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1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usability.gov/what-and-why/accessibility.html" TargetMode="External"/><Relationship Id="rId4" Type="http://schemas.openxmlformats.org/officeDocument/2006/relationships/hyperlink" Target="https://www.w3.org/" TargetMode="External"/><Relationship Id="rId5" Type="http://schemas.openxmlformats.org/officeDocument/2006/relationships/hyperlink" Target="http://www.bbc.co.uk/guidelines/futuremedia/accessibility/" TargetMode="External"/><Relationship Id="rId6" Type="http://schemas.openxmlformats.org/officeDocument/2006/relationships/hyperlink" Target="http://accessibility.psu.edu/" TargetMode="External"/><Relationship Id="rId7" Type="http://schemas.openxmlformats.org/officeDocument/2006/relationships/hyperlink" Target="http://azarts.gov/resources/accessibilit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716911" y="-1"/>
            <a:ext cx="15625820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493982" y="4647227"/>
            <a:ext cx="10881154" cy="1815882"/>
          </a:xfrm>
          <a:prstGeom prst="rect">
            <a:avLst/>
          </a:prstGeom>
          <a:noFill/>
          <a:ln>
            <a:noFill/>
          </a:ln>
          <a:effectLst>
            <a:outerShdw blurRad="50800" sx="154000" rotWithShape="0" algn="t" dir="5400000" dist="76200" sy="154000">
              <a:srgbClr val="FEFEFE">
                <a:alpha val="73725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UX</a:t>
            </a:r>
            <a:endParaRPr b="0" i="0" sz="5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billion people live with some form of disability</a:t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-4210"/>
            <a:ext cx="12192000" cy="4559300"/>
          </a:xfrm>
          <a:prstGeom prst="rect">
            <a:avLst/>
          </a:prstGeom>
          <a:solidFill>
            <a:srgbClr val="F277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772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Readability</a:t>
            </a:r>
            <a:endParaRPr sz="3200">
              <a:solidFill>
                <a:srgbClr val="F2772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6506085" y="5303316"/>
            <a:ext cx="5189729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Touch interfaces should allow screen readers and other assistive technology devices to read all parts of your interface. The text read aloud should be both meaningful and helpful.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3189" y="5303316"/>
            <a:ext cx="53228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Considering older mobile devices &amp; assistive technology, here are few considerations: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Use scalable text and a spacious layout to accommodate users who may have large text, colour correction, magnification, or other assistive settings turned on.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04</a:t>
            </a:r>
            <a:endParaRPr sz="6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906528" y="141359"/>
            <a:ext cx="5285472" cy="1924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6906528" y="2466775"/>
            <a:ext cx="5285472" cy="1924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7367482" y="636800"/>
            <a:ext cx="41713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description text to be magnified considering older age group and visual impairment users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6975595" y="2560305"/>
            <a:ext cx="486370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description text to be magnified considering older age group and visual impairment users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0" y="-4210"/>
            <a:ext cx="12192000" cy="455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Touch target size</a:t>
            </a:r>
            <a:endParaRPr sz="320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506085" y="5303316"/>
            <a:ext cx="51897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Elements can be set at a minimum of 5mm padding with an exclusion zone of 7mm preserved around it or elements should be at least 7mm deep. All users benefit from larger touch targets however so a recommendation is to provide bigger ones where possible.</a:t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493188" y="5303316"/>
            <a:ext cx="56028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Touch targets must be large enough to touch accurately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recommended range of touch targets is 7 – 10mm. For </a:t>
            </a:r>
            <a:r>
              <a:rPr lang="en-US" sz="1600">
                <a:solidFill>
                  <a:srgbClr val="3F577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users with disabilities or people who are older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size requirement becomes even more important as it may not be possible to touch elements accurately.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57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05</a:t>
            </a:r>
            <a:endParaRPr sz="6000">
              <a:solidFill>
                <a:srgbClr val="3F577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7548803" y="243891"/>
            <a:ext cx="4147011" cy="327461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30" name="Google Shape;230;p23"/>
          <p:cNvGrpSpPr/>
          <p:nvPr/>
        </p:nvGrpSpPr>
        <p:grpSpPr>
          <a:xfrm>
            <a:off x="7526864" y="2872632"/>
            <a:ext cx="564706" cy="276999"/>
            <a:chOff x="367775" y="4664811"/>
            <a:chExt cx="564706" cy="276999"/>
          </a:xfrm>
        </p:grpSpPr>
        <p:cxnSp>
          <p:nvCxnSpPr>
            <p:cNvPr id="231" name="Google Shape;231;p23"/>
            <p:cNvCxnSpPr/>
            <p:nvPr/>
          </p:nvCxnSpPr>
          <p:spPr>
            <a:xfrm>
              <a:off x="383393" y="4902512"/>
              <a:ext cx="52529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32" name="Google Shape;232;p23"/>
            <p:cNvSpPr txBox="1"/>
            <p:nvPr/>
          </p:nvSpPr>
          <p:spPr>
            <a:xfrm>
              <a:off x="367775" y="4664811"/>
              <a:ext cx="5647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101px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23"/>
          <p:cNvGrpSpPr/>
          <p:nvPr/>
        </p:nvGrpSpPr>
        <p:grpSpPr>
          <a:xfrm>
            <a:off x="11144118" y="2888076"/>
            <a:ext cx="564706" cy="276999"/>
            <a:chOff x="367775" y="4664811"/>
            <a:chExt cx="564706" cy="276999"/>
          </a:xfrm>
        </p:grpSpPr>
        <p:cxnSp>
          <p:nvCxnSpPr>
            <p:cNvPr id="234" name="Google Shape;234;p23"/>
            <p:cNvCxnSpPr/>
            <p:nvPr/>
          </p:nvCxnSpPr>
          <p:spPr>
            <a:xfrm>
              <a:off x="383393" y="4902512"/>
              <a:ext cx="52529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35" name="Google Shape;235;p23"/>
            <p:cNvSpPr txBox="1"/>
            <p:nvPr/>
          </p:nvSpPr>
          <p:spPr>
            <a:xfrm>
              <a:off x="367775" y="4664811"/>
              <a:ext cx="5647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101px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8458440" y="2870488"/>
            <a:ext cx="564706" cy="276999"/>
            <a:chOff x="367775" y="4664811"/>
            <a:chExt cx="564706" cy="276999"/>
          </a:xfrm>
        </p:grpSpPr>
        <p:cxnSp>
          <p:nvCxnSpPr>
            <p:cNvPr id="237" name="Google Shape;237;p23"/>
            <p:cNvCxnSpPr/>
            <p:nvPr/>
          </p:nvCxnSpPr>
          <p:spPr>
            <a:xfrm>
              <a:off x="383393" y="4902512"/>
              <a:ext cx="52529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38" name="Google Shape;238;p23"/>
            <p:cNvSpPr txBox="1"/>
            <p:nvPr/>
          </p:nvSpPr>
          <p:spPr>
            <a:xfrm>
              <a:off x="367775" y="4664811"/>
              <a:ext cx="5647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101px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10220691" y="2841484"/>
            <a:ext cx="564706" cy="276999"/>
            <a:chOff x="367775" y="4664811"/>
            <a:chExt cx="564706" cy="276999"/>
          </a:xfrm>
        </p:grpSpPr>
        <p:cxnSp>
          <p:nvCxnSpPr>
            <p:cNvPr id="240" name="Google Shape;240;p23"/>
            <p:cNvCxnSpPr/>
            <p:nvPr/>
          </p:nvCxnSpPr>
          <p:spPr>
            <a:xfrm>
              <a:off x="383393" y="4902512"/>
              <a:ext cx="52529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41" name="Google Shape;241;p23"/>
            <p:cNvSpPr txBox="1"/>
            <p:nvPr/>
          </p:nvSpPr>
          <p:spPr>
            <a:xfrm>
              <a:off x="367775" y="4664811"/>
              <a:ext cx="5647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101px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2" name="Google Shape;242;p23"/>
          <p:cNvCxnSpPr/>
          <p:nvPr/>
        </p:nvCxnSpPr>
        <p:spPr>
          <a:xfrm rot="-5400000">
            <a:off x="9368655" y="3518188"/>
            <a:ext cx="4446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3"/>
          <p:cNvSpPr txBox="1"/>
          <p:nvPr/>
        </p:nvSpPr>
        <p:spPr>
          <a:xfrm>
            <a:off x="9147910" y="3763213"/>
            <a:ext cx="894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226 x 72px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 rot="-5400000">
            <a:off x="10724256" y="3502805"/>
            <a:ext cx="444600" cy="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23"/>
          <p:cNvSpPr txBox="1"/>
          <p:nvPr/>
        </p:nvSpPr>
        <p:spPr>
          <a:xfrm>
            <a:off x="10542785" y="3747830"/>
            <a:ext cx="8163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x 60 px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3"/>
          <p:cNvGrpSpPr/>
          <p:nvPr/>
        </p:nvGrpSpPr>
        <p:grpSpPr>
          <a:xfrm>
            <a:off x="10030055" y="2750422"/>
            <a:ext cx="246221" cy="759246"/>
            <a:chOff x="3326296" y="4542601"/>
            <a:chExt cx="246221" cy="759246"/>
          </a:xfrm>
        </p:grpSpPr>
        <p:cxnSp>
          <p:nvCxnSpPr>
            <p:cNvPr id="247" name="Google Shape;247;p23"/>
            <p:cNvCxnSpPr/>
            <p:nvPr/>
          </p:nvCxnSpPr>
          <p:spPr>
            <a:xfrm rot="10800000">
              <a:off x="3362763" y="4542601"/>
              <a:ext cx="0" cy="75924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48" name="Google Shape;248;p23"/>
            <p:cNvSpPr txBox="1"/>
            <p:nvPr/>
          </p:nvSpPr>
          <p:spPr>
            <a:xfrm rot="-5400000">
              <a:off x="3196773" y="4814996"/>
              <a:ext cx="5052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145px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23"/>
          <p:cNvGrpSpPr/>
          <p:nvPr/>
        </p:nvGrpSpPr>
        <p:grpSpPr>
          <a:xfrm>
            <a:off x="10039484" y="1946583"/>
            <a:ext cx="246221" cy="805928"/>
            <a:chOff x="3326296" y="4584433"/>
            <a:chExt cx="246221" cy="805928"/>
          </a:xfrm>
        </p:grpSpPr>
        <p:cxnSp>
          <p:nvCxnSpPr>
            <p:cNvPr id="250" name="Google Shape;250;p23"/>
            <p:cNvCxnSpPr/>
            <p:nvPr/>
          </p:nvCxnSpPr>
          <p:spPr>
            <a:xfrm rot="10800000">
              <a:off x="3362763" y="4584433"/>
              <a:ext cx="0" cy="75924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51" name="Google Shape;251;p23"/>
            <p:cNvSpPr txBox="1"/>
            <p:nvPr/>
          </p:nvSpPr>
          <p:spPr>
            <a:xfrm rot="-5400000">
              <a:off x="3196773" y="5014617"/>
              <a:ext cx="5052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145px</a:t>
              </a:r>
              <a:endParaRPr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3"/>
          <p:cNvGrpSpPr/>
          <p:nvPr/>
        </p:nvGrpSpPr>
        <p:grpSpPr>
          <a:xfrm>
            <a:off x="10036494" y="1150648"/>
            <a:ext cx="246221" cy="759246"/>
            <a:chOff x="3326296" y="4584433"/>
            <a:chExt cx="246221" cy="759246"/>
          </a:xfrm>
        </p:grpSpPr>
        <p:cxnSp>
          <p:nvCxnSpPr>
            <p:cNvPr id="253" name="Google Shape;253;p23"/>
            <p:cNvCxnSpPr/>
            <p:nvPr/>
          </p:nvCxnSpPr>
          <p:spPr>
            <a:xfrm rot="10800000">
              <a:off x="3362763" y="4584433"/>
              <a:ext cx="0" cy="75924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54" name="Google Shape;254;p23"/>
            <p:cNvSpPr txBox="1"/>
            <p:nvPr/>
          </p:nvSpPr>
          <p:spPr>
            <a:xfrm rot="-5400000">
              <a:off x="3196773" y="4814996"/>
              <a:ext cx="5052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145px</a:t>
              </a:r>
              <a:endParaRPr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23"/>
          <p:cNvGrpSpPr/>
          <p:nvPr/>
        </p:nvGrpSpPr>
        <p:grpSpPr>
          <a:xfrm>
            <a:off x="9220511" y="1918197"/>
            <a:ext cx="737998" cy="772985"/>
            <a:chOff x="1226506" y="5184498"/>
            <a:chExt cx="609914" cy="580755"/>
          </a:xfrm>
        </p:grpSpPr>
        <p:sp>
          <p:nvSpPr>
            <p:cNvPr id="256" name="Google Shape;256;p23"/>
            <p:cNvSpPr/>
            <p:nvPr/>
          </p:nvSpPr>
          <p:spPr>
            <a:xfrm>
              <a:off x="1257300" y="5235932"/>
              <a:ext cx="579120" cy="52932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 txBox="1"/>
            <p:nvPr/>
          </p:nvSpPr>
          <p:spPr>
            <a:xfrm>
              <a:off x="1295664" y="5184498"/>
              <a:ext cx="387105" cy="173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144px</a:t>
              </a:r>
              <a:endPara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 txBox="1"/>
            <p:nvPr/>
          </p:nvSpPr>
          <p:spPr>
            <a:xfrm rot="-5400000">
              <a:off x="1145934" y="5415027"/>
              <a:ext cx="351914" cy="190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145px</a:t>
              </a:r>
              <a:endPara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23"/>
          <p:cNvGrpSpPr/>
          <p:nvPr/>
        </p:nvGrpSpPr>
        <p:grpSpPr>
          <a:xfrm>
            <a:off x="7902511" y="1914367"/>
            <a:ext cx="737998" cy="772985"/>
            <a:chOff x="1226506" y="5184498"/>
            <a:chExt cx="609914" cy="580755"/>
          </a:xfrm>
        </p:grpSpPr>
        <p:sp>
          <p:nvSpPr>
            <p:cNvPr id="260" name="Google Shape;260;p23"/>
            <p:cNvSpPr/>
            <p:nvPr/>
          </p:nvSpPr>
          <p:spPr>
            <a:xfrm>
              <a:off x="1257300" y="5235932"/>
              <a:ext cx="579120" cy="52932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1295664" y="5184498"/>
              <a:ext cx="387105" cy="173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144px</a:t>
              </a:r>
              <a:endPara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 txBox="1"/>
            <p:nvPr/>
          </p:nvSpPr>
          <p:spPr>
            <a:xfrm rot="-5400000">
              <a:off x="1145934" y="5415027"/>
              <a:ext cx="351914" cy="190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145px</a:t>
              </a:r>
              <a:endPara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10569945" y="1920967"/>
            <a:ext cx="737998" cy="772985"/>
            <a:chOff x="1226506" y="5184498"/>
            <a:chExt cx="609914" cy="580755"/>
          </a:xfrm>
        </p:grpSpPr>
        <p:sp>
          <p:nvSpPr>
            <p:cNvPr id="264" name="Google Shape;264;p23"/>
            <p:cNvSpPr/>
            <p:nvPr/>
          </p:nvSpPr>
          <p:spPr>
            <a:xfrm>
              <a:off x="1257300" y="5235932"/>
              <a:ext cx="579120" cy="52932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1295664" y="5184498"/>
              <a:ext cx="387105" cy="173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144px</a:t>
              </a:r>
              <a:endPara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 txBox="1"/>
            <p:nvPr/>
          </p:nvSpPr>
          <p:spPr>
            <a:xfrm rot="-5400000">
              <a:off x="1145934" y="5415027"/>
              <a:ext cx="351914" cy="190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145px</a:t>
              </a:r>
              <a:endPara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23"/>
          <p:cNvGrpSpPr/>
          <p:nvPr/>
        </p:nvGrpSpPr>
        <p:grpSpPr>
          <a:xfrm>
            <a:off x="11258197" y="1810973"/>
            <a:ext cx="441962" cy="276999"/>
            <a:chOff x="281114" y="4631559"/>
            <a:chExt cx="584797" cy="276999"/>
          </a:xfrm>
        </p:grpSpPr>
        <p:cxnSp>
          <p:nvCxnSpPr>
            <p:cNvPr id="268" name="Google Shape;268;p23"/>
            <p:cNvCxnSpPr/>
            <p:nvPr/>
          </p:nvCxnSpPr>
          <p:spPr>
            <a:xfrm>
              <a:off x="370605" y="4902512"/>
              <a:ext cx="477538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69" name="Google Shape;269;p23"/>
            <p:cNvSpPr txBox="1"/>
            <p:nvPr/>
          </p:nvSpPr>
          <p:spPr>
            <a:xfrm>
              <a:off x="281114" y="4631559"/>
              <a:ext cx="5847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61px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3"/>
          <p:cNvGrpSpPr/>
          <p:nvPr/>
        </p:nvGrpSpPr>
        <p:grpSpPr>
          <a:xfrm>
            <a:off x="8659768" y="1992212"/>
            <a:ext cx="546870" cy="276999"/>
            <a:chOff x="373800" y="4631559"/>
            <a:chExt cx="449304" cy="276999"/>
          </a:xfrm>
        </p:grpSpPr>
        <p:cxnSp>
          <p:nvCxnSpPr>
            <p:cNvPr id="271" name="Google Shape;271;p23"/>
            <p:cNvCxnSpPr/>
            <p:nvPr/>
          </p:nvCxnSpPr>
          <p:spPr>
            <a:xfrm>
              <a:off x="388979" y="4902512"/>
              <a:ext cx="434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2" name="Google Shape;272;p23"/>
            <p:cNvSpPr txBox="1"/>
            <p:nvPr/>
          </p:nvSpPr>
          <p:spPr>
            <a:xfrm>
              <a:off x="373800" y="4631559"/>
              <a:ext cx="3994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98px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>
            <a:off x="7463105" y="1726331"/>
            <a:ext cx="486159" cy="276999"/>
            <a:chOff x="281114" y="4631559"/>
            <a:chExt cx="584797" cy="276999"/>
          </a:xfrm>
        </p:grpSpPr>
        <p:cxnSp>
          <p:nvCxnSpPr>
            <p:cNvPr id="274" name="Google Shape;274;p23"/>
            <p:cNvCxnSpPr/>
            <p:nvPr/>
          </p:nvCxnSpPr>
          <p:spPr>
            <a:xfrm>
              <a:off x="388979" y="4902512"/>
              <a:ext cx="434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5" name="Google Shape;275;p23"/>
            <p:cNvSpPr txBox="1"/>
            <p:nvPr/>
          </p:nvSpPr>
          <p:spPr>
            <a:xfrm>
              <a:off x="281114" y="4631559"/>
              <a:ext cx="5847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61px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3"/>
          <p:cNvGrpSpPr/>
          <p:nvPr/>
        </p:nvGrpSpPr>
        <p:grpSpPr>
          <a:xfrm>
            <a:off x="9993581" y="2009635"/>
            <a:ext cx="546870" cy="276999"/>
            <a:chOff x="373800" y="4631559"/>
            <a:chExt cx="449304" cy="276999"/>
          </a:xfrm>
        </p:grpSpPr>
        <p:cxnSp>
          <p:nvCxnSpPr>
            <p:cNvPr id="277" name="Google Shape;277;p23"/>
            <p:cNvCxnSpPr/>
            <p:nvPr/>
          </p:nvCxnSpPr>
          <p:spPr>
            <a:xfrm>
              <a:off x="388979" y="4902512"/>
              <a:ext cx="434125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78" name="Google Shape;278;p23"/>
            <p:cNvSpPr txBox="1"/>
            <p:nvPr/>
          </p:nvSpPr>
          <p:spPr>
            <a:xfrm>
              <a:off x="373800" y="4631559"/>
              <a:ext cx="39942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98px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/>
          <p:nvPr/>
        </p:nvSpPr>
        <p:spPr>
          <a:xfrm>
            <a:off x="0" y="-4210"/>
            <a:ext cx="12192000" cy="45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493187" y="4647226"/>
            <a:ext cx="867048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Labelling visual UI elements</a:t>
            </a:r>
            <a:endParaRPr sz="32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6506085" y="5303316"/>
            <a:ext cx="51897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Developers can use the 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contentDescription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 attribute in code to set the label.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493188" y="5303316"/>
            <a:ext cx="560281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the wireframes, designer should label functional UI components that have no visible text. Those components might be buttons, icons, tabs with icons, and icons with state (like stars). </a:t>
            </a:r>
            <a:endParaRPr sz="16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</a:t>
            </a:r>
            <a:endParaRPr sz="6000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9" name="Google Shape;289;p24"/>
          <p:cNvCxnSpPr/>
          <p:nvPr/>
        </p:nvCxnSpPr>
        <p:spPr>
          <a:xfrm>
            <a:off x="0" y="4536744"/>
            <a:ext cx="121904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24"/>
          <p:cNvSpPr/>
          <p:nvPr/>
        </p:nvSpPr>
        <p:spPr>
          <a:xfrm>
            <a:off x="3971110" y="114941"/>
            <a:ext cx="8101736" cy="430850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Consistent components</a:t>
            </a:r>
            <a:endParaRPr sz="32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6506085" y="5303316"/>
            <a:ext cx="51897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Consistent and logical layouts will help sighted and non-sighted touch screen users predict where they should touch in order to perform a task.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493189" y="5303316"/>
            <a:ext cx="53228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visual display should allow users to predict where to find information and how to use it. 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-1" y="0"/>
            <a:ext cx="12190413" cy="45367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</a:t>
            </a:r>
            <a:endParaRPr sz="6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moxtra_components_moxtra_footer_c copy 2.jpg" id="301" name="Google Shape;301;p25"/>
          <p:cNvSpPr/>
          <p:nvPr/>
        </p:nvSpPr>
        <p:spPr>
          <a:xfrm>
            <a:off x="5471798" y="1748681"/>
            <a:ext cx="6224016" cy="68275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moxtra_components_moxtra_footer_c copy 5.jpg" id="302" name="Google Shape;302;p25"/>
          <p:cNvSpPr/>
          <p:nvPr/>
        </p:nvSpPr>
        <p:spPr>
          <a:xfrm>
            <a:off x="5471798" y="724553"/>
            <a:ext cx="6224016" cy="68275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moxtra_components_moxtra_sign_colorpicker.jpg" id="303" name="Google Shape;303;p25"/>
          <p:cNvSpPr/>
          <p:nvPr/>
        </p:nvSpPr>
        <p:spPr>
          <a:xfrm>
            <a:off x="5471798" y="2645664"/>
            <a:ext cx="3553968" cy="156667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Checklist</a:t>
            </a:r>
            <a:endParaRPr sz="32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6506085" y="5303316"/>
            <a:ext cx="518972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Lets check these principles in our ongoing projects and make our projects accessible</a:t>
            </a:r>
            <a:endParaRPr i="1"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493188" y="5303316"/>
            <a:ext cx="560281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Here is the summarized checklist for discussed best practices followed world wide</a:t>
            </a:r>
            <a:endParaRPr sz="16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1957862" y="734513"/>
            <a:ext cx="3274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 Guidelines</a:t>
            </a:r>
            <a:endParaRPr sz="18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1957862" y="1412440"/>
            <a:ext cx="3274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 Contrast</a:t>
            </a:r>
            <a:endParaRPr sz="18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1957862" y="2090367"/>
            <a:ext cx="3274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 And Meaning</a:t>
            </a:r>
            <a:endParaRPr sz="18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7208868" y="1375326"/>
            <a:ext cx="4981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Labelling visual UI elements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7208868" y="2037806"/>
            <a:ext cx="3274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Consistent Component</a:t>
            </a:r>
            <a:endParaRPr sz="18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1957861" y="2770907"/>
            <a:ext cx="3274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Readability</a:t>
            </a:r>
            <a:endParaRPr sz="18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18" name="Google Shape;318;p26"/>
          <p:cNvCxnSpPr/>
          <p:nvPr/>
        </p:nvCxnSpPr>
        <p:spPr>
          <a:xfrm>
            <a:off x="0" y="4536744"/>
            <a:ext cx="12190412" cy="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9" name="Google Shape;319;p26"/>
          <p:cNvGrpSpPr/>
          <p:nvPr/>
        </p:nvGrpSpPr>
        <p:grpSpPr>
          <a:xfrm>
            <a:off x="1535676" y="759008"/>
            <a:ext cx="237514" cy="237514"/>
            <a:chOff x="5020056" y="999175"/>
            <a:chExt cx="400928" cy="400928"/>
          </a:xfrm>
        </p:grpSpPr>
        <p:sp>
          <p:nvSpPr>
            <p:cNvPr id="320" name="Google Shape;320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6"/>
          <p:cNvGrpSpPr/>
          <p:nvPr/>
        </p:nvGrpSpPr>
        <p:grpSpPr>
          <a:xfrm>
            <a:off x="1535676" y="1431464"/>
            <a:ext cx="237514" cy="237514"/>
            <a:chOff x="5020056" y="999175"/>
            <a:chExt cx="400928" cy="400928"/>
          </a:xfrm>
        </p:grpSpPr>
        <p:sp>
          <p:nvSpPr>
            <p:cNvPr id="323" name="Google Shape;323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1535676" y="2103921"/>
            <a:ext cx="237514" cy="237514"/>
            <a:chOff x="5020056" y="999175"/>
            <a:chExt cx="400928" cy="400928"/>
          </a:xfrm>
        </p:grpSpPr>
        <p:sp>
          <p:nvSpPr>
            <p:cNvPr id="326" name="Google Shape;326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1535676" y="2776378"/>
            <a:ext cx="237514" cy="237514"/>
            <a:chOff x="5020056" y="999175"/>
            <a:chExt cx="400928" cy="400928"/>
          </a:xfrm>
        </p:grpSpPr>
        <p:sp>
          <p:nvSpPr>
            <p:cNvPr id="329" name="Google Shape;329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6804882" y="1399821"/>
            <a:ext cx="237514" cy="237514"/>
            <a:chOff x="5020056" y="999175"/>
            <a:chExt cx="400928" cy="400928"/>
          </a:xfrm>
        </p:grpSpPr>
        <p:sp>
          <p:nvSpPr>
            <p:cNvPr id="332" name="Google Shape;332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6804882" y="2072277"/>
            <a:ext cx="237514" cy="237514"/>
            <a:chOff x="5020056" y="999175"/>
            <a:chExt cx="400928" cy="400928"/>
          </a:xfrm>
        </p:grpSpPr>
        <p:sp>
          <p:nvSpPr>
            <p:cNvPr id="335" name="Google Shape;335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26"/>
          <p:cNvSpPr txBox="1"/>
          <p:nvPr/>
        </p:nvSpPr>
        <p:spPr>
          <a:xfrm>
            <a:off x="7242962" y="746671"/>
            <a:ext cx="3274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Touch Target Size</a:t>
            </a:r>
            <a:endParaRPr sz="18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38" name="Google Shape;338;p26"/>
          <p:cNvGrpSpPr/>
          <p:nvPr/>
        </p:nvGrpSpPr>
        <p:grpSpPr>
          <a:xfrm>
            <a:off x="6820778" y="746671"/>
            <a:ext cx="237514" cy="237514"/>
            <a:chOff x="5020056" y="999175"/>
            <a:chExt cx="400928" cy="400928"/>
          </a:xfrm>
        </p:grpSpPr>
        <p:sp>
          <p:nvSpPr>
            <p:cNvPr id="339" name="Google Shape;339;p26"/>
            <p:cNvSpPr/>
            <p:nvPr/>
          </p:nvSpPr>
          <p:spPr>
            <a:xfrm>
              <a:off x="5020056" y="999175"/>
              <a:ext cx="400928" cy="4009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68940" y="1048059"/>
              <a:ext cx="303160" cy="303160"/>
            </a:xfrm>
            <a:prstGeom prst="ellipse">
              <a:avLst/>
            </a:prstGeom>
            <a:solidFill>
              <a:srgbClr val="00B0F0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77FC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References</a:t>
            </a:r>
            <a:endParaRPr sz="3200">
              <a:solidFill>
                <a:srgbClr val="077FC6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6637957" y="4972951"/>
            <a:ext cx="532282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http://www.usability.gov/what-and-why/accessibility.html</a:t>
            </a:r>
            <a:endParaRPr sz="1600">
              <a:solidFill>
                <a:srgbClr val="077F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https://www.w3.org/</a:t>
            </a:r>
            <a:endParaRPr sz="1600">
              <a:solidFill>
                <a:srgbClr val="077F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http://www.bbc.co.uk/guidelines/futuremedia/accessibility/</a:t>
            </a:r>
            <a:endParaRPr sz="1600">
              <a:solidFill>
                <a:srgbClr val="077F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http://accessibility.psu.edu/</a:t>
            </a:r>
            <a:endParaRPr sz="1600">
              <a:solidFill>
                <a:srgbClr val="077F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http://azarts.gov/resources/accessibility/</a:t>
            </a:r>
            <a:endParaRPr sz="1600">
              <a:solidFill>
                <a:srgbClr val="077F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663C1"/>
                </a:solidFill>
                <a:latin typeface="Calibri"/>
                <a:ea typeface="Calibri"/>
                <a:cs typeface="Calibri"/>
                <a:sym typeface="Calibri"/>
              </a:rPr>
              <a:t>https://www.google.com/design/spec/material-design/introduction.html#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-1587" y="8"/>
            <a:ext cx="12192000" cy="4559300"/>
          </a:xfrm>
          <a:prstGeom prst="rect">
            <a:avLst/>
          </a:prstGeom>
          <a:solidFill>
            <a:srgbClr val="0780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7"/>
          <p:cNvGrpSpPr/>
          <p:nvPr/>
        </p:nvGrpSpPr>
        <p:grpSpPr>
          <a:xfrm>
            <a:off x="4193056" y="165454"/>
            <a:ext cx="3789302" cy="3789302"/>
            <a:chOff x="4194643" y="409433"/>
            <a:chExt cx="3789302" cy="3789302"/>
          </a:xfrm>
        </p:grpSpPr>
        <p:sp>
          <p:nvSpPr>
            <p:cNvPr descr="C:\Users\neha-s\Downloads\1462370573_accessibility.png" id="350" name="Google Shape;350;p27"/>
            <p:cNvSpPr/>
            <p:nvPr/>
          </p:nvSpPr>
          <p:spPr>
            <a:xfrm>
              <a:off x="4194643" y="409433"/>
              <a:ext cx="3789302" cy="3789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351" name="Google Shape;351;p27"/>
            <p:cNvSpPr/>
            <p:nvPr/>
          </p:nvSpPr>
          <p:spPr>
            <a:xfrm>
              <a:off x="4383938" y="589584"/>
              <a:ext cx="3397606" cy="3397606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809903" y="3868682"/>
            <a:ext cx="113820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Web Accessibility Initiative (WAI), a project by the World Wide Web Consortium (W3C), published the Web Content Accessibility Guidelines WCAG 2.0 (2008) is the most widely accepted guideline across the world for accessibility design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file-light-bulb-yellow-icon-svg-2.png" id="353" name="Google Shape;353;p27"/>
          <p:cNvSpPr/>
          <p:nvPr/>
        </p:nvSpPr>
        <p:spPr>
          <a:xfrm>
            <a:off x="11476" y="3717085"/>
            <a:ext cx="820783" cy="8207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-4210"/>
            <a:ext cx="12192000" cy="4559300"/>
          </a:xfrm>
          <a:prstGeom prst="rect">
            <a:avLst/>
          </a:prstGeom>
          <a:solidFill>
            <a:srgbClr val="0780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Definition</a:t>
            </a:r>
            <a:endParaRPr b="0" i="0" sz="3200" u="none" cap="none" strike="noStrike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506085" y="5303316"/>
            <a:ext cx="51897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multiple audiences needing their own accessibility accommodation. However, many “accommodations” actually serve more than just the intended core group showing that accessibility can benefit everyone.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93189" y="5303316"/>
            <a:ext cx="53228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Accessibility means access to all, regardless of technological and physical means. </a:t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4194643" y="409433"/>
            <a:ext cx="3789302" cy="3789302"/>
            <a:chOff x="4194643" y="409433"/>
            <a:chExt cx="3789302" cy="3789302"/>
          </a:xfrm>
        </p:grpSpPr>
        <p:sp>
          <p:nvSpPr>
            <p:cNvPr descr="C:\Users\neha-s\Downloads\1462370573_accessibility.png" id="100" name="Google Shape;100;p14"/>
            <p:cNvSpPr/>
            <p:nvPr/>
          </p:nvSpPr>
          <p:spPr>
            <a:xfrm>
              <a:off x="4194643" y="409433"/>
              <a:ext cx="3789302" cy="37893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4383938" y="589584"/>
              <a:ext cx="3397606" cy="3397606"/>
            </a:xfrm>
            <a:prstGeom prst="ellipse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1" y="0"/>
            <a:ext cx="12190413" cy="45367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59253" y="936423"/>
            <a:ext cx="566329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8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Severe Visual Impairment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8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 Vision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8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Colorblindness/Color Deficiency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391775" y="965739"/>
            <a:ext cx="570719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8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Deaf and Individuals with Hearing Loss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8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Impaired Mobility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883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8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Disorders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259836" y="535737"/>
            <a:ext cx="11709250" cy="3613181"/>
            <a:chOff x="259836" y="535737"/>
            <a:chExt cx="11709250" cy="3613181"/>
          </a:xfrm>
        </p:grpSpPr>
        <p:sp>
          <p:nvSpPr>
            <p:cNvPr id="110" name="Google Shape;110;p15"/>
            <p:cNvSpPr/>
            <p:nvPr/>
          </p:nvSpPr>
          <p:spPr>
            <a:xfrm>
              <a:off x="259836" y="1489784"/>
              <a:ext cx="5485871" cy="66432"/>
            </a:xfrm>
            <a:custGeom>
              <a:rect b="b" l="l" r="r" t="t"/>
              <a:pathLst>
                <a:path extrusionOk="0" h="95795" w="7910623">
                  <a:moveTo>
                    <a:pt x="0" y="53214"/>
                  </a:moveTo>
                  <a:cubicBezTo>
                    <a:pt x="539602" y="27518"/>
                    <a:pt x="1079205" y="1823"/>
                    <a:pt x="1616149" y="51"/>
                  </a:cubicBezTo>
                  <a:cubicBezTo>
                    <a:pt x="2153093" y="-1721"/>
                    <a:pt x="3221665" y="42582"/>
                    <a:pt x="3221665" y="42582"/>
                  </a:cubicBezTo>
                  <a:cubicBezTo>
                    <a:pt x="3712535" y="54987"/>
                    <a:pt x="4141382" y="74479"/>
                    <a:pt x="4561368" y="74479"/>
                  </a:cubicBezTo>
                  <a:cubicBezTo>
                    <a:pt x="4981354" y="74479"/>
                    <a:pt x="5349950" y="39038"/>
                    <a:pt x="5741582" y="42582"/>
                  </a:cubicBezTo>
                  <a:cubicBezTo>
                    <a:pt x="6133214" y="46126"/>
                    <a:pt x="6549656" y="93972"/>
                    <a:pt x="6911163" y="95744"/>
                  </a:cubicBezTo>
                  <a:cubicBezTo>
                    <a:pt x="7272670" y="97516"/>
                    <a:pt x="7910623" y="53214"/>
                    <a:pt x="7910623" y="53214"/>
                  </a:cubicBezTo>
                </a:path>
              </a:pathLst>
            </a:custGeom>
            <a:noFill/>
            <a:ln cap="flat" cmpd="sng" w="2857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6096818" y="535737"/>
              <a:ext cx="57095" cy="3613181"/>
            </a:xfrm>
            <a:custGeom>
              <a:rect b="b" l="l" r="r" t="t"/>
              <a:pathLst>
                <a:path extrusionOk="0" h="2955851" w="148879">
                  <a:moveTo>
                    <a:pt x="85084" y="0"/>
                  </a:moveTo>
                  <a:cubicBezTo>
                    <a:pt x="102805" y="221511"/>
                    <a:pt x="120526" y="443023"/>
                    <a:pt x="106349" y="680483"/>
                  </a:cubicBezTo>
                  <a:cubicBezTo>
                    <a:pt x="92172" y="917943"/>
                    <a:pt x="-1748" y="1228061"/>
                    <a:pt x="24" y="1424763"/>
                  </a:cubicBezTo>
                  <a:cubicBezTo>
                    <a:pt x="1796" y="1621465"/>
                    <a:pt x="92173" y="1605516"/>
                    <a:pt x="116982" y="1860697"/>
                  </a:cubicBezTo>
                  <a:cubicBezTo>
                    <a:pt x="141791" y="2115878"/>
                    <a:pt x="134702" y="2776870"/>
                    <a:pt x="148879" y="2955851"/>
                  </a:cubicBezTo>
                </a:path>
              </a:pathLst>
            </a:custGeom>
            <a:noFill/>
            <a:ln cap="flat" cmpd="sng" w="2857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59836" y="2644596"/>
              <a:ext cx="5485871" cy="66432"/>
            </a:xfrm>
            <a:custGeom>
              <a:rect b="b" l="l" r="r" t="t"/>
              <a:pathLst>
                <a:path extrusionOk="0" h="95795" w="7910623">
                  <a:moveTo>
                    <a:pt x="0" y="53214"/>
                  </a:moveTo>
                  <a:cubicBezTo>
                    <a:pt x="539602" y="27518"/>
                    <a:pt x="1079205" y="1823"/>
                    <a:pt x="1616149" y="51"/>
                  </a:cubicBezTo>
                  <a:cubicBezTo>
                    <a:pt x="2153093" y="-1721"/>
                    <a:pt x="3221665" y="42582"/>
                    <a:pt x="3221665" y="42582"/>
                  </a:cubicBezTo>
                  <a:cubicBezTo>
                    <a:pt x="3712535" y="54987"/>
                    <a:pt x="4141382" y="74479"/>
                    <a:pt x="4561368" y="74479"/>
                  </a:cubicBezTo>
                  <a:cubicBezTo>
                    <a:pt x="4981354" y="74479"/>
                    <a:pt x="5349950" y="39038"/>
                    <a:pt x="5741582" y="42582"/>
                  </a:cubicBezTo>
                  <a:cubicBezTo>
                    <a:pt x="6133214" y="46126"/>
                    <a:pt x="6549656" y="93972"/>
                    <a:pt x="6911163" y="95744"/>
                  </a:cubicBezTo>
                  <a:cubicBezTo>
                    <a:pt x="7272670" y="97516"/>
                    <a:pt x="7910623" y="53214"/>
                    <a:pt x="7910623" y="53214"/>
                  </a:cubicBezTo>
                </a:path>
              </a:pathLst>
            </a:custGeom>
            <a:noFill/>
            <a:ln cap="flat" cmpd="sng" w="2857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483215" y="1558024"/>
              <a:ext cx="5485871" cy="66432"/>
            </a:xfrm>
            <a:custGeom>
              <a:rect b="b" l="l" r="r" t="t"/>
              <a:pathLst>
                <a:path extrusionOk="0" h="95795" w="7910623">
                  <a:moveTo>
                    <a:pt x="0" y="53214"/>
                  </a:moveTo>
                  <a:cubicBezTo>
                    <a:pt x="539602" y="27518"/>
                    <a:pt x="1079205" y="1823"/>
                    <a:pt x="1616149" y="51"/>
                  </a:cubicBezTo>
                  <a:cubicBezTo>
                    <a:pt x="2153093" y="-1721"/>
                    <a:pt x="3221665" y="42582"/>
                    <a:pt x="3221665" y="42582"/>
                  </a:cubicBezTo>
                  <a:cubicBezTo>
                    <a:pt x="3712535" y="54987"/>
                    <a:pt x="4141382" y="74479"/>
                    <a:pt x="4561368" y="74479"/>
                  </a:cubicBezTo>
                  <a:cubicBezTo>
                    <a:pt x="4981354" y="74479"/>
                    <a:pt x="5349950" y="39038"/>
                    <a:pt x="5741582" y="42582"/>
                  </a:cubicBezTo>
                  <a:cubicBezTo>
                    <a:pt x="6133214" y="46126"/>
                    <a:pt x="6549656" y="93972"/>
                    <a:pt x="6911163" y="95744"/>
                  </a:cubicBezTo>
                  <a:cubicBezTo>
                    <a:pt x="7272670" y="97516"/>
                    <a:pt x="7910623" y="53214"/>
                    <a:pt x="7910623" y="53214"/>
                  </a:cubicBezTo>
                </a:path>
              </a:pathLst>
            </a:custGeom>
            <a:noFill/>
            <a:ln cap="flat" cmpd="sng" w="2857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483215" y="2712836"/>
              <a:ext cx="5485871" cy="66432"/>
            </a:xfrm>
            <a:custGeom>
              <a:rect b="b" l="l" r="r" t="t"/>
              <a:pathLst>
                <a:path extrusionOk="0" h="95795" w="7910623">
                  <a:moveTo>
                    <a:pt x="0" y="53214"/>
                  </a:moveTo>
                  <a:cubicBezTo>
                    <a:pt x="539602" y="27518"/>
                    <a:pt x="1079205" y="1823"/>
                    <a:pt x="1616149" y="51"/>
                  </a:cubicBezTo>
                  <a:cubicBezTo>
                    <a:pt x="2153093" y="-1721"/>
                    <a:pt x="3221665" y="42582"/>
                    <a:pt x="3221665" y="42582"/>
                  </a:cubicBezTo>
                  <a:cubicBezTo>
                    <a:pt x="3712535" y="54987"/>
                    <a:pt x="4141382" y="74479"/>
                    <a:pt x="4561368" y="74479"/>
                  </a:cubicBezTo>
                  <a:cubicBezTo>
                    <a:pt x="4981354" y="74479"/>
                    <a:pt x="5349950" y="39038"/>
                    <a:pt x="5741582" y="42582"/>
                  </a:cubicBezTo>
                  <a:cubicBezTo>
                    <a:pt x="6133214" y="46126"/>
                    <a:pt x="6549656" y="93972"/>
                    <a:pt x="6911163" y="95744"/>
                  </a:cubicBezTo>
                  <a:cubicBezTo>
                    <a:pt x="7272670" y="97516"/>
                    <a:pt x="7910623" y="53214"/>
                    <a:pt x="7910623" y="53214"/>
                  </a:cubicBezTo>
                </a:path>
              </a:pathLst>
            </a:custGeom>
            <a:noFill/>
            <a:ln cap="flat" cmpd="sng" w="2857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Target Audiences &amp; Tools</a:t>
            </a:r>
            <a:endParaRPr sz="3200">
              <a:solidFill>
                <a:srgbClr val="D883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506085" y="5303316"/>
            <a:ext cx="518972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Deaf and Individuals with Hearing Loss: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Captions or text transcripts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Impaired Mobility: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Keyboards, special trackballs, “sip and puff” systems, joysticks controlled by the teeth, eye tracking devices, speech recognition input.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Learning Disorders: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Consistent, simple interface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93189" y="5303316"/>
            <a:ext cx="5602016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Severe Visual Impairment: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Screen Readers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 Vision: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Zoom in on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83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Colorblindness/Color Deficiency: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 cues such as shape, line texture or text label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1" y="0"/>
            <a:ext cx="12190413" cy="45367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Examples</a:t>
            </a:r>
            <a:endParaRPr sz="3200">
              <a:solidFill>
                <a:srgbClr val="7030A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descr="http://www.quadadapt.com/i/QuadMouse-Mouth_-Chin_-or-Fingertip-Mouse-Controll.jpg" id="124" name="Google Shape;124;p16"/>
          <p:cNvSpPr/>
          <p:nvPr/>
        </p:nvSpPr>
        <p:spPr>
          <a:xfrm>
            <a:off x="0" y="-39159"/>
            <a:ext cx="3502520" cy="395810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5" name="Google Shape;125;p16"/>
          <p:cNvSpPr/>
          <p:nvPr/>
        </p:nvSpPr>
        <p:spPr>
          <a:xfrm>
            <a:off x="64007" y="4028676"/>
            <a:ext cx="1928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Impaired Mobility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502520" y="-39157"/>
            <a:ext cx="6324737" cy="395537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3623636" y="4026704"/>
            <a:ext cx="4086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Deaf and Individuals with Hearing Loss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vid Ball blindfolded" id="128" name="Google Shape;128;p16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vid Ball blindfolded" id="129" name="Google Shape;129;p16"/>
          <p:cNvSpPr/>
          <p:nvPr/>
        </p:nvSpPr>
        <p:spPr>
          <a:xfrm>
            <a:off x="215900" y="1587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8013997" y="-39159"/>
            <a:ext cx="4176416" cy="395810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1" name="Google Shape;131;p16"/>
          <p:cNvSpPr/>
          <p:nvPr/>
        </p:nvSpPr>
        <p:spPr>
          <a:xfrm>
            <a:off x="8764408" y="4028676"/>
            <a:ext cx="2822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Severe Visual Impairment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506085" y="5303316"/>
            <a:ext cx="518972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Deaf and Individuals with Hearing Loss: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Captions or text transcripts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Impaired Mobility: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Keyboards, special trackballs, “sip and puff” systems, joysticks controlled by the teeth, eye tracking devices, speech recognition input.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Learning Disorders: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Consistent, simple interface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93189" y="5303316"/>
            <a:ext cx="5602016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Severe Visual Impairment: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Screen Readers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Low Vision: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Zoom in on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Colorblindness/Color Deficiency: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 cues such as shape, line texture or text label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-1" y="0"/>
            <a:ext cx="12190413" cy="4536744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544777" y="1479813"/>
            <a:ext cx="4873834" cy="1408557"/>
          </a:xfrm>
          <a:prstGeom prst="wedgeRoundRectCallout">
            <a:avLst>
              <a:gd fmla="val -43758" name="adj1"/>
              <a:gd fmla="val 67693" name="adj2"/>
              <a:gd fmla="val 16667" name="adj3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095205" y="221946"/>
            <a:ext cx="5215923" cy="939994"/>
          </a:xfrm>
          <a:prstGeom prst="wedgeRoundRectCallout">
            <a:avLst>
              <a:gd fmla="val -35652" name="adj1"/>
              <a:gd fmla="val 80337" name="adj2"/>
              <a:gd fmla="val 16667" name="adj3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52569" y="301254"/>
            <a:ext cx="3292208" cy="1518401"/>
          </a:xfrm>
          <a:prstGeom prst="wedgeRoundRectCallout">
            <a:avLst>
              <a:gd fmla="val 33350" name="adj1"/>
              <a:gd fmla="val 68293" name="adj2"/>
              <a:gd fmla="val 16667" name="adj3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686143" y="3181994"/>
            <a:ext cx="4288194" cy="871394"/>
          </a:xfrm>
          <a:prstGeom prst="wedgeRoundRectCallout">
            <a:avLst>
              <a:gd fmla="val 39313" name="adj1"/>
              <a:gd fmla="val 70336" name="adj2"/>
              <a:gd fmla="val 16667" name="adj3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987833" y="3028253"/>
            <a:ext cx="4526280" cy="1276411"/>
          </a:xfrm>
          <a:prstGeom prst="wedgeRoundRectCallout">
            <a:avLst>
              <a:gd fmla="val -35809" name="adj1"/>
              <a:gd fmla="val 67691" name="adj2"/>
              <a:gd fmla="val 16667" name="adj3"/>
            </a:avLst>
          </a:prstGeom>
          <a:solidFill>
            <a:schemeClr val="lt1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934954" y="1650066"/>
            <a:ext cx="448365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There’s only a small audience for accessibility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242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Some Accessibility Gotchas</a:t>
            </a:r>
            <a:endParaRPr sz="3200">
              <a:solidFill>
                <a:srgbClr val="4242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506085" y="5303316"/>
            <a:ext cx="51897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Here are some of the most common misconceptions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493189" y="5303316"/>
            <a:ext cx="53228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all the years of discussion about accessibility in Web design, some implementation myths have emerged.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205610" y="335231"/>
            <a:ext cx="530850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accessibility experts can implement accessibility fixes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23215" y="319541"/>
            <a:ext cx="29777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Fixing just the Blockers fixes all major issues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86143" y="3196897"/>
            <a:ext cx="46082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Accessible design interferes </a:t>
            </a:r>
            <a:endParaRPr sz="2400">
              <a:solidFill>
                <a:srgbClr val="D8D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design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061587" y="3174217"/>
            <a:ext cx="42469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8D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Accessibility means no more tables, JavaScript, Flash, image maps or frames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Best Practices</a:t>
            </a:r>
            <a:endParaRPr sz="32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93189" y="5303316"/>
            <a:ext cx="53228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Accessibility originates during UX. 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Accessibility requirements should be considered, clarified and communicated </a:t>
            </a:r>
            <a:r>
              <a:rPr i="1"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before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the code is written. 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1" y="0"/>
            <a:ext cx="12190413" cy="4536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>
            <a:off x="0" y="4536744"/>
            <a:ext cx="121904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http://netdna.webdesignerdepot.com/uploads/2015/04/featured15.jpg" id="161" name="Google Shape;161;p18"/>
          <p:cNvSpPr/>
          <p:nvPr/>
        </p:nvSpPr>
        <p:spPr>
          <a:xfrm>
            <a:off x="0" y="0"/>
            <a:ext cx="12190412" cy="454587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Google Shape;162;p18"/>
          <p:cNvSpPr txBox="1"/>
          <p:nvPr/>
        </p:nvSpPr>
        <p:spPr>
          <a:xfrm>
            <a:off x="6096000" y="5303316"/>
            <a:ext cx="53228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Brainstorm the team with the awareness and necessity of accessibility and dedicate a section in UX guidelines for the topic.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0" y="-4210"/>
            <a:ext cx="12192000" cy="455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 Guidelines</a:t>
            </a:r>
            <a:endParaRPr sz="32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6506085" y="5303316"/>
            <a:ext cx="51897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Designer should provide definition of various states of buttons, text color &amp; contrast options, spacing rules, color options. The consistency provided to the developed app by using a good design guidelines is very helpful for </a:t>
            </a:r>
            <a:r>
              <a:rPr lang="en-US" sz="1600">
                <a:solidFill>
                  <a:srgbClr val="6D6D7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users with </a:t>
            </a:r>
            <a:r>
              <a:rPr lang="en-US" sz="1600">
                <a:solidFill>
                  <a:srgbClr val="00B0F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learning disability &amp; color blindness.</a:t>
            </a:r>
            <a:endParaRPr sz="1600">
              <a:solidFill>
                <a:srgbClr val="00B0F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93189" y="5303316"/>
            <a:ext cx="53228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Accessibility rules &amp; guidelines should be considered as a part of design guidelines.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6000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9079992" y="996696"/>
            <a:ext cx="2066544" cy="29352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4" name="Google Shape;174;p19"/>
          <p:cNvSpPr/>
          <p:nvPr/>
        </p:nvSpPr>
        <p:spPr>
          <a:xfrm>
            <a:off x="6062045" y="996696"/>
            <a:ext cx="2521761" cy="293522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175" name="Google Shape;175;p19"/>
          <p:cNvCxnSpPr/>
          <p:nvPr/>
        </p:nvCxnSpPr>
        <p:spPr>
          <a:xfrm>
            <a:off x="0" y="4536744"/>
            <a:ext cx="12190412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>
            <a:off x="-1" y="0"/>
            <a:ext cx="12190413" cy="4536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6242623" y="0"/>
            <a:ext cx="2550643" cy="453674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3" name="Google Shape;183;p20"/>
          <p:cNvSpPr/>
          <p:nvPr/>
        </p:nvSpPr>
        <p:spPr>
          <a:xfrm>
            <a:off x="7351328" y="0"/>
            <a:ext cx="2550643" cy="453674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4" name="Google Shape;184;p20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432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 Contrast</a:t>
            </a:r>
            <a:endParaRPr sz="3200">
              <a:solidFill>
                <a:srgbClr val="14326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6506085" y="5303316"/>
            <a:ext cx="51897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recommended WCAG 2.0 Level AA contrast ratio is at least 4.5:1.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This will accommodate older phones with poor color support as well as assist users in an environments with glare.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93189" y="5303316"/>
            <a:ext cx="53228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Good color contrast help users with </a:t>
            </a:r>
            <a:r>
              <a:rPr lang="en-US" sz="1600">
                <a:solidFill>
                  <a:srgbClr val="14326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 impairments, color deficiencies, learning disabilities, and cognitive impairments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while reading content.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43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6000">
              <a:solidFill>
                <a:srgbClr val="143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8493696" y="-8814"/>
            <a:ext cx="2555598" cy="454555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>
            <a:off x="9630092" y="0"/>
            <a:ext cx="2560320" cy="454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190" name="Google Shape;190;p20"/>
          <p:cNvCxnSpPr/>
          <p:nvPr/>
        </p:nvCxnSpPr>
        <p:spPr>
          <a:xfrm>
            <a:off x="0" y="4536744"/>
            <a:ext cx="12190412" cy="0"/>
          </a:xfrm>
          <a:prstGeom prst="straightConnector1">
            <a:avLst/>
          </a:prstGeom>
          <a:noFill/>
          <a:ln cap="flat" cmpd="sng" w="9525">
            <a:solidFill>
              <a:srgbClr val="3F577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493188" y="4647226"/>
            <a:ext cx="671568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76797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 and meaning</a:t>
            </a:r>
            <a:endParaRPr sz="3200">
              <a:solidFill>
                <a:srgbClr val="76797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6506085" y="5303316"/>
            <a:ext cx="51897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visual clues, text attributes, and icons (with accompanying alternative text) to reinforce meaning among </a:t>
            </a:r>
            <a:r>
              <a:rPr lang="en-US" sz="1600">
                <a:solidFill>
                  <a:srgbClr val="76797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users with color deficiency and learning ability </a:t>
            </a: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Alternatives to color must be visually present but also programmatically available to assistive technologies via alternatives.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493189" y="5355568"/>
            <a:ext cx="53228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Color used to convey selected tabs, links, error messages, emphasis, and other meaningful information must be used in combination with an alternative.</a:t>
            </a:r>
            <a:endParaRPr sz="16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" y="8"/>
            <a:ext cx="12190412" cy="4553519"/>
          </a:xfrm>
          <a:custGeom>
            <a:rect b="b" l="l" r="r" t="t"/>
            <a:pathLst>
              <a:path extrusionOk="0" h="7584440" w="15120619">
                <a:moveTo>
                  <a:pt x="0" y="7583893"/>
                </a:moveTo>
                <a:lnTo>
                  <a:pt x="15120010" y="7583893"/>
                </a:lnTo>
                <a:lnTo>
                  <a:pt x="15120010" y="0"/>
                </a:lnTo>
                <a:lnTo>
                  <a:pt x="0" y="0"/>
                </a:lnTo>
                <a:lnTo>
                  <a:pt x="0" y="7583893"/>
                </a:lnTo>
                <a:close/>
              </a:path>
            </a:pathLst>
          </a:custGeom>
          <a:solidFill>
            <a:srgbClr val="7679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493188" y="389262"/>
            <a:ext cx="17235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6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295139" y="1785926"/>
            <a:ext cx="5400675" cy="271464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" name="Google Shape;202;p21"/>
          <p:cNvSpPr/>
          <p:nvPr/>
        </p:nvSpPr>
        <p:spPr>
          <a:xfrm>
            <a:off x="6295139" y="39197"/>
            <a:ext cx="5400675" cy="1685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3" name="Google Shape;203;p21"/>
          <p:cNvSpPr/>
          <p:nvPr/>
        </p:nvSpPr>
        <p:spPr>
          <a:xfrm>
            <a:off x="6126480" y="1572549"/>
            <a:ext cx="2668161" cy="1066148"/>
          </a:xfrm>
          <a:custGeom>
            <a:rect b="b" l="l" r="r" t="t"/>
            <a:pathLst>
              <a:path extrusionOk="0" h="1066148" w="2668161">
                <a:moveTo>
                  <a:pt x="1554480" y="60308"/>
                </a:moveTo>
                <a:cubicBezTo>
                  <a:pt x="1397516" y="66345"/>
                  <a:pt x="1207842" y="69296"/>
                  <a:pt x="1045029" y="86434"/>
                </a:cubicBezTo>
                <a:cubicBezTo>
                  <a:pt x="1018688" y="89207"/>
                  <a:pt x="992905" y="95996"/>
                  <a:pt x="966651" y="99497"/>
                </a:cubicBezTo>
                <a:cubicBezTo>
                  <a:pt x="927567" y="104708"/>
                  <a:pt x="888274" y="108206"/>
                  <a:pt x="849086" y="112560"/>
                </a:cubicBezTo>
                <a:cubicBezTo>
                  <a:pt x="814252" y="121268"/>
                  <a:pt x="779943" y="132445"/>
                  <a:pt x="744583" y="138685"/>
                </a:cubicBezTo>
                <a:cubicBezTo>
                  <a:pt x="705753" y="145537"/>
                  <a:pt x="666142" y="146857"/>
                  <a:pt x="627017" y="151748"/>
                </a:cubicBezTo>
                <a:cubicBezTo>
                  <a:pt x="596465" y="155567"/>
                  <a:pt x="566203" y="161643"/>
                  <a:pt x="535577" y="164811"/>
                </a:cubicBezTo>
                <a:cubicBezTo>
                  <a:pt x="439898" y="174709"/>
                  <a:pt x="343988" y="182228"/>
                  <a:pt x="248194" y="190937"/>
                </a:cubicBezTo>
                <a:cubicBezTo>
                  <a:pt x="230777" y="195291"/>
                  <a:pt x="212444" y="196928"/>
                  <a:pt x="195943" y="204000"/>
                </a:cubicBezTo>
                <a:cubicBezTo>
                  <a:pt x="181513" y="210184"/>
                  <a:pt x="170796" y="223104"/>
                  <a:pt x="156754" y="230125"/>
                </a:cubicBezTo>
                <a:cubicBezTo>
                  <a:pt x="144438" y="236283"/>
                  <a:pt x="130629" y="238834"/>
                  <a:pt x="117566" y="243188"/>
                </a:cubicBezTo>
                <a:cubicBezTo>
                  <a:pt x="79126" y="272018"/>
                  <a:pt x="56450" y="285177"/>
                  <a:pt x="26126" y="321565"/>
                </a:cubicBezTo>
                <a:cubicBezTo>
                  <a:pt x="16075" y="333626"/>
                  <a:pt x="8709" y="347691"/>
                  <a:pt x="0" y="360754"/>
                </a:cubicBezTo>
                <a:cubicBezTo>
                  <a:pt x="4354" y="443485"/>
                  <a:pt x="5562" y="526442"/>
                  <a:pt x="13063" y="608948"/>
                </a:cubicBezTo>
                <a:cubicBezTo>
                  <a:pt x="14310" y="622661"/>
                  <a:pt x="23139" y="634695"/>
                  <a:pt x="26126" y="648137"/>
                </a:cubicBezTo>
                <a:cubicBezTo>
                  <a:pt x="31872" y="673992"/>
                  <a:pt x="30813" y="701387"/>
                  <a:pt x="39189" y="726514"/>
                </a:cubicBezTo>
                <a:cubicBezTo>
                  <a:pt x="44154" y="741408"/>
                  <a:pt x="56189" y="752927"/>
                  <a:pt x="65314" y="765702"/>
                </a:cubicBezTo>
                <a:cubicBezTo>
                  <a:pt x="77968" y="783418"/>
                  <a:pt x="89108" y="802559"/>
                  <a:pt x="104503" y="817954"/>
                </a:cubicBezTo>
                <a:cubicBezTo>
                  <a:pt x="129827" y="843279"/>
                  <a:pt x="151005" y="846518"/>
                  <a:pt x="182880" y="857142"/>
                </a:cubicBezTo>
                <a:cubicBezTo>
                  <a:pt x="257206" y="931468"/>
                  <a:pt x="180593" y="869347"/>
                  <a:pt x="287383" y="909394"/>
                </a:cubicBezTo>
                <a:cubicBezTo>
                  <a:pt x="302083" y="914907"/>
                  <a:pt x="311871" y="930008"/>
                  <a:pt x="326571" y="935520"/>
                </a:cubicBezTo>
                <a:cubicBezTo>
                  <a:pt x="347360" y="943316"/>
                  <a:pt x="370346" y="943197"/>
                  <a:pt x="391886" y="948582"/>
                </a:cubicBezTo>
                <a:cubicBezTo>
                  <a:pt x="422639" y="956270"/>
                  <a:pt x="452963" y="965599"/>
                  <a:pt x="483326" y="974708"/>
                </a:cubicBezTo>
                <a:cubicBezTo>
                  <a:pt x="496515" y="978665"/>
                  <a:pt x="509073" y="984784"/>
                  <a:pt x="522514" y="987771"/>
                </a:cubicBezTo>
                <a:cubicBezTo>
                  <a:pt x="548369" y="993517"/>
                  <a:pt x="574765" y="996480"/>
                  <a:pt x="600891" y="1000834"/>
                </a:cubicBezTo>
                <a:cubicBezTo>
                  <a:pt x="622663" y="1009543"/>
                  <a:pt x="643358" y="1021687"/>
                  <a:pt x="666206" y="1026960"/>
                </a:cubicBezTo>
                <a:cubicBezTo>
                  <a:pt x="700412" y="1034854"/>
                  <a:pt x="735844" y="1035920"/>
                  <a:pt x="770709" y="1040022"/>
                </a:cubicBezTo>
                <a:cubicBezTo>
                  <a:pt x="957254" y="1061968"/>
                  <a:pt x="819272" y="1043227"/>
                  <a:pt x="979714" y="1066148"/>
                </a:cubicBezTo>
                <a:lnTo>
                  <a:pt x="2299063" y="1053085"/>
                </a:lnTo>
                <a:cubicBezTo>
                  <a:pt x="2339111" y="1051941"/>
                  <a:pt x="2364798" y="1009192"/>
                  <a:pt x="2390503" y="987771"/>
                </a:cubicBezTo>
                <a:cubicBezTo>
                  <a:pt x="2566694" y="840945"/>
                  <a:pt x="2456575" y="947826"/>
                  <a:pt x="2547257" y="857142"/>
                </a:cubicBezTo>
                <a:cubicBezTo>
                  <a:pt x="2570214" y="788272"/>
                  <a:pt x="2545147" y="843999"/>
                  <a:pt x="2599509" y="778765"/>
                </a:cubicBezTo>
                <a:cubicBezTo>
                  <a:pt x="2627644" y="745002"/>
                  <a:pt x="2625605" y="739663"/>
                  <a:pt x="2638697" y="700388"/>
                </a:cubicBezTo>
                <a:cubicBezTo>
                  <a:pt x="2657012" y="572188"/>
                  <a:pt x="2668161" y="549902"/>
                  <a:pt x="2625634" y="386880"/>
                </a:cubicBezTo>
                <a:cubicBezTo>
                  <a:pt x="2621774" y="372081"/>
                  <a:pt x="2561087" y="284254"/>
                  <a:pt x="2534194" y="269314"/>
                </a:cubicBezTo>
                <a:cubicBezTo>
                  <a:pt x="2510121" y="255940"/>
                  <a:pt x="2455817" y="243188"/>
                  <a:pt x="2455817" y="243188"/>
                </a:cubicBezTo>
                <a:cubicBezTo>
                  <a:pt x="2405807" y="205680"/>
                  <a:pt x="2407100" y="201783"/>
                  <a:pt x="2351314" y="177874"/>
                </a:cubicBezTo>
                <a:cubicBezTo>
                  <a:pt x="2338658" y="172450"/>
                  <a:pt x="2324442" y="170969"/>
                  <a:pt x="2312126" y="164811"/>
                </a:cubicBezTo>
                <a:cubicBezTo>
                  <a:pt x="2289417" y="153456"/>
                  <a:pt x="2271169" y="132786"/>
                  <a:pt x="2246811" y="125622"/>
                </a:cubicBezTo>
                <a:cubicBezTo>
                  <a:pt x="2195991" y="110675"/>
                  <a:pt x="2142308" y="108205"/>
                  <a:pt x="2090057" y="99497"/>
                </a:cubicBezTo>
                <a:cubicBezTo>
                  <a:pt x="2040075" y="82836"/>
                  <a:pt x="2008782" y="70179"/>
                  <a:pt x="1959429" y="60308"/>
                </a:cubicBezTo>
                <a:cubicBezTo>
                  <a:pt x="1657889" y="0"/>
                  <a:pt x="1253153" y="47245"/>
                  <a:pt x="1018903" y="47245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6248556" y="2758103"/>
            <a:ext cx="4847256" cy="781932"/>
          </a:xfrm>
          <a:custGeom>
            <a:rect b="b" l="l" r="r" t="t"/>
            <a:pathLst>
              <a:path extrusionOk="0" h="781932" w="4847256">
                <a:moveTo>
                  <a:pt x="2647250" y="102663"/>
                </a:moveTo>
                <a:cubicBezTo>
                  <a:pt x="2395267" y="66665"/>
                  <a:pt x="2525829" y="80378"/>
                  <a:pt x="2255365" y="63475"/>
                </a:cubicBezTo>
                <a:cubicBezTo>
                  <a:pt x="1874523" y="0"/>
                  <a:pt x="2122888" y="37349"/>
                  <a:pt x="1236462" y="37349"/>
                </a:cubicBezTo>
                <a:cubicBezTo>
                  <a:pt x="983876" y="37349"/>
                  <a:pt x="731365" y="46058"/>
                  <a:pt x="478816" y="50412"/>
                </a:cubicBezTo>
                <a:cubicBezTo>
                  <a:pt x="457045" y="54766"/>
                  <a:pt x="435042" y="58090"/>
                  <a:pt x="413502" y="63475"/>
                </a:cubicBezTo>
                <a:cubicBezTo>
                  <a:pt x="386187" y="70303"/>
                  <a:pt x="328994" y="94665"/>
                  <a:pt x="308999" y="102663"/>
                </a:cubicBezTo>
                <a:cubicBezTo>
                  <a:pt x="234712" y="176950"/>
                  <a:pt x="306238" y="117107"/>
                  <a:pt x="230622" y="154915"/>
                </a:cubicBezTo>
                <a:cubicBezTo>
                  <a:pt x="216580" y="161936"/>
                  <a:pt x="203494" y="170989"/>
                  <a:pt x="191433" y="181040"/>
                </a:cubicBezTo>
                <a:cubicBezTo>
                  <a:pt x="177241" y="192867"/>
                  <a:pt x="168285" y="211063"/>
                  <a:pt x="152245" y="220229"/>
                </a:cubicBezTo>
                <a:cubicBezTo>
                  <a:pt x="136657" y="229136"/>
                  <a:pt x="117410" y="228938"/>
                  <a:pt x="99993" y="233292"/>
                </a:cubicBezTo>
                <a:cubicBezTo>
                  <a:pt x="82576" y="246355"/>
                  <a:pt x="61680" y="255755"/>
                  <a:pt x="47742" y="272480"/>
                </a:cubicBezTo>
                <a:cubicBezTo>
                  <a:pt x="38927" y="283058"/>
                  <a:pt x="40103" y="299013"/>
                  <a:pt x="34679" y="311669"/>
                </a:cubicBezTo>
                <a:cubicBezTo>
                  <a:pt x="27008" y="329567"/>
                  <a:pt x="17262" y="346503"/>
                  <a:pt x="8553" y="363920"/>
                </a:cubicBezTo>
                <a:cubicBezTo>
                  <a:pt x="12907" y="420526"/>
                  <a:pt x="0" y="481240"/>
                  <a:pt x="21616" y="533737"/>
                </a:cubicBezTo>
                <a:cubicBezTo>
                  <a:pt x="33571" y="562771"/>
                  <a:pt x="73867" y="568572"/>
                  <a:pt x="99993" y="585989"/>
                </a:cubicBezTo>
                <a:lnTo>
                  <a:pt x="178370" y="638240"/>
                </a:lnTo>
                <a:cubicBezTo>
                  <a:pt x="234591" y="656980"/>
                  <a:pt x="204201" y="647963"/>
                  <a:pt x="269810" y="664366"/>
                </a:cubicBezTo>
                <a:cubicBezTo>
                  <a:pt x="338008" y="709831"/>
                  <a:pt x="278705" y="677481"/>
                  <a:pt x="374313" y="703555"/>
                </a:cubicBezTo>
                <a:cubicBezTo>
                  <a:pt x="400881" y="710801"/>
                  <a:pt x="426564" y="720972"/>
                  <a:pt x="452690" y="729680"/>
                </a:cubicBezTo>
                <a:cubicBezTo>
                  <a:pt x="465753" y="734034"/>
                  <a:pt x="478377" y="740043"/>
                  <a:pt x="491879" y="742743"/>
                </a:cubicBezTo>
                <a:cubicBezTo>
                  <a:pt x="561607" y="756689"/>
                  <a:pt x="582612" y="762542"/>
                  <a:pt x="661696" y="768869"/>
                </a:cubicBezTo>
                <a:cubicBezTo>
                  <a:pt x="735611" y="774782"/>
                  <a:pt x="809742" y="777578"/>
                  <a:pt x="883765" y="781932"/>
                </a:cubicBezTo>
                <a:lnTo>
                  <a:pt x="4502176" y="768869"/>
                </a:lnTo>
                <a:cubicBezTo>
                  <a:pt x="4538492" y="768610"/>
                  <a:pt x="4550165" y="743186"/>
                  <a:pt x="4580553" y="729680"/>
                </a:cubicBezTo>
                <a:cubicBezTo>
                  <a:pt x="4605718" y="718495"/>
                  <a:pt x="4632804" y="712263"/>
                  <a:pt x="4658930" y="703555"/>
                </a:cubicBezTo>
                <a:cubicBezTo>
                  <a:pt x="4671993" y="699201"/>
                  <a:pt x="4686662" y="698130"/>
                  <a:pt x="4698119" y="690492"/>
                </a:cubicBezTo>
                <a:lnTo>
                  <a:pt x="4737308" y="664366"/>
                </a:lnTo>
                <a:cubicBezTo>
                  <a:pt x="4746016" y="651303"/>
                  <a:pt x="4753382" y="637238"/>
                  <a:pt x="4763433" y="625177"/>
                </a:cubicBezTo>
                <a:cubicBezTo>
                  <a:pt x="4847256" y="524589"/>
                  <a:pt x="4763877" y="644106"/>
                  <a:pt x="4828748" y="546800"/>
                </a:cubicBezTo>
                <a:cubicBezTo>
                  <a:pt x="4824394" y="490194"/>
                  <a:pt x="4826148" y="432783"/>
                  <a:pt x="4815685" y="376983"/>
                </a:cubicBezTo>
                <a:cubicBezTo>
                  <a:pt x="4812792" y="361552"/>
                  <a:pt x="4799776" y="349715"/>
                  <a:pt x="4789559" y="337795"/>
                </a:cubicBezTo>
                <a:cubicBezTo>
                  <a:pt x="4773529" y="319093"/>
                  <a:pt x="4756010" y="301573"/>
                  <a:pt x="4737308" y="285543"/>
                </a:cubicBezTo>
                <a:cubicBezTo>
                  <a:pt x="4705998" y="258706"/>
                  <a:pt x="4612229" y="214611"/>
                  <a:pt x="4593616" y="207166"/>
                </a:cubicBezTo>
                <a:cubicBezTo>
                  <a:pt x="4571845" y="198457"/>
                  <a:pt x="4550547" y="188455"/>
                  <a:pt x="4528302" y="181040"/>
                </a:cubicBezTo>
                <a:cubicBezTo>
                  <a:pt x="4474653" y="163157"/>
                  <a:pt x="4346252" y="147243"/>
                  <a:pt x="4319296" y="141852"/>
                </a:cubicBezTo>
                <a:cubicBezTo>
                  <a:pt x="4297525" y="137498"/>
                  <a:pt x="4275847" y="132648"/>
                  <a:pt x="4253982" y="128789"/>
                </a:cubicBezTo>
                <a:cubicBezTo>
                  <a:pt x="4201816" y="119583"/>
                  <a:pt x="4149171" y="113052"/>
                  <a:pt x="4097228" y="102663"/>
                </a:cubicBezTo>
                <a:cubicBezTo>
                  <a:pt x="4047980" y="92813"/>
                  <a:pt x="3933197" y="67344"/>
                  <a:pt x="3875159" y="63475"/>
                </a:cubicBezTo>
                <a:cubicBezTo>
                  <a:pt x="3775138" y="56807"/>
                  <a:pt x="3674862" y="54766"/>
                  <a:pt x="3574713" y="50412"/>
                </a:cubicBezTo>
                <a:cubicBezTo>
                  <a:pt x="3527111" y="40891"/>
                  <a:pt x="3395294" y="11223"/>
                  <a:pt x="3339582" y="11223"/>
                </a:cubicBezTo>
                <a:cubicBezTo>
                  <a:pt x="3117471" y="11223"/>
                  <a:pt x="2895445" y="19932"/>
                  <a:pt x="2673376" y="24286"/>
                </a:cubicBezTo>
                <a:cubicBezTo>
                  <a:pt x="2642896" y="28640"/>
                  <a:pt x="2611427" y="28502"/>
                  <a:pt x="2581936" y="37349"/>
                </a:cubicBezTo>
                <a:cubicBezTo>
                  <a:pt x="2566899" y="41860"/>
                  <a:pt x="2557448" y="57963"/>
                  <a:pt x="2542748" y="63475"/>
                </a:cubicBezTo>
                <a:cubicBezTo>
                  <a:pt x="2503361" y="78245"/>
                  <a:pt x="2486117" y="76537"/>
                  <a:pt x="2451308" y="7653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