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impediment</a:t>
            </a:r>
            <a:endParaRPr/>
          </a:p>
        </p:txBody>
      </p:sp>
      <p:sp>
        <p:nvSpPr>
          <p:cNvPr id="204" name="Google Shape;20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nebulous</a:t>
            </a:r>
            <a:endParaRPr/>
          </a:p>
        </p:txBody>
      </p:sp>
      <p:sp>
        <p:nvSpPr>
          <p:cNvPr id="217" name="Google Shape;21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Hipo campus</a:t>
            </a:r>
            <a:endParaRPr/>
          </a:p>
          <a:p>
            <a:pPr indent="0" lvl="0" marL="0" rtl="0" algn="l">
              <a:spcBef>
                <a:spcPts val="0"/>
              </a:spcBef>
              <a:spcAft>
                <a:spcPts val="0"/>
              </a:spcAft>
              <a:buNone/>
            </a:pPr>
            <a:r>
              <a:t/>
            </a:r>
            <a:endParaRPr/>
          </a:p>
        </p:txBody>
      </p:sp>
      <p:sp>
        <p:nvSpPr>
          <p:cNvPr id="117" name="Google Shape;11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customerservicegroup.com/pdf/allegianceincreaseloyalty.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Management Notes</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Minimalist desktop</a:t>
            </a:r>
            <a:endParaRPr/>
          </a:p>
        </p:txBody>
      </p:sp>
      <p:sp>
        <p:nvSpPr>
          <p:cNvPr id="144" name="Google Shape;14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Disorganized manner</a:t>
            </a:r>
            <a:endParaRPr/>
          </a:p>
          <a:p>
            <a:pPr indent="-342900" lvl="0" marL="342900" rtl="0" algn="l">
              <a:spcBef>
                <a:spcPts val="448"/>
              </a:spcBef>
              <a:spcAft>
                <a:spcPts val="0"/>
              </a:spcAft>
              <a:buClr>
                <a:schemeClr val="dk1"/>
              </a:buClr>
              <a:buSzPct val="100000"/>
              <a:buChar char="•"/>
            </a:pPr>
            <a:r>
              <a:rPr lang="en-US"/>
              <a:t>Extra distraction 🡪 unimportant tasks</a:t>
            </a:r>
            <a:endParaRPr/>
          </a:p>
          <a:p>
            <a:pPr indent="-342900" lvl="0" marL="342900" rtl="0" algn="l">
              <a:spcBef>
                <a:spcPts val="448"/>
              </a:spcBef>
              <a:spcAft>
                <a:spcPts val="0"/>
              </a:spcAft>
              <a:buClr>
                <a:schemeClr val="dk1"/>
              </a:buClr>
              <a:buSzPct val="100000"/>
              <a:buChar char="•"/>
            </a:pPr>
            <a:r>
              <a:rPr lang="en-US"/>
              <a:t>‘attention residue’</a:t>
            </a:r>
            <a:endParaRPr/>
          </a:p>
          <a:p>
            <a:pPr indent="-342900" lvl="0" marL="342900" rtl="0" algn="l">
              <a:spcBef>
                <a:spcPts val="448"/>
              </a:spcBef>
              <a:spcAft>
                <a:spcPts val="0"/>
              </a:spcAft>
              <a:buClr>
                <a:schemeClr val="dk1"/>
              </a:buClr>
              <a:buSzPct val="100000"/>
              <a:buChar char="•"/>
            </a:pPr>
            <a:r>
              <a:rPr lang="en-US"/>
              <a:t>‘slugging computing’</a:t>
            </a:r>
            <a:endParaRPr/>
          </a:p>
          <a:p>
            <a:pPr indent="-342900" lvl="0" marL="342900" rtl="0" algn="l">
              <a:spcBef>
                <a:spcPts val="448"/>
              </a:spcBef>
              <a:spcAft>
                <a:spcPts val="0"/>
              </a:spcAft>
              <a:buClr>
                <a:schemeClr val="dk1"/>
              </a:buClr>
              <a:buSzPct val="100000"/>
              <a:buChar char="•"/>
            </a:pPr>
            <a:r>
              <a:rPr lang="en-US"/>
              <a:t>‘everything’ folder</a:t>
            </a:r>
            <a:endParaRPr/>
          </a:p>
          <a:p>
            <a:pPr indent="-342900" lvl="0" marL="342900" rtl="0" algn="l">
              <a:spcBef>
                <a:spcPts val="448"/>
              </a:spcBef>
              <a:spcAft>
                <a:spcPts val="0"/>
              </a:spcAft>
              <a:buClr>
                <a:schemeClr val="dk1"/>
              </a:buClr>
              <a:buSzPct val="100000"/>
              <a:buChar char="•"/>
            </a:pPr>
            <a:r>
              <a:rPr lang="en-US"/>
              <a:t>“Do not disturb app”</a:t>
            </a:r>
            <a:endParaRPr/>
          </a:p>
          <a:p>
            <a:pPr indent="-342900" lvl="0" marL="342900" rtl="0" algn="l">
              <a:spcBef>
                <a:spcPts val="448"/>
              </a:spcBef>
              <a:spcAft>
                <a:spcPts val="0"/>
              </a:spcAft>
              <a:buClr>
                <a:schemeClr val="dk1"/>
              </a:buClr>
              <a:buSzPct val="100000"/>
              <a:buChar char="•"/>
            </a:pPr>
            <a:r>
              <a:rPr lang="en-US"/>
              <a:t>Visual distraction</a:t>
            </a:r>
            <a:endParaRPr/>
          </a:p>
          <a:p>
            <a:pPr indent="-342900" lvl="0" marL="342900" rtl="0" algn="l">
              <a:spcBef>
                <a:spcPts val="448"/>
              </a:spcBef>
              <a:spcAft>
                <a:spcPts val="0"/>
              </a:spcAft>
              <a:buClr>
                <a:schemeClr val="dk1"/>
              </a:buClr>
              <a:buSzPct val="100000"/>
              <a:buChar char="•"/>
            </a:pPr>
            <a:r>
              <a:rPr lang="en-US"/>
              <a:t>Categories of tabs</a:t>
            </a:r>
            <a:endParaRPr/>
          </a:p>
          <a:p>
            <a:pPr indent="-285750" lvl="1" marL="742950" rtl="0" algn="l">
              <a:spcBef>
                <a:spcPts val="392"/>
              </a:spcBef>
              <a:spcAft>
                <a:spcPts val="0"/>
              </a:spcAft>
              <a:buClr>
                <a:schemeClr val="dk1"/>
              </a:buClr>
              <a:buSzPct val="100000"/>
              <a:buChar char="–"/>
            </a:pPr>
            <a:r>
              <a:rPr lang="en-US"/>
              <a:t>Things to do now</a:t>
            </a:r>
            <a:endParaRPr/>
          </a:p>
          <a:p>
            <a:pPr indent="-285750" lvl="1" marL="742950" rtl="0" algn="l">
              <a:spcBef>
                <a:spcPts val="392"/>
              </a:spcBef>
              <a:spcAft>
                <a:spcPts val="0"/>
              </a:spcAft>
              <a:buClr>
                <a:schemeClr val="dk1"/>
              </a:buClr>
              <a:buSzPct val="100000"/>
              <a:buChar char="–"/>
            </a:pPr>
            <a:r>
              <a:rPr lang="en-US"/>
              <a:t>Articles to do later</a:t>
            </a:r>
            <a:endParaRPr/>
          </a:p>
          <a:p>
            <a:pPr indent="-285750" lvl="1" marL="742950" rtl="0" algn="l">
              <a:spcBef>
                <a:spcPts val="392"/>
              </a:spcBef>
              <a:spcAft>
                <a:spcPts val="0"/>
              </a:spcAft>
              <a:buClr>
                <a:schemeClr val="dk1"/>
              </a:buClr>
              <a:buSzPct val="100000"/>
              <a:buChar char="–"/>
            </a:pPr>
            <a:r>
              <a:rPr lang="en-US"/>
              <a:t>Sites needing in future</a:t>
            </a:r>
            <a:endParaRPr/>
          </a:p>
          <a:p>
            <a:pPr indent="-285750" lvl="1" marL="742950" rtl="0" algn="l">
              <a:spcBef>
                <a:spcPts val="392"/>
              </a:spcBef>
              <a:spcAft>
                <a:spcPts val="0"/>
              </a:spcAft>
              <a:buClr>
                <a:schemeClr val="dk1"/>
              </a:buClr>
              <a:buSzPct val="100000"/>
              <a:buChar char="–"/>
            </a:pPr>
            <a:r>
              <a:rPr lang="en-US"/>
              <a:t>Communication tools</a:t>
            </a:r>
            <a:endParaRPr/>
          </a:p>
          <a:p>
            <a:pPr indent="-285750" lvl="1" marL="742950" rtl="0" algn="l">
              <a:spcBef>
                <a:spcPts val="392"/>
              </a:spcBef>
              <a:spcAft>
                <a:spcPts val="0"/>
              </a:spcAft>
              <a:buClr>
                <a:schemeClr val="dk1"/>
              </a:buClr>
              <a:buSzPct val="100000"/>
              <a:buChar char="–"/>
            </a:pPr>
            <a:r>
              <a:rPr lang="en-US"/>
              <a:t>others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0" name="Google Shape;15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Innovation</a:t>
            </a:r>
            <a:endParaRPr/>
          </a:p>
          <a:p>
            <a:pPr indent="-285750" lvl="1" marL="742950" rtl="0" algn="l">
              <a:spcBef>
                <a:spcPts val="308"/>
              </a:spcBef>
              <a:spcAft>
                <a:spcPts val="0"/>
              </a:spcAft>
              <a:buClr>
                <a:schemeClr val="dk1"/>
              </a:buClr>
              <a:buSzPct val="100000"/>
              <a:buChar char="–"/>
            </a:pPr>
            <a:r>
              <a:rPr lang="en-US"/>
              <a:t>Next opportunity to make a difference</a:t>
            </a:r>
            <a:endParaRPr/>
          </a:p>
          <a:p>
            <a:pPr indent="-285750" lvl="1" marL="742950" rtl="0" algn="l">
              <a:spcBef>
                <a:spcPts val="308"/>
              </a:spcBef>
              <a:spcAft>
                <a:spcPts val="0"/>
              </a:spcAft>
              <a:buClr>
                <a:schemeClr val="dk1"/>
              </a:buClr>
              <a:buSzPct val="100000"/>
              <a:buChar char="–"/>
            </a:pPr>
            <a:r>
              <a:rPr lang="en-US"/>
              <a:t>Culture of innovation</a:t>
            </a:r>
            <a:endParaRPr/>
          </a:p>
          <a:p>
            <a:pPr indent="-228600" lvl="2" marL="1143000" rtl="0" algn="l">
              <a:spcBef>
                <a:spcPts val="264"/>
              </a:spcBef>
              <a:spcAft>
                <a:spcPts val="0"/>
              </a:spcAft>
              <a:buClr>
                <a:schemeClr val="dk1"/>
              </a:buClr>
              <a:buSzPct val="100000"/>
              <a:buChar char="•"/>
            </a:pPr>
            <a:r>
              <a:rPr lang="en-US"/>
              <a:t>Education</a:t>
            </a:r>
            <a:endParaRPr/>
          </a:p>
          <a:p>
            <a:pPr indent="-228600" lvl="2" marL="1143000" rtl="0" algn="l">
              <a:spcBef>
                <a:spcPts val="264"/>
              </a:spcBef>
              <a:spcAft>
                <a:spcPts val="0"/>
              </a:spcAft>
              <a:buClr>
                <a:schemeClr val="dk1"/>
              </a:buClr>
              <a:buSzPct val="100000"/>
              <a:buChar char="•"/>
            </a:pPr>
            <a:r>
              <a:rPr lang="en-US"/>
              <a:t>Inspiration</a:t>
            </a:r>
            <a:endParaRPr/>
          </a:p>
          <a:p>
            <a:pPr indent="-228600" lvl="2" marL="1143000" rtl="0" algn="l">
              <a:spcBef>
                <a:spcPts val="264"/>
              </a:spcBef>
              <a:spcAft>
                <a:spcPts val="0"/>
              </a:spcAft>
              <a:buClr>
                <a:schemeClr val="dk1"/>
              </a:buClr>
              <a:buSzPct val="100000"/>
              <a:buChar char="•"/>
            </a:pPr>
            <a:r>
              <a:rPr lang="en-US"/>
              <a:t>Collaboration</a:t>
            </a:r>
            <a:endParaRPr/>
          </a:p>
          <a:p>
            <a:pPr indent="-285750" lvl="1" marL="742950" rtl="0" algn="l">
              <a:spcBef>
                <a:spcPts val="308"/>
              </a:spcBef>
              <a:spcAft>
                <a:spcPts val="0"/>
              </a:spcAft>
              <a:buClr>
                <a:schemeClr val="dk1"/>
              </a:buClr>
              <a:buSzPct val="100000"/>
              <a:buChar char="–"/>
            </a:pPr>
            <a:r>
              <a:rPr lang="en-US"/>
              <a:t>Why are you here</a:t>
            </a:r>
            <a:endParaRPr/>
          </a:p>
          <a:p>
            <a:pPr indent="-342900" lvl="0" marL="342900" rtl="0" algn="l">
              <a:spcBef>
                <a:spcPts val="352"/>
              </a:spcBef>
              <a:spcAft>
                <a:spcPts val="0"/>
              </a:spcAft>
              <a:buClr>
                <a:schemeClr val="dk1"/>
              </a:buClr>
              <a:buSzPct val="100000"/>
              <a:buChar char="•"/>
            </a:pPr>
            <a:r>
              <a:rPr lang="en-US"/>
              <a:t>Self-discipline</a:t>
            </a:r>
            <a:endParaRPr/>
          </a:p>
          <a:p>
            <a:pPr indent="-285750" lvl="1" marL="742950" rtl="0" algn="l">
              <a:spcBef>
                <a:spcPts val="308"/>
              </a:spcBef>
              <a:spcAft>
                <a:spcPts val="0"/>
              </a:spcAft>
              <a:buClr>
                <a:schemeClr val="dk1"/>
              </a:buClr>
              <a:buSzPct val="100000"/>
              <a:buChar char="–"/>
            </a:pPr>
            <a:r>
              <a:rPr lang="en-US"/>
              <a:t>Testing patience commitment</a:t>
            </a:r>
            <a:endParaRPr/>
          </a:p>
          <a:p>
            <a:pPr indent="-285750" lvl="1" marL="742950" rtl="0" algn="l">
              <a:spcBef>
                <a:spcPts val="308"/>
              </a:spcBef>
              <a:spcAft>
                <a:spcPts val="0"/>
              </a:spcAft>
              <a:buClr>
                <a:schemeClr val="dk1"/>
              </a:buClr>
              <a:buSzPct val="100000"/>
              <a:buChar char="–"/>
            </a:pPr>
            <a:r>
              <a:rPr lang="en-US"/>
              <a:t>Tackle all consuming tasks 🡪 big jobs</a:t>
            </a:r>
            <a:endParaRPr/>
          </a:p>
          <a:p>
            <a:pPr indent="-285750" lvl="1" marL="742950" rtl="0" algn="l">
              <a:spcBef>
                <a:spcPts val="308"/>
              </a:spcBef>
              <a:spcAft>
                <a:spcPts val="0"/>
              </a:spcAft>
              <a:buClr>
                <a:schemeClr val="dk1"/>
              </a:buClr>
              <a:buSzPct val="100000"/>
              <a:buChar char="–"/>
            </a:pPr>
            <a:r>
              <a:rPr lang="en-US"/>
              <a:t>Balanced structure</a:t>
            </a:r>
            <a:endParaRPr/>
          </a:p>
          <a:p>
            <a:pPr indent="-285750" lvl="1" marL="742950" rtl="0" algn="l">
              <a:spcBef>
                <a:spcPts val="308"/>
              </a:spcBef>
              <a:spcAft>
                <a:spcPts val="0"/>
              </a:spcAft>
              <a:buClr>
                <a:schemeClr val="dk1"/>
              </a:buClr>
              <a:buSzPct val="100000"/>
              <a:buChar char="–"/>
            </a:pPr>
            <a:r>
              <a:rPr lang="en-US"/>
              <a:t>Life outside work – maintaining perspective</a:t>
            </a:r>
            <a:endParaRPr/>
          </a:p>
          <a:p>
            <a:pPr indent="-285750" lvl="1" marL="742950" rtl="0" algn="l">
              <a:spcBef>
                <a:spcPts val="308"/>
              </a:spcBef>
              <a:spcAft>
                <a:spcPts val="0"/>
              </a:spcAft>
              <a:buClr>
                <a:schemeClr val="dk1"/>
              </a:buClr>
              <a:buSzPct val="100000"/>
              <a:buChar char="–"/>
            </a:pPr>
            <a:r>
              <a:rPr lang="en-US"/>
              <a:t>Doing things that aren’t directly related to work 🡺 Key</a:t>
            </a:r>
            <a:endParaRPr/>
          </a:p>
          <a:p>
            <a:pPr indent="-285750" lvl="1" marL="742950" rtl="0" algn="l">
              <a:spcBef>
                <a:spcPts val="308"/>
              </a:spcBef>
              <a:spcAft>
                <a:spcPts val="0"/>
              </a:spcAft>
              <a:buClr>
                <a:schemeClr val="dk1"/>
              </a:buClr>
              <a:buSzPct val="100000"/>
              <a:buChar char="–"/>
            </a:pPr>
            <a:r>
              <a:rPr lang="en-US"/>
              <a:t>“outside world” 🡺 extension of work</a:t>
            </a:r>
            <a:endParaRPr/>
          </a:p>
          <a:p>
            <a:pPr indent="-285750" lvl="1" marL="742950" rtl="0" algn="l">
              <a:spcBef>
                <a:spcPts val="308"/>
              </a:spcBef>
              <a:spcAft>
                <a:spcPts val="0"/>
              </a:spcAft>
              <a:buClr>
                <a:schemeClr val="dk1"/>
              </a:buClr>
              <a:buSzPct val="100000"/>
              <a:buChar char="–"/>
            </a:pPr>
            <a:r>
              <a:rPr lang="en-US"/>
              <a:t>“life outside work”</a:t>
            </a:r>
            <a:endParaRPr/>
          </a:p>
          <a:p>
            <a:pPr indent="-285750" lvl="1" marL="742950" rtl="0" algn="l">
              <a:spcBef>
                <a:spcPts val="308"/>
              </a:spcBef>
              <a:spcAft>
                <a:spcPts val="0"/>
              </a:spcAft>
              <a:buClr>
                <a:schemeClr val="dk1"/>
              </a:buClr>
              <a:buSzPct val="100000"/>
              <a:buChar char="–"/>
            </a:pPr>
            <a:r>
              <a:rPr lang="en-US"/>
              <a:t>‘team of teams”</a:t>
            </a:r>
            <a:endParaRPr/>
          </a:p>
          <a:p>
            <a:pPr indent="-285750" lvl="1" marL="742950" rtl="0" algn="l">
              <a:spcBef>
                <a:spcPts val="308"/>
              </a:spcBef>
              <a:spcAft>
                <a:spcPts val="0"/>
              </a:spcAft>
              <a:buClr>
                <a:schemeClr val="dk1"/>
              </a:buClr>
              <a:buSzPct val="100000"/>
              <a:buChar char="–"/>
            </a:pPr>
            <a:r>
              <a:rPr lang="en-US"/>
              <a:t>“make time for myself”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6" name="Google Shape;15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Pick a system</a:t>
            </a:r>
            <a:endParaRPr/>
          </a:p>
          <a:p>
            <a:pPr indent="0" lvl="0" marL="0" rtl="0" algn="l">
              <a:spcBef>
                <a:spcPts val="496"/>
              </a:spcBef>
              <a:spcAft>
                <a:spcPts val="0"/>
              </a:spcAft>
              <a:buClr>
                <a:schemeClr val="dk1"/>
              </a:buClr>
              <a:buSzPct val="100000"/>
              <a:buNone/>
            </a:pPr>
            <a:r>
              <a:rPr lang="en-US"/>
              <a:t>Prioritization technique</a:t>
            </a:r>
            <a:endParaRPr/>
          </a:p>
          <a:p>
            <a:pPr indent="0" lvl="0" marL="0" rtl="0" algn="l">
              <a:spcBef>
                <a:spcPts val="496"/>
              </a:spcBef>
              <a:spcAft>
                <a:spcPts val="0"/>
              </a:spcAft>
              <a:buClr>
                <a:schemeClr val="dk1"/>
              </a:buClr>
              <a:buSzPct val="100000"/>
              <a:buNone/>
            </a:pPr>
            <a:r>
              <a:rPr lang="en-US"/>
              <a:t>Focus and refocus</a:t>
            </a:r>
            <a:endParaRPr/>
          </a:p>
          <a:p>
            <a:pPr indent="0" lvl="0" marL="0" rtl="0" algn="l">
              <a:spcBef>
                <a:spcPts val="496"/>
              </a:spcBef>
              <a:spcAft>
                <a:spcPts val="0"/>
              </a:spcAft>
              <a:buClr>
                <a:schemeClr val="dk1"/>
              </a:buClr>
              <a:buSzPct val="100000"/>
              <a:buNone/>
            </a:pPr>
            <a:r>
              <a:rPr lang="en-US"/>
              <a:t>Balance</a:t>
            </a:r>
            <a:endParaRPr/>
          </a:p>
          <a:p>
            <a:pPr indent="0" lvl="0" marL="0" rtl="0" algn="l">
              <a:spcBef>
                <a:spcPts val="496"/>
              </a:spcBef>
              <a:spcAft>
                <a:spcPts val="0"/>
              </a:spcAft>
              <a:buClr>
                <a:schemeClr val="dk1"/>
              </a:buClr>
              <a:buSzPct val="100000"/>
              <a:buNone/>
            </a:pPr>
            <a:r>
              <a:rPr lang="en-US"/>
              <a:t>Gamifying mental endurance</a:t>
            </a:r>
            <a:endParaRPr/>
          </a:p>
          <a:p>
            <a:pPr indent="0" lvl="0" marL="0" rtl="0" algn="l">
              <a:spcBef>
                <a:spcPts val="496"/>
              </a:spcBef>
              <a:spcAft>
                <a:spcPts val="0"/>
              </a:spcAft>
              <a:buClr>
                <a:schemeClr val="dk1"/>
              </a:buClr>
              <a:buSzPct val="100000"/>
              <a:buNone/>
            </a:pPr>
            <a:r>
              <a:rPr lang="en-US"/>
              <a:t>Adding Granulatiy</a:t>
            </a:r>
            <a:endParaRPr/>
          </a:p>
          <a:p>
            <a:pPr indent="0" lvl="0" marL="0" rtl="0" algn="l">
              <a:spcBef>
                <a:spcPts val="496"/>
              </a:spcBef>
              <a:spcAft>
                <a:spcPts val="0"/>
              </a:spcAft>
              <a:buClr>
                <a:schemeClr val="dk1"/>
              </a:buClr>
              <a:buSzPct val="100000"/>
              <a:buNone/>
            </a:pPr>
            <a:r>
              <a:rPr lang="en-US"/>
              <a:t>Mental toughness – visualize goal</a:t>
            </a:r>
            <a:endParaRPr/>
          </a:p>
          <a:p>
            <a:pPr indent="0" lvl="0" marL="0" rtl="0" algn="l">
              <a:spcBef>
                <a:spcPts val="496"/>
              </a:spcBef>
              <a:spcAft>
                <a:spcPts val="0"/>
              </a:spcAft>
              <a:buClr>
                <a:schemeClr val="dk1"/>
              </a:buClr>
              <a:buSzPct val="100000"/>
              <a:buNone/>
            </a:pPr>
            <a:r>
              <a:rPr lang="en-US"/>
              <a:t>Sustaining -&gt; passion and conviction</a:t>
            </a:r>
            <a:endParaRPr/>
          </a:p>
          <a:p>
            <a:pPr indent="0" lvl="0" marL="0" rtl="0" algn="l">
              <a:spcBef>
                <a:spcPts val="496"/>
              </a:spcBef>
              <a:spcAft>
                <a:spcPts val="0"/>
              </a:spcAft>
              <a:buClr>
                <a:schemeClr val="dk1"/>
              </a:buClr>
              <a:buSzPct val="100000"/>
              <a:buNone/>
            </a:pPr>
            <a:r>
              <a:rPr lang="en-US"/>
              <a:t>90 second break</a:t>
            </a:r>
            <a:endParaRPr/>
          </a:p>
          <a:p>
            <a:pPr indent="0" lvl="0" marL="0" rtl="0" algn="l">
              <a:spcBef>
                <a:spcPts val="496"/>
              </a:spcBef>
              <a:spcAft>
                <a:spcPts val="0"/>
              </a:spcAft>
              <a:buClr>
                <a:schemeClr val="dk1"/>
              </a:buClr>
              <a:buSzPct val="100000"/>
              <a:buNone/>
            </a:pPr>
            <a:r>
              <a:rPr lang="en-US"/>
              <a:t>Mindfulness – ‘state of active, open attention on the present’</a:t>
            </a:r>
            <a:endParaRPr/>
          </a:p>
          <a:p>
            <a:pPr indent="0" lvl="0" marL="0" rtl="0" algn="l">
              <a:spcBef>
                <a:spcPts val="496"/>
              </a:spcBef>
              <a:spcAft>
                <a:spcPts val="0"/>
              </a:spcAft>
              <a:buClr>
                <a:schemeClr val="dk1"/>
              </a:buClr>
              <a:buSzPct val="100000"/>
              <a:buNone/>
            </a:pPr>
            <a:r>
              <a:rPr lang="en-US"/>
              <a:t>Nutrition and exercise – drink more water live passionately</a:t>
            </a:r>
            <a:endParaRPr/>
          </a:p>
          <a:p>
            <a:pPr indent="0" lvl="0" marL="0" rtl="0" algn="l">
              <a:spcBef>
                <a:spcPts val="496"/>
              </a:spcBef>
              <a:spcAft>
                <a:spcPts val="0"/>
              </a:spcAft>
              <a:buClr>
                <a:schemeClr val="dk1"/>
              </a:buClr>
              <a:buSzPct val="100000"/>
              <a:buNone/>
            </a:pPr>
            <a:r>
              <a:t/>
            </a:r>
            <a:endParaRPr/>
          </a:p>
          <a:p>
            <a:pPr indent="0" lvl="0" marL="0" rtl="0" algn="l">
              <a:spcBef>
                <a:spcPts val="496"/>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2" name="Google Shape;16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lang="en-US"/>
              <a:t>Common habits myth</a:t>
            </a:r>
            <a:endParaRPr/>
          </a:p>
          <a:p>
            <a:pPr indent="-342900" lvl="0" marL="342900" rtl="0" algn="l">
              <a:spcBef>
                <a:spcPts val="304"/>
              </a:spcBef>
              <a:spcAft>
                <a:spcPts val="0"/>
              </a:spcAft>
              <a:buClr>
                <a:schemeClr val="dk1"/>
              </a:buClr>
              <a:buSzPct val="100000"/>
              <a:buChar char="•"/>
            </a:pPr>
            <a:r>
              <a:rPr lang="en-US"/>
              <a:t>What habits work for them</a:t>
            </a:r>
            <a:endParaRPr/>
          </a:p>
          <a:p>
            <a:pPr indent="-285750" lvl="1" marL="742950" rtl="0" algn="l">
              <a:spcBef>
                <a:spcPts val="266"/>
              </a:spcBef>
              <a:spcAft>
                <a:spcPts val="0"/>
              </a:spcAft>
              <a:buClr>
                <a:schemeClr val="dk1"/>
              </a:buClr>
              <a:buSzPct val="100000"/>
              <a:buChar char="–"/>
            </a:pPr>
            <a:r>
              <a:rPr lang="en-US"/>
              <a:t>Maintain those habits</a:t>
            </a:r>
            <a:endParaRPr/>
          </a:p>
          <a:p>
            <a:pPr indent="-342900" lvl="0" marL="342900" rtl="0" algn="l">
              <a:spcBef>
                <a:spcPts val="304"/>
              </a:spcBef>
              <a:spcAft>
                <a:spcPts val="0"/>
              </a:spcAft>
              <a:buClr>
                <a:schemeClr val="dk1"/>
              </a:buClr>
              <a:buSzPct val="100000"/>
              <a:buChar char="•"/>
            </a:pPr>
            <a:r>
              <a:rPr lang="en-US"/>
              <a:t>Self knowledge</a:t>
            </a:r>
            <a:endParaRPr/>
          </a:p>
          <a:p>
            <a:pPr indent="-342900" lvl="0" marL="342900" rtl="0" algn="l">
              <a:spcBef>
                <a:spcPts val="304"/>
              </a:spcBef>
              <a:spcAft>
                <a:spcPts val="0"/>
              </a:spcAft>
              <a:buClr>
                <a:schemeClr val="dk1"/>
              </a:buClr>
              <a:buSzPct val="100000"/>
              <a:buChar char="•"/>
            </a:pPr>
            <a:r>
              <a:rPr lang="en-US"/>
              <a:t>Habit finger print </a:t>
            </a:r>
            <a:endParaRPr/>
          </a:p>
          <a:p>
            <a:pPr indent="-285750" lvl="1" marL="742950" rtl="0" algn="l">
              <a:spcBef>
                <a:spcPts val="266"/>
              </a:spcBef>
              <a:spcAft>
                <a:spcPts val="0"/>
              </a:spcAft>
              <a:buClr>
                <a:schemeClr val="dk1"/>
              </a:buClr>
              <a:buSzPct val="100000"/>
              <a:buChar char="–"/>
            </a:pPr>
            <a:r>
              <a:rPr lang="en-US"/>
              <a:t>coding habits</a:t>
            </a:r>
            <a:endParaRPr/>
          </a:p>
          <a:p>
            <a:pPr indent="-342900" lvl="0" marL="342900" rtl="0" algn="l">
              <a:spcBef>
                <a:spcPts val="304"/>
              </a:spcBef>
              <a:spcAft>
                <a:spcPts val="0"/>
              </a:spcAft>
              <a:buClr>
                <a:schemeClr val="dk1"/>
              </a:buClr>
              <a:buSzPct val="100000"/>
              <a:buChar char="•"/>
            </a:pPr>
            <a:r>
              <a:rPr lang="en-US"/>
              <a:t>Growth mindset</a:t>
            </a:r>
            <a:endParaRPr/>
          </a:p>
          <a:p>
            <a:pPr indent="-342900" lvl="0" marL="342900" rtl="0" algn="l">
              <a:spcBef>
                <a:spcPts val="304"/>
              </a:spcBef>
              <a:spcAft>
                <a:spcPts val="0"/>
              </a:spcAft>
              <a:buClr>
                <a:schemeClr val="dk1"/>
              </a:buClr>
              <a:buSzPct val="100000"/>
              <a:buChar char="•"/>
            </a:pPr>
            <a:r>
              <a:rPr lang="en-US"/>
              <a:t>Fixed mindset 🡪 Focus on Focus</a:t>
            </a:r>
            <a:endParaRPr/>
          </a:p>
          <a:p>
            <a:pPr indent="-342900" lvl="0" marL="342900" rtl="0" algn="l">
              <a:spcBef>
                <a:spcPts val="304"/>
              </a:spcBef>
              <a:spcAft>
                <a:spcPts val="0"/>
              </a:spcAft>
              <a:buClr>
                <a:schemeClr val="dk1"/>
              </a:buClr>
              <a:buSzPct val="100000"/>
              <a:buChar char="•"/>
            </a:pPr>
            <a:r>
              <a:rPr lang="en-US"/>
              <a:t>Room to grow</a:t>
            </a:r>
            <a:endParaRPr/>
          </a:p>
          <a:p>
            <a:pPr indent="-342900" lvl="0" marL="342900" rtl="0" algn="l">
              <a:spcBef>
                <a:spcPts val="304"/>
              </a:spcBef>
              <a:spcAft>
                <a:spcPts val="0"/>
              </a:spcAft>
              <a:buClr>
                <a:schemeClr val="dk1"/>
              </a:buClr>
              <a:buSzPct val="100000"/>
              <a:buChar char="•"/>
            </a:pPr>
            <a:r>
              <a:rPr lang="en-US"/>
              <a:t>Tech aptitude</a:t>
            </a:r>
            <a:endParaRPr/>
          </a:p>
          <a:p>
            <a:pPr indent="-342900" lvl="0" marL="342900" rtl="0" algn="l">
              <a:spcBef>
                <a:spcPts val="304"/>
              </a:spcBef>
              <a:spcAft>
                <a:spcPts val="0"/>
              </a:spcAft>
              <a:buClr>
                <a:schemeClr val="dk1"/>
              </a:buClr>
              <a:buSzPct val="100000"/>
              <a:buChar char="•"/>
            </a:pPr>
            <a:r>
              <a:rPr lang="en-US"/>
              <a:t>Leadership skills</a:t>
            </a:r>
            <a:endParaRPr/>
          </a:p>
          <a:p>
            <a:pPr indent="-342900" lvl="0" marL="342900" rtl="0" algn="l">
              <a:spcBef>
                <a:spcPts val="304"/>
              </a:spcBef>
              <a:spcAft>
                <a:spcPts val="0"/>
              </a:spcAft>
              <a:buClr>
                <a:schemeClr val="dk1"/>
              </a:buClr>
              <a:buSzPct val="100000"/>
              <a:buChar char="•"/>
            </a:pPr>
            <a:r>
              <a:rPr lang="en-US"/>
              <a:t>Maturity </a:t>
            </a:r>
            <a:endParaRPr/>
          </a:p>
          <a:p>
            <a:pPr indent="-342900" lvl="0" marL="342900" rtl="0" algn="l">
              <a:spcBef>
                <a:spcPts val="304"/>
              </a:spcBef>
              <a:spcAft>
                <a:spcPts val="0"/>
              </a:spcAft>
              <a:buClr>
                <a:schemeClr val="dk1"/>
              </a:buClr>
              <a:buSzPct val="100000"/>
              <a:buChar char="•"/>
            </a:pPr>
            <a:r>
              <a:rPr lang="en-US"/>
              <a:t>Wisdom</a:t>
            </a:r>
            <a:endParaRPr/>
          </a:p>
          <a:p>
            <a:pPr indent="-342900" lvl="0" marL="342900" rtl="0" algn="l">
              <a:spcBef>
                <a:spcPts val="304"/>
              </a:spcBef>
              <a:spcAft>
                <a:spcPts val="0"/>
              </a:spcAft>
              <a:buClr>
                <a:schemeClr val="dk1"/>
              </a:buClr>
              <a:buSzPct val="100000"/>
              <a:buChar char="•"/>
            </a:pPr>
            <a:r>
              <a:rPr lang="en-US"/>
              <a:t>Master skills of pros 🡪 apply initiatives</a:t>
            </a:r>
            <a:endParaRPr/>
          </a:p>
          <a:p>
            <a:pPr indent="-342900" lvl="0" marL="342900" rtl="0" algn="l">
              <a:spcBef>
                <a:spcPts val="304"/>
              </a:spcBef>
              <a:spcAft>
                <a:spcPts val="0"/>
              </a:spcAft>
              <a:buClr>
                <a:schemeClr val="dk1"/>
              </a:buClr>
              <a:buSzPct val="100000"/>
              <a:buChar char="•"/>
            </a:pPr>
            <a:r>
              <a:rPr lang="en-US"/>
              <a:t>“work enviroment”</a:t>
            </a:r>
            <a:endParaRPr/>
          </a:p>
          <a:p>
            <a:pPr indent="-342900" lvl="0" marL="342900" rtl="0" algn="l">
              <a:spcBef>
                <a:spcPts val="304"/>
              </a:spcBef>
              <a:spcAft>
                <a:spcPts val="0"/>
              </a:spcAft>
              <a:buClr>
                <a:schemeClr val="dk1"/>
              </a:buClr>
              <a:buSzPct val="100000"/>
              <a:buChar char="•"/>
            </a:pPr>
            <a:r>
              <a:rPr lang="en-US"/>
              <a:t>“thick of things”</a:t>
            </a:r>
            <a:endParaRPr/>
          </a:p>
          <a:p>
            <a:pPr indent="-342900" lvl="0" marL="342900" rtl="0" algn="l">
              <a:spcBef>
                <a:spcPts val="304"/>
              </a:spcBef>
              <a:spcAft>
                <a:spcPts val="0"/>
              </a:spcAft>
              <a:buClr>
                <a:schemeClr val="dk1"/>
              </a:buClr>
              <a:buSzPct val="100000"/>
              <a:buChar char="•"/>
            </a:pPr>
            <a:r>
              <a:rPr lang="en-US"/>
              <a:t>“open door policy”</a:t>
            </a:r>
            <a:endParaRPr/>
          </a:p>
          <a:p>
            <a:pPr indent="-246380" lvl="0" marL="342900" rtl="0" algn="l">
              <a:spcBef>
                <a:spcPts val="304"/>
              </a:spcBef>
              <a:spcAft>
                <a:spcPts val="0"/>
              </a:spcAft>
              <a:buClr>
                <a:schemeClr val="dk1"/>
              </a:buClr>
              <a:buSzPct val="100000"/>
              <a:buNone/>
            </a:pPr>
            <a:r>
              <a:t/>
            </a:r>
            <a:endParaRPr/>
          </a:p>
        </p:txBody>
      </p:sp>
      <p:pic>
        <p:nvPicPr>
          <p:cNvPr id="163" name="Google Shape;163;p25"/>
          <p:cNvPicPr preferRelativeResize="0"/>
          <p:nvPr/>
        </p:nvPicPr>
        <p:blipFill rotWithShape="1">
          <a:blip r:embed="rId3">
            <a:alphaModFix/>
          </a:blip>
          <a:srcRect b="0" l="0" r="0" t="0"/>
          <a:stretch/>
        </p:blipFill>
        <p:spPr>
          <a:xfrm>
            <a:off x="4221020" y="76200"/>
            <a:ext cx="4923692"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9" name="Google Shape;169;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154940" lvl="0" marL="342900" rtl="0" algn="l">
              <a:spcBef>
                <a:spcPts val="0"/>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beware the bareness of a busy life</a:t>
            </a:r>
            <a:endParaRPr/>
          </a:p>
          <a:p>
            <a:pPr indent="-342900" lvl="0" marL="342900" rtl="0" algn="l">
              <a:spcBef>
                <a:spcPts val="592"/>
              </a:spcBef>
              <a:spcAft>
                <a:spcPts val="0"/>
              </a:spcAft>
              <a:buClr>
                <a:schemeClr val="dk1"/>
              </a:buClr>
              <a:buSzPct val="100000"/>
              <a:buChar char="•"/>
            </a:pPr>
            <a:r>
              <a:rPr lang="en-US"/>
              <a:t> </a:t>
            </a:r>
            <a:endParaRPr/>
          </a:p>
          <a:p>
            <a:pPr indent="-342900" lvl="0" marL="342900" rtl="0" algn="l">
              <a:spcBef>
                <a:spcPts val="592"/>
              </a:spcBef>
              <a:spcAft>
                <a:spcPts val="0"/>
              </a:spcAft>
              <a:buClr>
                <a:schemeClr val="dk1"/>
              </a:buClr>
              <a:buSzPct val="100000"/>
              <a:buChar char="•"/>
            </a:pPr>
            <a:r>
              <a:rPr lang="en-US"/>
              <a:t>Physiological conditions can impact your energy level positively or negatively. If you were already tired when you tried to do something taxing, you had to fight an uphill battle. Chances are it took you twice as long and you made some missteps.</a:t>
            </a:r>
            <a:endParaRPr/>
          </a:p>
          <a:p>
            <a:pPr indent="-342900" lvl="0" marL="342900" rtl="0" algn="l">
              <a:spcBef>
                <a:spcPts val="592"/>
              </a:spcBef>
              <a:spcAft>
                <a:spcPts val="0"/>
              </a:spcAft>
              <a:buClr>
                <a:schemeClr val="dk1"/>
              </a:buClr>
              <a:buSzPct val="100000"/>
              <a:buChar char="•"/>
            </a:pPr>
            <a:r>
              <a:rPr lang="en-US"/>
              <a:t> </a:t>
            </a:r>
            <a:endParaRPr/>
          </a:p>
          <a:p>
            <a:pPr indent="-342900" lvl="0" marL="342900" rtl="0" algn="l">
              <a:spcBef>
                <a:spcPts val="592"/>
              </a:spcBef>
              <a:spcAft>
                <a:spcPts val="0"/>
              </a:spcAft>
              <a:buClr>
                <a:schemeClr val="dk1"/>
              </a:buClr>
              <a:buSzPct val="100000"/>
              <a:buChar char="•"/>
            </a:pPr>
            <a:r>
              <a:rPr lang="en-US"/>
              <a:t>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75" name="Google Shape;175;p27"/>
          <p:cNvPicPr preferRelativeResize="0"/>
          <p:nvPr>
            <p:ph idx="1" type="body"/>
          </p:nvPr>
        </p:nvPicPr>
        <p:blipFill rotWithShape="1">
          <a:blip r:embed="rId3">
            <a:alphaModFix/>
          </a:blip>
          <a:srcRect b="0" l="0" r="0" t="0"/>
          <a:stretch/>
        </p:blipFill>
        <p:spPr>
          <a:xfrm>
            <a:off x="1704574" y="3215391"/>
            <a:ext cx="5734851" cy="12955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Managing our biases</a:t>
            </a:r>
            <a:endParaRPr/>
          </a:p>
        </p:txBody>
      </p:sp>
      <p:sp>
        <p:nvSpPr>
          <p:cNvPr id="181" name="Google Shape;18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cyclic pattern of my life and start a spiral pattern inwards out</a:t>
            </a:r>
            <a:endParaRPr/>
          </a:p>
          <a:p>
            <a:pPr indent="-342900" lvl="0" marL="342900" rtl="0" algn="l">
              <a:spcBef>
                <a:spcPts val="640"/>
              </a:spcBef>
              <a:spcAft>
                <a:spcPts val="0"/>
              </a:spcAft>
              <a:buClr>
                <a:schemeClr val="dk1"/>
              </a:buClr>
              <a:buSzPts val="3200"/>
              <a:buChar char="•"/>
            </a:pPr>
            <a:r>
              <a:rPr lang="en-US"/>
              <a:t>come out of the dogmatic and frail vision that has been surrounding me since years</a:t>
            </a:r>
            <a:endParaRPr/>
          </a:p>
          <a:p>
            <a:pPr indent="-342900" lvl="0" marL="342900" rtl="0" algn="l">
              <a:spcBef>
                <a:spcPts val="640"/>
              </a:spcBef>
              <a:spcAft>
                <a:spcPts val="0"/>
              </a:spcAft>
              <a:buClr>
                <a:schemeClr val="dk1"/>
              </a:buClr>
              <a:buSzPts val="3200"/>
              <a:buChar char="•"/>
            </a:pPr>
            <a:r>
              <a:rPr lang="en-US"/>
              <a:t>I want to inspire myself, time and again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87" name="Google Shape;18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a:t>
            </a:r>
            <a:r>
              <a:rPr lang="en-US" u="sng">
                <a:solidFill>
                  <a:schemeClr val="hlink"/>
                </a:solidFill>
                <a:hlinkClick r:id="rId3"/>
              </a:rPr>
              <a:t>employees who are engaged</a:t>
            </a:r>
            <a:r>
              <a:rPr lang="en-US"/>
              <a:t> the most with your business</a:t>
            </a:r>
            <a:endParaRPr/>
          </a:p>
          <a:p>
            <a:pPr indent="-342900" lvl="0" marL="342900" rtl="0" algn="l">
              <a:spcBef>
                <a:spcPts val="640"/>
              </a:spcBef>
              <a:spcAft>
                <a:spcPts val="0"/>
              </a:spcAft>
              <a:buClr>
                <a:schemeClr val="dk1"/>
              </a:buClr>
              <a:buSzPts val="3200"/>
              <a:buChar char="•"/>
            </a:pPr>
            <a:r>
              <a:rPr lang="en-US"/>
              <a:t>productive, creative, loyal, and motivated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Leading a self organized team</a:t>
            </a:r>
            <a:endParaRPr/>
          </a:p>
        </p:txBody>
      </p:sp>
      <p:sp>
        <p:nvSpPr>
          <p:cNvPr id="193" name="Google Shape;193;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Recognize what employees need</a:t>
            </a:r>
            <a:endParaRPr/>
          </a:p>
          <a:p>
            <a:pPr indent="-342900" lvl="0" marL="342900" rtl="0" algn="l">
              <a:spcBef>
                <a:spcPts val="592"/>
              </a:spcBef>
              <a:spcAft>
                <a:spcPts val="0"/>
              </a:spcAft>
              <a:buClr>
                <a:schemeClr val="dk1"/>
              </a:buClr>
              <a:buSzPct val="100000"/>
              <a:buChar char="•"/>
            </a:pPr>
            <a:r>
              <a:rPr lang="en-US"/>
              <a:t>Assess competence and commitment</a:t>
            </a:r>
            <a:endParaRPr/>
          </a:p>
          <a:p>
            <a:pPr indent="-342900" lvl="0" marL="342900" rtl="0" algn="l">
              <a:spcBef>
                <a:spcPts val="592"/>
              </a:spcBef>
              <a:spcAft>
                <a:spcPts val="0"/>
              </a:spcAft>
              <a:buClr>
                <a:schemeClr val="dk1"/>
              </a:buClr>
              <a:buSzPct val="100000"/>
              <a:buChar char="•"/>
            </a:pPr>
            <a:r>
              <a:rPr lang="en-US"/>
              <a:t>Skills and motivation vary our time</a:t>
            </a:r>
            <a:endParaRPr/>
          </a:p>
          <a:p>
            <a:pPr indent="-342900" lvl="0" marL="342900" rtl="0" algn="l">
              <a:spcBef>
                <a:spcPts val="592"/>
              </a:spcBef>
              <a:spcAft>
                <a:spcPts val="0"/>
              </a:spcAft>
              <a:buClr>
                <a:schemeClr val="dk1"/>
              </a:buClr>
              <a:buSzPct val="100000"/>
              <a:buChar char="•"/>
            </a:pPr>
            <a:r>
              <a:rPr lang="en-US"/>
              <a:t>Adapt their own style to meet those needs</a:t>
            </a:r>
            <a:endParaRPr/>
          </a:p>
          <a:p>
            <a:pPr indent="-342900" lvl="0" marL="342900" rtl="0" algn="l">
              <a:spcBef>
                <a:spcPts val="592"/>
              </a:spcBef>
              <a:spcAft>
                <a:spcPts val="0"/>
              </a:spcAft>
              <a:buClr>
                <a:schemeClr val="dk1"/>
              </a:buClr>
              <a:buSzPct val="100000"/>
              <a:buChar char="•"/>
            </a:pPr>
            <a:r>
              <a:rPr lang="en-US"/>
              <a:t>Leadership style &lt; == &gt; Requirements of organization</a:t>
            </a:r>
            <a:endParaRPr/>
          </a:p>
          <a:p>
            <a:pPr indent="-342900" lvl="0" marL="342900" rtl="0" algn="l">
              <a:spcBef>
                <a:spcPts val="592"/>
              </a:spcBef>
              <a:spcAft>
                <a:spcPts val="0"/>
              </a:spcAft>
              <a:buClr>
                <a:schemeClr val="dk1"/>
              </a:buClr>
              <a:buSzPct val="100000"/>
              <a:buChar char="•"/>
            </a:pPr>
            <a:r>
              <a:rPr lang="en-US"/>
              <a:t>Development level</a:t>
            </a:r>
            <a:endParaRPr/>
          </a:p>
          <a:p>
            <a:pPr indent="-342900" lvl="0" marL="342900" rtl="0" algn="l">
              <a:spcBef>
                <a:spcPts val="592"/>
              </a:spcBef>
              <a:spcAft>
                <a:spcPts val="0"/>
              </a:spcAft>
              <a:buClr>
                <a:schemeClr val="dk1"/>
              </a:buClr>
              <a:buSzPct val="100000"/>
              <a:buChar char="•"/>
            </a:pPr>
            <a:r>
              <a:rPr lang="en-US"/>
              <a:t>Situational leadership == &gt; Adaptability = &gt; Unsight telling leaders, selling participating delegating</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Work Life Balance</a:t>
            </a:r>
            <a:endParaRPr/>
          </a:p>
        </p:txBody>
      </p:sp>
      <p:sp>
        <p:nvSpPr>
          <p:cNvPr id="199" name="Google Shape;199;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Work Vs Life</a:t>
            </a:r>
            <a:endParaRPr/>
          </a:p>
          <a:p>
            <a:pPr indent="-342900" lvl="0" marL="342900" rtl="0" algn="l">
              <a:spcBef>
                <a:spcPts val="640"/>
              </a:spcBef>
              <a:spcAft>
                <a:spcPts val="0"/>
              </a:spcAft>
              <a:buClr>
                <a:schemeClr val="dk1"/>
              </a:buClr>
              <a:buSzPts val="3200"/>
              <a:buChar char="•"/>
            </a:pPr>
            <a:r>
              <a:rPr lang="en-US"/>
              <a:t>Koshi – death from overwork</a:t>
            </a:r>
            <a:endParaRPr/>
          </a:p>
          <a:p>
            <a:pPr indent="-139700" lvl="0" marL="342900" rtl="0" algn="l">
              <a:spcBef>
                <a:spcPts val="640"/>
              </a:spcBef>
              <a:spcAft>
                <a:spcPts val="0"/>
              </a:spcAft>
              <a:buClr>
                <a:schemeClr val="dk1"/>
              </a:buClr>
              <a:buSzPts val="3200"/>
              <a:buNone/>
            </a:pPr>
            <a:r>
              <a:t/>
            </a:r>
            <a:endParaRPr/>
          </a:p>
        </p:txBody>
      </p:sp>
      <p:pic>
        <p:nvPicPr>
          <p:cNvPr id="200" name="Google Shape;200;p31"/>
          <p:cNvPicPr preferRelativeResize="0"/>
          <p:nvPr/>
        </p:nvPicPr>
        <p:blipFill rotWithShape="1">
          <a:blip r:embed="rId3">
            <a:alphaModFix/>
          </a:blip>
          <a:srcRect b="0" l="0" r="0" t="0"/>
          <a:stretch/>
        </p:blipFill>
        <p:spPr>
          <a:xfrm>
            <a:off x="4876800" y="486398"/>
            <a:ext cx="5448300" cy="594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Fear of missing out</a:t>
            </a:r>
            <a:endParaRPr/>
          </a:p>
        </p:txBody>
      </p:sp>
      <p:sp>
        <p:nvSpPr>
          <p:cNvPr id="95" name="Google Shape;9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Mobile Checking</a:t>
            </a:r>
            <a:endParaRPr/>
          </a:p>
          <a:p>
            <a:pPr indent="-342900" lvl="0" marL="342900" rtl="0" algn="l">
              <a:spcBef>
                <a:spcPts val="592"/>
              </a:spcBef>
              <a:spcAft>
                <a:spcPts val="0"/>
              </a:spcAft>
              <a:buClr>
                <a:schemeClr val="dk1"/>
              </a:buClr>
              <a:buSzPct val="100000"/>
              <a:buChar char="•"/>
            </a:pPr>
            <a:r>
              <a:rPr lang="en-US"/>
              <a:t>‘We need to focus to thrive Reclaim focus at home and work”</a:t>
            </a:r>
            <a:endParaRPr/>
          </a:p>
          <a:p>
            <a:pPr indent="-342900" lvl="0" marL="342900" rtl="0" algn="l">
              <a:spcBef>
                <a:spcPts val="592"/>
              </a:spcBef>
              <a:spcAft>
                <a:spcPts val="0"/>
              </a:spcAft>
              <a:buClr>
                <a:schemeClr val="dk1"/>
              </a:buClr>
              <a:buSzPct val="100000"/>
              <a:buChar char="•"/>
            </a:pPr>
            <a:r>
              <a:rPr lang="en-US"/>
              <a:t>Chronic Lack of intentionality</a:t>
            </a:r>
            <a:endParaRPr/>
          </a:p>
          <a:p>
            <a:pPr indent="-342900" lvl="0" marL="342900" rtl="0" algn="l">
              <a:spcBef>
                <a:spcPts val="592"/>
              </a:spcBef>
              <a:spcAft>
                <a:spcPts val="0"/>
              </a:spcAft>
              <a:buClr>
                <a:schemeClr val="dk1"/>
              </a:buClr>
              <a:buSzPct val="100000"/>
              <a:buChar char="•"/>
            </a:pPr>
            <a:r>
              <a:rPr lang="en-US"/>
              <a:t>System</a:t>
            </a:r>
            <a:endParaRPr/>
          </a:p>
          <a:p>
            <a:pPr indent="-285750" lvl="1" marL="742950" rtl="0" algn="l">
              <a:spcBef>
                <a:spcPts val="518"/>
              </a:spcBef>
              <a:spcAft>
                <a:spcPts val="0"/>
              </a:spcAft>
              <a:buClr>
                <a:schemeClr val="dk1"/>
              </a:buClr>
              <a:buSzPct val="100000"/>
              <a:buChar char="–"/>
            </a:pPr>
            <a:r>
              <a:rPr lang="en-US"/>
              <a:t>No Phones past 9. pm</a:t>
            </a:r>
            <a:endParaRPr/>
          </a:p>
          <a:p>
            <a:pPr indent="-285750" lvl="1" marL="742950" rtl="0" algn="l">
              <a:spcBef>
                <a:spcPts val="518"/>
              </a:spcBef>
              <a:spcAft>
                <a:spcPts val="0"/>
              </a:spcAft>
              <a:buClr>
                <a:schemeClr val="dk1"/>
              </a:buClr>
              <a:buSzPct val="100000"/>
              <a:buChar char="–"/>
            </a:pPr>
            <a:r>
              <a:rPr lang="en-US"/>
              <a:t>No phones first thing in morning</a:t>
            </a:r>
            <a:endParaRPr/>
          </a:p>
          <a:p>
            <a:pPr indent="-285750" lvl="1" marL="742950" rtl="0" algn="l">
              <a:spcBef>
                <a:spcPts val="518"/>
              </a:spcBef>
              <a:spcAft>
                <a:spcPts val="0"/>
              </a:spcAft>
              <a:buClr>
                <a:schemeClr val="dk1"/>
              </a:buClr>
              <a:buSzPct val="100000"/>
              <a:buChar char="–"/>
            </a:pPr>
            <a:r>
              <a:rPr lang="en-US"/>
              <a:t>Daily exercise and meditation</a:t>
            </a:r>
            <a:endParaRPr/>
          </a:p>
          <a:p>
            <a:pPr indent="-285750" lvl="1" marL="742950" rtl="0" algn="l">
              <a:spcBef>
                <a:spcPts val="518"/>
              </a:spcBef>
              <a:spcAft>
                <a:spcPts val="0"/>
              </a:spcAft>
              <a:buClr>
                <a:schemeClr val="dk1"/>
              </a:buClr>
              <a:buSzPct val="100000"/>
              <a:buChar char="–"/>
            </a:pPr>
            <a:r>
              <a:rPr lang="en-US"/>
              <a:t>Three tasks to complete each day at work</a:t>
            </a:r>
            <a:endParaRPr/>
          </a:p>
          <a:p>
            <a:pPr indent="-285750" lvl="1" marL="742950" rtl="0" algn="l">
              <a:spcBef>
                <a:spcPts val="518"/>
              </a:spcBef>
              <a:spcAft>
                <a:spcPts val="0"/>
              </a:spcAft>
              <a:buClr>
                <a:schemeClr val="dk1"/>
              </a:buClr>
              <a:buSzPct val="100000"/>
              <a:buChar char="–"/>
            </a:pPr>
            <a:r>
              <a:rPr lang="en-US"/>
              <a:t>A moment of gratitude</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7" name="Google Shape;20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lang="en-US"/>
              <a:t>“Self Improvement” 🡪 act of improving us </a:t>
            </a:r>
            <a:endParaRPr/>
          </a:p>
          <a:p>
            <a:pPr indent="-342900" lvl="0" marL="342900" rtl="0" algn="l">
              <a:spcBef>
                <a:spcPts val="304"/>
              </a:spcBef>
              <a:spcAft>
                <a:spcPts val="0"/>
              </a:spcAft>
              <a:buClr>
                <a:schemeClr val="dk1"/>
              </a:buClr>
              <a:buSzPct val="100000"/>
              <a:buChar char="•"/>
            </a:pPr>
            <a:r>
              <a:rPr lang="en-US"/>
              <a:t>Disappointment is just a perceptions give attention to solution not the problem</a:t>
            </a:r>
            <a:endParaRPr/>
          </a:p>
          <a:p>
            <a:pPr indent="-342900" lvl="0" marL="342900" rtl="0" algn="l">
              <a:spcBef>
                <a:spcPts val="304"/>
              </a:spcBef>
              <a:spcAft>
                <a:spcPts val="0"/>
              </a:spcAft>
              <a:buClr>
                <a:schemeClr val="dk1"/>
              </a:buClr>
              <a:buSzPct val="100000"/>
              <a:buChar char="•"/>
            </a:pPr>
            <a:r>
              <a:rPr lang="en-US"/>
              <a:t>“positive shift” in our thinking</a:t>
            </a:r>
            <a:endParaRPr/>
          </a:p>
          <a:p>
            <a:pPr indent="-342900" lvl="0" marL="342900" rtl="0" algn="l">
              <a:spcBef>
                <a:spcPts val="304"/>
              </a:spcBef>
              <a:spcAft>
                <a:spcPts val="0"/>
              </a:spcAft>
              <a:buClr>
                <a:schemeClr val="dk1"/>
              </a:buClr>
              <a:buSzPct val="100000"/>
              <a:buChar char="•"/>
            </a:pPr>
            <a:r>
              <a:rPr lang="en-US"/>
              <a:t>Need schedule</a:t>
            </a:r>
            <a:endParaRPr/>
          </a:p>
          <a:p>
            <a:pPr indent="-342900" lvl="0" marL="342900" rtl="0" algn="l">
              <a:spcBef>
                <a:spcPts val="304"/>
              </a:spcBef>
              <a:spcAft>
                <a:spcPts val="0"/>
              </a:spcAft>
              <a:buClr>
                <a:schemeClr val="dk1"/>
              </a:buClr>
              <a:buSzPct val="100000"/>
              <a:buChar char="•"/>
            </a:pPr>
            <a:r>
              <a:rPr lang="en-US"/>
              <a:t>Positive language – master feelings and emotions</a:t>
            </a:r>
            <a:endParaRPr/>
          </a:p>
          <a:p>
            <a:pPr indent="-342900" lvl="0" marL="342900" rtl="0" algn="l">
              <a:spcBef>
                <a:spcPts val="304"/>
              </a:spcBef>
              <a:spcAft>
                <a:spcPts val="0"/>
              </a:spcAft>
              <a:buClr>
                <a:schemeClr val="dk1"/>
              </a:buClr>
              <a:buSzPct val="100000"/>
              <a:buChar char="•"/>
            </a:pPr>
            <a:r>
              <a:rPr lang="en-US"/>
              <a:t>Mental and emotional side of things</a:t>
            </a:r>
            <a:endParaRPr/>
          </a:p>
          <a:p>
            <a:pPr indent="-285750" lvl="1" marL="742950" rtl="0" algn="l">
              <a:spcBef>
                <a:spcPts val="266"/>
              </a:spcBef>
              <a:spcAft>
                <a:spcPts val="0"/>
              </a:spcAft>
              <a:buClr>
                <a:schemeClr val="dk1"/>
              </a:buClr>
              <a:buSzPct val="100000"/>
              <a:buChar char="–"/>
            </a:pPr>
            <a:r>
              <a:rPr lang="en-US"/>
              <a:t>Focus on goals calm our mind and relax our body</a:t>
            </a:r>
            <a:endParaRPr/>
          </a:p>
          <a:p>
            <a:pPr indent="-342900" lvl="0" marL="342900" rtl="0" algn="l">
              <a:spcBef>
                <a:spcPts val="304"/>
              </a:spcBef>
              <a:spcAft>
                <a:spcPts val="0"/>
              </a:spcAft>
              <a:buClr>
                <a:schemeClr val="dk1"/>
              </a:buClr>
              <a:buSzPct val="100000"/>
              <a:buChar char="•"/>
            </a:pPr>
            <a:r>
              <a:rPr lang="en-US"/>
              <a:t>Thoughts actions words</a:t>
            </a:r>
            <a:endParaRPr/>
          </a:p>
          <a:p>
            <a:pPr indent="-285750" lvl="1" marL="742950" rtl="0" algn="l">
              <a:spcBef>
                <a:spcPts val="266"/>
              </a:spcBef>
              <a:spcAft>
                <a:spcPts val="0"/>
              </a:spcAft>
              <a:buClr>
                <a:schemeClr val="dk1"/>
              </a:buClr>
              <a:buSzPct val="100000"/>
              <a:buChar char="–"/>
            </a:pPr>
            <a:r>
              <a:rPr lang="en-US"/>
              <a:t>Be kind and considerate negative statements to others</a:t>
            </a:r>
            <a:endParaRPr/>
          </a:p>
          <a:p>
            <a:pPr indent="-342900" lvl="0" marL="342900" rtl="0" algn="l">
              <a:spcBef>
                <a:spcPts val="304"/>
              </a:spcBef>
              <a:spcAft>
                <a:spcPts val="0"/>
              </a:spcAft>
              <a:buClr>
                <a:schemeClr val="dk1"/>
              </a:buClr>
              <a:buSzPct val="100000"/>
              <a:buChar char="•"/>
            </a:pPr>
            <a:r>
              <a:rPr lang="en-US"/>
              <a:t>Creating problem solving</a:t>
            </a:r>
            <a:endParaRPr/>
          </a:p>
          <a:p>
            <a:pPr indent="-342900" lvl="0" marL="342900" rtl="0" algn="l">
              <a:spcBef>
                <a:spcPts val="304"/>
              </a:spcBef>
              <a:spcAft>
                <a:spcPts val="0"/>
              </a:spcAft>
              <a:buClr>
                <a:schemeClr val="dk1"/>
              </a:buClr>
              <a:buSzPct val="100000"/>
              <a:buChar char="•"/>
            </a:pPr>
            <a:r>
              <a:rPr lang="en-US"/>
              <a:t>Attach with Goals</a:t>
            </a:r>
            <a:endParaRPr/>
          </a:p>
          <a:p>
            <a:pPr indent="-342900" lvl="0" marL="342900" rtl="0" algn="l">
              <a:spcBef>
                <a:spcPts val="304"/>
              </a:spcBef>
              <a:spcAft>
                <a:spcPts val="0"/>
              </a:spcAft>
              <a:buClr>
                <a:schemeClr val="dk1"/>
              </a:buClr>
              <a:buSzPct val="100000"/>
              <a:buChar char="•"/>
            </a:pPr>
            <a:r>
              <a:rPr lang="en-US"/>
              <a:t>Smile in adversity</a:t>
            </a:r>
            <a:endParaRPr/>
          </a:p>
          <a:p>
            <a:pPr indent="-342900" lvl="0" marL="342900" rtl="0" algn="l">
              <a:spcBef>
                <a:spcPts val="304"/>
              </a:spcBef>
              <a:spcAft>
                <a:spcPts val="0"/>
              </a:spcAft>
              <a:buClr>
                <a:schemeClr val="dk1"/>
              </a:buClr>
              <a:buSzPct val="100000"/>
              <a:buChar char="•"/>
            </a:pPr>
            <a:r>
              <a:rPr lang="en-US"/>
              <a:t>Relex in stress </a:t>
            </a:r>
            <a:endParaRPr/>
          </a:p>
          <a:p>
            <a:pPr indent="-342900" lvl="0" marL="342900" rtl="0" algn="l">
              <a:spcBef>
                <a:spcPts val="304"/>
              </a:spcBef>
              <a:spcAft>
                <a:spcPts val="0"/>
              </a:spcAft>
              <a:buClr>
                <a:schemeClr val="dk1"/>
              </a:buClr>
              <a:buSzPct val="100000"/>
              <a:buChar char="•"/>
            </a:pPr>
            <a:r>
              <a:rPr lang="en-US"/>
              <a:t>Listen first</a:t>
            </a:r>
            <a:endParaRPr/>
          </a:p>
          <a:p>
            <a:pPr indent="-342900" lvl="0" marL="342900" rtl="0" algn="l">
              <a:spcBef>
                <a:spcPts val="304"/>
              </a:spcBef>
              <a:spcAft>
                <a:spcPts val="0"/>
              </a:spcAft>
              <a:buClr>
                <a:schemeClr val="dk1"/>
              </a:buClr>
              <a:buSzPct val="100000"/>
              <a:buChar char="•"/>
            </a:pPr>
            <a:r>
              <a:rPr lang="en-US"/>
              <a:t>Cant cannot don’t do not wont will not never not</a:t>
            </a:r>
            <a:endParaRPr/>
          </a:p>
          <a:p>
            <a:pPr indent="-342900" lvl="0" marL="342900" rtl="0" algn="l">
              <a:spcBef>
                <a:spcPts val="304"/>
              </a:spcBef>
              <a:spcAft>
                <a:spcPts val="0"/>
              </a:spcAft>
              <a:buClr>
                <a:schemeClr val="dk1"/>
              </a:buClr>
              <a:buSzPct val="100000"/>
              <a:buChar char="•"/>
            </a:pPr>
            <a:r>
              <a:rPr lang="en-US"/>
              <a:t>Be creative</a:t>
            </a:r>
            <a:endParaRPr/>
          </a:p>
          <a:p>
            <a:pPr indent="-342900" lvl="0" marL="342900" rtl="0" algn="l">
              <a:spcBef>
                <a:spcPts val="304"/>
              </a:spcBef>
              <a:spcAft>
                <a:spcPts val="0"/>
              </a:spcAft>
              <a:buClr>
                <a:schemeClr val="dk1"/>
              </a:buClr>
              <a:buSzPct val="100000"/>
              <a:buChar char="•"/>
            </a:pPr>
            <a:r>
              <a:rPr lang="en-US"/>
              <a:t>Learn more skills</a:t>
            </a:r>
            <a:endParaRPr/>
          </a:p>
          <a:p>
            <a:pPr indent="-342900" lvl="0" marL="342900" rtl="0" algn="l">
              <a:spcBef>
                <a:spcPts val="304"/>
              </a:spcBef>
              <a:spcAft>
                <a:spcPts val="0"/>
              </a:spcAft>
              <a:buClr>
                <a:schemeClr val="dk1"/>
              </a:buClr>
              <a:buSzPct val="100000"/>
              <a:buChar char="•"/>
            </a:pPr>
            <a:r>
              <a:rPr lang="en-US"/>
              <a:t>Proper use of time</a:t>
            </a:r>
            <a:endParaRPr/>
          </a:p>
          <a:p>
            <a:pPr indent="-246380" lvl="0" marL="342900" rtl="0" algn="l">
              <a:spcBef>
                <a:spcPts val="304"/>
              </a:spcBef>
              <a:spcAft>
                <a:spcPts val="0"/>
              </a:spcAft>
              <a:buClr>
                <a:schemeClr val="dk1"/>
              </a:buClr>
              <a:buSzPct val="100000"/>
              <a:buNone/>
            </a:pPr>
            <a:r>
              <a:t/>
            </a:r>
            <a:endParaRPr/>
          </a:p>
          <a:p>
            <a:pPr indent="-246380" lvl="0" marL="342900" rtl="0" algn="l">
              <a:spcBef>
                <a:spcPts val="304"/>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3" name="Google Shape;21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Listen learn apply do and practice</a:t>
            </a:r>
            <a:endParaRPr/>
          </a:p>
          <a:p>
            <a:pPr indent="-342900" lvl="0" marL="342900" rtl="0" algn="l">
              <a:spcBef>
                <a:spcPts val="592"/>
              </a:spcBef>
              <a:spcAft>
                <a:spcPts val="0"/>
              </a:spcAft>
              <a:buClr>
                <a:schemeClr val="dk1"/>
              </a:buClr>
              <a:buSzPct val="100000"/>
              <a:buChar char="•"/>
            </a:pPr>
            <a:r>
              <a:rPr lang="en-US"/>
              <a:t>Be a morning person</a:t>
            </a:r>
            <a:endParaRPr/>
          </a:p>
          <a:p>
            <a:pPr indent="-285750" lvl="1" marL="742950" rtl="0" algn="l">
              <a:spcBef>
                <a:spcPts val="518"/>
              </a:spcBef>
              <a:spcAft>
                <a:spcPts val="0"/>
              </a:spcAft>
              <a:buClr>
                <a:schemeClr val="dk1"/>
              </a:buClr>
              <a:buSzPct val="100000"/>
              <a:buChar char="–"/>
            </a:pPr>
            <a:r>
              <a:rPr lang="en-US"/>
              <a:t>Do visualization</a:t>
            </a:r>
            <a:endParaRPr/>
          </a:p>
          <a:p>
            <a:pPr indent="-285750" lvl="1" marL="742950" rtl="0" algn="l">
              <a:spcBef>
                <a:spcPts val="518"/>
              </a:spcBef>
              <a:spcAft>
                <a:spcPts val="0"/>
              </a:spcAft>
              <a:buClr>
                <a:schemeClr val="dk1"/>
              </a:buClr>
              <a:buSzPct val="100000"/>
              <a:buChar char="–"/>
            </a:pPr>
            <a:r>
              <a:rPr lang="en-US"/>
              <a:t>Avoid negativity</a:t>
            </a:r>
            <a:endParaRPr/>
          </a:p>
          <a:p>
            <a:pPr indent="-285750" lvl="1" marL="742950" rtl="0" algn="l">
              <a:spcBef>
                <a:spcPts val="518"/>
              </a:spcBef>
              <a:spcAft>
                <a:spcPts val="0"/>
              </a:spcAft>
              <a:buClr>
                <a:schemeClr val="dk1"/>
              </a:buClr>
              <a:buSzPct val="100000"/>
              <a:buChar char="–"/>
            </a:pPr>
            <a:r>
              <a:rPr lang="en-US"/>
              <a:t>Follow constructive criticism</a:t>
            </a:r>
            <a:endParaRPr/>
          </a:p>
          <a:p>
            <a:pPr indent="-285750" lvl="1" marL="742950" rtl="0" algn="l">
              <a:spcBef>
                <a:spcPts val="518"/>
              </a:spcBef>
              <a:spcAft>
                <a:spcPts val="0"/>
              </a:spcAft>
              <a:buClr>
                <a:schemeClr val="dk1"/>
              </a:buClr>
              <a:buSzPct val="100000"/>
              <a:buChar char="–"/>
            </a:pPr>
            <a:r>
              <a:rPr lang="en-US"/>
              <a:t>Enjoy personal development</a:t>
            </a:r>
            <a:endParaRPr/>
          </a:p>
          <a:p>
            <a:pPr indent="-285750" lvl="1" marL="742950" rtl="0" algn="l">
              <a:spcBef>
                <a:spcPts val="518"/>
              </a:spcBef>
              <a:spcAft>
                <a:spcPts val="0"/>
              </a:spcAft>
              <a:buClr>
                <a:schemeClr val="dk1"/>
              </a:buClr>
              <a:buSzPct val="100000"/>
              <a:buChar char="–"/>
            </a:pPr>
            <a:r>
              <a:rPr lang="en-US"/>
              <a:t>Avoid procastination</a:t>
            </a:r>
            <a:endParaRPr/>
          </a:p>
          <a:p>
            <a:pPr indent="-285750" lvl="1" marL="742950" rtl="0" algn="l">
              <a:spcBef>
                <a:spcPts val="518"/>
              </a:spcBef>
              <a:spcAft>
                <a:spcPts val="0"/>
              </a:spcAft>
              <a:buClr>
                <a:schemeClr val="dk1"/>
              </a:buClr>
              <a:buSzPct val="100000"/>
              <a:buChar char="–"/>
            </a:pPr>
            <a:r>
              <a:rPr lang="en-US"/>
              <a:t>Be responsible for life</a:t>
            </a:r>
            <a:endParaRPr/>
          </a:p>
          <a:p>
            <a:pPr indent="-285750" lvl="1" marL="742950" rtl="0" algn="l">
              <a:spcBef>
                <a:spcPts val="518"/>
              </a:spcBef>
              <a:spcAft>
                <a:spcPts val="0"/>
              </a:spcAft>
              <a:buClr>
                <a:schemeClr val="dk1"/>
              </a:buClr>
              <a:buSzPct val="100000"/>
              <a:buChar char="–"/>
            </a:pPr>
            <a:r>
              <a:rPr lang="en-US"/>
              <a:t>Self delusional</a:t>
            </a:r>
            <a:endParaRPr/>
          </a:p>
          <a:p>
            <a:pPr indent="-285750" lvl="1" marL="742950" rtl="0" algn="l">
              <a:spcBef>
                <a:spcPts val="518"/>
              </a:spcBef>
              <a:spcAft>
                <a:spcPts val="0"/>
              </a:spcAft>
              <a:buClr>
                <a:schemeClr val="dk1"/>
              </a:buClr>
              <a:buSzPct val="100000"/>
              <a:buChar char="–"/>
            </a:pPr>
            <a:r>
              <a:rPr lang="en-US"/>
              <a:t>Clear instructions for mind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“Company does not need all expertise”</a:t>
            </a:r>
            <a:endParaRPr/>
          </a:p>
        </p:txBody>
      </p:sp>
      <p:sp>
        <p:nvSpPr>
          <p:cNvPr id="220" name="Google Shape;220;p34"/>
          <p:cNvSpPr txBox="1"/>
          <p:nvPr>
            <p:ph idx="1" type="body"/>
          </p:nvPr>
        </p:nvSpPr>
        <p:spPr>
          <a:xfrm>
            <a:off x="457200" y="1600200"/>
            <a:ext cx="42672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Avoid bellcurve</a:t>
            </a:r>
            <a:endParaRPr/>
          </a:p>
          <a:p>
            <a:pPr indent="-342900" lvl="0" marL="342900" rtl="0" algn="l">
              <a:spcBef>
                <a:spcPts val="400"/>
              </a:spcBef>
              <a:spcAft>
                <a:spcPts val="0"/>
              </a:spcAft>
              <a:buClr>
                <a:schemeClr val="dk1"/>
              </a:buClr>
              <a:buSzPct val="100000"/>
              <a:buChar char="•"/>
            </a:pPr>
            <a:r>
              <a:rPr lang="en-US"/>
              <a:t>Rewards – intrinsic motivation</a:t>
            </a:r>
            <a:endParaRPr/>
          </a:p>
          <a:p>
            <a:pPr indent="-342900" lvl="0" marL="342900" rtl="0" algn="l">
              <a:spcBef>
                <a:spcPts val="400"/>
              </a:spcBef>
              <a:spcAft>
                <a:spcPts val="0"/>
              </a:spcAft>
              <a:buClr>
                <a:schemeClr val="dk1"/>
              </a:buClr>
              <a:buSzPct val="100000"/>
              <a:buChar char="•"/>
            </a:pPr>
            <a:r>
              <a:rPr lang="en-US"/>
              <a:t>Proactive performance views</a:t>
            </a:r>
            <a:endParaRPr/>
          </a:p>
          <a:p>
            <a:pPr indent="-342900" lvl="0" marL="342900" rtl="0" algn="l">
              <a:spcBef>
                <a:spcPts val="400"/>
              </a:spcBef>
              <a:spcAft>
                <a:spcPts val="0"/>
              </a:spcAft>
              <a:buClr>
                <a:schemeClr val="dk1"/>
              </a:buClr>
              <a:buSzPct val="100000"/>
              <a:buChar char="•"/>
            </a:pPr>
            <a:r>
              <a:rPr lang="en-US"/>
              <a:t>Continous feed back</a:t>
            </a:r>
            <a:endParaRPr/>
          </a:p>
          <a:p>
            <a:pPr indent="-342900" lvl="0" marL="342900" rtl="0" algn="l">
              <a:spcBef>
                <a:spcPts val="400"/>
              </a:spcBef>
              <a:spcAft>
                <a:spcPts val="0"/>
              </a:spcAft>
              <a:buClr>
                <a:schemeClr val="dk1"/>
              </a:buClr>
              <a:buSzPct val="100000"/>
              <a:buChar char="•"/>
            </a:pPr>
            <a:r>
              <a:rPr lang="en-US"/>
              <a:t>MBO – goals</a:t>
            </a:r>
            <a:endParaRPr/>
          </a:p>
          <a:p>
            <a:pPr indent="-342900" lvl="0" marL="342900" rtl="0" algn="l">
              <a:spcBef>
                <a:spcPts val="400"/>
              </a:spcBef>
              <a:spcAft>
                <a:spcPts val="0"/>
              </a:spcAft>
              <a:buClr>
                <a:schemeClr val="dk1"/>
              </a:buClr>
              <a:buSzPct val="100000"/>
              <a:buChar char="•"/>
            </a:pPr>
            <a:r>
              <a:rPr lang="en-US"/>
              <a:t>Graphic rating scale</a:t>
            </a:r>
            <a:endParaRPr/>
          </a:p>
          <a:p>
            <a:pPr indent="-342900" lvl="0" marL="342900" rtl="0" algn="l">
              <a:spcBef>
                <a:spcPts val="400"/>
              </a:spcBef>
              <a:spcAft>
                <a:spcPts val="0"/>
              </a:spcAft>
              <a:buClr>
                <a:schemeClr val="dk1"/>
              </a:buClr>
              <a:buSzPct val="100000"/>
              <a:buChar char="•"/>
            </a:pPr>
            <a:r>
              <a:rPr lang="en-US"/>
              <a:t>Navigating the unknown</a:t>
            </a:r>
            <a:endParaRPr/>
          </a:p>
          <a:p>
            <a:pPr indent="-342900" lvl="0" marL="342900" rtl="0" algn="l">
              <a:spcBef>
                <a:spcPts val="400"/>
              </a:spcBef>
              <a:spcAft>
                <a:spcPts val="0"/>
              </a:spcAft>
              <a:buClr>
                <a:schemeClr val="dk1"/>
              </a:buClr>
              <a:buSzPct val="100000"/>
              <a:buChar char="•"/>
            </a:pPr>
            <a:r>
              <a:rPr lang="en-US"/>
              <a:t>Narrow our focus</a:t>
            </a:r>
            <a:endParaRPr/>
          </a:p>
          <a:p>
            <a:pPr indent="-342900" lvl="0" marL="342900" rtl="0" algn="l">
              <a:spcBef>
                <a:spcPts val="400"/>
              </a:spcBef>
              <a:spcAft>
                <a:spcPts val="0"/>
              </a:spcAft>
              <a:buClr>
                <a:schemeClr val="dk1"/>
              </a:buClr>
              <a:buSzPct val="100000"/>
              <a:buChar char="•"/>
            </a:pPr>
            <a:r>
              <a:rPr lang="en-US"/>
              <a:t>Discover the unknown</a:t>
            </a:r>
            <a:endParaRPr/>
          </a:p>
          <a:p>
            <a:pPr indent="-342900" lvl="0" marL="342900" rtl="0" algn="l">
              <a:spcBef>
                <a:spcPts val="400"/>
              </a:spcBef>
              <a:spcAft>
                <a:spcPts val="0"/>
              </a:spcAft>
              <a:buClr>
                <a:schemeClr val="dk1"/>
              </a:buClr>
              <a:buSzPct val="100000"/>
              <a:buChar char="•"/>
            </a:pPr>
            <a:r>
              <a:rPr lang="en-US"/>
              <a:t>Intelligence era vs Industrial era</a:t>
            </a:r>
            <a:endParaRPr/>
          </a:p>
          <a:p>
            <a:pPr indent="-342900" lvl="0" marL="342900" rtl="0" algn="l">
              <a:spcBef>
                <a:spcPts val="400"/>
              </a:spcBef>
              <a:spcAft>
                <a:spcPts val="0"/>
              </a:spcAft>
              <a:buClr>
                <a:schemeClr val="dk1"/>
              </a:buClr>
              <a:buSzPct val="100000"/>
              <a:buChar char="•"/>
            </a:pPr>
            <a:r>
              <a:rPr lang="en-US"/>
              <a:t>imagination age</a:t>
            </a:r>
            <a:endParaRPr/>
          </a:p>
          <a:p>
            <a:pPr indent="-342900" lvl="0" marL="342900" rtl="0" algn="l">
              <a:spcBef>
                <a:spcPts val="400"/>
              </a:spcBef>
              <a:spcAft>
                <a:spcPts val="0"/>
              </a:spcAft>
              <a:buClr>
                <a:schemeClr val="dk1"/>
              </a:buClr>
              <a:buSzPct val="100000"/>
              <a:buChar char="•"/>
            </a:pPr>
            <a:r>
              <a:rPr lang="en-US"/>
              <a:t>Habits 🡪 successful</a:t>
            </a:r>
            <a:endParaRPr/>
          </a:p>
          <a:p>
            <a:pPr indent="-342900" lvl="0" marL="342900" rtl="0" algn="l">
              <a:spcBef>
                <a:spcPts val="400"/>
              </a:spcBef>
              <a:spcAft>
                <a:spcPts val="0"/>
              </a:spcAft>
              <a:buClr>
                <a:schemeClr val="dk1"/>
              </a:buClr>
              <a:buSzPct val="100000"/>
              <a:buChar char="•"/>
            </a:pPr>
            <a:r>
              <a:rPr lang="en-US"/>
              <a:t>What worked will keep working ?</a:t>
            </a:r>
            <a:endParaRPr/>
          </a:p>
        </p:txBody>
      </p:sp>
      <p:sp>
        <p:nvSpPr>
          <p:cNvPr id="221" name="Google Shape;221;p34"/>
          <p:cNvSpPr txBox="1"/>
          <p:nvPr/>
        </p:nvSpPr>
        <p:spPr>
          <a:xfrm>
            <a:off x="4343400" y="1676400"/>
            <a:ext cx="42672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marR="0" rtl="0" algn="l">
              <a:spcBef>
                <a:spcPts val="0"/>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Comparatable disagreeing</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Constructive disagreement kindness/gentleness</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Abiline paradox</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Team orientation</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Collobarative trust</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Collective goals</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Encourage team players</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Constructive vs contentious interactive tactics</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Competent team memebers</a:t>
            </a:r>
            <a:endParaRPr b="0" i="0" sz="3200" u="none" cap="none" strike="noStrike">
              <a:solidFill>
                <a:schemeClr val="dk1"/>
              </a:solidFill>
              <a:latin typeface="Calibri"/>
              <a:ea typeface="Calibri"/>
              <a:cs typeface="Calibri"/>
              <a:sym typeface="Calibri"/>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Honest / open communication norms</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Zero-asum assumptions</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Negative motion</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Package deals – package issues</a:t>
            </a:r>
            <a:endParaRPr/>
          </a:p>
          <a:p>
            <a:pPr indent="-342900" lvl="0" marL="342900" marR="0" rtl="0" algn="l">
              <a:spcBef>
                <a:spcPts val="352"/>
              </a:spcBef>
              <a:spcAft>
                <a:spcPts val="0"/>
              </a:spcAft>
              <a:buClr>
                <a:schemeClr val="dk1"/>
              </a:buClr>
              <a:buSzPct val="100000"/>
              <a:buFont typeface="Arial"/>
              <a:buChar char="•"/>
            </a:pPr>
            <a:r>
              <a:rPr b="0" i="0" lang="en-US" sz="3200" u="none" cap="none" strike="noStrike">
                <a:solidFill>
                  <a:schemeClr val="dk1"/>
                </a:solidFill>
                <a:latin typeface="Calibri"/>
                <a:ea typeface="Calibri"/>
                <a:cs typeface="Calibri"/>
                <a:sym typeface="Calibri"/>
              </a:rPr>
              <a:t>Ongoing year around rapport</a:t>
            </a:r>
            <a:endParaRPr b="0" i="0" sz="3200" u="none" cap="none" strike="noStrike">
              <a:solidFill>
                <a:schemeClr val="dk1"/>
              </a:solidFill>
              <a:latin typeface="Calibri"/>
              <a:ea typeface="Calibri"/>
              <a:cs typeface="Calibri"/>
              <a:sym typeface="Calibri"/>
            </a:endParaRPr>
          </a:p>
          <a:p>
            <a:pPr indent="-231140" lvl="0" marL="342900" marR="0" rtl="0" algn="l">
              <a:spcBef>
                <a:spcPts val="352"/>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Strategic management thinking</a:t>
            </a:r>
            <a:endParaRPr/>
          </a:p>
        </p:txBody>
      </p:sp>
      <p:sp>
        <p:nvSpPr>
          <p:cNvPr id="101" name="Google Shape;10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Core purpose</a:t>
            </a:r>
            <a:endParaRPr/>
          </a:p>
          <a:p>
            <a:pPr indent="-342900" lvl="0" marL="342900" rtl="0" algn="l">
              <a:spcBef>
                <a:spcPts val="640"/>
              </a:spcBef>
              <a:spcAft>
                <a:spcPts val="0"/>
              </a:spcAft>
              <a:buClr>
                <a:schemeClr val="dk1"/>
              </a:buClr>
              <a:buSzPts val="3200"/>
              <a:buChar char="•"/>
            </a:pPr>
            <a:r>
              <a:rPr lang="en-US"/>
              <a:t>Funding vs mentor</a:t>
            </a:r>
            <a:endParaRPr/>
          </a:p>
          <a:p>
            <a:pPr indent="-342900" lvl="0" marL="342900" rtl="0" algn="l">
              <a:spcBef>
                <a:spcPts val="640"/>
              </a:spcBef>
              <a:spcAft>
                <a:spcPts val="0"/>
              </a:spcAft>
              <a:buClr>
                <a:schemeClr val="dk1"/>
              </a:buClr>
              <a:buSzPts val="3200"/>
              <a:buChar char="•"/>
            </a:pPr>
            <a:r>
              <a:rPr lang="en-US"/>
              <a:t>Teaching(skills) vs mentoring (goals)</a:t>
            </a:r>
            <a:endParaRPr/>
          </a:p>
          <a:p>
            <a:pPr indent="-342900" lvl="0" marL="342900" rtl="0" algn="l">
              <a:spcBef>
                <a:spcPts val="640"/>
              </a:spcBef>
              <a:spcAft>
                <a:spcPts val="0"/>
              </a:spcAft>
              <a:buClr>
                <a:schemeClr val="dk1"/>
              </a:buClr>
              <a:buSzPts val="3200"/>
              <a:buChar char="•"/>
            </a:pPr>
            <a:r>
              <a:rPr lang="en-US"/>
              <a:t>Effective Decision making</a:t>
            </a:r>
            <a:endParaRPr/>
          </a:p>
          <a:p>
            <a:pPr indent="-285750" lvl="1" marL="742950" rtl="0" algn="l">
              <a:spcBef>
                <a:spcPts val="560"/>
              </a:spcBef>
              <a:spcAft>
                <a:spcPts val="0"/>
              </a:spcAft>
              <a:buClr>
                <a:schemeClr val="dk1"/>
              </a:buClr>
              <a:buSzPts val="2800"/>
              <a:buChar char="–"/>
            </a:pPr>
            <a:r>
              <a:rPr lang="en-US"/>
              <a:t>Emphasize importance of task at hand</a:t>
            </a:r>
            <a:endParaRPr/>
          </a:p>
          <a:p>
            <a:pPr indent="-285750" lvl="1" marL="742950" rtl="0" algn="l">
              <a:spcBef>
                <a:spcPts val="560"/>
              </a:spcBef>
              <a:spcAft>
                <a:spcPts val="0"/>
              </a:spcAft>
              <a:buClr>
                <a:schemeClr val="dk1"/>
              </a:buClr>
              <a:buSzPts val="2800"/>
              <a:buChar char="–"/>
            </a:pPr>
            <a:r>
              <a:rPr lang="en-US"/>
              <a:t>Focus on your sensory experience seeing multiple perceptive </a:t>
            </a:r>
            <a:endParaRPr/>
          </a:p>
          <a:p>
            <a:pPr indent="-285750" lvl="1" marL="742950" rtl="0" algn="l">
              <a:spcBef>
                <a:spcPts val="560"/>
              </a:spcBef>
              <a:spcAft>
                <a:spcPts val="0"/>
              </a:spcAft>
              <a:buClr>
                <a:schemeClr val="dk1"/>
              </a:buClr>
              <a:buSzPts val="2800"/>
              <a:buChar char="–"/>
            </a:pPr>
            <a:r>
              <a:rPr lang="en-US"/>
              <a:t>Opportunity to learn and grow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Flow Zone</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lang="en-US"/>
              <a:t>Creativity</a:t>
            </a:r>
            <a:endParaRPr/>
          </a:p>
          <a:p>
            <a:pPr indent="-342900" lvl="0" marL="342900" rtl="0" algn="l">
              <a:spcBef>
                <a:spcPts val="304"/>
              </a:spcBef>
              <a:spcAft>
                <a:spcPts val="0"/>
              </a:spcAft>
              <a:buClr>
                <a:schemeClr val="dk1"/>
              </a:buClr>
              <a:buSzPct val="100000"/>
              <a:buChar char="•"/>
            </a:pPr>
            <a:r>
              <a:rPr lang="en-US"/>
              <a:t>‘Sense of Self”</a:t>
            </a:r>
            <a:endParaRPr/>
          </a:p>
          <a:p>
            <a:pPr indent="-342900" lvl="0" marL="342900" rtl="0" algn="l">
              <a:spcBef>
                <a:spcPts val="304"/>
              </a:spcBef>
              <a:spcAft>
                <a:spcPts val="0"/>
              </a:spcAft>
              <a:buClr>
                <a:schemeClr val="dk1"/>
              </a:buClr>
              <a:buSzPct val="100000"/>
              <a:buChar char="•"/>
            </a:pPr>
            <a:r>
              <a:rPr lang="en-US"/>
              <a:t>Transient hypfrontality</a:t>
            </a:r>
            <a:endParaRPr/>
          </a:p>
          <a:p>
            <a:pPr indent="-342900" lvl="0" marL="342900" rtl="0" algn="l">
              <a:spcBef>
                <a:spcPts val="304"/>
              </a:spcBef>
              <a:spcAft>
                <a:spcPts val="0"/>
              </a:spcAft>
              <a:buClr>
                <a:schemeClr val="dk1"/>
              </a:buClr>
              <a:buSzPct val="100000"/>
              <a:buChar char="•"/>
            </a:pPr>
            <a:r>
              <a:rPr lang="en-US"/>
              <a:t>Self-critical section</a:t>
            </a:r>
            <a:endParaRPr/>
          </a:p>
          <a:p>
            <a:pPr indent="-342900" lvl="0" marL="342900" rtl="0" algn="l">
              <a:spcBef>
                <a:spcPts val="304"/>
              </a:spcBef>
              <a:spcAft>
                <a:spcPts val="0"/>
              </a:spcAft>
              <a:buClr>
                <a:schemeClr val="dk1"/>
              </a:buClr>
              <a:buSzPct val="100000"/>
              <a:buChar char="•"/>
            </a:pPr>
            <a:r>
              <a:rPr lang="en-US"/>
              <a:t>The paths to flow</a:t>
            </a:r>
            <a:endParaRPr/>
          </a:p>
          <a:p>
            <a:pPr indent="-342900" lvl="0" marL="342900" rtl="0" algn="l">
              <a:spcBef>
                <a:spcPts val="304"/>
              </a:spcBef>
              <a:spcAft>
                <a:spcPts val="0"/>
              </a:spcAft>
              <a:buClr>
                <a:schemeClr val="dk1"/>
              </a:buClr>
              <a:buSzPct val="100000"/>
              <a:buChar char="•"/>
            </a:pPr>
            <a:r>
              <a:rPr lang="en-US"/>
              <a:t>More we concentrate on task, more like we enter it</a:t>
            </a:r>
            <a:endParaRPr/>
          </a:p>
          <a:p>
            <a:pPr indent="-342900" lvl="0" marL="342900" rtl="0" algn="l">
              <a:spcBef>
                <a:spcPts val="304"/>
              </a:spcBef>
              <a:spcAft>
                <a:spcPts val="0"/>
              </a:spcAft>
              <a:buClr>
                <a:schemeClr val="dk1"/>
              </a:buClr>
              <a:buSzPct val="100000"/>
              <a:buChar char="•"/>
            </a:pPr>
            <a:r>
              <a:rPr lang="en-US"/>
              <a:t>Mindfulness</a:t>
            </a:r>
            <a:endParaRPr/>
          </a:p>
          <a:p>
            <a:pPr indent="-342900" lvl="0" marL="342900" rtl="0" algn="l">
              <a:spcBef>
                <a:spcPts val="304"/>
              </a:spcBef>
              <a:spcAft>
                <a:spcPts val="0"/>
              </a:spcAft>
              <a:buClr>
                <a:schemeClr val="dk1"/>
              </a:buClr>
              <a:buSzPct val="100000"/>
              <a:buChar char="•"/>
            </a:pPr>
            <a:r>
              <a:rPr lang="en-US"/>
              <a:t>‘repetitive basic task’</a:t>
            </a:r>
            <a:endParaRPr/>
          </a:p>
          <a:p>
            <a:pPr indent="-342900" lvl="0" marL="342900" rtl="0" algn="l">
              <a:spcBef>
                <a:spcPts val="304"/>
              </a:spcBef>
              <a:spcAft>
                <a:spcPts val="0"/>
              </a:spcAft>
              <a:buClr>
                <a:schemeClr val="dk1"/>
              </a:buClr>
              <a:buSzPct val="100000"/>
              <a:buChar char="•"/>
            </a:pPr>
            <a:r>
              <a:rPr lang="en-US"/>
              <a:t>Focus on breath</a:t>
            </a:r>
            <a:endParaRPr/>
          </a:p>
          <a:p>
            <a:pPr indent="-342900" lvl="0" marL="342900" rtl="0" algn="l">
              <a:spcBef>
                <a:spcPts val="304"/>
              </a:spcBef>
              <a:spcAft>
                <a:spcPts val="0"/>
              </a:spcAft>
              <a:buClr>
                <a:schemeClr val="dk1"/>
              </a:buClr>
              <a:buSzPct val="100000"/>
              <a:buChar char="•"/>
            </a:pPr>
            <a:r>
              <a:rPr lang="en-US"/>
              <a:t>Create pathways to flow – find a way not the way</a:t>
            </a:r>
            <a:endParaRPr/>
          </a:p>
          <a:p>
            <a:pPr indent="-285750" lvl="1" marL="742950" rtl="0" algn="l">
              <a:spcBef>
                <a:spcPts val="266"/>
              </a:spcBef>
              <a:spcAft>
                <a:spcPts val="0"/>
              </a:spcAft>
              <a:buClr>
                <a:schemeClr val="dk1"/>
              </a:buClr>
              <a:buSzPct val="100000"/>
              <a:buChar char="–"/>
            </a:pPr>
            <a:r>
              <a:rPr lang="en-US"/>
              <a:t>Adjust demansds to fit personal skills</a:t>
            </a:r>
            <a:endParaRPr/>
          </a:p>
          <a:p>
            <a:pPr indent="-285750" lvl="1" marL="742950" rtl="0" algn="l">
              <a:spcBef>
                <a:spcPts val="266"/>
              </a:spcBef>
              <a:spcAft>
                <a:spcPts val="0"/>
              </a:spcAft>
              <a:buClr>
                <a:schemeClr val="dk1"/>
              </a:buClr>
              <a:buSzPct val="100000"/>
              <a:buChar char="–"/>
            </a:pPr>
            <a:r>
              <a:rPr lang="en-US"/>
              <a:t>Raise their skills -&gt; higher level of demand</a:t>
            </a:r>
            <a:endParaRPr/>
          </a:p>
          <a:p>
            <a:pPr indent="-285750" lvl="1" marL="742950" rtl="0" algn="l">
              <a:spcBef>
                <a:spcPts val="266"/>
              </a:spcBef>
              <a:spcAft>
                <a:spcPts val="0"/>
              </a:spcAft>
              <a:buClr>
                <a:schemeClr val="dk1"/>
              </a:buClr>
              <a:buSzPct val="100000"/>
              <a:buChar char="–"/>
            </a:pPr>
            <a:r>
              <a:rPr lang="en-US"/>
              <a:t>Enhance concentration abilities</a:t>
            </a:r>
            <a:endParaRPr/>
          </a:p>
          <a:p>
            <a:pPr indent="-285750" lvl="1" marL="742950" rtl="0" algn="l">
              <a:spcBef>
                <a:spcPts val="266"/>
              </a:spcBef>
              <a:spcAft>
                <a:spcPts val="0"/>
              </a:spcAft>
              <a:buClr>
                <a:schemeClr val="dk1"/>
              </a:buClr>
              <a:buSzPct val="100000"/>
              <a:buChar char="–"/>
            </a:pPr>
            <a:r>
              <a:rPr lang="en-US"/>
              <a:t>Wandering attention –&gt; performance decline</a:t>
            </a:r>
            <a:endParaRPr/>
          </a:p>
          <a:p>
            <a:pPr indent="-285750" lvl="1" marL="742950" rtl="0" algn="l">
              <a:spcBef>
                <a:spcPts val="266"/>
              </a:spcBef>
              <a:spcAft>
                <a:spcPts val="0"/>
              </a:spcAft>
              <a:buClr>
                <a:schemeClr val="dk1"/>
              </a:buClr>
              <a:buSzPct val="100000"/>
              <a:buChar char="–"/>
            </a:pPr>
            <a:r>
              <a:rPr lang="en-US"/>
              <a:t>Demands Vs skill</a:t>
            </a:r>
            <a:endParaRPr/>
          </a:p>
          <a:p>
            <a:pPr indent="-342900" lvl="0" marL="342900" rtl="0" algn="l">
              <a:spcBef>
                <a:spcPts val="304"/>
              </a:spcBef>
              <a:spcAft>
                <a:spcPts val="0"/>
              </a:spcAft>
              <a:buClr>
                <a:schemeClr val="dk1"/>
              </a:buClr>
              <a:buSzPct val="100000"/>
              <a:buChar char="•"/>
            </a:pPr>
            <a:r>
              <a:rPr lang="en-US"/>
              <a:t>Patters of actions that 🡺 trust</a:t>
            </a:r>
            <a:endParaRPr/>
          </a:p>
          <a:p>
            <a:pPr indent="-342900" lvl="0" marL="342900" rtl="0" algn="l">
              <a:spcBef>
                <a:spcPts val="304"/>
              </a:spcBef>
              <a:spcAft>
                <a:spcPts val="0"/>
              </a:spcAft>
              <a:buClr>
                <a:schemeClr val="dk1"/>
              </a:buClr>
              <a:buSzPct val="100000"/>
              <a:buChar char="•"/>
            </a:pPr>
            <a:r>
              <a:rPr lang="en-US"/>
              <a:t>Strenths =&gt; misunderstook weakness</a:t>
            </a:r>
            <a:endParaRPr/>
          </a:p>
          <a:p>
            <a:pPr indent="-342900" lvl="0" marL="342900" rtl="0" algn="l">
              <a:spcBef>
                <a:spcPts val="304"/>
              </a:spcBef>
              <a:spcAft>
                <a:spcPts val="0"/>
              </a:spcAft>
              <a:buClr>
                <a:schemeClr val="dk1"/>
              </a:buClr>
              <a:buSzPct val="100000"/>
              <a:buChar char="•"/>
            </a:pPr>
            <a:r>
              <a:rPr lang="en-US"/>
              <a:t>Circumstances to identify</a:t>
            </a:r>
            <a:endParaRPr/>
          </a:p>
          <a:p>
            <a:pPr indent="-342900" lvl="0" marL="342900" rtl="0" algn="l">
              <a:spcBef>
                <a:spcPts val="304"/>
              </a:spcBef>
              <a:spcAft>
                <a:spcPts val="0"/>
              </a:spcAft>
              <a:buClr>
                <a:schemeClr val="dk1"/>
              </a:buClr>
              <a:buSzPct val="100000"/>
              <a:buChar char="•"/>
            </a:pPr>
            <a:r>
              <a:rPr lang="en-US"/>
              <a:t>Message of character</a:t>
            </a:r>
            <a:endParaRPr/>
          </a:p>
          <a:p>
            <a:pPr indent="-246380" lvl="0" marL="342900" rtl="0" algn="l">
              <a:spcBef>
                <a:spcPts val="304"/>
              </a:spcBef>
              <a:spcAft>
                <a:spcPts val="0"/>
              </a:spcAft>
              <a:buClr>
                <a:schemeClr val="dk1"/>
              </a:buClr>
              <a:buSzPct val="100000"/>
              <a:buNone/>
            </a:pPr>
            <a:r>
              <a:t/>
            </a:r>
            <a:endParaRPr/>
          </a:p>
          <a:p>
            <a:pPr indent="-246380" lvl="0" marL="342900" rtl="0" algn="l">
              <a:spcBef>
                <a:spcPts val="304"/>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Focus</a:t>
            </a:r>
            <a:br>
              <a:rPr lang="en-US"/>
            </a:br>
            <a:endParaRPr/>
          </a:p>
        </p:txBody>
      </p:sp>
      <p:sp>
        <p:nvSpPr>
          <p:cNvPr id="113" name="Google Shape;11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Leader has followers</a:t>
            </a:r>
            <a:endParaRPr/>
          </a:p>
          <a:p>
            <a:pPr indent="-342900" lvl="0" marL="342900" rtl="0" algn="l">
              <a:spcBef>
                <a:spcPts val="448"/>
              </a:spcBef>
              <a:spcAft>
                <a:spcPts val="0"/>
              </a:spcAft>
              <a:buClr>
                <a:schemeClr val="dk1"/>
              </a:buClr>
              <a:buSzPct val="100000"/>
              <a:buChar char="•"/>
            </a:pPr>
            <a:r>
              <a:rPr lang="en-US"/>
              <a:t>Sorround with good man they trusted</a:t>
            </a:r>
            <a:endParaRPr/>
          </a:p>
          <a:p>
            <a:pPr indent="-342900" lvl="0" marL="342900" rtl="0" algn="l">
              <a:spcBef>
                <a:spcPts val="448"/>
              </a:spcBef>
              <a:spcAft>
                <a:spcPts val="0"/>
              </a:spcAft>
              <a:buClr>
                <a:schemeClr val="dk1"/>
              </a:buClr>
              <a:buSzPct val="100000"/>
              <a:buChar char="•"/>
            </a:pPr>
            <a:r>
              <a:rPr lang="en-US"/>
              <a:t>help others to overcome weakness thru delegation</a:t>
            </a:r>
            <a:endParaRPr/>
          </a:p>
          <a:p>
            <a:pPr indent="-342900" lvl="0" marL="342900" rtl="0" algn="l">
              <a:spcBef>
                <a:spcPts val="448"/>
              </a:spcBef>
              <a:spcAft>
                <a:spcPts val="0"/>
              </a:spcAft>
              <a:buClr>
                <a:schemeClr val="dk1"/>
              </a:buClr>
              <a:buSzPct val="100000"/>
              <a:buChar char="•"/>
            </a:pPr>
            <a:r>
              <a:rPr lang="en-US"/>
              <a:t>Delegate responsibility</a:t>
            </a:r>
            <a:endParaRPr/>
          </a:p>
          <a:p>
            <a:pPr indent="-342900" lvl="0" marL="342900" rtl="0" algn="l">
              <a:spcBef>
                <a:spcPts val="448"/>
              </a:spcBef>
              <a:spcAft>
                <a:spcPts val="0"/>
              </a:spcAft>
              <a:buClr>
                <a:schemeClr val="dk1"/>
              </a:buClr>
              <a:buSzPct val="100000"/>
              <a:buChar char="•"/>
            </a:pPr>
            <a:r>
              <a:rPr lang="en-US"/>
              <a:t>Focus your attention 🡺 here and now</a:t>
            </a:r>
            <a:endParaRPr/>
          </a:p>
          <a:p>
            <a:pPr indent="-342900" lvl="0" marL="342900" rtl="0" algn="l">
              <a:spcBef>
                <a:spcPts val="448"/>
              </a:spcBef>
              <a:spcAft>
                <a:spcPts val="0"/>
              </a:spcAft>
              <a:buClr>
                <a:schemeClr val="dk1"/>
              </a:buClr>
              <a:buSzPct val="100000"/>
              <a:buChar char="•"/>
            </a:pPr>
            <a:r>
              <a:rPr lang="en-US"/>
              <a:t>Focus on your sensory expeience</a:t>
            </a:r>
            <a:endParaRPr/>
          </a:p>
          <a:p>
            <a:pPr indent="-342900" lvl="0" marL="342900" rtl="0" algn="l">
              <a:spcBef>
                <a:spcPts val="448"/>
              </a:spcBef>
              <a:spcAft>
                <a:spcPts val="0"/>
              </a:spcAft>
              <a:buClr>
                <a:schemeClr val="dk1"/>
              </a:buClr>
              <a:buSzPct val="100000"/>
              <a:buChar char="•"/>
            </a:pPr>
            <a:r>
              <a:rPr lang="en-US"/>
              <a:t>Hard part : not getting started and finding this flow</a:t>
            </a:r>
            <a:endParaRPr/>
          </a:p>
          <a:p>
            <a:pPr indent="-342900" lvl="0" marL="342900" rtl="0" algn="l">
              <a:spcBef>
                <a:spcPts val="448"/>
              </a:spcBef>
              <a:spcAft>
                <a:spcPts val="0"/>
              </a:spcAft>
              <a:buClr>
                <a:schemeClr val="dk1"/>
              </a:buClr>
              <a:buSzPct val="100000"/>
              <a:buChar char="•"/>
            </a:pPr>
            <a:r>
              <a:rPr lang="en-US"/>
              <a:t>Find</a:t>
            </a:r>
            <a:endParaRPr/>
          </a:p>
          <a:p>
            <a:pPr indent="-342900" lvl="0" marL="342900" rtl="0" algn="l">
              <a:spcBef>
                <a:spcPts val="448"/>
              </a:spcBef>
              <a:spcAft>
                <a:spcPts val="0"/>
              </a:spcAft>
              <a:buClr>
                <a:schemeClr val="dk1"/>
              </a:buClr>
              <a:buSzPct val="100000"/>
              <a:buChar char="•"/>
            </a:pPr>
            <a:r>
              <a:rPr lang="en-US"/>
              <a:t>Projects are subjective and creative pursuites</a:t>
            </a:r>
            <a:endParaRPr/>
          </a:p>
          <a:p>
            <a:pPr indent="-342900" lvl="0" marL="342900" rtl="0" algn="l">
              <a:spcBef>
                <a:spcPts val="448"/>
              </a:spcBef>
              <a:spcAft>
                <a:spcPts val="0"/>
              </a:spcAft>
              <a:buClr>
                <a:schemeClr val="dk1"/>
              </a:buClr>
              <a:buSzPct val="100000"/>
              <a:buChar char="•"/>
            </a:pPr>
            <a:r>
              <a:rPr lang="en-US"/>
              <a:t>Puzzles to be solved</a:t>
            </a:r>
            <a:endParaRPr/>
          </a:p>
          <a:p>
            <a:pPr indent="-342900" lvl="0" marL="342900" rtl="0" algn="l">
              <a:spcBef>
                <a:spcPts val="448"/>
              </a:spcBef>
              <a:spcAft>
                <a:spcPts val="0"/>
              </a:spcAft>
              <a:buClr>
                <a:schemeClr val="dk1"/>
              </a:buClr>
              <a:buSzPct val="100000"/>
              <a:buChar char="•"/>
            </a:pPr>
            <a:r>
              <a:rPr lang="en-US"/>
              <a:t>To create Proud works</a:t>
            </a:r>
            <a:endParaRPr/>
          </a:p>
          <a:p>
            <a:pPr indent="-285750" lvl="1" marL="742950" rtl="0" algn="l">
              <a:spcBef>
                <a:spcPts val="392"/>
              </a:spcBef>
              <a:spcAft>
                <a:spcPts val="0"/>
              </a:spcAft>
              <a:buClr>
                <a:schemeClr val="dk1"/>
              </a:buClr>
              <a:buSzPct val="100000"/>
              <a:buChar char="–"/>
            </a:pPr>
            <a:r>
              <a:rPr lang="en-US"/>
              <a:t>Approach projects with a feeling of ease and trust</a:t>
            </a:r>
            <a:endParaRPr/>
          </a:p>
          <a:p>
            <a:pPr indent="-285750" lvl="1" marL="742950" rtl="0" algn="l">
              <a:spcBef>
                <a:spcPts val="392"/>
              </a:spcBef>
              <a:spcAft>
                <a:spcPts val="0"/>
              </a:spcAft>
              <a:buClr>
                <a:schemeClr val="dk1"/>
              </a:buClr>
              <a:buSzPct val="100000"/>
              <a:buChar char="–"/>
            </a:pPr>
            <a:r>
              <a:rPr lang="en-US"/>
              <a:t>Trainings to accomplish your goals</a:t>
            </a:r>
            <a:endParaRPr/>
          </a:p>
          <a:p>
            <a:pPr indent="-161290" lvl="1" marL="742950" rtl="0" algn="l">
              <a:spcBef>
                <a:spcPts val="392"/>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Stress performance</a:t>
            </a:r>
            <a:endParaRPr/>
          </a:p>
        </p:txBody>
      </p:sp>
      <p:sp>
        <p:nvSpPr>
          <p:cNvPr id="120" name="Google Shape;12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Focus – hidden ingredient in excelleds</a:t>
            </a:r>
            <a:endParaRPr/>
          </a:p>
          <a:p>
            <a:pPr indent="-342900" lvl="0" marL="342900" rtl="0" algn="l">
              <a:spcBef>
                <a:spcPts val="592"/>
              </a:spcBef>
              <a:spcAft>
                <a:spcPts val="0"/>
              </a:spcAft>
              <a:buClr>
                <a:schemeClr val="dk1"/>
              </a:buClr>
              <a:buSzPct val="100000"/>
              <a:buChar char="•"/>
            </a:pPr>
            <a:r>
              <a:rPr lang="en-US"/>
              <a:t>Breath</a:t>
            </a:r>
            <a:endParaRPr/>
          </a:p>
          <a:p>
            <a:pPr indent="-342900" lvl="0" marL="342900" rtl="0" algn="l">
              <a:spcBef>
                <a:spcPts val="592"/>
              </a:spcBef>
              <a:spcAft>
                <a:spcPts val="0"/>
              </a:spcAft>
              <a:buClr>
                <a:schemeClr val="dk1"/>
              </a:buClr>
              <a:buSzPct val="100000"/>
              <a:buChar char="•"/>
            </a:pPr>
            <a:r>
              <a:rPr lang="en-US"/>
              <a:t>Wandering braing</a:t>
            </a:r>
            <a:endParaRPr/>
          </a:p>
          <a:p>
            <a:pPr indent="-342900" lvl="0" marL="342900" rtl="0" algn="l">
              <a:spcBef>
                <a:spcPts val="592"/>
              </a:spcBef>
              <a:spcAft>
                <a:spcPts val="0"/>
              </a:spcAft>
              <a:buClr>
                <a:schemeClr val="dk1"/>
              </a:buClr>
              <a:buSzPct val="100000"/>
              <a:buChar char="•"/>
            </a:pPr>
            <a:r>
              <a:rPr lang="en-US"/>
              <a:t>Disengage – train of thought</a:t>
            </a:r>
            <a:endParaRPr/>
          </a:p>
          <a:p>
            <a:pPr indent="-342900" lvl="0" marL="342900" rtl="0" algn="l">
              <a:spcBef>
                <a:spcPts val="592"/>
              </a:spcBef>
              <a:spcAft>
                <a:spcPts val="0"/>
              </a:spcAft>
              <a:buClr>
                <a:schemeClr val="dk1"/>
              </a:buClr>
              <a:buSzPct val="100000"/>
              <a:buChar char="•"/>
            </a:pPr>
            <a:r>
              <a:rPr lang="en-US"/>
              <a:t>Bring focus to breath</a:t>
            </a:r>
            <a:endParaRPr/>
          </a:p>
          <a:p>
            <a:pPr indent="-342900" lvl="0" marL="342900" rtl="0" algn="l">
              <a:spcBef>
                <a:spcPts val="592"/>
              </a:spcBef>
              <a:spcAft>
                <a:spcPts val="0"/>
              </a:spcAft>
              <a:buClr>
                <a:schemeClr val="dk1"/>
              </a:buClr>
              <a:buSzPct val="100000"/>
              <a:buChar char="•"/>
            </a:pPr>
            <a:r>
              <a:rPr lang="en-US"/>
              <a:t>Frazzle 🡪 bad stress</a:t>
            </a:r>
            <a:endParaRPr/>
          </a:p>
          <a:p>
            <a:pPr indent="-342900" lvl="0" marL="342900" rtl="0" algn="l">
              <a:spcBef>
                <a:spcPts val="592"/>
              </a:spcBef>
              <a:spcAft>
                <a:spcPts val="0"/>
              </a:spcAft>
              <a:buClr>
                <a:schemeClr val="dk1"/>
              </a:buClr>
              <a:buSzPct val="100000"/>
              <a:buChar char="•"/>
            </a:pPr>
            <a:r>
              <a:rPr lang="en-US"/>
              <a:t>Flow 🡪 optimal performance</a:t>
            </a:r>
            <a:endParaRPr/>
          </a:p>
          <a:p>
            <a:pPr indent="-342900" lvl="0" marL="342900" rtl="0" algn="l">
              <a:spcBef>
                <a:spcPts val="592"/>
              </a:spcBef>
              <a:spcAft>
                <a:spcPts val="0"/>
              </a:spcAft>
              <a:buClr>
                <a:schemeClr val="dk1"/>
              </a:buClr>
              <a:buSzPct val="100000"/>
              <a:buChar char="•"/>
            </a:pPr>
            <a:r>
              <a:rPr lang="en-US"/>
              <a:t>“Rapt unbreakable concentration” “outdid themselves”</a:t>
            </a:r>
            <a:endParaRPr/>
          </a:p>
          <a:p>
            <a:pPr indent="-342900" lvl="0" marL="342900" rtl="0" algn="l">
              <a:spcBef>
                <a:spcPts val="592"/>
              </a:spcBef>
              <a:spcAft>
                <a:spcPts val="0"/>
              </a:spcAft>
              <a:buClr>
                <a:schemeClr val="dk1"/>
              </a:buClr>
              <a:buSzPct val="100000"/>
              <a:buChar char="•"/>
            </a:pPr>
            <a:r>
              <a:rPr lang="en-US"/>
              <a:t>“personal best”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6" name="Google Shape;12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“single result-oriented goal”</a:t>
            </a:r>
            <a:endParaRPr/>
          </a:p>
          <a:p>
            <a:pPr indent="-285750" lvl="1" marL="742950" rtl="0" algn="l">
              <a:spcBef>
                <a:spcPts val="518"/>
              </a:spcBef>
              <a:spcAft>
                <a:spcPts val="0"/>
              </a:spcAft>
              <a:buClr>
                <a:schemeClr val="dk1"/>
              </a:buClr>
              <a:buSzPct val="100000"/>
              <a:buChar char="–"/>
            </a:pPr>
            <a:r>
              <a:rPr lang="en-US"/>
              <a:t>Achievement motivation</a:t>
            </a:r>
            <a:endParaRPr/>
          </a:p>
          <a:p>
            <a:pPr indent="-285750" lvl="1" marL="742950" rtl="0" algn="l">
              <a:spcBef>
                <a:spcPts val="518"/>
              </a:spcBef>
              <a:spcAft>
                <a:spcPts val="0"/>
              </a:spcAft>
              <a:buClr>
                <a:schemeClr val="dk1"/>
              </a:buClr>
              <a:buSzPct val="100000"/>
              <a:buChar char="–"/>
            </a:pPr>
            <a:r>
              <a:rPr lang="en-US"/>
              <a:t>Authority/Power</a:t>
            </a:r>
            <a:endParaRPr/>
          </a:p>
          <a:p>
            <a:pPr indent="-285750" lvl="1" marL="742950" rtl="0" algn="l">
              <a:spcBef>
                <a:spcPts val="518"/>
              </a:spcBef>
              <a:spcAft>
                <a:spcPts val="0"/>
              </a:spcAft>
              <a:buClr>
                <a:schemeClr val="dk1"/>
              </a:buClr>
              <a:buSzPct val="100000"/>
              <a:buChar char="–"/>
            </a:pPr>
            <a:r>
              <a:rPr lang="en-US"/>
              <a:t>Affiliate Motivation</a:t>
            </a:r>
            <a:endParaRPr/>
          </a:p>
          <a:p>
            <a:pPr indent="-342900" lvl="0" marL="342900" rtl="0" algn="l">
              <a:spcBef>
                <a:spcPts val="592"/>
              </a:spcBef>
              <a:spcAft>
                <a:spcPts val="0"/>
              </a:spcAft>
              <a:buClr>
                <a:schemeClr val="dk1"/>
              </a:buClr>
              <a:buSzPct val="100000"/>
              <a:buChar char="•"/>
            </a:pPr>
            <a:r>
              <a:rPr lang="en-US"/>
              <a:t>‘set and reset’ challenging but achievable goals</a:t>
            </a:r>
            <a:endParaRPr/>
          </a:p>
          <a:p>
            <a:pPr indent="-342900" lvl="0" marL="342900" rtl="0" algn="l">
              <a:spcBef>
                <a:spcPts val="592"/>
              </a:spcBef>
              <a:spcAft>
                <a:spcPts val="0"/>
              </a:spcAft>
              <a:buClr>
                <a:schemeClr val="dk1"/>
              </a:buClr>
              <a:buSzPct val="100000"/>
              <a:buChar char="•"/>
            </a:pPr>
            <a:r>
              <a:rPr lang="en-US"/>
              <a:t>Workaholism</a:t>
            </a:r>
            <a:endParaRPr/>
          </a:p>
          <a:p>
            <a:pPr indent="-285750" lvl="1" marL="742950" rtl="0" algn="l">
              <a:spcBef>
                <a:spcPts val="518"/>
              </a:spcBef>
              <a:spcAft>
                <a:spcPts val="0"/>
              </a:spcAft>
              <a:buClr>
                <a:schemeClr val="dk1"/>
              </a:buClr>
              <a:buSzPct val="100000"/>
              <a:buChar char="–"/>
            </a:pPr>
            <a:r>
              <a:rPr lang="en-US"/>
              <a:t>Addiction ot caffine and other simulants</a:t>
            </a:r>
            <a:endParaRPr/>
          </a:p>
          <a:p>
            <a:pPr indent="-285750" lvl="1" marL="742950" rtl="0" algn="l">
              <a:spcBef>
                <a:spcPts val="518"/>
              </a:spcBef>
              <a:spcAft>
                <a:spcPts val="0"/>
              </a:spcAft>
              <a:buClr>
                <a:schemeClr val="dk1"/>
              </a:buClr>
              <a:buSzPct val="100000"/>
              <a:buChar char="–"/>
            </a:pPr>
            <a:r>
              <a:rPr lang="en-US"/>
              <a:t>High employee turnover, higher medical stress related accidents absenteeism</a:t>
            </a:r>
            <a:endParaRPr/>
          </a:p>
          <a:p>
            <a:pPr indent="-285750" lvl="1" marL="742950" rtl="0" algn="l">
              <a:spcBef>
                <a:spcPts val="518"/>
              </a:spcBef>
              <a:spcAft>
                <a:spcPts val="0"/>
              </a:spcAft>
              <a:buClr>
                <a:schemeClr val="dk1"/>
              </a:buClr>
              <a:buSzPct val="100000"/>
              <a:buChar char="–"/>
            </a:pPr>
            <a:r>
              <a:rPr lang="en-US"/>
              <a:t>Shortened attention spans</a:t>
            </a:r>
            <a:endParaRPr/>
          </a:p>
          <a:p>
            <a:pPr indent="-285750" lvl="1" marL="742950" rtl="0" algn="l">
              <a:spcBef>
                <a:spcPts val="518"/>
              </a:spcBef>
              <a:spcAft>
                <a:spcPts val="0"/>
              </a:spcAft>
              <a:buClr>
                <a:schemeClr val="dk1"/>
              </a:buClr>
              <a:buSzPct val="100000"/>
              <a:buChar char="–"/>
            </a:pPr>
            <a:r>
              <a:rPr lang="en-US"/>
              <a:t>Sleep problems</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457200" y="1371600"/>
            <a:ext cx="4419600" cy="47545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Constant focus on the future</a:t>
            </a:r>
            <a:endParaRPr/>
          </a:p>
          <a:p>
            <a:pPr indent="0" lvl="0" marL="0" rtl="0" algn="l">
              <a:spcBef>
                <a:spcPts val="400"/>
              </a:spcBef>
              <a:spcAft>
                <a:spcPts val="0"/>
              </a:spcAft>
              <a:buClr>
                <a:schemeClr val="dk1"/>
              </a:buClr>
              <a:buSzPct val="100000"/>
              <a:buNone/>
            </a:pPr>
            <a:r>
              <a:rPr lang="en-US"/>
              <a:t>Detaching from work</a:t>
            </a:r>
            <a:endParaRPr/>
          </a:p>
          <a:p>
            <a:pPr indent="0" lvl="0" marL="0" rtl="0" algn="l">
              <a:spcBef>
                <a:spcPts val="400"/>
              </a:spcBef>
              <a:spcAft>
                <a:spcPts val="0"/>
              </a:spcAft>
              <a:buClr>
                <a:schemeClr val="dk1"/>
              </a:buClr>
              <a:buSzPct val="100000"/>
              <a:buNone/>
            </a:pPr>
            <a:r>
              <a:rPr lang="en-US"/>
              <a:t>Positively reflecting about your job after work hours</a:t>
            </a:r>
            <a:endParaRPr/>
          </a:p>
          <a:p>
            <a:pPr indent="0" lvl="0" marL="0" rtl="0" algn="l">
              <a:spcBef>
                <a:spcPts val="400"/>
              </a:spcBef>
              <a:spcAft>
                <a:spcPts val="0"/>
              </a:spcAft>
              <a:buClr>
                <a:schemeClr val="dk1"/>
              </a:buClr>
              <a:buSzPct val="100000"/>
              <a:buNone/>
            </a:pPr>
            <a:r>
              <a:rPr lang="en-US"/>
              <a:t>Cool and controlled breathing</a:t>
            </a:r>
            <a:endParaRPr/>
          </a:p>
          <a:p>
            <a:pPr indent="0" lvl="0" marL="0" rtl="0" algn="l">
              <a:spcBef>
                <a:spcPts val="400"/>
              </a:spcBef>
              <a:spcAft>
                <a:spcPts val="0"/>
              </a:spcAft>
              <a:buClr>
                <a:schemeClr val="dk1"/>
              </a:buClr>
              <a:buSzPct val="100000"/>
              <a:buNone/>
            </a:pPr>
            <a:r>
              <a:rPr lang="en-US"/>
              <a:t>“Stay Interviews”</a:t>
            </a:r>
            <a:endParaRPr/>
          </a:p>
          <a:p>
            <a:pPr indent="0" lvl="1" marL="457200" rtl="0" algn="l">
              <a:spcBef>
                <a:spcPts val="350"/>
              </a:spcBef>
              <a:spcAft>
                <a:spcPts val="0"/>
              </a:spcAft>
              <a:buClr>
                <a:schemeClr val="dk1"/>
              </a:buClr>
              <a:buSzPct val="100000"/>
              <a:buNone/>
            </a:pPr>
            <a:r>
              <a:rPr lang="en-US"/>
              <a:t>Pre exist assesments include promse of action</a:t>
            </a:r>
            <a:endParaRPr/>
          </a:p>
          <a:p>
            <a:pPr indent="0" lvl="1" marL="457200" rtl="0" algn="l">
              <a:spcBef>
                <a:spcPts val="350"/>
              </a:spcBef>
              <a:spcAft>
                <a:spcPts val="0"/>
              </a:spcAft>
              <a:buClr>
                <a:schemeClr val="dk1"/>
              </a:buClr>
              <a:buSzPct val="100000"/>
              <a:buNone/>
            </a:pPr>
            <a:r>
              <a:rPr lang="en-US"/>
              <a:t>Early warning metrics</a:t>
            </a:r>
            <a:endParaRPr/>
          </a:p>
          <a:p>
            <a:pPr indent="0" lvl="1" marL="457200" rtl="0" algn="l">
              <a:spcBef>
                <a:spcPts val="350"/>
              </a:spcBef>
              <a:spcAft>
                <a:spcPts val="0"/>
              </a:spcAft>
              <a:buClr>
                <a:schemeClr val="dk1"/>
              </a:buClr>
              <a:buSzPct val="100000"/>
              <a:buNone/>
            </a:pPr>
            <a:r>
              <a:rPr lang="en-US"/>
              <a:t>About me</a:t>
            </a:r>
            <a:endParaRPr/>
          </a:p>
          <a:p>
            <a:pPr indent="0" lvl="1" marL="457200" rtl="0" algn="l">
              <a:spcBef>
                <a:spcPts val="350"/>
              </a:spcBef>
              <a:spcAft>
                <a:spcPts val="0"/>
              </a:spcAft>
              <a:buClr>
                <a:schemeClr val="dk1"/>
              </a:buClr>
              <a:buSzPct val="100000"/>
              <a:buNone/>
            </a:pPr>
            <a:r>
              <a:rPr lang="en-US"/>
              <a:t>Dialogue</a:t>
            </a:r>
            <a:endParaRPr/>
          </a:p>
          <a:p>
            <a:pPr indent="0" lvl="0" marL="0" rtl="0" algn="l">
              <a:spcBef>
                <a:spcPts val="400"/>
              </a:spcBef>
              <a:spcAft>
                <a:spcPts val="0"/>
              </a:spcAft>
              <a:buClr>
                <a:schemeClr val="dk1"/>
              </a:buClr>
              <a:buSzPct val="100000"/>
              <a:buNone/>
            </a:pPr>
            <a:r>
              <a:rPr lang="en-US"/>
              <a:t>Hire tens</a:t>
            </a:r>
            <a:endParaRPr/>
          </a:p>
          <a:p>
            <a:pPr indent="0" lvl="1" marL="457200" rtl="0" algn="l">
              <a:spcBef>
                <a:spcPts val="350"/>
              </a:spcBef>
              <a:spcAft>
                <a:spcPts val="0"/>
              </a:spcAft>
              <a:buClr>
                <a:schemeClr val="dk1"/>
              </a:buClr>
              <a:buSzPct val="100000"/>
              <a:buNone/>
            </a:pPr>
            <a:r>
              <a:rPr lang="en-US"/>
              <a:t>Empty org.charts and lace means there</a:t>
            </a:r>
            <a:endParaRPr/>
          </a:p>
          <a:p>
            <a:pPr indent="0" lvl="1" marL="457200" rtl="0" algn="l">
              <a:spcBef>
                <a:spcPts val="350"/>
              </a:spcBef>
              <a:spcAft>
                <a:spcPts val="0"/>
              </a:spcAft>
              <a:buClr>
                <a:schemeClr val="dk1"/>
              </a:buClr>
              <a:buSzPct val="100000"/>
              <a:buNone/>
            </a:pPr>
            <a:r>
              <a:rPr lang="en-US"/>
              <a:t>Leader attract leaders</a:t>
            </a:r>
            <a:endParaRPr/>
          </a:p>
          <a:p>
            <a:pPr indent="0" lvl="1" marL="457200" rtl="0" algn="l">
              <a:spcBef>
                <a:spcPts val="350"/>
              </a:spcBef>
              <a:spcAft>
                <a:spcPts val="0"/>
              </a:spcAft>
              <a:buClr>
                <a:schemeClr val="dk1"/>
              </a:buClr>
              <a:buSzPct val="100000"/>
              <a:buNone/>
            </a:pPr>
            <a:r>
              <a:rPr lang="en-US"/>
              <a:t>“passing poor performers”</a:t>
            </a:r>
            <a:endParaRPr/>
          </a:p>
          <a:p>
            <a:pPr indent="0" lvl="1" marL="457200" rtl="0" algn="l">
              <a:spcBef>
                <a:spcPts val="350"/>
              </a:spcBef>
              <a:spcAft>
                <a:spcPts val="0"/>
              </a:spcAft>
              <a:buClr>
                <a:schemeClr val="dk1"/>
              </a:buClr>
              <a:buSzPct val="100000"/>
              <a:buNone/>
            </a:pPr>
            <a:r>
              <a:rPr lang="en-US"/>
              <a:t>‘Key business leaders and lacing them in roles”</a:t>
            </a:r>
            <a:endParaRPr/>
          </a:p>
        </p:txBody>
      </p:sp>
      <p:sp>
        <p:nvSpPr>
          <p:cNvPr id="132" name="Google Shape;132;p20"/>
          <p:cNvSpPr txBox="1"/>
          <p:nvPr/>
        </p:nvSpPr>
        <p:spPr>
          <a:xfrm>
            <a:off x="4953000" y="1371600"/>
            <a:ext cx="4114800" cy="4689757"/>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spcBef>
                <a:spcPts val="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Leadership in agile project</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WHAT and How to change</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Identifying skills gap – better leader 🡪 reality chech</a:t>
            </a:r>
            <a:endParaRPr b="0" i="0" sz="32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Try and do it along</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Change little by little</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Get mentally tough</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Learn about behavioural change</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‘get to heart of problem and fix it’</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Growth trajectory</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One company – five years</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Best deliverable results</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Change may be daunting</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Performance Vs people alignment</a:t>
            </a:r>
            <a:endParaRPr/>
          </a:p>
          <a:p>
            <a:pPr indent="0" lvl="0" marL="0" marR="0" rtl="0" algn="l">
              <a:spcBef>
                <a:spcPts val="400"/>
              </a:spcBef>
              <a:spcAft>
                <a:spcPts val="0"/>
              </a:spcAft>
              <a:buClr>
                <a:schemeClr val="dk1"/>
              </a:buClr>
              <a:buSzPct val="100000"/>
              <a:buFont typeface="Arial"/>
              <a:buNone/>
            </a:pPr>
            <a:r>
              <a:rPr b="0" i="0" lang="en-US" sz="3200" u="none" cap="none" strike="noStrike">
                <a:solidFill>
                  <a:schemeClr val="dk1"/>
                </a:solidFill>
                <a:latin typeface="Calibri"/>
                <a:ea typeface="Calibri"/>
                <a:cs typeface="Calibri"/>
                <a:sym typeface="Calibri"/>
              </a:rPr>
              <a:t>No new challenges / test your skills</a:t>
            </a:r>
            <a:endParaRPr/>
          </a:p>
          <a:p>
            <a:pPr indent="0" lvl="0" marL="0" marR="0" rtl="0" algn="l">
              <a:spcBef>
                <a:spcPts val="40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spcBef>
                <a:spcPts val="400"/>
              </a:spcBef>
              <a:spcAft>
                <a:spcPts val="0"/>
              </a:spcAft>
              <a:buClr>
                <a:schemeClr val="dk1"/>
              </a:buClr>
              <a:buSzPct val="1000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8" name="Google Shape;138;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Skillset</a:t>
            </a:r>
            <a:endParaRPr/>
          </a:p>
          <a:p>
            <a:pPr indent="-285750" lvl="1" marL="742950" rtl="0" algn="l">
              <a:spcBef>
                <a:spcPts val="476"/>
              </a:spcBef>
              <a:spcAft>
                <a:spcPts val="0"/>
              </a:spcAft>
              <a:buClr>
                <a:schemeClr val="dk1"/>
              </a:buClr>
              <a:buSzPct val="100000"/>
              <a:buChar char="–"/>
            </a:pPr>
            <a:r>
              <a:rPr lang="en-US"/>
              <a:t>Personal summary</a:t>
            </a:r>
            <a:endParaRPr/>
          </a:p>
          <a:p>
            <a:pPr indent="-228600" lvl="2" marL="1143000" rtl="0" algn="l">
              <a:spcBef>
                <a:spcPts val="408"/>
              </a:spcBef>
              <a:spcAft>
                <a:spcPts val="0"/>
              </a:spcAft>
              <a:buClr>
                <a:schemeClr val="dk1"/>
              </a:buClr>
              <a:buSzPct val="100000"/>
              <a:buChar char="•"/>
            </a:pPr>
            <a:r>
              <a:rPr lang="en-US"/>
              <a:t>Unique sales proposition</a:t>
            </a:r>
            <a:endParaRPr/>
          </a:p>
          <a:p>
            <a:pPr indent="-228600" lvl="2" marL="1143000" rtl="0" algn="l">
              <a:spcBef>
                <a:spcPts val="408"/>
              </a:spcBef>
              <a:spcAft>
                <a:spcPts val="0"/>
              </a:spcAft>
              <a:buClr>
                <a:schemeClr val="dk1"/>
              </a:buClr>
              <a:buSzPct val="100000"/>
              <a:buChar char="•"/>
            </a:pPr>
            <a:r>
              <a:rPr lang="en-US"/>
              <a:t>Skill summary – same adjectives in adv</a:t>
            </a:r>
            <a:endParaRPr/>
          </a:p>
          <a:p>
            <a:pPr indent="-228600" lvl="2" marL="1143000" rtl="0" algn="l">
              <a:spcBef>
                <a:spcPts val="408"/>
              </a:spcBef>
              <a:spcAft>
                <a:spcPts val="0"/>
              </a:spcAft>
              <a:buClr>
                <a:schemeClr val="dk1"/>
              </a:buClr>
              <a:buSzPct val="100000"/>
              <a:buChar char="•"/>
            </a:pPr>
            <a:r>
              <a:rPr lang="en-US"/>
              <a:t>Relevant exp – No gaps? Volunteer and wor exp placements</a:t>
            </a:r>
            <a:endParaRPr/>
          </a:p>
          <a:p>
            <a:pPr indent="-285750" lvl="1" marL="742950" rtl="0" algn="l">
              <a:spcBef>
                <a:spcPts val="476"/>
              </a:spcBef>
              <a:spcAft>
                <a:spcPts val="0"/>
              </a:spcAft>
              <a:buClr>
                <a:schemeClr val="dk1"/>
              </a:buClr>
              <a:buSzPct val="100000"/>
              <a:buChar char="–"/>
            </a:pPr>
            <a:r>
              <a:rPr lang="en-US"/>
              <a:t>Achievements</a:t>
            </a:r>
            <a:endParaRPr/>
          </a:p>
          <a:p>
            <a:pPr indent="-285750" lvl="1" marL="742950" rtl="0" algn="l">
              <a:spcBef>
                <a:spcPts val="476"/>
              </a:spcBef>
              <a:spcAft>
                <a:spcPts val="0"/>
              </a:spcAft>
              <a:buClr>
                <a:schemeClr val="dk1"/>
              </a:buClr>
              <a:buSzPct val="100000"/>
              <a:buChar char="–"/>
            </a:pPr>
            <a:r>
              <a:rPr lang="en-US"/>
              <a:t>Edu and training -&gt; certification</a:t>
            </a:r>
            <a:endParaRPr/>
          </a:p>
          <a:p>
            <a:pPr indent="-285750" lvl="1" marL="742950" rtl="0" algn="l">
              <a:spcBef>
                <a:spcPts val="476"/>
              </a:spcBef>
              <a:spcAft>
                <a:spcPts val="0"/>
              </a:spcAft>
              <a:buClr>
                <a:schemeClr val="dk1"/>
              </a:buClr>
              <a:buSzPct val="100000"/>
              <a:buChar char="–"/>
            </a:pPr>
            <a:r>
              <a:rPr lang="en-US"/>
              <a:t>Interests relate with job</a:t>
            </a:r>
            <a:endParaRPr/>
          </a:p>
          <a:p>
            <a:pPr indent="-285750" lvl="1" marL="742950" rtl="0" algn="l">
              <a:spcBef>
                <a:spcPts val="476"/>
              </a:spcBef>
              <a:spcAft>
                <a:spcPts val="0"/>
              </a:spcAft>
              <a:buClr>
                <a:schemeClr val="dk1"/>
              </a:buClr>
              <a:buSzPct val="100000"/>
              <a:buChar char="–"/>
            </a:pPr>
            <a:r>
              <a:rPr lang="en-US"/>
              <a:t>References</a:t>
            </a:r>
            <a:endParaRPr/>
          </a:p>
          <a:p>
            <a:pPr indent="-342900" lvl="0" marL="342900" rtl="0" algn="l">
              <a:spcBef>
                <a:spcPts val="544"/>
              </a:spcBef>
              <a:spcAft>
                <a:spcPts val="0"/>
              </a:spcAft>
              <a:buClr>
                <a:schemeClr val="dk1"/>
              </a:buClr>
              <a:buSzPct val="100000"/>
              <a:buChar char="•"/>
            </a:pPr>
            <a:r>
              <a:rPr lang="en-US"/>
              <a:t>Body language</a:t>
            </a:r>
            <a:endParaRPr/>
          </a:p>
          <a:p>
            <a:pPr indent="-342900" lvl="0" marL="342900" rtl="0" algn="l">
              <a:spcBef>
                <a:spcPts val="544"/>
              </a:spcBef>
              <a:spcAft>
                <a:spcPts val="0"/>
              </a:spcAft>
              <a:buClr>
                <a:schemeClr val="dk1"/>
              </a:buClr>
              <a:buSzPct val="100000"/>
              <a:buChar char="•"/>
            </a:pPr>
            <a:r>
              <a:rPr lang="en-US"/>
              <a:t>Ethos</a:t>
            </a:r>
            <a:endParaRPr/>
          </a:p>
          <a:p>
            <a:pPr indent="-342900" lvl="0" marL="342900" rtl="0" algn="l">
              <a:spcBef>
                <a:spcPts val="544"/>
              </a:spcBef>
              <a:spcAft>
                <a:spcPts val="0"/>
              </a:spcAft>
              <a:buClr>
                <a:schemeClr val="dk1"/>
              </a:buClr>
              <a:buSzPct val="100000"/>
              <a:buChar char="•"/>
            </a:pPr>
            <a:r>
              <a:rPr lang="en-US"/>
              <a:t>Walloped</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