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sldIdLst>
    <p:sldId id="257" r:id="rId5"/>
    <p:sldId id="259" r:id="rId6"/>
    <p:sldId id="260" r:id="rId7"/>
    <p:sldId id="268" r:id="rId8"/>
    <p:sldId id="261" r:id="rId9"/>
    <p:sldId id="263" r:id="rId10"/>
    <p:sldId id="264" r:id="rId11"/>
    <p:sldId id="267"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7F6D61-503F-4626-BA2A-097E46F94A07}" v="5" dt="2025-06-08T18:19:44.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msangeetha18@outlook.com" userId="d0a3eed5d12d61ce" providerId="LiveId" clId="{6E7F6D61-503F-4626-BA2A-097E46F94A07}"/>
    <pc:docChg chg="custSel delSld modSld">
      <pc:chgData name="iamsangeetha18@outlook.com" userId="d0a3eed5d12d61ce" providerId="LiveId" clId="{6E7F6D61-503F-4626-BA2A-097E46F94A07}" dt="2025-06-08T18:20:04.934" v="15" actId="2696"/>
      <pc:docMkLst>
        <pc:docMk/>
      </pc:docMkLst>
      <pc:sldChg chg="del">
        <pc:chgData name="iamsangeetha18@outlook.com" userId="d0a3eed5d12d61ce" providerId="LiveId" clId="{6E7F6D61-503F-4626-BA2A-097E46F94A07}" dt="2025-06-08T18:20:04.934" v="15" actId="2696"/>
        <pc:sldMkLst>
          <pc:docMk/>
          <pc:sldMk cId="1598649872" sldId="262"/>
        </pc:sldMkLst>
      </pc:sldChg>
      <pc:sldChg chg="modSp mod">
        <pc:chgData name="iamsangeetha18@outlook.com" userId="d0a3eed5d12d61ce" providerId="LiveId" clId="{6E7F6D61-503F-4626-BA2A-097E46F94A07}" dt="2025-06-08T18:15:33.591" v="1" actId="1076"/>
        <pc:sldMkLst>
          <pc:docMk/>
          <pc:sldMk cId="1768581017" sldId="263"/>
        </pc:sldMkLst>
        <pc:picChg chg="mod">
          <ac:chgData name="iamsangeetha18@outlook.com" userId="d0a3eed5d12d61ce" providerId="LiveId" clId="{6E7F6D61-503F-4626-BA2A-097E46F94A07}" dt="2025-06-08T18:15:33.591" v="1" actId="1076"/>
          <ac:picMkLst>
            <pc:docMk/>
            <pc:sldMk cId="1768581017" sldId="263"/>
            <ac:picMk id="4" creationId="{7C284116-D93E-F293-0206-1D958D7679EA}"/>
          </ac:picMkLst>
        </pc:picChg>
      </pc:sldChg>
      <pc:sldChg chg="addSp delSp modSp mod modClrScheme chgLayout">
        <pc:chgData name="iamsangeetha18@outlook.com" userId="d0a3eed5d12d61ce" providerId="LiveId" clId="{6E7F6D61-503F-4626-BA2A-097E46F94A07}" dt="2025-06-08T18:19:49.693" v="14" actId="14100"/>
        <pc:sldMkLst>
          <pc:docMk/>
          <pc:sldMk cId="677755505" sldId="265"/>
        </pc:sldMkLst>
        <pc:spChg chg="mod ord">
          <ac:chgData name="iamsangeetha18@outlook.com" userId="d0a3eed5d12d61ce" providerId="LiveId" clId="{6E7F6D61-503F-4626-BA2A-097E46F94A07}" dt="2025-06-08T18:19:49.693" v="14" actId="14100"/>
          <ac:spMkLst>
            <pc:docMk/>
            <pc:sldMk cId="677755505" sldId="265"/>
            <ac:spMk id="2" creationId="{6D5C0175-9618-451F-B9BE-BCBBA01ACDF0}"/>
          </ac:spMkLst>
        </pc:spChg>
        <pc:spChg chg="add">
          <ac:chgData name="iamsangeetha18@outlook.com" userId="d0a3eed5d12d61ce" providerId="LiveId" clId="{6E7F6D61-503F-4626-BA2A-097E46F94A07}" dt="2025-06-08T18:18:02.442" v="2"/>
          <ac:spMkLst>
            <pc:docMk/>
            <pc:sldMk cId="677755505" sldId="265"/>
            <ac:spMk id="3" creationId="{95492A74-E83B-4742-A10D-2A2DEA43F5DB}"/>
          </ac:spMkLst>
        </pc:spChg>
        <pc:spChg chg="add del mod ord">
          <ac:chgData name="iamsangeetha18@outlook.com" userId="d0a3eed5d12d61ce" providerId="LiveId" clId="{6E7F6D61-503F-4626-BA2A-097E46F94A07}" dt="2025-06-08T18:18:15.713" v="5"/>
          <ac:spMkLst>
            <pc:docMk/>
            <pc:sldMk cId="677755505" sldId="265"/>
            <ac:spMk id="4" creationId="{C15DA358-4B21-A982-9488-EE1B115A84BA}"/>
          </ac:spMkLst>
        </pc:spChg>
        <pc:spChg chg="add mod">
          <ac:chgData name="iamsangeetha18@outlook.com" userId="d0a3eed5d12d61ce" providerId="LiveId" clId="{6E7F6D61-503F-4626-BA2A-097E46F94A07}" dt="2025-06-08T18:19:44.668" v="13" actId="14100"/>
          <ac:spMkLst>
            <pc:docMk/>
            <pc:sldMk cId="677755505" sldId="265"/>
            <ac:spMk id="5" creationId="{9E2A44AB-5D09-9202-3B8E-48AF79504EE4}"/>
          </ac:spMkLst>
        </pc:spChg>
      </pc:sldChg>
      <pc:sldChg chg="modSp mod">
        <pc:chgData name="iamsangeetha18@outlook.com" userId="d0a3eed5d12d61ce" providerId="LiveId" clId="{6E7F6D61-503F-4626-BA2A-097E46F94A07}" dt="2025-06-08T18:19:08.633" v="8" actId="2711"/>
        <pc:sldMkLst>
          <pc:docMk/>
          <pc:sldMk cId="2548223480" sldId="267"/>
        </pc:sldMkLst>
        <pc:spChg chg="mod">
          <ac:chgData name="iamsangeetha18@outlook.com" userId="d0a3eed5d12d61ce" providerId="LiveId" clId="{6E7F6D61-503F-4626-BA2A-097E46F94A07}" dt="2025-06-08T18:19:08.633" v="8" actId="2711"/>
          <ac:spMkLst>
            <pc:docMk/>
            <pc:sldMk cId="2548223480" sldId="267"/>
            <ac:spMk id="4" creationId="{E47B303C-2082-5C9C-355D-1509AEE88C88}"/>
          </ac:spMkLst>
        </pc:spChg>
      </pc:sldChg>
    </pc:docChg>
  </pc:docChgLst>
  <pc:docChgLst>
    <pc:chgData name="iamsangeetha18@outlook.com" userId="d0a3eed5d12d61ce" providerId="LiveId" clId="{FEFB7381-CF01-42C8-B15D-993B74CCDDC1}"/>
    <pc:docChg chg="undo custSel addSld modSld sldOrd">
      <pc:chgData name="iamsangeetha18@outlook.com" userId="d0a3eed5d12d61ce" providerId="LiveId" clId="{FEFB7381-CF01-42C8-B15D-993B74CCDDC1}" dt="2025-05-29T15:47:40.594" v="1073" actId="20577"/>
      <pc:docMkLst>
        <pc:docMk/>
      </pc:docMkLst>
      <pc:sldChg chg="modSp mod">
        <pc:chgData name="iamsangeetha18@outlook.com" userId="d0a3eed5d12d61ce" providerId="LiveId" clId="{FEFB7381-CF01-42C8-B15D-993B74CCDDC1}" dt="2025-05-08T16:09:29.419" v="142" actId="1076"/>
        <pc:sldMkLst>
          <pc:docMk/>
          <pc:sldMk cId="4043737824" sldId="257"/>
        </pc:sldMkLst>
        <pc:spChg chg="mod">
          <ac:chgData name="iamsangeetha18@outlook.com" userId="d0a3eed5d12d61ce" providerId="LiveId" clId="{FEFB7381-CF01-42C8-B15D-993B74CCDDC1}" dt="2025-05-08T16:09:14.778" v="136" actId="14100"/>
          <ac:spMkLst>
            <pc:docMk/>
            <pc:sldMk cId="4043737824" sldId="257"/>
            <ac:spMk id="2" creationId="{78FD68DA-43BA-4508-8DE2-BA9BB7B2FA5B}"/>
          </ac:spMkLst>
        </pc:spChg>
        <pc:spChg chg="mod">
          <ac:chgData name="iamsangeetha18@outlook.com" userId="d0a3eed5d12d61ce" providerId="LiveId" clId="{FEFB7381-CF01-42C8-B15D-993B74CCDDC1}" dt="2025-05-04T20:56:36.016" v="3" actId="20577"/>
          <ac:spMkLst>
            <pc:docMk/>
            <pc:sldMk cId="4043737824" sldId="257"/>
            <ac:spMk id="3" creationId="{A8E9CFF2-3777-4FF4-A759-8491175B0B7C}"/>
          </ac:spMkLst>
        </pc:spChg>
        <pc:picChg chg="mod">
          <ac:chgData name="iamsangeetha18@outlook.com" userId="d0a3eed5d12d61ce" providerId="LiveId" clId="{FEFB7381-CF01-42C8-B15D-993B74CCDDC1}" dt="2025-05-08T16:09:29.419" v="142" actId="1076"/>
          <ac:picMkLst>
            <pc:docMk/>
            <pc:sldMk cId="4043737824" sldId="257"/>
            <ac:picMk id="5" creationId="{282CF6DD-7FE8-4063-9551-1B7BBCE92ABE}"/>
          </ac:picMkLst>
        </pc:picChg>
      </pc:sldChg>
      <pc:sldChg chg="modSp mod">
        <pc:chgData name="iamsangeetha18@outlook.com" userId="d0a3eed5d12d61ce" providerId="LiveId" clId="{FEFB7381-CF01-42C8-B15D-993B74CCDDC1}" dt="2025-05-29T15:47:40.594" v="1073" actId="20577"/>
        <pc:sldMkLst>
          <pc:docMk/>
          <pc:sldMk cId="4086480539" sldId="259"/>
        </pc:sldMkLst>
        <pc:spChg chg="mod">
          <ac:chgData name="iamsangeetha18@outlook.com" userId="d0a3eed5d12d61ce" providerId="LiveId" clId="{FEFB7381-CF01-42C8-B15D-993B74CCDDC1}" dt="2025-05-08T16:37:22.875" v="642" actId="27636"/>
          <ac:spMkLst>
            <pc:docMk/>
            <pc:sldMk cId="4086480539" sldId="259"/>
            <ac:spMk id="10" creationId="{0B9D4CFF-4E25-2EF1-185B-8120FB06B8EA}"/>
          </ac:spMkLst>
        </pc:spChg>
        <pc:spChg chg="mod">
          <ac:chgData name="iamsangeetha18@outlook.com" userId="d0a3eed5d12d61ce" providerId="LiveId" clId="{FEFB7381-CF01-42C8-B15D-993B74CCDDC1}" dt="2025-05-29T15:47:40.594" v="1073" actId="20577"/>
          <ac:spMkLst>
            <pc:docMk/>
            <pc:sldMk cId="4086480539" sldId="259"/>
            <ac:spMk id="12" creationId="{7F6EE503-2C93-595D-D3A3-245DCEF20FB5}"/>
          </ac:spMkLst>
        </pc:spChg>
      </pc:sldChg>
      <pc:sldChg chg="delSp modSp mod">
        <pc:chgData name="iamsangeetha18@outlook.com" userId="d0a3eed5d12d61ce" providerId="LiveId" clId="{FEFB7381-CF01-42C8-B15D-993B74CCDDC1}" dt="2025-05-28T05:24:31.293" v="1046" actId="27636"/>
        <pc:sldMkLst>
          <pc:docMk/>
          <pc:sldMk cId="677755505" sldId="265"/>
        </pc:sldMkLst>
        <pc:spChg chg="mod">
          <ac:chgData name="iamsangeetha18@outlook.com" userId="d0a3eed5d12d61ce" providerId="LiveId" clId="{FEFB7381-CF01-42C8-B15D-993B74CCDDC1}" dt="2025-05-28T05:24:31.293" v="1046" actId="27636"/>
          <ac:spMkLst>
            <pc:docMk/>
            <pc:sldMk cId="677755505" sldId="265"/>
            <ac:spMk id="2" creationId="{6D5C0175-9618-451F-B9BE-BCBBA01ACDF0}"/>
          </ac:spMkLst>
        </pc:spChg>
      </pc:sldChg>
      <pc:sldChg chg="addSp modSp new mod ord">
        <pc:chgData name="iamsangeetha18@outlook.com" userId="d0a3eed5d12d61ce" providerId="LiveId" clId="{FEFB7381-CF01-42C8-B15D-993B74CCDDC1}" dt="2025-05-28T05:25:49.367" v="1054" actId="12"/>
        <pc:sldMkLst>
          <pc:docMk/>
          <pc:sldMk cId="2548223480" sldId="267"/>
        </pc:sldMkLst>
        <pc:spChg chg="mod">
          <ac:chgData name="iamsangeetha18@outlook.com" userId="d0a3eed5d12d61ce" providerId="LiveId" clId="{FEFB7381-CF01-42C8-B15D-993B74CCDDC1}" dt="2025-05-28T05:25:11.384" v="1049" actId="14100"/>
          <ac:spMkLst>
            <pc:docMk/>
            <pc:sldMk cId="2548223480" sldId="267"/>
            <ac:spMk id="2" creationId="{A6D3AF79-1050-19AD-D57B-8A922DAB9DAD}"/>
          </ac:spMkLst>
        </pc:spChg>
        <pc:spChg chg="add mod">
          <ac:chgData name="iamsangeetha18@outlook.com" userId="d0a3eed5d12d61ce" providerId="LiveId" clId="{FEFB7381-CF01-42C8-B15D-993B74CCDDC1}" dt="2025-05-28T05:25:49.367" v="1054" actId="12"/>
          <ac:spMkLst>
            <pc:docMk/>
            <pc:sldMk cId="2548223480" sldId="267"/>
            <ac:spMk id="4" creationId="{E47B303C-2082-5C9C-355D-1509AEE88C88}"/>
          </ac:spMkLst>
        </pc:spChg>
      </pc:sldChg>
      <pc:sldChg chg="addSp delSp modSp new mod">
        <pc:chgData name="iamsangeetha18@outlook.com" userId="d0a3eed5d12d61ce" providerId="LiveId" clId="{FEFB7381-CF01-42C8-B15D-993B74CCDDC1}" dt="2025-05-08T16:25:14.860" v="588" actId="12"/>
        <pc:sldMkLst>
          <pc:docMk/>
          <pc:sldMk cId="139857422" sldId="268"/>
        </pc:sldMkLst>
        <pc:spChg chg="mod">
          <ac:chgData name="iamsangeetha18@outlook.com" userId="d0a3eed5d12d61ce" providerId="LiveId" clId="{FEFB7381-CF01-42C8-B15D-993B74CCDDC1}" dt="2025-05-08T15:53:45.649" v="116" actId="14100"/>
          <ac:spMkLst>
            <pc:docMk/>
            <pc:sldMk cId="139857422" sldId="268"/>
            <ac:spMk id="2" creationId="{81A39213-D964-CBC0-0A2F-FFF07168BD95}"/>
          </ac:spMkLst>
        </pc:spChg>
        <pc:spChg chg="add mod">
          <ac:chgData name="iamsangeetha18@outlook.com" userId="d0a3eed5d12d61ce" providerId="LiveId" clId="{FEFB7381-CF01-42C8-B15D-993B74CCDDC1}" dt="2025-05-08T16:25:14.860" v="588" actId="12"/>
          <ac:spMkLst>
            <pc:docMk/>
            <pc:sldMk cId="139857422" sldId="268"/>
            <ac:spMk id="4" creationId="{2B05B012-1DDD-08E3-4C4B-97B4051BFB57}"/>
          </ac:spMkLst>
        </pc:spChg>
        <pc:spChg chg="add mod">
          <ac:chgData name="iamsangeetha18@outlook.com" userId="d0a3eed5d12d61ce" providerId="LiveId" clId="{FEFB7381-CF01-42C8-B15D-993B74CCDDC1}" dt="2025-05-08T16:24:46.233" v="564" actId="1036"/>
          <ac:spMkLst>
            <pc:docMk/>
            <pc:sldMk cId="139857422" sldId="268"/>
            <ac:spMk id="5" creationId="{2D2D3DF8-D024-B4F9-974A-2D17C9000B35}"/>
          </ac:spMkLst>
        </pc:spChg>
        <pc:spChg chg="add mod">
          <ac:chgData name="iamsangeetha18@outlook.com" userId="d0a3eed5d12d61ce" providerId="LiveId" clId="{FEFB7381-CF01-42C8-B15D-993B74CCDDC1}" dt="2025-05-08T16:25:14.100" v="587" actId="12"/>
          <ac:spMkLst>
            <pc:docMk/>
            <pc:sldMk cId="139857422" sldId="268"/>
            <ac:spMk id="6" creationId="{D71D089A-0000-63F4-1F22-A25C363BAC98}"/>
          </ac:spMkLst>
        </pc:spChg>
        <pc:spChg chg="add mod">
          <ac:chgData name="iamsangeetha18@outlook.com" userId="d0a3eed5d12d61ce" providerId="LiveId" clId="{FEFB7381-CF01-42C8-B15D-993B74CCDDC1}" dt="2025-05-08T16:24:54.688" v="578" actId="1036"/>
          <ac:spMkLst>
            <pc:docMk/>
            <pc:sldMk cId="139857422" sldId="268"/>
            <ac:spMk id="8" creationId="{2DA88D13-1AB8-87B7-9BD0-CC5AC496A089}"/>
          </ac:spMkLst>
        </pc:spChg>
        <pc:spChg chg="add mod">
          <ac:chgData name="iamsangeetha18@outlook.com" userId="d0a3eed5d12d61ce" providerId="LiveId" clId="{FEFB7381-CF01-42C8-B15D-993B74CCDDC1}" dt="2025-05-08T16:18:11.235" v="288" actId="1038"/>
          <ac:spMkLst>
            <pc:docMk/>
            <pc:sldMk cId="139857422" sldId="268"/>
            <ac:spMk id="9" creationId="{11AD2889-10DC-CF91-35FB-12F140FC25D4}"/>
          </ac:spMkLst>
        </pc:spChg>
        <pc:spChg chg="add mod">
          <ac:chgData name="iamsangeetha18@outlook.com" userId="d0a3eed5d12d61ce" providerId="LiveId" clId="{FEFB7381-CF01-42C8-B15D-993B74CCDDC1}" dt="2025-05-08T16:24:39.394" v="549" actId="1035"/>
          <ac:spMkLst>
            <pc:docMk/>
            <pc:sldMk cId="139857422" sldId="268"/>
            <ac:spMk id="11" creationId="{90200553-4471-065D-7110-61086068B4C4}"/>
          </ac:spMkLst>
        </pc:spChg>
        <pc:spChg chg="add mod">
          <ac:chgData name="iamsangeetha18@outlook.com" userId="d0a3eed5d12d61ce" providerId="LiveId" clId="{FEFB7381-CF01-42C8-B15D-993B74CCDDC1}" dt="2025-05-08T16:24:29.873" v="524" actId="1036"/>
          <ac:spMkLst>
            <pc:docMk/>
            <pc:sldMk cId="139857422" sldId="268"/>
            <ac:spMk id="15" creationId="{5E15C176-EE6F-AE63-1AA5-3B94AFC4C9A7}"/>
          </ac:spMkLst>
        </pc:spChg>
        <pc:spChg chg="add mod">
          <ac:chgData name="iamsangeetha18@outlook.com" userId="d0a3eed5d12d61ce" providerId="LiveId" clId="{FEFB7381-CF01-42C8-B15D-993B74CCDDC1}" dt="2025-05-08T16:24:23.150" v="510" actId="1036"/>
          <ac:spMkLst>
            <pc:docMk/>
            <pc:sldMk cId="139857422" sldId="268"/>
            <ac:spMk id="17" creationId="{89AC5569-4DF4-1353-F33B-F305D7E23024}"/>
          </ac:spMkLst>
        </pc:spChg>
        <pc:spChg chg="add mod">
          <ac:chgData name="iamsangeetha18@outlook.com" userId="d0a3eed5d12d61ce" providerId="LiveId" clId="{FEFB7381-CF01-42C8-B15D-993B74CCDDC1}" dt="2025-05-08T16:24:01.833" v="479" actId="1036"/>
          <ac:spMkLst>
            <pc:docMk/>
            <pc:sldMk cId="139857422" sldId="268"/>
            <ac:spMk id="19" creationId="{051E1354-6C49-8A08-59A5-B4AEB3D88702}"/>
          </ac:spMkLst>
        </pc:spChg>
        <pc:spChg chg="add mod">
          <ac:chgData name="iamsangeetha18@outlook.com" userId="d0a3eed5d12d61ce" providerId="LiveId" clId="{FEFB7381-CF01-42C8-B15D-993B74CCDDC1}" dt="2025-05-08T16:23:46.440" v="465" actId="1038"/>
          <ac:spMkLst>
            <pc:docMk/>
            <pc:sldMk cId="139857422" sldId="268"/>
            <ac:spMk id="21" creationId="{FBDAB4CB-13BC-4E99-069C-E755722A51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7850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59338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3917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907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36257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0613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112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4553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978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926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727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145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75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503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69511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76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6/8/2025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7420851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253317" cy="1796192"/>
          </a:xfrm>
        </p:spPr>
        <p:txBody>
          <a:bodyPr>
            <a:normAutofit/>
          </a:bodyPr>
          <a:lstStyle/>
          <a:p>
            <a:pPr algn="ctr"/>
            <a:r>
              <a:rPr lang="en-US" sz="4800" dirty="0" err="1">
                <a:solidFill>
                  <a:schemeClr val="bg2">
                    <a:lumMod val="50000"/>
                  </a:schemeClr>
                </a:solidFill>
              </a:rPr>
              <a:t>Car_Prediction</a:t>
            </a:r>
            <a:r>
              <a:rPr lang="en-US" sz="4800" dirty="0">
                <a:solidFill>
                  <a:schemeClr val="bg2">
                    <a:lumMod val="50000"/>
                  </a:schemeClr>
                </a:solidFill>
              </a:rPr>
              <a:t>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2640565"/>
            <a:ext cx="6269347" cy="1931435"/>
          </a:xfrm>
        </p:spPr>
        <p:txBody>
          <a:bodyPr>
            <a:normAutofit/>
          </a:bodyPr>
          <a:lstStyle/>
          <a:p>
            <a:pPr algn="ctr"/>
            <a:r>
              <a:rPr lang="en-US" sz="2400" dirty="0">
                <a:solidFill>
                  <a:schemeClr val="tx1">
                    <a:lumMod val="85000"/>
                    <a:lumOff val="15000"/>
                  </a:schemeClr>
                </a:solidFill>
                <a:latin typeface="Bell MT" panose="02020503060305020303" pitchFamily="18" charset="0"/>
              </a:rPr>
              <a:t>Power Bi Reinforcement Project</a:t>
            </a:r>
          </a:p>
          <a:p>
            <a:pPr algn="ctr"/>
            <a:r>
              <a:rPr lang="en-US" dirty="0">
                <a:solidFill>
                  <a:schemeClr val="tx1">
                    <a:lumMod val="85000"/>
                    <a:lumOff val="15000"/>
                  </a:schemeClr>
                </a:solidFill>
                <a:latin typeface="Bell MT" panose="02020503060305020303" pitchFamily="18" charset="0"/>
              </a:rPr>
              <a:t>Sangeetha N</a:t>
            </a:r>
          </a:p>
          <a:p>
            <a:pPr algn="ctr"/>
            <a:r>
              <a:rPr lang="en-US" sz="2400" dirty="0">
                <a:solidFill>
                  <a:schemeClr val="tx1">
                    <a:lumMod val="85000"/>
                    <a:lumOff val="15000"/>
                  </a:schemeClr>
                </a:solidFill>
                <a:latin typeface="Bell MT" panose="02020503060305020303" pitchFamily="18" charset="0"/>
              </a:rPr>
              <a:t>DA&amp; DS </a:t>
            </a:r>
          </a:p>
          <a:p>
            <a:pPr algn="ctr"/>
            <a:r>
              <a:rPr lang="en-US" dirty="0">
                <a:solidFill>
                  <a:schemeClr val="tx1">
                    <a:lumMod val="85000"/>
                    <a:lumOff val="15000"/>
                  </a:schemeClr>
                </a:solidFill>
                <a:latin typeface="Bell MT" panose="02020503060305020303" pitchFamily="18" charset="0"/>
              </a:rPr>
              <a:t>06-05-2025</a:t>
            </a:r>
            <a:endParaRPr lang="en-US" sz="2400" dirty="0">
              <a:solidFill>
                <a:schemeClr val="tx1">
                  <a:lumMod val="85000"/>
                  <a:lumOff val="15000"/>
                </a:schemeClr>
              </a:solidFill>
              <a:latin typeface="Bell MT" panose="02020503060305020303" pitchFamily="18"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pic>
        <p:nvPicPr>
          <p:cNvPr id="6" name="Picture 5">
            <a:extLst>
              <a:ext uri="{FF2B5EF4-FFF2-40B4-BE49-F238E27FC236}">
                <a16:creationId xmlns:a16="http://schemas.microsoft.com/office/drawing/2014/main" id="{BB3D2A76-A6EF-B0C9-20C2-4BFE9E4A7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254" y="4572000"/>
            <a:ext cx="6078806" cy="1926822"/>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13DE-C6B9-0521-88FD-35081A5B53FA}"/>
              </a:ext>
            </a:extLst>
          </p:cNvPr>
          <p:cNvSpPr>
            <a:spLocks noGrp="1"/>
          </p:cNvSpPr>
          <p:nvPr>
            <p:ph type="title"/>
          </p:nvPr>
        </p:nvSpPr>
        <p:spPr>
          <a:xfrm>
            <a:off x="1986434" y="2788555"/>
            <a:ext cx="8911687" cy="1280890"/>
          </a:xfrm>
        </p:spPr>
        <p:txBody>
          <a:bodyPr>
            <a:normAutofit/>
          </a:bodyPr>
          <a:lstStyle/>
          <a:p>
            <a:pPr algn="ctr"/>
            <a:r>
              <a:rPr lang="en-IN" sz="5400" b="1" i="1" dirty="0">
                <a:latin typeface="Algerian" panose="04020705040A02060702" pitchFamily="82" charset="0"/>
              </a:rPr>
              <a:t>Thank you</a:t>
            </a:r>
          </a:p>
        </p:txBody>
      </p:sp>
    </p:spTree>
    <p:extLst>
      <p:ext uri="{BB962C8B-B14F-4D97-AF65-F5344CB8AC3E}">
        <p14:creationId xmlns:p14="http://schemas.microsoft.com/office/powerpoint/2010/main" val="368072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B9D4CFF-4E25-2EF1-185B-8120FB06B8EA}"/>
              </a:ext>
            </a:extLst>
          </p:cNvPr>
          <p:cNvSpPr>
            <a:spLocks noGrp="1"/>
          </p:cNvSpPr>
          <p:nvPr>
            <p:ph type="title"/>
          </p:nvPr>
        </p:nvSpPr>
        <p:spPr>
          <a:xfrm>
            <a:off x="1097280" y="279918"/>
            <a:ext cx="10058400" cy="1632858"/>
          </a:xfrm>
        </p:spPr>
        <p:txBody>
          <a:bodyPr>
            <a:normAutofit/>
          </a:bodyPr>
          <a:lstStyle/>
          <a:p>
            <a:br>
              <a:rPr lang="en-IN" dirty="0"/>
            </a:br>
            <a:r>
              <a:rPr lang="en-IN" dirty="0"/>
              <a:t>Introduction:</a:t>
            </a:r>
          </a:p>
        </p:txBody>
      </p:sp>
      <p:sp>
        <p:nvSpPr>
          <p:cNvPr id="12" name="TextBox 11">
            <a:extLst>
              <a:ext uri="{FF2B5EF4-FFF2-40B4-BE49-F238E27FC236}">
                <a16:creationId xmlns:a16="http://schemas.microsoft.com/office/drawing/2014/main" id="{7F6EE503-2C93-595D-D3A3-245DCEF20FB5}"/>
              </a:ext>
            </a:extLst>
          </p:cNvPr>
          <p:cNvSpPr txBox="1"/>
          <p:nvPr/>
        </p:nvSpPr>
        <p:spPr>
          <a:xfrm>
            <a:off x="1097280" y="1931230"/>
            <a:ext cx="10388703" cy="4524315"/>
          </a:xfrm>
          <a:prstGeom prst="rect">
            <a:avLst/>
          </a:prstGeom>
          <a:noFill/>
        </p:spPr>
        <p:txBody>
          <a:bodyPr wrap="square">
            <a:spAutoFit/>
          </a:bodyPr>
          <a:lstStyle/>
          <a:p>
            <a:pPr marL="342900" indent="-342900">
              <a:buFont typeface="Wingdings" panose="05000000000000000000" pitchFamily="2" charset="2"/>
              <a:buChar char="Ø"/>
            </a:pPr>
            <a:r>
              <a:rPr lang="en-US" sz="2400" i="0" dirty="0">
                <a:solidFill>
                  <a:srgbClr val="111110"/>
                </a:solidFill>
                <a:effectLst/>
                <a:latin typeface="Cambria" panose="02040503050406030204" pitchFamily="18" charset="0"/>
                <a:ea typeface="Cambria" panose="02040503050406030204" pitchFamily="18" charset="0"/>
              </a:rPr>
              <a:t>The dataset offers comprehensive details on various cars, including attributes such as name, brand, engine type, and historical pricing data, designed to facilitate precise car price prediction by examining key features and pricing trends.</a:t>
            </a:r>
          </a:p>
          <a:p>
            <a:pPr marL="342900" indent="-342900">
              <a:buFont typeface="Wingdings" panose="05000000000000000000" pitchFamily="2" charset="2"/>
              <a:buChar char="Ø"/>
            </a:pPr>
            <a:r>
              <a:rPr lang="en-US" sz="2400" i="0" dirty="0">
                <a:solidFill>
                  <a:srgbClr val="111110"/>
                </a:solidFill>
                <a:effectLst/>
                <a:latin typeface="Cambria" panose="02040503050406030204" pitchFamily="18" charset="0"/>
                <a:ea typeface="Cambria" panose="02040503050406030204" pitchFamily="18" charset="0"/>
              </a:rPr>
              <a:t>This dataset is meticulously curated to provide in-depth information on cars, encompassing attributes like name, brand, engine type, and historical pricing data, enabling accurate car price prediction through analysis of key features and trends.</a:t>
            </a:r>
          </a:p>
          <a:p>
            <a:pPr marL="342900" indent="-342900">
              <a:buFont typeface="Wingdings" panose="05000000000000000000" pitchFamily="2" charset="2"/>
              <a:buChar char="Ø"/>
            </a:pPr>
            <a:r>
              <a:rPr lang="en-US" sz="2400" i="0" dirty="0">
                <a:solidFill>
                  <a:srgbClr val="111110"/>
                </a:solidFill>
                <a:effectLst/>
                <a:latin typeface="Cambria" panose="02040503050406030204" pitchFamily="18" charset="0"/>
                <a:ea typeface="Cambria" panose="02040503050406030204" pitchFamily="18" charset="0"/>
              </a:rPr>
              <a:t>The dataset contains extensive information on diverse cars, including name, brand, engine type, and historical pricing data, tailored to support accurate car price prediction by analyzing significant features and pricing patterns over time.</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86480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0B75-AB92-BD64-8A00-B9B0C7955AFA}"/>
              </a:ext>
            </a:extLst>
          </p:cNvPr>
          <p:cNvSpPr>
            <a:spLocks noGrp="1"/>
          </p:cNvSpPr>
          <p:nvPr>
            <p:ph type="title"/>
          </p:nvPr>
        </p:nvSpPr>
        <p:spPr>
          <a:xfrm>
            <a:off x="1097280" y="793103"/>
            <a:ext cx="10058400" cy="2211354"/>
          </a:xfrm>
        </p:spPr>
        <p:txBody>
          <a:bodyPr>
            <a:normAutofit/>
          </a:bodyPr>
          <a:lstStyle/>
          <a:p>
            <a:r>
              <a:rPr lang="en-IN" dirty="0"/>
              <a:t>Data Information</a:t>
            </a:r>
            <a:br>
              <a:rPr lang="en-IN" dirty="0"/>
            </a:br>
            <a:br>
              <a:rPr lang="en-IN" dirty="0"/>
            </a:br>
            <a:endParaRPr lang="en-IN" dirty="0"/>
          </a:p>
        </p:txBody>
      </p:sp>
      <p:sp>
        <p:nvSpPr>
          <p:cNvPr id="4" name="TextBox 3">
            <a:extLst>
              <a:ext uri="{FF2B5EF4-FFF2-40B4-BE49-F238E27FC236}">
                <a16:creationId xmlns:a16="http://schemas.microsoft.com/office/drawing/2014/main" id="{6D5FF6AD-6C8A-0A34-FFB7-1E3CB2DC49C0}"/>
              </a:ext>
            </a:extLst>
          </p:cNvPr>
          <p:cNvSpPr txBox="1"/>
          <p:nvPr/>
        </p:nvSpPr>
        <p:spPr>
          <a:xfrm>
            <a:off x="1097281" y="2220686"/>
            <a:ext cx="10267405" cy="3785652"/>
          </a:xfrm>
          <a:prstGeom prst="rect">
            <a:avLst/>
          </a:prstGeom>
          <a:noFill/>
        </p:spPr>
        <p:txBody>
          <a:bodyPr wrap="square">
            <a:spAutoFit/>
          </a:bodyPr>
          <a:lstStyle/>
          <a:p>
            <a:pPr marL="342900" indent="-342900" algn="l">
              <a:buFont typeface="Wingdings" panose="05000000000000000000" pitchFamily="2" charset="2"/>
              <a:buChar char="Ø"/>
            </a:pPr>
            <a:r>
              <a:rPr lang="en-US" sz="2000" b="1" i="0" dirty="0">
                <a:solidFill>
                  <a:srgbClr val="111110"/>
                </a:solidFill>
                <a:effectLst/>
                <a:latin typeface="Segoe UI" panose="020B0502040204020203" pitchFamily="34" charset="0"/>
              </a:rPr>
              <a:t>Car ID</a:t>
            </a:r>
            <a:r>
              <a:rPr lang="en-US" sz="2000" b="0" i="0" dirty="0">
                <a:solidFill>
                  <a:srgbClr val="111110"/>
                </a:solidFill>
                <a:effectLst/>
                <a:latin typeface="Segoe UI" panose="020B0502040204020203" pitchFamily="34" charset="0"/>
              </a:rPr>
              <a:t> – A unique identifier assigned to each car entry in the dataset.</a:t>
            </a:r>
            <a:endParaRPr lang="en-US" sz="2000" b="0" i="0" dirty="0">
              <a:solidFill>
                <a:srgbClr val="252423"/>
              </a:solidFill>
              <a:effectLst/>
              <a:latin typeface="Segoe UI" panose="020B0502040204020203" pitchFamily="34" charset="0"/>
            </a:endParaRPr>
          </a:p>
          <a:p>
            <a:pPr marL="342900" indent="-342900" algn="l">
              <a:buFont typeface="Wingdings" panose="05000000000000000000" pitchFamily="2" charset="2"/>
              <a:buChar char="Ø"/>
            </a:pPr>
            <a:r>
              <a:rPr lang="en-US" sz="2000" b="1" i="0" dirty="0">
                <a:solidFill>
                  <a:srgbClr val="111110"/>
                </a:solidFill>
                <a:effectLst/>
                <a:latin typeface="Segoe UI" panose="020B0502040204020203" pitchFamily="34" charset="0"/>
              </a:rPr>
              <a:t>Brand</a:t>
            </a:r>
            <a:r>
              <a:rPr lang="en-US" sz="2000" b="0" i="0" dirty="0">
                <a:solidFill>
                  <a:srgbClr val="111110"/>
                </a:solidFill>
                <a:effectLst/>
                <a:latin typeface="Segoe UI" panose="020B0502040204020203" pitchFamily="34" charset="0"/>
              </a:rPr>
              <a:t> – The manufacturer or make of the car (e.g., Toyota, Ford).</a:t>
            </a:r>
            <a:endParaRPr lang="en-US" sz="2000" b="0" i="0" dirty="0">
              <a:solidFill>
                <a:srgbClr val="252423"/>
              </a:solidFill>
              <a:effectLst/>
              <a:latin typeface="Segoe UI" panose="020B0502040204020203" pitchFamily="34" charset="0"/>
            </a:endParaRPr>
          </a:p>
          <a:p>
            <a:pPr marL="342900" indent="-342900" algn="l">
              <a:buFont typeface="Wingdings" panose="05000000000000000000" pitchFamily="2" charset="2"/>
              <a:buChar char="Ø"/>
            </a:pPr>
            <a:r>
              <a:rPr lang="en-US" sz="2000" b="1" i="0" dirty="0">
                <a:solidFill>
                  <a:srgbClr val="111110"/>
                </a:solidFill>
                <a:effectLst/>
                <a:latin typeface="Segoe UI" panose="020B0502040204020203" pitchFamily="34" charset="0"/>
              </a:rPr>
              <a:t>Model</a:t>
            </a:r>
            <a:r>
              <a:rPr lang="en-US" sz="2000" b="0" i="0" dirty="0">
                <a:solidFill>
                  <a:srgbClr val="111110"/>
                </a:solidFill>
                <a:effectLst/>
                <a:latin typeface="Segoe UI" panose="020B0502040204020203" pitchFamily="34" charset="0"/>
              </a:rPr>
              <a:t> – The specific name or series of the car produced by the brand.</a:t>
            </a:r>
            <a:endParaRPr lang="en-US" sz="2000" b="0" i="0" dirty="0">
              <a:solidFill>
                <a:srgbClr val="252423"/>
              </a:solidFill>
              <a:effectLst/>
              <a:latin typeface="Segoe UI" panose="020B0502040204020203" pitchFamily="34" charset="0"/>
            </a:endParaRPr>
          </a:p>
          <a:p>
            <a:pPr marL="342900" indent="-342900" algn="l">
              <a:buFont typeface="Wingdings" panose="05000000000000000000" pitchFamily="2" charset="2"/>
              <a:buChar char="Ø"/>
            </a:pPr>
            <a:r>
              <a:rPr lang="en-US" sz="2000" b="1" i="0" dirty="0">
                <a:solidFill>
                  <a:srgbClr val="111110"/>
                </a:solidFill>
                <a:effectLst/>
                <a:latin typeface="Segoe UI" panose="020B0502040204020203" pitchFamily="34" charset="0"/>
              </a:rPr>
              <a:t>Mileage</a:t>
            </a:r>
            <a:r>
              <a:rPr lang="en-US" sz="2000" b="0" i="0" dirty="0">
                <a:solidFill>
                  <a:srgbClr val="111110"/>
                </a:solidFill>
                <a:effectLst/>
                <a:latin typeface="Segoe UI" panose="020B0502040204020203" pitchFamily="34" charset="0"/>
              </a:rPr>
              <a:t> – The total distance the car has traveled, typically measured in kilometers or miles.</a:t>
            </a:r>
            <a:endParaRPr lang="en-US" sz="2000" b="0" i="0" dirty="0">
              <a:solidFill>
                <a:srgbClr val="252423"/>
              </a:solidFill>
              <a:effectLst/>
              <a:latin typeface="Segoe UI" panose="020B0502040204020203" pitchFamily="34" charset="0"/>
            </a:endParaRPr>
          </a:p>
          <a:p>
            <a:pPr marL="342900" indent="-342900" algn="l">
              <a:buFont typeface="Wingdings" panose="05000000000000000000" pitchFamily="2" charset="2"/>
              <a:buChar char="Ø"/>
            </a:pPr>
            <a:r>
              <a:rPr lang="en-US" sz="2000" b="1" i="0" dirty="0">
                <a:solidFill>
                  <a:srgbClr val="111110"/>
                </a:solidFill>
                <a:effectLst/>
                <a:latin typeface="Segoe UI" panose="020B0502040204020203" pitchFamily="34" charset="0"/>
              </a:rPr>
              <a:t>Transmission</a:t>
            </a:r>
            <a:r>
              <a:rPr lang="en-US" sz="2000" b="0" i="0" dirty="0">
                <a:solidFill>
                  <a:srgbClr val="111110"/>
                </a:solidFill>
                <a:effectLst/>
                <a:latin typeface="Segoe UI" panose="020B0502040204020203" pitchFamily="34" charset="0"/>
              </a:rPr>
              <a:t> – The type of gearbox system, such as manual or automatic.</a:t>
            </a:r>
            <a:endParaRPr lang="en-US" sz="2000" b="0" i="0" dirty="0">
              <a:solidFill>
                <a:srgbClr val="252423"/>
              </a:solidFill>
              <a:effectLst/>
              <a:latin typeface="Segoe UI" panose="020B0502040204020203" pitchFamily="34" charset="0"/>
            </a:endParaRPr>
          </a:p>
          <a:p>
            <a:pPr marL="342900" indent="-342900" algn="l">
              <a:buFont typeface="Wingdings" panose="05000000000000000000" pitchFamily="2" charset="2"/>
              <a:buChar char="Ø"/>
            </a:pPr>
            <a:r>
              <a:rPr lang="en-US" sz="2000" b="1" i="0" dirty="0">
                <a:solidFill>
                  <a:srgbClr val="111110"/>
                </a:solidFill>
                <a:effectLst/>
                <a:latin typeface="Segoe UI" panose="020B0502040204020203" pitchFamily="34" charset="0"/>
              </a:rPr>
              <a:t>Price</a:t>
            </a:r>
            <a:r>
              <a:rPr lang="en-US" sz="2000" b="0" i="0" dirty="0">
                <a:solidFill>
                  <a:srgbClr val="111110"/>
                </a:solidFill>
                <a:effectLst/>
                <a:latin typeface="Segoe UI" panose="020B0502040204020203" pitchFamily="34" charset="0"/>
              </a:rPr>
              <a:t> – The selling price of the car at the time of sale.</a:t>
            </a:r>
            <a:endParaRPr lang="en-US" sz="2000" b="0" i="0" dirty="0">
              <a:solidFill>
                <a:srgbClr val="252423"/>
              </a:solidFill>
              <a:effectLst/>
              <a:latin typeface="Segoe UI" panose="020B0502040204020203" pitchFamily="34" charset="0"/>
            </a:endParaRPr>
          </a:p>
          <a:p>
            <a:pPr marL="342900" indent="-342900" algn="l">
              <a:buFont typeface="Wingdings" panose="05000000000000000000" pitchFamily="2" charset="2"/>
              <a:buChar char="Ø"/>
            </a:pPr>
            <a:r>
              <a:rPr lang="en-US" sz="2000" b="1" i="0" dirty="0">
                <a:solidFill>
                  <a:srgbClr val="111110"/>
                </a:solidFill>
                <a:effectLst/>
                <a:latin typeface="Segoe UI" panose="020B0502040204020203" pitchFamily="34" charset="0"/>
              </a:rPr>
              <a:t>Engine Size</a:t>
            </a:r>
            <a:r>
              <a:rPr lang="en-US" sz="2000" b="0" i="0" dirty="0">
                <a:solidFill>
                  <a:srgbClr val="111110"/>
                </a:solidFill>
                <a:effectLst/>
                <a:latin typeface="Segoe UI" panose="020B0502040204020203" pitchFamily="34" charset="0"/>
              </a:rPr>
              <a:t> – The capacity of the car’s engine, usually in liters (L) or cubic centimeters (cc).</a:t>
            </a:r>
            <a:endParaRPr lang="en-US" sz="2000" b="0" i="0" dirty="0">
              <a:solidFill>
                <a:srgbClr val="252423"/>
              </a:solidFill>
              <a:effectLst/>
              <a:latin typeface="Segoe UI" panose="020B0502040204020203" pitchFamily="34" charset="0"/>
            </a:endParaRPr>
          </a:p>
          <a:p>
            <a:pPr marL="342900" indent="-342900" algn="l">
              <a:buFont typeface="Wingdings" panose="05000000000000000000" pitchFamily="2" charset="2"/>
              <a:buChar char="Ø"/>
            </a:pPr>
            <a:r>
              <a:rPr lang="en-US" sz="2000" b="1" i="0" dirty="0">
                <a:solidFill>
                  <a:srgbClr val="111110"/>
                </a:solidFill>
                <a:effectLst/>
                <a:latin typeface="Segoe UI" panose="020B0502040204020203" pitchFamily="34" charset="0"/>
              </a:rPr>
              <a:t>Fuel Type</a:t>
            </a:r>
            <a:r>
              <a:rPr lang="en-US" sz="2000" b="0" i="0" dirty="0">
                <a:solidFill>
                  <a:srgbClr val="111110"/>
                </a:solidFill>
                <a:effectLst/>
                <a:latin typeface="Segoe UI" panose="020B0502040204020203" pitchFamily="34" charset="0"/>
              </a:rPr>
              <a:t> – The kind of fuel the car uses, such as petrol, diesel, electric, or hybrid.</a:t>
            </a:r>
            <a:endParaRPr lang="en-US" sz="2000" b="0" i="0" dirty="0">
              <a:solidFill>
                <a:srgbClr val="252423"/>
              </a:solidFill>
              <a:effectLst/>
              <a:latin typeface="Segoe UI" panose="020B0502040204020203" pitchFamily="34" charset="0"/>
            </a:endParaRPr>
          </a:p>
          <a:p>
            <a:pPr marL="342900" indent="-342900" algn="l">
              <a:buFont typeface="Wingdings" panose="05000000000000000000" pitchFamily="2" charset="2"/>
              <a:buChar char="Ø"/>
            </a:pPr>
            <a:r>
              <a:rPr lang="en-US" sz="2000" b="1" i="0" dirty="0">
                <a:solidFill>
                  <a:srgbClr val="111110"/>
                </a:solidFill>
                <a:effectLst/>
                <a:latin typeface="Segoe UI" panose="020B0502040204020203" pitchFamily="34" charset="0"/>
              </a:rPr>
              <a:t>Year</a:t>
            </a:r>
            <a:r>
              <a:rPr lang="en-US" sz="2000" b="0" i="0" dirty="0">
                <a:solidFill>
                  <a:srgbClr val="111110"/>
                </a:solidFill>
                <a:effectLst/>
                <a:latin typeface="Segoe UI" panose="020B0502040204020203" pitchFamily="34" charset="0"/>
              </a:rPr>
              <a:t> – The year in which the car was sold or manufactured.</a:t>
            </a:r>
            <a:endParaRPr lang="en-US" sz="2000" b="0" i="0" dirty="0">
              <a:solidFill>
                <a:srgbClr val="252423"/>
              </a:solidFill>
              <a:effectLst/>
              <a:latin typeface="Segoe UI" panose="020B0502040204020203" pitchFamily="34" charset="0"/>
            </a:endParaRPr>
          </a:p>
          <a:p>
            <a:pPr marL="342900" indent="-342900" algn="l">
              <a:buFont typeface="Wingdings" panose="05000000000000000000" pitchFamily="2" charset="2"/>
              <a:buChar char="Ø"/>
            </a:pPr>
            <a:r>
              <a:rPr lang="en-US" sz="2000" b="1" i="0" dirty="0">
                <a:solidFill>
                  <a:srgbClr val="111110"/>
                </a:solidFill>
                <a:effectLst/>
                <a:latin typeface="Segoe UI" panose="020B0502040204020203" pitchFamily="34" charset="0"/>
              </a:rPr>
              <a:t>Condition</a:t>
            </a:r>
            <a:r>
              <a:rPr lang="en-US" sz="2000" b="0" i="0" dirty="0">
                <a:solidFill>
                  <a:srgbClr val="111110"/>
                </a:solidFill>
                <a:effectLst/>
                <a:latin typeface="Segoe UI" panose="020B0502040204020203" pitchFamily="34" charset="0"/>
              </a:rPr>
              <a:t> – The overall state of the car, like new, used, or certified pre-owned.</a:t>
            </a:r>
            <a:endParaRPr lang="en-US" sz="2000"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405727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9213-D964-CBC0-0A2F-FFF07168BD95}"/>
              </a:ext>
            </a:extLst>
          </p:cNvPr>
          <p:cNvSpPr>
            <a:spLocks noGrp="1"/>
          </p:cNvSpPr>
          <p:nvPr>
            <p:ph type="title"/>
          </p:nvPr>
        </p:nvSpPr>
        <p:spPr>
          <a:xfrm>
            <a:off x="746450" y="624110"/>
            <a:ext cx="10758162" cy="831466"/>
          </a:xfrm>
        </p:spPr>
        <p:txBody>
          <a:bodyPr/>
          <a:lstStyle/>
          <a:p>
            <a:pPr algn="ctr"/>
            <a:r>
              <a:rPr lang="en-IN" dirty="0"/>
              <a:t>Dax  Function</a:t>
            </a:r>
          </a:p>
        </p:txBody>
      </p:sp>
      <p:sp>
        <p:nvSpPr>
          <p:cNvPr id="4" name="TextBox 3">
            <a:extLst>
              <a:ext uri="{FF2B5EF4-FFF2-40B4-BE49-F238E27FC236}">
                <a16:creationId xmlns:a16="http://schemas.microsoft.com/office/drawing/2014/main" id="{2B05B012-1DDD-08E3-4C4B-97B4051BFB57}"/>
              </a:ext>
            </a:extLst>
          </p:cNvPr>
          <p:cNvSpPr txBox="1"/>
          <p:nvPr/>
        </p:nvSpPr>
        <p:spPr>
          <a:xfrm>
            <a:off x="1884784" y="1698488"/>
            <a:ext cx="9293290" cy="286360"/>
          </a:xfrm>
          <a:prstGeom prst="rect">
            <a:avLst/>
          </a:prstGeom>
          <a:noFill/>
        </p:spPr>
        <p:txBody>
          <a:bodyPr wrap="square">
            <a:spAutoFit/>
          </a:bodyPr>
          <a:lstStyle/>
          <a:p>
            <a:pPr>
              <a:lnSpc>
                <a:spcPts val="1350"/>
              </a:lnSpc>
            </a:pPr>
            <a:r>
              <a:rPr lang="en-US" b="0" dirty="0">
                <a:solidFill>
                  <a:srgbClr val="000000"/>
                </a:solidFill>
                <a:effectLst/>
                <a:latin typeface="Consolas" panose="020B0609020204030204" pitchFamily="49" charset="0"/>
              </a:rPr>
              <a:t>Average _mileage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car_price_prediction</a:t>
            </a:r>
            <a:r>
              <a:rPr lang="en-US" b="0" dirty="0">
                <a:solidFill>
                  <a:srgbClr val="001080"/>
                </a:solidFill>
                <a:effectLst/>
                <a:latin typeface="Consolas" panose="020B0609020204030204" pitchFamily="49" charset="0"/>
              </a:rPr>
              <a:t>_[Mileage]</a:t>
            </a:r>
            <a:r>
              <a:rPr lang="en-US"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D71D089A-0000-63F4-1F22-A25C363BAC98}"/>
              </a:ext>
            </a:extLst>
          </p:cNvPr>
          <p:cNvSpPr txBox="1"/>
          <p:nvPr/>
        </p:nvSpPr>
        <p:spPr>
          <a:xfrm>
            <a:off x="1879942" y="2052113"/>
            <a:ext cx="7298871" cy="286360"/>
          </a:xfrm>
          <a:prstGeom prst="rect">
            <a:avLst/>
          </a:prstGeom>
          <a:noFill/>
        </p:spPr>
        <p:txBody>
          <a:bodyPr wrap="square">
            <a:spAutoFit/>
          </a:bodyPr>
          <a:lstStyle/>
          <a:p>
            <a:pPr>
              <a:lnSpc>
                <a:spcPts val="1350"/>
              </a:lnSpc>
            </a:pPr>
            <a:r>
              <a:rPr lang="en-US" b="0" dirty="0">
                <a:solidFill>
                  <a:srgbClr val="000000"/>
                </a:solidFill>
                <a:effectLst/>
                <a:latin typeface="Consolas" panose="020B0609020204030204" pitchFamily="49" charset="0"/>
              </a:rPr>
              <a:t>Average </a:t>
            </a:r>
            <a:r>
              <a:rPr lang="en-US" b="0" dirty="0" err="1">
                <a:solidFill>
                  <a:srgbClr val="000000"/>
                </a:solidFill>
                <a:effectLst/>
                <a:latin typeface="Consolas" panose="020B0609020204030204" pitchFamily="49" charset="0"/>
              </a:rPr>
              <a:t>Car_Age</a:t>
            </a:r>
            <a:r>
              <a:rPr lang="en-US" b="0" dirty="0">
                <a:solidFill>
                  <a:srgbClr val="000000"/>
                </a:solidFill>
                <a:effectLst/>
                <a:latin typeface="Consolas" panose="020B0609020204030204" pitchFamily="49" charset="0"/>
              </a:rPr>
              <a:t>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car_price_prediction</a:t>
            </a:r>
            <a:r>
              <a:rPr lang="en-US" b="0" dirty="0">
                <a:solidFill>
                  <a:srgbClr val="001080"/>
                </a:solidFill>
                <a:effectLst/>
                <a:latin typeface="Consolas" panose="020B0609020204030204" pitchFamily="49" charset="0"/>
              </a:rPr>
              <a:t>_[Car ID]</a:t>
            </a:r>
            <a:r>
              <a:rPr lang="en-US"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2DA88D13-1AB8-87B7-9BD0-CC5AC496A089}"/>
              </a:ext>
            </a:extLst>
          </p:cNvPr>
          <p:cNvSpPr txBox="1"/>
          <p:nvPr/>
        </p:nvSpPr>
        <p:spPr>
          <a:xfrm>
            <a:off x="1736891" y="2431073"/>
            <a:ext cx="8556171" cy="286360"/>
          </a:xfrm>
          <a:prstGeom prst="rect">
            <a:avLst/>
          </a:prstGeom>
          <a:noFill/>
        </p:spPr>
        <p:txBody>
          <a:bodyPr wrap="square">
            <a:spAutoFit/>
          </a:bodyPr>
          <a:lstStyle/>
          <a:p>
            <a:pPr>
              <a:lnSpc>
                <a:spcPts val="1350"/>
              </a:lnSpc>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Average_engine</a:t>
            </a:r>
            <a:r>
              <a:rPr lang="en-US" b="0" dirty="0">
                <a:solidFill>
                  <a:srgbClr val="000000"/>
                </a:solidFill>
                <a:effectLst/>
                <a:latin typeface="Consolas" panose="020B0609020204030204" pitchFamily="49" charset="0"/>
              </a:rPr>
              <a:t> size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car_price_prediction</a:t>
            </a:r>
            <a:r>
              <a:rPr lang="en-US" b="0" dirty="0">
                <a:solidFill>
                  <a:srgbClr val="001080"/>
                </a:solidFill>
                <a:effectLst/>
                <a:latin typeface="Consolas" panose="020B0609020204030204" pitchFamily="49" charset="0"/>
              </a:rPr>
              <a:t>_[Engine Size]</a:t>
            </a:r>
            <a:r>
              <a:rPr lang="en-US"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2D2D3DF8-D024-B4F9-974A-2D17C9000B35}"/>
              </a:ext>
            </a:extLst>
          </p:cNvPr>
          <p:cNvSpPr txBox="1"/>
          <p:nvPr/>
        </p:nvSpPr>
        <p:spPr>
          <a:xfrm>
            <a:off x="1879942" y="2782257"/>
            <a:ext cx="7261164" cy="286360"/>
          </a:xfrm>
          <a:prstGeom prst="rect">
            <a:avLst/>
          </a:prstGeom>
          <a:noFill/>
        </p:spPr>
        <p:txBody>
          <a:bodyPr wrap="square">
            <a:spAutoFit/>
          </a:bodyPr>
          <a:lstStyle/>
          <a:p>
            <a:pPr>
              <a:lnSpc>
                <a:spcPts val="1350"/>
              </a:lnSpc>
            </a:pPr>
            <a:r>
              <a:rPr lang="en-US" b="0" dirty="0" err="1">
                <a:solidFill>
                  <a:srgbClr val="000000"/>
                </a:solidFill>
                <a:effectLst/>
                <a:latin typeface="Consolas" panose="020B0609020204030204" pitchFamily="49" charset="0"/>
              </a:rPr>
              <a:t>Average_price</a:t>
            </a:r>
            <a:r>
              <a:rPr lang="en-US" b="0" dirty="0">
                <a:solidFill>
                  <a:srgbClr val="000000"/>
                </a:solidFill>
                <a:effectLst/>
                <a:latin typeface="Consolas" panose="020B0609020204030204" pitchFamily="49" charset="0"/>
              </a:rPr>
              <a:t>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car_price_prediction</a:t>
            </a:r>
            <a:r>
              <a:rPr lang="en-US" b="0" dirty="0">
                <a:solidFill>
                  <a:srgbClr val="001080"/>
                </a:solidFill>
                <a:effectLst/>
                <a:latin typeface="Consolas" panose="020B0609020204030204" pitchFamily="49" charset="0"/>
              </a:rPr>
              <a:t>_[Price]</a:t>
            </a:r>
            <a:r>
              <a:rPr lang="en-US"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11AD2889-10DC-CF91-35FB-12F140FC25D4}"/>
              </a:ext>
            </a:extLst>
          </p:cNvPr>
          <p:cNvSpPr txBox="1"/>
          <p:nvPr/>
        </p:nvSpPr>
        <p:spPr>
          <a:xfrm>
            <a:off x="1909821" y="5262066"/>
            <a:ext cx="9734309" cy="286360"/>
          </a:xfrm>
          <a:prstGeom prst="rect">
            <a:avLst/>
          </a:prstGeom>
          <a:noFill/>
        </p:spPr>
        <p:txBody>
          <a:bodyPr wrap="square">
            <a:spAutoFit/>
          </a:bodyPr>
          <a:lstStyle/>
          <a:p>
            <a:pPr>
              <a:lnSpc>
                <a:spcPts val="1350"/>
              </a:lnSpc>
            </a:pPr>
            <a:r>
              <a:rPr lang="en-US" b="0" dirty="0">
                <a:solidFill>
                  <a:srgbClr val="000000"/>
                </a:solidFill>
                <a:effectLst/>
                <a:latin typeface="Consolas" panose="020B0609020204030204" pitchFamily="49" charset="0"/>
              </a:rPr>
              <a:t>Brand &amp; Model=</a:t>
            </a:r>
            <a:r>
              <a:rPr lang="en-US" b="0" dirty="0" err="1">
                <a:solidFill>
                  <a:srgbClr val="001080"/>
                </a:solidFill>
                <a:effectLst/>
                <a:latin typeface="Consolas" panose="020B0609020204030204" pitchFamily="49" charset="0"/>
              </a:rPr>
              <a:t>car_price_prediction</a:t>
            </a:r>
            <a:r>
              <a:rPr lang="en-US" b="0" dirty="0">
                <a:solidFill>
                  <a:srgbClr val="001080"/>
                </a:solidFill>
                <a:effectLst/>
                <a:latin typeface="Consolas" panose="020B0609020204030204" pitchFamily="49" charset="0"/>
              </a:rPr>
              <a:t>_[Brand]</a:t>
            </a:r>
            <a:r>
              <a:rPr lang="en-US" b="0" dirty="0">
                <a:solidFill>
                  <a:srgbClr val="000000"/>
                </a:solidFill>
                <a:effectLst/>
                <a:latin typeface="Consolas" panose="020B0609020204030204" pitchFamily="49" charset="0"/>
              </a:rPr>
              <a:t>&amp;</a:t>
            </a:r>
            <a:r>
              <a:rPr lang="en-US" b="0" dirty="0">
                <a:solidFill>
                  <a:srgbClr val="A31515"/>
                </a:solidFill>
                <a:effectLst/>
                <a:latin typeface="Consolas" panose="020B0609020204030204" pitchFamily="49" charset="0"/>
              </a:rPr>
              <a:t>"_"</a:t>
            </a:r>
            <a:r>
              <a:rPr lang="en-US" b="0" dirty="0">
                <a:solidFill>
                  <a:srgbClr val="000000"/>
                </a:solidFill>
                <a:effectLst/>
                <a:latin typeface="Consolas" panose="020B0609020204030204" pitchFamily="49" charset="0"/>
              </a:rPr>
              <a:t>&amp;</a:t>
            </a:r>
            <a:r>
              <a:rPr lang="en-US" b="0" dirty="0" err="1">
                <a:solidFill>
                  <a:srgbClr val="001080"/>
                </a:solidFill>
                <a:effectLst/>
                <a:latin typeface="Consolas" panose="020B0609020204030204" pitchFamily="49" charset="0"/>
              </a:rPr>
              <a:t>car_price_prediction</a:t>
            </a:r>
            <a:r>
              <a:rPr lang="en-US" b="0" dirty="0">
                <a:solidFill>
                  <a:srgbClr val="001080"/>
                </a:solidFill>
                <a:effectLst/>
                <a:latin typeface="Consolas" panose="020B0609020204030204" pitchFamily="49" charset="0"/>
              </a:rPr>
              <a:t>_[Model]</a:t>
            </a:r>
            <a:endParaRPr lang="en-US"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90200553-4471-065D-7110-61086068B4C4}"/>
              </a:ext>
            </a:extLst>
          </p:cNvPr>
          <p:cNvSpPr txBox="1"/>
          <p:nvPr/>
        </p:nvSpPr>
        <p:spPr>
          <a:xfrm>
            <a:off x="1879942" y="3140142"/>
            <a:ext cx="6094070" cy="286360"/>
          </a:xfrm>
          <a:prstGeom prst="rect">
            <a:avLst/>
          </a:prstGeom>
          <a:noFill/>
        </p:spPr>
        <p:txBody>
          <a:bodyPr wrap="square">
            <a:spAutoFit/>
          </a:bodyPr>
          <a:lstStyle/>
          <a:p>
            <a:pPr>
              <a:lnSpc>
                <a:spcPts val="1350"/>
              </a:lnSpc>
            </a:pPr>
            <a:r>
              <a:rPr lang="en-US" b="0" dirty="0" err="1">
                <a:solidFill>
                  <a:srgbClr val="000000"/>
                </a:solidFill>
                <a:effectLst/>
                <a:latin typeface="Consolas" panose="020B0609020204030204" pitchFamily="49" charset="0"/>
              </a:rPr>
              <a:t>Count_car</a:t>
            </a:r>
            <a:r>
              <a:rPr lang="en-US" b="0" dirty="0">
                <a:solidFill>
                  <a:srgbClr val="000000"/>
                </a:solidFill>
                <a:effectLst/>
                <a:latin typeface="Consolas" panose="020B0609020204030204" pitchFamily="49" charset="0"/>
              </a:rPr>
              <a:t> = </a:t>
            </a:r>
            <a:r>
              <a:rPr lang="en-US" b="0" dirty="0">
                <a:solidFill>
                  <a:srgbClr val="3165BB"/>
                </a:solidFill>
                <a:effectLst/>
                <a:latin typeface="Consolas" panose="020B0609020204030204" pitchFamily="49" charset="0"/>
              </a:rPr>
              <a:t>COUNT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car_price_prediction</a:t>
            </a:r>
            <a:r>
              <a:rPr lang="en-US" b="0" dirty="0">
                <a:solidFill>
                  <a:srgbClr val="001080"/>
                </a:solidFill>
                <a:effectLst/>
                <a:latin typeface="Consolas" panose="020B0609020204030204" pitchFamily="49" charset="0"/>
              </a:rPr>
              <a:t>_[Brand]</a:t>
            </a:r>
            <a:r>
              <a:rPr lang="en-US" b="0" dirty="0">
                <a:solidFill>
                  <a:srgbClr val="000000"/>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5E15C176-EE6F-AE63-1AA5-3B94AFC4C9A7}"/>
              </a:ext>
            </a:extLst>
          </p:cNvPr>
          <p:cNvSpPr txBox="1"/>
          <p:nvPr/>
        </p:nvSpPr>
        <p:spPr>
          <a:xfrm>
            <a:off x="1909821" y="3465164"/>
            <a:ext cx="7231285" cy="286360"/>
          </a:xfrm>
          <a:prstGeom prst="rect">
            <a:avLst/>
          </a:prstGeom>
          <a:noFill/>
        </p:spPr>
        <p:txBody>
          <a:bodyPr wrap="square">
            <a:spAutoFit/>
          </a:bodyPr>
          <a:lstStyle/>
          <a:p>
            <a:pPr>
              <a:lnSpc>
                <a:spcPts val="1350"/>
              </a:lnSpc>
            </a:pPr>
            <a:r>
              <a:rPr lang="en-US" b="0" dirty="0" err="1">
                <a:solidFill>
                  <a:srgbClr val="000000"/>
                </a:solidFill>
                <a:effectLst/>
                <a:latin typeface="Consolas" panose="020B0609020204030204" pitchFamily="49" charset="0"/>
              </a:rPr>
              <a:t>Maximum_price</a:t>
            </a:r>
            <a:r>
              <a:rPr lang="en-US" b="0" dirty="0">
                <a:solidFill>
                  <a:srgbClr val="000000"/>
                </a:solidFill>
                <a:effectLst/>
                <a:latin typeface="Consolas" panose="020B0609020204030204" pitchFamily="49" charset="0"/>
              </a:rPr>
              <a:t> = </a:t>
            </a:r>
            <a:r>
              <a:rPr lang="en-US" b="0" dirty="0">
                <a:solidFill>
                  <a:srgbClr val="3165BB"/>
                </a:solidFill>
                <a:effectLst/>
                <a:latin typeface="Consolas" panose="020B0609020204030204" pitchFamily="49" charset="0"/>
              </a:rPr>
              <a:t>MAX</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car_price_prediction</a:t>
            </a:r>
            <a:r>
              <a:rPr lang="en-US" b="0" dirty="0">
                <a:solidFill>
                  <a:srgbClr val="001080"/>
                </a:solidFill>
                <a:effectLst/>
                <a:latin typeface="Consolas" panose="020B0609020204030204" pitchFamily="49" charset="0"/>
              </a:rPr>
              <a:t>_[Price]</a:t>
            </a:r>
            <a:r>
              <a:rPr lang="en-US"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89AC5569-4DF4-1353-F33B-F305D7E23024}"/>
              </a:ext>
            </a:extLst>
          </p:cNvPr>
          <p:cNvSpPr txBox="1"/>
          <p:nvPr/>
        </p:nvSpPr>
        <p:spPr>
          <a:xfrm>
            <a:off x="1909821" y="3835554"/>
            <a:ext cx="7150260" cy="286360"/>
          </a:xfrm>
          <a:prstGeom prst="rect">
            <a:avLst/>
          </a:prstGeom>
          <a:noFill/>
        </p:spPr>
        <p:txBody>
          <a:bodyPr wrap="square">
            <a:spAutoFit/>
          </a:bodyPr>
          <a:lstStyle/>
          <a:p>
            <a:pPr>
              <a:lnSpc>
                <a:spcPts val="1350"/>
              </a:lnSpc>
            </a:pPr>
            <a:r>
              <a:rPr lang="en-US" b="0" dirty="0">
                <a:solidFill>
                  <a:srgbClr val="000000"/>
                </a:solidFill>
                <a:effectLst/>
                <a:latin typeface="Consolas" panose="020B0609020204030204" pitchFamily="49" charset="0"/>
              </a:rPr>
              <a:t>Minimum Price = </a:t>
            </a:r>
            <a:r>
              <a:rPr lang="en-US" b="0" dirty="0">
                <a:solidFill>
                  <a:srgbClr val="3165BB"/>
                </a:solidFill>
                <a:effectLst/>
                <a:latin typeface="Consolas" panose="020B0609020204030204" pitchFamily="49" charset="0"/>
              </a:rPr>
              <a:t>MIN</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car_price_prediction</a:t>
            </a:r>
            <a:r>
              <a:rPr lang="en-US" b="0" dirty="0">
                <a:solidFill>
                  <a:srgbClr val="001080"/>
                </a:solidFill>
                <a:effectLst/>
                <a:latin typeface="Consolas" panose="020B0609020204030204" pitchFamily="49" charset="0"/>
              </a:rPr>
              <a:t>_[Price]</a:t>
            </a:r>
            <a:r>
              <a:rPr lang="en-US" b="0" dirty="0">
                <a:solidFill>
                  <a:srgbClr val="000000"/>
                </a:solidFill>
                <a:effectLst/>
                <a:latin typeface="Consolas" panose="020B0609020204030204" pitchFamily="49" charset="0"/>
              </a:rPr>
              <a:t>)</a:t>
            </a:r>
          </a:p>
        </p:txBody>
      </p:sp>
      <p:sp>
        <p:nvSpPr>
          <p:cNvPr id="19" name="TextBox 18">
            <a:extLst>
              <a:ext uri="{FF2B5EF4-FFF2-40B4-BE49-F238E27FC236}">
                <a16:creationId xmlns:a16="http://schemas.microsoft.com/office/drawing/2014/main" id="{051E1354-6C49-8A08-59A5-B4AEB3D88702}"/>
              </a:ext>
            </a:extLst>
          </p:cNvPr>
          <p:cNvSpPr txBox="1"/>
          <p:nvPr/>
        </p:nvSpPr>
        <p:spPr>
          <a:xfrm>
            <a:off x="1909821" y="4150897"/>
            <a:ext cx="8556171" cy="645433"/>
          </a:xfrm>
          <a:prstGeom prst="rect">
            <a:avLst/>
          </a:prstGeom>
          <a:noFill/>
        </p:spPr>
        <p:txBody>
          <a:bodyPr wrap="square">
            <a:spAutoFit/>
          </a:bodyPr>
          <a:lstStyle/>
          <a:p>
            <a:pPr>
              <a:lnSpc>
                <a:spcPts val="1350"/>
              </a:lnSpc>
            </a:pPr>
            <a:r>
              <a:rPr lang="en-US" b="0" dirty="0" err="1">
                <a:solidFill>
                  <a:srgbClr val="000000"/>
                </a:solidFill>
                <a:effectLst/>
                <a:latin typeface="Consolas" panose="020B0609020204030204" pitchFamily="49" charset="0"/>
              </a:rPr>
              <a:t>Premium_Car</a:t>
            </a:r>
            <a:r>
              <a:rPr lang="en-US" b="0" dirty="0">
                <a:solidFill>
                  <a:srgbClr val="000000"/>
                </a:solidFill>
                <a:effectLst/>
                <a:latin typeface="Consolas" panose="020B0609020204030204" pitchFamily="49" charset="0"/>
              </a:rPr>
              <a:t> = </a:t>
            </a:r>
            <a:r>
              <a:rPr lang="en-US" b="0" dirty="0">
                <a:solidFill>
                  <a:srgbClr val="3165BB"/>
                </a:solidFill>
                <a:effectLst/>
                <a:latin typeface="Consolas" panose="020B0609020204030204" pitchFamily="49" charset="0"/>
              </a:rPr>
              <a:t>CALCULATE</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car_price_prediction</a:t>
            </a:r>
            <a:r>
              <a:rPr lang="en-US" b="0" dirty="0">
                <a:solidFill>
                  <a:srgbClr val="001080"/>
                </a:solidFill>
                <a:effectLst/>
                <a:latin typeface="Consolas" panose="020B0609020204030204" pitchFamily="49" charset="0"/>
              </a:rPr>
              <a:t>_</a:t>
            </a:r>
            <a:r>
              <a:rPr lang="en-US" b="0" dirty="0">
                <a:solidFill>
                  <a:srgbClr val="000000"/>
                </a:solidFill>
                <a:effectLst/>
                <a:latin typeface="Consolas" panose="020B0609020204030204" pitchFamily="49" charset="0"/>
              </a:rPr>
              <a:t>), </a:t>
            </a:r>
          </a:p>
          <a:p>
            <a:pPr>
              <a:lnSpc>
                <a:spcPts val="1350"/>
              </a:lnSpc>
            </a:pPr>
            <a:endParaRPr lang="en-US" dirty="0">
              <a:solidFill>
                <a:srgbClr val="000000"/>
              </a:solidFill>
              <a:latin typeface="Consolas" panose="020B0609020204030204" pitchFamily="49" charset="0"/>
            </a:endParaRPr>
          </a:p>
          <a:p>
            <a:pPr>
              <a:lnSpc>
                <a:spcPts val="1350"/>
              </a:lnSpc>
            </a:pPr>
            <a:r>
              <a:rPr lang="en-US" b="0" dirty="0" err="1">
                <a:solidFill>
                  <a:srgbClr val="001080"/>
                </a:solidFill>
                <a:effectLst/>
                <a:latin typeface="Consolas" panose="020B0609020204030204" pitchFamily="49" charset="0"/>
              </a:rPr>
              <a:t>car_price_prediction</a:t>
            </a:r>
            <a:r>
              <a:rPr lang="en-US" b="0" dirty="0">
                <a:solidFill>
                  <a:srgbClr val="001080"/>
                </a:solidFill>
                <a:effectLst/>
                <a:latin typeface="Consolas" panose="020B0609020204030204" pitchFamily="49" charset="0"/>
              </a:rPr>
              <a:t>_[Condition]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"New"</a:t>
            </a:r>
            <a:r>
              <a:rPr lang="en-US" b="0" dirty="0">
                <a:solidFill>
                  <a:srgbClr val="000000"/>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FBDAB4CB-13BC-4E99-069C-E755722A5102}"/>
              </a:ext>
            </a:extLst>
          </p:cNvPr>
          <p:cNvSpPr txBox="1"/>
          <p:nvPr/>
        </p:nvSpPr>
        <p:spPr>
          <a:xfrm>
            <a:off x="1903092" y="4854126"/>
            <a:ext cx="7261164" cy="286360"/>
          </a:xfrm>
          <a:prstGeom prst="rect">
            <a:avLst/>
          </a:prstGeom>
          <a:noFill/>
        </p:spPr>
        <p:txBody>
          <a:bodyPr wrap="square">
            <a:spAutoFit/>
          </a:bodyPr>
          <a:lstStyle/>
          <a:p>
            <a:pPr>
              <a:lnSpc>
                <a:spcPts val="1350"/>
              </a:lnSpc>
            </a:pPr>
            <a:r>
              <a:rPr lang="en-US" b="0" dirty="0">
                <a:solidFill>
                  <a:srgbClr val="000000"/>
                </a:solidFill>
                <a:effectLst/>
                <a:latin typeface="Consolas" panose="020B0609020204030204" pitchFamily="49" charset="0"/>
              </a:rPr>
              <a:t>Total Amount = </a:t>
            </a:r>
            <a:r>
              <a:rPr lang="en-US" b="0" dirty="0">
                <a:solidFill>
                  <a:srgbClr val="3165BB"/>
                </a:solidFill>
                <a:effectLst/>
                <a:latin typeface="Consolas" panose="020B0609020204030204" pitchFamily="49" charset="0"/>
              </a:rPr>
              <a:t>sum</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car_price_prediction</a:t>
            </a:r>
            <a:r>
              <a:rPr lang="en-US" b="0" dirty="0">
                <a:solidFill>
                  <a:srgbClr val="001080"/>
                </a:solidFill>
                <a:effectLst/>
                <a:latin typeface="Consolas" panose="020B0609020204030204" pitchFamily="49" charset="0"/>
              </a:rPr>
              <a:t>_</a:t>
            </a:r>
            <a:r>
              <a:rPr lang="en-US" b="0" dirty="0">
                <a:solidFill>
                  <a:srgbClr val="5F5F5F"/>
                </a:solidFill>
                <a:effectLst/>
                <a:latin typeface="Consolas" panose="020B0609020204030204" pitchFamily="49" charset="0"/>
              </a:rPr>
              <a:t>[Price]</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985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0228-FF6F-B21B-2A2D-C9367A3B701F}"/>
              </a:ext>
            </a:extLst>
          </p:cNvPr>
          <p:cNvSpPr>
            <a:spLocks noGrp="1"/>
          </p:cNvSpPr>
          <p:nvPr>
            <p:ph type="title"/>
          </p:nvPr>
        </p:nvSpPr>
        <p:spPr/>
        <p:txBody>
          <a:bodyPr/>
          <a:lstStyle/>
          <a:p>
            <a:pPr algn="ctr"/>
            <a:r>
              <a:rPr lang="en-IN" b="1" i="1" dirty="0">
                <a:latin typeface="Cambria" panose="02040503050406030204" pitchFamily="18" charset="0"/>
                <a:ea typeface="Cambria" panose="02040503050406030204" pitchFamily="18" charset="0"/>
              </a:rPr>
              <a:t>Chart In Count Wise Analysis </a:t>
            </a:r>
          </a:p>
        </p:txBody>
      </p:sp>
      <p:pic>
        <p:nvPicPr>
          <p:cNvPr id="4" name="Picture 3">
            <a:extLst>
              <a:ext uri="{FF2B5EF4-FFF2-40B4-BE49-F238E27FC236}">
                <a16:creationId xmlns:a16="http://schemas.microsoft.com/office/drawing/2014/main" id="{FFD88698-017A-D8AD-54D8-607F38A9BE8F}"/>
              </a:ext>
            </a:extLst>
          </p:cNvPr>
          <p:cNvPicPr>
            <a:picLocks noChangeAspect="1"/>
          </p:cNvPicPr>
          <p:nvPr/>
        </p:nvPicPr>
        <p:blipFill>
          <a:blip r:embed="rId2"/>
          <a:stretch>
            <a:fillRect/>
          </a:stretch>
        </p:blipFill>
        <p:spPr>
          <a:xfrm>
            <a:off x="2733869" y="1474237"/>
            <a:ext cx="8257591" cy="4618653"/>
          </a:xfrm>
          <a:prstGeom prst="rect">
            <a:avLst/>
          </a:prstGeom>
        </p:spPr>
      </p:pic>
    </p:spTree>
    <p:extLst>
      <p:ext uri="{BB962C8B-B14F-4D97-AF65-F5344CB8AC3E}">
        <p14:creationId xmlns:p14="http://schemas.microsoft.com/office/powerpoint/2010/main" val="46987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E4DC-45D4-AA4B-3464-144786D7491F}"/>
              </a:ext>
            </a:extLst>
          </p:cNvPr>
          <p:cNvSpPr>
            <a:spLocks noGrp="1"/>
          </p:cNvSpPr>
          <p:nvPr>
            <p:ph type="title"/>
          </p:nvPr>
        </p:nvSpPr>
        <p:spPr>
          <a:xfrm>
            <a:off x="2015412" y="513184"/>
            <a:ext cx="9489199" cy="821094"/>
          </a:xfrm>
        </p:spPr>
        <p:txBody>
          <a:bodyPr/>
          <a:lstStyle/>
          <a:p>
            <a:pPr algn="ctr"/>
            <a:r>
              <a:rPr lang="en-IN" b="1" i="1" dirty="0">
                <a:highlight>
                  <a:srgbClr val="C0C0C0"/>
                </a:highlight>
                <a:latin typeface="Cambria" panose="02040503050406030204" pitchFamily="18" charset="0"/>
                <a:ea typeface="Cambria" panose="02040503050406030204" pitchFamily="18" charset="0"/>
              </a:rPr>
              <a:t>Dashboard</a:t>
            </a:r>
          </a:p>
        </p:txBody>
      </p:sp>
      <p:pic>
        <p:nvPicPr>
          <p:cNvPr id="4" name="Picture 3">
            <a:extLst>
              <a:ext uri="{FF2B5EF4-FFF2-40B4-BE49-F238E27FC236}">
                <a16:creationId xmlns:a16="http://schemas.microsoft.com/office/drawing/2014/main" id="{7C284116-D93E-F293-0206-1D958D7679EA}"/>
              </a:ext>
            </a:extLst>
          </p:cNvPr>
          <p:cNvPicPr>
            <a:picLocks noChangeAspect="1"/>
          </p:cNvPicPr>
          <p:nvPr/>
        </p:nvPicPr>
        <p:blipFill>
          <a:blip r:embed="rId2"/>
          <a:stretch>
            <a:fillRect/>
          </a:stretch>
        </p:blipFill>
        <p:spPr>
          <a:xfrm>
            <a:off x="1222103" y="1530221"/>
            <a:ext cx="10158340" cy="4926563"/>
          </a:xfrm>
          <a:prstGeom prst="rect">
            <a:avLst/>
          </a:prstGeom>
        </p:spPr>
      </p:pic>
    </p:spTree>
    <p:extLst>
      <p:ext uri="{BB962C8B-B14F-4D97-AF65-F5344CB8AC3E}">
        <p14:creationId xmlns:p14="http://schemas.microsoft.com/office/powerpoint/2010/main" val="176858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E31E-B7FA-3156-52FA-E9452B25F390}"/>
              </a:ext>
            </a:extLst>
          </p:cNvPr>
          <p:cNvSpPr>
            <a:spLocks noGrp="1"/>
          </p:cNvSpPr>
          <p:nvPr>
            <p:ph type="title"/>
          </p:nvPr>
        </p:nvSpPr>
        <p:spPr>
          <a:xfrm>
            <a:off x="2592924" y="624110"/>
            <a:ext cx="8911687" cy="504894"/>
          </a:xfrm>
        </p:spPr>
        <p:txBody>
          <a:bodyPr>
            <a:normAutofit fontScale="90000"/>
          </a:bodyPr>
          <a:lstStyle/>
          <a:p>
            <a:r>
              <a:rPr lang="en-IN" dirty="0"/>
              <a:t>Dashboard 2</a:t>
            </a:r>
          </a:p>
        </p:txBody>
      </p:sp>
      <p:pic>
        <p:nvPicPr>
          <p:cNvPr id="4" name="Picture 3">
            <a:extLst>
              <a:ext uri="{FF2B5EF4-FFF2-40B4-BE49-F238E27FC236}">
                <a16:creationId xmlns:a16="http://schemas.microsoft.com/office/drawing/2014/main" id="{84B323AA-31B3-3782-42F8-983C33DF5490}"/>
              </a:ext>
            </a:extLst>
          </p:cNvPr>
          <p:cNvPicPr>
            <a:picLocks noChangeAspect="1"/>
          </p:cNvPicPr>
          <p:nvPr/>
        </p:nvPicPr>
        <p:blipFill>
          <a:blip r:embed="rId2"/>
          <a:stretch>
            <a:fillRect/>
          </a:stretch>
        </p:blipFill>
        <p:spPr>
          <a:xfrm>
            <a:off x="997778" y="1548883"/>
            <a:ext cx="10196444" cy="4745486"/>
          </a:xfrm>
          <a:prstGeom prst="rect">
            <a:avLst/>
          </a:prstGeom>
        </p:spPr>
      </p:pic>
    </p:spTree>
    <p:extLst>
      <p:ext uri="{BB962C8B-B14F-4D97-AF65-F5344CB8AC3E}">
        <p14:creationId xmlns:p14="http://schemas.microsoft.com/office/powerpoint/2010/main" val="250350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AF79-1050-19AD-D57B-8A922DAB9DAD}"/>
              </a:ext>
            </a:extLst>
          </p:cNvPr>
          <p:cNvSpPr>
            <a:spLocks noGrp="1"/>
          </p:cNvSpPr>
          <p:nvPr>
            <p:ph type="title"/>
          </p:nvPr>
        </p:nvSpPr>
        <p:spPr>
          <a:xfrm>
            <a:off x="1388962" y="409575"/>
            <a:ext cx="10115649" cy="981075"/>
          </a:xfrm>
        </p:spPr>
        <p:txBody>
          <a:bodyPr/>
          <a:lstStyle/>
          <a:p>
            <a:pPr algn="ctr"/>
            <a:r>
              <a:rPr lang="en-IN" dirty="0"/>
              <a:t>Insights</a:t>
            </a:r>
          </a:p>
        </p:txBody>
      </p:sp>
      <p:sp>
        <p:nvSpPr>
          <p:cNvPr id="4" name="TextBox 3">
            <a:extLst>
              <a:ext uri="{FF2B5EF4-FFF2-40B4-BE49-F238E27FC236}">
                <a16:creationId xmlns:a16="http://schemas.microsoft.com/office/drawing/2014/main" id="{E47B303C-2082-5C9C-355D-1509AEE88C88}"/>
              </a:ext>
            </a:extLst>
          </p:cNvPr>
          <p:cNvSpPr txBox="1"/>
          <p:nvPr/>
        </p:nvSpPr>
        <p:spPr>
          <a:xfrm>
            <a:off x="1689903" y="1493134"/>
            <a:ext cx="9606987" cy="5047536"/>
          </a:xfrm>
          <a:prstGeom prst="rect">
            <a:avLst/>
          </a:prstGeom>
          <a:noFill/>
        </p:spPr>
        <p:txBody>
          <a:bodyPr wrap="square">
            <a:spAutoFit/>
          </a:bodyPr>
          <a:lstStyle/>
          <a:p>
            <a:pPr marL="342900" indent="-342900">
              <a:buFont typeface="Wingdings" panose="05000000000000000000" pitchFamily="2" charset="2"/>
              <a:buChar char="Ø"/>
            </a:pPr>
            <a:r>
              <a:rPr lang="en-US" sz="1400" b="1" dirty="0">
                <a:latin typeface="Georgia" panose="02040502050405020303" pitchFamily="18" charset="0"/>
              </a:rPr>
              <a:t>Total Car Price Overview:</a:t>
            </a:r>
            <a:endParaRPr lang="en-US" sz="1400" dirty="0">
              <a:latin typeface="Georgia" panose="02040502050405020303" pitchFamily="18" charset="0"/>
            </a:endParaRPr>
          </a:p>
          <a:p>
            <a:pPr marL="742950" lvl="1" indent="-285750">
              <a:buFont typeface="Wingdings" panose="05000000000000000000" pitchFamily="2" charset="2"/>
              <a:buChar char="Ø"/>
            </a:pPr>
            <a:r>
              <a:rPr lang="en-US" sz="1400" dirty="0">
                <a:latin typeface="Georgia" panose="02040502050405020303" pitchFamily="18" charset="0"/>
              </a:rPr>
              <a:t>The total price value displayed is </a:t>
            </a:r>
            <a:r>
              <a:rPr lang="en-US" sz="1400" b="1" dirty="0">
                <a:latin typeface="Georgia" panose="02040502050405020303" pitchFamily="18" charset="0"/>
              </a:rPr>
              <a:t>263.19M</a:t>
            </a:r>
            <a:r>
              <a:rPr lang="en-US" sz="1400" dirty="0">
                <a:latin typeface="Georgia" panose="02040502050405020303" pitchFamily="18" charset="0"/>
              </a:rPr>
              <a:t>, with a partial focus on </a:t>
            </a:r>
            <a:r>
              <a:rPr lang="en-US" sz="1400" b="1" dirty="0">
                <a:latin typeface="Georgia" panose="02040502050405020303" pitchFamily="18" charset="0"/>
              </a:rPr>
              <a:t>131.60M</a:t>
            </a:r>
            <a:r>
              <a:rPr lang="en-US" sz="1400" dirty="0">
                <a:latin typeface="Georgia" panose="02040502050405020303" pitchFamily="18" charset="0"/>
              </a:rPr>
              <a:t>, indicating a potential filter or segmentation in the analysis (likely by fuel type, e.g., Diesel).</a:t>
            </a:r>
          </a:p>
          <a:p>
            <a:pPr marL="285750" indent="-285750">
              <a:buFont typeface="Wingdings" panose="05000000000000000000" pitchFamily="2" charset="2"/>
              <a:buChar char="Ø"/>
            </a:pPr>
            <a:r>
              <a:rPr lang="en-US" sz="1400" b="1" dirty="0">
                <a:latin typeface="Georgia" panose="02040502050405020303" pitchFamily="18" charset="0"/>
              </a:rPr>
              <a:t>Fuel Type Analysis:</a:t>
            </a:r>
            <a:endParaRPr lang="en-US" sz="1400" dirty="0">
              <a:latin typeface="Georgia" panose="02040502050405020303" pitchFamily="18" charset="0"/>
            </a:endParaRPr>
          </a:p>
          <a:p>
            <a:pPr marL="742950" lvl="1" indent="-285750">
              <a:buFont typeface="Wingdings" panose="05000000000000000000" pitchFamily="2" charset="2"/>
              <a:buChar char="Ø"/>
            </a:pPr>
            <a:r>
              <a:rPr lang="en-US" sz="1400" b="1" dirty="0">
                <a:latin typeface="Georgia" panose="02040502050405020303" pitchFamily="18" charset="0"/>
              </a:rPr>
              <a:t>Diesel</a:t>
            </a:r>
            <a:r>
              <a:rPr lang="en-US" sz="1400" dirty="0">
                <a:latin typeface="Georgia" panose="02040502050405020303" pitchFamily="18" charset="0"/>
              </a:rPr>
              <a:t> vehicles dominate the market in price value at </a:t>
            </a:r>
            <a:r>
              <a:rPr lang="en-US" sz="1400" b="1" dirty="0">
                <a:latin typeface="Georgia" panose="02040502050405020303" pitchFamily="18" charset="0"/>
              </a:rPr>
              <a:t>26.31%</a:t>
            </a:r>
            <a:r>
              <a:rPr lang="en-US" sz="1400" dirty="0">
                <a:latin typeface="Georgia" panose="02040502050405020303" pitchFamily="18" charset="0"/>
              </a:rPr>
              <a:t>, followed by </a:t>
            </a:r>
            <a:r>
              <a:rPr lang="en-US" sz="1400" b="1" dirty="0">
                <a:latin typeface="Georgia" panose="02040502050405020303" pitchFamily="18" charset="0"/>
              </a:rPr>
              <a:t>Petrol (25.45%)</a:t>
            </a:r>
            <a:r>
              <a:rPr lang="en-US" sz="1400" dirty="0">
                <a:latin typeface="Georgia" panose="02040502050405020303" pitchFamily="18" charset="0"/>
              </a:rPr>
              <a:t>, </a:t>
            </a:r>
            <a:r>
              <a:rPr lang="en-US" sz="1400" b="1" dirty="0">
                <a:latin typeface="Georgia" panose="02040502050405020303" pitchFamily="18" charset="0"/>
              </a:rPr>
              <a:t>Hybrid (24.64%)</a:t>
            </a:r>
            <a:r>
              <a:rPr lang="en-US" sz="1400" dirty="0">
                <a:latin typeface="Georgia" panose="02040502050405020303" pitchFamily="18" charset="0"/>
              </a:rPr>
              <a:t>, and </a:t>
            </a:r>
            <a:r>
              <a:rPr lang="en-US" sz="1400" b="1" dirty="0">
                <a:latin typeface="Georgia" panose="02040502050405020303" pitchFamily="18" charset="0"/>
              </a:rPr>
              <a:t>Electric (23.6%)</a:t>
            </a:r>
            <a:r>
              <a:rPr lang="en-US" sz="1400" dirty="0">
                <a:latin typeface="Georgia" panose="02040502050405020303" pitchFamily="18" charset="0"/>
              </a:rPr>
              <a:t>.</a:t>
            </a:r>
          </a:p>
          <a:p>
            <a:pPr marL="742950" lvl="1" indent="-285750">
              <a:buFont typeface="Wingdings" panose="05000000000000000000" pitchFamily="2" charset="2"/>
              <a:buChar char="Ø"/>
            </a:pPr>
            <a:r>
              <a:rPr lang="en-US" sz="1400" dirty="0">
                <a:latin typeface="Georgia" panose="02040502050405020303" pitchFamily="18" charset="0"/>
              </a:rPr>
              <a:t>This shows a relatively even distribution among fuel types, with Diesel slightly leading, possibly reflecting historical preferences or pricing dynamics.</a:t>
            </a:r>
          </a:p>
          <a:p>
            <a:pPr marL="285750" indent="-285750">
              <a:buFont typeface="Wingdings" panose="05000000000000000000" pitchFamily="2" charset="2"/>
              <a:buChar char="Ø"/>
            </a:pPr>
            <a:r>
              <a:rPr lang="en-US" sz="1400" b="1" dirty="0">
                <a:latin typeface="Georgia" panose="02040502050405020303" pitchFamily="18" charset="0"/>
              </a:rPr>
              <a:t>Mileage vs. Condition:</a:t>
            </a:r>
            <a:endParaRPr lang="en-US" sz="1400" dirty="0">
              <a:latin typeface="Georgia" panose="02040502050405020303" pitchFamily="18" charset="0"/>
            </a:endParaRPr>
          </a:p>
          <a:p>
            <a:pPr marL="742950" lvl="1" indent="-285750">
              <a:buFont typeface="Wingdings" panose="05000000000000000000" pitchFamily="2" charset="2"/>
              <a:buChar char="Ø"/>
            </a:pPr>
            <a:r>
              <a:rPr lang="en-US" sz="1400" b="1" dirty="0">
                <a:latin typeface="Georgia" panose="02040502050405020303" pitchFamily="18" charset="0"/>
              </a:rPr>
              <a:t>Used cars</a:t>
            </a:r>
            <a:r>
              <a:rPr lang="en-US" sz="1400" dirty="0">
                <a:latin typeface="Georgia" panose="02040502050405020303" pitchFamily="18" charset="0"/>
              </a:rPr>
              <a:t> have the </a:t>
            </a:r>
            <a:r>
              <a:rPr lang="en-US" sz="1400" b="1" dirty="0">
                <a:latin typeface="Georgia" panose="02040502050405020303" pitchFamily="18" charset="0"/>
              </a:rPr>
              <a:t>highest mileage (44,862.6K)</a:t>
            </a:r>
            <a:r>
              <a:rPr lang="en-US" sz="1400" dirty="0">
                <a:latin typeface="Georgia" panose="02040502050405020303" pitchFamily="18" charset="0"/>
              </a:rPr>
              <a:t>, followed by </a:t>
            </a:r>
            <a:r>
              <a:rPr lang="en-US" sz="1400" b="1" dirty="0">
                <a:latin typeface="Georgia" panose="02040502050405020303" pitchFamily="18" charset="0"/>
              </a:rPr>
              <a:t>Like New (44,741.7K)</a:t>
            </a:r>
            <a:r>
              <a:rPr lang="en-US" sz="1400" dirty="0">
                <a:latin typeface="Georgia" panose="02040502050405020303" pitchFamily="18" charset="0"/>
              </a:rPr>
              <a:t> and </a:t>
            </a:r>
            <a:r>
              <a:rPr lang="en-US" sz="1400" b="1" dirty="0">
                <a:latin typeface="Georgia" panose="02040502050405020303" pitchFamily="18" charset="0"/>
              </a:rPr>
              <a:t>New cars (41,990.7K)</a:t>
            </a:r>
            <a:r>
              <a:rPr lang="en-US" sz="1400" dirty="0">
                <a:latin typeface="Georgia" panose="02040502050405020303" pitchFamily="18" charset="0"/>
              </a:rPr>
              <a:t>.</a:t>
            </a:r>
          </a:p>
          <a:p>
            <a:pPr marL="742950" lvl="1" indent="-285750">
              <a:buFont typeface="Wingdings" panose="05000000000000000000" pitchFamily="2" charset="2"/>
              <a:buChar char="Ø"/>
            </a:pPr>
            <a:r>
              <a:rPr lang="en-US" sz="1400" dirty="0">
                <a:latin typeface="Georgia" panose="02040502050405020303" pitchFamily="18" charset="0"/>
              </a:rPr>
              <a:t>The decreasing mileage trend aligns logically with vehicle condition, affirming data reliability.</a:t>
            </a:r>
          </a:p>
          <a:p>
            <a:pPr marL="285750" indent="-285750">
              <a:buFont typeface="Wingdings" panose="05000000000000000000" pitchFamily="2" charset="2"/>
              <a:buChar char="Ø"/>
            </a:pPr>
            <a:r>
              <a:rPr lang="en-US" sz="1400" b="1" dirty="0">
                <a:latin typeface="Georgia" panose="02040502050405020303" pitchFamily="18" charset="0"/>
              </a:rPr>
              <a:t>Transmission-Based Analysis:</a:t>
            </a:r>
            <a:endParaRPr lang="en-US" sz="1400" dirty="0">
              <a:latin typeface="Georgia" panose="02040502050405020303" pitchFamily="18" charset="0"/>
            </a:endParaRPr>
          </a:p>
          <a:p>
            <a:pPr marL="742950" lvl="1" indent="-285750">
              <a:buFont typeface="Wingdings" panose="05000000000000000000" pitchFamily="2" charset="2"/>
              <a:buChar char="Ø"/>
            </a:pPr>
            <a:r>
              <a:rPr lang="en-US" sz="1400" dirty="0">
                <a:latin typeface="Georgia" panose="02040502050405020303" pitchFamily="18" charset="0"/>
              </a:rPr>
              <a:t>In </a:t>
            </a:r>
            <a:r>
              <a:rPr lang="en-US" sz="1400" b="1" dirty="0">
                <a:latin typeface="Georgia" panose="02040502050405020303" pitchFamily="18" charset="0"/>
              </a:rPr>
              <a:t>Manual transmission</a:t>
            </a:r>
            <a:r>
              <a:rPr lang="en-US" sz="1400" dirty="0">
                <a:latin typeface="Georgia" panose="02040502050405020303" pitchFamily="18" charset="0"/>
              </a:rPr>
              <a:t>, Tesla and Audi are top contributors, while in </a:t>
            </a:r>
            <a:r>
              <a:rPr lang="en-US" sz="1400" b="1" dirty="0">
                <a:latin typeface="Georgia" panose="02040502050405020303" pitchFamily="18" charset="0"/>
              </a:rPr>
              <a:t>Automatic transmission</a:t>
            </a:r>
            <a:r>
              <a:rPr lang="en-US" sz="1400" dirty="0">
                <a:latin typeface="Georgia" panose="02040502050405020303" pitchFamily="18" charset="0"/>
              </a:rPr>
              <a:t>, BMW and Mercedes lead.</a:t>
            </a:r>
          </a:p>
          <a:p>
            <a:pPr marL="742950" lvl="1" indent="-285750">
              <a:buFont typeface="Wingdings" panose="05000000000000000000" pitchFamily="2" charset="2"/>
              <a:buChar char="Ø"/>
            </a:pPr>
            <a:r>
              <a:rPr lang="en-US" sz="1400" dirty="0">
                <a:latin typeface="Georgia" panose="02040502050405020303" pitchFamily="18" charset="0"/>
              </a:rPr>
              <a:t>Both transmission types have fairly distributed contributions across brands, suggesting consumer interest in both categories.</a:t>
            </a:r>
          </a:p>
          <a:p>
            <a:pPr marL="285750" indent="-285750">
              <a:buFont typeface="Wingdings" panose="05000000000000000000" pitchFamily="2" charset="2"/>
              <a:buChar char="Ø"/>
            </a:pPr>
            <a:r>
              <a:rPr lang="en-US" sz="1400" b="1" dirty="0">
                <a:latin typeface="Georgia" panose="02040502050405020303" pitchFamily="18" charset="0"/>
              </a:rPr>
              <a:t>Brand Analysis (Price-Based):</a:t>
            </a:r>
            <a:endParaRPr lang="en-US" sz="1400" dirty="0">
              <a:latin typeface="Georgia" panose="02040502050405020303" pitchFamily="18" charset="0"/>
            </a:endParaRPr>
          </a:p>
          <a:p>
            <a:pPr marL="742950" lvl="1" indent="-285750">
              <a:buFont typeface="Wingdings" panose="05000000000000000000" pitchFamily="2" charset="2"/>
              <a:buChar char="Ø"/>
            </a:pPr>
            <a:r>
              <a:rPr lang="en-US" sz="1400" dirty="0">
                <a:latin typeface="Georgia" panose="02040502050405020303" pitchFamily="18" charset="0"/>
              </a:rPr>
              <a:t>The top contributing brands in terms of price:</a:t>
            </a:r>
          </a:p>
          <a:p>
            <a:pPr marL="742950" lvl="1" indent="-285750">
              <a:buFont typeface="Wingdings" panose="05000000000000000000" pitchFamily="2" charset="2"/>
              <a:buChar char="Ø"/>
            </a:pPr>
            <a:r>
              <a:rPr lang="en-US" sz="1400" b="1" dirty="0">
                <a:latin typeface="Georgia" panose="02040502050405020303" pitchFamily="18" charset="0"/>
              </a:rPr>
              <a:t>       Toyota (14.8%)</a:t>
            </a:r>
            <a:r>
              <a:rPr lang="en-US" sz="1400" dirty="0">
                <a:latin typeface="Georgia" panose="02040502050405020303" pitchFamily="18" charset="0"/>
              </a:rPr>
              <a:t>, </a:t>
            </a:r>
            <a:r>
              <a:rPr lang="en-US" sz="1400" b="1" dirty="0">
                <a:latin typeface="Georgia" panose="02040502050405020303" pitchFamily="18" charset="0"/>
              </a:rPr>
              <a:t>BMW (14.73%)</a:t>
            </a:r>
            <a:r>
              <a:rPr lang="en-US" sz="1400" dirty="0">
                <a:latin typeface="Georgia" panose="02040502050405020303" pitchFamily="18" charset="0"/>
              </a:rPr>
              <a:t>, </a:t>
            </a:r>
            <a:r>
              <a:rPr lang="en-US" sz="1400" b="1" dirty="0">
                <a:latin typeface="Georgia" panose="02040502050405020303" pitchFamily="18" charset="0"/>
              </a:rPr>
              <a:t>Audi (14.53%)</a:t>
            </a:r>
            <a:r>
              <a:rPr lang="en-US" sz="1400" dirty="0">
                <a:latin typeface="Georgia" panose="02040502050405020303" pitchFamily="18" charset="0"/>
              </a:rPr>
              <a:t>, </a:t>
            </a:r>
            <a:r>
              <a:rPr lang="en-US" sz="1400" b="1" dirty="0">
                <a:latin typeface="Georgia" panose="02040502050405020303" pitchFamily="18" charset="0"/>
              </a:rPr>
              <a:t>Tesla (14.14%)</a:t>
            </a:r>
            <a:r>
              <a:rPr lang="en-US" sz="1400" dirty="0">
                <a:latin typeface="Georgia" panose="02040502050405020303" pitchFamily="18" charset="0"/>
              </a:rPr>
              <a:t>, and </a:t>
            </a:r>
            <a:r>
              <a:rPr lang="en-US" sz="1400" b="1" dirty="0">
                <a:latin typeface="Georgia" panose="02040502050405020303" pitchFamily="18" charset="0"/>
              </a:rPr>
              <a:t>Mercedes (14.27%)</a:t>
            </a:r>
            <a:r>
              <a:rPr lang="en-US" sz="1400" dirty="0">
                <a:latin typeface="Georgia" panose="02040502050405020303" pitchFamily="18" charset="0"/>
              </a:rPr>
              <a:t>.</a:t>
            </a:r>
          </a:p>
          <a:p>
            <a:pPr marL="742950" lvl="1" indent="-285750">
              <a:buFont typeface="Wingdings" panose="05000000000000000000" pitchFamily="2" charset="2"/>
              <a:buChar char="Ø"/>
            </a:pPr>
            <a:r>
              <a:rPr lang="en-US" sz="1400" b="1" dirty="0">
                <a:latin typeface="Georgia" panose="02040502050405020303" pitchFamily="18" charset="0"/>
              </a:rPr>
              <a:t>Ford (13.6%)</a:t>
            </a:r>
            <a:r>
              <a:rPr lang="en-US" sz="1400" dirty="0">
                <a:latin typeface="Georgia" panose="02040502050405020303" pitchFamily="18" charset="0"/>
              </a:rPr>
              <a:t> and </a:t>
            </a:r>
            <a:r>
              <a:rPr lang="en-US" sz="1400" b="1" dirty="0">
                <a:latin typeface="Georgia" panose="02040502050405020303" pitchFamily="18" charset="0"/>
              </a:rPr>
              <a:t>Honda (13.92%)</a:t>
            </a:r>
            <a:r>
              <a:rPr lang="en-US" sz="1400" dirty="0">
                <a:latin typeface="Georgia" panose="02040502050405020303" pitchFamily="18" charset="0"/>
              </a:rPr>
              <a:t> have slightly lower shares.</a:t>
            </a:r>
          </a:p>
          <a:p>
            <a:pPr marL="742950" lvl="1" indent="-285750">
              <a:buFont typeface="Wingdings" panose="05000000000000000000" pitchFamily="2" charset="2"/>
              <a:buChar char="Ø"/>
            </a:pPr>
            <a:r>
              <a:rPr lang="en-US" sz="1400" dirty="0">
                <a:latin typeface="Georgia" panose="02040502050405020303" pitchFamily="18" charset="0"/>
              </a:rPr>
              <a:t>This suggests a competitive market across these top brands.</a:t>
            </a:r>
          </a:p>
          <a:p>
            <a:pPr marL="342900" indent="-342900">
              <a:buFont typeface="Wingdings" panose="05000000000000000000" pitchFamily="2" charset="2"/>
              <a:buChar char="Ø"/>
            </a:pPr>
            <a:endParaRPr lang="en-IN" sz="1400" dirty="0">
              <a:latin typeface="Georgia" panose="02040502050405020303" pitchFamily="18" charset="0"/>
              <a:ea typeface="Cambria" panose="02040503050406030204" pitchFamily="18" charset="0"/>
            </a:endParaRPr>
          </a:p>
        </p:txBody>
      </p:sp>
    </p:spTree>
    <p:extLst>
      <p:ext uri="{BB962C8B-B14F-4D97-AF65-F5344CB8AC3E}">
        <p14:creationId xmlns:p14="http://schemas.microsoft.com/office/powerpoint/2010/main" val="2548223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0175-9618-451F-B9BE-BCBBA01ACDF0}"/>
              </a:ext>
            </a:extLst>
          </p:cNvPr>
          <p:cNvSpPr>
            <a:spLocks noGrp="1"/>
          </p:cNvSpPr>
          <p:nvPr>
            <p:ph type="title"/>
          </p:nvPr>
        </p:nvSpPr>
        <p:spPr>
          <a:xfrm>
            <a:off x="223935" y="624110"/>
            <a:ext cx="11280677" cy="1280890"/>
          </a:xfrm>
        </p:spPr>
        <p:txBody>
          <a:bodyPr>
            <a:normAutofit/>
          </a:bodyPr>
          <a:lstStyle/>
          <a:p>
            <a:pPr algn="ctr"/>
            <a:r>
              <a:rPr lang="en-IN" b="1" i="1" dirty="0">
                <a:latin typeface="Cambria" panose="02040503050406030204" pitchFamily="18" charset="0"/>
                <a:ea typeface="Cambria" panose="02040503050406030204" pitchFamily="18" charset="0"/>
              </a:rPr>
              <a:t>Conclusion</a:t>
            </a:r>
            <a:br>
              <a:rPr lang="en-IN" b="1" i="1" dirty="0">
                <a:latin typeface="Cambria" panose="02040503050406030204" pitchFamily="18" charset="0"/>
                <a:ea typeface="Cambria" panose="02040503050406030204" pitchFamily="18" charset="0"/>
              </a:rPr>
            </a:br>
            <a:endParaRPr lang="en-IN" b="1" i="1" dirty="0">
              <a:latin typeface="Cambria" panose="02040503050406030204" pitchFamily="18" charset="0"/>
              <a:ea typeface="Cambria" panose="02040503050406030204" pitchFamily="18" charset="0"/>
            </a:endParaRPr>
          </a:p>
        </p:txBody>
      </p:sp>
      <p:sp>
        <p:nvSpPr>
          <p:cNvPr id="5" name="Rectangle 2">
            <a:extLst>
              <a:ext uri="{FF2B5EF4-FFF2-40B4-BE49-F238E27FC236}">
                <a16:creationId xmlns:a16="http://schemas.microsoft.com/office/drawing/2014/main" id="{9E2A44AB-5D09-9202-3B8E-48AF79504EE4}"/>
              </a:ext>
            </a:extLst>
          </p:cNvPr>
          <p:cNvSpPr>
            <a:spLocks noGrp="1" noChangeArrowheads="1"/>
          </p:cNvSpPr>
          <p:nvPr>
            <p:ph idx="1"/>
          </p:nvPr>
        </p:nvSpPr>
        <p:spPr bwMode="auto">
          <a:xfrm>
            <a:off x="970385" y="2224151"/>
            <a:ext cx="1053422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Diesel vehicles lead</a:t>
            </a:r>
            <a:r>
              <a:rPr kumimoji="0" lang="en-US" altLang="en-US" sz="2200" b="0"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 in total price contribution (26.31%), but Petrol, Hybrid, and Electric vehicles follow closely, showing a </a:t>
            </a:r>
            <a:r>
              <a:rPr kumimoji="0" lang="en-US" altLang="en-US" sz="2200" b="1"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balanced fuel type distribution</a:t>
            </a:r>
            <a:r>
              <a:rPr kumimoji="0" lang="en-US" altLang="en-US" sz="2200" b="0"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Top contributing brands</a:t>
            </a:r>
            <a:r>
              <a:rPr kumimoji="0" lang="en-US" altLang="en-US" sz="2200" b="0"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 are Toyota (14.8%), BMW (14.73%), and Audi (14.53%), indicating these brands hold the </a:t>
            </a:r>
            <a:r>
              <a:rPr kumimoji="0" lang="en-US" altLang="en-US" sz="2200" b="1"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highest market value</a:t>
            </a:r>
            <a:r>
              <a:rPr kumimoji="0" lang="en-US" altLang="en-US" sz="2200" b="0"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Used cars</a:t>
            </a:r>
            <a:r>
              <a:rPr kumimoji="0" lang="en-US" altLang="en-US" sz="2200" b="0"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 dominate in total mileage, while </a:t>
            </a:r>
            <a:r>
              <a:rPr kumimoji="0" lang="en-US" altLang="en-US" sz="2200" b="1"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new cars have the lowest</a:t>
            </a:r>
            <a:r>
              <a:rPr kumimoji="0" lang="en-US" altLang="en-US" sz="2200" b="0"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 reflecting expected usage trends and strong </a:t>
            </a:r>
            <a:r>
              <a:rPr kumimoji="0" lang="en-US" altLang="en-US" sz="2200" b="1"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market presence for pre-owned vehicles</a:t>
            </a:r>
            <a:r>
              <a:rPr kumimoji="0" lang="en-US" altLang="en-US" sz="2200" b="0" i="0" u="none" strike="noStrike" cap="none" normalizeH="0" baseline="0" dirty="0">
                <a:ln>
                  <a:noFill/>
                </a:ln>
                <a:solidFill>
                  <a:schemeClr val="tx1"/>
                </a:solidFill>
                <a:effectLst/>
                <a:latin typeface="Georgia" panose="02040502050405020303" pitchFamily="18" charset="0"/>
                <a:cs typeface="Times New Roman" panose="02020603050405020304" pitchFamily="18" charset="0"/>
              </a:rPr>
              <a:t>.</a:t>
            </a:r>
          </a:p>
        </p:txBody>
      </p:sp>
    </p:spTree>
    <p:extLst>
      <p:ext uri="{BB962C8B-B14F-4D97-AF65-F5344CB8AC3E}">
        <p14:creationId xmlns:p14="http://schemas.microsoft.com/office/powerpoint/2010/main" val="6777555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139</TotalTime>
  <Words>798</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Algerian</vt:lpstr>
      <vt:lpstr>Arial</vt:lpstr>
      <vt:lpstr>Bell MT</vt:lpstr>
      <vt:lpstr>Cambria</vt:lpstr>
      <vt:lpstr>Century Gothic</vt:lpstr>
      <vt:lpstr>Consolas</vt:lpstr>
      <vt:lpstr>Georgia</vt:lpstr>
      <vt:lpstr>Segoe UI</vt:lpstr>
      <vt:lpstr>Wingdings</vt:lpstr>
      <vt:lpstr>Wingdings 3</vt:lpstr>
      <vt:lpstr>Wisp</vt:lpstr>
      <vt:lpstr>Car_Prediction Analysis</vt:lpstr>
      <vt:lpstr> Introduction:</vt:lpstr>
      <vt:lpstr>Data Information  </vt:lpstr>
      <vt:lpstr>Dax  Function</vt:lpstr>
      <vt:lpstr>Chart In Count Wise Analysis </vt:lpstr>
      <vt:lpstr>Dashboard</vt:lpstr>
      <vt:lpstr>Dashboard 2</vt:lpstr>
      <vt:lpstr>Insights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iamsangeetha18@outlook.com</dc:creator>
  <cp:lastModifiedBy>iamsangeetha18@outlook.com</cp:lastModifiedBy>
  <cp:revision>1</cp:revision>
  <dcterms:created xsi:type="dcterms:W3CDTF">2025-05-04T20:30:36Z</dcterms:created>
  <dcterms:modified xsi:type="dcterms:W3CDTF">2025-06-08T18:20:05Z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