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77" r:id="rId4"/>
    <p:sldId id="258" r:id="rId5"/>
    <p:sldId id="259" r:id="rId6"/>
    <p:sldId id="260" r:id="rId7"/>
    <p:sldId id="261" r:id="rId8"/>
    <p:sldId id="262" r:id="rId9"/>
    <p:sldId id="263" r:id="rId10"/>
    <p:sldId id="266" r:id="rId11"/>
    <p:sldId id="268" r:id="rId12"/>
    <p:sldId id="269" r:id="rId13"/>
    <p:sldId id="272" r:id="rId14"/>
    <p:sldId id="271" r:id="rId15"/>
    <p:sldId id="273" r:id="rId16"/>
    <p:sldId id="270" r:id="rId17"/>
    <p:sldId id="275" r:id="rId18"/>
    <p:sldId id="276" r:id="rId19"/>
    <p:sldId id="265" r:id="rId20"/>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image" Target="../media/image7.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D65723-8719-4810-A47A-8C7A89185C92}"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740A3CDF-ED4F-446C-8199-572FB83A5A83}">
      <dgm:prSet phldrT="[Text]" phldr="1"/>
      <dgm:spPr>
        <a:blipFill rotWithShape="0">
          <a:blip xmlns:r="http://schemas.openxmlformats.org/officeDocument/2006/relationships" r:embed="rId1"/>
          <a:stretch>
            <a:fillRect/>
          </a:stretch>
        </a:blipFill>
      </dgm:spPr>
      <dgm:t>
        <a:bodyPr/>
        <a:lstStyle/>
        <a:p>
          <a:endParaRPr lang="en-IN" dirty="0">
            <a:noFill/>
          </a:endParaRPr>
        </a:p>
      </dgm:t>
    </dgm:pt>
    <dgm:pt modelId="{B9E6DF84-9BCE-4E15-8212-9A32D22D2834}" type="parTrans" cxnId="{A3A11783-5970-4D87-B5B5-C7F5CABB33EC}">
      <dgm:prSet/>
      <dgm:spPr/>
      <dgm:t>
        <a:bodyPr/>
        <a:lstStyle/>
        <a:p>
          <a:endParaRPr lang="en-IN">
            <a:noFill/>
          </a:endParaRPr>
        </a:p>
      </dgm:t>
    </dgm:pt>
    <dgm:pt modelId="{8CF0D27F-A361-4EF1-A122-3E2B1726D1BE}" type="sibTrans" cxnId="{A3A11783-5970-4D87-B5B5-C7F5CABB33EC}">
      <dgm:prSet/>
      <dgm:spPr/>
      <dgm:t>
        <a:bodyPr/>
        <a:lstStyle/>
        <a:p>
          <a:endParaRPr lang="en-IN">
            <a:noFill/>
          </a:endParaRPr>
        </a:p>
      </dgm:t>
    </dgm:pt>
    <dgm:pt modelId="{C2E91313-BEC0-4B30-98B2-45B436D598A3}">
      <dgm:prSet phldrT="[Text]" phldr="1"/>
      <dgm:spPr>
        <a:blipFill rotWithShape="0">
          <a:blip xmlns:r="http://schemas.openxmlformats.org/officeDocument/2006/relationships" r:embed="rId2"/>
          <a:stretch>
            <a:fillRect/>
          </a:stretch>
        </a:blipFill>
      </dgm:spPr>
      <dgm:t>
        <a:bodyPr/>
        <a:lstStyle/>
        <a:p>
          <a:endParaRPr lang="en-IN" dirty="0">
            <a:noFill/>
          </a:endParaRPr>
        </a:p>
      </dgm:t>
    </dgm:pt>
    <dgm:pt modelId="{4912996D-1258-4E11-8CD9-87C43DBAFEAD}" type="parTrans" cxnId="{E1E2C5C9-7E23-4AB9-B9BD-6FECA29B4793}">
      <dgm:prSet/>
      <dgm:spPr/>
      <dgm:t>
        <a:bodyPr/>
        <a:lstStyle/>
        <a:p>
          <a:endParaRPr lang="en-IN">
            <a:noFill/>
          </a:endParaRPr>
        </a:p>
      </dgm:t>
    </dgm:pt>
    <dgm:pt modelId="{70833B87-9EF9-4199-947D-4B9C4300121B}" type="sibTrans" cxnId="{E1E2C5C9-7E23-4AB9-B9BD-6FECA29B4793}">
      <dgm:prSet/>
      <dgm:spPr/>
      <dgm:t>
        <a:bodyPr/>
        <a:lstStyle/>
        <a:p>
          <a:endParaRPr lang="en-IN">
            <a:noFill/>
          </a:endParaRPr>
        </a:p>
      </dgm:t>
    </dgm:pt>
    <dgm:pt modelId="{85CFC087-1DF4-4210-BAC9-ED64E5077896}">
      <dgm:prSet phldrT="[Text]" phldr="1"/>
      <dgm:spPr>
        <a:blipFill rotWithShape="0">
          <a:blip xmlns:r="http://schemas.openxmlformats.org/officeDocument/2006/relationships" r:embed="rId3"/>
          <a:stretch>
            <a:fillRect/>
          </a:stretch>
        </a:blipFill>
      </dgm:spPr>
      <dgm:t>
        <a:bodyPr/>
        <a:lstStyle/>
        <a:p>
          <a:endParaRPr lang="en-IN" dirty="0">
            <a:noFill/>
          </a:endParaRPr>
        </a:p>
      </dgm:t>
    </dgm:pt>
    <dgm:pt modelId="{6339F143-D007-44D4-B0D8-34CEC256C27E}" type="parTrans" cxnId="{926CE874-7887-4BA8-8611-77CB1E86AB19}">
      <dgm:prSet/>
      <dgm:spPr/>
      <dgm:t>
        <a:bodyPr/>
        <a:lstStyle/>
        <a:p>
          <a:endParaRPr lang="en-IN">
            <a:noFill/>
          </a:endParaRPr>
        </a:p>
      </dgm:t>
    </dgm:pt>
    <dgm:pt modelId="{2FA3077C-53DE-4EB8-AA30-F91A9DEDDB28}" type="sibTrans" cxnId="{926CE874-7887-4BA8-8611-77CB1E86AB19}">
      <dgm:prSet/>
      <dgm:spPr/>
      <dgm:t>
        <a:bodyPr/>
        <a:lstStyle/>
        <a:p>
          <a:endParaRPr lang="en-IN">
            <a:noFill/>
          </a:endParaRPr>
        </a:p>
      </dgm:t>
    </dgm:pt>
    <dgm:pt modelId="{9A343F51-60BE-4905-B2C3-41D580DDED8E}">
      <dgm:prSet phldrT="[Text]" phldr="1"/>
      <dgm:spPr>
        <a:blipFill rotWithShape="0">
          <a:blip xmlns:r="http://schemas.openxmlformats.org/officeDocument/2006/relationships" r:embed="rId4"/>
          <a:stretch>
            <a:fillRect/>
          </a:stretch>
        </a:blipFill>
      </dgm:spPr>
      <dgm:t>
        <a:bodyPr/>
        <a:lstStyle/>
        <a:p>
          <a:endParaRPr lang="en-IN" dirty="0">
            <a:noFill/>
          </a:endParaRPr>
        </a:p>
      </dgm:t>
    </dgm:pt>
    <dgm:pt modelId="{83E1E6C8-17B8-4920-B164-E60200A52071}" type="parTrans" cxnId="{363DB6A9-3F02-4408-A265-E4DD23139E7E}">
      <dgm:prSet/>
      <dgm:spPr/>
      <dgm:t>
        <a:bodyPr/>
        <a:lstStyle/>
        <a:p>
          <a:endParaRPr lang="en-IN">
            <a:noFill/>
          </a:endParaRPr>
        </a:p>
      </dgm:t>
    </dgm:pt>
    <dgm:pt modelId="{2F939C9B-6E0E-4B4D-9A36-B33D677E25CD}" type="sibTrans" cxnId="{363DB6A9-3F02-4408-A265-E4DD23139E7E}">
      <dgm:prSet/>
      <dgm:spPr/>
      <dgm:t>
        <a:bodyPr/>
        <a:lstStyle/>
        <a:p>
          <a:endParaRPr lang="en-IN">
            <a:noFill/>
          </a:endParaRPr>
        </a:p>
      </dgm:t>
    </dgm:pt>
    <dgm:pt modelId="{EED66C86-BAE1-4A83-98B7-76B4D87F800B}">
      <dgm:prSet phldrT="[Text]" phldr="1"/>
      <dgm:spPr>
        <a:blipFill rotWithShape="0">
          <a:blip xmlns:r="http://schemas.openxmlformats.org/officeDocument/2006/relationships" r:embed="rId5"/>
          <a:stretch>
            <a:fillRect/>
          </a:stretch>
        </a:blipFill>
      </dgm:spPr>
      <dgm:t>
        <a:bodyPr/>
        <a:lstStyle/>
        <a:p>
          <a:endParaRPr lang="en-IN" dirty="0">
            <a:noFill/>
          </a:endParaRPr>
        </a:p>
      </dgm:t>
    </dgm:pt>
    <dgm:pt modelId="{A1C33B39-F119-454D-8DEA-E94D0978E000}" type="parTrans" cxnId="{7F11189B-03FF-4A94-90BC-6110F4559FAB}">
      <dgm:prSet/>
      <dgm:spPr/>
      <dgm:t>
        <a:bodyPr/>
        <a:lstStyle/>
        <a:p>
          <a:endParaRPr lang="en-IN">
            <a:noFill/>
          </a:endParaRPr>
        </a:p>
      </dgm:t>
    </dgm:pt>
    <dgm:pt modelId="{53E5D377-57D5-4C1A-A24D-CD872CC343C4}" type="sibTrans" cxnId="{7F11189B-03FF-4A94-90BC-6110F4559FAB}">
      <dgm:prSet/>
      <dgm:spPr/>
      <dgm:t>
        <a:bodyPr/>
        <a:lstStyle/>
        <a:p>
          <a:endParaRPr lang="en-IN">
            <a:noFill/>
          </a:endParaRPr>
        </a:p>
      </dgm:t>
    </dgm:pt>
    <dgm:pt modelId="{216B3DEF-4D50-4CC9-B42F-26D512EBFB6E}">
      <dgm:prSet phldrT="[Text]" phldr="1" custLinFactNeighborX="3126" custLinFactNeighborY="3492"/>
      <dgm:spPr/>
      <dgm:t>
        <a:bodyPr/>
        <a:lstStyle/>
        <a:p>
          <a:endParaRPr lang="en-IN" dirty="0">
            <a:noFill/>
          </a:endParaRPr>
        </a:p>
      </dgm:t>
    </dgm:pt>
    <dgm:pt modelId="{5B1E3E1F-BBC3-4FDD-AAAA-C11E4CF40C4D}" type="parTrans" cxnId="{9DEADCF2-6CCA-493F-AE53-F7CEA419F25C}">
      <dgm:prSet/>
      <dgm:spPr/>
      <dgm:t>
        <a:bodyPr/>
        <a:lstStyle/>
        <a:p>
          <a:endParaRPr lang="en-IN"/>
        </a:p>
      </dgm:t>
    </dgm:pt>
    <dgm:pt modelId="{3335B528-AF5D-43C8-8FEA-29A2B93E0CBD}" type="sibTrans" cxnId="{9DEADCF2-6CCA-493F-AE53-F7CEA419F25C}">
      <dgm:prSet/>
      <dgm:spPr/>
      <dgm:t>
        <a:bodyPr/>
        <a:lstStyle/>
        <a:p>
          <a:endParaRPr lang="en-IN"/>
        </a:p>
      </dgm:t>
    </dgm:pt>
    <dgm:pt modelId="{F30E5963-7597-4F61-A241-848E2D2AE605}">
      <dgm:prSet phldrT="[Text]" phldr="1"/>
      <dgm:spPr>
        <a:blipFill rotWithShape="0">
          <a:blip xmlns:r="http://schemas.openxmlformats.org/officeDocument/2006/relationships" r:embed="rId6"/>
          <a:stretch>
            <a:fillRect/>
          </a:stretch>
        </a:blipFill>
      </dgm:spPr>
      <dgm:t>
        <a:bodyPr/>
        <a:lstStyle/>
        <a:p>
          <a:endParaRPr lang="en-IN" dirty="0">
            <a:noFill/>
          </a:endParaRPr>
        </a:p>
      </dgm:t>
    </dgm:pt>
    <dgm:pt modelId="{A0553113-35DF-4152-AB9B-E46033CC397F}" type="sibTrans" cxnId="{7EE10CFD-EF52-4B10-8936-0E9E73ADC983}">
      <dgm:prSet/>
      <dgm:spPr/>
      <dgm:t>
        <a:bodyPr/>
        <a:lstStyle/>
        <a:p>
          <a:endParaRPr lang="en-IN">
            <a:noFill/>
          </a:endParaRPr>
        </a:p>
      </dgm:t>
    </dgm:pt>
    <dgm:pt modelId="{0FCCA26B-6CB7-4BF6-8ED1-F43255177700}" type="parTrans" cxnId="{7EE10CFD-EF52-4B10-8936-0E9E73ADC983}">
      <dgm:prSet/>
      <dgm:spPr/>
      <dgm:t>
        <a:bodyPr/>
        <a:lstStyle/>
        <a:p>
          <a:endParaRPr lang="en-IN">
            <a:noFill/>
          </a:endParaRPr>
        </a:p>
      </dgm:t>
    </dgm:pt>
    <dgm:pt modelId="{7CD1D54C-F233-4F41-BFD5-BD27D120FF3E}">
      <dgm:prSet phldrT="[Text]" phldr="1"/>
      <dgm:spPr/>
      <dgm:t>
        <a:bodyPr/>
        <a:lstStyle/>
        <a:p>
          <a:endParaRPr lang="en-IN" dirty="0">
            <a:noFill/>
          </a:endParaRPr>
        </a:p>
      </dgm:t>
    </dgm:pt>
    <dgm:pt modelId="{A5D31572-3297-4D0B-9197-EB115BA95F90}" type="parTrans" cxnId="{26ADA72B-96DA-40A2-8529-95BD30008AA7}">
      <dgm:prSet/>
      <dgm:spPr/>
      <dgm:t>
        <a:bodyPr/>
        <a:lstStyle/>
        <a:p>
          <a:endParaRPr lang="en-IN"/>
        </a:p>
      </dgm:t>
    </dgm:pt>
    <dgm:pt modelId="{D05005CD-6BD3-45C0-ADC5-A10A250DC0D5}" type="sibTrans" cxnId="{26ADA72B-96DA-40A2-8529-95BD30008AA7}">
      <dgm:prSet/>
      <dgm:spPr/>
      <dgm:t>
        <a:bodyPr/>
        <a:lstStyle/>
        <a:p>
          <a:endParaRPr lang="en-IN"/>
        </a:p>
      </dgm:t>
    </dgm:pt>
    <dgm:pt modelId="{636CE926-DB51-4397-9432-9406FD3FAAF8}">
      <dgm:prSet phldrT="[Text]" phldr="1"/>
      <dgm:spPr/>
      <dgm:t>
        <a:bodyPr/>
        <a:lstStyle/>
        <a:p>
          <a:endParaRPr lang="en-IN" dirty="0">
            <a:noFill/>
          </a:endParaRPr>
        </a:p>
      </dgm:t>
    </dgm:pt>
    <dgm:pt modelId="{1CCB6A54-0BB3-4E21-9891-83437C52EC52}" type="parTrans" cxnId="{D7D42D62-BBFA-45B5-AEAB-AA6FA905A6A3}">
      <dgm:prSet/>
      <dgm:spPr/>
      <dgm:t>
        <a:bodyPr/>
        <a:lstStyle/>
        <a:p>
          <a:endParaRPr lang="en-IN"/>
        </a:p>
      </dgm:t>
    </dgm:pt>
    <dgm:pt modelId="{51F2DFF3-1B44-4066-928A-2E8085871FBE}" type="sibTrans" cxnId="{D7D42D62-BBFA-45B5-AEAB-AA6FA905A6A3}">
      <dgm:prSet/>
      <dgm:spPr/>
      <dgm:t>
        <a:bodyPr/>
        <a:lstStyle/>
        <a:p>
          <a:endParaRPr lang="en-IN"/>
        </a:p>
      </dgm:t>
    </dgm:pt>
    <dgm:pt modelId="{60D7238A-6793-4AE7-A8B6-5F54425A1697}">
      <dgm:prSet phldrT="[Text]" phldr="1"/>
      <dgm:spPr/>
      <dgm:t>
        <a:bodyPr/>
        <a:lstStyle/>
        <a:p>
          <a:endParaRPr lang="en-IN" dirty="0">
            <a:noFill/>
          </a:endParaRPr>
        </a:p>
      </dgm:t>
    </dgm:pt>
    <dgm:pt modelId="{4CFD70B9-6B01-4E29-9C23-B4CEF01BA313}" type="parTrans" cxnId="{69C04814-7D72-4869-8B72-F51FC52845EB}">
      <dgm:prSet/>
      <dgm:spPr/>
      <dgm:t>
        <a:bodyPr/>
        <a:lstStyle/>
        <a:p>
          <a:endParaRPr lang="en-IN"/>
        </a:p>
      </dgm:t>
    </dgm:pt>
    <dgm:pt modelId="{05399B55-B34E-4DDB-BF65-3E06D3005430}" type="sibTrans" cxnId="{69C04814-7D72-4869-8B72-F51FC52845EB}">
      <dgm:prSet/>
      <dgm:spPr/>
      <dgm:t>
        <a:bodyPr/>
        <a:lstStyle/>
        <a:p>
          <a:endParaRPr lang="en-IN"/>
        </a:p>
      </dgm:t>
    </dgm:pt>
    <dgm:pt modelId="{9E9EF52C-5F88-47FE-92D3-4E07A1781F8A}" type="pres">
      <dgm:prSet presAssocID="{C9D65723-8719-4810-A47A-8C7A89185C92}" presName="Name0" presStyleCnt="0">
        <dgm:presLayoutVars>
          <dgm:chMax val="1"/>
          <dgm:chPref val="1"/>
          <dgm:dir/>
          <dgm:animOne val="branch"/>
          <dgm:animLvl val="lvl"/>
        </dgm:presLayoutVars>
      </dgm:prSet>
      <dgm:spPr/>
    </dgm:pt>
    <dgm:pt modelId="{EADC91D1-6907-4ACB-9F52-639E19121730}" type="pres">
      <dgm:prSet presAssocID="{740A3CDF-ED4F-446C-8199-572FB83A5A83}" presName="Parent" presStyleLbl="node0" presStyleIdx="0" presStyleCnt="1">
        <dgm:presLayoutVars>
          <dgm:chMax val="6"/>
          <dgm:chPref val="6"/>
        </dgm:presLayoutVars>
      </dgm:prSet>
      <dgm:spPr/>
    </dgm:pt>
    <dgm:pt modelId="{0D3D46F7-AAB0-402A-A501-1CA5897FF2FD}" type="pres">
      <dgm:prSet presAssocID="{F30E5963-7597-4F61-A241-848E2D2AE605}" presName="Accent1" presStyleCnt="0"/>
      <dgm:spPr/>
    </dgm:pt>
    <dgm:pt modelId="{5A12DFEC-9B6D-4500-91F0-B173434249A6}" type="pres">
      <dgm:prSet presAssocID="{F30E5963-7597-4F61-A241-848E2D2AE605}" presName="Accent" presStyleLbl="bgShp" presStyleIdx="0" presStyleCnt="5" custFlipVert="1" custFlipHor="1" custScaleX="52093" custScaleY="61146"/>
      <dgm:spPr/>
    </dgm:pt>
    <dgm:pt modelId="{BD4BC499-DEBF-4F25-9A8B-D513EB1F8082}" type="pres">
      <dgm:prSet presAssocID="{F30E5963-7597-4F61-A241-848E2D2AE605}" presName="Child1" presStyleLbl="node1" presStyleIdx="0" presStyleCnt="5">
        <dgm:presLayoutVars>
          <dgm:chMax val="0"/>
          <dgm:chPref val="0"/>
          <dgm:bulletEnabled val="1"/>
        </dgm:presLayoutVars>
      </dgm:prSet>
      <dgm:spPr/>
    </dgm:pt>
    <dgm:pt modelId="{9C28BB16-A56B-4AC4-8CA2-67620BB1064A}" type="pres">
      <dgm:prSet presAssocID="{C2E91313-BEC0-4B30-98B2-45B436D598A3}" presName="Accent2" presStyleCnt="0"/>
      <dgm:spPr/>
    </dgm:pt>
    <dgm:pt modelId="{49D43C97-39E5-4A4D-8AC6-719C420C3985}" type="pres">
      <dgm:prSet presAssocID="{C2E91313-BEC0-4B30-98B2-45B436D598A3}" presName="Accent" presStyleLbl="bgShp" presStyleIdx="1" presStyleCnt="5"/>
      <dgm:spPr/>
    </dgm:pt>
    <dgm:pt modelId="{06803781-BB4D-4BEF-91FE-D979C0DBC931}" type="pres">
      <dgm:prSet presAssocID="{C2E91313-BEC0-4B30-98B2-45B436D598A3}" presName="Child2" presStyleLbl="node1" presStyleIdx="1" presStyleCnt="5">
        <dgm:presLayoutVars>
          <dgm:chMax val="0"/>
          <dgm:chPref val="0"/>
          <dgm:bulletEnabled val="1"/>
        </dgm:presLayoutVars>
      </dgm:prSet>
      <dgm:spPr/>
    </dgm:pt>
    <dgm:pt modelId="{E39B9C40-1223-494A-9BDA-1A0549C4535E}" type="pres">
      <dgm:prSet presAssocID="{85CFC087-1DF4-4210-BAC9-ED64E5077896}" presName="Accent3" presStyleCnt="0"/>
      <dgm:spPr/>
    </dgm:pt>
    <dgm:pt modelId="{B9B50039-9994-455E-8971-CAE837752807}" type="pres">
      <dgm:prSet presAssocID="{85CFC087-1DF4-4210-BAC9-ED64E5077896}" presName="Accent" presStyleLbl="bgShp" presStyleIdx="2" presStyleCnt="5"/>
      <dgm:spPr/>
    </dgm:pt>
    <dgm:pt modelId="{B7F8DC8E-AC2D-4440-9D01-330E8F01906D}" type="pres">
      <dgm:prSet presAssocID="{85CFC087-1DF4-4210-BAC9-ED64E5077896}" presName="Child3" presStyleLbl="node1" presStyleIdx="2" presStyleCnt="5">
        <dgm:presLayoutVars>
          <dgm:chMax val="0"/>
          <dgm:chPref val="0"/>
          <dgm:bulletEnabled val="1"/>
        </dgm:presLayoutVars>
      </dgm:prSet>
      <dgm:spPr/>
    </dgm:pt>
    <dgm:pt modelId="{3BA12AA7-3476-44A0-8B4B-1A17FE8FA452}" type="pres">
      <dgm:prSet presAssocID="{9A343F51-60BE-4905-B2C3-41D580DDED8E}" presName="Accent4" presStyleCnt="0"/>
      <dgm:spPr/>
    </dgm:pt>
    <dgm:pt modelId="{D57C8C54-B082-486E-ACC0-B4272C685713}" type="pres">
      <dgm:prSet presAssocID="{9A343F51-60BE-4905-B2C3-41D580DDED8E}" presName="Accent" presStyleLbl="bgShp" presStyleIdx="3" presStyleCnt="5"/>
      <dgm:spPr/>
    </dgm:pt>
    <dgm:pt modelId="{BA6A8E56-2AE4-4C68-AE11-BEB610C7055F}" type="pres">
      <dgm:prSet presAssocID="{9A343F51-60BE-4905-B2C3-41D580DDED8E}" presName="Child4" presStyleLbl="node1" presStyleIdx="3" presStyleCnt="5">
        <dgm:presLayoutVars>
          <dgm:chMax val="0"/>
          <dgm:chPref val="0"/>
          <dgm:bulletEnabled val="1"/>
        </dgm:presLayoutVars>
      </dgm:prSet>
      <dgm:spPr/>
    </dgm:pt>
    <dgm:pt modelId="{21122581-2564-47B4-929B-F758E14AEB1E}" type="pres">
      <dgm:prSet presAssocID="{EED66C86-BAE1-4A83-98B7-76B4D87F800B}" presName="Accent5" presStyleCnt="0"/>
      <dgm:spPr/>
    </dgm:pt>
    <dgm:pt modelId="{D2B412F8-4C8D-4644-AD08-56AECE5098A2}" type="pres">
      <dgm:prSet presAssocID="{EED66C86-BAE1-4A83-98B7-76B4D87F800B}" presName="Accent" presStyleLbl="bgShp" presStyleIdx="4" presStyleCnt="5"/>
      <dgm:spPr/>
    </dgm:pt>
    <dgm:pt modelId="{D149CD76-CCAF-4F4B-A6AF-7DC34243602A}" type="pres">
      <dgm:prSet presAssocID="{EED66C86-BAE1-4A83-98B7-76B4D87F800B}" presName="Child5" presStyleLbl="node1" presStyleIdx="4" presStyleCnt="5">
        <dgm:presLayoutVars>
          <dgm:chMax val="0"/>
          <dgm:chPref val="0"/>
          <dgm:bulletEnabled val="1"/>
        </dgm:presLayoutVars>
      </dgm:prSet>
      <dgm:spPr/>
    </dgm:pt>
  </dgm:ptLst>
  <dgm:cxnLst>
    <dgm:cxn modelId="{99B26402-F1E1-4464-A44E-82ABFC852F7C}" type="presOf" srcId="{EED66C86-BAE1-4A83-98B7-76B4D87F800B}" destId="{D149CD76-CCAF-4F4B-A6AF-7DC34243602A}" srcOrd="0" destOrd="0" presId="urn:microsoft.com/office/officeart/2011/layout/HexagonRadial"/>
    <dgm:cxn modelId="{69C04814-7D72-4869-8B72-F51FC52845EB}" srcId="{C9D65723-8719-4810-A47A-8C7A89185C92}" destId="{60D7238A-6793-4AE7-A8B6-5F54425A1697}" srcOrd="4" destOrd="0" parTransId="{4CFD70B9-6B01-4E29-9C23-B4CEF01BA313}" sibTransId="{05399B55-B34E-4DDB-BF65-3E06D3005430}"/>
    <dgm:cxn modelId="{26ADA72B-96DA-40A2-8529-95BD30008AA7}" srcId="{C9D65723-8719-4810-A47A-8C7A89185C92}" destId="{7CD1D54C-F233-4F41-BFD5-BD27D120FF3E}" srcOrd="2" destOrd="0" parTransId="{A5D31572-3297-4D0B-9197-EB115BA95F90}" sibTransId="{D05005CD-6BD3-45C0-ADC5-A10A250DC0D5}"/>
    <dgm:cxn modelId="{28C7295E-100C-4421-8F91-DF0296CC18CF}" type="presOf" srcId="{85CFC087-1DF4-4210-BAC9-ED64E5077896}" destId="{B7F8DC8E-AC2D-4440-9D01-330E8F01906D}" srcOrd="0" destOrd="0" presId="urn:microsoft.com/office/officeart/2011/layout/HexagonRadial"/>
    <dgm:cxn modelId="{D7D42D62-BBFA-45B5-AEAB-AA6FA905A6A3}" srcId="{C9D65723-8719-4810-A47A-8C7A89185C92}" destId="{636CE926-DB51-4397-9432-9406FD3FAAF8}" srcOrd="3" destOrd="0" parTransId="{1CCB6A54-0BB3-4E21-9891-83437C52EC52}" sibTransId="{51F2DFF3-1B44-4066-928A-2E8085871FBE}"/>
    <dgm:cxn modelId="{43F1DA49-CB49-4D73-85DE-3F089F1CBFC6}" type="presOf" srcId="{740A3CDF-ED4F-446C-8199-572FB83A5A83}" destId="{EADC91D1-6907-4ACB-9F52-639E19121730}" srcOrd="0" destOrd="0" presId="urn:microsoft.com/office/officeart/2011/layout/HexagonRadial"/>
    <dgm:cxn modelId="{926CE874-7887-4BA8-8611-77CB1E86AB19}" srcId="{740A3CDF-ED4F-446C-8199-572FB83A5A83}" destId="{85CFC087-1DF4-4210-BAC9-ED64E5077896}" srcOrd="2" destOrd="0" parTransId="{6339F143-D007-44D4-B0D8-34CEC256C27E}" sibTransId="{2FA3077C-53DE-4EB8-AA30-F91A9DEDDB28}"/>
    <dgm:cxn modelId="{E19A6B75-D0E0-4C11-8C50-2D2A3993FD35}" type="presOf" srcId="{C2E91313-BEC0-4B30-98B2-45B436D598A3}" destId="{06803781-BB4D-4BEF-91FE-D979C0DBC931}" srcOrd="0" destOrd="0" presId="urn:microsoft.com/office/officeart/2011/layout/HexagonRadial"/>
    <dgm:cxn modelId="{A3A11783-5970-4D87-B5B5-C7F5CABB33EC}" srcId="{C9D65723-8719-4810-A47A-8C7A89185C92}" destId="{740A3CDF-ED4F-446C-8199-572FB83A5A83}" srcOrd="0" destOrd="0" parTransId="{B9E6DF84-9BCE-4E15-8212-9A32D22D2834}" sibTransId="{8CF0D27F-A361-4EF1-A122-3E2B1726D1BE}"/>
    <dgm:cxn modelId="{7F11189B-03FF-4A94-90BC-6110F4559FAB}" srcId="{740A3CDF-ED4F-446C-8199-572FB83A5A83}" destId="{EED66C86-BAE1-4A83-98B7-76B4D87F800B}" srcOrd="4" destOrd="0" parTransId="{A1C33B39-F119-454D-8DEA-E94D0978E000}" sibTransId="{53E5D377-57D5-4C1A-A24D-CD872CC343C4}"/>
    <dgm:cxn modelId="{363DB6A9-3F02-4408-A265-E4DD23139E7E}" srcId="{740A3CDF-ED4F-446C-8199-572FB83A5A83}" destId="{9A343F51-60BE-4905-B2C3-41D580DDED8E}" srcOrd="3" destOrd="0" parTransId="{83E1E6C8-17B8-4920-B164-E60200A52071}" sibTransId="{2F939C9B-6E0E-4B4D-9A36-B33D677E25CD}"/>
    <dgm:cxn modelId="{665886BD-9F69-47CA-9439-B38FC686F7BB}" type="presOf" srcId="{C9D65723-8719-4810-A47A-8C7A89185C92}" destId="{9E9EF52C-5F88-47FE-92D3-4E07A1781F8A}" srcOrd="0" destOrd="0" presId="urn:microsoft.com/office/officeart/2011/layout/HexagonRadial"/>
    <dgm:cxn modelId="{E1E2C5C9-7E23-4AB9-B9BD-6FECA29B4793}" srcId="{740A3CDF-ED4F-446C-8199-572FB83A5A83}" destId="{C2E91313-BEC0-4B30-98B2-45B436D598A3}" srcOrd="1" destOrd="0" parTransId="{4912996D-1258-4E11-8CD9-87C43DBAFEAD}" sibTransId="{70833B87-9EF9-4199-947D-4B9C4300121B}"/>
    <dgm:cxn modelId="{B9D418CF-B2A4-44E7-A1DF-17B3EE743DB4}" type="presOf" srcId="{9A343F51-60BE-4905-B2C3-41D580DDED8E}" destId="{BA6A8E56-2AE4-4C68-AE11-BEB610C7055F}" srcOrd="0" destOrd="0" presId="urn:microsoft.com/office/officeart/2011/layout/HexagonRadial"/>
    <dgm:cxn modelId="{060573DF-7289-4134-B352-88DF6145D9D5}" type="presOf" srcId="{F30E5963-7597-4F61-A241-848E2D2AE605}" destId="{BD4BC499-DEBF-4F25-9A8B-D513EB1F8082}" srcOrd="0" destOrd="0" presId="urn:microsoft.com/office/officeart/2011/layout/HexagonRadial"/>
    <dgm:cxn modelId="{9DEADCF2-6CCA-493F-AE53-F7CEA419F25C}" srcId="{C9D65723-8719-4810-A47A-8C7A89185C92}" destId="{216B3DEF-4D50-4CC9-B42F-26D512EBFB6E}" srcOrd="1" destOrd="0" parTransId="{5B1E3E1F-BBC3-4FDD-AAAA-C11E4CF40C4D}" sibTransId="{3335B528-AF5D-43C8-8FEA-29A2B93E0CBD}"/>
    <dgm:cxn modelId="{7EE10CFD-EF52-4B10-8936-0E9E73ADC983}" srcId="{740A3CDF-ED4F-446C-8199-572FB83A5A83}" destId="{F30E5963-7597-4F61-A241-848E2D2AE605}" srcOrd="0" destOrd="0" parTransId="{0FCCA26B-6CB7-4BF6-8ED1-F43255177700}" sibTransId="{A0553113-35DF-4152-AB9B-E46033CC397F}"/>
    <dgm:cxn modelId="{938342FF-92CE-4BD2-A7BC-ECA5A346A357}" type="presParOf" srcId="{9E9EF52C-5F88-47FE-92D3-4E07A1781F8A}" destId="{EADC91D1-6907-4ACB-9F52-639E19121730}" srcOrd="0" destOrd="0" presId="urn:microsoft.com/office/officeart/2011/layout/HexagonRadial"/>
    <dgm:cxn modelId="{E2659AA6-B264-4298-916A-EB423E621908}" type="presParOf" srcId="{9E9EF52C-5F88-47FE-92D3-4E07A1781F8A}" destId="{0D3D46F7-AAB0-402A-A501-1CA5897FF2FD}" srcOrd="1" destOrd="0" presId="urn:microsoft.com/office/officeart/2011/layout/HexagonRadial"/>
    <dgm:cxn modelId="{ADF3B964-7A2A-403F-BC71-69851AD60C30}" type="presParOf" srcId="{0D3D46F7-AAB0-402A-A501-1CA5897FF2FD}" destId="{5A12DFEC-9B6D-4500-91F0-B173434249A6}" srcOrd="0" destOrd="0" presId="urn:microsoft.com/office/officeart/2011/layout/HexagonRadial"/>
    <dgm:cxn modelId="{BB694429-26A0-4B5D-A3EE-E43F0BDF2590}" type="presParOf" srcId="{9E9EF52C-5F88-47FE-92D3-4E07A1781F8A}" destId="{BD4BC499-DEBF-4F25-9A8B-D513EB1F8082}" srcOrd="2" destOrd="0" presId="urn:microsoft.com/office/officeart/2011/layout/HexagonRadial"/>
    <dgm:cxn modelId="{F89D8898-35AF-41F3-A517-07BED472B654}" type="presParOf" srcId="{9E9EF52C-5F88-47FE-92D3-4E07A1781F8A}" destId="{9C28BB16-A56B-4AC4-8CA2-67620BB1064A}" srcOrd="3" destOrd="0" presId="urn:microsoft.com/office/officeart/2011/layout/HexagonRadial"/>
    <dgm:cxn modelId="{13F9F7E1-1926-41E8-B053-4C950A78FA90}" type="presParOf" srcId="{9C28BB16-A56B-4AC4-8CA2-67620BB1064A}" destId="{49D43C97-39E5-4A4D-8AC6-719C420C3985}" srcOrd="0" destOrd="0" presId="urn:microsoft.com/office/officeart/2011/layout/HexagonRadial"/>
    <dgm:cxn modelId="{72E1C185-C434-4A2E-98D0-B232565BF0E1}" type="presParOf" srcId="{9E9EF52C-5F88-47FE-92D3-4E07A1781F8A}" destId="{06803781-BB4D-4BEF-91FE-D979C0DBC931}" srcOrd="4" destOrd="0" presId="urn:microsoft.com/office/officeart/2011/layout/HexagonRadial"/>
    <dgm:cxn modelId="{13E77214-1DBA-47E1-9A4E-77554F7455AA}" type="presParOf" srcId="{9E9EF52C-5F88-47FE-92D3-4E07A1781F8A}" destId="{E39B9C40-1223-494A-9BDA-1A0549C4535E}" srcOrd="5" destOrd="0" presId="urn:microsoft.com/office/officeart/2011/layout/HexagonRadial"/>
    <dgm:cxn modelId="{BD14A53E-615A-4411-B545-39739B24E146}" type="presParOf" srcId="{E39B9C40-1223-494A-9BDA-1A0549C4535E}" destId="{B9B50039-9994-455E-8971-CAE837752807}" srcOrd="0" destOrd="0" presId="urn:microsoft.com/office/officeart/2011/layout/HexagonRadial"/>
    <dgm:cxn modelId="{CA4F7E67-CEE2-4850-B0EB-31B380C2D78F}" type="presParOf" srcId="{9E9EF52C-5F88-47FE-92D3-4E07A1781F8A}" destId="{B7F8DC8E-AC2D-4440-9D01-330E8F01906D}" srcOrd="6" destOrd="0" presId="urn:microsoft.com/office/officeart/2011/layout/HexagonRadial"/>
    <dgm:cxn modelId="{A49FDB5F-018F-4A53-BDB3-24FF7FAE9C27}" type="presParOf" srcId="{9E9EF52C-5F88-47FE-92D3-4E07A1781F8A}" destId="{3BA12AA7-3476-44A0-8B4B-1A17FE8FA452}" srcOrd="7" destOrd="0" presId="urn:microsoft.com/office/officeart/2011/layout/HexagonRadial"/>
    <dgm:cxn modelId="{7CB3400F-8669-4556-BCAD-2582124A4AB4}" type="presParOf" srcId="{3BA12AA7-3476-44A0-8B4B-1A17FE8FA452}" destId="{D57C8C54-B082-486E-ACC0-B4272C685713}" srcOrd="0" destOrd="0" presId="urn:microsoft.com/office/officeart/2011/layout/HexagonRadial"/>
    <dgm:cxn modelId="{5B8DAC0E-1B6C-404A-967D-11F6902D22DE}" type="presParOf" srcId="{9E9EF52C-5F88-47FE-92D3-4E07A1781F8A}" destId="{BA6A8E56-2AE4-4C68-AE11-BEB610C7055F}" srcOrd="8" destOrd="0" presId="urn:microsoft.com/office/officeart/2011/layout/HexagonRadial"/>
    <dgm:cxn modelId="{DFC47179-77D5-471A-BB6A-4B085F96C874}" type="presParOf" srcId="{9E9EF52C-5F88-47FE-92D3-4E07A1781F8A}" destId="{21122581-2564-47B4-929B-F758E14AEB1E}" srcOrd="9" destOrd="0" presId="urn:microsoft.com/office/officeart/2011/layout/HexagonRadial"/>
    <dgm:cxn modelId="{D13DDCD7-31FD-4B17-BD3E-75EE1AD0816C}" type="presParOf" srcId="{21122581-2564-47B4-929B-F758E14AEB1E}" destId="{D2B412F8-4C8D-4644-AD08-56AECE5098A2}" srcOrd="0" destOrd="0" presId="urn:microsoft.com/office/officeart/2011/layout/HexagonRadial"/>
    <dgm:cxn modelId="{3C068118-54C9-48FF-A90C-F035AD50803D}" type="presParOf" srcId="{9E9EF52C-5F88-47FE-92D3-4E07A1781F8A}" destId="{D149CD76-CCAF-4F4B-A6AF-7DC34243602A}" srcOrd="10" destOrd="0" presId="urn:microsoft.com/office/officeart/2011/layout/HexagonRadial"/>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C91D1-6907-4ACB-9F52-639E19121730}">
      <dsp:nvSpPr>
        <dsp:cNvPr id="0" name=""/>
        <dsp:cNvSpPr/>
      </dsp:nvSpPr>
      <dsp:spPr>
        <a:xfrm>
          <a:off x="1053625" y="1294255"/>
          <a:ext cx="1589310" cy="1374817"/>
        </a:xfrm>
        <a:prstGeom prst="hexagon">
          <a:avLst>
            <a:gd name="adj" fmla="val 28570"/>
            <a:gd name="vf" fmla="val 11547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IN" sz="3300" kern="1200" dirty="0">
            <a:noFill/>
          </a:endParaRPr>
        </a:p>
      </dsp:txBody>
      <dsp:txXfrm>
        <a:off x="1316996" y="1522081"/>
        <a:ext cx="1062568" cy="919165"/>
      </dsp:txXfrm>
    </dsp:sp>
    <dsp:sp modelId="{49D43C97-39E5-4A4D-8AC6-719C420C3985}">
      <dsp:nvSpPr>
        <dsp:cNvPr id="0" name=""/>
        <dsp:cNvSpPr/>
      </dsp:nvSpPr>
      <dsp:spPr>
        <a:xfrm>
          <a:off x="2048838" y="636498"/>
          <a:ext cx="599642" cy="51667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4BC499-DEBF-4F25-9A8B-D513EB1F8082}">
      <dsp:nvSpPr>
        <dsp:cNvPr id="0" name=""/>
        <dsp:cNvSpPr/>
      </dsp:nvSpPr>
      <dsp:spPr>
        <a:xfrm>
          <a:off x="1200023" y="43857"/>
          <a:ext cx="1302428" cy="1126753"/>
        </a:xfrm>
        <a:prstGeom prst="hexagon">
          <a:avLst>
            <a:gd name="adj" fmla="val 28570"/>
            <a:gd name="vf" fmla="val 115470"/>
          </a:avLst>
        </a:prstGeom>
        <a:blipFill rotWithShape="0">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IN" sz="2700" kern="1200" dirty="0">
            <a:noFill/>
          </a:endParaRPr>
        </a:p>
      </dsp:txBody>
      <dsp:txXfrm>
        <a:off x="1415863" y="230584"/>
        <a:ext cx="870748" cy="753299"/>
      </dsp:txXfrm>
    </dsp:sp>
    <dsp:sp modelId="{B9B50039-9994-455E-8971-CAE837752807}">
      <dsp:nvSpPr>
        <dsp:cNvPr id="0" name=""/>
        <dsp:cNvSpPr/>
      </dsp:nvSpPr>
      <dsp:spPr>
        <a:xfrm>
          <a:off x="2748667" y="1602397"/>
          <a:ext cx="599642" cy="51667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03781-BB4D-4BEF-91FE-D979C0DBC931}">
      <dsp:nvSpPr>
        <dsp:cNvPr id="0" name=""/>
        <dsp:cNvSpPr/>
      </dsp:nvSpPr>
      <dsp:spPr>
        <a:xfrm>
          <a:off x="2394501" y="736886"/>
          <a:ext cx="1302428" cy="1126753"/>
        </a:xfrm>
        <a:prstGeom prst="hexagon">
          <a:avLst>
            <a:gd name="adj" fmla="val 28570"/>
            <a:gd name="vf" fmla="val 115470"/>
          </a:avLst>
        </a:prstGeom>
        <a:blipFill rotWithShape="0">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IN" sz="2700" kern="1200" dirty="0">
            <a:noFill/>
          </a:endParaRPr>
        </a:p>
      </dsp:txBody>
      <dsp:txXfrm>
        <a:off x="2610341" y="923613"/>
        <a:ext cx="870748" cy="753299"/>
      </dsp:txXfrm>
    </dsp:sp>
    <dsp:sp modelId="{D57C8C54-B082-486E-ACC0-B4272C685713}">
      <dsp:nvSpPr>
        <dsp:cNvPr id="0" name=""/>
        <dsp:cNvSpPr/>
      </dsp:nvSpPr>
      <dsp:spPr>
        <a:xfrm>
          <a:off x="2262521" y="2692717"/>
          <a:ext cx="599642" cy="51667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F8DC8E-AC2D-4440-9D01-330E8F01906D}">
      <dsp:nvSpPr>
        <dsp:cNvPr id="0" name=""/>
        <dsp:cNvSpPr/>
      </dsp:nvSpPr>
      <dsp:spPr>
        <a:xfrm>
          <a:off x="2394501" y="2099301"/>
          <a:ext cx="1302428" cy="1126753"/>
        </a:xfrm>
        <a:prstGeom prst="hexagon">
          <a:avLst>
            <a:gd name="adj" fmla="val 28570"/>
            <a:gd name="vf" fmla="val 115470"/>
          </a:avLst>
        </a:prstGeom>
        <a:blipFill rotWithShape="0">
          <a:blip xmlns:r="http://schemas.openxmlformats.org/officeDocument/2006/relationships" r:embed="rId4"/>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IN" sz="2700" kern="1200" dirty="0">
            <a:noFill/>
          </a:endParaRPr>
        </a:p>
      </dsp:txBody>
      <dsp:txXfrm>
        <a:off x="2610341" y="2286028"/>
        <a:ext cx="870748" cy="753299"/>
      </dsp:txXfrm>
    </dsp:sp>
    <dsp:sp modelId="{D2B412F8-4C8D-4644-AD08-56AECE5098A2}">
      <dsp:nvSpPr>
        <dsp:cNvPr id="0" name=""/>
        <dsp:cNvSpPr/>
      </dsp:nvSpPr>
      <dsp:spPr>
        <a:xfrm>
          <a:off x="1056582" y="2805896"/>
          <a:ext cx="599642" cy="51667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6A8E56-2AE4-4C68-AE11-BEB610C7055F}">
      <dsp:nvSpPr>
        <dsp:cNvPr id="0" name=""/>
        <dsp:cNvSpPr/>
      </dsp:nvSpPr>
      <dsp:spPr>
        <a:xfrm>
          <a:off x="1200023" y="2793105"/>
          <a:ext cx="1302428" cy="1126753"/>
        </a:xfrm>
        <a:prstGeom prst="hexagon">
          <a:avLst>
            <a:gd name="adj" fmla="val 28570"/>
            <a:gd name="vf" fmla="val 115470"/>
          </a:avLst>
        </a:prstGeom>
        <a:blipFill rotWithShape="0">
          <a:blip xmlns:r="http://schemas.openxmlformats.org/officeDocument/2006/relationships" r:embed="rId5"/>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IN" sz="2700" kern="1200" dirty="0">
            <a:noFill/>
          </a:endParaRPr>
        </a:p>
      </dsp:txBody>
      <dsp:txXfrm>
        <a:off x="1415863" y="2979832"/>
        <a:ext cx="870748" cy="753299"/>
      </dsp:txXfrm>
    </dsp:sp>
    <dsp:sp modelId="{D149CD76-CCAF-4F4B-A6AF-7DC34243602A}">
      <dsp:nvSpPr>
        <dsp:cNvPr id="0" name=""/>
        <dsp:cNvSpPr/>
      </dsp:nvSpPr>
      <dsp:spPr>
        <a:xfrm>
          <a:off x="0" y="2100076"/>
          <a:ext cx="1302428" cy="1126753"/>
        </a:xfrm>
        <a:prstGeom prst="hexagon">
          <a:avLst>
            <a:gd name="adj" fmla="val 28570"/>
            <a:gd name="vf" fmla="val 115470"/>
          </a:avLst>
        </a:prstGeom>
        <a:blipFill rotWithShape="0">
          <a:blip xmlns:r="http://schemas.openxmlformats.org/officeDocument/2006/relationships" r:embed="rId6"/>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IN" sz="2700" kern="1200" dirty="0">
            <a:noFill/>
          </a:endParaRPr>
        </a:p>
      </dsp:txBody>
      <dsp:txXfrm>
        <a:off x="215840" y="2286803"/>
        <a:ext cx="870748" cy="753299"/>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9B678-07DB-4150-BFDC-3A64D5F58CD3}" type="datetimeFigureOut">
              <a:rPr lang="en-IN" smtClean="0"/>
              <a:t>17-03-2025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C9EF45-E50F-49B2-8091-965E9B105E23}" type="slidenum">
              <a:rPr lang="en-IN" smtClean="0"/>
              <a:t>‹#›</a:t>
            </a:fld>
            <a:endParaRPr lang="en-IN"/>
          </a:p>
        </p:txBody>
      </p:sp>
    </p:spTree>
    <p:extLst>
      <p:ext uri="{BB962C8B-B14F-4D97-AF65-F5344CB8AC3E}">
        <p14:creationId xmlns:p14="http://schemas.microsoft.com/office/powerpoint/2010/main" val="214020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C9EF45-E50F-49B2-8091-965E9B105E23}" type="slidenum">
              <a:rPr lang="en-IN" smtClean="0"/>
              <a:t>13</a:t>
            </a:fld>
            <a:endParaRPr lang="en-IN"/>
          </a:p>
        </p:txBody>
      </p:sp>
    </p:spTree>
    <p:extLst>
      <p:ext uri="{BB962C8B-B14F-4D97-AF65-F5344CB8AC3E}">
        <p14:creationId xmlns:p14="http://schemas.microsoft.com/office/powerpoint/2010/main" val="2254429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E91952F-D9FD-43EB-BF10-D87369FFB101}"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780E7-DEEC-43AF-8962-8D4FBB03594D}" type="slidenum">
              <a:rPr lang="en-IN" smtClean="0"/>
              <a:t>‹#›</a:t>
            </a:fld>
            <a:endParaRPr lang="en-IN"/>
          </a:p>
        </p:txBody>
      </p:sp>
    </p:spTree>
    <p:extLst>
      <p:ext uri="{BB962C8B-B14F-4D97-AF65-F5344CB8AC3E}">
        <p14:creationId xmlns:p14="http://schemas.microsoft.com/office/powerpoint/2010/main" val="3109583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91952F-D9FD-43EB-BF10-D87369FFB101}"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780E7-DEEC-43AF-8962-8D4FBB03594D}" type="slidenum">
              <a:rPr lang="en-IN" smtClean="0"/>
              <a:t>‹#›</a:t>
            </a:fld>
            <a:endParaRPr lang="en-IN"/>
          </a:p>
        </p:txBody>
      </p:sp>
    </p:spTree>
    <p:extLst>
      <p:ext uri="{BB962C8B-B14F-4D97-AF65-F5344CB8AC3E}">
        <p14:creationId xmlns:p14="http://schemas.microsoft.com/office/powerpoint/2010/main" val="260717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91952F-D9FD-43EB-BF10-D87369FFB101}"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780E7-DEEC-43AF-8962-8D4FBB03594D}" type="slidenum">
              <a:rPr lang="en-IN" smtClean="0"/>
              <a:t>‹#›</a:t>
            </a:fld>
            <a:endParaRPr lang="en-IN"/>
          </a:p>
        </p:txBody>
      </p:sp>
    </p:spTree>
    <p:extLst>
      <p:ext uri="{BB962C8B-B14F-4D97-AF65-F5344CB8AC3E}">
        <p14:creationId xmlns:p14="http://schemas.microsoft.com/office/powerpoint/2010/main" val="179001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91952F-D9FD-43EB-BF10-D87369FFB101}"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780E7-DEEC-43AF-8962-8D4FBB03594D}" type="slidenum">
              <a:rPr lang="en-IN" smtClean="0"/>
              <a:t>‹#›</a:t>
            </a:fld>
            <a:endParaRPr lang="en-IN"/>
          </a:p>
        </p:txBody>
      </p:sp>
    </p:spTree>
    <p:extLst>
      <p:ext uri="{BB962C8B-B14F-4D97-AF65-F5344CB8AC3E}">
        <p14:creationId xmlns:p14="http://schemas.microsoft.com/office/powerpoint/2010/main" val="155584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91952F-D9FD-43EB-BF10-D87369FFB101}"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F780E7-DEEC-43AF-8962-8D4FBB03594D}" type="slidenum">
              <a:rPr lang="en-IN" smtClean="0"/>
              <a:t>‹#›</a:t>
            </a:fld>
            <a:endParaRPr lang="en-IN"/>
          </a:p>
        </p:txBody>
      </p:sp>
    </p:spTree>
    <p:extLst>
      <p:ext uri="{BB962C8B-B14F-4D97-AF65-F5344CB8AC3E}">
        <p14:creationId xmlns:p14="http://schemas.microsoft.com/office/powerpoint/2010/main" val="2446823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E91952F-D9FD-43EB-BF10-D87369FFB101}" type="datetimeFigureOut">
              <a:rPr lang="en-IN" smtClean="0"/>
              <a:t>17-03-2025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780E7-DEEC-43AF-8962-8D4FBB03594D}" type="slidenum">
              <a:rPr lang="en-IN" smtClean="0"/>
              <a:t>‹#›</a:t>
            </a:fld>
            <a:endParaRPr lang="en-IN"/>
          </a:p>
        </p:txBody>
      </p:sp>
    </p:spTree>
    <p:extLst>
      <p:ext uri="{BB962C8B-B14F-4D97-AF65-F5344CB8AC3E}">
        <p14:creationId xmlns:p14="http://schemas.microsoft.com/office/powerpoint/2010/main" val="309109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E91952F-D9FD-43EB-BF10-D87369FFB101}" type="datetimeFigureOut">
              <a:rPr lang="en-IN" smtClean="0"/>
              <a:t>17-03-2025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F780E7-DEEC-43AF-8962-8D4FBB03594D}" type="slidenum">
              <a:rPr lang="en-IN" smtClean="0"/>
              <a:t>‹#›</a:t>
            </a:fld>
            <a:endParaRPr lang="en-IN"/>
          </a:p>
        </p:txBody>
      </p:sp>
    </p:spTree>
    <p:extLst>
      <p:ext uri="{BB962C8B-B14F-4D97-AF65-F5344CB8AC3E}">
        <p14:creationId xmlns:p14="http://schemas.microsoft.com/office/powerpoint/2010/main" val="3920963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E91952F-D9FD-43EB-BF10-D87369FFB101}" type="datetimeFigureOut">
              <a:rPr lang="en-IN" smtClean="0"/>
              <a:t>17-03-2025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F780E7-DEEC-43AF-8962-8D4FBB03594D}" type="slidenum">
              <a:rPr lang="en-IN" smtClean="0"/>
              <a:t>‹#›</a:t>
            </a:fld>
            <a:endParaRPr lang="en-IN"/>
          </a:p>
        </p:txBody>
      </p:sp>
    </p:spTree>
    <p:extLst>
      <p:ext uri="{BB962C8B-B14F-4D97-AF65-F5344CB8AC3E}">
        <p14:creationId xmlns:p14="http://schemas.microsoft.com/office/powerpoint/2010/main" val="360302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1952F-D9FD-43EB-BF10-D87369FFB101}" type="datetimeFigureOut">
              <a:rPr lang="en-IN" smtClean="0"/>
              <a:t>17-03-2025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F780E7-DEEC-43AF-8962-8D4FBB03594D}" type="slidenum">
              <a:rPr lang="en-IN" smtClean="0"/>
              <a:t>‹#›</a:t>
            </a:fld>
            <a:endParaRPr lang="en-IN"/>
          </a:p>
        </p:txBody>
      </p:sp>
    </p:spTree>
    <p:extLst>
      <p:ext uri="{BB962C8B-B14F-4D97-AF65-F5344CB8AC3E}">
        <p14:creationId xmlns:p14="http://schemas.microsoft.com/office/powerpoint/2010/main" val="197063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91952F-D9FD-43EB-BF10-D87369FFB101}" type="datetimeFigureOut">
              <a:rPr lang="en-IN" smtClean="0"/>
              <a:t>17-03-2025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780E7-DEEC-43AF-8962-8D4FBB03594D}" type="slidenum">
              <a:rPr lang="en-IN" smtClean="0"/>
              <a:t>‹#›</a:t>
            </a:fld>
            <a:endParaRPr lang="en-IN"/>
          </a:p>
        </p:txBody>
      </p:sp>
    </p:spTree>
    <p:extLst>
      <p:ext uri="{BB962C8B-B14F-4D97-AF65-F5344CB8AC3E}">
        <p14:creationId xmlns:p14="http://schemas.microsoft.com/office/powerpoint/2010/main" val="1789313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91952F-D9FD-43EB-BF10-D87369FFB101}" type="datetimeFigureOut">
              <a:rPr lang="en-IN" smtClean="0"/>
              <a:t>17-03-2025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F780E7-DEEC-43AF-8962-8D4FBB03594D}" type="slidenum">
              <a:rPr lang="en-IN" smtClean="0"/>
              <a:t>‹#›</a:t>
            </a:fld>
            <a:endParaRPr lang="en-IN"/>
          </a:p>
        </p:txBody>
      </p:sp>
    </p:spTree>
    <p:extLst>
      <p:ext uri="{BB962C8B-B14F-4D97-AF65-F5344CB8AC3E}">
        <p14:creationId xmlns:p14="http://schemas.microsoft.com/office/powerpoint/2010/main" val="2535923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91952F-D9FD-43EB-BF10-D87369FFB101}" type="datetimeFigureOut">
              <a:rPr lang="en-IN" smtClean="0"/>
              <a:t>17-03-2025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780E7-DEEC-43AF-8962-8D4FBB03594D}" type="slidenum">
              <a:rPr lang="en-IN" smtClean="0"/>
              <a:t>‹#›</a:t>
            </a:fld>
            <a:endParaRPr lang="en-IN"/>
          </a:p>
        </p:txBody>
      </p:sp>
    </p:spTree>
    <p:extLst>
      <p:ext uri="{BB962C8B-B14F-4D97-AF65-F5344CB8AC3E}">
        <p14:creationId xmlns:p14="http://schemas.microsoft.com/office/powerpoint/2010/main" val="167127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5.png"/><Relationship Id="rId4" Type="http://schemas.openxmlformats.org/officeDocument/2006/relationships/diagramLayout" Target="../diagrams/layout1.xml"/><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maps.google.com/maps?q=loc"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12" name="Google Shape;12;p1"/>
          <p:cNvSpPr txBox="1">
            <a:spLocks noGrp="1"/>
          </p:cNvSpPr>
          <p:nvPr>
            <p:ph type="ctrTitle"/>
          </p:nvPr>
        </p:nvSpPr>
        <p:spPr>
          <a:xfrm>
            <a:off x="375571" y="675130"/>
            <a:ext cx="8099700" cy="294960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1"/>
              </a:buClr>
              <a:buSzPts val="4400"/>
              <a:buFont typeface="Calibri"/>
              <a:buNone/>
            </a:pPr>
            <a:r>
              <a:rPr lang="en-US" sz="2400" b="1" dirty="0">
                <a:latin typeface="Times New Roman" panose="02020603050405020304" pitchFamily="18" charset="0"/>
                <a:ea typeface="Oswald"/>
                <a:cs typeface="Times New Roman" panose="02020603050405020304" pitchFamily="18" charset="0"/>
                <a:sym typeface="Oswald"/>
              </a:rPr>
              <a:t>TRIGGERING GUN WITH ALERT SYSTEM </a:t>
            </a:r>
            <a:endParaRPr sz="2400" b="1" dirty="0">
              <a:latin typeface="Times New Roman" panose="02020603050405020304" pitchFamily="18" charset="0"/>
              <a:ea typeface="Oswald"/>
              <a:cs typeface="Times New Roman" panose="02020603050405020304" pitchFamily="18" charset="0"/>
              <a:sym typeface="Oswald"/>
            </a:endParaRPr>
          </a:p>
        </p:txBody>
      </p:sp>
      <p:sp>
        <p:nvSpPr>
          <p:cNvPr id="13" name="Google Shape;13;p1"/>
          <p:cNvSpPr txBox="1">
            <a:spLocks noGrp="1"/>
          </p:cNvSpPr>
          <p:nvPr>
            <p:ph type="subTitle" idx="1"/>
          </p:nvPr>
        </p:nvSpPr>
        <p:spPr>
          <a:xfrm>
            <a:off x="507998" y="3519714"/>
            <a:ext cx="4435930" cy="2833099"/>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888888"/>
              </a:buClr>
              <a:buSzPts val="3200"/>
              <a:buNone/>
            </a:pPr>
            <a:r>
              <a:rPr lang="en-US" sz="2000" b="1" dirty="0">
                <a:solidFill>
                  <a:schemeClr val="tx1"/>
                </a:solidFill>
                <a:latin typeface="Times New Roman" panose="02020603050405020304" pitchFamily="18" charset="0"/>
                <a:cs typeface="Times New Roman" panose="02020603050405020304" pitchFamily="18" charset="0"/>
              </a:rPr>
              <a:t>TEAM MEMBERS</a:t>
            </a:r>
            <a:endParaRPr sz="2000"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544"/>
              </a:spcBef>
              <a:spcAft>
                <a:spcPts val="0"/>
              </a:spcAft>
              <a:buClr>
                <a:srgbClr val="888888"/>
              </a:buClr>
              <a:buSzPts val="3200"/>
              <a:buNone/>
            </a:pPr>
            <a:r>
              <a:rPr lang="en-US" sz="1800" dirty="0">
                <a:solidFill>
                  <a:schemeClr val="tx1"/>
                </a:solidFill>
                <a:latin typeface="Times New Roman" panose="02020603050405020304" pitchFamily="18" charset="0"/>
                <a:cs typeface="Times New Roman" panose="02020603050405020304" pitchFamily="18" charset="0"/>
              </a:rPr>
              <a:t>1.MADHUMITHA.B (113222072055)</a:t>
            </a:r>
            <a:endParaRPr sz="18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544"/>
              </a:spcBef>
              <a:spcAft>
                <a:spcPts val="0"/>
              </a:spcAft>
              <a:buClr>
                <a:srgbClr val="888888"/>
              </a:buClr>
              <a:buSzPts val="3200"/>
              <a:buNone/>
            </a:pPr>
            <a:r>
              <a:rPr lang="en-US" sz="1800" dirty="0">
                <a:solidFill>
                  <a:schemeClr val="tx1"/>
                </a:solidFill>
                <a:latin typeface="Times New Roman" panose="02020603050405020304" pitchFamily="18" charset="0"/>
                <a:cs typeface="Times New Roman" panose="02020603050405020304" pitchFamily="18" charset="0"/>
              </a:rPr>
              <a:t>2.ROHINI.V (113222072081)</a:t>
            </a:r>
            <a:endParaRPr sz="18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544"/>
              </a:spcBef>
              <a:spcAft>
                <a:spcPts val="0"/>
              </a:spcAft>
              <a:buClr>
                <a:srgbClr val="888888"/>
              </a:buClr>
              <a:buSzPts val="3200"/>
              <a:buNone/>
            </a:pPr>
            <a:r>
              <a:rPr lang="en-US" sz="1800" dirty="0">
                <a:solidFill>
                  <a:schemeClr val="tx1"/>
                </a:solidFill>
                <a:latin typeface="Times New Roman" panose="02020603050405020304" pitchFamily="18" charset="0"/>
                <a:cs typeface="Times New Roman" panose="02020603050405020304" pitchFamily="18" charset="0"/>
              </a:rPr>
              <a:t>3.SANGEETHA.S (113222072087)</a:t>
            </a:r>
            <a:endParaRPr sz="1800" dirty="0">
              <a:solidFill>
                <a:schemeClr val="tx1"/>
              </a:solidFill>
              <a:latin typeface="Times New Roman" panose="02020603050405020304" pitchFamily="18" charset="0"/>
              <a:cs typeface="Times New Roman" panose="02020603050405020304" pitchFamily="18" charset="0"/>
            </a:endParaRPr>
          </a:p>
        </p:txBody>
      </p:sp>
      <p:sp>
        <p:nvSpPr>
          <p:cNvPr id="14" name="Google Shape;14;p1"/>
          <p:cNvSpPr txBox="1"/>
          <p:nvPr/>
        </p:nvSpPr>
        <p:spPr>
          <a:xfrm>
            <a:off x="4943928" y="3429000"/>
            <a:ext cx="4254131" cy="1644743"/>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888888"/>
              </a:buClr>
              <a:buSzPct val="100000"/>
              <a:buFont typeface="Arial"/>
              <a:buNone/>
            </a:pPr>
            <a:endParaRPr lang="en-US" sz="2000" b="1" i="0" u="sng" strike="noStrike" cap="none" dirty="0">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Clr>
                <a:srgbClr val="888888"/>
              </a:buClr>
              <a:buSzPct val="100000"/>
              <a:buFont typeface="Arial"/>
              <a:buNone/>
            </a:pPr>
            <a:r>
              <a:rPr lang="en-US" sz="2000" b="1" i="0" strike="noStrike" cap="none" dirty="0">
                <a:latin typeface="Times New Roman" panose="02020603050405020304" pitchFamily="18" charset="0"/>
                <a:ea typeface="Calibri"/>
                <a:cs typeface="Times New Roman" panose="02020603050405020304" pitchFamily="18" charset="0"/>
                <a:sym typeface="Calibri"/>
              </a:rPr>
              <a:t>GUIDED BY</a:t>
            </a:r>
            <a:endParaRPr sz="2000" b="1" dirty="0">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560"/>
              </a:spcBef>
              <a:spcAft>
                <a:spcPts val="0"/>
              </a:spcAft>
              <a:buClr>
                <a:srgbClr val="888888"/>
              </a:buClr>
              <a:buSzPct val="100000"/>
              <a:buFont typeface="Arial"/>
              <a:buNone/>
            </a:pPr>
            <a:r>
              <a:rPr lang="en-US" dirty="0">
                <a:latin typeface="Times New Roman" panose="02020603050405020304" pitchFamily="18" charset="0"/>
                <a:ea typeface="Calibri"/>
                <a:cs typeface="Times New Roman" panose="02020603050405020304" pitchFamily="18" charset="0"/>
                <a:sym typeface="Calibri"/>
              </a:rPr>
              <a:t>DR.P.VISU</a:t>
            </a:r>
          </a:p>
          <a:p>
            <a:pPr marL="0" marR="0" lvl="0" indent="0" algn="ctr" rtl="0">
              <a:spcBef>
                <a:spcPts val="560"/>
              </a:spcBef>
              <a:spcAft>
                <a:spcPts val="0"/>
              </a:spcAft>
              <a:buClr>
                <a:srgbClr val="888888"/>
              </a:buClr>
              <a:buSzPct val="100000"/>
              <a:buFont typeface="Arial"/>
              <a:buNone/>
            </a:pPr>
            <a:r>
              <a:rPr lang="en-US" dirty="0">
                <a:latin typeface="Times New Roman" panose="02020603050405020304" pitchFamily="18" charset="0"/>
                <a:ea typeface="Calibri"/>
                <a:cs typeface="Times New Roman" panose="02020603050405020304" pitchFamily="18" charset="0"/>
                <a:sym typeface="Calibri"/>
              </a:rPr>
              <a:t>HEAD OF THE DEPARTMENT</a:t>
            </a:r>
            <a:endParaRPr dirty="0">
              <a:latin typeface="Times New Roman" panose="02020603050405020304" pitchFamily="18" charset="0"/>
              <a:ea typeface="Calibri"/>
              <a:cs typeface="Times New Roman" panose="02020603050405020304" pitchFamily="18" charset="0"/>
              <a:sym typeface="Calibri"/>
            </a:endParaRPr>
          </a:p>
          <a:p>
            <a:pPr marL="0" marR="0" lvl="0" indent="0" algn="l" rtl="0">
              <a:spcBef>
                <a:spcPts val="560"/>
              </a:spcBef>
              <a:spcAft>
                <a:spcPts val="0"/>
              </a:spcAft>
              <a:buClr>
                <a:srgbClr val="888888"/>
              </a:buClr>
              <a:buSzPct val="100000"/>
              <a:buFont typeface="Arial"/>
              <a:buNone/>
            </a:pPr>
            <a:endParaRPr sz="2000" dirty="0">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560"/>
              </a:spcBef>
              <a:spcAft>
                <a:spcPts val="0"/>
              </a:spcAft>
              <a:buClr>
                <a:srgbClr val="888888"/>
              </a:buClr>
              <a:buSzPct val="100000"/>
              <a:buFont typeface="Arial"/>
              <a:buNone/>
            </a:pPr>
            <a:endParaRPr sz="2000" dirty="0">
              <a:latin typeface="Times New Roman" panose="02020603050405020304" pitchFamily="18" charset="0"/>
              <a:ea typeface="Calibri"/>
              <a:cs typeface="Times New Roman" panose="02020603050405020304" pitchFamily="18" charset="0"/>
              <a:sym typeface="Calibri"/>
            </a:endParaRPr>
          </a:p>
          <a:p>
            <a:pPr marL="0" marR="0" lvl="0" indent="0" algn="l" rtl="0">
              <a:spcBef>
                <a:spcPts val="640"/>
              </a:spcBef>
              <a:spcAft>
                <a:spcPts val="0"/>
              </a:spcAft>
              <a:buClr>
                <a:srgbClr val="888888"/>
              </a:buClr>
              <a:buSzPct val="100000"/>
              <a:buFont typeface="Arial"/>
              <a:buNone/>
            </a:pPr>
            <a:endParaRPr sz="2000" b="0" i="0" u="none" strike="noStrike" cap="none" dirty="0">
              <a:latin typeface="Times New Roman" panose="02020603050405020304" pitchFamily="18" charset="0"/>
              <a:ea typeface="Calibri"/>
              <a:cs typeface="Times New Roman" panose="02020603050405020304" pitchFamily="18" charset="0"/>
              <a:sym typeface="Calibri"/>
            </a:endParaRPr>
          </a:p>
          <a:p>
            <a:pPr marL="0" marR="0" lvl="0" indent="0" algn="l" rtl="0">
              <a:spcBef>
                <a:spcPts val="640"/>
              </a:spcBef>
              <a:spcAft>
                <a:spcPts val="0"/>
              </a:spcAft>
              <a:buClr>
                <a:srgbClr val="888888"/>
              </a:buClr>
              <a:buSzPct val="100000"/>
              <a:buFont typeface="Arial"/>
              <a:buNone/>
            </a:pPr>
            <a:endParaRPr sz="2000" b="0" i="0" u="none" strike="noStrike" cap="none" dirty="0">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A171-8A39-75B4-5A49-C2D974E1DD22}"/>
              </a:ext>
            </a:extLst>
          </p:cNvPr>
          <p:cNvSpPr>
            <a:spLocks noGrp="1"/>
          </p:cNvSpPr>
          <p:nvPr>
            <p:ph type="title"/>
          </p:nvPr>
        </p:nvSpPr>
        <p:spPr>
          <a:xfrm>
            <a:off x="314103" y="287159"/>
            <a:ext cx="8229600" cy="246472"/>
          </a:xfrm>
        </p:spPr>
        <p:txBody>
          <a:bodyPr>
            <a:noAutofit/>
          </a:bodyPr>
          <a:lstStyle/>
          <a:p>
            <a:r>
              <a:rPr lang="en-US" sz="2000" b="1" dirty="0">
                <a:latin typeface="Times New Roman" panose="02020603050405020304" pitchFamily="18" charset="0"/>
                <a:cs typeface="Times New Roman" panose="02020603050405020304" pitchFamily="18" charset="0"/>
              </a:rPr>
              <a:t>Architecture Diagram </a:t>
            </a:r>
            <a:endParaRPr lang="en-IN" sz="2000" dirty="0"/>
          </a:p>
        </p:txBody>
      </p:sp>
      <p:sp>
        <p:nvSpPr>
          <p:cNvPr id="3" name="Rectangle 2">
            <a:extLst>
              <a:ext uri="{FF2B5EF4-FFF2-40B4-BE49-F238E27FC236}">
                <a16:creationId xmlns:a16="http://schemas.microsoft.com/office/drawing/2014/main" id="{1C24A526-111D-D2C8-23FE-DDAC6E3B404D}"/>
              </a:ext>
            </a:extLst>
          </p:cNvPr>
          <p:cNvSpPr/>
          <p:nvPr/>
        </p:nvSpPr>
        <p:spPr>
          <a:xfrm>
            <a:off x="539945" y="801607"/>
            <a:ext cx="8003758" cy="54864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4" name="Diamond 3">
            <a:extLst>
              <a:ext uri="{FF2B5EF4-FFF2-40B4-BE49-F238E27FC236}">
                <a16:creationId xmlns:a16="http://schemas.microsoft.com/office/drawing/2014/main" id="{D251047F-97A1-9DEA-B662-EFB0E451DAEE}"/>
              </a:ext>
            </a:extLst>
          </p:cNvPr>
          <p:cNvSpPr/>
          <p:nvPr/>
        </p:nvSpPr>
        <p:spPr>
          <a:xfrm>
            <a:off x="2467896" y="1160205"/>
            <a:ext cx="1347019" cy="11503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200" dirty="0">
              <a:latin typeface="Times New Roman" panose="02020603050405020304" pitchFamily="18" charset="0"/>
              <a:cs typeface="Times New Roman" panose="02020603050405020304" pitchFamily="18" charset="0"/>
            </a:endParaRPr>
          </a:p>
          <a:p>
            <a:pPr algn="ctr"/>
            <a:endParaRPr lang="en-IN"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Buzzer</a:t>
            </a:r>
          </a:p>
        </p:txBody>
      </p:sp>
      <p:sp>
        <p:nvSpPr>
          <p:cNvPr id="5" name="Diamond 4">
            <a:extLst>
              <a:ext uri="{FF2B5EF4-FFF2-40B4-BE49-F238E27FC236}">
                <a16:creationId xmlns:a16="http://schemas.microsoft.com/office/drawing/2014/main" id="{F3A7C8B7-3750-CE15-A485-23B0BE123656}"/>
              </a:ext>
            </a:extLst>
          </p:cNvPr>
          <p:cNvSpPr/>
          <p:nvPr/>
        </p:nvSpPr>
        <p:spPr>
          <a:xfrm>
            <a:off x="4572000" y="1160204"/>
            <a:ext cx="1347019" cy="11503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200" dirty="0">
              <a:latin typeface="Times New Roman" panose="02020603050405020304" pitchFamily="18" charset="0"/>
              <a:cs typeface="Times New Roman" panose="02020603050405020304" pitchFamily="18" charset="0"/>
            </a:endParaRPr>
          </a:p>
          <a:p>
            <a:pPr algn="ctr"/>
            <a:endParaRPr lang="en-IN" sz="1200" dirty="0">
              <a:latin typeface="Times New Roman" panose="02020603050405020304" pitchFamily="18" charset="0"/>
              <a:cs typeface="Times New Roman" panose="02020603050405020304" pitchFamily="18" charset="0"/>
            </a:endParaRPr>
          </a:p>
          <a:p>
            <a:pPr algn="ctr"/>
            <a:r>
              <a:rPr lang="en-IN" sz="1200" dirty="0">
                <a:latin typeface="Times New Roman" panose="02020603050405020304" pitchFamily="18" charset="0"/>
                <a:cs typeface="Times New Roman" panose="02020603050405020304" pitchFamily="18" charset="0"/>
              </a:rPr>
              <a:t>Buzzer</a:t>
            </a:r>
          </a:p>
        </p:txBody>
      </p:sp>
      <p:cxnSp>
        <p:nvCxnSpPr>
          <p:cNvPr id="6" name="Straight Connector 5">
            <a:extLst>
              <a:ext uri="{FF2B5EF4-FFF2-40B4-BE49-F238E27FC236}">
                <a16:creationId xmlns:a16="http://schemas.microsoft.com/office/drawing/2014/main" id="{DA689533-6469-996D-D229-0046F6B6FF9B}"/>
              </a:ext>
            </a:extLst>
          </p:cNvPr>
          <p:cNvCxnSpPr>
            <a:cxnSpLocks/>
            <a:endCxn id="13" idx="0"/>
          </p:cNvCxnSpPr>
          <p:nvPr/>
        </p:nvCxnSpPr>
        <p:spPr>
          <a:xfrm>
            <a:off x="1763861" y="1735391"/>
            <a:ext cx="3740" cy="745291"/>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EE4592A0-241D-3973-35F4-8BAD9494D3EE}"/>
              </a:ext>
            </a:extLst>
          </p:cNvPr>
          <p:cNvCxnSpPr>
            <a:cxnSpLocks/>
          </p:cNvCxnSpPr>
          <p:nvPr/>
        </p:nvCxnSpPr>
        <p:spPr>
          <a:xfrm>
            <a:off x="1763861" y="1735391"/>
            <a:ext cx="7040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8437CC6D-E7FD-97C0-F27C-5C82239BF30F}"/>
              </a:ext>
            </a:extLst>
          </p:cNvPr>
          <p:cNvCxnSpPr>
            <a:cxnSpLocks/>
          </p:cNvCxnSpPr>
          <p:nvPr/>
        </p:nvCxnSpPr>
        <p:spPr>
          <a:xfrm flipH="1">
            <a:off x="4229247" y="1735391"/>
            <a:ext cx="1" cy="812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8576C5B-0A64-29C5-AEE1-E2C4C19D92E6}"/>
              </a:ext>
            </a:extLst>
          </p:cNvPr>
          <p:cNvCxnSpPr>
            <a:cxnSpLocks/>
          </p:cNvCxnSpPr>
          <p:nvPr/>
        </p:nvCxnSpPr>
        <p:spPr>
          <a:xfrm>
            <a:off x="4133088" y="1752102"/>
            <a:ext cx="0" cy="7960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1D0D314-2E68-0D5E-E8A9-D8FE81058623}"/>
              </a:ext>
            </a:extLst>
          </p:cNvPr>
          <p:cNvCxnSpPr>
            <a:cxnSpLocks/>
          </p:cNvCxnSpPr>
          <p:nvPr/>
        </p:nvCxnSpPr>
        <p:spPr>
          <a:xfrm>
            <a:off x="6583680" y="1752102"/>
            <a:ext cx="0" cy="749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Rounded Corners 12">
            <a:extLst>
              <a:ext uri="{FF2B5EF4-FFF2-40B4-BE49-F238E27FC236}">
                <a16:creationId xmlns:a16="http://schemas.microsoft.com/office/drawing/2014/main" id="{51FF871C-D129-707F-6348-76A8189AEFB7}"/>
              </a:ext>
            </a:extLst>
          </p:cNvPr>
          <p:cNvSpPr/>
          <p:nvPr/>
        </p:nvSpPr>
        <p:spPr>
          <a:xfrm>
            <a:off x="730298" y="2480682"/>
            <a:ext cx="2074605" cy="102691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     GSM &amp;GPS Module Activated</a:t>
            </a:r>
          </a:p>
        </p:txBody>
      </p:sp>
      <p:cxnSp>
        <p:nvCxnSpPr>
          <p:cNvPr id="14" name="Straight Connector 13">
            <a:extLst>
              <a:ext uri="{FF2B5EF4-FFF2-40B4-BE49-F238E27FC236}">
                <a16:creationId xmlns:a16="http://schemas.microsoft.com/office/drawing/2014/main" id="{22A77EB2-D5DD-7B7D-AB80-C98237FC9A27}"/>
              </a:ext>
            </a:extLst>
          </p:cNvPr>
          <p:cNvCxnSpPr>
            <a:cxnSpLocks/>
          </p:cNvCxnSpPr>
          <p:nvPr/>
        </p:nvCxnSpPr>
        <p:spPr>
          <a:xfrm>
            <a:off x="4229248" y="1735391"/>
            <a:ext cx="342752"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ED3604F-8AF8-F6B8-266B-C2B569D9076E}"/>
              </a:ext>
            </a:extLst>
          </p:cNvPr>
          <p:cNvCxnSpPr>
            <a:cxnSpLocks/>
          </p:cNvCxnSpPr>
          <p:nvPr/>
        </p:nvCxnSpPr>
        <p:spPr>
          <a:xfrm>
            <a:off x="3814915" y="1752102"/>
            <a:ext cx="318173" cy="0"/>
          </a:xfrm>
          <a:prstGeom prst="line">
            <a:avLst/>
          </a:prstGeom>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07BB18FB-D444-8F2F-CED6-1E2D7240EA44}"/>
              </a:ext>
            </a:extLst>
          </p:cNvPr>
          <p:cNvSpPr/>
          <p:nvPr/>
        </p:nvSpPr>
        <p:spPr>
          <a:xfrm>
            <a:off x="3509918" y="2548127"/>
            <a:ext cx="1438657" cy="7821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         </a:t>
            </a:r>
          </a:p>
          <a:p>
            <a:pPr algn="ctr"/>
            <a:r>
              <a:rPr lang="en-IN" dirty="0">
                <a:latin typeface="Times New Roman" panose="02020603050405020304" pitchFamily="18" charset="0"/>
                <a:cs typeface="Times New Roman" panose="02020603050405020304" pitchFamily="18" charset="0"/>
              </a:rPr>
              <a:t>Device Off</a:t>
            </a:r>
          </a:p>
        </p:txBody>
      </p:sp>
      <p:cxnSp>
        <p:nvCxnSpPr>
          <p:cNvPr id="18" name="Straight Connector 17">
            <a:extLst>
              <a:ext uri="{FF2B5EF4-FFF2-40B4-BE49-F238E27FC236}">
                <a16:creationId xmlns:a16="http://schemas.microsoft.com/office/drawing/2014/main" id="{1797E403-B83C-0F81-7CE2-C431699D26E2}"/>
              </a:ext>
            </a:extLst>
          </p:cNvPr>
          <p:cNvCxnSpPr>
            <a:cxnSpLocks/>
          </p:cNvCxnSpPr>
          <p:nvPr/>
        </p:nvCxnSpPr>
        <p:spPr>
          <a:xfrm>
            <a:off x="5919019" y="1735391"/>
            <a:ext cx="664661" cy="16711"/>
          </a:xfrm>
          <a:prstGeom prst="line">
            <a:avLst/>
          </a:prstGeom>
        </p:spPr>
        <p:style>
          <a:lnRef idx="1">
            <a:schemeClr val="dk1"/>
          </a:lnRef>
          <a:fillRef idx="0">
            <a:schemeClr val="dk1"/>
          </a:fillRef>
          <a:effectRef idx="0">
            <a:schemeClr val="dk1"/>
          </a:effectRef>
          <a:fontRef idx="minor">
            <a:schemeClr val="tx1"/>
          </a:fontRef>
        </p:style>
      </p:cxnSp>
      <p:sp>
        <p:nvSpPr>
          <p:cNvPr id="19" name="Rectangle: Rounded Corners 18">
            <a:extLst>
              <a:ext uri="{FF2B5EF4-FFF2-40B4-BE49-F238E27FC236}">
                <a16:creationId xmlns:a16="http://schemas.microsoft.com/office/drawing/2014/main" id="{B06C0929-7D8F-0470-BA09-3850FC38F222}"/>
              </a:ext>
            </a:extLst>
          </p:cNvPr>
          <p:cNvSpPr/>
          <p:nvPr/>
        </p:nvSpPr>
        <p:spPr>
          <a:xfrm>
            <a:off x="5919019" y="2517890"/>
            <a:ext cx="1676597" cy="102691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en-IN" dirty="0"/>
              <a:t>        Electric          Shock Generated</a:t>
            </a:r>
          </a:p>
        </p:txBody>
      </p:sp>
      <p:cxnSp>
        <p:nvCxnSpPr>
          <p:cNvPr id="20" name="Straight Arrow Connector 19">
            <a:extLst>
              <a:ext uri="{FF2B5EF4-FFF2-40B4-BE49-F238E27FC236}">
                <a16:creationId xmlns:a16="http://schemas.microsoft.com/office/drawing/2014/main" id="{E8154D6C-DE36-672E-DFA2-1DEAD6515804}"/>
              </a:ext>
            </a:extLst>
          </p:cNvPr>
          <p:cNvCxnSpPr>
            <a:cxnSpLocks/>
            <a:stCxn id="13" idx="2"/>
          </p:cNvCxnSpPr>
          <p:nvPr/>
        </p:nvCxnSpPr>
        <p:spPr>
          <a:xfrm flipH="1">
            <a:off x="1763862" y="3507599"/>
            <a:ext cx="3739" cy="650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Cylinder 20">
            <a:extLst>
              <a:ext uri="{FF2B5EF4-FFF2-40B4-BE49-F238E27FC236}">
                <a16:creationId xmlns:a16="http://schemas.microsoft.com/office/drawing/2014/main" id="{FA80148A-29B3-9FCD-C1F8-37162FFC507A}"/>
              </a:ext>
            </a:extLst>
          </p:cNvPr>
          <p:cNvSpPr/>
          <p:nvPr/>
        </p:nvSpPr>
        <p:spPr>
          <a:xfrm>
            <a:off x="1153575" y="4181863"/>
            <a:ext cx="1220572" cy="1758794"/>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a:p>
            <a:pPr algn="ctr"/>
            <a:endParaRPr lang="en-IN" dirty="0"/>
          </a:p>
          <a:p>
            <a:pPr algn="ctr"/>
            <a:r>
              <a:rPr lang="en-IN" dirty="0"/>
              <a:t>Pre-Defined Number </a:t>
            </a:r>
          </a:p>
        </p:txBody>
      </p:sp>
      <p:sp>
        <p:nvSpPr>
          <p:cNvPr id="25" name="Rectangle: Rounded Corners 24">
            <a:extLst>
              <a:ext uri="{FF2B5EF4-FFF2-40B4-BE49-F238E27FC236}">
                <a16:creationId xmlns:a16="http://schemas.microsoft.com/office/drawing/2014/main" id="{FCCF7DAE-4EC7-F37E-E9C6-2F50A43221E5}"/>
              </a:ext>
            </a:extLst>
          </p:cNvPr>
          <p:cNvSpPr/>
          <p:nvPr/>
        </p:nvSpPr>
        <p:spPr>
          <a:xfrm>
            <a:off x="3509918" y="4466959"/>
            <a:ext cx="1891138" cy="1096213"/>
          </a:xfrm>
          <a:prstGeom prst="roundRect">
            <a:avLst>
              <a:gd name="adj" fmla="val 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a:p>
            <a:pPr algn="ctr"/>
            <a:endParaRPr lang="en-IN" dirty="0"/>
          </a:p>
          <a:p>
            <a:pPr algn="ctr"/>
            <a:r>
              <a:rPr lang="en-IN" dirty="0"/>
              <a:t>Alert Message &amp; Location</a:t>
            </a:r>
          </a:p>
        </p:txBody>
      </p:sp>
      <p:cxnSp>
        <p:nvCxnSpPr>
          <p:cNvPr id="27" name="Straight Arrow Connector 26">
            <a:extLst>
              <a:ext uri="{FF2B5EF4-FFF2-40B4-BE49-F238E27FC236}">
                <a16:creationId xmlns:a16="http://schemas.microsoft.com/office/drawing/2014/main" id="{AAEC5F9B-0A5D-0B95-5384-100F319B8D5D}"/>
              </a:ext>
            </a:extLst>
          </p:cNvPr>
          <p:cNvCxnSpPr>
            <a:cxnSpLocks/>
            <a:stCxn id="21" idx="4"/>
          </p:cNvCxnSpPr>
          <p:nvPr/>
        </p:nvCxnSpPr>
        <p:spPr>
          <a:xfrm>
            <a:off x="2374147" y="5061260"/>
            <a:ext cx="11357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8AB53B4D-86C9-1C4A-7491-BEEFCF731A05}"/>
              </a:ext>
            </a:extLst>
          </p:cNvPr>
          <p:cNvSpPr txBox="1"/>
          <p:nvPr/>
        </p:nvSpPr>
        <p:spPr>
          <a:xfrm>
            <a:off x="1641198" y="1312468"/>
            <a:ext cx="925806" cy="369332"/>
          </a:xfrm>
          <a:prstGeom prst="rect">
            <a:avLst/>
          </a:prstGeom>
          <a:noFill/>
        </p:spPr>
        <p:txBody>
          <a:bodyPr wrap="square" rtlCol="0">
            <a:spAutoFit/>
          </a:bodyPr>
          <a:lstStyle/>
          <a:p>
            <a:r>
              <a:rPr lang="en-IN" dirty="0"/>
              <a:t>Yes</a:t>
            </a:r>
          </a:p>
        </p:txBody>
      </p:sp>
      <p:sp>
        <p:nvSpPr>
          <p:cNvPr id="32" name="TextBox 31">
            <a:extLst>
              <a:ext uri="{FF2B5EF4-FFF2-40B4-BE49-F238E27FC236}">
                <a16:creationId xmlns:a16="http://schemas.microsoft.com/office/drawing/2014/main" id="{3370EAE8-AA10-E47F-3FE3-915D5E7AE5EE}"/>
              </a:ext>
            </a:extLst>
          </p:cNvPr>
          <p:cNvSpPr txBox="1"/>
          <p:nvPr/>
        </p:nvSpPr>
        <p:spPr>
          <a:xfrm>
            <a:off x="5919019" y="1398576"/>
            <a:ext cx="925806" cy="369332"/>
          </a:xfrm>
          <a:prstGeom prst="rect">
            <a:avLst/>
          </a:prstGeom>
          <a:noFill/>
        </p:spPr>
        <p:txBody>
          <a:bodyPr wrap="square" rtlCol="0">
            <a:spAutoFit/>
          </a:bodyPr>
          <a:lstStyle/>
          <a:p>
            <a:r>
              <a:rPr lang="en-IN" dirty="0"/>
              <a:t>Yes</a:t>
            </a:r>
          </a:p>
        </p:txBody>
      </p:sp>
      <p:sp>
        <p:nvSpPr>
          <p:cNvPr id="33" name="TextBox 32">
            <a:extLst>
              <a:ext uri="{FF2B5EF4-FFF2-40B4-BE49-F238E27FC236}">
                <a16:creationId xmlns:a16="http://schemas.microsoft.com/office/drawing/2014/main" id="{C2E6E4D8-BC5D-044E-03B9-A0898A4D9CF3}"/>
              </a:ext>
            </a:extLst>
          </p:cNvPr>
          <p:cNvSpPr txBox="1"/>
          <p:nvPr/>
        </p:nvSpPr>
        <p:spPr>
          <a:xfrm flipH="1">
            <a:off x="3671955" y="1994131"/>
            <a:ext cx="598787" cy="369332"/>
          </a:xfrm>
          <a:prstGeom prst="rect">
            <a:avLst/>
          </a:prstGeom>
          <a:noFill/>
        </p:spPr>
        <p:txBody>
          <a:bodyPr wrap="square" rtlCol="0">
            <a:spAutoFit/>
          </a:bodyPr>
          <a:lstStyle/>
          <a:p>
            <a:r>
              <a:rPr lang="en-IN" dirty="0"/>
              <a:t>No</a:t>
            </a:r>
          </a:p>
        </p:txBody>
      </p:sp>
      <p:sp>
        <p:nvSpPr>
          <p:cNvPr id="34" name="TextBox 33">
            <a:extLst>
              <a:ext uri="{FF2B5EF4-FFF2-40B4-BE49-F238E27FC236}">
                <a16:creationId xmlns:a16="http://schemas.microsoft.com/office/drawing/2014/main" id="{62973E4C-2FD9-883C-51A2-55B45705387C}"/>
              </a:ext>
            </a:extLst>
          </p:cNvPr>
          <p:cNvSpPr txBox="1"/>
          <p:nvPr/>
        </p:nvSpPr>
        <p:spPr>
          <a:xfrm flipH="1">
            <a:off x="4318130" y="1972940"/>
            <a:ext cx="598787" cy="369332"/>
          </a:xfrm>
          <a:prstGeom prst="rect">
            <a:avLst/>
          </a:prstGeom>
          <a:noFill/>
        </p:spPr>
        <p:txBody>
          <a:bodyPr wrap="square" rtlCol="0">
            <a:spAutoFit/>
          </a:bodyPr>
          <a:lstStyle/>
          <a:p>
            <a:r>
              <a:rPr lang="en-IN" dirty="0"/>
              <a:t>No</a:t>
            </a:r>
          </a:p>
        </p:txBody>
      </p:sp>
      <p:pic>
        <p:nvPicPr>
          <p:cNvPr id="35" name="Picture 34">
            <a:extLst>
              <a:ext uri="{FF2B5EF4-FFF2-40B4-BE49-F238E27FC236}">
                <a16:creationId xmlns:a16="http://schemas.microsoft.com/office/drawing/2014/main" id="{286A8F6A-4C4E-2675-FE16-D19A93805914}"/>
              </a:ext>
            </a:extLst>
          </p:cNvPr>
          <p:cNvPicPr>
            <a:picLocks noChangeAspect="1"/>
          </p:cNvPicPr>
          <p:nvPr/>
        </p:nvPicPr>
        <p:blipFill>
          <a:blip r:embed="rId2"/>
          <a:stretch>
            <a:fillRect/>
          </a:stretch>
        </p:blipFill>
        <p:spPr>
          <a:xfrm>
            <a:off x="2893738" y="1398576"/>
            <a:ext cx="496816" cy="372612"/>
          </a:xfrm>
          <a:prstGeom prst="rect">
            <a:avLst/>
          </a:prstGeom>
        </p:spPr>
      </p:pic>
      <p:pic>
        <p:nvPicPr>
          <p:cNvPr id="36" name="Picture 35">
            <a:extLst>
              <a:ext uri="{FF2B5EF4-FFF2-40B4-BE49-F238E27FC236}">
                <a16:creationId xmlns:a16="http://schemas.microsoft.com/office/drawing/2014/main" id="{3E7483AC-9688-486C-98B7-998E86FC7EA7}"/>
              </a:ext>
            </a:extLst>
          </p:cNvPr>
          <p:cNvPicPr>
            <a:picLocks noChangeAspect="1"/>
          </p:cNvPicPr>
          <p:nvPr/>
        </p:nvPicPr>
        <p:blipFill>
          <a:blip r:embed="rId2"/>
          <a:stretch>
            <a:fillRect/>
          </a:stretch>
        </p:blipFill>
        <p:spPr>
          <a:xfrm>
            <a:off x="4965288" y="1408915"/>
            <a:ext cx="491612" cy="368709"/>
          </a:xfrm>
          <a:prstGeom prst="rect">
            <a:avLst/>
          </a:prstGeom>
        </p:spPr>
      </p:pic>
      <p:pic>
        <p:nvPicPr>
          <p:cNvPr id="37" name="Picture 36">
            <a:extLst>
              <a:ext uri="{FF2B5EF4-FFF2-40B4-BE49-F238E27FC236}">
                <a16:creationId xmlns:a16="http://schemas.microsoft.com/office/drawing/2014/main" id="{13EF2FAE-D809-FE02-C56D-75CCEBEF6A55}"/>
              </a:ext>
            </a:extLst>
          </p:cNvPr>
          <p:cNvPicPr>
            <a:picLocks noChangeAspect="1"/>
          </p:cNvPicPr>
          <p:nvPr/>
        </p:nvPicPr>
        <p:blipFill>
          <a:blip r:embed="rId3"/>
          <a:stretch>
            <a:fillRect/>
          </a:stretch>
        </p:blipFill>
        <p:spPr>
          <a:xfrm>
            <a:off x="678126" y="2402748"/>
            <a:ext cx="675143" cy="593316"/>
          </a:xfrm>
          <a:prstGeom prst="rect">
            <a:avLst/>
          </a:prstGeom>
        </p:spPr>
      </p:pic>
      <p:pic>
        <p:nvPicPr>
          <p:cNvPr id="38" name="Picture 37">
            <a:extLst>
              <a:ext uri="{FF2B5EF4-FFF2-40B4-BE49-F238E27FC236}">
                <a16:creationId xmlns:a16="http://schemas.microsoft.com/office/drawing/2014/main" id="{5D47FA7C-0445-63FC-566B-C5B90BA247AE}"/>
              </a:ext>
            </a:extLst>
          </p:cNvPr>
          <p:cNvPicPr>
            <a:picLocks noChangeAspect="1"/>
          </p:cNvPicPr>
          <p:nvPr/>
        </p:nvPicPr>
        <p:blipFill>
          <a:blip r:embed="rId4"/>
          <a:srcRect l="16875" t="15096" r="16261" b="15009"/>
          <a:stretch/>
        </p:blipFill>
        <p:spPr>
          <a:xfrm>
            <a:off x="4183250" y="4519843"/>
            <a:ext cx="544474" cy="569158"/>
          </a:xfrm>
          <a:prstGeom prst="rect">
            <a:avLst/>
          </a:prstGeom>
        </p:spPr>
      </p:pic>
      <p:pic>
        <p:nvPicPr>
          <p:cNvPr id="40" name="Picture 2" descr="3D phone icon 3D phone symbol phone calling photo 46893694 PNG">
            <a:extLst>
              <a:ext uri="{FF2B5EF4-FFF2-40B4-BE49-F238E27FC236}">
                <a16:creationId xmlns:a16="http://schemas.microsoft.com/office/drawing/2014/main" id="{0EFAF0A2-F261-55DC-2356-FE8AA0EFE0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9393" y="4408106"/>
            <a:ext cx="593316" cy="59331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extLst>
              <a:ext uri="{FF2B5EF4-FFF2-40B4-BE49-F238E27FC236}">
                <a16:creationId xmlns:a16="http://schemas.microsoft.com/office/drawing/2014/main" id="{2882DA96-6911-8932-D1C2-F52B171B2048}"/>
              </a:ext>
            </a:extLst>
          </p:cNvPr>
          <p:cNvPicPr>
            <a:picLocks noChangeAspect="1"/>
          </p:cNvPicPr>
          <p:nvPr/>
        </p:nvPicPr>
        <p:blipFill>
          <a:blip r:embed="rId6"/>
          <a:stretch>
            <a:fillRect/>
          </a:stretch>
        </p:blipFill>
        <p:spPr>
          <a:xfrm>
            <a:off x="6099930" y="2645401"/>
            <a:ext cx="557862" cy="557211"/>
          </a:xfrm>
          <a:prstGeom prst="flowChartConnector">
            <a:avLst/>
          </a:prstGeom>
        </p:spPr>
      </p:pic>
      <p:pic>
        <p:nvPicPr>
          <p:cNvPr id="42" name="Content Placeholder 62">
            <a:extLst>
              <a:ext uri="{FF2B5EF4-FFF2-40B4-BE49-F238E27FC236}">
                <a16:creationId xmlns:a16="http://schemas.microsoft.com/office/drawing/2014/main" id="{4330C97E-7502-FD80-902B-73099AE6696B}"/>
              </a:ext>
            </a:extLst>
          </p:cNvPr>
          <p:cNvPicPr>
            <a:picLocks noGrp="1" noChangeAspect="1"/>
          </p:cNvPicPr>
          <p:nvPr/>
        </p:nvPicPr>
        <p:blipFill>
          <a:blip r:embed="rId7"/>
          <a:stretch>
            <a:fillRect/>
          </a:stretch>
        </p:blipFill>
        <p:spPr>
          <a:xfrm>
            <a:off x="3799493" y="2526936"/>
            <a:ext cx="849133" cy="552747"/>
          </a:xfrm>
          <a:prstGeom prst="rect">
            <a:avLst/>
          </a:prstGeom>
        </p:spPr>
      </p:pic>
    </p:spTree>
    <p:extLst>
      <p:ext uri="{BB962C8B-B14F-4D97-AF65-F5344CB8AC3E}">
        <p14:creationId xmlns:p14="http://schemas.microsoft.com/office/powerpoint/2010/main" val="3819775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E748F-036C-41E6-5C93-51900E025969}"/>
              </a:ext>
            </a:extLst>
          </p:cNvPr>
          <p:cNvSpPr>
            <a:spLocks noGrp="1"/>
          </p:cNvSpPr>
          <p:nvPr>
            <p:ph type="title"/>
          </p:nvPr>
        </p:nvSpPr>
        <p:spPr/>
        <p:txBody>
          <a:bodyPr>
            <a:normAutofit/>
          </a:bodyPr>
          <a:lstStyle/>
          <a:p>
            <a:r>
              <a:rPr lang="en-IN" sz="2000" b="1" dirty="0">
                <a:latin typeface="Times New Roman" panose="02020603050405020304" pitchFamily="18" charset="0"/>
                <a:cs typeface="Times New Roman" panose="02020603050405020304" pitchFamily="18" charset="0"/>
              </a:rPr>
              <a:t>LIST OF MODULES</a:t>
            </a:r>
          </a:p>
        </p:txBody>
      </p:sp>
      <p:sp>
        <p:nvSpPr>
          <p:cNvPr id="3" name="Content Placeholder 2">
            <a:extLst>
              <a:ext uri="{FF2B5EF4-FFF2-40B4-BE49-F238E27FC236}">
                <a16:creationId xmlns:a16="http://schemas.microsoft.com/office/drawing/2014/main" id="{A3A803BD-65CB-9B49-1E7A-F02F7AE9B125}"/>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This project consist of totally 3 modules:</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Module 1 – Stun Gun Model.</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Module 2 – Power management System.</a:t>
            </a:r>
          </a:p>
          <a:p>
            <a:pPr marL="0" indent="0">
              <a:buNone/>
            </a:pP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Module 3– Emergency Alert and Location Sharing System.</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Module 4 or Final output – integration of both Hardware and Software.</a:t>
            </a:r>
          </a:p>
          <a:p>
            <a:pPr marL="0" indent="0">
              <a:buNone/>
            </a:pPr>
            <a:endParaRPr lang="en-IN" sz="32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85311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C0C3-BED8-A9CA-70CC-575F2B88E6C5}"/>
              </a:ext>
            </a:extLst>
          </p:cNvPr>
          <p:cNvSpPr>
            <a:spLocks noGrp="1"/>
          </p:cNvSpPr>
          <p:nvPr>
            <p:ph type="title"/>
          </p:nvPr>
        </p:nvSpPr>
        <p:spPr>
          <a:xfrm>
            <a:off x="457200" y="274638"/>
            <a:ext cx="8229600" cy="816743"/>
          </a:xfrm>
        </p:spPr>
        <p:txBody>
          <a:bodyPr>
            <a:normAutofit/>
          </a:bodyPr>
          <a:lstStyle/>
          <a:p>
            <a:r>
              <a:rPr lang="en-IN" sz="2000" b="1" dirty="0">
                <a:latin typeface="Times New Roman" panose="02020603050405020304" pitchFamily="18" charset="0"/>
                <a:cs typeface="Times New Roman" panose="02020603050405020304" pitchFamily="18" charset="0"/>
              </a:rPr>
              <a:t>MODULE 1 </a:t>
            </a:r>
          </a:p>
        </p:txBody>
      </p:sp>
      <p:sp>
        <p:nvSpPr>
          <p:cNvPr id="3" name="Content Placeholder 2">
            <a:extLst>
              <a:ext uri="{FF2B5EF4-FFF2-40B4-BE49-F238E27FC236}">
                <a16:creationId xmlns:a16="http://schemas.microsoft.com/office/drawing/2014/main" id="{A261D3FC-24BF-E777-A8CE-99621E9F961F}"/>
              </a:ext>
            </a:extLst>
          </p:cNvPr>
          <p:cNvSpPr>
            <a:spLocks noGrp="1"/>
          </p:cNvSpPr>
          <p:nvPr>
            <p:ph idx="1"/>
          </p:nvPr>
        </p:nvSpPr>
        <p:spPr>
          <a:xfrm>
            <a:off x="457200" y="1091382"/>
            <a:ext cx="8229600" cy="5034782"/>
          </a:xfrm>
        </p:spPr>
        <p:txBody>
          <a:bodyPr>
            <a:normAutofit lnSpcReduction="10000"/>
          </a:bodyPr>
          <a:lstStyle/>
          <a:p>
            <a:pPr algn="just">
              <a:buNone/>
            </a:pPr>
            <a:r>
              <a:rPr lang="en-US" sz="1600" b="1" dirty="0">
                <a:latin typeface="Times New Roman" panose="02020603050405020304" pitchFamily="18" charset="0"/>
                <a:cs typeface="Times New Roman" panose="02020603050405020304" pitchFamily="18" charset="0"/>
              </a:rPr>
              <a:t>Stun Gun Module:</a:t>
            </a:r>
          </a:p>
          <a:p>
            <a:pPr algn="just">
              <a:buNone/>
            </a:pPr>
            <a:r>
              <a:rPr lang="en-US" sz="1600" dirty="0">
                <a:latin typeface="Times New Roman" panose="02020603050405020304" pitchFamily="18" charset="0"/>
                <a:cs typeface="Times New Roman" panose="02020603050405020304" pitchFamily="18" charset="0"/>
              </a:rPr>
              <a:t>This module is responsible for the self-defense mechanism of the </a:t>
            </a:r>
            <a:r>
              <a:rPr lang="en-US" sz="1600" b="1" dirty="0">
                <a:latin typeface="Times New Roman" panose="02020603050405020304" pitchFamily="18" charset="0"/>
                <a:cs typeface="Times New Roman" panose="02020603050405020304" pitchFamily="18" charset="0"/>
              </a:rPr>
              <a:t>Triggering Gun </a:t>
            </a:r>
          </a:p>
          <a:p>
            <a:pPr algn="just">
              <a:buNone/>
            </a:pPr>
            <a:r>
              <a:rPr lang="en-US" sz="1600" b="1" dirty="0">
                <a:latin typeface="Times New Roman" panose="02020603050405020304" pitchFamily="18" charset="0"/>
                <a:cs typeface="Times New Roman" panose="02020603050405020304" pitchFamily="18" charset="0"/>
              </a:rPr>
              <a:t>with </a:t>
            </a:r>
            <a:r>
              <a:rPr lang="en-US" sz="1600" b="1" dirty="0" err="1">
                <a:latin typeface="Times New Roman" panose="02020603050405020304" pitchFamily="18" charset="0"/>
                <a:cs typeface="Times New Roman" panose="02020603050405020304" pitchFamily="18" charset="0"/>
              </a:rPr>
              <a:t>AlertSystem</a:t>
            </a:r>
            <a:r>
              <a:rPr lang="en-US" sz="1600" dirty="0">
                <a:latin typeface="Times New Roman" panose="02020603050405020304" pitchFamily="18" charset="0"/>
                <a:cs typeface="Times New Roman" panose="02020603050405020304" pitchFamily="18" charset="0"/>
              </a:rPr>
              <a:t>. </a:t>
            </a:r>
          </a:p>
          <a:p>
            <a:pPr algn="just">
              <a:buNone/>
            </a:pPr>
            <a:r>
              <a:rPr lang="en-US" sz="1600" dirty="0">
                <a:latin typeface="Times New Roman" panose="02020603050405020304" pitchFamily="18" charset="0"/>
                <a:cs typeface="Times New Roman" panose="02020603050405020304" pitchFamily="18" charset="0"/>
              </a:rPr>
              <a:t>It delivers an immediate electric shock to temporarily disable an attacker, giving the </a:t>
            </a:r>
          </a:p>
          <a:p>
            <a:pPr algn="just">
              <a:buNone/>
            </a:pPr>
            <a:r>
              <a:rPr lang="en-US" sz="1600" dirty="0">
                <a:latin typeface="Times New Roman" panose="02020603050405020304" pitchFamily="18" charset="0"/>
                <a:cs typeface="Times New Roman" panose="02020603050405020304" pitchFamily="18" charset="0"/>
              </a:rPr>
              <a:t>user time to escape.</a:t>
            </a:r>
          </a:p>
          <a:p>
            <a:pPr algn="just">
              <a:buNone/>
            </a:pPr>
            <a:r>
              <a:rPr lang="en-US" sz="1600" b="1" dirty="0">
                <a:latin typeface="Times New Roman" panose="02020603050405020304" pitchFamily="18" charset="0"/>
                <a:cs typeface="Times New Roman" panose="02020603050405020304" pitchFamily="18" charset="0"/>
              </a:rPr>
              <a:t>Key Features: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High-Voltage Shock:</a:t>
            </a:r>
            <a:r>
              <a:rPr lang="en-US" sz="1600" dirty="0">
                <a:latin typeface="Times New Roman" panose="02020603050405020304" pitchFamily="18" charset="0"/>
                <a:cs typeface="Times New Roman" panose="02020603050405020304" pitchFamily="18" charset="0"/>
              </a:rPr>
              <a:t> Generates an electric discharge using a </a:t>
            </a:r>
            <a:r>
              <a:rPr lang="en-US" sz="1600" b="1" dirty="0">
                <a:latin typeface="Times New Roman" panose="02020603050405020304" pitchFamily="18" charset="0"/>
                <a:cs typeface="Times New Roman" panose="02020603050405020304" pitchFamily="18" charset="0"/>
              </a:rPr>
              <a:t>step-up transformer</a:t>
            </a:r>
            <a:r>
              <a:rPr lang="en-US" sz="16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Push-Button Activation:</a:t>
            </a:r>
            <a:r>
              <a:rPr lang="en-US" sz="1600" dirty="0">
                <a:latin typeface="Times New Roman" panose="02020603050405020304" pitchFamily="18" charset="0"/>
                <a:cs typeface="Times New Roman" panose="02020603050405020304" pitchFamily="18" charset="0"/>
              </a:rPr>
              <a:t> Users can activate the stun gun manually when facing an immediate threat.</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Compact Design:</a:t>
            </a:r>
            <a:r>
              <a:rPr lang="en-US" sz="1600" dirty="0">
                <a:latin typeface="Times New Roman" panose="02020603050405020304" pitchFamily="18" charset="0"/>
                <a:cs typeface="Times New Roman" panose="02020603050405020304" pitchFamily="18" charset="0"/>
              </a:rPr>
              <a:t> Encased in a </a:t>
            </a:r>
            <a:r>
              <a:rPr lang="en-US" sz="1600" b="1" dirty="0">
                <a:latin typeface="Times New Roman" panose="02020603050405020304" pitchFamily="18" charset="0"/>
                <a:cs typeface="Times New Roman" panose="02020603050405020304" pitchFamily="18" charset="0"/>
              </a:rPr>
              <a:t>34mm PVC pipe</a:t>
            </a:r>
            <a:r>
              <a:rPr lang="en-US" sz="1600" dirty="0">
                <a:latin typeface="Times New Roman" panose="02020603050405020304" pitchFamily="18" charset="0"/>
                <a:cs typeface="Times New Roman" panose="02020603050405020304" pitchFamily="18" charset="0"/>
              </a:rPr>
              <a:t> for easy handling and portability.</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Power Supply:</a:t>
            </a:r>
            <a:r>
              <a:rPr lang="en-US" sz="1600" dirty="0">
                <a:latin typeface="Times New Roman" panose="02020603050405020304" pitchFamily="18" charset="0"/>
                <a:cs typeface="Times New Roman" panose="02020603050405020304" pitchFamily="18" charset="0"/>
              </a:rPr>
              <a:t> Uses a 26.7</a:t>
            </a:r>
            <a:r>
              <a:rPr lang="en-US" sz="1600" b="1" dirty="0">
                <a:latin typeface="Times New Roman" panose="02020603050405020304" pitchFamily="18" charset="0"/>
                <a:cs typeface="Times New Roman" panose="02020603050405020304" pitchFamily="18" charset="0"/>
              </a:rPr>
              <a:t>V, 3200mAh lithium battery</a:t>
            </a:r>
            <a:r>
              <a:rPr lang="en-US" sz="1600" dirty="0">
                <a:latin typeface="Times New Roman" panose="02020603050405020304" pitchFamily="18" charset="0"/>
                <a:cs typeface="Times New Roman" panose="02020603050405020304" pitchFamily="18" charset="0"/>
              </a:rPr>
              <a:t> to ensure long-lasting operation.</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Safety Measures:</a:t>
            </a:r>
            <a:r>
              <a:rPr lang="en-US" sz="1600" dirty="0">
                <a:latin typeface="Times New Roman" panose="02020603050405020304" pitchFamily="18" charset="0"/>
                <a:cs typeface="Times New Roman" panose="02020603050405020304" pitchFamily="18" charset="0"/>
              </a:rPr>
              <a:t> The voltage level is controlled to prevent fatal injuries while effectively neutralizing the attacker.</a:t>
            </a:r>
          </a:p>
          <a:p>
            <a:pPr algn="just">
              <a:buNone/>
            </a:pPr>
            <a:r>
              <a:rPr lang="en-US" sz="1600" b="1" dirty="0">
                <a:latin typeface="Times New Roman" panose="02020603050405020304" pitchFamily="18" charset="0"/>
                <a:cs typeface="Times New Roman" panose="02020603050405020304" pitchFamily="18" charset="0"/>
              </a:rPr>
              <a:t>Working Mechanism:</a:t>
            </a:r>
          </a:p>
          <a:p>
            <a:pPr algn="just">
              <a:buFont typeface="+mj-lt"/>
              <a:buAutoNum type="arabicPeriod"/>
            </a:pPr>
            <a:r>
              <a:rPr lang="en-US" sz="1600" dirty="0">
                <a:latin typeface="Times New Roman" panose="02020603050405020304" pitchFamily="18" charset="0"/>
                <a:cs typeface="Times New Roman" panose="02020603050405020304" pitchFamily="18" charset="0"/>
              </a:rPr>
              <a:t>When the </a:t>
            </a:r>
            <a:r>
              <a:rPr lang="en-US" sz="1600" b="1" dirty="0">
                <a:latin typeface="Times New Roman" panose="02020603050405020304" pitchFamily="18" charset="0"/>
                <a:cs typeface="Times New Roman" panose="02020603050405020304" pitchFamily="18" charset="0"/>
              </a:rPr>
              <a:t>push button</a:t>
            </a:r>
            <a:r>
              <a:rPr lang="en-US" sz="1600" dirty="0">
                <a:latin typeface="Times New Roman" panose="02020603050405020304" pitchFamily="18" charset="0"/>
                <a:cs typeface="Times New Roman" panose="02020603050405020304" pitchFamily="18" charset="0"/>
              </a:rPr>
              <a:t> is pressed, the stun gun circuit is activated.</a:t>
            </a:r>
          </a:p>
          <a:p>
            <a:pPr algn="just">
              <a:buFont typeface="+mj-lt"/>
              <a:buAutoNum type="arabicPeriod"/>
            </a:pPr>
            <a:r>
              <a:rPr lang="en-US" sz="1600" dirty="0">
                <a:latin typeface="Times New Roman" panose="02020603050405020304" pitchFamily="18" charset="0"/>
                <a:cs typeface="Times New Roman" panose="02020603050405020304" pitchFamily="18" charset="0"/>
              </a:rPr>
              <a:t>A </a:t>
            </a:r>
            <a:r>
              <a:rPr lang="en-US" sz="1600" b="1" dirty="0">
                <a:latin typeface="Times New Roman" panose="02020603050405020304" pitchFamily="18" charset="0"/>
                <a:cs typeface="Times New Roman" panose="02020603050405020304" pitchFamily="18" charset="0"/>
              </a:rPr>
              <a:t>high-voltage spark</a:t>
            </a:r>
            <a:r>
              <a:rPr lang="en-US" sz="1600" dirty="0">
                <a:latin typeface="Times New Roman" panose="02020603050405020304" pitchFamily="18" charset="0"/>
                <a:cs typeface="Times New Roman" panose="02020603050405020304" pitchFamily="18" charset="0"/>
              </a:rPr>
              <a:t> is generated to incapacitate the attacker momentarily.</a:t>
            </a:r>
          </a:p>
          <a:p>
            <a:pPr algn="just">
              <a:buFont typeface="+mj-lt"/>
              <a:buAutoNum type="arabicPeriod"/>
            </a:pPr>
            <a:r>
              <a:rPr lang="en-US" sz="1600" dirty="0">
                <a:latin typeface="Times New Roman" panose="02020603050405020304" pitchFamily="18" charset="0"/>
                <a:cs typeface="Times New Roman" panose="02020603050405020304" pitchFamily="18" charset="0"/>
              </a:rPr>
              <a:t>The power supply is regulated to ensure </a:t>
            </a:r>
            <a:r>
              <a:rPr lang="en-US" sz="1600" b="1" dirty="0">
                <a:latin typeface="Times New Roman" panose="02020603050405020304" pitchFamily="18" charset="0"/>
                <a:cs typeface="Times New Roman" panose="02020603050405020304" pitchFamily="18" charset="0"/>
              </a:rPr>
              <a:t>consistent performance</a:t>
            </a:r>
            <a:r>
              <a:rPr lang="en-US" sz="1600" dirty="0">
                <a:latin typeface="Times New Roman" panose="02020603050405020304" pitchFamily="18" charset="0"/>
                <a:cs typeface="Times New Roman" panose="02020603050405020304" pitchFamily="18" charset="0"/>
              </a:rPr>
              <a:t> and prevent circuit failures.</a:t>
            </a:r>
          </a:p>
          <a:p>
            <a:pPr algn="just">
              <a:buFont typeface="+mj-lt"/>
              <a:buAutoNum type="arabicPeriod"/>
            </a:pPr>
            <a:r>
              <a:rPr lang="en-US" sz="1600" dirty="0">
                <a:latin typeface="Times New Roman" panose="02020603050405020304" pitchFamily="18" charset="0"/>
                <a:cs typeface="Times New Roman" panose="02020603050405020304" pitchFamily="18" charset="0"/>
              </a:rPr>
              <a:t>The stun gun remains </a:t>
            </a:r>
            <a:r>
              <a:rPr lang="en-US" sz="1600" b="1" dirty="0">
                <a:latin typeface="Times New Roman" panose="02020603050405020304" pitchFamily="18" charset="0"/>
                <a:cs typeface="Times New Roman" panose="02020603050405020304" pitchFamily="18" charset="0"/>
              </a:rPr>
              <a:t>portable and lightweight</a:t>
            </a:r>
            <a:r>
              <a:rPr lang="en-US" sz="1600" dirty="0">
                <a:latin typeface="Times New Roman" panose="02020603050405020304" pitchFamily="18" charset="0"/>
                <a:cs typeface="Times New Roman" panose="02020603050405020304" pitchFamily="18" charset="0"/>
              </a:rPr>
              <a:t>, making it easy to carry for personal safety.</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48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0A1D-4F4C-A591-AEB6-D97CC5D535F2}"/>
              </a:ext>
            </a:extLst>
          </p:cNvPr>
          <p:cNvSpPr>
            <a:spLocks noGrp="1"/>
          </p:cNvSpPr>
          <p:nvPr>
            <p:ph type="title"/>
          </p:nvPr>
        </p:nvSpPr>
        <p:spPr>
          <a:xfrm>
            <a:off x="457200" y="274638"/>
            <a:ext cx="8229600" cy="688923"/>
          </a:xfrm>
        </p:spPr>
        <p:txBody>
          <a:bodyPr>
            <a:normAutofit/>
          </a:bodyPr>
          <a:lstStyle/>
          <a:p>
            <a:r>
              <a:rPr lang="en-IN" sz="2000" b="1" dirty="0">
                <a:latin typeface="Times New Roman" panose="02020603050405020304" pitchFamily="18" charset="0"/>
                <a:cs typeface="Times New Roman" panose="02020603050405020304" pitchFamily="18" charset="0"/>
              </a:rPr>
              <a:t>MODULE 1 OUTPUT</a:t>
            </a:r>
          </a:p>
        </p:txBody>
      </p:sp>
      <p:sp>
        <p:nvSpPr>
          <p:cNvPr id="5" name="Rectangle 4">
            <a:extLst>
              <a:ext uri="{FF2B5EF4-FFF2-40B4-BE49-F238E27FC236}">
                <a16:creationId xmlns:a16="http://schemas.microsoft.com/office/drawing/2014/main" id="{FE7A6E14-0164-5362-D197-1CD91BD347E3}"/>
              </a:ext>
            </a:extLst>
          </p:cNvPr>
          <p:cNvSpPr/>
          <p:nvPr/>
        </p:nvSpPr>
        <p:spPr>
          <a:xfrm>
            <a:off x="648929" y="1140542"/>
            <a:ext cx="7939347" cy="516193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6B38AD4B-DFE5-5726-DE2E-7D69DB22A748}"/>
              </a:ext>
            </a:extLst>
          </p:cNvPr>
          <p:cNvSpPr txBox="1"/>
          <p:nvPr/>
        </p:nvSpPr>
        <p:spPr>
          <a:xfrm>
            <a:off x="894735" y="1248697"/>
            <a:ext cx="1691149"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Components used </a:t>
            </a:r>
          </a:p>
        </p:txBody>
      </p:sp>
      <p:graphicFrame>
        <p:nvGraphicFramePr>
          <p:cNvPr id="13" name="Diagram 12">
            <a:extLst>
              <a:ext uri="{FF2B5EF4-FFF2-40B4-BE49-F238E27FC236}">
                <a16:creationId xmlns:a16="http://schemas.microsoft.com/office/drawing/2014/main" id="{77958E7B-AA59-7695-95D9-F9993C334399}"/>
              </a:ext>
            </a:extLst>
          </p:cNvPr>
          <p:cNvGraphicFramePr/>
          <p:nvPr>
            <p:extLst>
              <p:ext uri="{D42A27DB-BD31-4B8C-83A1-F6EECF244321}">
                <p14:modId xmlns:p14="http://schemas.microsoft.com/office/powerpoint/2010/main" val="3739300893"/>
              </p:ext>
            </p:extLst>
          </p:nvPr>
        </p:nvGraphicFramePr>
        <p:xfrm>
          <a:off x="742538" y="1828456"/>
          <a:ext cx="3696930" cy="3963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Arrow: Right 13">
            <a:extLst>
              <a:ext uri="{FF2B5EF4-FFF2-40B4-BE49-F238E27FC236}">
                <a16:creationId xmlns:a16="http://schemas.microsoft.com/office/drawing/2014/main" id="{220FB8E0-F29C-DE19-D710-B9EE4CE2A961}"/>
              </a:ext>
            </a:extLst>
          </p:cNvPr>
          <p:cNvSpPr/>
          <p:nvPr/>
        </p:nvSpPr>
        <p:spPr>
          <a:xfrm>
            <a:off x="4002135" y="3809498"/>
            <a:ext cx="983226"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E25AF41C-138E-45FF-F736-F400A6A3CCDF}"/>
              </a:ext>
            </a:extLst>
          </p:cNvPr>
          <p:cNvPicPr>
            <a:picLocks noChangeAspect="1"/>
          </p:cNvPicPr>
          <p:nvPr/>
        </p:nvPicPr>
        <p:blipFill>
          <a:blip r:embed="rId8"/>
          <a:stretch>
            <a:fillRect/>
          </a:stretch>
        </p:blipFill>
        <p:spPr>
          <a:xfrm>
            <a:off x="5063613" y="2045315"/>
            <a:ext cx="3337849" cy="3528366"/>
          </a:xfrm>
          <a:prstGeom prst="rect">
            <a:avLst/>
          </a:prstGeom>
        </p:spPr>
      </p:pic>
      <p:sp>
        <p:nvSpPr>
          <p:cNvPr id="18" name="TextBox 17">
            <a:extLst>
              <a:ext uri="{FF2B5EF4-FFF2-40B4-BE49-F238E27FC236}">
                <a16:creationId xmlns:a16="http://schemas.microsoft.com/office/drawing/2014/main" id="{E41F33AA-E640-A516-103E-A16B0B162C97}"/>
              </a:ext>
            </a:extLst>
          </p:cNvPr>
          <p:cNvSpPr txBox="1"/>
          <p:nvPr/>
        </p:nvSpPr>
        <p:spPr>
          <a:xfrm>
            <a:off x="5712543" y="1331267"/>
            <a:ext cx="1691149"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Output </a:t>
            </a:r>
          </a:p>
        </p:txBody>
      </p:sp>
      <p:pic>
        <p:nvPicPr>
          <p:cNvPr id="15" name="Picture 14">
            <a:extLst>
              <a:ext uri="{FF2B5EF4-FFF2-40B4-BE49-F238E27FC236}">
                <a16:creationId xmlns:a16="http://schemas.microsoft.com/office/drawing/2014/main" id="{03323A86-AA40-301C-DACB-4DA51AE53C57}"/>
              </a:ext>
            </a:extLst>
          </p:cNvPr>
          <p:cNvPicPr>
            <a:picLocks noChangeAspect="1"/>
          </p:cNvPicPr>
          <p:nvPr/>
        </p:nvPicPr>
        <p:blipFill>
          <a:blip r:embed="rId9"/>
          <a:stretch>
            <a:fillRect/>
          </a:stretch>
        </p:blipFill>
        <p:spPr>
          <a:xfrm>
            <a:off x="505579" y="2422044"/>
            <a:ext cx="1591194" cy="1377815"/>
          </a:xfrm>
          <a:prstGeom prst="rect">
            <a:avLst/>
          </a:prstGeom>
        </p:spPr>
      </p:pic>
      <p:pic>
        <p:nvPicPr>
          <p:cNvPr id="4" name="Picture 3" descr="A group of blue batteries with a bar code on them&#10;&#10;AI-generated content may be incorrect.">
            <a:extLst>
              <a:ext uri="{FF2B5EF4-FFF2-40B4-BE49-F238E27FC236}">
                <a16:creationId xmlns:a16="http://schemas.microsoft.com/office/drawing/2014/main" id="{EDE5CB83-5938-AFCD-74C4-F40E7717F448}"/>
              </a:ext>
            </a:extLst>
          </p:cNvPr>
          <p:cNvPicPr>
            <a:picLocks noChangeAspect="1"/>
          </p:cNvPicPr>
          <p:nvPr/>
        </p:nvPicPr>
        <p:blipFill>
          <a:blip r:embed="rId10"/>
          <a:stretch>
            <a:fillRect/>
          </a:stretch>
        </p:blipFill>
        <p:spPr>
          <a:xfrm>
            <a:off x="800100" y="2606305"/>
            <a:ext cx="955893" cy="921756"/>
          </a:xfrm>
          <a:prstGeom prst="rect">
            <a:avLst/>
          </a:prstGeom>
        </p:spPr>
      </p:pic>
    </p:spTree>
    <p:extLst>
      <p:ext uri="{BB962C8B-B14F-4D97-AF65-F5344CB8AC3E}">
        <p14:creationId xmlns:p14="http://schemas.microsoft.com/office/powerpoint/2010/main" val="3940574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22BD2-B729-1955-9789-C03ADB3923C9}"/>
              </a:ext>
            </a:extLst>
          </p:cNvPr>
          <p:cNvSpPr>
            <a:spLocks noGrp="1"/>
          </p:cNvSpPr>
          <p:nvPr>
            <p:ph type="title"/>
          </p:nvPr>
        </p:nvSpPr>
        <p:spPr>
          <a:xfrm>
            <a:off x="457200" y="274638"/>
            <a:ext cx="8229600" cy="924897"/>
          </a:xfrm>
        </p:spPr>
        <p:txBody>
          <a:bodyPr>
            <a:normAutofit/>
          </a:bodyPr>
          <a:lstStyle/>
          <a:p>
            <a:r>
              <a:rPr lang="en-IN" sz="2000" b="1" dirty="0">
                <a:latin typeface="Times New Roman" panose="02020603050405020304" pitchFamily="18" charset="0"/>
                <a:cs typeface="Times New Roman" panose="02020603050405020304" pitchFamily="18" charset="0"/>
              </a:rPr>
              <a:t>MODULE 2</a:t>
            </a:r>
          </a:p>
        </p:txBody>
      </p:sp>
      <p:sp>
        <p:nvSpPr>
          <p:cNvPr id="3" name="Content Placeholder 2">
            <a:extLst>
              <a:ext uri="{FF2B5EF4-FFF2-40B4-BE49-F238E27FC236}">
                <a16:creationId xmlns:a16="http://schemas.microsoft.com/office/drawing/2014/main" id="{B3D33D0E-3F31-044C-A04A-5A17E2C65315}"/>
              </a:ext>
            </a:extLst>
          </p:cNvPr>
          <p:cNvSpPr>
            <a:spLocks noGrp="1"/>
          </p:cNvSpPr>
          <p:nvPr>
            <p:ph idx="1"/>
          </p:nvPr>
        </p:nvSpPr>
        <p:spPr>
          <a:xfrm>
            <a:off x="457200" y="1288026"/>
            <a:ext cx="8229600" cy="4838137"/>
          </a:xfrm>
        </p:spPr>
        <p:txBody>
          <a:bodyPr>
            <a:normAutofit/>
          </a:bodyPr>
          <a:lstStyle/>
          <a:p>
            <a:pPr>
              <a:buNone/>
            </a:pPr>
            <a:r>
              <a:rPr lang="en-US" sz="1800" b="1" dirty="0">
                <a:latin typeface="Times New Roman" panose="02020603050405020304" pitchFamily="18" charset="0"/>
                <a:cs typeface="Times New Roman" panose="02020603050405020304" pitchFamily="18" charset="0"/>
              </a:rPr>
              <a:t>Power Management System &amp; Code Implementation </a:t>
            </a:r>
          </a:p>
          <a:p>
            <a:pPr>
              <a:buNone/>
            </a:pPr>
            <a:r>
              <a:rPr lang="en-US" sz="1800" dirty="0">
                <a:latin typeface="Times New Roman" panose="02020603050405020304" pitchFamily="18" charset="0"/>
                <a:cs typeface="Times New Roman" panose="02020603050405020304" pitchFamily="18" charset="0"/>
              </a:rPr>
              <a:t>This module ensures </a:t>
            </a:r>
            <a:r>
              <a:rPr lang="en-US" sz="1800" b="1" dirty="0">
                <a:latin typeface="Times New Roman" panose="02020603050405020304" pitchFamily="18" charset="0"/>
                <a:cs typeface="Times New Roman" panose="02020603050405020304" pitchFamily="18" charset="0"/>
              </a:rPr>
              <a:t>stable power distribution</a:t>
            </a:r>
            <a:r>
              <a:rPr lang="en-US" sz="1800" dirty="0">
                <a:latin typeface="Times New Roman" panose="02020603050405020304" pitchFamily="18" charset="0"/>
                <a:cs typeface="Times New Roman" panose="02020603050405020304" pitchFamily="18" charset="0"/>
              </a:rPr>
              <a:t> to the stun gun, GPS, GSM, and</a:t>
            </a:r>
          </a:p>
          <a:p>
            <a:pPr>
              <a:buNone/>
            </a:pPr>
            <a:r>
              <a:rPr lang="en-US" sz="1800" dirty="0">
                <a:latin typeface="Times New Roman" panose="02020603050405020304" pitchFamily="18" charset="0"/>
                <a:cs typeface="Times New Roman" panose="02020603050405020304" pitchFamily="18" charset="0"/>
              </a:rPr>
              <a:t> other components, improving efficiency and battery life.</a:t>
            </a:r>
          </a:p>
          <a:p>
            <a:pPr>
              <a:buNone/>
            </a:pPr>
            <a:r>
              <a:rPr lang="en-US" sz="1800" b="1" dirty="0">
                <a:latin typeface="Times New Roman" panose="02020603050405020304" pitchFamily="18" charset="0"/>
                <a:cs typeface="Times New Roman" panose="02020603050405020304" pitchFamily="18" charset="0"/>
              </a:rPr>
              <a:t>Key Components: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Battery (7.4V, 3200mAh Lithium Battery)</a:t>
            </a:r>
            <a:r>
              <a:rPr lang="en-US" sz="1800" dirty="0">
                <a:latin typeface="Times New Roman" panose="02020603050405020304" pitchFamily="18" charset="0"/>
                <a:cs typeface="Times New Roman" panose="02020603050405020304" pitchFamily="18" charset="0"/>
              </a:rPr>
              <a:t> – Provides power to all modules.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TP4056 Charging Module</a:t>
            </a:r>
            <a:r>
              <a:rPr lang="en-US" sz="1800" dirty="0">
                <a:latin typeface="Times New Roman" panose="02020603050405020304" pitchFamily="18" charset="0"/>
                <a:cs typeface="Times New Roman" panose="02020603050405020304" pitchFamily="18" charset="0"/>
              </a:rPr>
              <a:t> – Ensures </a:t>
            </a:r>
            <a:r>
              <a:rPr lang="en-US" sz="1800" b="1" dirty="0">
                <a:latin typeface="Times New Roman" panose="02020603050405020304" pitchFamily="18" charset="0"/>
                <a:cs typeface="Times New Roman" panose="02020603050405020304" pitchFamily="18" charset="0"/>
              </a:rPr>
              <a:t>safe and controlled charging</a:t>
            </a:r>
            <a:r>
              <a:rPr lang="en-US" sz="1800" dirty="0">
                <a:latin typeface="Times New Roman" panose="02020603050405020304" pitchFamily="18" charset="0"/>
                <a:cs typeface="Times New Roman" panose="02020603050405020304" pitchFamily="18" charset="0"/>
              </a:rPr>
              <a:t> to prevent overcharging.</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LM2586 DC-DC Converter</a:t>
            </a:r>
            <a:r>
              <a:rPr lang="en-US" sz="1800" dirty="0">
                <a:latin typeface="Times New Roman" panose="02020603050405020304" pitchFamily="18" charset="0"/>
                <a:cs typeface="Times New Roman" panose="02020603050405020304" pitchFamily="18" charset="0"/>
              </a:rPr>
              <a:t> – Regulates voltage supply for stable performance.</a:t>
            </a:r>
          </a:p>
          <a:p>
            <a:pPr>
              <a:buNone/>
            </a:pPr>
            <a:r>
              <a:rPr lang="en-US" sz="1800" b="1" dirty="0">
                <a:latin typeface="Times New Roman" panose="02020603050405020304" pitchFamily="18" charset="0"/>
                <a:cs typeface="Times New Roman" panose="02020603050405020304" pitchFamily="18" charset="0"/>
              </a:rPr>
              <a:t>Power Optimization Strategies: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Low-Power Design:</a:t>
            </a:r>
            <a:r>
              <a:rPr lang="en-US" sz="1800" dirty="0">
                <a:latin typeface="Times New Roman" panose="02020603050405020304" pitchFamily="18" charset="0"/>
                <a:cs typeface="Times New Roman" panose="02020603050405020304" pitchFamily="18" charset="0"/>
              </a:rPr>
              <a:t> Optimized coding to </a:t>
            </a:r>
            <a:r>
              <a:rPr lang="en-US" sz="1800" b="1" dirty="0">
                <a:latin typeface="Times New Roman" panose="02020603050405020304" pitchFamily="18" charset="0"/>
                <a:cs typeface="Times New Roman" panose="02020603050405020304" pitchFamily="18" charset="0"/>
              </a:rPr>
              <a:t>reduce unnecessary power consumption</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Energy-Efficient Components:</a:t>
            </a:r>
            <a:r>
              <a:rPr lang="en-US" sz="1800" dirty="0">
                <a:latin typeface="Times New Roman" panose="02020603050405020304" pitchFamily="18" charset="0"/>
                <a:cs typeface="Times New Roman" panose="02020603050405020304" pitchFamily="18" charset="0"/>
              </a:rPr>
              <a:t> Ensures prolonged usage on a single charge.</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Safe Charging Mechanism:</a:t>
            </a:r>
            <a:r>
              <a:rPr lang="en-US" sz="1800" dirty="0">
                <a:latin typeface="Times New Roman" panose="02020603050405020304" pitchFamily="18" charset="0"/>
                <a:cs typeface="Times New Roman" panose="02020603050405020304" pitchFamily="18" charset="0"/>
              </a:rPr>
              <a:t> Prevents overheating and circuit damage during charging cycles.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53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95E0-52CD-A7FE-2356-CC2F6462E57F}"/>
              </a:ext>
            </a:extLst>
          </p:cNvPr>
          <p:cNvSpPr>
            <a:spLocks noGrp="1"/>
          </p:cNvSpPr>
          <p:nvPr>
            <p:ph type="title"/>
          </p:nvPr>
        </p:nvSpPr>
        <p:spPr>
          <a:xfrm>
            <a:off x="457200" y="274638"/>
            <a:ext cx="8229600" cy="511943"/>
          </a:xfrm>
        </p:spPr>
        <p:txBody>
          <a:bodyPr>
            <a:normAutofit/>
          </a:bodyPr>
          <a:lstStyle/>
          <a:p>
            <a:r>
              <a:rPr lang="en-IN" sz="2000" b="1" dirty="0">
                <a:latin typeface="Times New Roman" panose="02020603050405020304" pitchFamily="18" charset="0"/>
                <a:cs typeface="Times New Roman" panose="02020603050405020304" pitchFamily="18" charset="0"/>
              </a:rPr>
              <a:t>MODULE 2 OUTPUT</a:t>
            </a:r>
          </a:p>
        </p:txBody>
      </p:sp>
      <p:sp>
        <p:nvSpPr>
          <p:cNvPr id="8" name="Rectangle 7">
            <a:extLst>
              <a:ext uri="{FF2B5EF4-FFF2-40B4-BE49-F238E27FC236}">
                <a16:creationId xmlns:a16="http://schemas.microsoft.com/office/drawing/2014/main" id="{9F3AF3DB-95A8-A728-CF82-247BBD4E1595}"/>
              </a:ext>
            </a:extLst>
          </p:cNvPr>
          <p:cNvSpPr/>
          <p:nvPr/>
        </p:nvSpPr>
        <p:spPr>
          <a:xfrm>
            <a:off x="3932902" y="1592826"/>
            <a:ext cx="4532671" cy="443434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17BAA31E-1749-A5AD-614A-48BA47FE2945}"/>
              </a:ext>
            </a:extLst>
          </p:cNvPr>
          <p:cNvSpPr/>
          <p:nvPr/>
        </p:nvSpPr>
        <p:spPr>
          <a:xfrm>
            <a:off x="462116" y="786581"/>
            <a:ext cx="8155858" cy="5717457"/>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marR="0" indent="0" algn="l" rtl="0" eaLnBrk="0" fontAlgn="base" latinLnBrk="0" hangingPunct="0"/>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endParaRPr lang="en-IN" sz="800" dirty="0">
              <a:effectLst/>
              <a:latin typeface="Times New Roman" panose="02020603050405020304" pitchFamily="18" charset="0"/>
              <a:cs typeface="Times New Roman" panose="02020603050405020304" pitchFamily="18" charset="0"/>
            </a:endParaRPr>
          </a:p>
        </p:txBody>
      </p:sp>
      <p:sp>
        <p:nvSpPr>
          <p:cNvPr id="12" name="Rectangle 2">
            <a:extLst>
              <a:ext uri="{FF2B5EF4-FFF2-40B4-BE49-F238E27FC236}">
                <a16:creationId xmlns:a16="http://schemas.microsoft.com/office/drawing/2014/main" id="{9FFFC1BE-7FFE-0C57-4D63-A10660FE7DCB}"/>
              </a:ext>
            </a:extLst>
          </p:cNvPr>
          <p:cNvSpPr>
            <a:spLocks noChangeArrowheads="1"/>
          </p:cNvSpPr>
          <p:nvPr/>
        </p:nvSpPr>
        <p:spPr bwMode="auto">
          <a:xfrm>
            <a:off x="575187" y="1240066"/>
            <a:ext cx="3013587"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#include&lt;SoftwareSerial.h&gt;</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#include &lt;</a:t>
            </a:r>
            <a:r>
              <a:rPr kumimoji="0" lang="en-US" altLang="en-US" sz="800" b="0" i="0" u="none" strike="noStrike" cap="none" normalizeH="0" baseline="0" dirty="0" err="1">
                <a:ln>
                  <a:noFill/>
                </a:ln>
                <a:effectLst/>
                <a:latin typeface="Times New Roman" panose="02020603050405020304" pitchFamily="18" charset="0"/>
                <a:cs typeface="Times New Roman" panose="02020603050405020304" pitchFamily="18" charset="0"/>
              </a:rPr>
              <a:t>TinyGPS.h</a:t>
            </a: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&gt;</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float </a:t>
            </a:r>
            <a:r>
              <a:rPr kumimoji="0" lang="en-US" altLang="en-US" sz="800" b="0" i="0" u="none" strike="noStrike" cap="none" normalizeH="0" baseline="0" dirty="0" err="1">
                <a:ln>
                  <a:noFill/>
                </a:ln>
                <a:effectLst/>
                <a:latin typeface="Times New Roman" panose="02020603050405020304" pitchFamily="18" charset="0"/>
                <a:cs typeface="Times New Roman" panose="02020603050405020304" pitchFamily="18" charset="0"/>
              </a:rPr>
              <a:t>lat</a:t>
            </a: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 = 13.0827, </a:t>
            </a:r>
            <a:r>
              <a:rPr kumimoji="0" lang="en-US" altLang="en-US" sz="800" b="0" i="0" u="none" strike="noStrike" cap="none" normalizeH="0" baseline="0" dirty="0" err="1">
                <a:ln>
                  <a:noFill/>
                </a:ln>
                <a:effectLst/>
                <a:latin typeface="Times New Roman" panose="02020603050405020304" pitchFamily="18" charset="0"/>
                <a:cs typeface="Times New Roman" panose="02020603050405020304" pitchFamily="18" charset="0"/>
              </a:rPr>
              <a:t>lon</a:t>
            </a: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 = 80.2707; // create variable for latitude and longitude object  </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err="1">
                <a:ln>
                  <a:noFill/>
                </a:ln>
                <a:effectLst/>
                <a:latin typeface="Times New Roman" panose="02020603050405020304" pitchFamily="18" charset="0"/>
                <a:cs typeface="Times New Roman" panose="02020603050405020304" pitchFamily="18" charset="0"/>
              </a:rPr>
              <a:t>SoftwareSerial</a:t>
            </a: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err="1">
                <a:ln>
                  <a:noFill/>
                </a:ln>
                <a:effectLst/>
                <a:latin typeface="Times New Roman" panose="02020603050405020304" pitchFamily="18" charset="0"/>
                <a:cs typeface="Times New Roman" panose="02020603050405020304" pitchFamily="18" charset="0"/>
              </a:rPr>
              <a:t>gpsSerial</a:t>
            </a: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(6, 5);//</a:t>
            </a:r>
            <a:r>
              <a:rPr kumimoji="0" lang="en-US" altLang="en-US" sz="800" b="0" i="0" u="none" strike="noStrike" cap="none" normalizeH="0" baseline="0" dirty="0" err="1">
                <a:ln>
                  <a:noFill/>
                </a:ln>
                <a:effectLst/>
                <a:latin typeface="Times New Roman" panose="02020603050405020304" pitchFamily="18" charset="0"/>
                <a:cs typeface="Times New Roman" panose="02020603050405020304" pitchFamily="18" charset="0"/>
              </a:rPr>
              <a:t>rx,tx</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err="1">
                <a:ln>
                  <a:noFill/>
                </a:ln>
                <a:effectLst/>
                <a:latin typeface="Times New Roman" panose="02020603050405020304" pitchFamily="18" charset="0"/>
                <a:cs typeface="Times New Roman" panose="02020603050405020304" pitchFamily="18" charset="0"/>
              </a:rPr>
              <a:t>TinyGPS</a:t>
            </a: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err="1">
                <a:ln>
                  <a:noFill/>
                </a:ln>
                <a:effectLst/>
                <a:latin typeface="Times New Roman" panose="02020603050405020304" pitchFamily="18" charset="0"/>
                <a:cs typeface="Times New Roman" panose="02020603050405020304" pitchFamily="18" charset="0"/>
              </a:rPr>
              <a:t>gps</a:t>
            </a: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 // create </a:t>
            </a:r>
            <a:r>
              <a:rPr kumimoji="0" lang="en-US" altLang="en-US" sz="800" b="0" i="0" u="none" strike="noStrike" cap="none" normalizeH="0" baseline="0" dirty="0" err="1">
                <a:ln>
                  <a:noFill/>
                </a:ln>
                <a:effectLst/>
                <a:latin typeface="Times New Roman" panose="02020603050405020304" pitchFamily="18" charset="0"/>
                <a:cs typeface="Times New Roman" panose="02020603050405020304" pitchFamily="18" charset="0"/>
              </a:rPr>
              <a:t>gps</a:t>
            </a: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 object</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String latitude;</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String longitude;</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#define pushbutton 2</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#define buzzer 13</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int SoundSensor1 = 12;</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int SoundState1;</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void message1(void);</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void message2(void);</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void setup()</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err="1">
                <a:ln>
                  <a:noFill/>
                </a:ln>
                <a:effectLst/>
                <a:latin typeface="Times New Roman" panose="02020603050405020304" pitchFamily="18" charset="0"/>
                <a:cs typeface="Times New Roman" panose="02020603050405020304" pitchFamily="18" charset="0"/>
              </a:rPr>
              <a:t>Serial.begin</a:t>
            </a: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(9600);</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 </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err="1">
                <a:ln>
                  <a:noFill/>
                </a:ln>
                <a:effectLst/>
                <a:latin typeface="Times New Roman" panose="02020603050405020304" pitchFamily="18" charset="0"/>
                <a:cs typeface="Times New Roman" panose="02020603050405020304" pitchFamily="18" charset="0"/>
              </a:rPr>
              <a:t>gpsSerial.begin</a:t>
            </a: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(9600);</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err="1">
                <a:ln>
                  <a:noFill/>
                </a:ln>
                <a:effectLst/>
                <a:latin typeface="Times New Roman" panose="02020603050405020304" pitchFamily="18" charset="0"/>
                <a:cs typeface="Times New Roman" panose="02020603050405020304" pitchFamily="18" charset="0"/>
              </a:rPr>
              <a:t>pinMode</a:t>
            </a: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(pushbutton, INPUT_PULLUP);</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err="1">
                <a:ln>
                  <a:noFill/>
                </a:ln>
                <a:effectLst/>
                <a:latin typeface="Times New Roman" panose="02020603050405020304" pitchFamily="18" charset="0"/>
                <a:cs typeface="Times New Roman" panose="02020603050405020304" pitchFamily="18" charset="0"/>
              </a:rPr>
              <a:t>pinMode</a:t>
            </a: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(SoundSensor1, INPUT);</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err="1">
                <a:ln>
                  <a:noFill/>
                </a:ln>
                <a:effectLst/>
                <a:latin typeface="Times New Roman" panose="02020603050405020304" pitchFamily="18" charset="0"/>
                <a:cs typeface="Times New Roman" panose="02020603050405020304" pitchFamily="18" charset="0"/>
              </a:rPr>
              <a:t>pinMode</a:t>
            </a: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(buzzer, OUTPUT);</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err="1">
                <a:ln>
                  <a:noFill/>
                </a:ln>
                <a:effectLst/>
                <a:latin typeface="Times New Roman" panose="02020603050405020304" pitchFamily="18" charset="0"/>
                <a:cs typeface="Times New Roman" panose="02020603050405020304" pitchFamily="18" charset="0"/>
              </a:rPr>
              <a:t>digitalWrite</a:t>
            </a: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(buzzer, LOW);</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void loop()</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  if((</a:t>
            </a:r>
            <a:r>
              <a:rPr kumimoji="0" lang="en-US" altLang="en-US" sz="800" b="0" i="0" u="none" strike="noStrike" cap="none" normalizeH="0" baseline="0" dirty="0" err="1">
                <a:ln>
                  <a:noFill/>
                </a:ln>
                <a:effectLst/>
                <a:latin typeface="Times New Roman" panose="02020603050405020304" pitchFamily="18" charset="0"/>
                <a:cs typeface="Times New Roman" panose="02020603050405020304" pitchFamily="18" charset="0"/>
              </a:rPr>
              <a:t>digitalRead</a:t>
            </a: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(pushbutton) == LOW) || (</a:t>
            </a:r>
            <a:r>
              <a:rPr kumimoji="0" lang="en-US" altLang="en-US" sz="800" b="0" i="0" u="none" strike="noStrike" cap="none" normalizeH="0" baseline="0" dirty="0" err="1">
                <a:ln>
                  <a:noFill/>
                </a:ln>
                <a:effectLst/>
                <a:latin typeface="Times New Roman" panose="02020603050405020304" pitchFamily="18" charset="0"/>
                <a:cs typeface="Times New Roman" panose="02020603050405020304" pitchFamily="18" charset="0"/>
              </a:rPr>
              <a:t>digitalRead</a:t>
            </a: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(SoundSensor1) == 0))</a:t>
            </a:r>
            <a:b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effectLst/>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FAE104D8-5544-E30C-59B9-0CF4FC3EBDF4}"/>
              </a:ext>
            </a:extLst>
          </p:cNvPr>
          <p:cNvSpPr txBox="1"/>
          <p:nvPr/>
        </p:nvSpPr>
        <p:spPr>
          <a:xfrm>
            <a:off x="3473242" y="1363177"/>
            <a:ext cx="2716162" cy="5016758"/>
          </a:xfrm>
          <a:prstGeom prst="rect">
            <a:avLst/>
          </a:prstGeom>
          <a:noFill/>
        </p:spPr>
        <p:txBody>
          <a:bodyPr wrap="square" rtlCol="0">
            <a:spAutoFit/>
          </a:bodyPr>
          <a:lstStyle/>
          <a:p>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latitude = 13.0827;</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longitude = 80.2707;</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Serial.println</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("Safety Alert");</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(buzzer, HIGH);</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delay(100);</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message1();</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Serial.println</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("Safety Alert Message 1 Sent");  </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delay(100);</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delay(100);</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message2();</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Serial.println</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("Safety Alert Message 2 Sent");  </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delay(100);</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(buzzer, LOW);</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Serial.println</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while(</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gpsSerial.available</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 // check for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gps</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data</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if(</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gps.encode</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gpsSerial.read</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encode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gps</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data</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  </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gps.f_get_position</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(&amp;</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lat</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,&amp;</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lon</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 get latitude and longitude</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("Position: ");</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("Latitude:");</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(lat,6);</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("Longitude:");</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Serial.println</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(lon,6);</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String latitude = String(lat,6);</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String longitude = String(lon,6);</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Serial.println</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(latitude+";"+longitude);</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delay(500);</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endParaRPr lang="en-IN" sz="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AB49DB65-05B8-67CC-9180-4DA58EBE2BD9}"/>
              </a:ext>
            </a:extLst>
          </p:cNvPr>
          <p:cNvSpPr txBox="1"/>
          <p:nvPr/>
        </p:nvSpPr>
        <p:spPr>
          <a:xfrm>
            <a:off x="5810865" y="1240066"/>
            <a:ext cx="2654708" cy="5878532"/>
          </a:xfrm>
          <a:prstGeom prst="rect">
            <a:avLst/>
          </a:prstGeom>
          <a:noFill/>
        </p:spPr>
        <p:txBody>
          <a:bodyPr wrap="square" rtlCol="0">
            <a:spAutoFit/>
          </a:bodyPr>
          <a:lstStyle/>
          <a:p>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Serial.println</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Serial.println</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delay(5000);  // Interval 30 seconds = 30*1000 // Interval 60 sec = 60*1000</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void message1(void)</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("AT\r\n");delay(800);</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("AT+CMGF=1\r\n");delay(800);</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("AT+CMGS=");delay(500);</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Serial.write</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('"');delay(500);</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("9940033064");delay(500);//Change the calling number</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Serial.write</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("\r\n");delay(500);</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("'Safety Alert'\r\n </a:t>
            </a:r>
            <a:r>
              <a:rPr lang="en-US" sz="800" b="0" i="0" kern="1200" baseline="0" dirty="0">
                <a:ln>
                  <a:noFill/>
                </a:ln>
                <a:solidFill>
                  <a:srgbClr val="1155CC"/>
                </a:solidFill>
                <a:effectLst/>
                <a:latin typeface="Times New Roman" panose="02020603050405020304" pitchFamily="18" charset="0"/>
                <a:cs typeface="Times New Roman" panose="02020603050405020304" pitchFamily="18" charset="0"/>
                <a:hlinkClick r:id="rId2"/>
              </a:rPr>
              <a:t>http://maps.google.com/maps?q=loc</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:"+latitude+","+longitude);delay(500);//17</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delay(500);</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Serial.write</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((char)26);</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void message2(void)</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("AT\r\n");delay(800);</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("AT+CMGF=1\r\n");delay(800);</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("AT+CMGS=");delay(500);</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Serial.write</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('"');delay(500);</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("9952243782");delay(500);//Change the calling number</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Serial.write</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("\r\n");delay(500);</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Serial.print</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("'Safety Alert'\r\n </a:t>
            </a:r>
            <a:r>
              <a:rPr lang="en-US" sz="800" b="0" i="0" kern="1200" baseline="0" dirty="0">
                <a:ln>
                  <a:noFill/>
                </a:ln>
                <a:solidFill>
                  <a:srgbClr val="1155CC"/>
                </a:solidFill>
                <a:effectLst/>
                <a:latin typeface="Times New Roman" panose="02020603050405020304" pitchFamily="18" charset="0"/>
                <a:cs typeface="Times New Roman" panose="02020603050405020304" pitchFamily="18" charset="0"/>
                <a:hlinkClick r:id="rId2"/>
              </a:rPr>
              <a:t>http://maps.google.com/maps?q=loc</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:"+latitude+","+longitude);delay(500);//17</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delay(500);</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800" b="0" i="0" kern="1200" baseline="0" dirty="0" err="1">
                <a:ln>
                  <a:noFill/>
                </a:ln>
                <a:solidFill>
                  <a:srgbClr val="000000"/>
                </a:solidFill>
                <a:effectLst/>
                <a:latin typeface="Times New Roman" panose="02020603050405020304" pitchFamily="18" charset="0"/>
                <a:cs typeface="Times New Roman" panose="02020603050405020304" pitchFamily="18" charset="0"/>
              </a:rPr>
              <a:t>Serial.write</a:t>
            </a: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((char)26);</a:t>
            </a:r>
            <a:b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br>
            <a:r>
              <a:rPr lang="en-US" sz="800" b="0" i="0" kern="1200" baseline="0" dirty="0">
                <a:ln>
                  <a:noFill/>
                </a:ln>
                <a:solidFill>
                  <a:srgbClr val="000000"/>
                </a:solidFill>
                <a:effectLst/>
                <a:latin typeface="Times New Roman" panose="02020603050405020304" pitchFamily="18" charset="0"/>
                <a:cs typeface="Times New Roman" panose="02020603050405020304" pitchFamily="18" charset="0"/>
              </a:rPr>
              <a:t>}</a:t>
            </a:r>
            <a:endParaRPr lang="en-IN" sz="800" dirty="0">
              <a:effectLst/>
              <a:latin typeface="Times New Roman" panose="02020603050405020304" pitchFamily="18" charset="0"/>
              <a:cs typeface="Times New Roman" panose="02020603050405020304" pitchFamily="18" charset="0"/>
            </a:endParaRPr>
          </a:p>
          <a:p>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IN" sz="800" dirty="0">
              <a:latin typeface="Times New Roman" panose="02020603050405020304" pitchFamily="18" charset="0"/>
              <a:cs typeface="Times New Roman" panose="02020603050405020304" pitchFamily="18" charset="0"/>
            </a:endParaRPr>
          </a:p>
          <a:p>
            <a:endParaRPr lang="en-IN" sz="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DC3B1E8-ED8F-F442-3AF8-FE17A1C78771}"/>
              </a:ext>
            </a:extLst>
          </p:cNvPr>
          <p:cNvSpPr txBox="1"/>
          <p:nvPr/>
        </p:nvSpPr>
        <p:spPr>
          <a:xfrm>
            <a:off x="538313" y="861661"/>
            <a:ext cx="7762568" cy="369332"/>
          </a:xfrm>
          <a:prstGeom prst="rect">
            <a:avLst/>
          </a:prstGeom>
          <a:noFill/>
        </p:spPr>
        <p:txBody>
          <a:bodyPr wrap="square" rtlCol="0">
            <a:spAutoFit/>
          </a:bodyPr>
          <a:lstStyle/>
          <a:p>
            <a:pPr marL="285750" indent="-285750">
              <a:buFont typeface="Arial" panose="020B0604020202020204" pitchFamily="34" charset="0"/>
              <a:buChar char="•"/>
            </a:pPr>
            <a:r>
              <a:rPr lang="en-IN" dirty="0"/>
              <a:t>Power Management &amp; Software code is implemented </a:t>
            </a:r>
          </a:p>
        </p:txBody>
      </p:sp>
    </p:spTree>
    <p:extLst>
      <p:ext uri="{BB962C8B-B14F-4D97-AF65-F5344CB8AC3E}">
        <p14:creationId xmlns:p14="http://schemas.microsoft.com/office/powerpoint/2010/main" val="1039532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46332-AF55-5B1E-D188-474DCC28E454}"/>
              </a:ext>
            </a:extLst>
          </p:cNvPr>
          <p:cNvSpPr>
            <a:spLocks noGrp="1"/>
          </p:cNvSpPr>
          <p:nvPr>
            <p:ph type="title"/>
          </p:nvPr>
        </p:nvSpPr>
        <p:spPr>
          <a:xfrm>
            <a:off x="457200" y="274638"/>
            <a:ext cx="8229600" cy="629930"/>
          </a:xfrm>
        </p:spPr>
        <p:txBody>
          <a:bodyPr>
            <a:normAutofit/>
          </a:bodyPr>
          <a:lstStyle/>
          <a:p>
            <a:r>
              <a:rPr lang="en-IN" sz="2000" b="1" dirty="0">
                <a:latin typeface="Times New Roman" panose="02020603050405020304" pitchFamily="18" charset="0"/>
                <a:cs typeface="Times New Roman" panose="02020603050405020304" pitchFamily="18" charset="0"/>
              </a:rPr>
              <a:t>MODULE 3</a:t>
            </a:r>
          </a:p>
        </p:txBody>
      </p:sp>
      <p:sp>
        <p:nvSpPr>
          <p:cNvPr id="3" name="Content Placeholder 2">
            <a:extLst>
              <a:ext uri="{FF2B5EF4-FFF2-40B4-BE49-F238E27FC236}">
                <a16:creationId xmlns:a16="http://schemas.microsoft.com/office/drawing/2014/main" id="{54C62797-3C24-C4EA-2E12-CA28F3666B69}"/>
              </a:ext>
            </a:extLst>
          </p:cNvPr>
          <p:cNvSpPr>
            <a:spLocks noGrp="1"/>
          </p:cNvSpPr>
          <p:nvPr>
            <p:ph idx="1"/>
          </p:nvPr>
        </p:nvSpPr>
        <p:spPr>
          <a:xfrm>
            <a:off x="457200" y="1179871"/>
            <a:ext cx="8229600" cy="5064279"/>
          </a:xfrm>
        </p:spPr>
        <p:txBody>
          <a:bodyPr>
            <a:normAutofit/>
          </a:bodyPr>
          <a:lstStyle/>
          <a:p>
            <a:pPr algn="just">
              <a:buNone/>
            </a:pPr>
            <a:r>
              <a:rPr lang="en-US" sz="1600" b="1" dirty="0">
                <a:latin typeface="Times New Roman" panose="02020603050405020304" pitchFamily="18" charset="0"/>
                <a:cs typeface="Times New Roman" panose="02020603050405020304" pitchFamily="18" charset="0"/>
              </a:rPr>
              <a:t>Emergency Alert &amp; Location Sharing Module</a:t>
            </a:r>
          </a:p>
          <a:p>
            <a:pPr algn="just">
              <a:buNone/>
            </a:pPr>
            <a:r>
              <a:rPr lang="en-US" sz="1600" dirty="0">
                <a:latin typeface="Times New Roman" panose="02020603050405020304" pitchFamily="18" charset="0"/>
                <a:cs typeface="Times New Roman" panose="02020603050405020304" pitchFamily="18" charset="0"/>
              </a:rPr>
              <a:t>This module ensures </a:t>
            </a:r>
            <a:r>
              <a:rPr lang="en-US" sz="1600" b="1" dirty="0">
                <a:latin typeface="Times New Roman" panose="02020603050405020304" pitchFamily="18" charset="0"/>
                <a:cs typeface="Times New Roman" panose="02020603050405020304" pitchFamily="18" charset="0"/>
              </a:rPr>
              <a:t>real-time distress communication</a:t>
            </a:r>
            <a:r>
              <a:rPr lang="en-US" sz="1600" dirty="0">
                <a:latin typeface="Times New Roman" panose="02020603050405020304" pitchFamily="18" charset="0"/>
                <a:cs typeface="Times New Roman" panose="02020603050405020304" pitchFamily="18" charset="0"/>
              </a:rPr>
              <a:t> by sending emergency alerts</a:t>
            </a:r>
          </a:p>
          <a:p>
            <a:pPr algn="just">
              <a:buNone/>
            </a:pPr>
            <a:r>
              <a:rPr lang="en-US" sz="1600" dirty="0">
                <a:latin typeface="Times New Roman" panose="02020603050405020304" pitchFamily="18" charset="0"/>
                <a:cs typeface="Times New Roman" panose="02020603050405020304" pitchFamily="18" charset="0"/>
              </a:rPr>
              <a:t>To predefined contacts.</a:t>
            </a:r>
          </a:p>
          <a:p>
            <a:pPr algn="just">
              <a:buNone/>
            </a:pPr>
            <a:r>
              <a:rPr lang="en-US" sz="1600" b="1" dirty="0">
                <a:latin typeface="Times New Roman" panose="02020603050405020304" pitchFamily="18" charset="0"/>
                <a:cs typeface="Times New Roman" panose="02020603050405020304" pitchFamily="18" charset="0"/>
              </a:rPr>
              <a:t>Key Components: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GPS (NEO-6M)</a:t>
            </a:r>
            <a:r>
              <a:rPr lang="en-US" sz="1600" dirty="0">
                <a:latin typeface="Times New Roman" panose="02020603050405020304" pitchFamily="18" charset="0"/>
                <a:cs typeface="Times New Roman" panose="02020603050405020304" pitchFamily="18" charset="0"/>
              </a:rPr>
              <a:t> – Captures real-time location data.</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GSM (SIM800L)</a:t>
            </a:r>
            <a:r>
              <a:rPr lang="en-US" sz="1600" dirty="0">
                <a:latin typeface="Times New Roman" panose="02020603050405020304" pitchFamily="18" charset="0"/>
                <a:cs typeface="Times New Roman" panose="02020603050405020304" pitchFamily="18" charset="0"/>
              </a:rPr>
              <a:t> – Sends emergency SMS with live coordinates.</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Microcontroller (ATmega328P)</a:t>
            </a:r>
            <a:r>
              <a:rPr lang="en-US" sz="1600" dirty="0">
                <a:latin typeface="Times New Roman" panose="02020603050405020304" pitchFamily="18" charset="0"/>
                <a:cs typeface="Times New Roman" panose="02020603050405020304" pitchFamily="18" charset="0"/>
              </a:rPr>
              <a:t> – Controls and processes data.</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Sound Sensor (KY-038)</a:t>
            </a:r>
            <a:r>
              <a:rPr lang="en-US" sz="1600" dirty="0">
                <a:latin typeface="Times New Roman" panose="02020603050405020304" pitchFamily="18" charset="0"/>
                <a:cs typeface="Times New Roman" panose="02020603050405020304" pitchFamily="18" charset="0"/>
              </a:rPr>
              <a:t> – Detects distress sounds (like screams) and triggers alerts automatically.</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Buzzer</a:t>
            </a:r>
            <a:r>
              <a:rPr lang="en-US" sz="1600" dirty="0">
                <a:latin typeface="Times New Roman" panose="02020603050405020304" pitchFamily="18" charset="0"/>
                <a:cs typeface="Times New Roman" panose="02020603050405020304" pitchFamily="18" charset="0"/>
              </a:rPr>
              <a:t> – Produces a loud alarm to attract attention.</a:t>
            </a:r>
          </a:p>
          <a:p>
            <a:pPr algn="just">
              <a:buNone/>
            </a:pPr>
            <a:r>
              <a:rPr lang="en-US" sz="1600" b="1" dirty="0">
                <a:latin typeface="Times New Roman" panose="02020603050405020304" pitchFamily="18" charset="0"/>
                <a:cs typeface="Times New Roman" panose="02020603050405020304" pitchFamily="18" charset="0"/>
              </a:rPr>
              <a:t>Working Mechanism:</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Manual Activation:</a:t>
            </a:r>
            <a:r>
              <a:rPr lang="en-US" sz="1600" dirty="0">
                <a:latin typeface="Times New Roman" panose="02020603050405020304" pitchFamily="18" charset="0"/>
                <a:cs typeface="Times New Roman" panose="02020603050405020304" pitchFamily="18" charset="0"/>
              </a:rPr>
              <a:t> User presses the emergency button to trigger an alert.</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Automatic Activation:</a:t>
            </a:r>
            <a:r>
              <a:rPr lang="en-US" sz="1600" dirty="0">
                <a:latin typeface="Times New Roman" panose="02020603050405020304" pitchFamily="18" charset="0"/>
                <a:cs typeface="Times New Roman" panose="02020603050405020304" pitchFamily="18" charset="0"/>
              </a:rPr>
              <a:t> The </a:t>
            </a:r>
            <a:r>
              <a:rPr lang="en-US" sz="1600" b="1" dirty="0">
                <a:latin typeface="Times New Roman" panose="02020603050405020304" pitchFamily="18" charset="0"/>
                <a:cs typeface="Times New Roman" panose="02020603050405020304" pitchFamily="18" charset="0"/>
              </a:rPr>
              <a:t>sound sensor</a:t>
            </a:r>
            <a:r>
              <a:rPr lang="en-US" sz="1600" dirty="0">
                <a:latin typeface="Times New Roman" panose="02020603050405020304" pitchFamily="18" charset="0"/>
                <a:cs typeface="Times New Roman" panose="02020603050405020304" pitchFamily="18" charset="0"/>
              </a:rPr>
              <a:t> detects loud distress noises and triggers the alert.</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Location Tracking:</a:t>
            </a:r>
            <a:r>
              <a:rPr lang="en-US" sz="1600" dirty="0">
                <a:latin typeface="Times New Roman" panose="02020603050405020304" pitchFamily="18" charset="0"/>
                <a:cs typeface="Times New Roman" panose="02020603050405020304" pitchFamily="18" charset="0"/>
              </a:rPr>
              <a:t> The </a:t>
            </a:r>
            <a:r>
              <a:rPr lang="en-US" sz="1600" b="1" dirty="0">
                <a:latin typeface="Times New Roman" panose="02020603050405020304" pitchFamily="18" charset="0"/>
                <a:cs typeface="Times New Roman" panose="02020603050405020304" pitchFamily="18" charset="0"/>
              </a:rPr>
              <a:t>GPS module</a:t>
            </a:r>
            <a:r>
              <a:rPr lang="en-US" sz="1600" dirty="0">
                <a:latin typeface="Times New Roman" panose="02020603050405020304" pitchFamily="18" charset="0"/>
                <a:cs typeface="Times New Roman" panose="02020603050405020304" pitchFamily="18" charset="0"/>
              </a:rPr>
              <a:t> captures real-time coordinates.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Emergency Alert Transmission:</a:t>
            </a:r>
            <a:r>
              <a:rPr lang="en-US" sz="1600" dirty="0">
                <a:latin typeface="Times New Roman" panose="02020603050405020304" pitchFamily="18" charset="0"/>
                <a:cs typeface="Times New Roman" panose="02020603050405020304" pitchFamily="18" charset="0"/>
              </a:rPr>
              <a:t> The </a:t>
            </a:r>
            <a:r>
              <a:rPr lang="en-US" sz="1600" b="1" dirty="0">
                <a:latin typeface="Times New Roman" panose="02020603050405020304" pitchFamily="18" charset="0"/>
                <a:cs typeface="Times New Roman" panose="02020603050405020304" pitchFamily="18" charset="0"/>
              </a:rPr>
              <a:t>GSM module</a:t>
            </a:r>
            <a:r>
              <a:rPr lang="en-US" sz="1600" dirty="0">
                <a:latin typeface="Times New Roman" panose="02020603050405020304" pitchFamily="18" charset="0"/>
                <a:cs typeface="Times New Roman" panose="02020603050405020304" pitchFamily="18" charset="0"/>
              </a:rPr>
              <a:t> sends an SMS containing the user’s live location to predefined contacts.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Buzzer Activation:</a:t>
            </a:r>
            <a:r>
              <a:rPr lang="en-US" sz="1600" dirty="0">
                <a:latin typeface="Times New Roman" panose="02020603050405020304" pitchFamily="18" charset="0"/>
                <a:cs typeface="Times New Roman" panose="02020603050405020304" pitchFamily="18" charset="0"/>
              </a:rPr>
              <a:t> A loud alarm is emitted to draw attention and seek immediate help.</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970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5246-D189-ED9D-EFA0-8156A105B380}"/>
              </a:ext>
            </a:extLst>
          </p:cNvPr>
          <p:cNvSpPr>
            <a:spLocks noGrp="1"/>
          </p:cNvSpPr>
          <p:nvPr>
            <p:ph type="title"/>
          </p:nvPr>
        </p:nvSpPr>
        <p:spPr>
          <a:xfrm>
            <a:off x="457200" y="274638"/>
            <a:ext cx="8229600" cy="620097"/>
          </a:xfrm>
        </p:spPr>
        <p:txBody>
          <a:bodyPr>
            <a:normAutofit/>
          </a:bodyPr>
          <a:lstStyle/>
          <a:p>
            <a:r>
              <a:rPr lang="en-IN" sz="2000" b="1" dirty="0">
                <a:latin typeface="Times New Roman" panose="02020603050405020304" pitchFamily="18" charset="0"/>
                <a:cs typeface="Times New Roman" panose="02020603050405020304" pitchFamily="18" charset="0"/>
              </a:rPr>
              <a:t>MODULE 3 OUTPUT</a:t>
            </a:r>
          </a:p>
        </p:txBody>
      </p:sp>
      <p:sp>
        <p:nvSpPr>
          <p:cNvPr id="3" name="Rectangle 2">
            <a:extLst>
              <a:ext uri="{FF2B5EF4-FFF2-40B4-BE49-F238E27FC236}">
                <a16:creationId xmlns:a16="http://schemas.microsoft.com/office/drawing/2014/main" id="{FEECD049-E4F2-D56B-9527-0524DC0089E3}"/>
              </a:ext>
            </a:extLst>
          </p:cNvPr>
          <p:cNvSpPr/>
          <p:nvPr/>
        </p:nvSpPr>
        <p:spPr>
          <a:xfrm>
            <a:off x="467360" y="894735"/>
            <a:ext cx="7914968" cy="5506064"/>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7" name="Hexagon 6">
            <a:extLst>
              <a:ext uri="{FF2B5EF4-FFF2-40B4-BE49-F238E27FC236}">
                <a16:creationId xmlns:a16="http://schemas.microsoft.com/office/drawing/2014/main" id="{A9D1A9B4-C6EE-2165-716A-652C1326F2C4}"/>
              </a:ext>
            </a:extLst>
          </p:cNvPr>
          <p:cNvSpPr/>
          <p:nvPr/>
        </p:nvSpPr>
        <p:spPr>
          <a:xfrm>
            <a:off x="2286636" y="5017578"/>
            <a:ext cx="1052091" cy="796540"/>
          </a:xfrm>
          <a:custGeom>
            <a:avLst/>
            <a:gdLst>
              <a:gd name="connsiteX0" fmla="*/ 0 w 1052091"/>
              <a:gd name="connsiteY0" fmla="*/ 398270 h 796540"/>
              <a:gd name="connsiteX1" fmla="*/ 199135 w 1052091"/>
              <a:gd name="connsiteY1" fmla="*/ 0 h 796540"/>
              <a:gd name="connsiteX2" fmla="*/ 506431 w 1052091"/>
              <a:gd name="connsiteY2" fmla="*/ 0 h 796540"/>
              <a:gd name="connsiteX3" fmla="*/ 852956 w 1052091"/>
              <a:gd name="connsiteY3" fmla="*/ 0 h 796540"/>
              <a:gd name="connsiteX4" fmla="*/ 1052091 w 1052091"/>
              <a:gd name="connsiteY4" fmla="*/ 398270 h 796540"/>
              <a:gd name="connsiteX5" fmla="*/ 852956 w 1052091"/>
              <a:gd name="connsiteY5" fmla="*/ 796540 h 796540"/>
              <a:gd name="connsiteX6" fmla="*/ 532584 w 1052091"/>
              <a:gd name="connsiteY6" fmla="*/ 796540 h 796540"/>
              <a:gd name="connsiteX7" fmla="*/ 199135 w 1052091"/>
              <a:gd name="connsiteY7" fmla="*/ 796540 h 796540"/>
              <a:gd name="connsiteX8" fmla="*/ 0 w 1052091"/>
              <a:gd name="connsiteY8" fmla="*/ 398270 h 79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091" h="796540" fill="none" extrusionOk="0">
                <a:moveTo>
                  <a:pt x="0" y="398270"/>
                </a:moveTo>
                <a:cubicBezTo>
                  <a:pt x="-5186" y="293082"/>
                  <a:pt x="154905" y="195976"/>
                  <a:pt x="199135" y="0"/>
                </a:cubicBezTo>
                <a:cubicBezTo>
                  <a:pt x="305488" y="-18120"/>
                  <a:pt x="383688" y="13953"/>
                  <a:pt x="506431" y="0"/>
                </a:cubicBezTo>
                <a:cubicBezTo>
                  <a:pt x="629174" y="-13953"/>
                  <a:pt x="684184" y="25501"/>
                  <a:pt x="852956" y="0"/>
                </a:cubicBezTo>
                <a:cubicBezTo>
                  <a:pt x="927196" y="137007"/>
                  <a:pt x="955994" y="325441"/>
                  <a:pt x="1052091" y="398270"/>
                </a:cubicBezTo>
                <a:cubicBezTo>
                  <a:pt x="993402" y="611080"/>
                  <a:pt x="903704" y="616627"/>
                  <a:pt x="852956" y="796540"/>
                </a:cubicBezTo>
                <a:cubicBezTo>
                  <a:pt x="780686" y="814821"/>
                  <a:pt x="603827" y="792463"/>
                  <a:pt x="532584" y="796540"/>
                </a:cubicBezTo>
                <a:cubicBezTo>
                  <a:pt x="461341" y="800617"/>
                  <a:pt x="323224" y="791380"/>
                  <a:pt x="199135" y="796540"/>
                </a:cubicBezTo>
                <a:cubicBezTo>
                  <a:pt x="72655" y="641603"/>
                  <a:pt x="104807" y="509998"/>
                  <a:pt x="0" y="398270"/>
                </a:cubicBezTo>
                <a:close/>
              </a:path>
              <a:path w="1052091" h="796540" stroke="0" extrusionOk="0">
                <a:moveTo>
                  <a:pt x="0" y="398270"/>
                </a:moveTo>
                <a:cubicBezTo>
                  <a:pt x="51318" y="226568"/>
                  <a:pt x="151774" y="207455"/>
                  <a:pt x="199135" y="0"/>
                </a:cubicBezTo>
                <a:cubicBezTo>
                  <a:pt x="350945" y="-28707"/>
                  <a:pt x="409196" y="15630"/>
                  <a:pt x="526046" y="0"/>
                </a:cubicBezTo>
                <a:cubicBezTo>
                  <a:pt x="642896" y="-15630"/>
                  <a:pt x="781747" y="34079"/>
                  <a:pt x="852956" y="0"/>
                </a:cubicBezTo>
                <a:cubicBezTo>
                  <a:pt x="931410" y="121997"/>
                  <a:pt x="961298" y="230526"/>
                  <a:pt x="1052091" y="398270"/>
                </a:cubicBezTo>
                <a:cubicBezTo>
                  <a:pt x="989905" y="584869"/>
                  <a:pt x="882388" y="696958"/>
                  <a:pt x="852956" y="796540"/>
                </a:cubicBezTo>
                <a:cubicBezTo>
                  <a:pt x="707971" y="825350"/>
                  <a:pt x="616034" y="784780"/>
                  <a:pt x="512969" y="796540"/>
                </a:cubicBezTo>
                <a:cubicBezTo>
                  <a:pt x="409904" y="808300"/>
                  <a:pt x="275349" y="782354"/>
                  <a:pt x="199135" y="796540"/>
                </a:cubicBezTo>
                <a:cubicBezTo>
                  <a:pt x="85761" y="656121"/>
                  <a:pt x="67096" y="472934"/>
                  <a:pt x="0" y="398270"/>
                </a:cubicBezTo>
                <a:close/>
              </a:path>
            </a:pathLst>
          </a:custGeom>
          <a:blipFill>
            <a:blip r:embed="rId2"/>
            <a:stretch>
              <a:fillRect/>
            </a:stretch>
          </a:blipFill>
          <a:ln w="34925">
            <a:solidFill>
              <a:srgbClr val="8FAADC"/>
            </a:solidFill>
            <a:extLst>
              <a:ext uri="{C807C97D-BFC1-408E-A445-0C87EB9F89A2}">
                <ask:lineSketchStyleProps xmlns:ask="http://schemas.microsoft.com/office/drawing/2018/sketchyshapes" sd="4195254881">
                  <a:prstGeom prst="hexagon">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Hexagon 7">
            <a:extLst>
              <a:ext uri="{FF2B5EF4-FFF2-40B4-BE49-F238E27FC236}">
                <a16:creationId xmlns:a16="http://schemas.microsoft.com/office/drawing/2014/main" id="{69322F0D-984A-9239-1894-6B2C84D154A4}"/>
              </a:ext>
            </a:extLst>
          </p:cNvPr>
          <p:cNvSpPr/>
          <p:nvPr/>
        </p:nvSpPr>
        <p:spPr>
          <a:xfrm>
            <a:off x="609600" y="4935421"/>
            <a:ext cx="1147047" cy="878697"/>
          </a:xfrm>
          <a:custGeom>
            <a:avLst/>
            <a:gdLst>
              <a:gd name="connsiteX0" fmla="*/ 0 w 1147047"/>
              <a:gd name="connsiteY0" fmla="*/ 439349 h 878697"/>
              <a:gd name="connsiteX1" fmla="*/ 219674 w 1147047"/>
              <a:gd name="connsiteY1" fmla="*/ 0 h 878697"/>
              <a:gd name="connsiteX2" fmla="*/ 552293 w 1147047"/>
              <a:gd name="connsiteY2" fmla="*/ 0 h 878697"/>
              <a:gd name="connsiteX3" fmla="*/ 927373 w 1147047"/>
              <a:gd name="connsiteY3" fmla="*/ 0 h 878697"/>
              <a:gd name="connsiteX4" fmla="*/ 1147047 w 1147047"/>
              <a:gd name="connsiteY4" fmla="*/ 439349 h 878697"/>
              <a:gd name="connsiteX5" fmla="*/ 927373 w 1147047"/>
              <a:gd name="connsiteY5" fmla="*/ 878697 h 878697"/>
              <a:gd name="connsiteX6" fmla="*/ 580600 w 1147047"/>
              <a:gd name="connsiteY6" fmla="*/ 878697 h 878697"/>
              <a:gd name="connsiteX7" fmla="*/ 219674 w 1147047"/>
              <a:gd name="connsiteY7" fmla="*/ 878697 h 878697"/>
              <a:gd name="connsiteX8" fmla="*/ 0 w 1147047"/>
              <a:gd name="connsiteY8" fmla="*/ 439349 h 87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7047" h="878697" fill="none" extrusionOk="0">
                <a:moveTo>
                  <a:pt x="0" y="439349"/>
                </a:moveTo>
                <a:cubicBezTo>
                  <a:pt x="13271" y="322232"/>
                  <a:pt x="152211" y="155750"/>
                  <a:pt x="219674" y="0"/>
                </a:cubicBezTo>
                <a:cubicBezTo>
                  <a:pt x="288583" y="-37150"/>
                  <a:pt x="453240" y="23219"/>
                  <a:pt x="552293" y="0"/>
                </a:cubicBezTo>
                <a:cubicBezTo>
                  <a:pt x="651346" y="-23219"/>
                  <a:pt x="833578" y="31838"/>
                  <a:pt x="927373" y="0"/>
                </a:cubicBezTo>
                <a:cubicBezTo>
                  <a:pt x="1024319" y="110889"/>
                  <a:pt x="1032036" y="309182"/>
                  <a:pt x="1147047" y="439349"/>
                </a:cubicBezTo>
                <a:cubicBezTo>
                  <a:pt x="1070144" y="641244"/>
                  <a:pt x="958009" y="725750"/>
                  <a:pt x="927373" y="878697"/>
                </a:cubicBezTo>
                <a:cubicBezTo>
                  <a:pt x="826294" y="911146"/>
                  <a:pt x="674948" y="877249"/>
                  <a:pt x="580600" y="878697"/>
                </a:cubicBezTo>
                <a:cubicBezTo>
                  <a:pt x="486252" y="880145"/>
                  <a:pt x="298148" y="873368"/>
                  <a:pt x="219674" y="878697"/>
                </a:cubicBezTo>
                <a:cubicBezTo>
                  <a:pt x="112074" y="749705"/>
                  <a:pt x="105702" y="558252"/>
                  <a:pt x="0" y="439349"/>
                </a:cubicBezTo>
                <a:close/>
              </a:path>
              <a:path w="1147047" h="878697" stroke="0" extrusionOk="0">
                <a:moveTo>
                  <a:pt x="0" y="439349"/>
                </a:moveTo>
                <a:cubicBezTo>
                  <a:pt x="42700" y="292406"/>
                  <a:pt x="175484" y="120088"/>
                  <a:pt x="219674" y="0"/>
                </a:cubicBezTo>
                <a:cubicBezTo>
                  <a:pt x="374954" y="-21523"/>
                  <a:pt x="465325" y="3506"/>
                  <a:pt x="573524" y="0"/>
                </a:cubicBezTo>
                <a:cubicBezTo>
                  <a:pt x="681723" y="-3506"/>
                  <a:pt x="751328" y="26590"/>
                  <a:pt x="927373" y="0"/>
                </a:cubicBezTo>
                <a:cubicBezTo>
                  <a:pt x="1065922" y="180557"/>
                  <a:pt x="1062015" y="297766"/>
                  <a:pt x="1147047" y="439349"/>
                </a:cubicBezTo>
                <a:cubicBezTo>
                  <a:pt x="1149218" y="560486"/>
                  <a:pt x="987757" y="715206"/>
                  <a:pt x="927373" y="878697"/>
                </a:cubicBezTo>
                <a:cubicBezTo>
                  <a:pt x="788777" y="889387"/>
                  <a:pt x="633073" y="873150"/>
                  <a:pt x="559370" y="878697"/>
                </a:cubicBezTo>
                <a:cubicBezTo>
                  <a:pt x="485667" y="884244"/>
                  <a:pt x="304479" y="855766"/>
                  <a:pt x="219674" y="878697"/>
                </a:cubicBezTo>
                <a:cubicBezTo>
                  <a:pt x="119037" y="687112"/>
                  <a:pt x="94899" y="550650"/>
                  <a:pt x="0" y="439349"/>
                </a:cubicBezTo>
                <a:close/>
              </a:path>
            </a:pathLst>
          </a:custGeom>
          <a:blipFill>
            <a:blip r:embed="rId3"/>
            <a:stretch>
              <a:fillRect/>
            </a:stretch>
          </a:blipFill>
          <a:ln w="34925">
            <a:solidFill>
              <a:srgbClr val="8FAADC"/>
            </a:solidFill>
            <a:extLst>
              <a:ext uri="{C807C97D-BFC1-408E-A445-0C87EB9F89A2}">
                <ask:lineSketchStyleProps xmlns:ask="http://schemas.microsoft.com/office/drawing/2018/sketchyshapes" sd="1867453079">
                  <a:prstGeom prst="hexagon">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Hexagon 8">
            <a:extLst>
              <a:ext uri="{FF2B5EF4-FFF2-40B4-BE49-F238E27FC236}">
                <a16:creationId xmlns:a16="http://schemas.microsoft.com/office/drawing/2014/main" id="{FB38FB1F-AD28-193C-2AD7-5C9EE041CEE5}"/>
              </a:ext>
            </a:extLst>
          </p:cNvPr>
          <p:cNvSpPr/>
          <p:nvPr/>
        </p:nvSpPr>
        <p:spPr>
          <a:xfrm>
            <a:off x="2179423" y="3260219"/>
            <a:ext cx="1159304" cy="957728"/>
          </a:xfrm>
          <a:custGeom>
            <a:avLst/>
            <a:gdLst>
              <a:gd name="connsiteX0" fmla="*/ 0 w 1159304"/>
              <a:gd name="connsiteY0" fmla="*/ 478864 h 957728"/>
              <a:gd name="connsiteX1" fmla="*/ 239432 w 1159304"/>
              <a:gd name="connsiteY1" fmla="*/ 0 h 957728"/>
              <a:gd name="connsiteX2" fmla="*/ 559239 w 1159304"/>
              <a:gd name="connsiteY2" fmla="*/ 0 h 957728"/>
              <a:gd name="connsiteX3" fmla="*/ 919872 w 1159304"/>
              <a:gd name="connsiteY3" fmla="*/ 0 h 957728"/>
              <a:gd name="connsiteX4" fmla="*/ 1159304 w 1159304"/>
              <a:gd name="connsiteY4" fmla="*/ 478864 h 957728"/>
              <a:gd name="connsiteX5" fmla="*/ 919872 w 1159304"/>
              <a:gd name="connsiteY5" fmla="*/ 957728 h 957728"/>
              <a:gd name="connsiteX6" fmla="*/ 566043 w 1159304"/>
              <a:gd name="connsiteY6" fmla="*/ 957728 h 957728"/>
              <a:gd name="connsiteX7" fmla="*/ 239432 w 1159304"/>
              <a:gd name="connsiteY7" fmla="*/ 957728 h 957728"/>
              <a:gd name="connsiteX8" fmla="*/ 0 w 1159304"/>
              <a:gd name="connsiteY8" fmla="*/ 478864 h 957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9304" h="957728" fill="none" extrusionOk="0">
                <a:moveTo>
                  <a:pt x="0" y="478864"/>
                </a:moveTo>
                <a:cubicBezTo>
                  <a:pt x="62886" y="328701"/>
                  <a:pt x="226162" y="140468"/>
                  <a:pt x="239432" y="0"/>
                </a:cubicBezTo>
                <a:cubicBezTo>
                  <a:pt x="318287" y="-28060"/>
                  <a:pt x="423615" y="32337"/>
                  <a:pt x="559239" y="0"/>
                </a:cubicBezTo>
                <a:cubicBezTo>
                  <a:pt x="694863" y="-32337"/>
                  <a:pt x="759694" y="5611"/>
                  <a:pt x="919872" y="0"/>
                </a:cubicBezTo>
                <a:cubicBezTo>
                  <a:pt x="1039558" y="158246"/>
                  <a:pt x="1044520" y="336756"/>
                  <a:pt x="1159304" y="478864"/>
                </a:cubicBezTo>
                <a:cubicBezTo>
                  <a:pt x="1139181" y="630497"/>
                  <a:pt x="986247" y="708002"/>
                  <a:pt x="919872" y="957728"/>
                </a:cubicBezTo>
                <a:cubicBezTo>
                  <a:pt x="753180" y="958625"/>
                  <a:pt x="664472" y="935940"/>
                  <a:pt x="566043" y="957728"/>
                </a:cubicBezTo>
                <a:cubicBezTo>
                  <a:pt x="467614" y="979516"/>
                  <a:pt x="336854" y="940159"/>
                  <a:pt x="239432" y="957728"/>
                </a:cubicBezTo>
                <a:cubicBezTo>
                  <a:pt x="154478" y="821786"/>
                  <a:pt x="126271" y="595004"/>
                  <a:pt x="0" y="478864"/>
                </a:cubicBezTo>
                <a:close/>
              </a:path>
              <a:path w="1159304" h="957728" stroke="0" extrusionOk="0">
                <a:moveTo>
                  <a:pt x="0" y="478864"/>
                </a:moveTo>
                <a:cubicBezTo>
                  <a:pt x="87073" y="290531"/>
                  <a:pt x="228212" y="134280"/>
                  <a:pt x="239432" y="0"/>
                </a:cubicBezTo>
                <a:cubicBezTo>
                  <a:pt x="405356" y="-30081"/>
                  <a:pt x="507662" y="19050"/>
                  <a:pt x="586456" y="0"/>
                </a:cubicBezTo>
                <a:cubicBezTo>
                  <a:pt x="665250" y="-19050"/>
                  <a:pt x="772900" y="37936"/>
                  <a:pt x="919872" y="0"/>
                </a:cubicBezTo>
                <a:cubicBezTo>
                  <a:pt x="1029654" y="192989"/>
                  <a:pt x="1043794" y="251036"/>
                  <a:pt x="1159304" y="478864"/>
                </a:cubicBezTo>
                <a:cubicBezTo>
                  <a:pt x="1108292" y="710076"/>
                  <a:pt x="951270" y="775232"/>
                  <a:pt x="919872" y="957728"/>
                </a:cubicBezTo>
                <a:cubicBezTo>
                  <a:pt x="816596" y="986316"/>
                  <a:pt x="643797" y="917231"/>
                  <a:pt x="566043" y="957728"/>
                </a:cubicBezTo>
                <a:cubicBezTo>
                  <a:pt x="488289" y="998225"/>
                  <a:pt x="376025" y="947384"/>
                  <a:pt x="239432" y="957728"/>
                </a:cubicBezTo>
                <a:cubicBezTo>
                  <a:pt x="170608" y="864576"/>
                  <a:pt x="143817" y="629773"/>
                  <a:pt x="0" y="478864"/>
                </a:cubicBezTo>
                <a:close/>
              </a:path>
            </a:pathLst>
          </a:custGeom>
          <a:blipFill>
            <a:blip r:embed="rId4"/>
            <a:stretch>
              <a:fillRect/>
            </a:stretch>
          </a:blipFill>
          <a:ln w="34925">
            <a:solidFill>
              <a:srgbClr val="8FAADC"/>
            </a:solidFill>
            <a:extLst>
              <a:ext uri="{C807C97D-BFC1-408E-A445-0C87EB9F89A2}">
                <ask:lineSketchStyleProps xmlns:ask="http://schemas.microsoft.com/office/drawing/2018/sketchyshapes" sd="1774161891">
                  <a:prstGeom prst="hexagon">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Hexagon 9">
            <a:extLst>
              <a:ext uri="{FF2B5EF4-FFF2-40B4-BE49-F238E27FC236}">
                <a16:creationId xmlns:a16="http://schemas.microsoft.com/office/drawing/2014/main" id="{5221FFAB-9928-3958-E22B-13088B7EF58F}"/>
              </a:ext>
            </a:extLst>
          </p:cNvPr>
          <p:cNvSpPr/>
          <p:nvPr/>
        </p:nvSpPr>
        <p:spPr>
          <a:xfrm>
            <a:off x="609600" y="3234731"/>
            <a:ext cx="1156879" cy="957728"/>
          </a:xfrm>
          <a:custGeom>
            <a:avLst/>
            <a:gdLst>
              <a:gd name="connsiteX0" fmla="*/ 0 w 1156879"/>
              <a:gd name="connsiteY0" fmla="*/ 478864 h 957728"/>
              <a:gd name="connsiteX1" fmla="*/ 239432 w 1156879"/>
              <a:gd name="connsiteY1" fmla="*/ 0 h 957728"/>
              <a:gd name="connsiteX2" fmla="*/ 564879 w 1156879"/>
              <a:gd name="connsiteY2" fmla="*/ 0 h 957728"/>
              <a:gd name="connsiteX3" fmla="*/ 917447 w 1156879"/>
              <a:gd name="connsiteY3" fmla="*/ 0 h 957728"/>
              <a:gd name="connsiteX4" fmla="*/ 1156879 w 1156879"/>
              <a:gd name="connsiteY4" fmla="*/ 478864 h 957728"/>
              <a:gd name="connsiteX5" fmla="*/ 917447 w 1156879"/>
              <a:gd name="connsiteY5" fmla="*/ 957728 h 957728"/>
              <a:gd name="connsiteX6" fmla="*/ 578440 w 1156879"/>
              <a:gd name="connsiteY6" fmla="*/ 957728 h 957728"/>
              <a:gd name="connsiteX7" fmla="*/ 239432 w 1156879"/>
              <a:gd name="connsiteY7" fmla="*/ 957728 h 957728"/>
              <a:gd name="connsiteX8" fmla="*/ 0 w 1156879"/>
              <a:gd name="connsiteY8" fmla="*/ 478864 h 957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6879" h="957728" fill="none" extrusionOk="0">
                <a:moveTo>
                  <a:pt x="0" y="478864"/>
                </a:moveTo>
                <a:cubicBezTo>
                  <a:pt x="29406" y="314432"/>
                  <a:pt x="201470" y="199467"/>
                  <a:pt x="239432" y="0"/>
                </a:cubicBezTo>
                <a:cubicBezTo>
                  <a:pt x="338593" y="-28675"/>
                  <a:pt x="485063" y="20816"/>
                  <a:pt x="564879" y="0"/>
                </a:cubicBezTo>
                <a:cubicBezTo>
                  <a:pt x="644695" y="-20816"/>
                  <a:pt x="773862" y="24144"/>
                  <a:pt x="917447" y="0"/>
                </a:cubicBezTo>
                <a:cubicBezTo>
                  <a:pt x="983713" y="120333"/>
                  <a:pt x="1089098" y="378187"/>
                  <a:pt x="1156879" y="478864"/>
                </a:cubicBezTo>
                <a:cubicBezTo>
                  <a:pt x="1135631" y="608039"/>
                  <a:pt x="956955" y="836103"/>
                  <a:pt x="917447" y="957728"/>
                </a:cubicBezTo>
                <a:cubicBezTo>
                  <a:pt x="834254" y="965622"/>
                  <a:pt x="661562" y="943725"/>
                  <a:pt x="578440" y="957728"/>
                </a:cubicBezTo>
                <a:cubicBezTo>
                  <a:pt x="495318" y="971731"/>
                  <a:pt x="345869" y="949381"/>
                  <a:pt x="239432" y="957728"/>
                </a:cubicBezTo>
                <a:cubicBezTo>
                  <a:pt x="121671" y="759845"/>
                  <a:pt x="105953" y="550073"/>
                  <a:pt x="0" y="478864"/>
                </a:cubicBezTo>
                <a:close/>
              </a:path>
              <a:path w="1156879" h="957728" stroke="0" extrusionOk="0">
                <a:moveTo>
                  <a:pt x="0" y="478864"/>
                </a:moveTo>
                <a:cubicBezTo>
                  <a:pt x="48902" y="254433"/>
                  <a:pt x="173165" y="172688"/>
                  <a:pt x="239432" y="0"/>
                </a:cubicBezTo>
                <a:cubicBezTo>
                  <a:pt x="371775" y="-4726"/>
                  <a:pt x="468966" y="29820"/>
                  <a:pt x="564879" y="0"/>
                </a:cubicBezTo>
                <a:cubicBezTo>
                  <a:pt x="660792" y="-29820"/>
                  <a:pt x="817934" y="9353"/>
                  <a:pt x="917447" y="0"/>
                </a:cubicBezTo>
                <a:cubicBezTo>
                  <a:pt x="990460" y="141840"/>
                  <a:pt x="1062143" y="311292"/>
                  <a:pt x="1156879" y="478864"/>
                </a:cubicBezTo>
                <a:cubicBezTo>
                  <a:pt x="1039686" y="713369"/>
                  <a:pt x="986939" y="708045"/>
                  <a:pt x="917447" y="957728"/>
                </a:cubicBezTo>
                <a:cubicBezTo>
                  <a:pt x="810447" y="963818"/>
                  <a:pt x="656174" y="918289"/>
                  <a:pt x="585220" y="957728"/>
                </a:cubicBezTo>
                <a:cubicBezTo>
                  <a:pt x="514266" y="997167"/>
                  <a:pt x="329989" y="952594"/>
                  <a:pt x="239432" y="957728"/>
                </a:cubicBezTo>
                <a:cubicBezTo>
                  <a:pt x="157227" y="856306"/>
                  <a:pt x="164214" y="677261"/>
                  <a:pt x="0" y="478864"/>
                </a:cubicBezTo>
                <a:close/>
              </a:path>
            </a:pathLst>
          </a:custGeom>
          <a:blipFill>
            <a:blip r:embed="rId5"/>
            <a:stretch>
              <a:fillRect/>
            </a:stretch>
          </a:blipFill>
          <a:ln w="34925">
            <a:solidFill>
              <a:srgbClr val="8FAADC"/>
            </a:solidFill>
            <a:extLst>
              <a:ext uri="{C807C97D-BFC1-408E-A445-0C87EB9F89A2}">
                <ask:lineSketchStyleProps xmlns:ask="http://schemas.microsoft.com/office/drawing/2018/sketchyshapes" sd="994417406">
                  <a:prstGeom prst="hexagon">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Hexagon 10">
            <a:extLst>
              <a:ext uri="{FF2B5EF4-FFF2-40B4-BE49-F238E27FC236}">
                <a16:creationId xmlns:a16="http://schemas.microsoft.com/office/drawing/2014/main" id="{AB007484-49E0-AEA0-2009-488E185308CF}"/>
              </a:ext>
            </a:extLst>
          </p:cNvPr>
          <p:cNvSpPr/>
          <p:nvPr/>
        </p:nvSpPr>
        <p:spPr>
          <a:xfrm>
            <a:off x="2179422" y="1505853"/>
            <a:ext cx="1065223" cy="942379"/>
          </a:xfrm>
          <a:custGeom>
            <a:avLst/>
            <a:gdLst>
              <a:gd name="connsiteX0" fmla="*/ 0 w 1065223"/>
              <a:gd name="connsiteY0" fmla="*/ 471190 h 942379"/>
              <a:gd name="connsiteX1" fmla="*/ 235595 w 1065223"/>
              <a:gd name="connsiteY1" fmla="*/ 0 h 942379"/>
              <a:gd name="connsiteX2" fmla="*/ 829628 w 1065223"/>
              <a:gd name="connsiteY2" fmla="*/ 0 h 942379"/>
              <a:gd name="connsiteX3" fmla="*/ 1065223 w 1065223"/>
              <a:gd name="connsiteY3" fmla="*/ 471190 h 942379"/>
              <a:gd name="connsiteX4" fmla="*/ 829628 w 1065223"/>
              <a:gd name="connsiteY4" fmla="*/ 942379 h 942379"/>
              <a:gd name="connsiteX5" fmla="*/ 235595 w 1065223"/>
              <a:gd name="connsiteY5" fmla="*/ 942379 h 942379"/>
              <a:gd name="connsiteX6" fmla="*/ 0 w 1065223"/>
              <a:gd name="connsiteY6" fmla="*/ 471190 h 94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5223" h="942379" fill="none" extrusionOk="0">
                <a:moveTo>
                  <a:pt x="0" y="471190"/>
                </a:moveTo>
                <a:cubicBezTo>
                  <a:pt x="44870" y="260742"/>
                  <a:pt x="177161" y="251706"/>
                  <a:pt x="235595" y="0"/>
                </a:cubicBezTo>
                <a:cubicBezTo>
                  <a:pt x="463730" y="-32602"/>
                  <a:pt x="590117" y="23398"/>
                  <a:pt x="829628" y="0"/>
                </a:cubicBezTo>
                <a:cubicBezTo>
                  <a:pt x="921864" y="116634"/>
                  <a:pt x="980477" y="318908"/>
                  <a:pt x="1065223" y="471190"/>
                </a:cubicBezTo>
                <a:cubicBezTo>
                  <a:pt x="1041361" y="606409"/>
                  <a:pt x="907789" y="699141"/>
                  <a:pt x="829628" y="942379"/>
                </a:cubicBezTo>
                <a:cubicBezTo>
                  <a:pt x="679539" y="997324"/>
                  <a:pt x="455239" y="891230"/>
                  <a:pt x="235595" y="942379"/>
                </a:cubicBezTo>
                <a:cubicBezTo>
                  <a:pt x="118865" y="728895"/>
                  <a:pt x="114381" y="639614"/>
                  <a:pt x="0" y="471190"/>
                </a:cubicBezTo>
                <a:close/>
              </a:path>
              <a:path w="1065223" h="942379" stroke="0" extrusionOk="0">
                <a:moveTo>
                  <a:pt x="0" y="471190"/>
                </a:moveTo>
                <a:cubicBezTo>
                  <a:pt x="96217" y="225130"/>
                  <a:pt x="192015" y="111208"/>
                  <a:pt x="235595" y="0"/>
                </a:cubicBezTo>
                <a:cubicBezTo>
                  <a:pt x="371970" y="-39432"/>
                  <a:pt x="554501" y="34927"/>
                  <a:pt x="829628" y="0"/>
                </a:cubicBezTo>
                <a:cubicBezTo>
                  <a:pt x="977033" y="220768"/>
                  <a:pt x="973711" y="335303"/>
                  <a:pt x="1065223" y="471190"/>
                </a:cubicBezTo>
                <a:cubicBezTo>
                  <a:pt x="1003273" y="734251"/>
                  <a:pt x="896590" y="686238"/>
                  <a:pt x="829628" y="942379"/>
                </a:cubicBezTo>
                <a:cubicBezTo>
                  <a:pt x="575056" y="1006276"/>
                  <a:pt x="377389" y="888344"/>
                  <a:pt x="235595" y="942379"/>
                </a:cubicBezTo>
                <a:cubicBezTo>
                  <a:pt x="85869" y="769194"/>
                  <a:pt x="96577" y="634676"/>
                  <a:pt x="0" y="471190"/>
                </a:cubicBezTo>
                <a:close/>
              </a:path>
            </a:pathLst>
          </a:custGeom>
          <a:blipFill>
            <a:blip r:embed="rId6"/>
            <a:stretch>
              <a:fillRect/>
            </a:stretch>
          </a:blipFill>
          <a:ln w="34925">
            <a:solidFill>
              <a:srgbClr val="8FAADC"/>
            </a:solidFill>
            <a:extLst>
              <a:ext uri="{C807C97D-BFC1-408E-A445-0C87EB9F89A2}">
                <ask:lineSketchStyleProps xmlns:ask="http://schemas.microsoft.com/office/drawing/2018/sketchyshapes" sd="1219033472">
                  <a:prstGeom prst="hexagon">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Hexagon 11">
            <a:extLst>
              <a:ext uri="{FF2B5EF4-FFF2-40B4-BE49-F238E27FC236}">
                <a16:creationId xmlns:a16="http://schemas.microsoft.com/office/drawing/2014/main" id="{7B9A7412-7FA1-BA43-8538-D06623D74051}"/>
              </a:ext>
            </a:extLst>
          </p:cNvPr>
          <p:cNvSpPr/>
          <p:nvPr/>
        </p:nvSpPr>
        <p:spPr>
          <a:xfrm>
            <a:off x="671921" y="1512091"/>
            <a:ext cx="1156879" cy="847651"/>
          </a:xfrm>
          <a:custGeom>
            <a:avLst/>
            <a:gdLst>
              <a:gd name="connsiteX0" fmla="*/ 0 w 1156879"/>
              <a:gd name="connsiteY0" fmla="*/ 423826 h 847651"/>
              <a:gd name="connsiteX1" fmla="*/ 211913 w 1156879"/>
              <a:gd name="connsiteY1" fmla="*/ 0 h 847651"/>
              <a:gd name="connsiteX2" fmla="*/ 556448 w 1156879"/>
              <a:gd name="connsiteY2" fmla="*/ 0 h 847651"/>
              <a:gd name="connsiteX3" fmla="*/ 944966 w 1156879"/>
              <a:gd name="connsiteY3" fmla="*/ 0 h 847651"/>
              <a:gd name="connsiteX4" fmla="*/ 1156879 w 1156879"/>
              <a:gd name="connsiteY4" fmla="*/ 423826 h 847651"/>
              <a:gd name="connsiteX5" fmla="*/ 944966 w 1156879"/>
              <a:gd name="connsiteY5" fmla="*/ 847651 h 847651"/>
              <a:gd name="connsiteX6" fmla="*/ 600431 w 1156879"/>
              <a:gd name="connsiteY6" fmla="*/ 847651 h 847651"/>
              <a:gd name="connsiteX7" fmla="*/ 211913 w 1156879"/>
              <a:gd name="connsiteY7" fmla="*/ 847651 h 847651"/>
              <a:gd name="connsiteX8" fmla="*/ 0 w 1156879"/>
              <a:gd name="connsiteY8" fmla="*/ 423826 h 84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6879" h="847651" fill="none" extrusionOk="0">
                <a:moveTo>
                  <a:pt x="0" y="423826"/>
                </a:moveTo>
                <a:cubicBezTo>
                  <a:pt x="91373" y="206540"/>
                  <a:pt x="186739" y="106906"/>
                  <a:pt x="211913" y="0"/>
                </a:cubicBezTo>
                <a:cubicBezTo>
                  <a:pt x="318552" y="-465"/>
                  <a:pt x="456198" y="39079"/>
                  <a:pt x="556448" y="0"/>
                </a:cubicBezTo>
                <a:cubicBezTo>
                  <a:pt x="656698" y="-39079"/>
                  <a:pt x="789380" y="15043"/>
                  <a:pt x="944966" y="0"/>
                </a:cubicBezTo>
                <a:cubicBezTo>
                  <a:pt x="1043662" y="177045"/>
                  <a:pt x="1084415" y="345836"/>
                  <a:pt x="1156879" y="423826"/>
                </a:cubicBezTo>
                <a:cubicBezTo>
                  <a:pt x="1120608" y="568707"/>
                  <a:pt x="1028555" y="662390"/>
                  <a:pt x="944966" y="847651"/>
                </a:cubicBezTo>
                <a:cubicBezTo>
                  <a:pt x="837767" y="875058"/>
                  <a:pt x="704953" y="825213"/>
                  <a:pt x="600431" y="847651"/>
                </a:cubicBezTo>
                <a:cubicBezTo>
                  <a:pt x="495909" y="870089"/>
                  <a:pt x="336503" y="801485"/>
                  <a:pt x="211913" y="847651"/>
                </a:cubicBezTo>
                <a:cubicBezTo>
                  <a:pt x="120947" y="685975"/>
                  <a:pt x="142467" y="597527"/>
                  <a:pt x="0" y="423826"/>
                </a:cubicBezTo>
                <a:close/>
              </a:path>
              <a:path w="1156879" h="847651" stroke="0" extrusionOk="0">
                <a:moveTo>
                  <a:pt x="0" y="423826"/>
                </a:moveTo>
                <a:cubicBezTo>
                  <a:pt x="64896" y="193442"/>
                  <a:pt x="119586" y="193848"/>
                  <a:pt x="211913" y="0"/>
                </a:cubicBezTo>
                <a:cubicBezTo>
                  <a:pt x="324519" y="-39271"/>
                  <a:pt x="451057" y="18983"/>
                  <a:pt x="563778" y="0"/>
                </a:cubicBezTo>
                <a:cubicBezTo>
                  <a:pt x="676499" y="-18983"/>
                  <a:pt x="868371" y="796"/>
                  <a:pt x="944966" y="0"/>
                </a:cubicBezTo>
                <a:cubicBezTo>
                  <a:pt x="991511" y="88513"/>
                  <a:pt x="1090390" y="302234"/>
                  <a:pt x="1156879" y="423826"/>
                </a:cubicBezTo>
                <a:cubicBezTo>
                  <a:pt x="1119131" y="514339"/>
                  <a:pt x="981265" y="686336"/>
                  <a:pt x="944966" y="847651"/>
                </a:cubicBezTo>
                <a:cubicBezTo>
                  <a:pt x="856333" y="856059"/>
                  <a:pt x="719177" y="840141"/>
                  <a:pt x="563778" y="847651"/>
                </a:cubicBezTo>
                <a:cubicBezTo>
                  <a:pt x="408379" y="855161"/>
                  <a:pt x="330906" y="814485"/>
                  <a:pt x="211913" y="847651"/>
                </a:cubicBezTo>
                <a:cubicBezTo>
                  <a:pt x="123197" y="724605"/>
                  <a:pt x="98922" y="619711"/>
                  <a:pt x="0" y="423826"/>
                </a:cubicBezTo>
                <a:close/>
              </a:path>
            </a:pathLst>
          </a:custGeom>
          <a:blipFill>
            <a:blip r:embed="rId7"/>
            <a:stretch>
              <a:fillRect/>
            </a:stretch>
          </a:blipFill>
          <a:ln w="34925">
            <a:solidFill>
              <a:srgbClr val="8FAADC"/>
            </a:solidFill>
            <a:extLst>
              <a:ext uri="{C807C97D-BFC1-408E-A445-0C87EB9F89A2}">
                <ask:lineSketchStyleProps xmlns:ask="http://schemas.microsoft.com/office/drawing/2018/sketchyshapes" sd="252692197">
                  <a:prstGeom prst="hexagon">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6CDE8F23-292D-C3B7-A0F5-26A783A92E8C}"/>
              </a:ext>
            </a:extLst>
          </p:cNvPr>
          <p:cNvSpPr txBox="1"/>
          <p:nvPr/>
        </p:nvSpPr>
        <p:spPr>
          <a:xfrm>
            <a:off x="2024911" y="2448232"/>
            <a:ext cx="1374243" cy="646331"/>
          </a:xfrm>
          <a:prstGeom prst="rect">
            <a:avLst/>
          </a:prstGeom>
        </p:spPr>
        <p:txBody>
          <a:bodyPr wrap="square" rtlCol="0">
            <a:spAutoFit/>
          </a:bodyPr>
          <a:lstStyle/>
          <a:p>
            <a:pPr marL="0" indent="0" algn="ctr">
              <a:lnSpc>
                <a:spcPct val="100000"/>
              </a:lnSpc>
              <a:spcBef>
                <a:spcPts val="0"/>
              </a:spcBef>
              <a:buFontTx/>
              <a:buNone/>
            </a:pPr>
            <a:r>
              <a:rPr lang="en-US" sz="1800" b="1" dirty="0">
                <a:latin typeface="Posterama" panose="020B0504020200020000" pitchFamily="34" charset="0"/>
                <a:ea typeface="微软雅黑"/>
                <a:cs typeface="Posterama" panose="020B0504020200020000" pitchFamily="34" charset="0"/>
              </a:rPr>
              <a:t>Push Button</a:t>
            </a:r>
            <a:endParaRPr lang="en-IN" sz="1800" b="1" dirty="0">
              <a:latin typeface="Posterama" panose="020B0504020200020000" pitchFamily="34" charset="0"/>
              <a:ea typeface="微软雅黑"/>
              <a:cs typeface="Posterama" panose="020B0504020200020000" pitchFamily="34" charset="0"/>
            </a:endParaRPr>
          </a:p>
        </p:txBody>
      </p:sp>
      <p:sp>
        <p:nvSpPr>
          <p:cNvPr id="14" name="TextBox 13">
            <a:extLst>
              <a:ext uri="{FF2B5EF4-FFF2-40B4-BE49-F238E27FC236}">
                <a16:creationId xmlns:a16="http://schemas.microsoft.com/office/drawing/2014/main" id="{90F5D783-B5DA-0091-6ED6-A88E395E593A}"/>
              </a:ext>
            </a:extLst>
          </p:cNvPr>
          <p:cNvSpPr txBox="1"/>
          <p:nvPr/>
        </p:nvSpPr>
        <p:spPr>
          <a:xfrm>
            <a:off x="609600" y="4242995"/>
            <a:ext cx="1201522" cy="369332"/>
          </a:xfrm>
          <a:prstGeom prst="rect">
            <a:avLst/>
          </a:prstGeom>
        </p:spPr>
        <p:txBody>
          <a:bodyPr wrap="square" rtlCol="0">
            <a:spAutoFit/>
          </a:bodyPr>
          <a:lstStyle/>
          <a:p>
            <a:pPr marL="0" indent="0" algn="ctr">
              <a:lnSpc>
                <a:spcPct val="100000"/>
              </a:lnSpc>
              <a:spcBef>
                <a:spcPts val="0"/>
              </a:spcBef>
              <a:buFontTx/>
              <a:buNone/>
            </a:pPr>
            <a:r>
              <a:rPr lang="en-US" sz="1800" b="1" dirty="0">
                <a:latin typeface="Posterama" panose="020B0504020200020000" pitchFamily="34" charset="0"/>
                <a:ea typeface="微软雅黑"/>
                <a:cs typeface="Posterama" panose="020B0504020200020000" pitchFamily="34" charset="0"/>
              </a:rPr>
              <a:t>GSM</a:t>
            </a:r>
            <a:endParaRPr lang="en-IN" sz="1800" b="1" dirty="0">
              <a:latin typeface="Posterama" panose="020B0504020200020000" pitchFamily="34" charset="0"/>
              <a:ea typeface="微软雅黑"/>
              <a:cs typeface="Posterama" panose="020B0504020200020000" pitchFamily="34" charset="0"/>
            </a:endParaRPr>
          </a:p>
        </p:txBody>
      </p:sp>
      <p:sp>
        <p:nvSpPr>
          <p:cNvPr id="15" name="TextBox 14">
            <a:extLst>
              <a:ext uri="{FF2B5EF4-FFF2-40B4-BE49-F238E27FC236}">
                <a16:creationId xmlns:a16="http://schemas.microsoft.com/office/drawing/2014/main" id="{6DEB1BE9-21A4-77A3-EAA6-A8BCE83BDA8A}"/>
              </a:ext>
            </a:extLst>
          </p:cNvPr>
          <p:cNvSpPr txBox="1"/>
          <p:nvPr/>
        </p:nvSpPr>
        <p:spPr>
          <a:xfrm>
            <a:off x="2233029" y="4260383"/>
            <a:ext cx="1052092" cy="369332"/>
          </a:xfrm>
          <a:prstGeom prst="rect">
            <a:avLst/>
          </a:prstGeom>
        </p:spPr>
        <p:txBody>
          <a:bodyPr wrap="square" rtlCol="0">
            <a:spAutoFit/>
          </a:bodyPr>
          <a:lstStyle/>
          <a:p>
            <a:pPr marL="0" indent="0" algn="ctr">
              <a:lnSpc>
                <a:spcPct val="100000"/>
              </a:lnSpc>
              <a:spcBef>
                <a:spcPts val="0"/>
              </a:spcBef>
              <a:buFontTx/>
              <a:buNone/>
            </a:pPr>
            <a:r>
              <a:rPr lang="en-US" sz="1800" b="1" dirty="0">
                <a:latin typeface="Posterama" panose="020B0504020200020000" pitchFamily="34" charset="0"/>
                <a:ea typeface="微软雅黑"/>
                <a:cs typeface="Posterama" panose="020B0504020200020000" pitchFamily="34" charset="0"/>
              </a:rPr>
              <a:t>GPS</a:t>
            </a:r>
          </a:p>
        </p:txBody>
      </p:sp>
      <p:sp>
        <p:nvSpPr>
          <p:cNvPr id="16" name="TextBox 15">
            <a:extLst>
              <a:ext uri="{FF2B5EF4-FFF2-40B4-BE49-F238E27FC236}">
                <a16:creationId xmlns:a16="http://schemas.microsoft.com/office/drawing/2014/main" id="{1375C1E3-E3C8-9290-E8F7-8CBD8BD8CA23}"/>
              </a:ext>
            </a:extLst>
          </p:cNvPr>
          <p:cNvSpPr txBox="1"/>
          <p:nvPr/>
        </p:nvSpPr>
        <p:spPr>
          <a:xfrm>
            <a:off x="2286636" y="5924123"/>
            <a:ext cx="1259840" cy="369332"/>
          </a:xfrm>
          <a:prstGeom prst="rect">
            <a:avLst/>
          </a:prstGeom>
        </p:spPr>
        <p:txBody>
          <a:bodyPr wrap="square" rtlCol="0">
            <a:spAutoFit/>
          </a:bodyPr>
          <a:lstStyle/>
          <a:p>
            <a:pPr marL="0" indent="0" algn="ctr">
              <a:lnSpc>
                <a:spcPct val="100000"/>
              </a:lnSpc>
              <a:spcBef>
                <a:spcPts val="0"/>
              </a:spcBef>
              <a:buFontTx/>
              <a:buNone/>
            </a:pPr>
            <a:r>
              <a:rPr lang="en-US" sz="1800" b="1" dirty="0">
                <a:latin typeface="Posterama" panose="020B0504020200020000" pitchFamily="34" charset="0"/>
                <a:ea typeface="微软雅黑"/>
                <a:cs typeface="Posterama" panose="020B0504020200020000" pitchFamily="34" charset="0"/>
              </a:rPr>
              <a:t>RELAY</a:t>
            </a:r>
          </a:p>
        </p:txBody>
      </p:sp>
      <p:sp>
        <p:nvSpPr>
          <p:cNvPr id="17" name="TextBox 16">
            <a:extLst>
              <a:ext uri="{FF2B5EF4-FFF2-40B4-BE49-F238E27FC236}">
                <a16:creationId xmlns:a16="http://schemas.microsoft.com/office/drawing/2014/main" id="{8185F8AF-6422-D3F6-DAB0-B5D9FBAC267F}"/>
              </a:ext>
            </a:extLst>
          </p:cNvPr>
          <p:cNvSpPr txBox="1"/>
          <p:nvPr/>
        </p:nvSpPr>
        <p:spPr>
          <a:xfrm>
            <a:off x="538480" y="5924123"/>
            <a:ext cx="1343762" cy="369332"/>
          </a:xfrm>
          <a:prstGeom prst="rect">
            <a:avLst/>
          </a:prstGeom>
        </p:spPr>
        <p:txBody>
          <a:bodyPr wrap="square" rtlCol="0">
            <a:spAutoFit/>
          </a:bodyPr>
          <a:lstStyle/>
          <a:p>
            <a:pPr marL="0" indent="0" algn="ctr">
              <a:lnSpc>
                <a:spcPct val="100000"/>
              </a:lnSpc>
              <a:spcBef>
                <a:spcPts val="0"/>
              </a:spcBef>
              <a:buFontTx/>
              <a:buNone/>
            </a:pPr>
            <a:r>
              <a:rPr lang="en-US" sz="1800" b="1" dirty="0">
                <a:latin typeface="Posterama" panose="020B0504020200020000" pitchFamily="34" charset="0"/>
                <a:ea typeface="微软雅黑"/>
                <a:cs typeface="Posterama" panose="020B0504020200020000" pitchFamily="34" charset="0"/>
              </a:rPr>
              <a:t>BUZZER</a:t>
            </a:r>
            <a:endParaRPr lang="en-IN" sz="1800" b="1" dirty="0">
              <a:latin typeface="Posterama" panose="020B0504020200020000" pitchFamily="34" charset="0"/>
              <a:ea typeface="微软雅黑"/>
              <a:cs typeface="Posterama" panose="020B0504020200020000" pitchFamily="34" charset="0"/>
            </a:endParaRPr>
          </a:p>
        </p:txBody>
      </p:sp>
      <p:sp>
        <p:nvSpPr>
          <p:cNvPr id="18" name="TextBox 17">
            <a:extLst>
              <a:ext uri="{FF2B5EF4-FFF2-40B4-BE49-F238E27FC236}">
                <a16:creationId xmlns:a16="http://schemas.microsoft.com/office/drawing/2014/main" id="{5FACC980-48E1-7CA1-4230-28DD8F9FC01E}"/>
              </a:ext>
            </a:extLst>
          </p:cNvPr>
          <p:cNvSpPr txBox="1"/>
          <p:nvPr/>
        </p:nvSpPr>
        <p:spPr>
          <a:xfrm>
            <a:off x="643851" y="2463111"/>
            <a:ext cx="1972735" cy="584775"/>
          </a:xfrm>
          <a:prstGeom prst="rect">
            <a:avLst/>
          </a:prstGeom>
        </p:spPr>
        <p:txBody>
          <a:bodyPr wrap="square" rtlCol="0">
            <a:spAutoFit/>
          </a:bodyPr>
          <a:lstStyle/>
          <a:p>
            <a:pPr marL="0" indent="0" algn="just">
              <a:lnSpc>
                <a:spcPct val="100000"/>
              </a:lnSpc>
              <a:spcBef>
                <a:spcPts val="0"/>
              </a:spcBef>
              <a:buFontTx/>
              <a:buNone/>
            </a:pPr>
            <a:r>
              <a:rPr lang="en-US" sz="1600" b="1" dirty="0">
                <a:latin typeface="Posterama" panose="020B0504020200020000" pitchFamily="34" charset="0"/>
                <a:ea typeface="微软雅黑"/>
                <a:cs typeface="Posterama" panose="020B0504020200020000" pitchFamily="34" charset="0"/>
              </a:rPr>
              <a:t>ARM   Micro</a:t>
            </a:r>
          </a:p>
          <a:p>
            <a:pPr marL="0" indent="0" algn="just">
              <a:lnSpc>
                <a:spcPct val="100000"/>
              </a:lnSpc>
              <a:spcBef>
                <a:spcPts val="0"/>
              </a:spcBef>
              <a:buFontTx/>
              <a:buNone/>
            </a:pPr>
            <a:r>
              <a:rPr lang="en-US" sz="1600" b="1" dirty="0">
                <a:latin typeface="Posterama" panose="020B0504020200020000" pitchFamily="34" charset="0"/>
                <a:ea typeface="微软雅黑"/>
                <a:cs typeface="Posterama" panose="020B0504020200020000" pitchFamily="34" charset="0"/>
              </a:rPr>
              <a:t>controller</a:t>
            </a:r>
            <a:endParaRPr lang="en-IN" sz="1600" b="1" dirty="0">
              <a:latin typeface="Posterama" panose="020B0504020200020000" pitchFamily="34" charset="0"/>
              <a:ea typeface="微软雅黑"/>
              <a:cs typeface="Posterama" panose="020B0504020200020000" pitchFamily="34" charset="0"/>
            </a:endParaRPr>
          </a:p>
        </p:txBody>
      </p:sp>
      <p:sp>
        <p:nvSpPr>
          <p:cNvPr id="19" name="TextBox 18">
            <a:extLst>
              <a:ext uri="{FF2B5EF4-FFF2-40B4-BE49-F238E27FC236}">
                <a16:creationId xmlns:a16="http://schemas.microsoft.com/office/drawing/2014/main" id="{91863C01-3DA8-50F6-9DC4-46BAB6DF8F11}"/>
              </a:ext>
            </a:extLst>
          </p:cNvPr>
          <p:cNvSpPr txBox="1"/>
          <p:nvPr/>
        </p:nvSpPr>
        <p:spPr>
          <a:xfrm>
            <a:off x="629844" y="1051879"/>
            <a:ext cx="2874555" cy="369332"/>
          </a:xfrm>
          <a:prstGeom prst="rect">
            <a:avLst/>
          </a:prstGeom>
          <a:noFill/>
        </p:spPr>
        <p:txBody>
          <a:bodyPr wrap="square" rtlCol="0">
            <a:spAutoFit/>
          </a:bodyPr>
          <a:lstStyle/>
          <a:p>
            <a:pPr marL="285750" indent="-285750">
              <a:buFont typeface="Arial" panose="020B0604020202020204" pitchFamily="34" charset="0"/>
              <a:buChar char="•"/>
            </a:pPr>
            <a:r>
              <a:rPr lang="en-IN" dirty="0"/>
              <a:t>Few components listed </a:t>
            </a:r>
          </a:p>
        </p:txBody>
      </p:sp>
      <p:sp>
        <p:nvSpPr>
          <p:cNvPr id="20" name="Arrow: Right 19">
            <a:extLst>
              <a:ext uri="{FF2B5EF4-FFF2-40B4-BE49-F238E27FC236}">
                <a16:creationId xmlns:a16="http://schemas.microsoft.com/office/drawing/2014/main" id="{6D344094-2371-E515-BF28-F14ACB6C18D9}"/>
              </a:ext>
            </a:extLst>
          </p:cNvPr>
          <p:cNvSpPr/>
          <p:nvPr/>
        </p:nvSpPr>
        <p:spPr>
          <a:xfrm>
            <a:off x="3399154" y="3601394"/>
            <a:ext cx="1015530" cy="11326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C09826C3-E13D-F2FA-E1B0-388C9F5B8445}"/>
              </a:ext>
            </a:extLst>
          </p:cNvPr>
          <p:cNvPicPr>
            <a:picLocks noChangeAspect="1"/>
          </p:cNvPicPr>
          <p:nvPr/>
        </p:nvPicPr>
        <p:blipFill>
          <a:blip r:embed="rId8"/>
          <a:stretch>
            <a:fillRect/>
          </a:stretch>
        </p:blipFill>
        <p:spPr>
          <a:xfrm>
            <a:off x="4475111" y="1051879"/>
            <a:ext cx="3641826" cy="5122779"/>
          </a:xfrm>
          <a:prstGeom prst="rect">
            <a:avLst/>
          </a:prstGeom>
        </p:spPr>
      </p:pic>
    </p:spTree>
    <p:extLst>
      <p:ext uri="{BB962C8B-B14F-4D97-AF65-F5344CB8AC3E}">
        <p14:creationId xmlns:p14="http://schemas.microsoft.com/office/powerpoint/2010/main" val="3449636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09FE-8FAF-F385-632B-EE146C356D9B}"/>
              </a:ext>
            </a:extLst>
          </p:cNvPr>
          <p:cNvSpPr>
            <a:spLocks noGrp="1"/>
          </p:cNvSpPr>
          <p:nvPr>
            <p:ph type="title"/>
          </p:nvPr>
        </p:nvSpPr>
        <p:spPr>
          <a:xfrm>
            <a:off x="457200" y="274638"/>
            <a:ext cx="8229600" cy="688923"/>
          </a:xfrm>
        </p:spPr>
        <p:txBody>
          <a:bodyPr>
            <a:normAutofit/>
          </a:bodyPr>
          <a:lstStyle/>
          <a:p>
            <a:r>
              <a:rPr lang="en-IN" sz="2000" b="1" dirty="0">
                <a:latin typeface="Times New Roman" panose="02020603050405020304" pitchFamily="18" charset="0"/>
                <a:cs typeface="Times New Roman" panose="02020603050405020304" pitchFamily="18" charset="0"/>
              </a:rPr>
              <a:t>FINAL OUTPUT</a:t>
            </a:r>
          </a:p>
        </p:txBody>
      </p:sp>
      <p:sp>
        <p:nvSpPr>
          <p:cNvPr id="3" name="Rectangle 2">
            <a:extLst>
              <a:ext uri="{FF2B5EF4-FFF2-40B4-BE49-F238E27FC236}">
                <a16:creationId xmlns:a16="http://schemas.microsoft.com/office/drawing/2014/main" id="{0AB7E985-2D75-97B2-FD48-BC11ED462A89}"/>
              </a:ext>
            </a:extLst>
          </p:cNvPr>
          <p:cNvSpPr/>
          <p:nvPr/>
        </p:nvSpPr>
        <p:spPr>
          <a:xfrm>
            <a:off x="457201" y="963561"/>
            <a:ext cx="8067368" cy="547656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8B72761-616B-A7EB-2CAF-E4416DFDFAA6}"/>
              </a:ext>
            </a:extLst>
          </p:cNvPr>
          <p:cNvSpPr txBox="1"/>
          <p:nvPr/>
        </p:nvSpPr>
        <p:spPr>
          <a:xfrm>
            <a:off x="540774" y="1101213"/>
            <a:ext cx="7531510" cy="646331"/>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The final output is, shock will be produced and alert </a:t>
            </a:r>
            <a:r>
              <a:rPr lang="en-IN" dirty="0" err="1">
                <a:solidFill>
                  <a:schemeClr val="bg1"/>
                </a:solidFill>
              </a:rPr>
              <a:t>msg</a:t>
            </a:r>
            <a:r>
              <a:rPr lang="en-IN" dirty="0">
                <a:solidFill>
                  <a:schemeClr val="bg1"/>
                </a:solidFill>
              </a:rPr>
              <a:t> will be send to pre-defined by buzzer or sound detection</a:t>
            </a:r>
          </a:p>
        </p:txBody>
      </p:sp>
      <p:pic>
        <p:nvPicPr>
          <p:cNvPr id="6" name="Picture 5">
            <a:extLst>
              <a:ext uri="{FF2B5EF4-FFF2-40B4-BE49-F238E27FC236}">
                <a16:creationId xmlns:a16="http://schemas.microsoft.com/office/drawing/2014/main" id="{02508C80-A219-D609-4AAC-7F072EC815C0}"/>
              </a:ext>
            </a:extLst>
          </p:cNvPr>
          <p:cNvPicPr>
            <a:picLocks noChangeAspect="1"/>
          </p:cNvPicPr>
          <p:nvPr/>
        </p:nvPicPr>
        <p:blipFill>
          <a:blip r:embed="rId2"/>
          <a:stretch>
            <a:fillRect/>
          </a:stretch>
        </p:blipFill>
        <p:spPr>
          <a:xfrm>
            <a:off x="809318" y="1870447"/>
            <a:ext cx="3310398" cy="4446779"/>
          </a:xfrm>
          <a:prstGeom prst="rect">
            <a:avLst/>
          </a:prstGeom>
        </p:spPr>
      </p:pic>
      <p:pic>
        <p:nvPicPr>
          <p:cNvPr id="8" name="Picture 7">
            <a:extLst>
              <a:ext uri="{FF2B5EF4-FFF2-40B4-BE49-F238E27FC236}">
                <a16:creationId xmlns:a16="http://schemas.microsoft.com/office/drawing/2014/main" id="{41CDE2B5-297F-7C5E-68AC-6E71BADB8E5F}"/>
              </a:ext>
            </a:extLst>
          </p:cNvPr>
          <p:cNvPicPr>
            <a:picLocks noChangeAspect="1"/>
          </p:cNvPicPr>
          <p:nvPr/>
        </p:nvPicPr>
        <p:blipFill>
          <a:blip r:embed="rId3"/>
          <a:stretch>
            <a:fillRect/>
          </a:stretch>
        </p:blipFill>
        <p:spPr>
          <a:xfrm>
            <a:off x="4509384" y="1791527"/>
            <a:ext cx="3625517" cy="4525700"/>
          </a:xfrm>
          <a:prstGeom prst="rect">
            <a:avLst/>
          </a:prstGeom>
        </p:spPr>
      </p:pic>
    </p:spTree>
    <p:extLst>
      <p:ext uri="{BB962C8B-B14F-4D97-AF65-F5344CB8AC3E}">
        <p14:creationId xmlns:p14="http://schemas.microsoft.com/office/powerpoint/2010/main" val="1185123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08920"/>
            <a:ext cx="8229600" cy="1143000"/>
          </a:xfrm>
        </p:spPr>
        <p:txBody>
          <a:bodyPr>
            <a:normAutofit/>
          </a:bodyPr>
          <a:lstStyle/>
          <a:p>
            <a:r>
              <a:rPr lang="en-US" sz="2400" b="1" dirty="0">
                <a:latin typeface="Times New Roman" panose="02020603050405020304" pitchFamily="18" charset="0"/>
                <a:cs typeface="Times New Roman" panose="02020603050405020304" pitchFamily="18" charset="0"/>
              </a:rPr>
              <a:t>THANK YOU</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098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txBox="1">
            <a:spLocks noGrp="1"/>
          </p:cNvSpPr>
          <p:nvPr>
            <p:ph type="title"/>
          </p:nvPr>
        </p:nvSpPr>
        <p:spPr>
          <a:xfrm>
            <a:off x="457200" y="424404"/>
            <a:ext cx="8229600" cy="65714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b="1" dirty="0">
                <a:latin typeface="Times New Roman" panose="02020603050405020304" pitchFamily="18" charset="0"/>
                <a:cs typeface="Times New Roman" panose="02020603050405020304" pitchFamily="18" charset="0"/>
              </a:rPr>
              <a:t>ABSTRACT</a:t>
            </a:r>
            <a:endParaRPr sz="2400" b="1" dirty="0">
              <a:latin typeface="Times New Roman" panose="02020603050405020304" pitchFamily="18" charset="0"/>
              <a:cs typeface="Times New Roman" panose="02020603050405020304" pitchFamily="18" charset="0"/>
            </a:endParaRPr>
          </a:p>
        </p:txBody>
      </p:sp>
      <p:sp>
        <p:nvSpPr>
          <p:cNvPr id="21" name="Google Shape;21;p1"/>
          <p:cNvSpPr txBox="1">
            <a:spLocks noGrp="1"/>
          </p:cNvSpPr>
          <p:nvPr>
            <p:ph type="body" idx="1"/>
          </p:nvPr>
        </p:nvSpPr>
        <p:spPr>
          <a:xfrm>
            <a:off x="457200" y="1111044"/>
            <a:ext cx="8229600" cy="5243893"/>
          </a:xfrm>
          <a:prstGeom prst="rect">
            <a:avLst/>
          </a:prstGeom>
          <a:noFill/>
          <a:ln>
            <a:noFill/>
          </a:ln>
        </p:spPr>
        <p:txBody>
          <a:bodyPr spcFirstLastPara="1" wrap="square" lIns="91425" tIns="45700" rIns="91425" bIns="45700" anchor="t" anchorCtr="0">
            <a:normAutofit/>
          </a:bodyPr>
          <a:lstStyle/>
          <a:p>
            <a:pPr algn="just">
              <a:spcBef>
                <a:spcPts val="0"/>
              </a:spcBef>
              <a:buClr>
                <a:schemeClr val="dk1"/>
              </a:buClr>
              <a:buSzPts val="3200"/>
            </a:pPr>
            <a:r>
              <a:rPr lang="en-US" sz="2000" dirty="0">
                <a:latin typeface="Times New Roman" panose="02020603050405020304" pitchFamily="18" charset="0"/>
                <a:cs typeface="Times New Roman" panose="02020603050405020304" pitchFamily="18" charset="0"/>
              </a:rPr>
              <a:t>Personal safety is a growing concern in today’s world, particularly for vulnerable individuals. </a:t>
            </a:r>
          </a:p>
          <a:p>
            <a:pPr algn="just">
              <a:spcBef>
                <a:spcPts val="0"/>
              </a:spcBef>
              <a:buClr>
                <a:schemeClr val="dk1"/>
              </a:buClr>
              <a:buSzPts val="3200"/>
            </a:pPr>
            <a:r>
              <a:rPr lang="en-US" sz="2000" dirty="0">
                <a:latin typeface="Times New Roman" panose="02020603050405020304" pitchFamily="18" charset="0"/>
                <a:cs typeface="Times New Roman" panose="02020603050405020304" pitchFamily="18" charset="0"/>
              </a:rPr>
              <a:t>This paper presents an advanced safety device that integrates a stun gun mechanism with an emergency alert system. </a:t>
            </a:r>
          </a:p>
          <a:p>
            <a:pPr algn="just">
              <a:spcBef>
                <a:spcPts val="0"/>
              </a:spcBef>
              <a:buClr>
                <a:schemeClr val="dk1"/>
              </a:buClr>
              <a:buSzPts val="3200"/>
            </a:pPr>
            <a:r>
              <a:rPr lang="en-US" sz="2000" dirty="0">
                <a:latin typeface="Times New Roman" panose="02020603050405020304" pitchFamily="18" charset="0"/>
                <a:cs typeface="Times New Roman" panose="02020603050405020304" pitchFamily="18" charset="0"/>
              </a:rPr>
              <a:t>The device is designed to be compact and portable, using a PVC pipe casing for ease of carrying. </a:t>
            </a:r>
          </a:p>
          <a:p>
            <a:pPr algn="just">
              <a:spcBef>
                <a:spcPts val="0"/>
              </a:spcBef>
              <a:buClr>
                <a:schemeClr val="dk1"/>
              </a:buClr>
              <a:buSzPts val="3200"/>
            </a:pPr>
            <a:r>
              <a:rPr lang="en-US" sz="2000" dirty="0">
                <a:latin typeface="Times New Roman" panose="02020603050405020304" pitchFamily="18" charset="0"/>
                <a:cs typeface="Times New Roman" panose="02020603050405020304" pitchFamily="18" charset="0"/>
              </a:rPr>
              <a:t>When activated via a push button, the stun gun generates a high-voltage spark, temporarily disabling an attacker. Simultaneously, an emergency alert system comprising a SIM800L GSM module and NEO-6M GPS module sends the user’s </a:t>
            </a:r>
            <a:r>
              <a:rPr lang="en-US" sz="2000" dirty="0" err="1">
                <a:latin typeface="Times New Roman" panose="02020603050405020304" pitchFamily="18" charset="0"/>
                <a:cs typeface="Times New Roman" panose="02020603050405020304" pitchFamily="18" charset="0"/>
              </a:rPr>
              <a:t>realtime</a:t>
            </a:r>
            <a:r>
              <a:rPr lang="en-US" sz="2000" dirty="0">
                <a:latin typeface="Times New Roman" panose="02020603050405020304" pitchFamily="18" charset="0"/>
                <a:cs typeface="Times New Roman" panose="02020603050405020304" pitchFamily="18" charset="0"/>
              </a:rPr>
              <a:t> location to a predefined phone number. </a:t>
            </a:r>
          </a:p>
          <a:p>
            <a:pPr algn="just">
              <a:spcBef>
                <a:spcPts val="0"/>
              </a:spcBef>
              <a:buClr>
                <a:schemeClr val="dk1"/>
              </a:buClr>
              <a:buSzPts val="3200"/>
            </a:pPr>
            <a:r>
              <a:rPr lang="en-US" sz="2000" dirty="0">
                <a:latin typeface="Times New Roman" panose="02020603050405020304" pitchFamily="18" charset="0"/>
                <a:cs typeface="Times New Roman" panose="02020603050405020304" pitchFamily="18" charset="0"/>
              </a:rPr>
              <a:t>The system also includes a sound sensor that can trigger the alert based on sound detection. </a:t>
            </a:r>
          </a:p>
          <a:p>
            <a:pPr algn="just">
              <a:spcBef>
                <a:spcPts val="0"/>
              </a:spcBef>
              <a:buClr>
                <a:schemeClr val="dk1"/>
              </a:buClr>
              <a:buSzPts val="3200"/>
            </a:pPr>
            <a:r>
              <a:rPr lang="en-US" sz="2000" dirty="0">
                <a:latin typeface="Times New Roman" panose="02020603050405020304" pitchFamily="18" charset="0"/>
                <a:cs typeface="Times New Roman" panose="02020603050405020304" pitchFamily="18" charset="0"/>
              </a:rPr>
              <a:t>Powered by a 7.4V, 3200mAh battery, the device is energy-efficient and reliable. </a:t>
            </a:r>
          </a:p>
          <a:p>
            <a:pPr algn="just">
              <a:spcBef>
                <a:spcPts val="0"/>
              </a:spcBef>
              <a:buClr>
                <a:schemeClr val="dk1"/>
              </a:buClr>
              <a:buSzPts val="3200"/>
            </a:pPr>
            <a:r>
              <a:rPr lang="en-US" sz="2000" dirty="0">
                <a:latin typeface="Times New Roman" panose="02020603050405020304" pitchFamily="18" charset="0"/>
                <a:cs typeface="Times New Roman" panose="02020603050405020304" pitchFamily="18" charset="0"/>
              </a:rPr>
              <a:t>This paper details the design, implementation, and testing of the proposed safety device. </a:t>
            </a:r>
            <a:endParaRPr sz="2000"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E00E-BD30-4F32-1BAF-7478E873CEB2}"/>
              </a:ext>
            </a:extLst>
          </p:cNvPr>
          <p:cNvSpPr>
            <a:spLocks noGrp="1"/>
          </p:cNvSpPr>
          <p:nvPr>
            <p:ph type="title"/>
          </p:nvPr>
        </p:nvSpPr>
        <p:spPr>
          <a:xfrm>
            <a:off x="526026" y="2545890"/>
            <a:ext cx="8229600" cy="1143000"/>
          </a:xfrm>
        </p:spPr>
        <p:txBody>
          <a:bodyPr>
            <a:normAutofit/>
          </a:bodyPr>
          <a:lstStyle/>
          <a:p>
            <a:r>
              <a:rPr lang="en-IN" sz="2000" b="1" dirty="0">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2113787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D2440-358F-887A-AC4F-5BC78E00678D}"/>
              </a:ext>
            </a:extLst>
          </p:cNvPr>
          <p:cNvSpPr>
            <a:spLocks noGrp="1"/>
          </p:cNvSpPr>
          <p:nvPr>
            <p:ph idx="1"/>
          </p:nvPr>
        </p:nvSpPr>
        <p:spPr>
          <a:xfrm>
            <a:off x="457200" y="566928"/>
            <a:ext cx="8229600" cy="5376332"/>
          </a:xfrm>
        </p:spPr>
        <p:txBody>
          <a:bodyPr>
            <a:normAutofit lnSpcReduction="10000"/>
          </a:bodyPr>
          <a:lstStyle/>
          <a:p>
            <a:pPr marL="0" indent="0" algn="just">
              <a:buNone/>
            </a:pPr>
            <a:r>
              <a:rPr lang="en-US" sz="2400" b="1"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Design of Women Safety Device based on GPS”,</a:t>
            </a:r>
            <a:r>
              <a:rPr lang="en-US" sz="2000" b="1" dirty="0" err="1">
                <a:latin typeface="Times New Roman" panose="02020603050405020304" pitchFamily="18" charset="0"/>
                <a:cs typeface="Times New Roman" panose="02020603050405020304" pitchFamily="18" charset="0"/>
              </a:rPr>
              <a:t>Rupali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Mahajan,International</a:t>
            </a:r>
            <a:r>
              <a:rPr lang="en-US" sz="2000" b="1" dirty="0">
                <a:latin typeface="Times New Roman" panose="02020603050405020304" pitchFamily="18" charset="0"/>
                <a:cs typeface="Times New Roman" panose="02020603050405020304" pitchFamily="18" charset="0"/>
              </a:rPr>
              <a:t> Research Journal of Engineering and Technology (IRJET),IEEE,HCST , Mathura, U.P., India,2021.</a:t>
            </a:r>
          </a:p>
          <a:p>
            <a:pPr algn="just"/>
            <a:r>
              <a:rPr lang="en-US" sz="1800" dirty="0">
                <a:latin typeface="Times New Roman" panose="02020603050405020304" pitchFamily="18" charset="0"/>
                <a:cs typeface="Times New Roman" panose="02020603050405020304" pitchFamily="18" charset="0"/>
              </a:rPr>
              <a:t>Switch is pressed by victim it generates a signal and this signal goes to our micro-controller board through which signal is sent to GSM module and GSM send current location to police and family members through the GPS .</a:t>
            </a:r>
          </a:p>
          <a:p>
            <a:pPr algn="just"/>
            <a:r>
              <a:rPr lang="en-US" sz="1800" dirty="0">
                <a:latin typeface="Times New Roman" panose="02020603050405020304" pitchFamily="18" charset="0"/>
                <a:cs typeface="Times New Roman" panose="02020603050405020304" pitchFamily="18" charset="0"/>
              </a:rPr>
              <a:t>And the another switch that we use in it is a Relay which is used for activating the stun-gun circuit.</a:t>
            </a:r>
          </a:p>
          <a:p>
            <a:pPr marL="0" indent="0" algn="just">
              <a:buNone/>
            </a:pPr>
            <a:r>
              <a:rPr lang="en-US" sz="2000" b="1" dirty="0">
                <a:latin typeface="Times New Roman" panose="02020603050405020304" pitchFamily="18" charset="0"/>
                <a:cs typeface="Times New Roman" panose="02020603050405020304" pitchFamily="18" charset="0"/>
              </a:rPr>
              <a:t>Advantages</a:t>
            </a:r>
          </a:p>
          <a:p>
            <a:pPr algn="just"/>
            <a:r>
              <a:rPr lang="en-US" sz="1900" dirty="0">
                <a:latin typeface="Times New Roman" panose="02020603050405020304" pitchFamily="18" charset="0"/>
                <a:cs typeface="Times New Roman" panose="02020603050405020304" pitchFamily="18" charset="0"/>
              </a:rPr>
              <a:t>It sends emergency alerts via SMS to registered numbers, including nearby police stations.
The device is small, making it easy to carry anywhere.</a:t>
            </a:r>
          </a:p>
          <a:p>
            <a:pPr marL="0" indent="0" algn="just">
              <a:buNone/>
            </a:pPr>
            <a:r>
              <a:rPr lang="en-US" sz="2200" b="1" dirty="0">
                <a:latin typeface="Times New Roman" panose="02020603050405020304" pitchFamily="18" charset="0"/>
                <a:cs typeface="Times New Roman" panose="02020603050405020304" pitchFamily="18" charset="0"/>
              </a:rPr>
              <a:t>Limitations</a:t>
            </a:r>
            <a:endParaRPr lang="en-US" sz="2000" b="1"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 Continuous GPS tracking and GSM usage may drain the battery quickly, limiting the operational time of the device.
 Accidental activation of the device could lead to unnecessary alerts and confusion.</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164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9CAF1-51C6-0FFB-1446-D40B33E664BD}"/>
              </a:ext>
            </a:extLst>
          </p:cNvPr>
          <p:cNvSpPr>
            <a:spLocks noGrp="1"/>
          </p:cNvSpPr>
          <p:nvPr>
            <p:ph type="title"/>
          </p:nvPr>
        </p:nvSpPr>
        <p:spPr>
          <a:xfrm>
            <a:off x="457200" y="160337"/>
            <a:ext cx="8229600" cy="1143000"/>
          </a:xfrm>
        </p:spPr>
        <p:txBody>
          <a:bodyPr>
            <a:normAutofit/>
          </a:bodyPr>
          <a:lstStyle/>
          <a:p>
            <a:pPr algn="just"/>
            <a:r>
              <a:rPr lang="en-US" sz="2000" b="1" dirty="0">
                <a:latin typeface="Times New Roman" panose="02020603050405020304" pitchFamily="18" charset="0"/>
                <a:cs typeface="Times New Roman" panose="02020603050405020304" pitchFamily="18" charset="0"/>
              </a:rPr>
              <a:t>“Design and Development of an Advanced Affordable Wearable Safety Device for </a:t>
            </a:r>
            <a:r>
              <a:rPr lang="en-US" sz="2000" b="1" dirty="0" err="1">
                <a:latin typeface="Times New Roman" panose="02020603050405020304" pitchFamily="18" charset="0"/>
                <a:cs typeface="Times New Roman" panose="02020603050405020304" pitchFamily="18" charset="0"/>
              </a:rPr>
              <a:t>Women:Freedom</a:t>
            </a:r>
            <a:r>
              <a:rPr lang="en-US" sz="2000" b="1" dirty="0">
                <a:latin typeface="Times New Roman" panose="02020603050405020304" pitchFamily="18" charset="0"/>
                <a:cs typeface="Times New Roman" panose="02020603050405020304" pitchFamily="18" charset="0"/>
              </a:rPr>
              <a:t> Against Fearsome”,</a:t>
            </a:r>
            <a:r>
              <a:rPr lang="en-US" sz="2000" b="1" dirty="0" err="1">
                <a:latin typeface="Times New Roman" panose="02020603050405020304" pitchFamily="18" charset="0"/>
                <a:cs typeface="Times New Roman" panose="02020603050405020304" pitchFamily="18" charset="0"/>
              </a:rPr>
              <a:t>Israt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Humaira,Advances</a:t>
            </a:r>
            <a:r>
              <a:rPr lang="en-US" sz="2000" b="1" dirty="0">
                <a:latin typeface="Times New Roman" panose="02020603050405020304" pitchFamily="18" charset="0"/>
                <a:cs typeface="Times New Roman" panose="02020603050405020304" pitchFamily="18" charset="0"/>
              </a:rPr>
              <a:t> in </a:t>
            </a:r>
            <a:r>
              <a:rPr lang="en-US" sz="2000" b="1" dirty="0" err="1">
                <a:latin typeface="Times New Roman" panose="02020603050405020304" pitchFamily="18" charset="0"/>
                <a:cs typeface="Times New Roman" panose="02020603050405020304" pitchFamily="18" charset="0"/>
              </a:rPr>
              <a:t>Science,Technology</a:t>
            </a:r>
            <a:r>
              <a:rPr lang="en-US" sz="2000" b="1" dirty="0">
                <a:latin typeface="Times New Roman" panose="02020603050405020304" pitchFamily="18" charset="0"/>
                <a:cs typeface="Times New Roman" panose="02020603050405020304" pitchFamily="18" charset="0"/>
              </a:rPr>
              <a:t> and Engineering System Journals,2021.</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337B5D-AE0A-FECC-98B8-C655518796DC}"/>
              </a:ext>
            </a:extLst>
          </p:cNvPr>
          <p:cNvSpPr>
            <a:spLocks noGrp="1"/>
          </p:cNvSpPr>
          <p:nvPr>
            <p:ph idx="1"/>
          </p:nvPr>
        </p:nvSpPr>
        <p:spPr>
          <a:xfrm>
            <a:off x="457200" y="1303336"/>
            <a:ext cx="8229600" cy="5225479"/>
          </a:xfrm>
        </p:spPr>
        <p:txBody>
          <a:bodyPr>
            <a:normAutofit/>
          </a:bodyPr>
          <a:lstStyle/>
          <a:p>
            <a:pPr algn="just"/>
            <a:r>
              <a:rPr lang="en-US" sz="1800" dirty="0">
                <a:latin typeface="Times New Roman" panose="02020603050405020304" pitchFamily="18" charset="0"/>
                <a:cs typeface="Times New Roman" panose="02020603050405020304" pitchFamily="18" charset="0"/>
              </a:rPr>
              <a:t>This device resembles a normal jewelry like locket(BOHNNI) and bracelet(BADHON).</a:t>
            </a:r>
          </a:p>
          <a:p>
            <a:pPr algn="just"/>
            <a:r>
              <a:rPr lang="en-US" sz="1800" dirty="0">
                <a:latin typeface="Times New Roman" panose="02020603050405020304" pitchFamily="18" charset="0"/>
                <a:cs typeface="Times New Roman" panose="02020603050405020304" pitchFamily="18" charset="0"/>
              </a:rPr>
              <a:t>BOHNNI is locating device including a voice </a:t>
            </a:r>
            <a:r>
              <a:rPr lang="en-US" sz="1800" dirty="0" err="1">
                <a:latin typeface="Times New Roman" panose="02020603050405020304" pitchFamily="18" charset="0"/>
                <a:cs typeface="Times New Roman" panose="02020603050405020304" pitchFamily="18" charset="0"/>
              </a:rPr>
              <a:t>recognizer,Bluetooth,Arduino,GPS</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gsm</a:t>
            </a:r>
            <a:r>
              <a:rPr lang="en-US" sz="1800" dirty="0">
                <a:latin typeface="Times New Roman" panose="02020603050405020304" pitchFamily="18" charset="0"/>
                <a:cs typeface="Times New Roman" panose="02020603050405020304" pitchFamily="18" charset="0"/>
              </a:rPr>
              <a:t> module.</a:t>
            </a:r>
          </a:p>
          <a:p>
            <a:pPr algn="just"/>
            <a:r>
              <a:rPr lang="en-US" sz="1800" dirty="0">
                <a:latin typeface="Times New Roman" panose="02020603050405020304" pitchFamily="18" charset="0"/>
                <a:cs typeface="Times New Roman" panose="02020603050405020304" pitchFamily="18" charset="0"/>
              </a:rPr>
              <a:t>Device is activated using voice password set by the </a:t>
            </a:r>
            <a:r>
              <a:rPr lang="en-US" sz="1800" dirty="0" err="1">
                <a:latin typeface="Times New Roman" panose="02020603050405020304" pitchFamily="18" charset="0"/>
                <a:cs typeface="Times New Roman" panose="02020603050405020304" pitchFamily="18" charset="0"/>
              </a:rPr>
              <a:t>user,it</a:t>
            </a:r>
            <a:r>
              <a:rPr lang="en-US" sz="1800" dirty="0">
                <a:latin typeface="Times New Roman" panose="02020603050405020304" pitchFamily="18" charset="0"/>
                <a:cs typeface="Times New Roman" panose="02020603050405020304" pitchFamily="18" charset="0"/>
              </a:rPr>
              <a:t> also has a buzzer that activates when it is touched.</a:t>
            </a:r>
          </a:p>
          <a:p>
            <a:pPr marL="0" indent="0" algn="just">
              <a:buNone/>
            </a:pPr>
            <a:r>
              <a:rPr lang="en-US" sz="2000" b="1" dirty="0">
                <a:latin typeface="Times New Roman" panose="02020603050405020304" pitchFamily="18" charset="0"/>
                <a:cs typeface="Times New Roman" panose="02020603050405020304" pitchFamily="18" charset="0"/>
              </a:rPr>
              <a:t>Advantages</a:t>
            </a:r>
          </a:p>
          <a:p>
            <a:pPr algn="just"/>
            <a:r>
              <a:rPr lang="en-US" sz="1800" dirty="0">
                <a:latin typeface="Times New Roman" panose="02020603050405020304" pitchFamily="18" charset="0"/>
                <a:cs typeface="Times New Roman" panose="02020603050405020304" pitchFamily="18" charset="0"/>
              </a:rPr>
              <a:t>A wearable design ensures that the device is constantly on the user, providing continuous protection.</a:t>
            </a:r>
          </a:p>
          <a:p>
            <a:pPr algn="just"/>
            <a:r>
              <a:rPr lang="en-US" sz="1800" dirty="0">
                <a:latin typeface="Times New Roman" panose="02020603050405020304" pitchFamily="18" charset="0"/>
                <a:cs typeface="Times New Roman" panose="02020603050405020304" pitchFamily="18" charset="0"/>
              </a:rPr>
              <a:t>Designed to be comfortable and easily </a:t>
            </a:r>
            <a:r>
              <a:rPr lang="en-US" sz="1800" dirty="0" err="1">
                <a:latin typeface="Times New Roman" panose="02020603050405020304" pitchFamily="18" charset="0"/>
                <a:cs typeface="Times New Roman" panose="02020603050405020304" pitchFamily="18" charset="0"/>
              </a:rPr>
              <a:t>waerable</a:t>
            </a:r>
            <a:r>
              <a:rPr lang="en-US" sz="1800" dirty="0">
                <a:latin typeface="Times New Roman" panose="02020603050405020304" pitchFamily="18" charset="0"/>
                <a:cs typeface="Times New Roman" panose="02020603050405020304" pitchFamily="18" charset="0"/>
              </a:rPr>
              <a:t>, encouraging consistent use.</a:t>
            </a:r>
          </a:p>
          <a:p>
            <a:pPr marL="0" indent="0" algn="just">
              <a:buNone/>
            </a:pPr>
            <a:r>
              <a:rPr lang="en-US" sz="2000" b="1" dirty="0">
                <a:latin typeface="Times New Roman" panose="02020603050405020304" pitchFamily="18" charset="0"/>
                <a:cs typeface="Times New Roman" panose="02020603050405020304" pitchFamily="18" charset="0"/>
              </a:rPr>
              <a:t>Limitations</a:t>
            </a:r>
          </a:p>
          <a:p>
            <a:pPr algn="just"/>
            <a:r>
              <a:rPr lang="en-US" sz="1800" dirty="0">
                <a:latin typeface="Times New Roman" panose="02020603050405020304" pitchFamily="18" charset="0"/>
                <a:cs typeface="Times New Roman" panose="02020603050405020304" pitchFamily="18" charset="0"/>
              </a:rPr>
              <a:t>The device’s performance may be affected by poor network or GPS signal availability, potentially reducing effectiveness in certain areas.</a:t>
            </a:r>
          </a:p>
          <a:p>
            <a:pPr algn="just"/>
            <a:r>
              <a:rPr lang="en-IN" sz="1800" dirty="0">
                <a:latin typeface="Times New Roman" panose="02020603050405020304" pitchFamily="18" charset="0"/>
                <a:cs typeface="Times New Roman" panose="02020603050405020304" pitchFamily="18" charset="0"/>
              </a:rPr>
              <a:t>This device is physically </a:t>
            </a:r>
            <a:r>
              <a:rPr lang="en-IN" sz="1800" dirty="0" err="1">
                <a:latin typeface="Times New Roman" panose="02020603050405020304" pitchFamily="18" charset="0"/>
                <a:cs typeface="Times New Roman" panose="02020603050405020304" pitchFamily="18" charset="0"/>
              </a:rPr>
              <a:t>dependent,if</a:t>
            </a:r>
            <a:r>
              <a:rPr lang="en-IN" sz="1800" dirty="0">
                <a:latin typeface="Times New Roman" panose="02020603050405020304" pitchFamily="18" charset="0"/>
                <a:cs typeface="Times New Roman" panose="02020603050405020304" pitchFamily="18" charset="0"/>
              </a:rPr>
              <a:t> the attacker attacks the device it cannot send signals. </a:t>
            </a:r>
          </a:p>
        </p:txBody>
      </p:sp>
    </p:spTree>
    <p:extLst>
      <p:ext uri="{BB962C8B-B14F-4D97-AF65-F5344CB8AC3E}">
        <p14:creationId xmlns:p14="http://schemas.microsoft.com/office/powerpoint/2010/main" val="3952529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2961B-6560-5511-B1F9-B6C31C9E71E6}"/>
              </a:ext>
            </a:extLst>
          </p:cNvPr>
          <p:cNvSpPr>
            <a:spLocks noGrp="1"/>
          </p:cNvSpPr>
          <p:nvPr>
            <p:ph idx="1"/>
          </p:nvPr>
        </p:nvSpPr>
        <p:spPr>
          <a:xfrm>
            <a:off x="457200" y="420624"/>
            <a:ext cx="8229600" cy="5705539"/>
          </a:xfrm>
        </p:spPr>
        <p:txBody>
          <a:bodyPr>
            <a:normAutofit lnSpcReduction="10000"/>
          </a:bodyPr>
          <a:lstStyle/>
          <a:p>
            <a:pPr marL="0" indent="0" algn="just">
              <a:buNone/>
            </a:pPr>
            <a:r>
              <a:rPr lang="en-US" sz="2000" b="1" dirty="0">
                <a:latin typeface="Times New Roman" panose="02020603050405020304" pitchFamily="18" charset="0"/>
                <a:cs typeface="Times New Roman" panose="02020603050405020304" pitchFamily="18" charset="0"/>
              </a:rPr>
              <a:t>“Self </a:t>
            </a:r>
            <a:r>
              <a:rPr lang="en-US" sz="2000" b="1" dirty="0" err="1">
                <a:latin typeface="Times New Roman" panose="02020603050405020304" pitchFamily="18" charset="0"/>
                <a:cs typeface="Times New Roman" panose="02020603050405020304" pitchFamily="18" charset="0"/>
              </a:rPr>
              <a:t>Defence</a:t>
            </a:r>
            <a:r>
              <a:rPr lang="en-US" sz="2000" b="1" dirty="0">
                <a:latin typeface="Times New Roman" panose="02020603050405020304" pitchFamily="18" charset="0"/>
                <a:cs typeface="Times New Roman" panose="02020603050405020304" pitchFamily="18" charset="0"/>
              </a:rPr>
              <a:t> Device with GSM alert and GPS tracking with fingerprint verification for women safety”, </a:t>
            </a:r>
            <a:r>
              <a:rPr lang="en-US" sz="2000" b="1" dirty="0" err="1">
                <a:latin typeface="Times New Roman" panose="02020603050405020304" pitchFamily="18" charset="0"/>
                <a:cs typeface="Times New Roman" panose="02020603050405020304" pitchFamily="18" charset="0"/>
              </a:rPr>
              <a:t>Shaista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Khanam,VCET</a:t>
            </a:r>
            <a:r>
              <a:rPr lang="en-US" sz="2000" b="1" dirty="0">
                <a:latin typeface="Times New Roman" panose="02020603050405020304" pitchFamily="18" charset="0"/>
                <a:cs typeface="Times New Roman" panose="02020603050405020304" pitchFamily="18" charset="0"/>
              </a:rPr>
              <a:t>, University of Mumbai, India,2019.</a:t>
            </a:r>
          </a:p>
          <a:p>
            <a:pPr algn="just"/>
            <a:r>
              <a:rPr lang="en-US" sz="2000" dirty="0">
                <a:latin typeface="Times New Roman" panose="02020603050405020304" pitchFamily="18" charset="0"/>
                <a:cs typeface="Times New Roman" panose="02020603050405020304" pitchFamily="18" charset="0"/>
              </a:rPr>
              <a:t>This device is designed like a portable </a:t>
            </a:r>
            <a:r>
              <a:rPr lang="en-US" sz="2000" dirty="0" err="1">
                <a:latin typeface="Times New Roman" panose="02020603050405020304" pitchFamily="18" charset="0"/>
                <a:cs typeface="Times New Roman" panose="02020603050405020304" pitchFamily="18" charset="0"/>
              </a:rPr>
              <a:t>baton,with</a:t>
            </a:r>
            <a:r>
              <a:rPr lang="en-US" sz="2000" dirty="0">
                <a:latin typeface="Times New Roman" panose="02020603050405020304" pitchFamily="18" charset="0"/>
                <a:cs typeface="Times New Roman" panose="02020603050405020304" pitchFamily="18" charset="0"/>
              </a:rPr>
              <a:t> GPS MODULE(sim 808),microcontroller(ARDUINO NANO),one optical sensor with finger print.</a:t>
            </a:r>
          </a:p>
          <a:p>
            <a:pPr algn="just"/>
            <a:r>
              <a:rPr lang="en-US" sz="2000" dirty="0">
                <a:latin typeface="Times New Roman" panose="02020603050405020304" pitchFamily="18" charset="0"/>
                <a:cs typeface="Times New Roman" panose="02020603050405020304" pitchFamily="18" charset="0"/>
              </a:rPr>
              <a:t>It works when the women keeps her fingerprint ,and it will produce spark </a:t>
            </a:r>
            <a:r>
              <a:rPr lang="en-US" sz="2000" dirty="0" err="1">
                <a:latin typeface="Times New Roman" panose="02020603050405020304" pitchFamily="18" charset="0"/>
                <a:cs typeface="Times New Roman" panose="02020603050405020304" pitchFamily="18" charset="0"/>
              </a:rPr>
              <a:t>upto</a:t>
            </a:r>
            <a:r>
              <a:rPr lang="en-US" sz="2000" dirty="0">
                <a:latin typeface="Times New Roman" panose="02020603050405020304" pitchFamily="18" charset="0"/>
                <a:cs typeface="Times New Roman" panose="02020603050405020304" pitchFamily="18" charset="0"/>
              </a:rPr>
              <a:t> 15 sec and send the alert msg to predefined mobile number.</a:t>
            </a:r>
          </a:p>
          <a:p>
            <a:pPr marL="0" indent="0" algn="just">
              <a:buNone/>
            </a:pPr>
            <a:r>
              <a:rPr lang="en-US" sz="2000" b="1" dirty="0">
                <a:latin typeface="Times New Roman" panose="02020603050405020304" pitchFamily="18" charset="0"/>
                <a:cs typeface="Times New Roman" panose="02020603050405020304" pitchFamily="18" charset="0"/>
              </a:rPr>
              <a:t>Advantages</a:t>
            </a:r>
          </a:p>
          <a:p>
            <a:pPr algn="just"/>
            <a:r>
              <a:rPr lang="en-US" sz="1800" dirty="0">
                <a:latin typeface="Times New Roman" panose="02020603050405020304" pitchFamily="18" charset="0"/>
                <a:cs typeface="Times New Roman" panose="02020603050405020304" pitchFamily="18" charset="0"/>
              </a:rPr>
              <a:t>Combines self-defense and safety alert features, providing both offensive and defensive capabilities.
Prevents unauthorized use, ensuring that only the registered user can activate the device.</a:t>
            </a:r>
          </a:p>
          <a:p>
            <a:pPr marL="0" indent="0" algn="just">
              <a:buNone/>
            </a:pPr>
            <a:r>
              <a:rPr lang="en-US" sz="2000" b="1" dirty="0">
                <a:latin typeface="Times New Roman" panose="02020603050405020304" pitchFamily="18" charset="0"/>
                <a:cs typeface="Times New Roman" panose="02020603050405020304" pitchFamily="18" charset="0"/>
              </a:rPr>
              <a:t>Limitations</a:t>
            </a:r>
          </a:p>
          <a:p>
            <a:pPr algn="just"/>
            <a:r>
              <a:rPr lang="en-US" sz="1800" dirty="0">
                <a:latin typeface="Times New Roman" panose="02020603050405020304" pitchFamily="18" charset="0"/>
                <a:cs typeface="Times New Roman" panose="02020603050405020304" pitchFamily="18" charset="0"/>
              </a:rPr>
              <a:t>In stressful situations, the fingerprint sensor might fail to recognize the user quickly, delaying the activation.</a:t>
            </a:r>
          </a:p>
          <a:p>
            <a:pPr algn="just"/>
            <a:r>
              <a:rPr lang="en-US" sz="1800" dirty="0">
                <a:latin typeface="Times New Roman" panose="02020603050405020304" pitchFamily="18" charset="0"/>
                <a:cs typeface="Times New Roman" panose="02020603050405020304" pitchFamily="18" charset="0"/>
              </a:rPr>
              <a:t>If the device is stolen or lost, there is a risk of it being misused, although fingerprint protection mitigates this.</a:t>
            </a:r>
          </a:p>
        </p:txBody>
      </p:sp>
    </p:spTree>
    <p:extLst>
      <p:ext uri="{BB962C8B-B14F-4D97-AF65-F5344CB8AC3E}">
        <p14:creationId xmlns:p14="http://schemas.microsoft.com/office/powerpoint/2010/main" val="1633476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675B-117E-C7D8-9F4D-EE7F4B57EDF2}"/>
              </a:ext>
            </a:extLst>
          </p:cNvPr>
          <p:cNvSpPr>
            <a:spLocks noGrp="1"/>
          </p:cNvSpPr>
          <p:nvPr>
            <p:ph type="title"/>
          </p:nvPr>
        </p:nvSpPr>
        <p:spPr>
          <a:xfrm>
            <a:off x="457200" y="228918"/>
            <a:ext cx="8366760" cy="1143000"/>
          </a:xfrm>
        </p:spPr>
        <p:txBody>
          <a:bodyPr>
            <a:normAutofit/>
          </a:bodyPr>
          <a:lstStyle/>
          <a:p>
            <a:pPr algn="just"/>
            <a:r>
              <a:rPr lang="en-US" sz="2000" b="1" dirty="0">
                <a:latin typeface="Times New Roman" panose="02020603050405020304" pitchFamily="18" charset="0"/>
                <a:cs typeface="Times New Roman" panose="02020603050405020304" pitchFamily="18" charset="0"/>
              </a:rPr>
              <a:t>“Design of a Smart Safety Device for Women using </a:t>
            </a:r>
            <a:r>
              <a:rPr lang="en-US" sz="2000" b="1" dirty="0" err="1">
                <a:latin typeface="Times New Roman" panose="02020603050405020304" pitchFamily="18" charset="0"/>
                <a:cs typeface="Times New Roman" panose="02020603050405020304" pitchFamily="18" charset="0"/>
              </a:rPr>
              <a:t>IoT”,Wasim</a:t>
            </a:r>
            <a:br>
              <a:rPr lang="en-US" sz="2000" b="1" dirty="0">
                <a:latin typeface="Times New Roman" panose="02020603050405020304" pitchFamily="18" charset="0"/>
                <a:cs typeface="Times New Roman" panose="02020603050405020304" pitchFamily="18" charset="0"/>
              </a:rPr>
            </a:br>
            <a:r>
              <a:rPr lang="en-US" sz="2000" b="1" dirty="0" err="1">
                <a:latin typeface="Times New Roman" panose="02020603050405020304" pitchFamily="18" charset="0"/>
                <a:cs typeface="Times New Roman" panose="02020603050405020304" pitchFamily="18" charset="0"/>
              </a:rPr>
              <a:t>Akram,International</a:t>
            </a:r>
            <a:r>
              <a:rPr lang="en-US" sz="2000" b="1" dirty="0">
                <a:latin typeface="Times New Roman" panose="02020603050405020304" pitchFamily="18" charset="0"/>
                <a:cs typeface="Times New Roman" panose="02020603050405020304" pitchFamily="18" charset="0"/>
              </a:rPr>
              <a:t> Conference of Recent Trends in Advanced Computing,2019.</a:t>
            </a:r>
            <a:endParaRPr lang="en-IN" sz="2000" b="1" dirty="0"/>
          </a:p>
        </p:txBody>
      </p:sp>
      <p:sp>
        <p:nvSpPr>
          <p:cNvPr id="3" name="Content Placeholder 2">
            <a:extLst>
              <a:ext uri="{FF2B5EF4-FFF2-40B4-BE49-F238E27FC236}">
                <a16:creationId xmlns:a16="http://schemas.microsoft.com/office/drawing/2014/main" id="{C5D360C5-16F1-6144-AF98-6C3B8071FA06}"/>
              </a:ext>
            </a:extLst>
          </p:cNvPr>
          <p:cNvSpPr>
            <a:spLocks noGrp="1"/>
          </p:cNvSpPr>
          <p:nvPr>
            <p:ph idx="1"/>
          </p:nvPr>
        </p:nvSpPr>
        <p:spPr>
          <a:xfrm>
            <a:off x="457200" y="1280160"/>
            <a:ext cx="8229600" cy="4846003"/>
          </a:xfrm>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It is a mobile app designed with the help GSM and GPS module and it is consist of both hardware and software device ,basically it is a app ,this device is activated with the help of finger print verification.</a:t>
            </a:r>
          </a:p>
          <a:p>
            <a:pPr algn="just"/>
            <a:r>
              <a:rPr lang="en-US" sz="1800" dirty="0">
                <a:latin typeface="Times New Roman" panose="02020603050405020304" pitchFamily="18" charset="0"/>
                <a:cs typeface="Times New Roman" panose="02020603050405020304" pitchFamily="18" charset="0"/>
              </a:rPr>
              <a:t>Once the person keep the finger print the circuit will activate and produce the current and the live location to the family members and </a:t>
            </a:r>
            <a:r>
              <a:rPr lang="en-US" sz="1800" dirty="0" err="1">
                <a:latin typeface="Times New Roman" panose="02020603050405020304" pitchFamily="18" charset="0"/>
                <a:cs typeface="Times New Roman" panose="02020603050405020304" pitchFamily="18" charset="0"/>
              </a:rPr>
              <a:t>police,with</a:t>
            </a:r>
            <a:r>
              <a:rPr lang="en-US" sz="1800" dirty="0">
                <a:latin typeface="Times New Roman" panose="02020603050405020304" pitchFamily="18" charset="0"/>
                <a:cs typeface="Times New Roman" panose="02020603050405020304" pitchFamily="18" charset="0"/>
              </a:rPr>
              <a:t> the help of the app the person can reach home safely from her current location.</a:t>
            </a:r>
          </a:p>
          <a:p>
            <a:pPr marL="0" indent="0" algn="just">
              <a:buNone/>
            </a:pPr>
            <a:r>
              <a:rPr lang="en-US" sz="2000" b="1" dirty="0">
                <a:latin typeface="Times New Roman" panose="02020603050405020304" pitchFamily="18" charset="0"/>
                <a:cs typeface="Times New Roman" panose="02020603050405020304" pitchFamily="18" charset="0"/>
              </a:rPr>
              <a:t>Advantages</a:t>
            </a:r>
          </a:p>
          <a:p>
            <a:pPr algn="just"/>
            <a:r>
              <a:rPr lang="en-US" sz="1800" dirty="0">
                <a:latin typeface="Times New Roman" panose="02020603050405020304" pitchFamily="18" charset="0"/>
                <a:cs typeface="Times New Roman" panose="02020603050405020304" pitchFamily="18" charset="0"/>
              </a:rPr>
              <a:t>Provides a quick and reliable way to alert emergency contacts or services, potentially reducing response times in critical situations</a:t>
            </a:r>
            <a:r>
              <a:rPr lang="en-US" sz="1200" dirty="0"/>
              <a:t>.</a:t>
            </a:r>
          </a:p>
          <a:p>
            <a:pPr algn="just"/>
            <a:r>
              <a:rPr lang="en-US" sz="1800" dirty="0">
                <a:latin typeface="Times New Roman" panose="02020603050405020304" pitchFamily="18" charset="0"/>
                <a:cs typeface="Times New Roman" panose="02020603050405020304" pitchFamily="18" charset="0"/>
              </a:rPr>
              <a:t>The device can be easily worn as a wristband, necklace, or another form, making it convenient for everyday use.</a:t>
            </a:r>
          </a:p>
          <a:p>
            <a:pPr marL="0" indent="0" algn="just">
              <a:buNone/>
            </a:pPr>
            <a:r>
              <a:rPr lang="en-US" sz="2000" b="1" dirty="0">
                <a:latin typeface="Times New Roman" panose="02020603050405020304" pitchFamily="18" charset="0"/>
                <a:cs typeface="Times New Roman" panose="02020603050405020304" pitchFamily="18" charset="0"/>
              </a:rPr>
              <a:t>Limitations</a:t>
            </a:r>
          </a:p>
          <a:p>
            <a:pPr algn="just"/>
            <a:r>
              <a:rPr lang="en-US" sz="1800" dirty="0">
                <a:latin typeface="Times New Roman" panose="02020603050405020304" pitchFamily="18" charset="0"/>
                <a:cs typeface="Times New Roman" panose="02020603050405020304" pitchFamily="18" charset="0"/>
              </a:rPr>
              <a:t>Continuous GPS tracking might raise privacy concerns, as it involves constant monitoring of the wearer’s location.</a:t>
            </a:r>
          </a:p>
          <a:p>
            <a:pPr algn="just"/>
            <a:r>
              <a:rPr lang="en-US" sz="1800" dirty="0">
                <a:latin typeface="Times New Roman" panose="02020603050405020304" pitchFamily="18" charset="0"/>
                <a:cs typeface="Times New Roman" panose="02020603050405020304" pitchFamily="18" charset="0"/>
              </a:rPr>
              <a:t>The integration of advanced technologies can make the device relatively expensive, potentially limiting accessibility for some users.</a:t>
            </a:r>
            <a:endParaRPr lang="en-US" sz="1800" b="1"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F281A1C2-848B-85EF-00BC-006FAC8F55EE}"/>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493208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CF9625-11A9-87D3-3DB9-45E92E4350F8}"/>
              </a:ext>
            </a:extLst>
          </p:cNvPr>
          <p:cNvSpPr>
            <a:spLocks noGrp="1"/>
          </p:cNvSpPr>
          <p:nvPr>
            <p:ph idx="1"/>
          </p:nvPr>
        </p:nvSpPr>
        <p:spPr>
          <a:xfrm>
            <a:off x="457200" y="658367"/>
            <a:ext cx="8229600" cy="5815585"/>
          </a:xfrm>
        </p:spPr>
        <p:txBody>
          <a:bodyPr>
            <a:normAutofit fontScale="70000" lnSpcReduction="20000"/>
          </a:bodyPr>
          <a:lstStyle/>
          <a:p>
            <a:pPr marL="0" indent="0" algn="just">
              <a:buNone/>
            </a:pPr>
            <a:r>
              <a:rPr lang="en-US" sz="2900" b="1" dirty="0">
                <a:latin typeface="Times New Roman" panose="02020603050405020304" pitchFamily="18" charset="0"/>
                <a:cs typeface="Times New Roman" panose="02020603050405020304" pitchFamily="18" charset="0"/>
              </a:rPr>
              <a:t>“The Personal Stun- A Smart Device For Women’s </a:t>
            </a:r>
            <a:r>
              <a:rPr lang="en-US" sz="2900" b="1" dirty="0" err="1">
                <a:latin typeface="Times New Roman" panose="02020603050405020304" pitchFamily="18" charset="0"/>
                <a:cs typeface="Times New Roman" panose="02020603050405020304" pitchFamily="18" charset="0"/>
              </a:rPr>
              <a:t>Safety”,Shivani</a:t>
            </a: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Ahir,Universal</a:t>
            </a:r>
            <a:r>
              <a:rPr lang="en-US" sz="2900" b="1" dirty="0">
                <a:latin typeface="Times New Roman" panose="02020603050405020304" pitchFamily="18" charset="0"/>
                <a:cs typeface="Times New Roman" panose="02020603050405020304" pitchFamily="18" charset="0"/>
              </a:rPr>
              <a:t> College of Engineering ,Kaman, Mumbai,India,2018.</a:t>
            </a:r>
          </a:p>
          <a:p>
            <a:pPr algn="just"/>
            <a:r>
              <a:rPr lang="en-US" sz="2600" dirty="0">
                <a:latin typeface="Times New Roman" panose="02020603050405020304" pitchFamily="18" charset="0"/>
                <a:cs typeface="Times New Roman" panose="02020603050405020304" pitchFamily="18" charset="0"/>
              </a:rPr>
              <a:t>The device consists of a piezo buzzer that emits beep sound after 1 minute of actual activation of the device. The range of the buzzer covers up to 50 meters of radius. If the suspect tries to remove the band and throw it, the force sensors will start working and buzzer will start ringing and the location at that particular time will be sent. </a:t>
            </a:r>
          </a:p>
          <a:p>
            <a:pPr algn="just"/>
            <a:r>
              <a:rPr lang="en-US" sz="2600" dirty="0">
                <a:latin typeface="Times New Roman" panose="02020603050405020304" pitchFamily="18" charset="0"/>
                <a:cs typeface="Times New Roman" panose="02020603050405020304" pitchFamily="18" charset="0"/>
              </a:rPr>
              <a:t>On the top of the band there are two nodes which will emit electric current as soon as it comes in contact with any surface after the device is activated. The current is generated with the help of leakage current. The device and the smart phone are connected using Bluetooth, which is responsible for the overall data sharing and connectivity. </a:t>
            </a:r>
          </a:p>
          <a:p>
            <a:pPr marL="0" indent="0" algn="just">
              <a:buNone/>
            </a:pPr>
            <a:r>
              <a:rPr lang="en-US" sz="2900" b="1" dirty="0">
                <a:latin typeface="Times New Roman" panose="02020603050405020304" pitchFamily="18" charset="0"/>
                <a:cs typeface="Times New Roman" panose="02020603050405020304" pitchFamily="18" charset="0"/>
              </a:rPr>
              <a:t>Advantages</a:t>
            </a:r>
          </a:p>
          <a:p>
            <a:pPr algn="just"/>
            <a:r>
              <a:rPr lang="en-US" sz="2600" dirty="0">
                <a:latin typeface="Times New Roman" panose="02020603050405020304" pitchFamily="18" charset="0"/>
                <a:cs typeface="Times New Roman" panose="02020603050405020304" pitchFamily="18" charset="0"/>
              </a:rPr>
              <a:t>The device can be easily activated by tapping on the screen twice, making it fast and accessible in emergencies.
The buzzer emits a sound between 80-110 dB, loud enough to attract attention and deter attackers</a:t>
            </a:r>
            <a:r>
              <a:rPr lang="en-US" sz="2300" dirty="0">
                <a:latin typeface="Times New Roman" panose="02020603050405020304" pitchFamily="18" charset="0"/>
                <a:cs typeface="Times New Roman" panose="02020603050405020304" pitchFamily="18" charset="0"/>
              </a:rPr>
              <a:t>.</a:t>
            </a:r>
          </a:p>
          <a:p>
            <a:pPr marL="0" indent="0" algn="just">
              <a:buNone/>
            </a:pPr>
            <a:r>
              <a:rPr lang="en-US" sz="2900" b="1" dirty="0">
                <a:latin typeface="Times New Roman" panose="02020603050405020304" pitchFamily="18" charset="0"/>
                <a:cs typeface="Times New Roman" panose="02020603050405020304" pitchFamily="18" charset="0"/>
              </a:rPr>
              <a:t>Limitations</a:t>
            </a:r>
          </a:p>
          <a:p>
            <a:pPr algn="just"/>
            <a:r>
              <a:rPr lang="en-US" sz="2600" dirty="0">
                <a:latin typeface="Times New Roman" panose="02020603050405020304" pitchFamily="18" charset="0"/>
                <a:cs typeface="Times New Roman" panose="02020603050405020304" pitchFamily="18" charset="0"/>
              </a:rPr>
              <a:t>The device could be accidentally activated if the screen is tapped twice unintentionally, which might cause unnecessary alerts.</a:t>
            </a:r>
          </a:p>
          <a:p>
            <a:pPr algn="just"/>
            <a:r>
              <a:rPr lang="en-US" sz="2600" dirty="0">
                <a:latin typeface="Times New Roman" panose="02020603050405020304" pitchFamily="18" charset="0"/>
                <a:cs typeface="Times New Roman" panose="02020603050405020304" pitchFamily="18" charset="0"/>
              </a:rPr>
              <a:t>The buzzer has a limited range (50 feet), so in a noisy environment or over a larger distance, it might not be effective in alerting others.</a:t>
            </a:r>
          </a:p>
          <a:p>
            <a:pPr mar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94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2703E-C780-069A-B76A-0D8AA6254D8D}"/>
              </a:ext>
            </a:extLst>
          </p:cNvPr>
          <p:cNvSpPr>
            <a:spLocks noGrp="1"/>
          </p:cNvSpPr>
          <p:nvPr>
            <p:ph type="title"/>
          </p:nvPr>
        </p:nvSpPr>
        <p:spPr>
          <a:xfrm>
            <a:off x="457200" y="425901"/>
            <a:ext cx="8229600" cy="527828"/>
          </a:xfrm>
        </p:spPr>
        <p:txBody>
          <a:bodyPr>
            <a:normAutofit/>
          </a:bodyPr>
          <a:lstStyle/>
          <a:p>
            <a:r>
              <a:rPr lang="en-US" sz="2000" b="1" dirty="0">
                <a:latin typeface="Times New Roman" panose="02020603050405020304" pitchFamily="18" charset="0"/>
                <a:cs typeface="Times New Roman" panose="02020603050405020304" pitchFamily="18" charset="0"/>
              </a:rPr>
              <a:t>PROPOSED SYSTEM</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87C608-F13A-3535-18F6-05441634C978}"/>
              </a:ext>
            </a:extLst>
          </p:cNvPr>
          <p:cNvSpPr>
            <a:spLocks noGrp="1"/>
          </p:cNvSpPr>
          <p:nvPr>
            <p:ph idx="1"/>
          </p:nvPr>
        </p:nvSpPr>
        <p:spPr>
          <a:xfrm>
            <a:off x="457200" y="1052052"/>
            <a:ext cx="8229600" cy="5211096"/>
          </a:xfrm>
        </p:spPr>
        <p:txBody>
          <a:bodyPr>
            <a:normAutofit/>
          </a:bodyPr>
          <a:lstStyle/>
          <a:p>
            <a:pPr algn="just"/>
            <a:r>
              <a:rPr lang="en-US" sz="1800" dirty="0">
                <a:latin typeface="Times New Roman" panose="02020603050405020304" pitchFamily="18" charset="0"/>
                <a:cs typeface="Times New Roman" panose="02020603050405020304" pitchFamily="18" charset="0"/>
              </a:rPr>
              <a:t>The proposed system is a smart personal security device integrating self-defense and emergency alert functionalities. It consists of three key modules:</a:t>
            </a:r>
          </a:p>
          <a:p>
            <a:pPr algn="just"/>
            <a:r>
              <a:rPr lang="en-US" sz="1800" b="1" dirty="0">
                <a:latin typeface="Times New Roman" panose="02020603050405020304" pitchFamily="18" charset="0"/>
                <a:cs typeface="Times New Roman" panose="02020603050405020304" pitchFamily="18" charset="0"/>
              </a:rPr>
              <a:t>Stun Gun Module</a:t>
            </a:r>
            <a:r>
              <a:rPr lang="en-US" sz="1800" dirty="0">
                <a:latin typeface="Times New Roman" panose="02020603050405020304" pitchFamily="18" charset="0"/>
                <a:cs typeface="Times New Roman" panose="02020603050405020304" pitchFamily="18" charset="0"/>
              </a:rPr>
              <a:t> – Generates a high-voltage electric spark upon activation to temporarily incapacitate attackers. It is housed in a portable 26mm PVC pipe and powered by a 26.7V, 3200mAh battery.</a:t>
            </a:r>
          </a:p>
          <a:p>
            <a:pPr algn="just"/>
            <a:r>
              <a:rPr lang="en-US" sz="1800" b="1" dirty="0">
                <a:latin typeface="Times New Roman" panose="02020603050405020304" pitchFamily="18" charset="0"/>
                <a:cs typeface="Times New Roman" panose="02020603050405020304" pitchFamily="18" charset="0"/>
              </a:rPr>
              <a:t>Emergency Alert &amp; Location Sharing Module</a:t>
            </a:r>
            <a:r>
              <a:rPr lang="en-US" sz="1800" dirty="0">
                <a:latin typeface="Times New Roman" panose="02020603050405020304" pitchFamily="18" charset="0"/>
                <a:cs typeface="Times New Roman" panose="02020603050405020304" pitchFamily="18" charset="0"/>
              </a:rPr>
              <a:t> – Uses an Arduino ATmega328P to process inputs, a NEO6M GPS module for real-time location tracking, and a SIM8001 GSM module to send emergency alerts with live coordinates. It can be activated via a push button, a sound sensor detecting distress noises, or an integrated buzzer alarm.</a:t>
            </a:r>
          </a:p>
          <a:p>
            <a:pPr algn="just"/>
            <a:r>
              <a:rPr lang="en-US" sz="1800" b="1" dirty="0">
                <a:latin typeface="Times New Roman" panose="02020603050405020304" pitchFamily="18" charset="0"/>
                <a:cs typeface="Times New Roman" panose="02020603050405020304" pitchFamily="18" charset="0"/>
              </a:rPr>
              <a:t>Power Management System</a:t>
            </a:r>
            <a:r>
              <a:rPr lang="en-US" sz="1800" dirty="0">
                <a:latin typeface="Times New Roman" panose="02020603050405020304" pitchFamily="18" charset="0"/>
                <a:cs typeface="Times New Roman" panose="02020603050405020304" pitchFamily="18" charset="0"/>
              </a:rPr>
              <a:t> – Ensures stable operation with a TP4056 battery charger and an LM2586 DC-DC converter to regulate voltage.</a:t>
            </a:r>
          </a:p>
          <a:p>
            <a:pPr algn="just"/>
            <a:r>
              <a:rPr lang="en-US" sz="1800" dirty="0">
                <a:latin typeface="Times New Roman" panose="02020603050405020304" pitchFamily="18" charset="0"/>
                <a:cs typeface="Times New Roman" panose="02020603050405020304" pitchFamily="18" charset="0"/>
              </a:rPr>
              <a:t>This device activates by two ways like buzzer detection or sound detection recognition .</a:t>
            </a:r>
          </a:p>
          <a:p>
            <a:pPr algn="just"/>
            <a:r>
              <a:rPr lang="en-US" sz="1800" dirty="0">
                <a:latin typeface="Times New Roman" panose="02020603050405020304" pitchFamily="18" charset="0"/>
                <a:cs typeface="Times New Roman" panose="02020603050405020304" pitchFamily="18" charset="0"/>
              </a:rPr>
              <a:t>After this authentication the location and alert messages will be sent to the authorized contact numbers using SIM-900C (GSM-GPS Module).</a:t>
            </a:r>
          </a:p>
          <a:p>
            <a:pPr algn="just"/>
            <a:r>
              <a:rPr lang="en-US" sz="1800" dirty="0">
                <a:latin typeface="Times New Roman" panose="02020603050405020304" pitchFamily="18" charset="0"/>
                <a:cs typeface="Times New Roman" panose="02020603050405020304" pitchFamily="18" charset="0"/>
              </a:rPr>
              <a:t>By using the </a:t>
            </a:r>
            <a:r>
              <a:rPr lang="en-US" sz="1800" dirty="0" err="1">
                <a:latin typeface="Times New Roman" panose="02020603050405020304" pitchFamily="18" charset="0"/>
                <a:cs typeface="Times New Roman" panose="02020603050405020304" pitchFamily="18" charset="0"/>
              </a:rPr>
              <a:t>stungun</a:t>
            </a:r>
            <a:r>
              <a:rPr lang="en-US" sz="1800" dirty="0">
                <a:latin typeface="Times New Roman" panose="02020603050405020304" pitchFamily="18" charset="0"/>
                <a:cs typeface="Times New Roman" panose="02020603050405020304" pitchFamily="18" charset="0"/>
              </a:rPr>
              <a:t> switch the shock will be produced for producing  the current.</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397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2708</Words>
  <Application>Microsoft Office PowerPoint</Application>
  <PresentationFormat>On-screen Show (4:3)</PresentationFormat>
  <Paragraphs>174</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Posterama</vt:lpstr>
      <vt:lpstr>Times New Roman</vt:lpstr>
      <vt:lpstr>Office Theme</vt:lpstr>
      <vt:lpstr>TRIGGERING GUN WITH ALERT SYSTEM </vt:lpstr>
      <vt:lpstr>ABSTRACT</vt:lpstr>
      <vt:lpstr>LITERATURE REVIEW</vt:lpstr>
      <vt:lpstr>PowerPoint Presentation</vt:lpstr>
      <vt:lpstr>“Design and Development of an Advanced Affordable Wearable Safety Device for Women:Freedom Against Fearsome”,Israt Humaira,Advances in Science,Technology and Engineering System Journals,2021.</vt:lpstr>
      <vt:lpstr>PowerPoint Presentation</vt:lpstr>
      <vt:lpstr>“Design of a Smart Safety Device for Women using IoT”,Wasim Akram,International Conference of Recent Trends in Advanced Computing,2019.</vt:lpstr>
      <vt:lpstr>PowerPoint Presentation</vt:lpstr>
      <vt:lpstr>PROPOSED SYSTEM</vt:lpstr>
      <vt:lpstr>Architecture Diagram </vt:lpstr>
      <vt:lpstr>LIST OF MODULES</vt:lpstr>
      <vt:lpstr>MODULE 1 </vt:lpstr>
      <vt:lpstr>MODULE 1 OUTPUT</vt:lpstr>
      <vt:lpstr>MODULE 2</vt:lpstr>
      <vt:lpstr>MODULE 2 OUTPUT</vt:lpstr>
      <vt:lpstr>MODULE 3</vt:lpstr>
      <vt:lpstr>MODULE 3 OUTPUT</vt:lpstr>
      <vt:lpstr>FINAL 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S..A..N..G..Ee</dc:creator>
  <cp:lastModifiedBy>Boopathy G</cp:lastModifiedBy>
  <cp:revision>6</cp:revision>
  <dcterms:modified xsi:type="dcterms:W3CDTF">2025-03-17T04:04:51Z</dcterms:modified>
</cp:coreProperties>
</file>