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772400" cy="10699750"/>
  <p:notesSz cx="77724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19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79520" y="9484590"/>
            <a:ext cx="2292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lab.com/project/motorizedcurtainwithremotecontrol/%26sa%3DU%26sqi%3D2%26ved%3D2ahUKEwiXpeaLt5qDAxXVxzgGHfKBuYQFnoECCcQAQ%26usg%3DAOvVaw10VxD_0-bEIrcBuQ6nJyZL" TargetMode="External"/><Relationship Id="rId2" Type="http://schemas.openxmlformats.org/officeDocument/2006/relationships/hyperlink" Target="https://www.instructables.com/Automatic-CurtainWindow-Blind-Using-Arduino-and-LD/?amp_page=true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rlz=1C1CHBD_enIN820IN820&amp;q=ACKNOWLEDGEMENT&amp;spell=1&amp;sa=X&amp;ved=0ahUKEwj99az1_ZXhAhVN63MBHRVODE4QkeECCCkoAA&amp;cshid=1553265789884876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8445" y="2996564"/>
            <a:ext cx="4932045" cy="161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Minor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Project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Report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065" marR="5080" algn="ctr">
              <a:lnSpc>
                <a:spcPct val="143900"/>
              </a:lnSpc>
              <a:spcBef>
                <a:spcPts val="1510"/>
              </a:spcBef>
            </a:pPr>
            <a:r>
              <a:rPr sz="1800" b="1" dirty="0">
                <a:latin typeface="Times New Roman"/>
                <a:cs typeface="Times New Roman"/>
              </a:rPr>
              <a:t>IMPLEMENTATION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AUTOMATIC </a:t>
            </a:r>
            <a:r>
              <a:rPr sz="1800" b="1" dirty="0">
                <a:latin typeface="Times New Roman"/>
                <a:cs typeface="Times New Roman"/>
              </a:rPr>
              <a:t>CURTAIN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OPENER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USING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LDR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SENSOR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FOR </a:t>
            </a:r>
            <a:r>
              <a:rPr sz="1800" b="1" dirty="0">
                <a:latin typeface="Times New Roman"/>
                <a:cs typeface="Times New Roman"/>
              </a:rPr>
              <a:t>IMPARIED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PEOPLE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3729" y="5252720"/>
            <a:ext cx="10433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Submitted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5213" y="5571286"/>
            <a:ext cx="1583690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>
              <a:lnSpc>
                <a:spcPct val="143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MADHAVAN</a:t>
            </a:r>
            <a:r>
              <a:rPr sz="1400" b="1" spc="-50" dirty="0">
                <a:latin typeface="Times New Roman"/>
                <a:cs typeface="Times New Roman"/>
              </a:rPr>
              <a:t> K </a:t>
            </a:r>
            <a:r>
              <a:rPr sz="1400" b="1" dirty="0">
                <a:latin typeface="Times New Roman"/>
                <a:cs typeface="Times New Roman"/>
              </a:rPr>
              <a:t>SANGEETHA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105"/>
              </a:spcBef>
            </a:pPr>
            <a:r>
              <a:rPr sz="1400" b="1" spc="-10" dirty="0">
                <a:latin typeface="Times New Roman"/>
                <a:cs typeface="Times New Roman"/>
              </a:rPr>
              <a:t>SUDHARSHAN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511" y="5571286"/>
            <a:ext cx="1328420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12065" indent="-24765">
              <a:lnSpc>
                <a:spcPct val="143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(927622BEE065) (927622BEE093)</a:t>
            </a:r>
            <a:endParaRPr sz="14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105"/>
              </a:spcBef>
            </a:pPr>
            <a:r>
              <a:rPr sz="1400" b="1" spc="-10" dirty="0">
                <a:latin typeface="Times New Roman"/>
                <a:cs typeface="Times New Roman"/>
              </a:rPr>
              <a:t>(927622BEE117)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775" y="8710269"/>
            <a:ext cx="4640580" cy="1274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39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DEPARTMENT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ELECTRICAL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ELECTRONICS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ENGINEERING M.KUMARASAMY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COLLEGE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ENGINEERING</a:t>
            </a:r>
            <a:endParaRPr sz="1100">
              <a:latin typeface="Times New Roman"/>
              <a:cs typeface="Times New Roman"/>
            </a:endParaRPr>
          </a:p>
          <a:p>
            <a:pPr marL="405765" marR="380365" algn="ctr">
              <a:lnSpc>
                <a:spcPts val="192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(An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Autonomous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Institution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Affiliated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Anna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University,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Chennai) THALAVAPALAYAM,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KARUR-</a:t>
            </a:r>
            <a:r>
              <a:rPr sz="1100" spc="-10" dirty="0">
                <a:latin typeface="Times New Roman"/>
                <a:cs typeface="Times New Roman"/>
              </a:rPr>
              <a:t>639113.</a:t>
            </a:r>
            <a:endParaRPr sz="1100">
              <a:latin typeface="Times New Roman"/>
              <a:cs typeface="Times New Roman"/>
            </a:endParaRPr>
          </a:p>
          <a:p>
            <a:pPr marL="7620" algn="ctr">
              <a:lnSpc>
                <a:spcPct val="100000"/>
              </a:lnSpc>
              <a:spcBef>
                <a:spcPts val="425"/>
              </a:spcBef>
            </a:pPr>
            <a:r>
              <a:rPr sz="1400" b="1" dirty="0">
                <a:latin typeface="Times New Roman"/>
                <a:cs typeface="Times New Roman"/>
              </a:rPr>
              <a:t>DECEMBER</a:t>
            </a:r>
            <a:r>
              <a:rPr sz="1400" b="1" spc="-20" dirty="0">
                <a:latin typeface="Times New Roman"/>
                <a:cs typeface="Times New Roman"/>
              </a:rPr>
              <a:t> 2023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" y="1085850"/>
            <a:ext cx="2415794" cy="8770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9679" y="1372235"/>
            <a:ext cx="465378" cy="3371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3700" y="7108698"/>
            <a:ext cx="1636141" cy="1474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152394" y="1298194"/>
            <a:ext cx="1471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TABLES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1178" y="1943172"/>
          <a:ext cx="5360669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R="33655" algn="ct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1920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2475" algn="ct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R="27940" algn="ctr">
                        <a:lnSpc>
                          <a:spcPts val="1600"/>
                        </a:lnSpc>
                        <a:spcBef>
                          <a:spcPts val="1130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25"/>
                        </a:lnSpc>
                        <a:spcBef>
                          <a:spcPts val="11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Estimation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L="753110" algn="ctr">
                        <a:lnSpc>
                          <a:spcPts val="1625"/>
                        </a:lnSpc>
                        <a:spcBef>
                          <a:spcPts val="111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02004" y="889761"/>
            <a:ext cx="5974715" cy="81381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800"/>
              </a:lnSpc>
              <a:spcBef>
                <a:spcPts val="1480"/>
              </a:spcBef>
            </a:pP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introduces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innovative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designed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enhance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convenience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energy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efficiency</a:t>
            </a:r>
            <a:r>
              <a:rPr sz="1300" spc="22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residential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commercial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spaces.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detects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ambient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levels,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preferences,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environmental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conditions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autonomously open or close curtains.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Integrated with 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user-</a:t>
            </a:r>
            <a:r>
              <a:rPr sz="1300" dirty="0">
                <a:latin typeface="Times New Roman"/>
                <a:cs typeface="Times New Roman"/>
              </a:rPr>
              <a:t>friendly interface,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 </a:t>
            </a:r>
            <a:r>
              <a:rPr sz="1300" spc="-10" dirty="0">
                <a:latin typeface="Times New Roman"/>
                <a:cs typeface="Times New Roman"/>
              </a:rPr>
              <a:t>provides </a:t>
            </a:r>
            <a:r>
              <a:rPr sz="1300" dirty="0">
                <a:latin typeface="Times New Roman"/>
                <a:cs typeface="Times New Roman"/>
              </a:rPr>
              <a:t>manual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options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seamlessly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integrated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home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ecosystems.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automated</a:t>
            </a:r>
            <a:r>
              <a:rPr sz="1300" spc="4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functionality</a:t>
            </a:r>
            <a:r>
              <a:rPr sz="1300" spc="4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aims</a:t>
            </a:r>
            <a:r>
              <a:rPr sz="1300" spc="4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4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optimize</a:t>
            </a:r>
            <a:r>
              <a:rPr sz="1300" spc="4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natural</a:t>
            </a:r>
            <a:r>
              <a:rPr sz="1300" spc="4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4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utilization,</a:t>
            </a:r>
            <a:r>
              <a:rPr sz="1300" spc="4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promote</a:t>
            </a:r>
            <a:r>
              <a:rPr sz="1300" spc="4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energy conservation,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elevate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overall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comfort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modernity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living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spaces.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Additionally,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 opener system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incorporates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machine learning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algorithms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adapt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user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routines,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learning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patterns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usage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over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time.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adaptive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feature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ensures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personalized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experience,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anticipating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preferences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creating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more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intuitive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efficient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system.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presents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development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implementation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designed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enhance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convenience,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energy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efficiency,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comfort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residential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commercial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spaces.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enabling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changes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natural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light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levels.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real-</a:t>
            </a:r>
            <a:r>
              <a:rPr sz="1300" dirty="0">
                <a:latin typeface="Times New Roman"/>
                <a:cs typeface="Times New Roman"/>
              </a:rPr>
              <a:t>time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data,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blinds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autonomously opened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closed,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ensuring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optimal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lighting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conditions.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novel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solution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that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only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aligns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demands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modern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living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but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also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contributes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more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sustainable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user- </a:t>
            </a:r>
            <a:r>
              <a:rPr sz="1300" dirty="0">
                <a:latin typeface="Times New Roman"/>
                <a:cs typeface="Times New Roman"/>
              </a:rPr>
              <a:t>friendly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environment.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lighting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condition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will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move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automatically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changes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ambient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light,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adjusting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themselves </a:t>
            </a:r>
            <a:r>
              <a:rPr sz="1300" dirty="0">
                <a:latin typeface="Times New Roman"/>
                <a:cs typeface="Times New Roman"/>
              </a:rPr>
              <a:t>accordingly.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help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save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energy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minimizing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need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artificial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lighting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heating/cooling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integrated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close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curtain </a:t>
            </a:r>
            <a:r>
              <a:rPr sz="1300" dirty="0">
                <a:latin typeface="Times New Roman"/>
                <a:cs typeface="Times New Roman"/>
              </a:rPr>
              <a:t>without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physical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effort. This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accessibility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independence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members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community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disabilities.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task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folding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unfolding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intensity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outside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window.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process,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intensity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is </a:t>
            </a:r>
            <a:r>
              <a:rPr sz="1300" dirty="0">
                <a:latin typeface="Times New Roman"/>
                <a:cs typeface="Times New Roman"/>
              </a:rPr>
              <a:t>sensed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circuit.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operation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DC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motor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folding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unfolding.</a:t>
            </a:r>
            <a:endParaRPr sz="1300">
              <a:latin typeface="Times New Roman"/>
              <a:cs typeface="Times New Roman"/>
            </a:endParaRPr>
          </a:p>
          <a:p>
            <a:pPr marL="12700" marR="307975" algn="just">
              <a:lnSpc>
                <a:spcPts val="233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Keywords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Battery,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555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Timer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IC,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Two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channel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Relay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Module,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DC </a:t>
            </a:r>
            <a:r>
              <a:rPr sz="1300" spc="-10" dirty="0">
                <a:latin typeface="Times New Roman"/>
                <a:cs typeface="Times New Roman"/>
              </a:rPr>
              <a:t>Motor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7" y="9316923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4F81BC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9722" y="889761"/>
            <a:ext cx="1550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SAMPLE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PHOTOS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08735"/>
            <a:ext cx="3790950" cy="2080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593591"/>
            <a:ext cx="3781425" cy="24749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6272784"/>
            <a:ext cx="3768090" cy="2749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9761"/>
            <a:ext cx="5969000" cy="776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CHAPTER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535"/>
              </a:spcBef>
            </a:pPr>
            <a:r>
              <a:rPr sz="1400" b="1" dirty="0">
                <a:latin typeface="Times New Roman"/>
                <a:cs typeface="Times New Roman"/>
              </a:rPr>
              <a:t>SURVEY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FORM</a:t>
            </a:r>
            <a:r>
              <a:rPr sz="1400" b="1" spc="-10" dirty="0">
                <a:latin typeface="Times New Roman"/>
                <a:cs typeface="Times New Roman"/>
              </a:rPr>
              <a:t> ANALYSIS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400">
              <a:latin typeface="Times New Roman"/>
              <a:cs typeface="Times New Roman"/>
            </a:endParaRPr>
          </a:p>
          <a:p>
            <a:pPr marL="262255" lvl="1" indent="-249554">
              <a:lnSpc>
                <a:spcPct val="100000"/>
              </a:lnSpc>
              <a:buSzPct val="92857"/>
              <a:buAutoNum type="arabicPeriod"/>
              <a:tabLst>
                <a:tab pos="262255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ADDRESS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COMMUNITY:</a:t>
            </a:r>
            <a:endParaRPr sz="14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0"/>
              </a:spcBef>
              <a:buSzPct val="92857"/>
              <a:buFont typeface="Times New Roman"/>
              <a:buAutoNum type="arabicPeriod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P.</a:t>
            </a:r>
            <a:r>
              <a:rPr sz="1300" spc="-10" dirty="0">
                <a:latin typeface="Times New Roman"/>
                <a:cs typeface="Times New Roman"/>
              </a:rPr>
              <a:t> Govindaraj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400" b="1" spc="-10" dirty="0">
                <a:latin typeface="Times New Roman"/>
                <a:cs typeface="Times New Roman"/>
              </a:rPr>
              <a:t>ADDRESS</a:t>
            </a:r>
            <a:r>
              <a:rPr sz="1300" b="1" spc="-10" dirty="0">
                <a:latin typeface="Times New Roman"/>
                <a:cs typeface="Times New Roman"/>
              </a:rPr>
              <a:t>: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1/141</a:t>
            </a:r>
            <a:r>
              <a:rPr sz="1300" dirty="0">
                <a:latin typeface="Times New Roman"/>
                <a:cs typeface="Times New Roman"/>
              </a:rPr>
              <a:t>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Laxmi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Nagar,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Chinnandipalayam,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Tiruppur-641687.</a:t>
            </a:r>
            <a:endParaRPr sz="13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45"/>
              </a:spcBef>
              <a:buSzPct val="92857"/>
              <a:buFont typeface="Times New Roman"/>
              <a:buAutoNum type="arabicPeriod" startAt="2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Alagappan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Times New Roman"/>
                <a:cs typeface="Times New Roman"/>
              </a:rPr>
              <a:t>ADDRESS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JJ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Nagar,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EB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Colony,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Gandhigrammam,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Karur-639005.</a:t>
            </a:r>
            <a:endParaRPr sz="13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45"/>
              </a:spcBef>
              <a:buSzPct val="92857"/>
              <a:buFont typeface="Times New Roman"/>
              <a:buAutoNum type="arabicPeriod" startAt="3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Sekar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1400" b="1" dirty="0">
                <a:latin typeface="Times New Roman"/>
                <a:cs typeface="Times New Roman"/>
              </a:rPr>
              <a:t>ADDRESS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Nochipatti,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Namakkal-637017.</a:t>
            </a:r>
            <a:endParaRPr sz="13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40"/>
              </a:spcBef>
              <a:buSzPct val="92857"/>
              <a:buFont typeface="Times New Roman"/>
              <a:buAutoNum type="arabicPeriod" startAt="4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Natarajan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latin typeface="Times New Roman"/>
                <a:cs typeface="Times New Roman"/>
              </a:rPr>
              <a:t>ADDRESS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dirty="0">
                <a:latin typeface="Times New Roman"/>
                <a:cs typeface="Times New Roman"/>
              </a:rPr>
              <a:t>1/14,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Upputhottam,</a:t>
            </a:r>
            <a:r>
              <a:rPr sz="1300" dirty="0">
                <a:latin typeface="Times New Roman"/>
                <a:cs typeface="Times New Roman"/>
              </a:rPr>
              <a:t> Mangalam,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Tiruppur-641663</a:t>
            </a:r>
            <a:endParaRPr sz="13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5"/>
              </a:spcBef>
              <a:buSzPct val="92857"/>
              <a:buFont typeface="Times New Roman"/>
              <a:buAutoNum type="arabicPeriod" startAt="5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Muthupandi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1400" b="1" dirty="0">
                <a:latin typeface="Times New Roman"/>
                <a:cs typeface="Times New Roman"/>
              </a:rPr>
              <a:t>ADDRESS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JJ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Nagar,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EB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Colony,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Gandhigrammam,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Karur-639005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3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buAutoNum type="arabicPeriod" startAt="2"/>
              <a:tabLst>
                <a:tab pos="261620" algn="l"/>
              </a:tabLst>
            </a:pPr>
            <a:r>
              <a:rPr sz="1300" b="1" dirty="0">
                <a:latin typeface="Times New Roman"/>
                <a:cs typeface="Times New Roman"/>
              </a:rPr>
              <a:t>PROBLEM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IDENTIFICATION:</a:t>
            </a:r>
            <a:endParaRPr sz="1300">
              <a:latin typeface="Times New Roman"/>
              <a:cs typeface="Times New Roman"/>
            </a:endParaRPr>
          </a:p>
          <a:p>
            <a:pPr marL="12700" marR="5080" indent="249554" algn="just">
              <a:lnSpc>
                <a:spcPct val="143700"/>
              </a:lnSpc>
              <a:spcBef>
                <a:spcPts val="830"/>
              </a:spcBef>
            </a:pP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survey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find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it's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hard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older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physically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challenged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people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open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hand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because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requires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lot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physical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effort.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problem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becomes </a:t>
            </a:r>
            <a:r>
              <a:rPr sz="1300" dirty="0">
                <a:latin typeface="Times New Roman"/>
                <a:cs typeface="Times New Roman"/>
              </a:rPr>
              <a:t>especially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important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those dealing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memory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loss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(amnesia) 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aging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process, </a:t>
            </a:r>
            <a:r>
              <a:rPr sz="1300" dirty="0">
                <a:latin typeface="Times New Roman"/>
                <a:cs typeface="Times New Roman"/>
              </a:rPr>
              <a:t>making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even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tougher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manage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manually.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3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1620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SOLUTION:</a:t>
            </a:r>
            <a:endParaRPr sz="13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  <a:spcBef>
                <a:spcPts val="645"/>
              </a:spcBef>
            </a:pP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solution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could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10" dirty="0">
                <a:latin typeface="Times New Roman"/>
                <a:cs typeface="Times New Roman"/>
              </a:rPr>
              <a:t> implementing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controlled</a:t>
            </a:r>
            <a:endParaRPr sz="1300">
              <a:latin typeface="Times New Roman"/>
              <a:cs typeface="Times New Roman"/>
            </a:endParaRPr>
          </a:p>
          <a:p>
            <a:pPr marL="12700" marR="173355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technology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significantly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ease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task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older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physically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challenged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individuals,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including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those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dealing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memory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loss,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providing </a:t>
            </a:r>
            <a:r>
              <a:rPr sz="1300" dirty="0">
                <a:latin typeface="Times New Roman"/>
                <a:cs typeface="Times New Roman"/>
              </a:rPr>
              <a:t>them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independence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managing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curtains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73226"/>
            <a:ext cx="5970905" cy="723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CHAPTER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00" b="1" dirty="0">
                <a:latin typeface="Times New Roman"/>
                <a:cs typeface="Times New Roman"/>
              </a:rPr>
              <a:t>LITERATURE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REVIEW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1300">
              <a:latin typeface="Times New Roman"/>
              <a:cs typeface="Times New Roman"/>
            </a:endParaRPr>
          </a:p>
          <a:p>
            <a:pPr marL="277495" lvl="1" indent="-264795">
              <a:lnSpc>
                <a:spcPct val="100000"/>
              </a:lnSpc>
              <a:buSzPct val="107692"/>
              <a:buAutoNum type="arabicPeriod"/>
              <a:tabLst>
                <a:tab pos="277495" algn="l"/>
              </a:tabLst>
            </a:pP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Home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with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Opener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10" dirty="0">
                <a:latin typeface="Times New Roman"/>
                <a:cs typeface="Times New Roman"/>
              </a:rPr>
              <a:t>Inference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Explore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design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implementation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sensors</a:t>
            </a:r>
            <a:endParaRPr sz="1300">
              <a:latin typeface="Times New Roman"/>
              <a:cs typeface="Times New Roman"/>
            </a:endParaRPr>
          </a:p>
          <a:p>
            <a:pPr marL="12700" marR="13970">
              <a:lnSpc>
                <a:spcPct val="144600"/>
              </a:lnSpc>
              <a:spcBef>
                <a:spcPts val="30"/>
              </a:spcBef>
            </a:pP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ambient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levels,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allowing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opening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closing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enhance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comfort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independence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visually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impaired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individuals.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300">
              <a:latin typeface="Times New Roman"/>
              <a:cs typeface="Times New Roman"/>
            </a:endParaRPr>
          </a:p>
          <a:p>
            <a:pPr marL="316865" lvl="1" indent="-259079" algn="just">
              <a:lnSpc>
                <a:spcPct val="100000"/>
              </a:lnSpc>
              <a:buSzPct val="107692"/>
              <a:buAutoNum type="arabicPeriod" startAt="2"/>
              <a:tabLst>
                <a:tab pos="316865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IOT-</a:t>
            </a:r>
            <a:r>
              <a:rPr sz="1300" b="1" dirty="0">
                <a:latin typeface="Times New Roman"/>
                <a:cs typeface="Times New Roman"/>
              </a:rPr>
              <a:t>based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Control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Times New Roman"/>
                <a:cs typeface="Times New Roman"/>
              </a:rPr>
              <a:t>Inference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Develop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leverages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Internet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Things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(IOT)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technology,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40"/>
              </a:spcBef>
            </a:pPr>
            <a:r>
              <a:rPr sz="1300" dirty="0">
                <a:latin typeface="Times New Roman"/>
                <a:cs typeface="Times New Roman"/>
              </a:rPr>
              <a:t>integrating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system.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solution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enables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users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manage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remotely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through</a:t>
            </a:r>
            <a:r>
              <a:rPr sz="1300" spc="2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mobile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app,</a:t>
            </a:r>
            <a:r>
              <a:rPr sz="1300" spc="2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catering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those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limited mobility.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300">
              <a:latin typeface="Times New Roman"/>
              <a:cs typeface="Times New Roman"/>
            </a:endParaRPr>
          </a:p>
          <a:p>
            <a:pPr marL="271145" lvl="1" indent="-258445">
              <a:lnSpc>
                <a:spcPct val="100000"/>
              </a:lnSpc>
              <a:spcBef>
                <a:spcPts val="5"/>
              </a:spcBef>
              <a:buSzPct val="107692"/>
              <a:buAutoNum type="arabicPeriod" startAt="3"/>
              <a:tabLst>
                <a:tab pos="271145" algn="l"/>
              </a:tabLst>
            </a:pPr>
            <a:r>
              <a:rPr sz="1300" b="1" spc="-20" dirty="0">
                <a:latin typeface="Times New Roman"/>
                <a:cs typeface="Times New Roman"/>
              </a:rPr>
              <a:t>Voice-</a:t>
            </a:r>
            <a:r>
              <a:rPr sz="1300" b="1" dirty="0">
                <a:latin typeface="Times New Roman"/>
                <a:cs typeface="Times New Roman"/>
              </a:rPr>
              <a:t>Activated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Opener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Times New Roman"/>
                <a:cs typeface="Times New Roman"/>
              </a:rPr>
              <a:t>Inference: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Create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where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integrated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voice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recognition</a:t>
            </a:r>
            <a:endParaRPr sz="1300">
              <a:latin typeface="Times New Roman"/>
              <a:cs typeface="Times New Roman"/>
            </a:endParaRPr>
          </a:p>
          <a:p>
            <a:pPr marL="12700" marR="12700">
              <a:lnSpc>
                <a:spcPct val="143100"/>
              </a:lnSpc>
              <a:spcBef>
                <a:spcPts val="50"/>
              </a:spcBef>
            </a:pPr>
            <a:r>
              <a:rPr sz="1300" dirty="0">
                <a:latin typeface="Times New Roman"/>
                <a:cs typeface="Times New Roman"/>
              </a:rPr>
              <a:t>module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enable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visually</a:t>
            </a:r>
            <a:r>
              <a:rPr sz="1300" spc="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impaired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individuals</a:t>
            </a:r>
            <a:r>
              <a:rPr sz="1300" spc="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2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2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2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voice </a:t>
            </a:r>
            <a:r>
              <a:rPr sz="1300" dirty="0">
                <a:latin typeface="Times New Roman"/>
                <a:cs typeface="Times New Roman"/>
              </a:rPr>
              <a:t>commands,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providing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 hands-</a:t>
            </a:r>
            <a:r>
              <a:rPr sz="1300" dirty="0">
                <a:latin typeface="Times New Roman"/>
                <a:cs typeface="Times New Roman"/>
              </a:rPr>
              <a:t>free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user-</a:t>
            </a:r>
            <a:r>
              <a:rPr sz="1300" dirty="0">
                <a:latin typeface="Times New Roman"/>
                <a:cs typeface="Times New Roman"/>
              </a:rPr>
              <a:t>friendly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experience.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300">
              <a:latin typeface="Times New Roman"/>
              <a:cs typeface="Times New Roman"/>
            </a:endParaRPr>
          </a:p>
          <a:p>
            <a:pPr marL="325120" lvl="1" indent="-267335" algn="just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2512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Gesture-</a:t>
            </a:r>
            <a:r>
              <a:rPr sz="1400" b="1" dirty="0">
                <a:latin typeface="Times New Roman"/>
                <a:cs typeface="Times New Roman"/>
              </a:rPr>
              <a:t>Controlled Smart </a:t>
            </a:r>
            <a:r>
              <a:rPr sz="1400" b="1" spc="-10" dirty="0">
                <a:latin typeface="Times New Roman"/>
                <a:cs typeface="Times New Roman"/>
              </a:rPr>
              <a:t>Curtains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200"/>
              </a:lnSpc>
              <a:spcBef>
                <a:spcPts val="15"/>
              </a:spcBef>
            </a:pPr>
            <a:r>
              <a:rPr sz="1400" b="1" dirty="0">
                <a:latin typeface="Times New Roman"/>
                <a:cs typeface="Times New Roman"/>
              </a:rPr>
              <a:t>Inference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4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Investigate</a:t>
            </a:r>
            <a:r>
              <a:rPr sz="1300" spc="4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4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implementation</a:t>
            </a:r>
            <a:r>
              <a:rPr sz="1300" spc="4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4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4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gesture-</a:t>
            </a:r>
            <a:r>
              <a:rPr sz="1300" dirty="0">
                <a:latin typeface="Times New Roman"/>
                <a:cs typeface="Times New Roman"/>
              </a:rPr>
              <a:t>controlled</a:t>
            </a:r>
            <a:r>
              <a:rPr sz="1300" spc="4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4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opener, </a:t>
            </a:r>
            <a:r>
              <a:rPr sz="1300" dirty="0">
                <a:latin typeface="Times New Roman"/>
                <a:cs typeface="Times New Roman"/>
              </a:rPr>
              <a:t>employing LDR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changes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conditions.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perform </a:t>
            </a:r>
            <a:r>
              <a:rPr sz="1300" spc="-10" dirty="0">
                <a:latin typeface="Times New Roman"/>
                <a:cs typeface="Times New Roman"/>
              </a:rPr>
              <a:t>specific </a:t>
            </a:r>
            <a:r>
              <a:rPr sz="1300" dirty="0">
                <a:latin typeface="Times New Roman"/>
                <a:cs typeface="Times New Roman"/>
              </a:rPr>
              <a:t>gestures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open,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close,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adjust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curtains,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enhancing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accessibility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people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with </a:t>
            </a:r>
            <a:r>
              <a:rPr sz="1300" dirty="0">
                <a:latin typeface="Times New Roman"/>
                <a:cs typeface="Times New Roman"/>
              </a:rPr>
              <a:t>different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abilities.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407083"/>
            <a:ext cx="5965825" cy="14986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44"/>
              </a:spcBef>
            </a:pPr>
            <a:r>
              <a:rPr sz="1400" b="1" dirty="0">
                <a:latin typeface="Times New Roman"/>
                <a:cs typeface="Times New Roman"/>
              </a:rPr>
              <a:t>2.5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Machine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Learning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Adaptive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200"/>
              </a:lnSpc>
              <a:spcBef>
                <a:spcPts val="15"/>
              </a:spcBef>
            </a:pPr>
            <a:r>
              <a:rPr sz="1400" b="1" spc="-10" dirty="0">
                <a:latin typeface="Times New Roman"/>
                <a:cs typeface="Times New Roman"/>
              </a:rPr>
              <a:t>Inference: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Develop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employs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machine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learning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algorithms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analyze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user </a:t>
            </a:r>
            <a:r>
              <a:rPr sz="1300" dirty="0">
                <a:latin typeface="Times New Roman"/>
                <a:cs typeface="Times New Roman"/>
              </a:rPr>
              <a:t>preferences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daily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routines.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optimize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positions </a:t>
            </a:r>
            <a:r>
              <a:rPr sz="1300" dirty="0">
                <a:latin typeface="Times New Roman"/>
                <a:cs typeface="Times New Roman"/>
              </a:rPr>
              <a:t>based on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user's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behavior,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offering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 personalized 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adaptive solution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individuals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varying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needs.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030094"/>
            <a:ext cx="5966460" cy="193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CHAPTER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300">
              <a:latin typeface="Times New Roman"/>
              <a:cs typeface="Times New Roman"/>
            </a:endParaRPr>
          </a:p>
          <a:p>
            <a:pPr marL="100965" marR="86995" algn="ctr">
              <a:lnSpc>
                <a:spcPct val="143100"/>
              </a:lnSpc>
            </a:pPr>
            <a:r>
              <a:rPr sz="1300" b="1" dirty="0">
                <a:latin typeface="Times New Roman"/>
                <a:cs typeface="Times New Roman"/>
              </a:rPr>
              <a:t>PROPOSED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METHODOLOGY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OPENER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USING </a:t>
            </a:r>
            <a:r>
              <a:rPr sz="1300" b="1" dirty="0">
                <a:latin typeface="Times New Roman"/>
                <a:cs typeface="Times New Roman"/>
              </a:rPr>
              <a:t>LDR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IMPAIRED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PEOPLE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</a:pPr>
            <a:r>
              <a:rPr sz="1300" b="1" dirty="0">
                <a:latin typeface="Times New Roman"/>
                <a:cs typeface="Times New Roman"/>
              </a:rPr>
              <a:t>3.1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BLOCK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DIAGRAM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AUTOMATIC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OPENER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USING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LDR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FOR </a:t>
            </a:r>
            <a:r>
              <a:rPr sz="1300" b="1" spc="-10" dirty="0">
                <a:latin typeface="Times New Roman"/>
                <a:cs typeface="Times New Roman"/>
              </a:rPr>
              <a:t>IMPAIRED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PEOPLE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014" y="8231505"/>
            <a:ext cx="48875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Fig.No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3.1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Block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diagram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sensor.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264" y="4047744"/>
            <a:ext cx="5765772" cy="38268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2313558"/>
            <a:ext cx="5934710" cy="477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3.2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DESCRIPTION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separate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LDR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circuits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used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here. One</a:t>
            </a:r>
            <a:r>
              <a:rPr sz="13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senses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darkness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other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300" spc="5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light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sensing.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Deploying</a:t>
            </a:r>
            <a:r>
              <a:rPr sz="13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separate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circuits,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sensing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light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other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darkness,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ensures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proper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reversal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rotation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motor</a:t>
            </a:r>
            <a:r>
              <a:rPr sz="13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cases.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output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respective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LDRs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connected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timer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ICs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set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time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delays sufficient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fold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unfold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curtain.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Light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sensing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LDR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circuit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inactive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when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exposed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darkness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vice-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versa.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Output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respective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timers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reaches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motor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via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channel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relay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modules.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Motor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runs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time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period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determined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delay</a:t>
            </a:r>
            <a:r>
              <a:rPr sz="1300" spc="5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provided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cases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curtain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moves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accordingly.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time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delay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Times New Roman"/>
                <a:cs typeface="Times New Roman"/>
              </a:rPr>
              <a:t> each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cases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set</a:t>
            </a:r>
            <a:r>
              <a:rPr sz="13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using</a:t>
            </a:r>
            <a:r>
              <a:rPr sz="13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different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resistor</a:t>
            </a:r>
            <a:r>
              <a:rPr sz="1300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capacitor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3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timer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circuit.</a:t>
            </a:r>
            <a:r>
              <a:rPr sz="13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help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people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disability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which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reduces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physical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effort.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changes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ambient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light, </a:t>
            </a:r>
            <a:r>
              <a:rPr sz="1300" dirty="0">
                <a:latin typeface="Times New Roman"/>
                <a:cs typeface="Times New Roman"/>
              </a:rPr>
              <a:t>adjusting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themselves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accordingly.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energy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minimizing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need</a:t>
            </a:r>
            <a:r>
              <a:rPr sz="1300" spc="5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artificial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lighting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heating/cooling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systems. Smart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</a:t>
            </a:r>
            <a:r>
              <a:rPr sz="1300" spc="5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close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without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physical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effort.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accessibility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and </a:t>
            </a:r>
            <a:r>
              <a:rPr sz="1300" spc="-10" dirty="0">
                <a:latin typeface="Times New Roman"/>
                <a:cs typeface="Times New Roman"/>
              </a:rPr>
              <a:t>independence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members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community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disabilities.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566786"/>
            <a:ext cx="5968365" cy="1482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3.2.1 </a:t>
            </a:r>
            <a:r>
              <a:rPr sz="1400" b="1" spc="-10" dirty="0">
                <a:latin typeface="Times New Roman"/>
                <a:cs typeface="Times New Roman"/>
              </a:rPr>
              <a:t>Relay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40"/>
              </a:spcBef>
            </a:pP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These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well-contained</a:t>
            </a:r>
            <a:r>
              <a:rPr sz="1300" spc="-5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modules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are</a:t>
            </a:r>
            <a:r>
              <a:rPr sz="1300" spc="-5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inexpensive,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simple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sz="1300" spc="-5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connect,</a:t>
            </a:r>
            <a:r>
              <a:rPr sz="1300" spc="-3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sz="1300" spc="-5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ideal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for</a:t>
            </a:r>
            <a:r>
              <a:rPr sz="1300" spc="-7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home-</a:t>
            </a:r>
            <a:r>
              <a:rPr sz="1300" spc="-20" dirty="0">
                <a:solidFill>
                  <a:srgbClr val="181818"/>
                </a:solidFill>
                <a:latin typeface="Times New Roman"/>
                <a:cs typeface="Times New Roman"/>
              </a:rPr>
              <a:t>brew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projects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that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require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switching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modest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amounts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AC</a:t>
            </a:r>
            <a:r>
              <a:rPr sz="1300" spc="-3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or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DC</a:t>
            </a:r>
            <a:r>
              <a:rPr sz="1300" spc="-4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power.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only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downside</a:t>
            </a:r>
            <a:r>
              <a:rPr sz="1300" spc="-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is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that,</a:t>
            </a:r>
            <a:r>
              <a:rPr sz="1300" spc="6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because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these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are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electro-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mechanical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devices,</a:t>
            </a:r>
            <a:r>
              <a:rPr sz="1300" spc="7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they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are</a:t>
            </a:r>
            <a:r>
              <a:rPr sz="1300" spc="7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more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prone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wear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sz="1300" spc="6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81818"/>
                </a:solidFill>
                <a:latin typeface="Times New Roman"/>
                <a:cs typeface="Times New Roman"/>
              </a:rPr>
              <a:t>tear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over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time.</a:t>
            </a:r>
            <a:r>
              <a:rPr sz="1300" spc="2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This</a:t>
            </a:r>
            <a:r>
              <a:rPr sz="1300" spc="1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set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up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use</a:t>
            </a:r>
            <a:r>
              <a:rPr sz="1300" spc="-1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relay</a:t>
            </a:r>
            <a:r>
              <a:rPr sz="1300" spc="1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module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turn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on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lamp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or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other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device,</a:t>
            </a:r>
            <a:r>
              <a:rPr sz="1300" spc="2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but</a:t>
            </a:r>
            <a:r>
              <a:rPr sz="1300" spc="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first,</a:t>
            </a:r>
            <a:r>
              <a:rPr sz="1300" spc="-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0761"/>
            <a:ext cx="5967095" cy="879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85"/>
              </a:spcBef>
            </a:pP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quick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primer</a:t>
            </a:r>
            <a:r>
              <a:rPr sz="1300" spc="-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on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relays. At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sz="1300" spc="-1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core</a:t>
            </a:r>
            <a:r>
              <a:rPr sz="1300" spc="-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relay</a:t>
            </a:r>
            <a:r>
              <a:rPr sz="1300" spc="-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is</a:t>
            </a:r>
            <a:r>
              <a:rPr sz="1300" spc="-1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an</a:t>
            </a:r>
            <a:r>
              <a:rPr sz="1300" spc="-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electromagnet</a:t>
            </a:r>
            <a:r>
              <a:rPr sz="1300" spc="1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.</a:t>
            </a:r>
            <a:r>
              <a:rPr sz="1300" spc="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300" spc="-3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relay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can</a:t>
            </a:r>
            <a:r>
              <a:rPr sz="1300" spc="-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be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 thought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of</a:t>
            </a:r>
            <a:r>
              <a:rPr sz="1300" spc="-4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as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an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electric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lever;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you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turn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it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on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with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relatively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small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current,</a:t>
            </a:r>
            <a:r>
              <a:rPr sz="1300" spc="-3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and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it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turns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on</a:t>
            </a:r>
            <a:r>
              <a:rPr sz="1300" spc="-3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another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device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with</a:t>
            </a:r>
            <a:r>
              <a:rPr sz="1300" spc="-3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much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81818"/>
                </a:solidFill>
                <a:latin typeface="Times New Roman"/>
                <a:cs typeface="Times New Roman"/>
              </a:rPr>
              <a:t>larger</a:t>
            </a:r>
            <a:r>
              <a:rPr sz="1300" spc="-2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81818"/>
                </a:solidFill>
                <a:latin typeface="Times New Roman"/>
                <a:cs typeface="Times New Roman"/>
              </a:rPr>
              <a:t>current.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63748"/>
            <a:ext cx="5971540" cy="3192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3.2.2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555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TIMER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835"/>
              </a:spcBef>
            </a:pP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555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timer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IC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integrated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circuit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(chip)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used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variety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timer,</a:t>
            </a:r>
            <a:r>
              <a:rPr sz="13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delay,</a:t>
            </a:r>
            <a:r>
              <a:rPr sz="13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pulse</a:t>
            </a:r>
            <a:r>
              <a:rPr sz="1300" spc="-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generation,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oscillator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applications.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Derivatives</a:t>
            </a:r>
            <a:r>
              <a:rPr sz="13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provide</a:t>
            </a:r>
            <a:r>
              <a:rPr sz="130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two</a:t>
            </a:r>
            <a:r>
              <a:rPr sz="13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(556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13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or</a:t>
            </a:r>
            <a:r>
              <a:rPr sz="130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four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558)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timing</a:t>
            </a:r>
            <a:r>
              <a:rPr sz="13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circuits</a:t>
            </a:r>
            <a:r>
              <a:rPr sz="13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in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one</a:t>
            </a:r>
            <a:r>
              <a:rPr sz="1300" spc="6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package.</a:t>
            </a:r>
            <a:r>
              <a:rPr sz="1300" spc="1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design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was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first</a:t>
            </a:r>
            <a:r>
              <a:rPr sz="1300" spc="1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marketed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1972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by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signetics.</a:t>
            </a:r>
            <a:r>
              <a:rPr sz="1300" spc="114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Since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then,</a:t>
            </a:r>
            <a:r>
              <a:rPr sz="1300" spc="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numerous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companies</a:t>
            </a:r>
            <a:r>
              <a:rPr sz="1300" spc="1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have</a:t>
            </a:r>
            <a:r>
              <a:rPr sz="1300" spc="1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made</a:t>
            </a:r>
            <a:r>
              <a:rPr sz="1300" spc="1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1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original</a:t>
            </a:r>
            <a:r>
              <a:rPr sz="1300" spc="1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bipolar</a:t>
            </a:r>
            <a:r>
              <a:rPr sz="1300" spc="1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timers,</a:t>
            </a:r>
            <a:r>
              <a:rPr sz="1300" spc="1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1300" spc="1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well</a:t>
            </a:r>
            <a:r>
              <a:rPr sz="1300" spc="1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1300" spc="1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similar</a:t>
            </a:r>
            <a:r>
              <a:rPr sz="1300" spc="1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low-power</a:t>
            </a:r>
            <a:r>
              <a:rPr sz="1300" spc="1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CMOS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timers.</a:t>
            </a:r>
            <a:r>
              <a:rPr sz="1300" spc="6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2017,</a:t>
            </a:r>
            <a:r>
              <a:rPr sz="1300" spc="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was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said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that</a:t>
            </a:r>
            <a:r>
              <a:rPr sz="1300" spc="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over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billion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555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timers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produced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annually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by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some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estimates,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-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that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design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was</a:t>
            </a:r>
            <a:r>
              <a:rPr sz="13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"probably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most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popular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integrated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circuit</a:t>
            </a:r>
            <a:r>
              <a:rPr sz="13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ever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made"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timer</a:t>
            </a:r>
            <a:r>
              <a:rPr sz="13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IC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was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designed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1971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by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Hans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Camenzind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under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contract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signetics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.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an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oscillator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for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PLLs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such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that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frequency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did not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depend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on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power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supply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voltage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or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temperature.</a:t>
            </a:r>
            <a:r>
              <a:rPr sz="130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Signetics</a:t>
            </a:r>
            <a:r>
              <a:rPr sz="1300" spc="-6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subsequently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laid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off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half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its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employees</a:t>
            </a:r>
            <a:r>
              <a:rPr sz="130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due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1970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recession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1968,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he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was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hired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by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Signetics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develop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phase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locked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loop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(PLL)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IC.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59527"/>
            <a:ext cx="5972810" cy="4091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Fig.No.3.2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Diagram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555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3.2.3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DC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Motor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835"/>
              </a:spcBef>
            </a:pP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 DC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any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class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rotary</a:t>
            </a:r>
            <a:r>
              <a:rPr sz="1300" spc="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electrical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motors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that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converts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direct</a:t>
            </a:r>
            <a:r>
              <a:rPr sz="1300" spc="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(DC)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electrical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energy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into</a:t>
            </a:r>
            <a:r>
              <a:rPr sz="1300" spc="229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mechanical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energy.</a:t>
            </a:r>
            <a:r>
              <a:rPr sz="1300" spc="2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most</a:t>
            </a:r>
            <a:r>
              <a:rPr sz="1300" spc="2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common</a:t>
            </a:r>
            <a:r>
              <a:rPr sz="1300" spc="204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types</a:t>
            </a:r>
            <a:r>
              <a:rPr sz="1300" spc="2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rely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on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forces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produced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by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induced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 magnetic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fields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due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flowing</a:t>
            </a:r>
            <a:r>
              <a:rPr sz="13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coil.</a:t>
            </a:r>
            <a:r>
              <a:rPr sz="13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Nearly</a:t>
            </a:r>
            <a:r>
              <a:rPr sz="13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all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types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DC</a:t>
            </a:r>
            <a:r>
              <a:rPr sz="1300" spc="2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motors</a:t>
            </a:r>
            <a:r>
              <a:rPr sz="1300" spc="2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have</a:t>
            </a:r>
            <a:r>
              <a:rPr sz="1300" spc="2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some</a:t>
            </a:r>
            <a:r>
              <a:rPr sz="1300" spc="2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internal</a:t>
            </a:r>
            <a:r>
              <a:rPr sz="1300" spc="26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mechanism,</a:t>
            </a:r>
            <a:r>
              <a:rPr sz="1300" spc="2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either</a:t>
            </a:r>
            <a:r>
              <a:rPr sz="1300" spc="2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electromechanical</a:t>
            </a:r>
            <a:r>
              <a:rPr sz="1300" spc="2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or</a:t>
            </a:r>
            <a:r>
              <a:rPr sz="1300" spc="2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electronic,</a:t>
            </a:r>
            <a:r>
              <a:rPr sz="1300" spc="2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periodically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change the direction of current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part of the motor.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DC motors were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first form</a:t>
            </a:r>
            <a:r>
              <a:rPr sz="1300" spc="-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3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motors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widely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used,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they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could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be</a:t>
            </a:r>
            <a:r>
              <a:rPr sz="1300" spc="-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powered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from</a:t>
            </a:r>
            <a:r>
              <a:rPr sz="1300" spc="-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existing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direct-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lighting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power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distribution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systems.</a:t>
            </a:r>
            <a:r>
              <a:rPr sz="13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-6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DC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motor's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speed</a:t>
            </a:r>
            <a:r>
              <a:rPr sz="13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can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be</a:t>
            </a:r>
            <a:r>
              <a:rPr sz="1300" spc="-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controlled</a:t>
            </a:r>
            <a:r>
              <a:rPr sz="1300" spc="-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over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wide</a:t>
            </a:r>
            <a:r>
              <a:rPr sz="13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range,</a:t>
            </a:r>
            <a:r>
              <a:rPr sz="130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using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either</a:t>
            </a:r>
            <a:r>
              <a:rPr sz="130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variable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supply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voltage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or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by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changing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strength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r>
              <a:rPr sz="130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its</a:t>
            </a:r>
            <a:r>
              <a:rPr sz="13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field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windings.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Small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DC</a:t>
            </a:r>
            <a:r>
              <a:rPr sz="1300" spc="16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motors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used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tools,</a:t>
            </a:r>
            <a:r>
              <a:rPr sz="1300" spc="1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toys,</a:t>
            </a:r>
            <a:r>
              <a:rPr sz="1300" spc="1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appliances.</a:t>
            </a:r>
            <a:r>
              <a:rPr sz="1300" spc="1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universal</a:t>
            </a:r>
            <a:r>
              <a:rPr sz="1300" spc="1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motors</a:t>
            </a:r>
            <a:r>
              <a:rPr sz="1300" spc="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1300" spc="1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light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weight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brushed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used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for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portable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power</a:t>
            </a:r>
            <a:r>
              <a:rPr sz="1300" spc="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tools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appliances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can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operate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on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direct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</a:t>
            </a:r>
            <a:r>
              <a:rPr sz="1300" spc="1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1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alternating</a:t>
            </a:r>
            <a:r>
              <a:rPr sz="1300" spc="17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current.</a:t>
            </a:r>
            <a:r>
              <a:rPr sz="1300" spc="1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Larger</a:t>
            </a:r>
            <a:r>
              <a:rPr sz="1300" spc="1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DC</a:t>
            </a:r>
            <a:r>
              <a:rPr sz="1300" spc="2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motors</a:t>
            </a:r>
            <a:r>
              <a:rPr sz="1300" spc="1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r>
              <a:rPr sz="1300" spc="1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currently</a:t>
            </a:r>
            <a:r>
              <a:rPr sz="1300" spc="1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used</a:t>
            </a:r>
            <a:r>
              <a:rPr sz="1300" spc="1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1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propulsion</a:t>
            </a:r>
            <a:r>
              <a:rPr sz="1300" spc="1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914400"/>
            <a:ext cx="6081958" cy="39698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1767" y="9960051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ⅱ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164" y="871473"/>
            <a:ext cx="528955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M.KUMARASAMY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COLLEGE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(Autonomous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Affiliated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University,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Chennai)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80" y="2243455"/>
            <a:ext cx="5975350" cy="2217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1120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BONAFIDE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CERTIFICATE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600"/>
              </a:lnSpc>
            </a:pPr>
            <a:r>
              <a:rPr sz="1300" dirty="0">
                <a:latin typeface="Times New Roman"/>
                <a:cs typeface="Times New Roman"/>
              </a:rPr>
              <a:t>Certified that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Report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titled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“IMPLEMENTATION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 </a:t>
            </a:r>
            <a:r>
              <a:rPr sz="1300" b="1" spc="-10" dirty="0">
                <a:latin typeface="Times New Roman"/>
                <a:cs typeface="Times New Roman"/>
              </a:rPr>
              <a:t>CURTAIN OPENER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USING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LDR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SENSOR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IMPAIRED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PEOPLE”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Bonafide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work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of </a:t>
            </a:r>
            <a:r>
              <a:rPr sz="1300" b="1" spc="-20" dirty="0">
                <a:latin typeface="Times New Roman"/>
                <a:cs typeface="Times New Roman"/>
              </a:rPr>
              <a:t>M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H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V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N</a:t>
            </a:r>
            <a:r>
              <a:rPr sz="1300" b="1" spc="-1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r>
              <a:rPr sz="1300" b="1" spc="-12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K</a:t>
            </a:r>
            <a:r>
              <a:rPr sz="1300" b="1" spc="-1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(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9</a:t>
            </a:r>
            <a:r>
              <a:rPr sz="1300" b="1" spc="-1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6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0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6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5</a:t>
            </a:r>
            <a:r>
              <a:rPr sz="1300" b="1" spc="-1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)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,</a:t>
            </a:r>
            <a:r>
              <a:rPr sz="1300" b="1" spc="-1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</a:t>
            </a:r>
            <a:r>
              <a:rPr sz="1300" b="1" spc="-1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N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H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r>
              <a:rPr sz="1300" b="1" spc="-1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P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(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9</a:t>
            </a:r>
            <a:r>
              <a:rPr sz="1300" b="1" spc="-1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6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0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9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3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100"/>
              </a:lnSpc>
            </a:pPr>
            <a:r>
              <a:rPr sz="1300" b="1" spc="-10" dirty="0">
                <a:latin typeface="Times New Roman"/>
                <a:cs typeface="Times New Roman"/>
              </a:rPr>
              <a:t>S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U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Times New Roman"/>
                <a:cs typeface="Times New Roman"/>
              </a:rPr>
              <a:t>H</a:t>
            </a:r>
            <a:r>
              <a:rPr sz="1300" b="1" spc="-1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Times New Roman"/>
                <a:cs typeface="Times New Roman"/>
              </a:rPr>
              <a:t>H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N</a:t>
            </a:r>
            <a:r>
              <a:rPr sz="1300" b="1" spc="-1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.</a:t>
            </a:r>
            <a:r>
              <a:rPr sz="1300" b="1" spc="-1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.</a:t>
            </a:r>
            <a:r>
              <a:rPr sz="1300" b="1" spc="-1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(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9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6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1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1</a:t>
            </a:r>
            <a:r>
              <a:rPr sz="1300" b="1" spc="-1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</a:t>
            </a:r>
            <a:r>
              <a:rPr sz="1300" b="1" spc="-1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)</a:t>
            </a:r>
            <a:r>
              <a:rPr sz="1300" b="1" spc="-114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who</a:t>
            </a:r>
            <a:r>
              <a:rPr sz="1300" spc="6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carried</a:t>
            </a:r>
            <a:r>
              <a:rPr sz="1300" spc="3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out</a:t>
            </a:r>
            <a:r>
              <a:rPr sz="1300" spc="3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work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during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academic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year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(2023-2024)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under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supervision.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Certified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further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best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of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knowledge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work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reported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herein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form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part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of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other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project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report.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28" y="5042408"/>
            <a:ext cx="191579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6940" indent="45720">
              <a:lnSpc>
                <a:spcPct val="145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SIGNATURE SUPERVISOR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7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Sathishkumar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M.E.,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Ph.D </a:t>
            </a:r>
            <a:r>
              <a:rPr sz="1200" dirty="0">
                <a:latin typeface="Times New Roman"/>
                <a:cs typeface="Times New Roman"/>
              </a:rPr>
              <a:t>Associate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Professor Department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Electrical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endParaRPr sz="1200">
              <a:latin typeface="Times New Roman"/>
              <a:cs typeface="Times New Roman"/>
            </a:endParaRPr>
          </a:p>
          <a:p>
            <a:pPr marL="12700" marR="229870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 Kumarasamy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Engineering,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Karur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0702" y="5042408"/>
            <a:ext cx="2193290" cy="21291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latin typeface="Times New Roman"/>
                <a:cs typeface="Times New Roman"/>
              </a:rPr>
              <a:t>SIGNATURE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50"/>
              </a:spcBef>
            </a:pPr>
            <a:r>
              <a:rPr sz="1200" b="1" dirty="0">
                <a:latin typeface="Times New Roman"/>
                <a:cs typeface="Times New Roman"/>
              </a:rPr>
              <a:t>HEAD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DEPARTMENT</a:t>
            </a:r>
            <a:endParaRPr sz="1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Dr J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M.E.,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Ph.D.,</a:t>
            </a:r>
            <a:endParaRPr sz="1200">
              <a:latin typeface="Times New Roman"/>
              <a:cs typeface="Times New Roman"/>
            </a:endParaRPr>
          </a:p>
          <a:p>
            <a:pPr marL="15240" marR="438784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Professor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Head </a:t>
            </a:r>
            <a:r>
              <a:rPr sz="1200" spc="-10" dirty="0">
                <a:latin typeface="Times New Roman"/>
                <a:cs typeface="Times New Roman"/>
              </a:rPr>
              <a:t>Department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Electrical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endParaRPr sz="1200">
              <a:latin typeface="Times New Roman"/>
              <a:cs typeface="Times New Roman"/>
            </a:endParaRPr>
          </a:p>
          <a:p>
            <a:pPr marL="12700" marR="511175" indent="2540">
              <a:lnSpc>
                <a:spcPct val="143500"/>
              </a:lnSpc>
              <a:spcBef>
                <a:spcPts val="25"/>
              </a:spcBef>
            </a:pPr>
            <a:r>
              <a:rPr sz="1200" spc="-10" dirty="0">
                <a:latin typeface="Times New Roman"/>
                <a:cs typeface="Times New Roman"/>
              </a:rPr>
              <a:t>M.Kumarasamy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Engineering,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Karur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980" y="8188224"/>
            <a:ext cx="6129655" cy="552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1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Submitted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Minor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</a:t>
            </a:r>
            <a:r>
              <a:rPr lang="en-IN" sz="1300" dirty="0">
                <a:latin typeface="Times New Roman"/>
                <a:cs typeface="Times New Roman"/>
              </a:rPr>
              <a:t>I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(18EEP20</a:t>
            </a:r>
            <a:r>
              <a:rPr lang="en-IN" sz="1300" dirty="0">
                <a:latin typeface="Times New Roman"/>
                <a:cs typeface="Times New Roman"/>
              </a:rPr>
              <a:t>2L</a:t>
            </a:r>
            <a:r>
              <a:rPr sz="1300" dirty="0">
                <a:latin typeface="Times New Roman"/>
                <a:cs typeface="Times New Roman"/>
              </a:rPr>
              <a:t>)</a:t>
            </a:r>
            <a:r>
              <a:rPr sz="1300" spc="-10" dirty="0">
                <a:latin typeface="Times New Roman"/>
                <a:cs typeface="Times New Roman"/>
              </a:rPr>
              <a:t> viva-</a:t>
            </a:r>
            <a:r>
              <a:rPr sz="1300" dirty="0">
                <a:latin typeface="Times New Roman"/>
                <a:cs typeface="Times New Roman"/>
              </a:rPr>
              <a:t>voce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Examination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at</a:t>
            </a:r>
            <a:r>
              <a:rPr sz="1300" spc="-10" dirty="0">
                <a:latin typeface="Times New Roman"/>
                <a:cs typeface="Times New Roman"/>
              </a:rPr>
              <a:t> M..Kumarasamy </a:t>
            </a:r>
            <a:r>
              <a:rPr sz="1300" dirty="0">
                <a:latin typeface="Times New Roman"/>
                <a:cs typeface="Times New Roman"/>
              </a:rPr>
              <a:t>College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Engineering,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Karur-</a:t>
            </a:r>
            <a:r>
              <a:rPr sz="1300" dirty="0">
                <a:latin typeface="Times New Roman"/>
                <a:cs typeface="Times New Roman"/>
              </a:rPr>
              <a:t>639113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………………..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00761"/>
            <a:ext cx="5969635" cy="2915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985" algn="just">
              <a:lnSpc>
                <a:spcPct val="143900"/>
              </a:lnSpc>
              <a:spcBef>
                <a:spcPts val="85"/>
              </a:spcBef>
            </a:pP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electric</a:t>
            </a:r>
            <a:r>
              <a:rPr sz="1300" spc="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vehicles,</a:t>
            </a:r>
            <a:r>
              <a:rPr sz="1300" spc="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elevator</a:t>
            </a:r>
            <a:r>
              <a:rPr sz="1300" spc="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hoists,</a:t>
            </a:r>
            <a:r>
              <a:rPr sz="1300" spc="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1300" spc="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in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drives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for</a:t>
            </a:r>
            <a:r>
              <a:rPr sz="1300" spc="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steel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rolling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mills.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300" spc="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advent</a:t>
            </a:r>
            <a:r>
              <a:rPr sz="1300" spc="9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power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electronics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has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made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replacement of DC</a:t>
            </a:r>
            <a:r>
              <a:rPr sz="13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motors</a:t>
            </a:r>
            <a:r>
              <a:rPr sz="13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with</a:t>
            </a:r>
            <a:r>
              <a:rPr sz="13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2021"/>
                </a:solidFill>
                <a:latin typeface="Times New Roman"/>
                <a:cs typeface="Times New Roman"/>
              </a:rPr>
              <a:t>possible in</a:t>
            </a:r>
            <a:r>
              <a:rPr sz="13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F2021"/>
                </a:solidFill>
                <a:latin typeface="Times New Roman"/>
                <a:cs typeface="Times New Roman"/>
              </a:rPr>
              <a:t>many </a:t>
            </a:r>
            <a:r>
              <a:rPr sz="1300" spc="-10" dirty="0">
                <a:solidFill>
                  <a:srgbClr val="1F2021"/>
                </a:solidFill>
                <a:latin typeface="Times New Roman"/>
                <a:cs typeface="Times New Roman"/>
              </a:rPr>
              <a:t>applications.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3.2.4 </a:t>
            </a:r>
            <a:r>
              <a:rPr sz="1400" b="1" spc="-10" dirty="0">
                <a:latin typeface="Times New Roman"/>
                <a:cs typeface="Times New Roman"/>
              </a:rPr>
              <a:t>Breadboard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500"/>
              </a:lnSpc>
              <a:spcBef>
                <a:spcPts val="865"/>
              </a:spcBef>
            </a:pP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breadboard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protoboard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construction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prototyping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electronics.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purpose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breadboard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make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quick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electrical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connections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between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components </a:t>
            </a:r>
            <a:r>
              <a:rPr sz="1300" dirty="0">
                <a:latin typeface="Times New Roman"/>
                <a:cs typeface="Times New Roman"/>
              </a:rPr>
              <a:t>like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resistors,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LEDs,</a:t>
            </a:r>
            <a:r>
              <a:rPr sz="1300" spc="22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capacitors.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you</a:t>
            </a:r>
            <a:r>
              <a:rPr sz="1300" spc="2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test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your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circuit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before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permanently </a:t>
            </a:r>
            <a:r>
              <a:rPr sz="1300" dirty="0">
                <a:latin typeface="Times New Roman"/>
                <a:cs typeface="Times New Roman"/>
              </a:rPr>
              <a:t>soldering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together. Breadboards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small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sockets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them,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groups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sockets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electrically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connected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each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other.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25997"/>
            <a:ext cx="5782310" cy="262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0D0D0D"/>
                </a:solidFill>
                <a:latin typeface="Times New Roman"/>
                <a:cs typeface="Times New Roman"/>
              </a:rPr>
              <a:t>3.2.5 </a:t>
            </a:r>
            <a:r>
              <a:rPr sz="14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LDR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LDR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a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light-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dependent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resistor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that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changes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its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when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different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amount</a:t>
            </a:r>
            <a:endParaRPr sz="1300">
              <a:latin typeface="Times New Roman"/>
              <a:cs typeface="Times New Roman"/>
            </a:endParaRPr>
          </a:p>
          <a:p>
            <a:pPr marL="12700" marR="86995">
              <a:lnSpc>
                <a:spcPts val="2240"/>
              </a:lnSpc>
              <a:spcBef>
                <a:spcPts val="180"/>
              </a:spcBef>
            </a:pP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fall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on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it.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They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work</a:t>
            </a:r>
            <a:r>
              <a:rPr sz="13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on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principle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photo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conductivity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where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it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gives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less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high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intensity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and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high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low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intensity.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other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spcBef>
                <a:spcPts val="20"/>
              </a:spcBef>
            </a:pP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Words,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gives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high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at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night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and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low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day.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LDRs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are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made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from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Semiconductor</a:t>
            </a:r>
            <a:r>
              <a:rPr sz="1300" spc="-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materials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like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cadmium</a:t>
            </a:r>
            <a:r>
              <a:rPr sz="13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sulphide,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which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help</a:t>
            </a:r>
            <a:r>
              <a:rPr sz="13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lights</a:t>
            </a:r>
            <a:r>
              <a:rPr sz="13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to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have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21F1F"/>
                </a:solidFill>
                <a:latin typeface="Times New Roman"/>
                <a:cs typeface="Times New Roman"/>
              </a:rPr>
              <a:t>their</a:t>
            </a:r>
            <a:endParaRPr sz="1300">
              <a:latin typeface="Times New Roman"/>
              <a:cs typeface="Times New Roman"/>
            </a:endParaRPr>
          </a:p>
          <a:p>
            <a:pPr marL="12700" marR="92710">
              <a:lnSpc>
                <a:spcPts val="2230"/>
              </a:lnSpc>
              <a:spcBef>
                <a:spcPts val="25"/>
              </a:spcBef>
            </a:pP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sensitive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properties.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When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falls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on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surface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LDR,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conductance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of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element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increases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or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LDR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control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circuit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falls.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When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It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becomes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dark,</a:t>
            </a:r>
            <a:r>
              <a:rPr sz="13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resistance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LDR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increases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and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switches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13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21F1F"/>
                </a:solidFill>
                <a:latin typeface="Times New Roman"/>
                <a:cs typeface="Times New Roman"/>
              </a:rPr>
              <a:t>light</a:t>
            </a:r>
            <a:r>
              <a:rPr sz="1300" spc="-25" dirty="0">
                <a:solidFill>
                  <a:srgbClr val="221F1F"/>
                </a:solidFill>
                <a:latin typeface="Times New Roman"/>
                <a:cs typeface="Times New Roman"/>
              </a:rPr>
              <a:t> on.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501" y="3597402"/>
            <a:ext cx="29464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Fig.No.3.3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Dependent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Resistor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(LDR)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50838"/>
            <a:ext cx="18370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3.3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COST</a:t>
            </a:r>
            <a:r>
              <a:rPr sz="1300" b="1" spc="-10" dirty="0">
                <a:latin typeface="Times New Roman"/>
                <a:cs typeface="Times New Roman"/>
              </a:rPr>
              <a:t> ESTIMATION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7046086"/>
          <a:ext cx="593979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ts val="148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0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LDR</a:t>
                      </a: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(Light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Dependent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Resistor)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555</a:t>
                      </a:r>
                      <a:r>
                        <a:rPr sz="13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IC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 Motor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3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Channel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Relay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260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409" y="1046083"/>
            <a:ext cx="4579621" cy="23966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653"/>
          <a:ext cx="5939790" cy="8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Transistor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sz="13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Components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220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850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134105" y="2051430"/>
            <a:ext cx="19856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Table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No.3.3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Cost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Estimation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896227"/>
            <a:ext cx="5966460" cy="221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CHAPTER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13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Times New Roman"/>
                <a:cs typeface="Times New Roman"/>
              </a:rPr>
              <a:t>FUTURE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SCOPE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ITS</a:t>
            </a:r>
            <a:r>
              <a:rPr sz="1300" b="1" spc="-10" dirty="0">
                <a:latin typeface="Times New Roman"/>
                <a:cs typeface="Times New Roman"/>
              </a:rPr>
              <a:t> IMPLEMENTATION </a:t>
            </a:r>
            <a:r>
              <a:rPr sz="1300" b="1" spc="-20" dirty="0">
                <a:latin typeface="Times New Roman"/>
                <a:cs typeface="Times New Roman"/>
              </a:rPr>
              <a:t>PLAN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6350" indent="457200">
              <a:lnSpc>
                <a:spcPct val="1446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future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scope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automatic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openers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involves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advancements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technology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home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Implementation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could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include: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Integration: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Integration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voice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assistants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(like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Alexa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Google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Assistant)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for </a:t>
            </a:r>
            <a:r>
              <a:rPr sz="1300" spc="-10" dirty="0">
                <a:latin typeface="Times New Roman"/>
                <a:cs typeface="Times New Roman"/>
              </a:rPr>
              <a:t>hands-</a:t>
            </a:r>
            <a:r>
              <a:rPr sz="1300" dirty="0">
                <a:latin typeface="Times New Roman"/>
                <a:cs typeface="Times New Roman"/>
              </a:rPr>
              <a:t>free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control,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compatibility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home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platforms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enable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automation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6714"/>
            <a:ext cx="5971540" cy="5482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scenarios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100"/>
              </a:lnSpc>
            </a:pPr>
            <a:r>
              <a:rPr sz="1400" b="1" dirty="0">
                <a:latin typeface="Times New Roman"/>
                <a:cs typeface="Times New Roman"/>
              </a:rPr>
              <a:t>Sensor</a:t>
            </a:r>
            <a:r>
              <a:rPr sz="1400" b="1" spc="3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Technology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3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Enhanced</a:t>
            </a:r>
            <a:r>
              <a:rPr sz="1300" spc="3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sensors,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beyond</a:t>
            </a:r>
            <a:r>
              <a:rPr sz="1300" spc="3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just</a:t>
            </a:r>
            <a:r>
              <a:rPr sz="1300" spc="3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LDR,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like</a:t>
            </a:r>
            <a:r>
              <a:rPr sz="1300" spc="3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motion</a:t>
            </a:r>
            <a:r>
              <a:rPr sz="1300" spc="3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32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or </a:t>
            </a:r>
            <a:r>
              <a:rPr sz="1300" spc="-10" dirty="0">
                <a:latin typeface="Times New Roman"/>
                <a:cs typeface="Times New Roman"/>
              </a:rPr>
              <a:t>environmental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sensors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adjust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factors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temperature, </a:t>
            </a:r>
            <a:r>
              <a:rPr sz="1300" dirty="0">
                <a:latin typeface="Times New Roman"/>
                <a:cs typeface="Times New Roman"/>
              </a:rPr>
              <a:t>time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0" dirty="0">
                <a:latin typeface="Times New Roman"/>
                <a:cs typeface="Times New Roman"/>
              </a:rPr>
              <a:t> day,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occupancy.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400" b="1" dirty="0">
                <a:latin typeface="Times New Roman"/>
                <a:cs typeface="Times New Roman"/>
              </a:rPr>
              <a:t>Energy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Efficiency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Incorporating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energy-</a:t>
            </a:r>
            <a:r>
              <a:rPr sz="1300" dirty="0">
                <a:latin typeface="Times New Roman"/>
                <a:cs typeface="Times New Roman"/>
              </a:rPr>
              <a:t>efficient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motors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mechanisms,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well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as</a:t>
            </a:r>
            <a:endParaRPr sz="13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100"/>
              </a:lnSpc>
              <a:spcBef>
                <a:spcPts val="50"/>
              </a:spcBef>
            </a:pP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ability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sync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climate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optimize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natural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light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reduce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energy consumption.</a:t>
            </a:r>
            <a:endParaRPr sz="13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1800"/>
              </a:lnSpc>
              <a:spcBef>
                <a:spcPts val="15"/>
              </a:spcBef>
            </a:pPr>
            <a:r>
              <a:rPr sz="1400" b="1" dirty="0">
                <a:latin typeface="Times New Roman"/>
                <a:cs typeface="Times New Roman"/>
              </a:rPr>
              <a:t>Customization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Learning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Algorithms: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machine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learning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algorithms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understand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preferences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over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time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automatically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adjusting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accordingly.</a:t>
            </a:r>
            <a:endParaRPr sz="1300">
              <a:latin typeface="Times New Roman"/>
              <a:cs typeface="Times New Roman"/>
            </a:endParaRPr>
          </a:p>
          <a:p>
            <a:pPr marL="12700" marR="12700">
              <a:lnSpc>
                <a:spcPts val="2300"/>
              </a:lnSpc>
              <a:spcBef>
                <a:spcPts val="254"/>
              </a:spcBef>
            </a:pPr>
            <a:r>
              <a:rPr sz="1400" b="1" dirty="0">
                <a:latin typeface="Times New Roman"/>
                <a:cs typeface="Times New Roman"/>
              </a:rPr>
              <a:t>Mobile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App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Control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Developing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dedicated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mobile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curtains </a:t>
            </a:r>
            <a:r>
              <a:rPr sz="1300" dirty="0">
                <a:latin typeface="Times New Roman"/>
                <a:cs typeface="Times New Roman"/>
              </a:rPr>
              <a:t>remotely,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schedules,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receive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notifications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insights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energy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savings.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2310"/>
              </a:lnSpc>
              <a:spcBef>
                <a:spcPts val="70"/>
              </a:spcBef>
            </a:pP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Integration</a:t>
            </a:r>
            <a:r>
              <a:rPr sz="1300" b="1" dirty="0">
                <a:latin typeface="Times New Roman"/>
                <a:cs typeface="Times New Roman"/>
              </a:rPr>
              <a:t>:</a:t>
            </a:r>
            <a:r>
              <a:rPr sz="1300" b="1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Integration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home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security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simulate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presence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by </a:t>
            </a:r>
            <a:r>
              <a:rPr sz="1300" dirty="0">
                <a:latin typeface="Times New Roman"/>
                <a:cs typeface="Times New Roman"/>
              </a:rPr>
              <a:t>adjusting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during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periods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absence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2700" marR="9525">
              <a:lnSpc>
                <a:spcPts val="2300"/>
              </a:lnSpc>
              <a:spcBef>
                <a:spcPts val="45"/>
              </a:spcBef>
            </a:pPr>
            <a:r>
              <a:rPr sz="1400" b="1" spc="-10" dirty="0">
                <a:latin typeface="Times New Roman"/>
                <a:cs typeface="Times New Roman"/>
              </a:rPr>
              <a:t>Design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Aesthetics</a:t>
            </a:r>
            <a:r>
              <a:rPr sz="1300" spc="-10" dirty="0">
                <a:latin typeface="Times New Roman"/>
                <a:cs typeface="Times New Roman"/>
              </a:rPr>
              <a:t>: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Focus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sleek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compact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designs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seamlessly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blend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modern </a:t>
            </a:r>
            <a:r>
              <a:rPr sz="1300" dirty="0">
                <a:latin typeface="Times New Roman"/>
                <a:cs typeface="Times New Roman"/>
              </a:rPr>
              <a:t>interior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aesthetics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technology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evolves,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these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implementations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could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enhance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experience,</a:t>
            </a:r>
            <a:r>
              <a:rPr sz="1300" spc="2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energy</a:t>
            </a:r>
            <a:endParaRPr sz="1300">
              <a:latin typeface="Times New Roman"/>
              <a:cs typeface="Times New Roman"/>
            </a:endParaRPr>
          </a:p>
          <a:p>
            <a:pPr marL="12700" marR="10160">
              <a:lnSpc>
                <a:spcPts val="2260"/>
              </a:lnSpc>
              <a:spcBef>
                <a:spcPts val="70"/>
              </a:spcBef>
            </a:pPr>
            <a:r>
              <a:rPr sz="1300" dirty="0">
                <a:latin typeface="Times New Roman"/>
                <a:cs typeface="Times New Roman"/>
              </a:rPr>
              <a:t>efficiency,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overall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integration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openers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into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living environment.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391" y="9960051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831850"/>
            <a:ext cx="5610860" cy="734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REFERENCES: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100"/>
              </a:lnSpc>
            </a:pPr>
            <a:r>
              <a:rPr sz="1300" dirty="0">
                <a:latin typeface="Times New Roman"/>
                <a:cs typeface="Times New Roman"/>
              </a:rPr>
              <a:t>J.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J.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Zeng,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"Double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Fans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Fluctuation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System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Building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Wall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Test", Construction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Quality,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vol.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29,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pp.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60-</a:t>
            </a:r>
            <a:r>
              <a:rPr sz="1300" dirty="0">
                <a:latin typeface="Times New Roman"/>
                <a:cs typeface="Times New Roman"/>
              </a:rPr>
              <a:t>62,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2011.</a:t>
            </a:r>
            <a:endParaRPr sz="1300">
              <a:latin typeface="Times New Roman"/>
              <a:cs typeface="Times New Roman"/>
            </a:endParaRPr>
          </a:p>
          <a:p>
            <a:pPr marL="12700" marR="5080" indent="42545" algn="just">
              <a:lnSpc>
                <a:spcPct val="143100"/>
              </a:lnSpc>
              <a:spcBef>
                <a:spcPts val="770"/>
              </a:spcBef>
            </a:pPr>
            <a:r>
              <a:rPr sz="1300" dirty="0">
                <a:latin typeface="Times New Roman"/>
                <a:cs typeface="Times New Roman"/>
              </a:rPr>
              <a:t>D.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Wang,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S.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Wu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G.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Zhang,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"Active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step-up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step-</a:t>
            </a:r>
            <a:r>
              <a:rPr sz="1300" dirty="0">
                <a:latin typeface="Times New Roman"/>
                <a:cs typeface="Times New Roman"/>
              </a:rPr>
              <a:t>down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pressure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regulating </a:t>
            </a:r>
            <a:r>
              <a:rPr sz="1300" dirty="0">
                <a:latin typeface="Times New Roman"/>
                <a:cs typeface="Times New Roman"/>
              </a:rPr>
              <a:t>valve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three-</a:t>
            </a:r>
            <a:r>
              <a:rPr sz="1300" dirty="0">
                <a:latin typeface="Times New Roman"/>
                <a:cs typeface="Times New Roman"/>
              </a:rPr>
              <a:t>character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detection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device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building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doors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windows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curtain </a:t>
            </a:r>
            <a:r>
              <a:rPr sz="1300" dirty="0">
                <a:latin typeface="Times New Roman"/>
                <a:cs typeface="Times New Roman"/>
              </a:rPr>
              <a:t>walls",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PAT: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CN102141162A,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August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2011</a:t>
            </a:r>
            <a:r>
              <a:rPr sz="1100" spc="-2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200"/>
              </a:lnSpc>
              <a:spcBef>
                <a:spcPts val="790"/>
              </a:spcBef>
            </a:pPr>
            <a:r>
              <a:rPr sz="1300" dirty="0">
                <a:latin typeface="Times New Roman"/>
                <a:cs typeface="Times New Roman"/>
              </a:rPr>
              <a:t>Gurpreet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Kaur,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Mohit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Srivastava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Amod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Kumar,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"Analysis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feature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extraction </a:t>
            </a:r>
            <a:r>
              <a:rPr sz="1300" dirty="0">
                <a:latin typeface="Times New Roman"/>
                <a:cs typeface="Times New Roman"/>
              </a:rPr>
              <a:t>methods</a:t>
            </a:r>
            <a:r>
              <a:rPr sz="1300" spc="9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00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speaker</a:t>
            </a:r>
            <a:r>
              <a:rPr sz="1300" spc="9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dependent</a:t>
            </a:r>
            <a:r>
              <a:rPr sz="1300" spc="100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speech</a:t>
            </a:r>
            <a:r>
              <a:rPr sz="1300" spc="9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recognition",</a:t>
            </a:r>
            <a:r>
              <a:rPr sz="1300" spc="10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International</a:t>
            </a:r>
            <a:r>
              <a:rPr sz="1300" spc="9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journal</a:t>
            </a:r>
            <a:r>
              <a:rPr sz="1300" spc="100" dirty="0">
                <a:latin typeface="Times New Roman"/>
                <a:cs typeface="Times New Roman"/>
              </a:rPr>
              <a:t>  </a:t>
            </a:r>
            <a:r>
              <a:rPr sz="1300" spc="-2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engineering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technology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innovation,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vol.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7,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no.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pp.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78-88,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2017.</a:t>
            </a:r>
            <a:endParaRPr sz="1300">
              <a:latin typeface="Times New Roman"/>
              <a:cs typeface="Times New Roman"/>
            </a:endParaRPr>
          </a:p>
          <a:p>
            <a:pPr marL="12700" marR="8890" indent="42545" algn="just">
              <a:lnSpc>
                <a:spcPct val="143600"/>
              </a:lnSpc>
              <a:spcBef>
                <a:spcPts val="760"/>
              </a:spcBef>
            </a:pPr>
            <a:r>
              <a:rPr sz="1300" dirty="0">
                <a:latin typeface="Times New Roman"/>
                <a:cs typeface="Times New Roman"/>
              </a:rPr>
              <a:t>J.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Basnayake,</a:t>
            </a:r>
            <a:r>
              <a:rPr sz="1300" spc="3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R.</a:t>
            </a:r>
            <a:r>
              <a:rPr sz="1300" spc="3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Amarasinghe,</a:t>
            </a:r>
            <a:r>
              <a:rPr sz="1300" spc="3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R.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Attalage,</a:t>
            </a:r>
            <a:r>
              <a:rPr sz="1300" spc="3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T.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Udayanga</a:t>
            </a:r>
            <a:r>
              <a:rPr sz="1300" spc="3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3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A.</a:t>
            </a:r>
            <a:r>
              <a:rPr sz="1300" spc="3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Jayasekara, </a:t>
            </a:r>
            <a:r>
              <a:rPr sz="1300" dirty="0">
                <a:latin typeface="Times New Roman"/>
                <a:cs typeface="Times New Roman"/>
              </a:rPr>
              <a:t>"Artificial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Intelligence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Smart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Building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Automation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Controller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Energy </a:t>
            </a:r>
            <a:r>
              <a:rPr sz="1300" dirty="0">
                <a:latin typeface="Times New Roman"/>
                <a:cs typeface="Times New Roman"/>
              </a:rPr>
              <a:t>Efficiency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Improvements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Existing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Buildings",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International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Journal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Advanced </a:t>
            </a:r>
            <a:r>
              <a:rPr sz="1300" dirty="0">
                <a:latin typeface="Times New Roman"/>
                <a:cs typeface="Times New Roman"/>
              </a:rPr>
              <a:t>Information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Science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Technology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(IJAIST),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vol.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40,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40,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August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2015.</a:t>
            </a:r>
            <a:endParaRPr sz="1300">
              <a:latin typeface="Times New Roman"/>
              <a:cs typeface="Times New Roman"/>
            </a:endParaRPr>
          </a:p>
          <a:p>
            <a:pPr marL="12700" marR="11430" indent="36195" algn="just">
              <a:lnSpc>
                <a:spcPct val="143100"/>
              </a:lnSpc>
              <a:spcBef>
                <a:spcPts val="770"/>
              </a:spcBef>
            </a:pPr>
            <a:r>
              <a:rPr sz="1300" dirty="0">
                <a:latin typeface="Times New Roman"/>
                <a:cs typeface="Times New Roman"/>
              </a:rPr>
              <a:t>Wang,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Yibo</a:t>
            </a:r>
            <a:r>
              <a:rPr sz="1300" spc="2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&amp;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Zhang,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Yufeng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&amp;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Li,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Hongyi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&amp;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Ji,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Beibei.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(2015).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Design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for </a:t>
            </a:r>
            <a:r>
              <a:rPr sz="1300" spc="-10" dirty="0">
                <a:latin typeface="Times New Roman"/>
                <a:cs typeface="Times New Roman"/>
              </a:rPr>
              <a:t>intelligent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control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Arduino.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10.2991/icecee-15.2015.251</a:t>
            </a:r>
            <a:r>
              <a:rPr sz="1100" spc="-1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300" dirty="0">
                <a:latin typeface="Times New Roman"/>
                <a:cs typeface="Times New Roman"/>
              </a:rPr>
              <a:t>Automatic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blind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Arduino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12700" marR="180975">
              <a:lnSpc>
                <a:spcPct val="143100"/>
              </a:lnSpc>
              <a:spcBef>
                <a:spcPts val="765"/>
              </a:spcBef>
            </a:pP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https://www.instructables.com/Automatic-CurtainWindow-Blind-</a:t>
            </a:r>
            <a:r>
              <a:rPr sz="1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Using-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Arduino-</a:t>
            </a:r>
            <a:r>
              <a:rPr sz="13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and-LD/?amp_page=true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1300" spc="-10" dirty="0">
                <a:latin typeface="Times New Roman"/>
                <a:cs typeface="Times New Roman"/>
              </a:rPr>
              <a:t>Motorized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curtain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remote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control:</a:t>
            </a:r>
            <a:endParaRPr sz="1300">
              <a:latin typeface="Times New Roman"/>
              <a:cs typeface="Times New Roman"/>
            </a:endParaRPr>
          </a:p>
          <a:p>
            <a:pPr marL="12700" marR="44450" algn="just">
              <a:lnSpc>
                <a:spcPct val="143100"/>
              </a:lnSpc>
              <a:spcBef>
                <a:spcPts val="770"/>
              </a:spcBef>
            </a:pP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http://slab.com/project/motorizedcurtainwithremotecontrol/&amp;sa=U&amp;sqi=2&amp;ved=2a</a:t>
            </a:r>
            <a:r>
              <a:rPr sz="13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hUKEwiXpeaLt5qDAxXVxzgGHfKBuYQFnoECCcQAQ&amp;usg=AOvVaw10VxD_</a:t>
            </a:r>
            <a:r>
              <a:rPr sz="13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0-bEIrcBuQ6nJyZL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29D9-1BE5-D293-CD2B-FB638181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0424"/>
            <a:ext cx="6812280" cy="10424851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VIDEO LINK: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https://www.veed.io/view/bf9c8e58-57ed-4ba1-98fc-d46ef97e0b5d?panel=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76A9C-A8AD-3395-9E4F-C61A23B7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345329" y="1465065"/>
            <a:ext cx="7039733" cy="9233297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KIT PICTURE: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AUTOMTIC CURTAIN OPENING USING LDR SENSOR FOR IMPAIRED PEOPLE”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16</a:t>
            </a:r>
          </a:p>
        </p:txBody>
      </p:sp>
    </p:spTree>
    <p:extLst>
      <p:ext uri="{BB962C8B-B14F-4D97-AF65-F5344CB8AC3E}">
        <p14:creationId xmlns:p14="http://schemas.microsoft.com/office/powerpoint/2010/main" val="304567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32C-921E-681B-B974-0CD0A165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36933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PICTURE: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DB8F-E720-57A5-ACB3-718D94DE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60" y="1235076"/>
            <a:ext cx="6812280" cy="94179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367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3479" y="9960051"/>
            <a:ext cx="133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ⅲ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0914" y="932434"/>
            <a:ext cx="1356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DECLARATION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80" y="1639951"/>
            <a:ext cx="5568315" cy="136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3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affirm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3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3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Minor</a:t>
            </a:r>
            <a:r>
              <a:rPr sz="1300" spc="3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</a:t>
            </a:r>
            <a:r>
              <a:rPr sz="1300" spc="3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report</a:t>
            </a:r>
            <a:r>
              <a:rPr sz="1300" spc="3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titled</a:t>
            </a:r>
            <a:r>
              <a:rPr sz="1300" spc="3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</a:t>
            </a:r>
            <a:r>
              <a:rPr sz="1300" b="1" dirty="0">
                <a:latin typeface="Times New Roman"/>
                <a:cs typeface="Times New Roman"/>
              </a:rPr>
              <a:t>IMPLEMENTATION</a:t>
            </a:r>
            <a:r>
              <a:rPr sz="1300" b="1" spc="35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300" b="1" spc="-10" dirty="0">
                <a:latin typeface="Times New Roman"/>
                <a:cs typeface="Times New Roman"/>
              </a:rPr>
              <a:t>AUTOMATIC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CURTAIN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USING</a:t>
            </a:r>
            <a:r>
              <a:rPr sz="1300" b="1" spc="-8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LDR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IMPAIRED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PEOPLE”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2980"/>
              </a:lnSpc>
              <a:spcBef>
                <a:spcPts val="130"/>
              </a:spcBef>
            </a:pPr>
            <a:r>
              <a:rPr sz="1300" dirty="0">
                <a:latin typeface="Times New Roman"/>
                <a:cs typeface="Times New Roman"/>
              </a:rPr>
              <a:t>being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submitted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partial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fulfillment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award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Bachelor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in </a:t>
            </a:r>
            <a:r>
              <a:rPr sz="1300" b="1" dirty="0">
                <a:latin typeface="Times New Roman"/>
                <a:cs typeface="Times New Roman"/>
              </a:rPr>
              <a:t>Electrical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Electronics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original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work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carried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-25" dirty="0">
                <a:latin typeface="Times New Roman"/>
                <a:cs typeface="Times New Roman"/>
              </a:rPr>
              <a:t> us.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4498" y="4177991"/>
          <a:ext cx="5136515" cy="159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marL="62230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REG.NO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927622BEE065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MADHAVAN 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K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927622BEE093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SANGEETHA</a:t>
                      </a:r>
                      <a:r>
                        <a:rPr sz="125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P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  <a:spcBef>
                          <a:spcPts val="790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927622BEE117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420"/>
                        </a:lnSpc>
                        <a:spcBef>
                          <a:spcPts val="790"/>
                        </a:spcBef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SUDHARSHAN</a:t>
                      </a:r>
                      <a:r>
                        <a:rPr sz="12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ts val="1420"/>
                        </a:lnSpc>
                        <a:spcBef>
                          <a:spcPts val="790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6528" y="10112756"/>
            <a:ext cx="1295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4F81BC"/>
                </a:solidFill>
                <a:latin typeface="Times New Roman"/>
                <a:cs typeface="Times New Roman"/>
              </a:rPr>
              <a:t>ⅳ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980" y="883056"/>
            <a:ext cx="5958205" cy="823340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484"/>
              </a:spcBef>
            </a:pPr>
            <a:r>
              <a:rPr sz="1300" b="1" dirty="0">
                <a:latin typeface="Times New Roman"/>
                <a:cs typeface="Times New Roman"/>
              </a:rPr>
              <a:t>VISION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MISSION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INSTITUTION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1" spc="-10" dirty="0">
                <a:latin typeface="Times New Roman"/>
                <a:cs typeface="Times New Roman"/>
              </a:rPr>
              <a:t>VISION</a:t>
            </a:r>
            <a:endParaRPr sz="1300">
              <a:latin typeface="Times New Roman"/>
              <a:cs typeface="Times New Roman"/>
            </a:endParaRPr>
          </a:p>
          <a:p>
            <a:pPr marL="668020" indent="-268605">
              <a:lnSpc>
                <a:spcPct val="100000"/>
              </a:lnSpc>
              <a:spcBef>
                <a:spcPts val="1355"/>
              </a:spcBef>
              <a:buFont typeface="Wingdings"/>
              <a:buChar char=""/>
              <a:tabLst>
                <a:tab pos="66802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emerge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institutions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 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Times New Roman"/>
                <a:cs typeface="Times New Roman"/>
              </a:rPr>
              <a:t>MISSION</a:t>
            </a:r>
            <a:endParaRPr sz="1300">
              <a:latin typeface="Times New Roman"/>
              <a:cs typeface="Times New Roman"/>
            </a:endParaRPr>
          </a:p>
          <a:p>
            <a:pPr marL="668020" marR="402590" indent="-265430">
              <a:lnSpc>
                <a:spcPct val="143500"/>
              </a:lnSpc>
              <a:spcBef>
                <a:spcPts val="695"/>
              </a:spcBef>
              <a:buFont typeface="Wingdings"/>
              <a:buChar char=""/>
              <a:tabLst>
                <a:tab pos="671195" algn="l"/>
              </a:tabLst>
            </a:pP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technocrats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empirical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surmount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	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Challenges.</a:t>
            </a:r>
            <a:endParaRPr sz="1200">
              <a:latin typeface="Times New Roman"/>
              <a:cs typeface="Times New Roman"/>
            </a:endParaRPr>
          </a:p>
          <a:p>
            <a:pPr marL="668020" marR="396875" indent="-265430">
              <a:lnSpc>
                <a:spcPct val="143300"/>
              </a:lnSpc>
              <a:spcBef>
                <a:spcPts val="50"/>
              </a:spcBef>
              <a:buFont typeface="Wingdings"/>
              <a:buChar char=""/>
              <a:tabLst>
                <a:tab pos="671195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diverse, </a:t>
            </a:r>
            <a:r>
              <a:rPr sz="1200" spc="-10" dirty="0">
                <a:latin typeface="Times New Roman"/>
                <a:cs typeface="Times New Roman"/>
              </a:rPr>
              <a:t>fully-</a:t>
            </a:r>
            <a:r>
              <a:rPr sz="1200" dirty="0">
                <a:latin typeface="Times New Roman"/>
                <a:cs typeface="Times New Roman"/>
              </a:rPr>
              <a:t>engaged, learner 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 </a:t>
            </a:r>
            <a:r>
              <a:rPr sz="1200" spc="-10" dirty="0">
                <a:latin typeface="Times New Roman"/>
                <a:cs typeface="Times New Roman"/>
              </a:rPr>
              <a:t>toprovide 	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students.</a:t>
            </a:r>
            <a:endParaRPr sz="1200">
              <a:latin typeface="Times New Roman"/>
              <a:cs typeface="Times New Roman"/>
            </a:endParaRPr>
          </a:p>
          <a:p>
            <a:pPr marL="668020" marR="403225" indent="-265430">
              <a:lnSpc>
                <a:spcPts val="2070"/>
              </a:lnSpc>
              <a:spcBef>
                <a:spcPts val="170"/>
              </a:spcBef>
              <a:buFont typeface="Wingdings"/>
              <a:buChar char=""/>
              <a:tabLst>
                <a:tab pos="671195" algn="l"/>
              </a:tabLst>
            </a:pP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mutually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beneficial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partnerships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alumni,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	</a:t>
            </a:r>
            <a:r>
              <a:rPr sz="1200" spc="-10" dirty="0">
                <a:latin typeface="Times New Roman"/>
                <a:cs typeface="Times New Roman"/>
              </a:rPr>
              <a:t>Professional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associations.</a:t>
            </a:r>
            <a:endParaRPr sz="1200">
              <a:latin typeface="Times New Roman"/>
              <a:cs typeface="Times New Roman"/>
            </a:endParaRPr>
          </a:p>
          <a:p>
            <a:pPr marL="12700" marR="485775">
              <a:lnSpc>
                <a:spcPct val="183100"/>
              </a:lnSpc>
              <a:spcBef>
                <a:spcPts val="560"/>
              </a:spcBef>
            </a:pPr>
            <a:r>
              <a:rPr sz="1300" b="1" spc="-10" dirty="0">
                <a:latin typeface="Times New Roman"/>
                <a:cs typeface="Times New Roman"/>
              </a:rPr>
              <a:t>DEPARTMENT</a:t>
            </a:r>
            <a:r>
              <a:rPr sz="1300" b="1" dirty="0">
                <a:latin typeface="Times New Roman"/>
                <a:cs typeface="Times New Roman"/>
              </a:rPr>
              <a:t> OF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ELECTRICAL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 </a:t>
            </a:r>
            <a:r>
              <a:rPr sz="1300" b="1" spc="-10" dirty="0">
                <a:latin typeface="Times New Roman"/>
                <a:cs typeface="Times New Roman"/>
              </a:rPr>
              <a:t>ELECTRONICS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ENGINEERING VISION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profound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 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Times New Roman"/>
                <a:cs typeface="Times New Roman"/>
              </a:rPr>
              <a:t>MISSION</a:t>
            </a:r>
            <a:endParaRPr sz="1300">
              <a:latin typeface="Times New Roman"/>
              <a:cs typeface="Times New Roman"/>
            </a:endParaRPr>
          </a:p>
          <a:p>
            <a:pPr marL="668020" marR="399415" indent="-265430">
              <a:lnSpc>
                <a:spcPct val="143300"/>
              </a:lnSpc>
              <a:spcBef>
                <a:spcPts val="680"/>
              </a:spcBef>
              <a:buFont typeface="Wingdings"/>
              <a:buChar char=""/>
              <a:tabLst>
                <a:tab pos="671195" algn="l"/>
              </a:tabLst>
            </a:pP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hi-</a:t>
            </a:r>
            <a:r>
              <a:rPr sz="1200" dirty="0">
                <a:latin typeface="Times New Roman"/>
                <a:cs typeface="Times New Roman"/>
              </a:rPr>
              <a:t>tech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professionals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Electrical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Electronics 	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inculcating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knowledge.</a:t>
            </a:r>
            <a:endParaRPr sz="1200">
              <a:latin typeface="Times New Roman"/>
              <a:cs typeface="Times New Roman"/>
            </a:endParaRPr>
          </a:p>
          <a:p>
            <a:pPr marL="668020" indent="-26860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668020" algn="l"/>
              </a:tabLst>
            </a:pP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 marL="668020" indent="-268605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668020" algn="l"/>
              </a:tabLst>
            </a:pP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personalized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enriching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skills.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Times New Roman"/>
                <a:cs typeface="Times New Roman"/>
              </a:rPr>
              <a:t>PROGRAMME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EDUCATIONAL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OBJECTIVES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(PEOs)</a:t>
            </a:r>
            <a:endParaRPr sz="1300">
              <a:latin typeface="Times New Roman"/>
              <a:cs typeface="Times New Roman"/>
            </a:endParaRPr>
          </a:p>
          <a:p>
            <a:pPr marL="668020" marR="398780" indent="-265430">
              <a:lnSpc>
                <a:spcPct val="143300"/>
              </a:lnSpc>
              <a:spcBef>
                <a:spcPts val="675"/>
              </a:spcBef>
              <a:buFont typeface="Wingdings"/>
              <a:buChar char=""/>
              <a:tabLst>
                <a:tab pos="671195" algn="l"/>
              </a:tabLst>
            </a:pPr>
            <a:r>
              <a:rPr sz="1200" b="1" dirty="0">
                <a:latin typeface="Times New Roman"/>
                <a:cs typeface="Times New Roman"/>
              </a:rPr>
              <a:t>PEO1: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Graduates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flourishing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career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Electrical 	Engineering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disciplines.</a:t>
            </a:r>
            <a:endParaRPr sz="1200">
              <a:latin typeface="Times New Roman"/>
              <a:cs typeface="Times New Roman"/>
            </a:endParaRPr>
          </a:p>
          <a:p>
            <a:pPr marL="668020" indent="-26860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668020" algn="l"/>
              </a:tabLst>
            </a:pPr>
            <a:r>
              <a:rPr sz="1200" b="1" dirty="0">
                <a:latin typeface="Times New Roman"/>
                <a:cs typeface="Times New Roman"/>
              </a:rPr>
              <a:t>PEO2: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Graduates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succeed</a:t>
            </a:r>
            <a:r>
              <a:rPr sz="12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academic/research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careers</a:t>
            </a:r>
            <a:endParaRPr sz="1200">
              <a:latin typeface="Times New Roman"/>
              <a:cs typeface="Times New Roman"/>
            </a:endParaRPr>
          </a:p>
          <a:p>
            <a:pPr marL="668020" marR="400050" indent="-265430">
              <a:lnSpc>
                <a:spcPct val="143300"/>
              </a:lnSpc>
              <a:buFont typeface="Wingdings"/>
              <a:buChar char=""/>
              <a:tabLst>
                <a:tab pos="671195" algn="l"/>
              </a:tabLst>
            </a:pPr>
            <a:r>
              <a:rPr sz="1200" b="1" dirty="0">
                <a:latin typeface="Times New Roman"/>
                <a:cs typeface="Times New Roman"/>
              </a:rPr>
              <a:t>PEO3: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Graduates</a:t>
            </a:r>
            <a:r>
              <a:rPr sz="12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12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2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successful</a:t>
            </a:r>
            <a:r>
              <a:rPr sz="12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entrepreneur</a:t>
            </a:r>
            <a:r>
              <a:rPr sz="1200" spc="1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2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creating</a:t>
            </a:r>
            <a:r>
              <a:rPr sz="1200" spc="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jobs</a:t>
            </a:r>
            <a:r>
              <a:rPr sz="12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related</a:t>
            </a:r>
            <a:r>
              <a:rPr sz="12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to 	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Electrical</a:t>
            </a:r>
            <a:r>
              <a:rPr sz="12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Electronics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Engineering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/allied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disciplines.</a:t>
            </a:r>
            <a:endParaRPr sz="1200">
              <a:latin typeface="Times New Roman"/>
              <a:cs typeface="Times New Roman"/>
            </a:endParaRPr>
          </a:p>
          <a:p>
            <a:pPr marL="668020" marR="394970" indent="-265430">
              <a:lnSpc>
                <a:spcPct val="143300"/>
              </a:lnSpc>
              <a:buFont typeface="Wingdings"/>
              <a:buChar char=""/>
              <a:tabLst>
                <a:tab pos="671195" algn="l"/>
              </a:tabLst>
            </a:pPr>
            <a:r>
              <a:rPr sz="1200" b="1" dirty="0">
                <a:latin typeface="Times New Roman"/>
                <a:cs typeface="Times New Roman"/>
              </a:rPr>
              <a:t>PEO4: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Graduates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practice</a:t>
            </a:r>
            <a:r>
              <a:rPr sz="12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ethics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habit</a:t>
            </a:r>
            <a:r>
              <a:rPr sz="12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continuous</a:t>
            </a:r>
            <a:r>
              <a:rPr sz="12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learning</a:t>
            </a:r>
            <a:r>
              <a:rPr sz="12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for 	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success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chosen</a:t>
            </a:r>
            <a:r>
              <a:rPr sz="12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career.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980" y="804418"/>
            <a:ext cx="5971540" cy="95021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00" b="1" dirty="0">
                <a:latin typeface="Times New Roman"/>
                <a:cs typeface="Times New Roman"/>
              </a:rPr>
              <a:t>PROGRAMME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OUTCOMES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(POs)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06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B.E.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Electrical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degree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300"/>
              </a:lnSpc>
            </a:pPr>
            <a:r>
              <a:rPr sz="1200" b="1" dirty="0">
                <a:latin typeface="Times New Roman"/>
                <a:cs typeface="Times New Roman"/>
              </a:rPr>
              <a:t>PO1:</a:t>
            </a:r>
            <a:r>
              <a:rPr sz="1200" b="1" spc="2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Engineering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Knowledge:</a:t>
            </a:r>
            <a:r>
              <a:rPr sz="1200" b="1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mathematics,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fundamentals,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specialization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4200"/>
              </a:lnSpc>
            </a:pPr>
            <a:r>
              <a:rPr sz="1200" b="1" dirty="0">
                <a:latin typeface="Times New Roman"/>
                <a:cs typeface="Times New Roman"/>
              </a:rPr>
              <a:t>PO2: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Problem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Analysis: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formulate,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complex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substantiated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mathematics, </a:t>
            </a:r>
            <a:r>
              <a:rPr sz="1200" dirty="0">
                <a:latin typeface="Times New Roman"/>
                <a:cs typeface="Times New Roman"/>
              </a:rPr>
              <a:t>natural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sciences.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PO3: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Design/Development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solutions: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Complex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safety,and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cultural,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societal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</a:pPr>
            <a:r>
              <a:rPr sz="1200" b="1" dirty="0">
                <a:latin typeface="Times New Roman"/>
                <a:cs typeface="Times New Roman"/>
              </a:rPr>
              <a:t>PO4:</a:t>
            </a:r>
            <a:r>
              <a:rPr sz="1200" b="1" spc="3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Conduct</a:t>
            </a:r>
            <a:r>
              <a:rPr sz="1200" b="1" spc="3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Investigations</a:t>
            </a:r>
            <a:r>
              <a:rPr sz="1200" b="1" spc="3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3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complex</a:t>
            </a:r>
            <a:r>
              <a:rPr sz="1200" b="1" spc="3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problems:</a:t>
            </a:r>
            <a:r>
              <a:rPr sz="1200" b="1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research-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experiments,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interpretation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synthesis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200"/>
              </a:lnSpc>
            </a:pPr>
            <a:r>
              <a:rPr sz="1200" b="1" dirty="0">
                <a:latin typeface="Times New Roman"/>
                <a:cs typeface="Times New Roman"/>
              </a:rPr>
              <a:t>PO5:</a:t>
            </a:r>
            <a:r>
              <a:rPr sz="1200" b="1" spc="2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Modern</a:t>
            </a:r>
            <a:r>
              <a:rPr sz="1200" b="1" spc="20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Tool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Usage: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activities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42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PO6: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Engineer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Society:</a:t>
            </a:r>
            <a:r>
              <a:rPr sz="1200" b="1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contextual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societal,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safety,</a:t>
            </a:r>
            <a:r>
              <a:rPr sz="1200" spc="-10" dirty="0">
                <a:latin typeface="Times New Roman"/>
                <a:cs typeface="Times New Roman"/>
              </a:rPr>
              <a:t> legal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consequent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responsibilities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relevant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 </a:t>
            </a:r>
            <a:r>
              <a:rPr sz="1200" spc="-10" dirty="0">
                <a:latin typeface="Times New Roman"/>
                <a:cs typeface="Times New Roman"/>
              </a:rPr>
              <a:t>practice.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7790" algn="just">
              <a:lnSpc>
                <a:spcPct val="144200"/>
              </a:lnSpc>
            </a:pPr>
            <a:r>
              <a:rPr sz="1200" b="1" dirty="0">
                <a:latin typeface="Times New Roman"/>
                <a:cs typeface="Times New Roman"/>
              </a:rPr>
              <a:t>PO7: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Environment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Sustainability: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societal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sustainable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3345" algn="just">
              <a:lnSpc>
                <a:spcPct val="145000"/>
              </a:lnSpc>
            </a:pPr>
            <a:r>
              <a:rPr sz="1200" b="1" dirty="0">
                <a:latin typeface="Times New Roman"/>
                <a:cs typeface="Times New Roman"/>
              </a:rPr>
              <a:t>PO8: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Ethics: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ethical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principles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ethics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responsibilities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norms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00">
              <a:latin typeface="Times New Roman"/>
              <a:cs typeface="Times New Roman"/>
            </a:endParaRPr>
          </a:p>
          <a:p>
            <a:pPr marL="167640" algn="ctr">
              <a:lnSpc>
                <a:spcPct val="100000"/>
              </a:lnSpc>
            </a:pPr>
            <a:r>
              <a:rPr sz="1100" spc="-50" dirty="0">
                <a:latin typeface="Times New Roman"/>
                <a:cs typeface="Times New Roman"/>
              </a:rPr>
              <a:t>ⅴ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9791" y="10128022"/>
            <a:ext cx="23495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spc="-25" dirty="0">
                <a:latin typeface="Times New Roman"/>
                <a:cs typeface="Times New Roman"/>
              </a:rPr>
              <a:t>6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980" y="965963"/>
            <a:ext cx="5974715" cy="637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030">
              <a:lnSpc>
                <a:spcPct val="1433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PO9: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Individual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Team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work: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leader 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multi-</a:t>
            </a:r>
            <a:r>
              <a:rPr sz="1200" dirty="0">
                <a:latin typeface="Times New Roman"/>
                <a:cs typeface="Times New Roman"/>
              </a:rPr>
              <a:t>disciplinary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settings.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</a:pPr>
            <a:r>
              <a:rPr sz="1200" b="1" dirty="0">
                <a:latin typeface="Times New Roman"/>
                <a:cs typeface="Times New Roman"/>
              </a:rPr>
              <a:t>PO10: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Communication: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effectively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society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write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documentation,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presentations,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</a:pPr>
            <a:r>
              <a:rPr sz="1200" b="1" dirty="0">
                <a:latin typeface="Times New Roman"/>
                <a:cs typeface="Times New Roman"/>
              </a:rPr>
              <a:t>PO11: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Project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Finance: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one’s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leader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manage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multi-</a:t>
            </a:r>
            <a:r>
              <a:rPr sz="1200" dirty="0">
                <a:latin typeface="Times New Roman"/>
                <a:cs typeface="Times New Roman"/>
              </a:rPr>
              <a:t>disciplinary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5000"/>
              </a:lnSpc>
            </a:pPr>
            <a:r>
              <a:rPr sz="1200" b="1" spc="-10" dirty="0">
                <a:latin typeface="Times New Roman"/>
                <a:cs typeface="Times New Roman"/>
              </a:rPr>
              <a:t>PO12: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Life-</a:t>
            </a:r>
            <a:r>
              <a:rPr sz="1200" b="1" dirty="0">
                <a:latin typeface="Times New Roman"/>
                <a:cs typeface="Times New Roman"/>
              </a:rPr>
              <a:t>long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learning: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Recognize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preparation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ability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engage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life-</a:t>
            </a:r>
            <a:r>
              <a:rPr sz="1200" dirty="0">
                <a:latin typeface="Times New Roman"/>
                <a:cs typeface="Times New Roman"/>
              </a:rPr>
              <a:t>long learning 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broadest context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technological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10" dirty="0">
                <a:latin typeface="Times New Roman"/>
                <a:cs typeface="Times New Roman"/>
              </a:rPr>
              <a:t>PROGRAM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SPECIFIC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OUTCOMES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(PSOs)</a:t>
            </a: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Students:</a:t>
            </a:r>
            <a:endParaRPr sz="1200">
              <a:latin typeface="Times New Roman"/>
              <a:cs typeface="Times New Roman"/>
            </a:endParaRPr>
          </a:p>
          <a:p>
            <a:pPr marL="240665" marR="13335" indent="-228600">
              <a:lnSpc>
                <a:spcPct val="140100"/>
              </a:lnSpc>
              <a:spcBef>
                <a:spcPts val="16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PSO1:</a:t>
            </a:r>
            <a:r>
              <a:rPr sz="1200" b="1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Apply</a:t>
            </a:r>
            <a:r>
              <a:rPr sz="12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basic</a:t>
            </a:r>
            <a:r>
              <a:rPr sz="12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concepts</a:t>
            </a:r>
            <a:r>
              <a:rPr sz="12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mathematics</a:t>
            </a:r>
            <a:r>
              <a:rPr sz="12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science</a:t>
            </a:r>
            <a:r>
              <a:rPr sz="12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analyze</a:t>
            </a:r>
            <a:r>
              <a:rPr sz="12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design</a:t>
            </a:r>
            <a:r>
              <a:rPr sz="12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circuits,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controls,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Electrical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machines</a:t>
            </a:r>
            <a:r>
              <a:rPr sz="12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drives</a:t>
            </a:r>
            <a:r>
              <a:rPr sz="12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solve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complex</a:t>
            </a:r>
            <a:r>
              <a:rPr sz="12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 marL="240665" marR="403860" indent="-228600">
              <a:lnSpc>
                <a:spcPct val="136700"/>
              </a:lnSpc>
              <a:spcBef>
                <a:spcPts val="120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PSO2: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Apply</a:t>
            </a:r>
            <a:r>
              <a:rPr sz="12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relevant</a:t>
            </a:r>
            <a:r>
              <a:rPr sz="12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models,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resources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emerging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tools</a:t>
            </a:r>
            <a:r>
              <a:rPr sz="12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techniques</a:t>
            </a:r>
            <a:r>
              <a:rPr sz="12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provide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solutions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power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energy</a:t>
            </a:r>
            <a:r>
              <a:rPr sz="12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related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issues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&amp;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challenges.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0665" marR="17780" indent="-228600">
              <a:lnSpc>
                <a:spcPct val="105000"/>
              </a:lnSpc>
              <a:spcBef>
                <a:spcPts val="5"/>
              </a:spcBef>
              <a:buClr>
                <a:srgbClr val="000000"/>
              </a:buClr>
              <a:buSzPct val="108333"/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PSO3:</a:t>
            </a:r>
            <a:r>
              <a:rPr sz="1200" b="1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Design,</a:t>
            </a:r>
            <a:r>
              <a:rPr sz="1200" spc="2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Develop</a:t>
            </a:r>
            <a:r>
              <a:rPr sz="1200" spc="2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2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implement</a:t>
            </a:r>
            <a:r>
              <a:rPr sz="1200" spc="2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methods</a:t>
            </a:r>
            <a:r>
              <a:rPr sz="1200" spc="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concepts</a:t>
            </a:r>
            <a:r>
              <a:rPr sz="1200" spc="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2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facilitate</a:t>
            </a:r>
            <a:r>
              <a:rPr sz="1200" spc="20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solutions</a:t>
            </a:r>
            <a:r>
              <a:rPr sz="1200" spc="2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electrical</a:t>
            </a:r>
            <a:r>
              <a:rPr sz="12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electronics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engineering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related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real</a:t>
            </a:r>
            <a:r>
              <a:rPr sz="12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world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5624" y="7838567"/>
          <a:ext cx="6126480" cy="181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95"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(Key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Words)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Mapping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PSOs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LDR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Sensor,Battery,555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IC,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 marR="880744">
                        <a:lnSpc>
                          <a:spcPts val="243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channel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Relay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Module,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Motor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1140" marR="175895" indent="-55244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PO1,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PO2,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PO3,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PO4,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PO5,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PO6,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PO7,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PO8,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PO9,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PO11,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PSO1,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PSO2,PSO3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9791" y="10128022"/>
            <a:ext cx="23495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spc="-25" dirty="0">
                <a:latin typeface="Times New Roman"/>
                <a:cs typeface="Times New Roman"/>
              </a:rPr>
              <a:t>7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980" y="1231138"/>
            <a:ext cx="6092825" cy="848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13664"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  <a:hlinkClick r:id="rId2"/>
              </a:rPr>
              <a:t>ACKNOWLEDGEMENT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1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Our sincere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thanks 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Thiru.M.Kumarasamy,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Chairman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 Dr.K.Ramakrishnan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B.E, </a:t>
            </a:r>
            <a:r>
              <a:rPr sz="1300" b="1" dirty="0">
                <a:latin typeface="Times New Roman"/>
                <a:cs typeface="Times New Roman"/>
              </a:rPr>
              <a:t>Secretary</a:t>
            </a:r>
            <a:r>
              <a:rPr sz="1300" b="1" spc="3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M.Kumarasamy</a:t>
            </a:r>
            <a:r>
              <a:rPr sz="1300" b="1" spc="38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College</a:t>
            </a:r>
            <a:r>
              <a:rPr sz="1300" b="1" spc="40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</a:t>
            </a:r>
            <a:r>
              <a:rPr sz="1300" b="1" spc="3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providing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extra</a:t>
            </a:r>
            <a:r>
              <a:rPr sz="1300" spc="3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ordinary infrastructure,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which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helped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complete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Minor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3189" indent="457200" algn="just">
              <a:lnSpc>
                <a:spcPct val="143800"/>
              </a:lnSpc>
            </a:pP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great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privilege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gratitude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esteemed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Principal </a:t>
            </a:r>
            <a:r>
              <a:rPr sz="1300" b="1" dirty="0">
                <a:latin typeface="Times New Roman"/>
                <a:cs typeface="Times New Roman"/>
              </a:rPr>
              <a:t>Dr.B.S.Murugan</a:t>
            </a:r>
            <a:r>
              <a:rPr sz="1300" b="1" spc="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M.Tech.,</a:t>
            </a:r>
            <a:r>
              <a:rPr sz="1300" b="1" spc="10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Ph.D.,</a:t>
            </a:r>
            <a:r>
              <a:rPr sz="1300" b="1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providing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right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ambiance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carrying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out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work.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5730" indent="457200" algn="just">
              <a:lnSpc>
                <a:spcPct val="143900"/>
              </a:lnSpc>
            </a:pP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would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like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thank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Head</a:t>
            </a:r>
            <a:r>
              <a:rPr sz="1300" b="1" spc="1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1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Department</a:t>
            </a:r>
            <a:r>
              <a:rPr sz="1300" b="1" spc="1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Dr.J.Uma</a:t>
            </a:r>
            <a:r>
              <a:rPr sz="1300" b="1" spc="1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M.E.,</a:t>
            </a:r>
            <a:r>
              <a:rPr sz="1300" b="1" spc="18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Ph.D., </a:t>
            </a:r>
            <a:r>
              <a:rPr sz="1300" b="1" dirty="0">
                <a:latin typeface="Times New Roman"/>
                <a:cs typeface="Times New Roman"/>
              </a:rPr>
              <a:t>Department</a:t>
            </a:r>
            <a:r>
              <a:rPr sz="1300" b="1" spc="2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4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Electrical</a:t>
            </a:r>
            <a:r>
              <a:rPr sz="1300" b="1" spc="229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Electronics</a:t>
            </a:r>
            <a:r>
              <a:rPr sz="1300" b="1" spc="2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Engineering,</a:t>
            </a:r>
            <a:r>
              <a:rPr sz="1300" b="1" spc="2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22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unwavering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moral </a:t>
            </a:r>
            <a:r>
              <a:rPr sz="1300" dirty="0">
                <a:latin typeface="Times New Roman"/>
                <a:cs typeface="Times New Roman"/>
              </a:rPr>
              <a:t>support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throughout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evolution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project.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3189" indent="457200" algn="just">
              <a:lnSpc>
                <a:spcPct val="1441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would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like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</a:t>
            </a:r>
            <a:r>
              <a:rPr sz="1300" spc="48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my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deep</a:t>
            </a:r>
            <a:r>
              <a:rPr sz="1300" spc="48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gratitude</a:t>
            </a:r>
            <a:r>
              <a:rPr sz="1300" spc="4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4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Minor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459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Guide </a:t>
            </a:r>
            <a:r>
              <a:rPr sz="1300" b="1" dirty="0">
                <a:latin typeface="Times New Roman"/>
                <a:cs typeface="Times New Roman"/>
              </a:rPr>
              <a:t>Dr.S.SathishKumar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M.E.,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Ph.D.,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Assistant</a:t>
            </a:r>
            <a:r>
              <a:rPr sz="1300" b="1" spc="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Professor,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Department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Electrical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dirty="0">
                <a:latin typeface="Times New Roman"/>
                <a:cs typeface="Times New Roman"/>
              </a:rPr>
              <a:t>Electronics</a:t>
            </a:r>
            <a:r>
              <a:rPr sz="1300" b="1" spc="1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Engineering,</a:t>
            </a:r>
            <a:r>
              <a:rPr sz="1300" b="1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his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constant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encouragement,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kind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co-</a:t>
            </a:r>
            <a:r>
              <a:rPr sz="1300" dirty="0">
                <a:latin typeface="Times New Roman"/>
                <a:cs typeface="Times New Roman"/>
              </a:rPr>
              <a:t>operation,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valuable </a:t>
            </a:r>
            <a:r>
              <a:rPr sz="1300" dirty="0">
                <a:latin typeface="Times New Roman"/>
                <a:cs typeface="Times New Roman"/>
              </a:rPr>
              <a:t>suggestions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support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rendered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making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success.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0014" indent="457200" algn="just">
              <a:lnSpc>
                <a:spcPct val="144200"/>
              </a:lnSpc>
            </a:pP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17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offer</a:t>
            </a:r>
            <a:r>
              <a:rPr sz="1300" spc="17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180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whole</a:t>
            </a:r>
            <a:r>
              <a:rPr sz="1300" spc="17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hearted</a:t>
            </a:r>
            <a:r>
              <a:rPr sz="1300" spc="180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thanks</a:t>
            </a:r>
            <a:r>
              <a:rPr sz="1300" spc="17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7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17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Minor</a:t>
            </a:r>
            <a:r>
              <a:rPr sz="1300" spc="42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409" dirty="0">
                <a:latin typeface="Times New Roman"/>
                <a:cs typeface="Times New Roman"/>
              </a:rPr>
              <a:t>  </a:t>
            </a:r>
            <a:r>
              <a:rPr sz="1300" spc="-10" dirty="0">
                <a:latin typeface="Times New Roman"/>
                <a:cs typeface="Times New Roman"/>
              </a:rPr>
              <a:t>coordinator </a:t>
            </a:r>
            <a:r>
              <a:rPr sz="1300" b="1" dirty="0">
                <a:latin typeface="Times New Roman"/>
                <a:cs typeface="Times New Roman"/>
              </a:rPr>
              <a:t>Dr.B.RajeshKumar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M.E.,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Ph.D.,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Assistant</a:t>
            </a:r>
            <a:r>
              <a:rPr sz="1300" b="1" spc="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Professor,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Department</a:t>
            </a:r>
            <a:r>
              <a:rPr sz="1300" b="1" spc="10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Electrical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spc="-10" dirty="0">
                <a:latin typeface="Times New Roman"/>
                <a:cs typeface="Times New Roman"/>
              </a:rPr>
              <a:t>Electronics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Engineering,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constant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encouragement, kind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co-</a:t>
            </a:r>
            <a:r>
              <a:rPr sz="1300" dirty="0">
                <a:latin typeface="Times New Roman"/>
                <a:cs typeface="Times New Roman"/>
              </a:rPr>
              <a:t>operation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valuable </a:t>
            </a:r>
            <a:r>
              <a:rPr sz="1300" dirty="0">
                <a:latin typeface="Times New Roman"/>
                <a:cs typeface="Times New Roman"/>
              </a:rPr>
              <a:t>suggestions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making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success.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5095" indent="457200" algn="just">
              <a:lnSpc>
                <a:spcPct val="143100"/>
              </a:lnSpc>
            </a:pP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glad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thank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all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Faculty</a:t>
            </a:r>
            <a:r>
              <a:rPr sz="1300" b="1" spc="20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Members</a:t>
            </a:r>
            <a:r>
              <a:rPr sz="1300" b="1" spc="2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Department</a:t>
            </a:r>
            <a:r>
              <a:rPr sz="1300" b="1" spc="2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Electrical</a:t>
            </a:r>
            <a:r>
              <a:rPr sz="1300" b="1" spc="20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dirty="0">
                <a:latin typeface="Times New Roman"/>
                <a:cs typeface="Times New Roman"/>
              </a:rPr>
              <a:t>Electronics</a:t>
            </a:r>
            <a:r>
              <a:rPr sz="1300" b="1" spc="1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</a:t>
            </a:r>
            <a:r>
              <a:rPr sz="1300" b="1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extending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warm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helping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hand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valuable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suggestions </a:t>
            </a:r>
            <a:r>
              <a:rPr sz="1300" dirty="0">
                <a:latin typeface="Times New Roman"/>
                <a:cs typeface="Times New Roman"/>
              </a:rPr>
              <a:t>throughout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project.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3189" indent="457200" algn="just">
              <a:lnSpc>
                <a:spcPct val="1431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Words</a:t>
            </a:r>
            <a:r>
              <a:rPr sz="1300" spc="3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boundless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3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thank</a:t>
            </a:r>
            <a:r>
              <a:rPr sz="1300" spc="3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Our</a:t>
            </a:r>
            <a:r>
              <a:rPr sz="1300" b="1" spc="3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Parents</a:t>
            </a:r>
            <a:r>
              <a:rPr sz="1300" b="1" spc="38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Friends</a:t>
            </a:r>
            <a:r>
              <a:rPr sz="1300" b="1" spc="3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3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constant </a:t>
            </a:r>
            <a:r>
              <a:rPr sz="1300" dirty="0">
                <a:latin typeface="Times New Roman"/>
                <a:cs typeface="Times New Roman"/>
              </a:rPr>
              <a:t>encouragement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complete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Minor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successfully.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7" y="9316923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4F81BC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4650" y="889761"/>
            <a:ext cx="19418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TABLE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CONTENTS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1107" y="1226511"/>
          <a:ext cx="5580379" cy="6195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R="50800" algn="ctr">
                        <a:lnSpc>
                          <a:spcPts val="148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ts val="164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CONTENTS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ts val="1485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650" algn="ctr">
                        <a:lnSpc>
                          <a:spcPts val="164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xi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FIGURES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TABLES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b="1" spc="-50" dirty="0">
                          <a:latin typeface="Yu Gothic UI"/>
                          <a:cs typeface="Yu Gothic UI"/>
                        </a:rPr>
                        <a:t>ⅸ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Yu Gothic UI"/>
                          <a:cs typeface="Yu Gothic UI"/>
                        </a:rPr>
                        <a:t>ⅹ</a:t>
                      </a:r>
                      <a:endParaRPr sz="1400">
                        <a:latin typeface="Yu Gothic UI"/>
                        <a:cs typeface="Yu Gothic UI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R="49530" algn="ctr">
                        <a:lnSpc>
                          <a:spcPts val="1645"/>
                        </a:lnSpc>
                        <a:spcBef>
                          <a:spcPts val="19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ts val="1645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FORM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40105" lvl="1" indent="-250190">
                        <a:lnSpc>
                          <a:spcPts val="1490"/>
                        </a:lnSpc>
                        <a:buAutoNum type="arabicPeriod"/>
                        <a:tabLst>
                          <a:tab pos="840105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15975" lvl="1" indent="-247015">
                        <a:lnSpc>
                          <a:spcPts val="1490"/>
                        </a:lnSpc>
                        <a:buAutoNum type="arabicPeriod"/>
                        <a:tabLst>
                          <a:tab pos="815975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3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Identification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14705" lvl="1" indent="-245745">
                        <a:lnSpc>
                          <a:spcPts val="1525"/>
                        </a:lnSpc>
                        <a:buAutoNum type="arabicPeriod"/>
                        <a:tabLst>
                          <a:tab pos="814705" algn="l"/>
                        </a:tabLst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Solution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20014" algn="ctr">
                        <a:lnSpc>
                          <a:spcPts val="153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1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45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49530" algn="ctr">
                        <a:lnSpc>
                          <a:spcPts val="1635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ts val="1635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LITRATURE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REVIEW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7370" marR="139700" lvl="1" indent="252729">
                        <a:lnSpc>
                          <a:spcPts val="149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800100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3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Curtain Opener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00100" lvl="1" indent="-252729">
                        <a:lnSpc>
                          <a:spcPts val="1425"/>
                        </a:lnSpc>
                        <a:buAutoNum type="arabicPeriod"/>
                        <a:tabLst>
                          <a:tab pos="800100" algn="l"/>
                        </a:tabLst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IOT-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Curtain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00100" lvl="1" indent="-252729">
                        <a:lnSpc>
                          <a:spcPts val="1500"/>
                        </a:lnSpc>
                        <a:buAutoNum type="arabicPeriod"/>
                        <a:tabLst>
                          <a:tab pos="800100" algn="l"/>
                        </a:tabLst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Voice-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Activated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Curtain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Opener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00100" lvl="1" indent="-252729">
                        <a:lnSpc>
                          <a:spcPts val="1490"/>
                        </a:lnSpc>
                        <a:buAutoNum type="arabicPeriod"/>
                        <a:tabLst>
                          <a:tab pos="800100" algn="l"/>
                        </a:tabLst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Gesture-Controlled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Curtains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97560" lvl="1" indent="-250190">
                        <a:lnSpc>
                          <a:spcPts val="1525"/>
                        </a:lnSpc>
                        <a:buAutoNum type="arabicPeriod"/>
                        <a:tabLst>
                          <a:tab pos="797560" algn="l"/>
                        </a:tabLst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3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Adaptive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Curtain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6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120014" algn="ctr">
                        <a:lnSpc>
                          <a:spcPts val="1555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45"/>
                        </a:lnSpc>
                        <a:spcBef>
                          <a:spcPts val="153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1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1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45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R="49530" algn="ctr">
                        <a:lnSpc>
                          <a:spcPts val="1635"/>
                        </a:lnSpc>
                        <a:spcBef>
                          <a:spcPts val="28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ts val="163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14705" lvl="1" indent="-267335">
                        <a:lnSpc>
                          <a:spcPts val="1595"/>
                        </a:lnSpc>
                        <a:buAutoNum type="arabicPeriod"/>
                        <a:tabLst>
                          <a:tab pos="81470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14705" lvl="1" indent="-267335">
                        <a:lnSpc>
                          <a:spcPts val="1610"/>
                        </a:lnSpc>
                        <a:buAutoNum type="arabicPeriod"/>
                        <a:tabLst>
                          <a:tab pos="81470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14705" lvl="1" indent="-267335">
                        <a:lnSpc>
                          <a:spcPts val="1645"/>
                        </a:lnSpc>
                        <a:buAutoNum type="arabicPeriod"/>
                        <a:tabLst>
                          <a:tab pos="81470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Estimation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20014" algn="ctr">
                        <a:lnSpc>
                          <a:spcPts val="152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ts val="161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6839" algn="ctr">
                        <a:lnSpc>
                          <a:spcPts val="164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90170" marR="1595120">
                        <a:lnSpc>
                          <a:spcPts val="1610"/>
                        </a:lnSpc>
                        <a:spcBef>
                          <a:spcPts val="79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marR="49530" algn="ctr">
                        <a:lnSpc>
                          <a:spcPts val="1600"/>
                        </a:lnSpc>
                        <a:spcBef>
                          <a:spcPts val="9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ts val="1600"/>
                        </a:lnSpc>
                        <a:spcBef>
                          <a:spcPts val="90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30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109722" y="1093977"/>
            <a:ext cx="15563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FIGURES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5011" y="1738956"/>
          <a:ext cx="5304790" cy="172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834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2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485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ts val="164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3.1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85090" marR="64769">
                        <a:lnSpc>
                          <a:spcPct val="103099"/>
                        </a:lnSpc>
                        <a:spcBef>
                          <a:spcPts val="26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3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Curtain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Opener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LDR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1310">
                        <a:lnSpc>
                          <a:spcPts val="1600"/>
                        </a:lnSpc>
                        <a:spcBef>
                          <a:spcPts val="1535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555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TIMER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Light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Dependent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Resistor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(LDR)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4014</Words>
  <Application>Microsoft Office PowerPoint</Application>
  <PresentationFormat>Custom</PresentationFormat>
  <Paragraphs>413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Yu Gothic UI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VIDEO LINK:  https://www.veed.io/view/bf9c8e58-57ed-4ba1-98fc-d46ef97e0b5d?panel=   </vt:lpstr>
      <vt:lpstr>IMPLEMENTATION PICTURE: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sangeethapalanisamy24@gmail.com</cp:lastModifiedBy>
  <cp:revision>1</cp:revision>
  <dcterms:created xsi:type="dcterms:W3CDTF">2024-05-08T15:09:34Z</dcterms:created>
  <dcterms:modified xsi:type="dcterms:W3CDTF">2024-05-08T16:08:42Z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2024-05-08T00:00:00Z</vt:filetime>
  </property>
  <property fmtid="{D5CDD505-2E9C-101B-9397-08002B2CF9AE}" pid="5" name="Producer">
    <vt:lpwstr>www.ilovepdf.com; modified using OpenPDF UNKNOWN</vt:lpwstr>
  </property>
</Properties>
</file>