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73" r:id="rId4"/>
    <p:sldId id="274" r:id="rId5"/>
    <p:sldId id="257" r:id="rId6"/>
    <p:sldId id="271" r:id="rId7"/>
    <p:sldId id="262" r:id="rId8"/>
    <p:sldId id="261" r:id="rId9"/>
    <p:sldId id="258" r:id="rId10"/>
    <p:sldId id="263" r:id="rId11"/>
    <p:sldId id="264" r:id="rId12"/>
    <p:sldId id="265" r:id="rId13"/>
    <p:sldId id="266" r:id="rId14"/>
    <p:sldId id="267" r:id="rId15"/>
    <p:sldId id="268" r:id="rId16"/>
    <p:sldId id="269" r:id="rId17"/>
    <p:sldId id="27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A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CDC310-5FFB-44AC-8C6F-4DD04BEF769C}" type="datetimeFigureOut">
              <a:rPr lang="en-US" smtClean="0"/>
              <a:pPr/>
              <a:t>6/28/2018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D0F719-F7FA-46A6-ADF4-05632D26F4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D0F719-F7FA-46A6-ADF4-05632D26F4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D0F719-F7FA-46A6-ADF4-05632D26F4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D0F719-F7FA-46A6-ADF4-05632D26F4CF}"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2D0F719-F7FA-46A6-ADF4-05632D26F4CF}"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2D0F719-F7FA-46A6-ADF4-05632D26F4CF}"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2D0F719-F7FA-46A6-ADF4-05632D26F4C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2D0F719-F7FA-46A6-ADF4-05632D26F4CF}"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CDC310-5FFB-44AC-8C6F-4DD04BEF769C}" type="datetimeFigureOut">
              <a:rPr lang="en-US" smtClean="0"/>
              <a:pPr/>
              <a:t>6/28/2018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2D0F719-F7FA-46A6-ADF4-05632D26F4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0CDC310-5FFB-44AC-8C6F-4DD04BEF769C}" type="datetimeFigureOut">
              <a:rPr lang="en-US" smtClean="0"/>
              <a:pPr/>
              <a:t>6/28/2018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2D0F719-F7FA-46A6-ADF4-05632D26F4C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0CDC310-5FFB-44AC-8C6F-4DD04BEF769C}" type="datetimeFigureOut">
              <a:rPr lang="en-US" smtClean="0"/>
              <a:pPr/>
              <a:t>6/28/2018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D0F719-F7FA-46A6-ADF4-05632D26F4CF}"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0CDC310-5FFB-44AC-8C6F-4DD04BEF769C}" type="datetimeFigureOut">
              <a:rPr lang="en-US" smtClean="0"/>
              <a:pPr/>
              <a:t>6/28/2018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0F719-F7FA-46A6-ADF4-05632D26F4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ksdkalluri/h1b-kaggle/dat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IN" sz="6600" b="1" dirty="0" smtClean="0">
                <a:solidFill>
                  <a:schemeClr val="tx2">
                    <a:lumMod val="60000"/>
                    <a:lumOff val="40000"/>
                  </a:schemeClr>
                </a:solidFill>
              </a:rPr>
              <a:t>H1B VISA CERTIFICATION </a:t>
            </a:r>
            <a:endParaRPr lang="en-IN" sz="6600" b="1" dirty="0">
              <a:solidFill>
                <a:schemeClr val="tx2">
                  <a:lumMod val="60000"/>
                  <a:lumOff val="40000"/>
                </a:schemeClr>
              </a:solidFill>
            </a:endParaRPr>
          </a:p>
        </p:txBody>
      </p:sp>
      <p:sp>
        <p:nvSpPr>
          <p:cNvPr id="3" name="Subtitle 2"/>
          <p:cNvSpPr>
            <a:spLocks noGrp="1"/>
          </p:cNvSpPr>
          <p:nvPr>
            <p:ph type="subTitle" idx="1"/>
          </p:nvPr>
        </p:nvSpPr>
        <p:spPr>
          <a:xfrm>
            <a:off x="540544" y="2285992"/>
            <a:ext cx="8062912" cy="1716888"/>
          </a:xfrm>
        </p:spPr>
        <p:txBody>
          <a:bodyPr/>
          <a:lstStyle/>
          <a:p>
            <a:endParaRPr lang="en-IN" dirty="0" smtClean="0"/>
          </a:p>
          <a:p>
            <a:endParaRPr lang="en-I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used a powerful graphical framework called ggpolt2 in R to plot the graphs.</a:t>
            </a:r>
          </a:p>
          <a:p>
            <a:endParaRPr lang="en-IN" dirty="0" smtClean="0"/>
          </a:p>
          <a:p>
            <a:r>
              <a:rPr lang="en-IN" dirty="0" smtClean="0"/>
              <a:t>Using the various columns in the dataset and graphically representing them, we have come up with a few conclusions.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First, we do some pre processing on the data.</a:t>
            </a:r>
          </a:p>
          <a:p>
            <a:r>
              <a:rPr lang="en-IN" sz="2400" dirty="0" smtClean="0"/>
              <a:t>After loading the file, the cases which have status as ”Certified” and visa type as “H1B” are filtered.</a:t>
            </a:r>
          </a:p>
          <a:p>
            <a:r>
              <a:rPr lang="en-IN" sz="2400" dirty="0" smtClean="0"/>
              <a:t>These are grouped by country of citizenship and a graph of country v/s count of Certified H1B visas is plotted.</a:t>
            </a:r>
          </a:p>
          <a:p>
            <a:endParaRPr lang="en-IN" dirty="0"/>
          </a:p>
        </p:txBody>
      </p:sp>
      <p:sp>
        <p:nvSpPr>
          <p:cNvPr id="3" name="Title 2"/>
          <p:cNvSpPr>
            <a:spLocks noGrp="1"/>
          </p:cNvSpPr>
          <p:nvPr>
            <p:ph type="title"/>
          </p:nvPr>
        </p:nvSpPr>
        <p:spPr>
          <a:xfrm>
            <a:off x="1071538" y="571480"/>
            <a:ext cx="7829576" cy="846158"/>
          </a:xfrm>
        </p:spPr>
        <p:txBody>
          <a:bodyPr>
            <a:normAutofit/>
          </a:bodyPr>
          <a:lstStyle/>
          <a:p>
            <a:r>
              <a:rPr lang="en-IN" sz="3600" dirty="0" smtClean="0"/>
              <a:t>PLOTS AND CONCLUSIONS</a:t>
            </a:r>
            <a:endParaRPr lang="en-IN" sz="3600" dirty="0"/>
          </a:p>
        </p:txBody>
      </p:sp>
      <p:pic>
        <p:nvPicPr>
          <p:cNvPr id="4" name="Picture 3">
            <a:extLst>
              <a:ext uri="{FF2B5EF4-FFF2-40B4-BE49-F238E27FC236}">
                <a16:creationId xmlns="" xmlns:a16="http://schemas.microsoft.com/office/drawing/2014/main" id="{9BDB3351-5B8E-4944-AE70-A8647951C981}"/>
              </a:ext>
            </a:extLst>
          </p:cNvPr>
          <p:cNvPicPr>
            <a:picLocks noChangeAspect="1"/>
          </p:cNvPicPr>
          <p:nvPr/>
        </p:nvPicPr>
        <p:blipFill>
          <a:blip r:embed="rId2"/>
          <a:srcRect t="12502"/>
          <a:stretch>
            <a:fillRect/>
          </a:stretch>
        </p:blipFill>
        <p:spPr>
          <a:xfrm>
            <a:off x="214282" y="4214818"/>
            <a:ext cx="8643997" cy="14999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 xmlns:a16="http://schemas.microsoft.com/office/drawing/2014/main" id="{354314BF-DE9F-4EA4-A528-922024F602D1}"/>
              </a:ext>
            </a:extLst>
          </p:cNvPr>
          <p:cNvPicPr>
            <a:picLocks noChangeAspect="1"/>
          </p:cNvPicPr>
          <p:nvPr/>
        </p:nvPicPr>
        <p:blipFill>
          <a:blip r:embed="rId2"/>
          <a:stretch>
            <a:fillRect/>
          </a:stretch>
        </p:blipFill>
        <p:spPr>
          <a:xfrm>
            <a:off x="431907" y="138112"/>
            <a:ext cx="8354936" cy="64561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plot the graph for the top 10 countries.</a:t>
            </a:r>
          </a:p>
          <a:p>
            <a:r>
              <a:rPr lang="en-IN" dirty="0" smtClean="0"/>
              <a:t>It is observed that India is the country with the maximum number of accepted and certified H1B visas.</a:t>
            </a:r>
          </a:p>
          <a:p>
            <a:r>
              <a:rPr lang="en-IN" dirty="0" smtClean="0"/>
              <a:t>Diving into the specifics, we also have the plot of employers v/s no of certified visas, which would tell the applicant where he would most likely be employed.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 xmlns:a16="http://schemas.microsoft.com/office/drawing/2014/main" id="{113D4534-D2F1-4F24-A123-D40324289B88}"/>
              </a:ext>
            </a:extLst>
          </p:cNvPr>
          <p:cNvPicPr>
            <a:picLocks noChangeAspect="1"/>
          </p:cNvPicPr>
          <p:nvPr/>
        </p:nvPicPr>
        <p:blipFill>
          <a:blip r:embed="rId2"/>
          <a:stretch>
            <a:fillRect/>
          </a:stretch>
        </p:blipFill>
        <p:spPr>
          <a:xfrm>
            <a:off x="285721" y="284672"/>
            <a:ext cx="8643998" cy="60018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It can be seen that Intel and Microsoft employs the most number of H1B visa holders.</a:t>
            </a:r>
          </a:p>
          <a:p>
            <a:r>
              <a:rPr lang="en-IN" dirty="0" smtClean="0"/>
              <a:t>We have plotted a final graph which shows the cities in which the number of H1B visa employers are maximum. A plot of ten top cities are shown below.</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E1621F2-05ED-42DE-9CBA-0B8B61E989BE}"/>
              </a:ext>
            </a:extLst>
          </p:cNvPr>
          <p:cNvPicPr>
            <a:picLocks noChangeAspect="1"/>
          </p:cNvPicPr>
          <p:nvPr/>
        </p:nvPicPr>
        <p:blipFill>
          <a:blip r:embed="rId2"/>
          <a:stretch>
            <a:fillRect/>
          </a:stretch>
        </p:blipFill>
        <p:spPr>
          <a:xfrm>
            <a:off x="214283" y="1142984"/>
            <a:ext cx="8643998" cy="44569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It can be seen that, the United States employs the maximum number of H1B visa holders from India, although the numbers have steadily decreased in recent years, followed by China and Canada.</a:t>
            </a:r>
          </a:p>
          <a:p>
            <a:r>
              <a:rPr lang="en-IN" dirty="0" smtClean="0"/>
              <a:t>Intel Corp, Microsoft Corp, Google Inc and Amazon LLC Corp, are the top H1B visa employers.</a:t>
            </a:r>
          </a:p>
          <a:p>
            <a:r>
              <a:rPr lang="en-IN" dirty="0" smtClean="0"/>
              <a:t>New York, Santa Clara, Mountain View, Houston are the cities with most number of H1B visas.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3042" y="2857496"/>
            <a:ext cx="8229600" cy="1143000"/>
          </a:xfrm>
        </p:spPr>
        <p:txBody>
          <a:bodyPr>
            <a:noAutofit/>
          </a:bodyPr>
          <a:lstStyle/>
          <a:p>
            <a:r>
              <a:rPr lang="en-IN" sz="7200" dirty="0" smtClean="0">
                <a:solidFill>
                  <a:schemeClr val="accent3">
                    <a:lumMod val="75000"/>
                  </a:schemeClr>
                </a:solidFill>
              </a:rPr>
              <a:t>THANK YOU</a:t>
            </a:r>
            <a:endParaRPr lang="en-IN" sz="7200" dirty="0">
              <a:solidFill>
                <a:schemeClr val="accent3">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2332037"/>
            <a:ext cx="8229600" cy="4525963"/>
          </a:xfrm>
        </p:spPr>
        <p:txBody>
          <a:bodyPr/>
          <a:lstStyle/>
          <a:p>
            <a:pPr>
              <a:buNone/>
            </a:pPr>
            <a:r>
              <a:rPr lang="en-IN" dirty="0" smtClean="0"/>
              <a:t>The H-1B </a:t>
            </a:r>
            <a:r>
              <a:rPr lang="en-IN" b="1" dirty="0" smtClean="0"/>
              <a:t>visa</a:t>
            </a:r>
            <a:r>
              <a:rPr lang="en-IN" dirty="0" smtClean="0"/>
              <a:t> is one of the most popular non-immigrant </a:t>
            </a:r>
            <a:r>
              <a:rPr lang="en-IN" b="1" dirty="0" smtClean="0"/>
              <a:t>visas</a:t>
            </a:r>
            <a:r>
              <a:rPr lang="en-IN" dirty="0" smtClean="0"/>
              <a:t>, which permits the US-based companies to hire foreign workers and let them work in speciality professions that require technical or theoretical expertise.</a:t>
            </a:r>
            <a:endParaRPr lang="en-IN" dirty="0"/>
          </a:p>
        </p:txBody>
      </p:sp>
      <p:sp>
        <p:nvSpPr>
          <p:cNvPr id="3" name="Title 2"/>
          <p:cNvSpPr>
            <a:spLocks noGrp="1"/>
          </p:cNvSpPr>
          <p:nvPr>
            <p:ph type="title"/>
          </p:nvPr>
        </p:nvSpPr>
        <p:spPr>
          <a:xfrm>
            <a:off x="500034" y="1071546"/>
            <a:ext cx="8229600" cy="1143000"/>
          </a:xfrm>
        </p:spPr>
        <p:txBody>
          <a:bodyPr>
            <a:normAutofit/>
          </a:bodyPr>
          <a:lstStyle/>
          <a:p>
            <a:pPr algn="ctr"/>
            <a:r>
              <a:rPr lang="en-IN" sz="4800" dirty="0" smtClean="0"/>
              <a:t>WHAT IS H1B VISA?</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Employer name</a:t>
            </a:r>
          </a:p>
          <a:p>
            <a:r>
              <a:rPr lang="en-IN" dirty="0" smtClean="0"/>
              <a:t>Class of admission</a:t>
            </a:r>
          </a:p>
          <a:p>
            <a:r>
              <a:rPr lang="en-IN" dirty="0" smtClean="0"/>
              <a:t>Country of Citizenship</a:t>
            </a:r>
          </a:p>
          <a:p>
            <a:r>
              <a:rPr lang="en-IN" dirty="0" smtClean="0"/>
              <a:t>Work city</a:t>
            </a:r>
          </a:p>
          <a:p>
            <a:r>
              <a:rPr lang="en-IN" dirty="0" smtClean="0"/>
              <a:t>Job level</a:t>
            </a:r>
          </a:p>
          <a:p>
            <a:r>
              <a:rPr lang="en-IN" dirty="0" smtClean="0"/>
              <a:t>Current wage</a:t>
            </a:r>
          </a:p>
          <a:p>
            <a:r>
              <a:rPr lang="en-IN" dirty="0" smtClean="0"/>
              <a:t>Case status(to be predicted)</a:t>
            </a:r>
          </a:p>
          <a:p>
            <a:endParaRPr lang="en-IN" dirty="0" smtClean="0"/>
          </a:p>
          <a:p>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smtClean="0"/>
              <a:t>PARAMETERS OF THE DATASET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0" y="1357298"/>
            <a:ext cx="8929718" cy="2714644"/>
          </a:xfrm>
        </p:spPr>
      </p:pic>
      <p:sp>
        <p:nvSpPr>
          <p:cNvPr id="3" name="Title 2"/>
          <p:cNvSpPr>
            <a:spLocks noGrp="1"/>
          </p:cNvSpPr>
          <p:nvPr>
            <p:ph type="title"/>
          </p:nvPr>
        </p:nvSpPr>
        <p:spPr/>
        <p:txBody>
          <a:bodyPr/>
          <a:lstStyle/>
          <a:p>
            <a:pPr algn="ctr"/>
            <a:r>
              <a:rPr lang="en-IN" dirty="0" smtClean="0"/>
              <a:t>DATASET and SOURCE</a:t>
            </a:r>
            <a:endParaRPr lang="en-IN" dirty="0"/>
          </a:p>
        </p:txBody>
      </p:sp>
      <p:sp>
        <p:nvSpPr>
          <p:cNvPr id="5" name="TextBox 4"/>
          <p:cNvSpPr txBox="1"/>
          <p:nvPr/>
        </p:nvSpPr>
        <p:spPr>
          <a:xfrm>
            <a:off x="1571604" y="4572008"/>
            <a:ext cx="6325771" cy="369332"/>
          </a:xfrm>
          <a:prstGeom prst="rect">
            <a:avLst/>
          </a:prstGeom>
          <a:noFill/>
        </p:spPr>
        <p:txBody>
          <a:bodyPr wrap="square" rtlCol="0">
            <a:spAutoFit/>
          </a:bodyPr>
          <a:lstStyle/>
          <a:p>
            <a:r>
              <a:rPr lang="en-IN" dirty="0" smtClean="0">
                <a:hlinkClick r:id="rId3"/>
              </a:rPr>
              <a:t>https://www.kaggle.com/ksdkalluri/h1b-kaggle/data</a:t>
            </a:r>
            <a:r>
              <a:rPr lang="en-IN"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2332037"/>
            <a:ext cx="8715404" cy="4525963"/>
          </a:xfrm>
        </p:spPr>
        <p:txBody>
          <a:bodyPr/>
          <a:lstStyle/>
          <a:p>
            <a:r>
              <a:rPr lang="en-IN" dirty="0" err="1" smtClean="0"/>
              <a:t>train_test_split</a:t>
            </a:r>
            <a:r>
              <a:rPr lang="en-IN" dirty="0" smtClean="0"/>
              <a:t>() from </a:t>
            </a:r>
            <a:r>
              <a:rPr lang="en-IN" dirty="0" err="1" smtClean="0"/>
              <a:t>sklearn.model_selection</a:t>
            </a:r>
            <a:endParaRPr lang="en-IN" dirty="0" smtClean="0"/>
          </a:p>
          <a:p>
            <a:r>
              <a:rPr lang="en-IN" dirty="0" err="1" smtClean="0"/>
              <a:t>DecisionTreeClassifier</a:t>
            </a:r>
            <a:r>
              <a:rPr lang="en-IN" dirty="0" smtClean="0"/>
              <a:t>() from </a:t>
            </a:r>
            <a:r>
              <a:rPr lang="en-IN" dirty="0" err="1" smtClean="0"/>
              <a:t>sklearn.tree</a:t>
            </a:r>
            <a:endParaRPr lang="en-IN" dirty="0" smtClean="0"/>
          </a:p>
          <a:p>
            <a:r>
              <a:rPr lang="en-IN" dirty="0" err="1" smtClean="0"/>
              <a:t>get_dummies</a:t>
            </a:r>
            <a:r>
              <a:rPr lang="en-IN" dirty="0" smtClean="0"/>
              <a:t>() from pandas</a:t>
            </a:r>
          </a:p>
          <a:p>
            <a:endParaRPr lang="en-IN" dirty="0" smtClean="0"/>
          </a:p>
          <a:p>
            <a:endParaRPr lang="en-IN" dirty="0" smtClean="0"/>
          </a:p>
          <a:p>
            <a:endParaRPr lang="en-IN" dirty="0"/>
          </a:p>
        </p:txBody>
      </p:sp>
      <p:sp>
        <p:nvSpPr>
          <p:cNvPr id="3" name="Title 2"/>
          <p:cNvSpPr>
            <a:spLocks noGrp="1"/>
          </p:cNvSpPr>
          <p:nvPr>
            <p:ph type="title"/>
          </p:nvPr>
        </p:nvSpPr>
        <p:spPr>
          <a:xfrm>
            <a:off x="500034" y="928670"/>
            <a:ext cx="8229600" cy="1143000"/>
          </a:xfrm>
        </p:spPr>
        <p:txBody>
          <a:bodyPr/>
          <a:lstStyle/>
          <a:p>
            <a:pPr algn="ctr"/>
            <a:r>
              <a:rPr lang="en-IN" dirty="0" smtClean="0"/>
              <a:t>Libraries and methods used.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14290"/>
            <a:ext cx="8229600" cy="1143000"/>
          </a:xfrm>
        </p:spPr>
        <p:txBody>
          <a:bodyPr/>
          <a:lstStyle/>
          <a:p>
            <a:pPr algn="ctr"/>
            <a:r>
              <a:rPr lang="en-IN" dirty="0" smtClean="0"/>
              <a:t>CODE IN PYTHON</a:t>
            </a:r>
            <a:endParaRPr lang="en-IN" dirty="0"/>
          </a:p>
        </p:txBody>
      </p:sp>
      <p:pic>
        <p:nvPicPr>
          <p:cNvPr id="6" name="Content Placeholder 5" descr="CODE.png"/>
          <p:cNvPicPr>
            <a:picLocks noGrp="1" noChangeAspect="1"/>
          </p:cNvPicPr>
          <p:nvPr>
            <p:ph idx="1"/>
          </p:nvPr>
        </p:nvPicPr>
        <p:blipFill>
          <a:blip r:embed="rId2"/>
          <a:stretch>
            <a:fillRect/>
          </a:stretch>
        </p:blipFill>
        <p:spPr>
          <a:xfrm>
            <a:off x="785787" y="1357298"/>
            <a:ext cx="7643866" cy="464346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eatures.png"/>
          <p:cNvPicPr>
            <a:picLocks noGrp="1" noChangeAspect="1"/>
          </p:cNvPicPr>
          <p:nvPr>
            <p:ph idx="1"/>
          </p:nvPr>
        </p:nvPicPr>
        <p:blipFill>
          <a:blip r:embed="rId2"/>
          <a:stretch>
            <a:fillRect/>
          </a:stretch>
        </p:blipFill>
        <p:spPr>
          <a:xfrm>
            <a:off x="1357290" y="2285992"/>
            <a:ext cx="6572296" cy="2500329"/>
          </a:xfrm>
        </p:spPr>
      </p:pic>
      <p:sp>
        <p:nvSpPr>
          <p:cNvPr id="3" name="Title 2"/>
          <p:cNvSpPr>
            <a:spLocks noGrp="1"/>
          </p:cNvSpPr>
          <p:nvPr>
            <p:ph type="title"/>
          </p:nvPr>
        </p:nvSpPr>
        <p:spPr/>
        <p:txBody>
          <a:bodyPr/>
          <a:lstStyle/>
          <a:p>
            <a:pPr algn="ctr"/>
            <a:r>
              <a:rPr lang="en-IN" dirty="0" smtClean="0"/>
              <a:t>FEATURE  IMPORTANCES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85720" y="-214338"/>
            <a:ext cx="7772400" cy="1829761"/>
          </a:xfrm>
        </p:spPr>
        <p:txBody>
          <a:bodyPr>
            <a:normAutofit/>
          </a:bodyPr>
          <a:lstStyle/>
          <a:p>
            <a:pPr algn="ctr"/>
            <a:r>
              <a:rPr lang="en-IN" sz="4000" dirty="0" smtClean="0"/>
              <a:t>PROBABILITY OF VISA STATUS  </a:t>
            </a:r>
            <a:endParaRPr lang="en-IN" sz="4000" dirty="0"/>
          </a:p>
        </p:txBody>
      </p:sp>
      <p:sp>
        <p:nvSpPr>
          <p:cNvPr id="8" name="Subtitle 7"/>
          <p:cNvSpPr>
            <a:spLocks noGrp="1"/>
          </p:cNvSpPr>
          <p:nvPr>
            <p:ph type="subTitle" idx="1"/>
          </p:nvPr>
        </p:nvSpPr>
        <p:spPr>
          <a:xfrm>
            <a:off x="428596" y="1857364"/>
            <a:ext cx="7772400" cy="1199704"/>
          </a:xfrm>
        </p:spPr>
        <p:txBody>
          <a:bodyPr>
            <a:normAutofit fontScale="70000" lnSpcReduction="20000"/>
          </a:bodyPr>
          <a:lstStyle/>
          <a:p>
            <a:pPr algn="l">
              <a:buFont typeface="Wingdings" pitchFamily="2" charset="2"/>
              <a:buChar char="Ø"/>
            </a:pPr>
            <a:r>
              <a:rPr lang="en-IN" dirty="0" smtClean="0"/>
              <a:t>Certified</a:t>
            </a:r>
          </a:p>
          <a:p>
            <a:pPr algn="l">
              <a:buFont typeface="Wingdings" pitchFamily="2" charset="2"/>
              <a:buChar char="Ø"/>
            </a:pPr>
            <a:r>
              <a:rPr lang="en-IN" dirty="0" smtClean="0"/>
              <a:t>Certified expired</a:t>
            </a:r>
          </a:p>
          <a:p>
            <a:pPr algn="l">
              <a:buFont typeface="Wingdings" pitchFamily="2" charset="2"/>
              <a:buChar char="Ø"/>
            </a:pPr>
            <a:r>
              <a:rPr lang="en-IN" dirty="0" smtClean="0"/>
              <a:t>Denied</a:t>
            </a:r>
          </a:p>
          <a:p>
            <a:pPr algn="l">
              <a:buFont typeface="Wingdings" pitchFamily="2" charset="2"/>
              <a:buChar char="Ø"/>
            </a:pPr>
            <a:r>
              <a:rPr lang="en-IN" dirty="0" smtClean="0"/>
              <a:t>withdrawn</a:t>
            </a:r>
          </a:p>
          <a:p>
            <a:pPr algn="l">
              <a:buFont typeface="Wingdings" pitchFamily="2" charset="2"/>
              <a:buChar char="Ø"/>
            </a:pPr>
            <a:endParaRPr lang="en-IN" dirty="0"/>
          </a:p>
        </p:txBody>
      </p:sp>
      <p:pic>
        <p:nvPicPr>
          <p:cNvPr id="6" name="Content Placeholder 5" descr="probability.png"/>
          <p:cNvPicPr>
            <a:picLocks noGrp="1" noChangeAspect="1"/>
          </p:cNvPicPr>
          <p:nvPr>
            <p:ph idx="4294967295"/>
          </p:nvPr>
        </p:nvPicPr>
        <p:blipFill>
          <a:blip r:embed="rId2"/>
          <a:stretch>
            <a:fillRect/>
          </a:stretch>
        </p:blipFill>
        <p:spPr>
          <a:xfrm>
            <a:off x="1643042" y="3143248"/>
            <a:ext cx="5286412" cy="207170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png"/>
          <p:cNvPicPr>
            <a:picLocks noGrp="1" noChangeAspect="1"/>
          </p:cNvPicPr>
          <p:nvPr>
            <p:ph idx="1"/>
          </p:nvPr>
        </p:nvPicPr>
        <p:blipFill>
          <a:blip r:embed="rId2"/>
          <a:stretch>
            <a:fillRect/>
          </a:stretch>
        </p:blipFill>
        <p:spPr>
          <a:xfrm>
            <a:off x="571473" y="1571612"/>
            <a:ext cx="8286808" cy="4143404"/>
          </a:xfrm>
        </p:spPr>
      </p:pic>
      <p:sp>
        <p:nvSpPr>
          <p:cNvPr id="3" name="Title 2"/>
          <p:cNvSpPr>
            <a:spLocks noGrp="1"/>
          </p:cNvSpPr>
          <p:nvPr>
            <p:ph type="title"/>
          </p:nvPr>
        </p:nvSpPr>
        <p:spPr/>
        <p:txBody>
          <a:bodyPr>
            <a:normAutofit/>
          </a:bodyPr>
          <a:lstStyle/>
          <a:p>
            <a:pPr algn="ctr"/>
            <a:r>
              <a:rPr lang="en-IN" sz="3200" dirty="0" smtClean="0"/>
              <a:t>ACCURACY OF PREDICTED VALUES</a:t>
            </a:r>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304</TotalTime>
  <Words>356</Words>
  <Application>Microsoft Office PowerPoint</Application>
  <PresentationFormat>On-screen Show (4:3)</PresentationFormat>
  <Paragraphs>44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H1B VISA CERTIFICATION </vt:lpstr>
      <vt:lpstr>WHAT IS H1B VISA?</vt:lpstr>
      <vt:lpstr>PARAMETERS OF THE DATASET</vt:lpstr>
      <vt:lpstr>DATASET and SOURCE</vt:lpstr>
      <vt:lpstr>Libraries and methods used.</vt:lpstr>
      <vt:lpstr>CODE IN PYTHON</vt:lpstr>
      <vt:lpstr>FEATURE  IMPORTANCES</vt:lpstr>
      <vt:lpstr>PROBABILITY OF VISA STATUS  </vt:lpstr>
      <vt:lpstr>ACCURACY OF PREDICTED VALUES</vt:lpstr>
      <vt:lpstr>Slide 10</vt:lpstr>
      <vt:lpstr>PLOTS AND CONCLUSIONS</vt:lpstr>
      <vt:lpstr>Slide 12</vt:lpstr>
      <vt:lpstr>Slide 13</vt:lpstr>
      <vt:lpstr>Slide 14</vt:lpstr>
      <vt:lpstr>Slide 15</vt:lpstr>
      <vt:lpstr>Slide 16</vt:lpstr>
      <vt:lpstr>Slide 17</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CERTIFICATION</dc:title>
  <dc:creator>HP</dc:creator>
  <cp:lastModifiedBy>HP</cp:lastModifiedBy>
  <cp:revision>34</cp:revision>
  <dcterms:created xsi:type="dcterms:W3CDTF">2018-06-26T15:18:05Z</dcterms:created>
  <dcterms:modified xsi:type="dcterms:W3CDTF">2018-06-28T15:09:39Z</dcterms:modified>
</cp:coreProperties>
</file>