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11" r:id="rId7"/>
    <p:sldId id="391" r:id="rId8"/>
    <p:sldId id="405" r:id="rId9"/>
    <p:sldId id="413" r:id="rId10"/>
    <p:sldId id="412" r:id="rId11"/>
    <p:sldId id="404" r:id="rId12"/>
    <p:sldId id="403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17D40-7A35-4EFD-8BDD-FD0D85684C7F}" v="1115" dt="2024-08-14T14:16:55.06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342" y="445997"/>
            <a:ext cx="8419381" cy="991464"/>
          </a:xfrm>
        </p:spPr>
        <p:txBody>
          <a:bodyPr/>
          <a:lstStyle/>
          <a:p>
            <a:r>
              <a:rPr lang="en-US" dirty="0"/>
              <a:t>VAULTOFCODES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E5F4C-92C3-7833-4EE0-BEB96123D930}"/>
              </a:ext>
            </a:extLst>
          </p:cNvPr>
          <p:cNvSpPr txBox="1"/>
          <p:nvPr/>
        </p:nvSpPr>
        <p:spPr>
          <a:xfrm>
            <a:off x="2478364" y="1708956"/>
            <a:ext cx="85180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FINAL PROJECT – SNAKE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2520D-D90A-1B86-98A1-5F54871CD49A}"/>
              </a:ext>
            </a:extLst>
          </p:cNvPr>
          <p:cNvSpPr txBox="1"/>
          <p:nvPr/>
        </p:nvSpPr>
        <p:spPr>
          <a:xfrm>
            <a:off x="5516190" y="2577237"/>
            <a:ext cx="65201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PRESENTED BY : SANGEETHARASU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AB8B-A130-6BC1-406E-788BB2ABE58D}"/>
              </a:ext>
            </a:extLst>
          </p:cNvPr>
          <p:cNvSpPr txBox="1"/>
          <p:nvPr/>
        </p:nvSpPr>
        <p:spPr>
          <a:xfrm>
            <a:off x="2026864" y="3752351"/>
            <a:ext cx="10168668" cy="3108543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     </a:t>
            </a:r>
            <a:r>
              <a:rPr lang="en-US" sz="2800" b="1" dirty="0">
                <a:latin typeface="Times New Roman"/>
                <a:cs typeface="Arial"/>
              </a:rPr>
              <a:t>INTRODUCTION TO SNAKE GAME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Arial"/>
              </a:rPr>
              <a:t>     SETTING UP THE GAME ENVIRONMENT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Arial"/>
              </a:rPr>
              <a:t>     GAME MECHANICS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Arial"/>
              </a:rPr>
              <a:t>     GAME MOVEMENT AND LOGIC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Arial"/>
              </a:rPr>
              <a:t>     SCREEN SHOT  </a:t>
            </a:r>
            <a:br>
              <a:rPr lang="en-US" sz="2800" b="1" dirty="0">
                <a:latin typeface="Times New Roman"/>
              </a:rPr>
            </a:br>
            <a:r>
              <a:rPr lang="en-US" sz="2800" b="1" dirty="0">
                <a:latin typeface="Times New Roman"/>
                <a:cs typeface="Arial"/>
              </a:rPr>
              <a:t>     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USER INTERACTION, CONTROL</a:t>
            </a:r>
            <a:r>
              <a:rPr lang="en-US" sz="2800" b="1" dirty="0">
                <a:latin typeface="Times New Roman"/>
                <a:cs typeface="Arial"/>
              </a:rPr>
              <a:t> </a:t>
            </a:r>
            <a:br>
              <a:rPr lang="en-US" sz="2800" b="1" dirty="0">
                <a:latin typeface="Times New Roman"/>
                <a:cs typeface="Arial"/>
              </a:rPr>
            </a:br>
            <a:r>
              <a:rPr lang="en-US" sz="2800" b="1" dirty="0">
                <a:latin typeface="Times New Roman"/>
                <a:cs typeface="Arial"/>
              </a:rPr>
              <a:t>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7690021" cy="3291840"/>
          </a:xfrm>
        </p:spPr>
        <p:txBody>
          <a:bodyPr/>
          <a:lstStyle/>
          <a:p>
            <a:r>
              <a:rPr lang="en-US" sz="7200" dirty="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42350"/>
            <a:ext cx="6787747" cy="153706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Introduction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422349"/>
            <a:ext cx="11007372" cy="3709987"/>
          </a:xfrm>
        </p:spPr>
        <p:txBody>
          <a:bodyPr vert="horz" lIns="0" tIns="45720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What is the Snake Game?</a:t>
            </a:r>
            <a:endParaRPr lang="en-US">
              <a:solidFill>
                <a:schemeClr val="bg1"/>
              </a:solidFill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Classic Arcade Game:</a:t>
            </a:r>
            <a:r>
              <a:rPr lang="en-US" b="0">
                <a:solidFill>
                  <a:schemeClr val="bg1"/>
                </a:solidFill>
                <a:ea typeface="+mn-lt"/>
                <a:cs typeface="+mn-lt"/>
              </a:rPr>
              <a:t> The snake grows as it eats food and must avoid hitting the walls or itself.</a:t>
            </a:r>
            <a:endParaRPr lang="en-US">
              <a:solidFill>
                <a:schemeClr val="bg1"/>
              </a:solidFill>
            </a:endParaRPr>
          </a:p>
          <a:p>
            <a:pPr marL="283210" indent="-283210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Objective:</a:t>
            </a:r>
            <a:r>
              <a:rPr lang="en-US" b="0">
                <a:solidFill>
                  <a:schemeClr val="bg1"/>
                </a:solidFill>
                <a:ea typeface="+mn-lt"/>
                <a:cs typeface="+mn-lt"/>
              </a:rPr>
              <a:t> Achieve the highest score by eating food.</a:t>
            </a:r>
            <a:br>
              <a:rPr lang="en-US" b="0">
                <a:ea typeface="+mn-lt"/>
                <a:cs typeface="+mn-lt"/>
              </a:rPr>
            </a:b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Key Components in Code:</a:t>
            </a:r>
            <a:endParaRPr lang="en-US">
              <a:solidFill>
                <a:schemeClr val="bg1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Snake:</a:t>
            </a:r>
            <a:r>
              <a:rPr lang="en-US" b="0">
                <a:solidFill>
                  <a:schemeClr val="bg1"/>
                </a:solidFill>
                <a:ea typeface="+mn-lt"/>
                <a:cs typeface="+mn-lt"/>
              </a:rPr>
              <a:t> Represented by a list of coordinates.</a:t>
            </a:r>
            <a:endParaRPr lang="en-US">
              <a:solidFill>
                <a:schemeClr val="bg1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Food:</a:t>
            </a:r>
            <a:r>
              <a:rPr lang="en-US" b="0">
                <a:solidFill>
                  <a:schemeClr val="bg1"/>
                </a:solidFill>
                <a:ea typeface="+mn-lt"/>
                <a:cs typeface="+mn-lt"/>
              </a:rPr>
              <a:t> Randomly placed on the canvas.</a:t>
            </a:r>
            <a:endParaRPr lang="en-US">
              <a:solidFill>
                <a:schemeClr val="bg1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Controls:</a:t>
            </a:r>
            <a:r>
              <a:rPr lang="en-US" b="0">
                <a:solidFill>
                  <a:schemeClr val="bg1"/>
                </a:solidFill>
                <a:ea typeface="+mn-lt"/>
                <a:cs typeface="+mn-lt"/>
              </a:rPr>
              <a:t> Arrow keys to change direction; 'p' to pause.</a:t>
            </a:r>
            <a:endParaRPr lang="en-US">
              <a:solidFill>
                <a:schemeClr val="bg1"/>
              </a:solidFill>
            </a:endParaRPr>
          </a:p>
          <a:p>
            <a:pPr marL="283210" indent="-283210"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587-9AF6-1C25-DBF2-3E209403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08788"/>
            <a:ext cx="6787747" cy="1593507"/>
          </a:xfrm>
        </p:spPr>
        <p:txBody>
          <a:bodyPr/>
          <a:lstStyle/>
          <a:p>
            <a:r>
              <a:rPr lang="en-US" sz="3200" dirty="0">
                <a:latin typeface="Times New Roman"/>
                <a:ea typeface="+mj-lt"/>
                <a:cs typeface="+mj-lt"/>
              </a:rPr>
              <a:t>Setting Up the Game Environment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B319-469F-6BE3-C9C4-3B6545C9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11" y="2281918"/>
            <a:ext cx="11390638" cy="4449922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lnSpc>
                <a:spcPct val="90000"/>
              </a:lnSpc>
              <a:spcBef>
                <a:spcPts val="1800"/>
              </a:spcBef>
            </a:pPr>
            <a:r>
              <a:rPr lang="en-US" sz="1900">
                <a:solidFill>
                  <a:srgbClr val="000000"/>
                </a:solidFill>
                <a:latin typeface="Times New Roman"/>
                <a:cs typeface="Times New Roman"/>
              </a:rPr>
              <a:t>Initialization:</a:t>
            </a:r>
            <a:endParaRPr lang="en-US" sz="1900" b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lnSpc>
                <a:spcPct val="90000"/>
              </a:lnSpc>
              <a:spcBef>
                <a:spcPts val="1800"/>
              </a:spcBef>
            </a:pPr>
            <a: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  <a:t>__init__ method creates the main window and sets up the canvas and reset button.</a:t>
            </a:r>
            <a:endParaRPr lang="en-US" sz="1900" b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lnSpc>
                <a:spcPct val="90000"/>
              </a:lnSpc>
              <a:spcBef>
                <a:spcPts val="1800"/>
              </a:spcBef>
            </a:pP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Code Snippet:</a:t>
            </a:r>
            <a:br>
              <a:rPr lang="en-US" sz="190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sz="190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900">
                <a:solidFill>
                  <a:srgbClr val="000000"/>
                </a:solidFill>
                <a:latin typeface="Times New Roman"/>
                <a:cs typeface="Times New Roman"/>
              </a:rPr>
              <a:t>self.canvas</a:t>
            </a:r>
            <a: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  <a:t> = tk.Canvas(self.frame, width=CANVAS_WIDTH, height=CANVAS_HEIGHT, bg="blue")</a:t>
            </a:r>
            <a:b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  <a:t>self.reset_button = tk.Button(self.frame, text="Reset", command=self.reset_game)</a:t>
            </a:r>
            <a:b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Explanation: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lnSpc>
                <a:spcPct val="90000"/>
              </a:lnSpc>
              <a:spcBef>
                <a:spcPts val="1800"/>
              </a:spcBef>
            </a:pPr>
            <a: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  <a:t>The canvas is where the snake and food are drawn.</a:t>
            </a:r>
            <a:endParaRPr lang="en-US" sz="1900" b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lnSpc>
                <a:spcPct val="90000"/>
              </a:lnSpc>
              <a:spcBef>
                <a:spcPts val="1800"/>
              </a:spcBef>
            </a:pPr>
            <a:r>
              <a:rPr lang="en-US" sz="1900" b="0">
                <a:solidFill>
                  <a:srgbClr val="000000"/>
                </a:solidFill>
                <a:latin typeface="Times New Roman"/>
                <a:cs typeface="Times New Roman"/>
              </a:rPr>
              <a:t>The reset button allows the game to be restarted.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7290"/>
            <a:ext cx="10873740" cy="16802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Game Mechanics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5EBF9-947B-22C1-A963-DC047379DE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04846" y="2310763"/>
            <a:ext cx="9363254" cy="4202535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283210" indent="-283210"/>
            <a:r>
              <a:rPr lang="en-US" b="1" dirty="0">
                <a:latin typeface="Times New Roman"/>
                <a:cs typeface="Times New Roman"/>
              </a:rPr>
              <a:t>Resetting the Game: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-US" b="1" dirty="0">
                <a:latin typeface="Times New Roman"/>
                <a:cs typeface="Times New Roman"/>
              </a:rPr>
              <a:t>Method:</a:t>
            </a:r>
            <a:r>
              <a:rPr lang="en-US" sz="1600" b="1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'</a:t>
            </a:r>
            <a:r>
              <a:rPr lang="en-US" sz="1800" b="1" dirty="0" err="1">
                <a:latin typeface="Times New Roman"/>
                <a:cs typeface="Times New Roman"/>
              </a:rPr>
              <a:t>reset_game</a:t>
            </a:r>
            <a:r>
              <a:rPr lang="en-US" sz="1800" b="1" dirty="0">
                <a:latin typeface="Times New Roman"/>
                <a:cs typeface="Times New Roman"/>
              </a:rPr>
              <a:t>()'</a:t>
            </a:r>
            <a:br>
              <a:rPr lang="en-US" sz="1600" b="1" dirty="0">
                <a:latin typeface="Times New Roman"/>
                <a:cs typeface="Times New Roman"/>
              </a:rPr>
            </a:br>
            <a:br>
              <a:rPr lang="en-US" sz="1600" b="1" dirty="0">
                <a:latin typeface="Times New Roman"/>
                <a:cs typeface="Times New Roman"/>
              </a:rPr>
            </a:br>
            <a:r>
              <a:rPr lang="en-US" sz="1600" b="1" dirty="0">
                <a:latin typeface="Times New Roman"/>
                <a:cs typeface="Times New Roman"/>
              </a:rPr>
              <a:t>     </a:t>
            </a:r>
            <a:r>
              <a:rPr lang="en-US" b="1" dirty="0">
                <a:latin typeface="Times New Roman"/>
                <a:cs typeface="Times New Roman"/>
              </a:rPr>
              <a:t>Reset Snake Position: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Start with three segments.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b="1" dirty="0">
                <a:latin typeface="Times New Roman"/>
                <a:cs typeface="Times New Roman"/>
              </a:rPr>
              <a:t> </a:t>
            </a:r>
            <a:r>
              <a:rPr lang="en-US" b="1" dirty="0">
                <a:latin typeface="Times New Roman"/>
                <a:cs typeface="Times New Roman"/>
              </a:rPr>
              <a:t>Generate Food: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Place randomly on the canvas.</a:t>
            </a:r>
            <a:br>
              <a:rPr lang="en-US" sz="1600" dirty="0">
                <a:latin typeface="Times New Roman"/>
                <a:cs typeface="Times New Roman"/>
              </a:rPr>
            </a:b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b="1" dirty="0">
                <a:latin typeface="Times New Roman"/>
                <a:cs typeface="Times New Roman"/>
              </a:rPr>
              <a:t> </a:t>
            </a:r>
            <a:r>
              <a:rPr lang="en-US" b="1" dirty="0">
                <a:latin typeface="Times New Roman"/>
                <a:cs typeface="Times New Roman"/>
              </a:rPr>
              <a:t>Direction &amp; State Initialization: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Set direction to "Right", and other states like 'paused',                  '</a:t>
            </a:r>
            <a:r>
              <a:rPr lang="en-US" sz="1800" dirty="0" err="1">
                <a:latin typeface="Times New Roman"/>
                <a:cs typeface="Times New Roman"/>
              </a:rPr>
              <a:t>game_over</a:t>
            </a:r>
            <a:r>
              <a:rPr lang="en-US" sz="1800" dirty="0">
                <a:latin typeface="Times New Roman"/>
                <a:cs typeface="Times New Roman"/>
              </a:rPr>
              <a:t>', and 'speed'.</a:t>
            </a:r>
            <a:endParaRPr lang="en-US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buFont typeface="Arial,Sans-Serif" panose="020B0604020202020204" pitchFamily="34" charset="0"/>
            </a:pPr>
            <a:r>
              <a:rPr lang="en-US" b="1" dirty="0">
                <a:latin typeface="Times New Roman"/>
                <a:cs typeface="Times New Roman"/>
              </a:rPr>
              <a:t>Code Snippet:</a:t>
            </a:r>
            <a:br>
              <a:rPr lang="en-US" sz="1800" b="1" dirty="0">
                <a:latin typeface="Times New Roman"/>
                <a:cs typeface="Times New Roman"/>
              </a:rPr>
            </a:br>
            <a:br>
              <a:rPr lang="en-US" sz="1600" b="1" dirty="0">
                <a:latin typeface="Times New Roman"/>
                <a:cs typeface="Times New Roman"/>
              </a:rPr>
            </a:br>
            <a:r>
              <a:rPr lang="en-US" sz="1600" b="1" dirty="0">
                <a:latin typeface="Times New Roman"/>
                <a:cs typeface="Times New Roman"/>
              </a:rPr>
              <a:t> </a:t>
            </a:r>
            <a:r>
              <a:rPr lang="en-US" sz="1800" b="1" dirty="0" err="1">
                <a:latin typeface="Times New Roman"/>
                <a:cs typeface="Times New Roman"/>
              </a:rPr>
              <a:t>self.snake</a:t>
            </a:r>
            <a:r>
              <a:rPr lang="en-US" sz="1800" dirty="0">
                <a:latin typeface="Times New Roman"/>
                <a:cs typeface="Times New Roman"/>
              </a:rPr>
              <a:t> = [(60, 100), (40, 100), (20, 100)]</a:t>
            </a:r>
            <a:endParaRPr lang="en-US" sz="1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57200" lvl="2" indent="0">
              <a:buNone/>
            </a:pPr>
            <a:r>
              <a:rPr lang="en-US" sz="1800" dirty="0" err="1">
                <a:latin typeface="Times New Roman"/>
                <a:cs typeface="Times New Roman"/>
              </a:rPr>
              <a:t>self.food</a:t>
            </a:r>
            <a:r>
              <a:rPr lang="en-US" sz="1800" dirty="0">
                <a:latin typeface="Times New Roman"/>
                <a:cs typeface="Times New Roman"/>
              </a:rPr>
              <a:t> = </a:t>
            </a:r>
            <a:r>
              <a:rPr lang="en-US" sz="1800" dirty="0" err="1">
                <a:latin typeface="Times New Roman"/>
                <a:cs typeface="Times New Roman"/>
              </a:rPr>
              <a:t>self.create_food</a:t>
            </a:r>
            <a:r>
              <a:rPr lang="en-US" sz="1800" dirty="0">
                <a:latin typeface="Times New Roman"/>
                <a:cs typeface="Times New Roman"/>
              </a:rPr>
              <a:t>()</a:t>
            </a:r>
            <a:endParaRPr lang="en-US" sz="1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  </a:t>
            </a:r>
            <a:r>
              <a:rPr lang="en-US" sz="1800" dirty="0" err="1">
                <a:latin typeface="Times New Roman"/>
                <a:cs typeface="Times New Roman"/>
              </a:rPr>
              <a:t>self.direction</a:t>
            </a:r>
            <a:r>
              <a:rPr lang="en-US" sz="1800" dirty="0">
                <a:latin typeface="Times New Roman"/>
                <a:cs typeface="Times New Roman"/>
              </a:rPr>
              <a:t> = "Right"</a:t>
            </a:r>
            <a:endParaRPr lang="en-US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83210" indent="-283210">
              <a:buFont typeface="Arial,Sans-Serif" panose="020B0604020202020204" pitchFamily="34" charset="0"/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B4D4-4D07-1077-127D-B2EFECCCF5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2746" y="995896"/>
            <a:ext cx="9285948" cy="4524222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Times New Roman"/>
              </a:rPr>
              <a:t>Explanation: 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Resets the game variables to start a new round.</a:t>
            </a:r>
            <a:br>
              <a:rPr lang="en-US" dirty="0">
                <a:latin typeface="Times New Roman"/>
                <a:ea typeface="+mn-lt"/>
                <a:cs typeface="Times New Roman"/>
              </a:rPr>
            </a:br>
            <a:br>
              <a:rPr lang="en-US" dirty="0">
                <a:latin typeface="Times New Roman"/>
                <a:ea typeface="+mn-lt"/>
                <a:cs typeface="Times New Roman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Drawing Elements on the Canvas: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Method: </a:t>
            </a:r>
            <a:r>
              <a:rPr lang="en-US" sz="1800" b="1" dirty="0">
                <a:latin typeface="Times New Roman"/>
                <a:cs typeface="Times New Roman"/>
              </a:rPr>
              <a:t>draw()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Clear Canvas: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self.canvas.delete</a:t>
            </a:r>
            <a:r>
              <a:rPr lang="en-US" sz="1800" dirty="0">
                <a:latin typeface="Times New Roman"/>
                <a:cs typeface="Times New Roman"/>
              </a:rPr>
              <a:t>("all")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Draw Snake and Food:</a:t>
            </a:r>
            <a:endParaRPr lang="en-US">
              <a:latin typeface="Times New Roman"/>
              <a:cs typeface="Times New Roman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Snake: Green rectangles.</a:t>
            </a:r>
            <a:endParaRPr lang="en-US" sz="1800">
              <a:latin typeface="Times New Roman"/>
              <a:cs typeface="Times New Roman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Food: Red rectangle.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Display Score: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At the top of the canvas.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Game Over Message: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If the game is over.</a:t>
            </a:r>
            <a:endParaRPr lang="en-US" sz="1800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1B31-0580-9AB2-B051-9BDE9878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91199"/>
            <a:ext cx="10873740" cy="1680205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Arial"/>
              </a:rPr>
              <a:t>GAME MOVEMENT AND LOGIC</a:t>
            </a:r>
            <a:endParaRPr lang="en-US" sz="32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A216-4F03-57F1-8B42-ED95DABABD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5086" y="2384981"/>
            <a:ext cx="9272716" cy="4327463"/>
          </a:xfrm>
        </p:spPr>
        <p:txBody>
          <a:bodyPr vert="horz" lIns="0" tIns="228600" rIns="0" bIns="0" rtlCol="0" anchor="t">
            <a:normAutofit fontScale="92500" lnSpcReduction="10000"/>
          </a:bodyPr>
          <a:lstStyle/>
          <a:p>
            <a:pPr marL="283210" indent="-283210"/>
            <a:r>
              <a:rPr lang="en-US" b="1" dirty="0">
                <a:latin typeface="Times New Roman"/>
                <a:ea typeface="+mn-lt"/>
                <a:cs typeface="+mn-lt"/>
              </a:rPr>
              <a:t>Handling Movement:</a:t>
            </a:r>
            <a:endParaRPr lang="en-US">
              <a:latin typeface="Times New Roman"/>
              <a:cs typeface="Times New Roman"/>
            </a:endParaRPr>
          </a:p>
          <a:p>
            <a:pPr marL="283210" indent="-283210"/>
            <a:r>
              <a:rPr lang="en-US" sz="1800" dirty="0">
                <a:latin typeface="Times New Roman"/>
                <a:cs typeface="Times New Roman"/>
              </a:rPr>
              <a:t>'move'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method updates the snake’s position based on the current direction and checks for collisions.</a:t>
            </a:r>
            <a:endParaRPr lang="en-US" sz="1800">
              <a:latin typeface="Times New Roman"/>
              <a:cs typeface="Times New Roman"/>
            </a:endParaRPr>
          </a:p>
          <a:p>
            <a:pPr marL="283210" indent="-283210"/>
            <a:r>
              <a:rPr lang="en-US" b="1" dirty="0">
                <a:latin typeface="Times New Roman"/>
                <a:ea typeface="+mn-lt"/>
                <a:cs typeface="+mn-lt"/>
              </a:rPr>
              <a:t>Code Snippet:</a:t>
            </a:r>
            <a:br>
              <a:rPr lang="en-US" dirty="0">
                <a:latin typeface="Times New Roman"/>
              </a:rPr>
            </a:br>
            <a:r>
              <a:rPr lang="en-US" sz="1800" dirty="0" err="1">
                <a:latin typeface="Times New Roman"/>
                <a:ea typeface="+mn-lt"/>
                <a:cs typeface="+mn-lt"/>
              </a:rPr>
              <a:t>head_x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head_y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=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self.snake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[0]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  if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self.direction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== "Up":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latin typeface="Times New Roman"/>
                <a:ea typeface="+mn-lt"/>
                <a:cs typeface="+mn-lt"/>
              </a:rPr>
              <a:t>  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head_y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-= CELL_SIZE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Game Over Conditions:</a:t>
            </a:r>
            <a:endParaRPr lang="en-US" dirty="0">
              <a:latin typeface="Times New Roman"/>
              <a:cs typeface="Times New Roman"/>
            </a:endParaRPr>
          </a:p>
          <a:p>
            <a:pPr lvl="1" indent="-283210"/>
            <a:r>
              <a:rPr lang="en-US" dirty="0">
                <a:latin typeface="Times New Roman"/>
                <a:ea typeface="+mn-lt"/>
                <a:cs typeface="+mn-lt"/>
              </a:rPr>
              <a:t>Collision with walls or itself.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Speed Adjustment:</a:t>
            </a:r>
            <a:endParaRPr lang="en-US" dirty="0">
              <a:latin typeface="Times New Roman"/>
              <a:cs typeface="Times New Roman"/>
            </a:endParaRPr>
          </a:p>
          <a:p>
            <a:pPr marL="971550" lvl="1" indent="-285750"/>
            <a:r>
              <a:rPr lang="en-US" dirty="0">
                <a:latin typeface="Times New Roman"/>
              </a:rPr>
              <a:t>Speed increases as the snake eats more food.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game">
            <a:extLst>
              <a:ext uri="{FF2B5EF4-FFF2-40B4-BE49-F238E27FC236}">
                <a16:creationId xmlns:a16="http://schemas.microsoft.com/office/drawing/2014/main" id="{CF6BA869-C4E1-B4E2-3012-E9F723BCCD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1505" r="11505"/>
          <a:stretch/>
        </p:blipFill>
        <p:spPr>
          <a:xfrm>
            <a:off x="6332837" y="112455"/>
            <a:ext cx="5451390" cy="4594227"/>
          </a:xfrm>
        </p:spPr>
      </p:pic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A47FE064-BC94-E02B-DB1C-18A4984F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9" y="2164492"/>
            <a:ext cx="49617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0" dirty="0">
                <a:latin typeface="Times New Roman"/>
                <a:ea typeface="+mj-lt"/>
                <a:cs typeface="+mj-lt"/>
              </a:rPr>
              <a:t>User Interaction, Controls</a:t>
            </a:r>
            <a:endParaRPr lang="en-US" dirty="0">
              <a:latin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CE624-77DE-E3A8-D246-C86EFC8D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4" y="2295525"/>
            <a:ext cx="11595614" cy="4380064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Handling User Input: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Method: 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latin typeface="Times New Roman"/>
                <a:cs typeface="Times New Roman"/>
              </a:rPr>
              <a:t>on_key_press</a:t>
            </a:r>
            <a:r>
              <a:rPr lang="en-US" sz="1800" b="1" dirty="0">
                <a:latin typeface="Times New Roman"/>
                <a:cs typeface="Times New Roman"/>
              </a:rPr>
              <a:t>(event)</a:t>
            </a:r>
            <a:endParaRPr lang="en-US" sz="18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Direction Control:</a:t>
            </a:r>
            <a:endParaRPr lang="en-US" dirty="0">
              <a:latin typeface="Times New Roman"/>
              <a:cs typeface="Times New Roman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Arrow keys change the direction unless it's opposite to the current one (e.g., "Up" can't follow "Down").</a:t>
            </a:r>
            <a:endParaRPr lang="en-US" sz="18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Pause/Resume:</a:t>
            </a:r>
            <a:endParaRPr lang="en-US" dirty="0">
              <a:latin typeface="Times New Roman"/>
              <a:cs typeface="Times New Roman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Press 'p' to pause or resume the game.</a:t>
            </a:r>
            <a:endParaRPr lang="en-US" sz="1800" dirty="0">
              <a:latin typeface="Times New Roman"/>
              <a:cs typeface="Times New Roman"/>
            </a:endParaRPr>
          </a:p>
          <a:p>
            <a:pPr marL="685800" indent="-28321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Code Snippet: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sz="1700" dirty="0">
                <a:ea typeface="+mn-lt"/>
                <a:cs typeface="+mn-lt"/>
              </a:rPr>
              <a:t> if </a:t>
            </a:r>
            <a:r>
              <a:rPr lang="en-US" sz="1700" dirty="0" err="1">
                <a:ea typeface="+mn-lt"/>
                <a:cs typeface="+mn-lt"/>
              </a:rPr>
              <a:t>event.keysym</a:t>
            </a:r>
            <a:r>
              <a:rPr lang="en-US" sz="1700" dirty="0">
                <a:ea typeface="+mn-lt"/>
                <a:cs typeface="+mn-lt"/>
              </a:rPr>
              <a:t> in ["Up", "Down", "Left", "Right"]:</a:t>
            </a:r>
            <a:br>
              <a:rPr lang="en-US" sz="1700" dirty="0">
                <a:ea typeface="+mn-lt"/>
                <a:cs typeface="+mn-lt"/>
              </a:rPr>
            </a:br>
            <a:r>
              <a:rPr lang="en-US" sz="1700" dirty="0">
                <a:ea typeface="+mn-lt"/>
                <a:cs typeface="+mn-lt"/>
              </a:rPr>
              <a:t>  </a:t>
            </a:r>
            <a:r>
              <a:rPr lang="en-US" sz="1700" dirty="0" err="1">
                <a:ea typeface="+mn-lt"/>
                <a:cs typeface="+mn-lt"/>
              </a:rPr>
              <a:t>self.direction</a:t>
            </a:r>
            <a:r>
              <a:rPr lang="en-US" sz="1700" dirty="0">
                <a:ea typeface="+mn-lt"/>
                <a:cs typeface="+mn-lt"/>
              </a:rPr>
              <a:t> = </a:t>
            </a:r>
            <a:r>
              <a:rPr lang="en-US" sz="1700" dirty="0" err="1">
                <a:ea typeface="+mn-lt"/>
                <a:cs typeface="+mn-lt"/>
              </a:rPr>
              <a:t>event.keysym</a:t>
            </a:r>
            <a:endParaRPr lang="en-US" sz="1700" dirty="0"/>
          </a:p>
          <a:p>
            <a:pPr marL="402590" lvl="1" indent="0">
              <a:buNone/>
            </a:pPr>
            <a:r>
              <a:rPr lang="en-US" sz="1700" dirty="0">
                <a:ea typeface="+mn-lt"/>
                <a:cs typeface="+mn-lt"/>
              </a:rPr>
              <a:t>   </a:t>
            </a:r>
            <a:r>
              <a:rPr lang="en-US" sz="1700" dirty="0" err="1">
                <a:ea typeface="+mn-lt"/>
                <a:cs typeface="+mn-lt"/>
              </a:rPr>
              <a:t>elif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event.keysym</a:t>
            </a:r>
            <a:r>
              <a:rPr lang="en-US" sz="1700" dirty="0">
                <a:ea typeface="+mn-lt"/>
                <a:cs typeface="+mn-lt"/>
              </a:rPr>
              <a:t> == "p":</a:t>
            </a:r>
            <a:endParaRPr lang="en-US" sz="1700"/>
          </a:p>
          <a:p>
            <a:pPr marL="402590" lvl="1" indent="0">
              <a:buNone/>
            </a:pPr>
            <a:r>
              <a:rPr lang="en-US" sz="1700" dirty="0">
                <a:ea typeface="+mn-lt"/>
                <a:cs typeface="+mn-lt"/>
              </a:rPr>
              <a:t>     </a:t>
            </a:r>
            <a:r>
              <a:rPr lang="en-US" sz="1700" dirty="0" err="1">
                <a:ea typeface="+mn-lt"/>
                <a:cs typeface="+mn-lt"/>
              </a:rPr>
              <a:t>self.paused</a:t>
            </a:r>
            <a:r>
              <a:rPr lang="en-US" sz="1700" dirty="0">
                <a:ea typeface="+mn-lt"/>
                <a:cs typeface="+mn-lt"/>
              </a:rPr>
              <a:t> = not </a:t>
            </a:r>
            <a:r>
              <a:rPr lang="en-US" sz="1700" dirty="0" err="1">
                <a:ea typeface="+mn-lt"/>
                <a:cs typeface="+mn-lt"/>
              </a:rPr>
              <a:t>self.paused</a:t>
            </a:r>
            <a:endParaRPr lang="en-US" sz="1700" dirty="0" err="1"/>
          </a:p>
          <a:p>
            <a:pPr marL="971550" lvl="1" indent="-285750">
              <a:buFont typeface="Arial"/>
              <a:buChar char="•"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23816"/>
            <a:ext cx="10972800" cy="118872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31BDC-84A5-376B-4A12-269BA833B8AD}"/>
              </a:ext>
            </a:extLst>
          </p:cNvPr>
          <p:cNvSpPr txBox="1"/>
          <p:nvPr/>
        </p:nvSpPr>
        <p:spPr>
          <a:xfrm>
            <a:off x="822020" y="2596541"/>
            <a:ext cx="10280820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Summary: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 Recap of the key components discussed.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Further Exploration: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 Enhance the game by adding features like levels, obstacles, or         different speeds.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 Experiment with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to create more complex games.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endParaRPr lang="en-US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VAULTOFCODES</vt:lpstr>
      <vt:lpstr>Introduction</vt:lpstr>
      <vt:lpstr>Setting Up the Game Environment</vt:lpstr>
      <vt:lpstr>Game Mechanics</vt:lpstr>
      <vt:lpstr>PowerPoint Presentation</vt:lpstr>
      <vt:lpstr>GAME MOVEMENT AND LOGIC</vt:lpstr>
      <vt:lpstr>PowerPoint Presentation</vt:lpstr>
      <vt:lpstr>User Interaction, Controls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428</cp:revision>
  <dcterms:created xsi:type="dcterms:W3CDTF">2023-12-20T08:12:12Z</dcterms:created>
  <dcterms:modified xsi:type="dcterms:W3CDTF">2024-08-14T14:17:31Z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