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4" r:id="rId8"/>
    <p:sldId id="305" r:id="rId9"/>
    <p:sldId id="306" r:id="rId10"/>
    <p:sldId id="30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44112-AF74-4214-8CBA-B63AF071D6AA}" v="11" dt="2022-03-26T07:38:46.0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ove" TargetMode="External"/><Relationship Id="rId2" Type="http://schemas.openxmlformats.org/officeDocument/2006/relationships/hyperlink" Target="https://en.wikipedia.org/wiki/Unilever" TargetMode="External"/><Relationship Id="rId1" Type="http://schemas.openxmlformats.org/officeDocument/2006/relationships/slideLayout" Target="../slideLayouts/slideLayout2.xml"/><Relationship Id="rId5" Type="http://schemas.openxmlformats.org/officeDocument/2006/relationships/hyperlink" Target="https://en.wikipedia.org/wiki/Lever_Brothers" TargetMode="External"/><Relationship Id="rId4" Type="http://schemas.openxmlformats.org/officeDocument/2006/relationships/hyperlink" Target="https://en.wikipedia.org/wiki/Vincent_Lamberti"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youtu.be/3SLDmRjx7Og" TargetMode="External"/><Relationship Id="rId2" Type="http://schemas.openxmlformats.org/officeDocument/2006/relationships/hyperlink" Target="https://youtu.be/jWD0co3qFpI" TargetMode="External"/><Relationship Id="rId1" Type="http://schemas.openxmlformats.org/officeDocument/2006/relationships/slideLayout" Target="../slideLayouts/slideLayout2.xml"/><Relationship Id="rId4" Type="http://schemas.openxmlformats.org/officeDocument/2006/relationships/hyperlink" Target="https://youtu.be/fNqWUxNgS2Q"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today.yougov.com/find-solutions/brandinde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b="1" dirty="0">
                <a:solidFill>
                  <a:schemeClr val="tx1"/>
                </a:solidFill>
                <a:latin typeface="Century" panose="02040604050505020304" pitchFamily="18" charset="0"/>
              </a:rPr>
              <a:t>DOVE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Hypothesis testing</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66B3-17F1-4EA5-A5F7-EA0B4C7C962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3A25E8C-21F0-4A6F-9AA0-CEE13072A5D1}"/>
              </a:ext>
            </a:extLst>
          </p:cNvPr>
          <p:cNvSpPr>
            <a:spLocks noGrp="1"/>
          </p:cNvSpPr>
          <p:nvPr>
            <p:ph idx="1"/>
          </p:nvPr>
        </p:nvSpPr>
        <p:spPr/>
        <p:txBody>
          <a:bodyPr/>
          <a:lstStyle/>
          <a:p>
            <a:pPr algn="l"/>
            <a:r>
              <a:rPr lang="en-US" b="1" i="0" dirty="0">
                <a:solidFill>
                  <a:srgbClr val="202122"/>
                </a:solidFill>
                <a:effectLst/>
                <a:latin typeface="Amasis MT Pro Black" panose="020B0604020202020204" pitchFamily="18" charset="0"/>
              </a:rPr>
              <a:t>Dove</a:t>
            </a:r>
            <a:r>
              <a:rPr lang="en-US" b="0" i="0" dirty="0">
                <a:solidFill>
                  <a:srgbClr val="202122"/>
                </a:solidFill>
                <a:effectLst/>
                <a:latin typeface="Amasis MT Pro Black" panose="020B0604020202020204" pitchFamily="18" charset="0"/>
              </a:rPr>
              <a:t> is an American personal care brand owned by the British multinational consumer goods company </a:t>
            </a:r>
            <a:r>
              <a:rPr lang="en-US" b="0" i="0" u="none" strike="noStrike" dirty="0">
                <a:solidFill>
                  <a:srgbClr val="0645AD"/>
                </a:solidFill>
                <a:effectLst/>
                <a:latin typeface="Amasis MT Pro Black" panose="020B0604020202020204" pitchFamily="18" charset="0"/>
                <a:hlinkClick r:id="rId2" tooltip="Unilever"/>
              </a:rPr>
              <a:t>Unilever</a:t>
            </a:r>
            <a:r>
              <a:rPr lang="en-US" b="0" i="0" dirty="0">
                <a:solidFill>
                  <a:srgbClr val="202122"/>
                </a:solidFill>
                <a:effectLst/>
                <a:latin typeface="Amasis MT Pro Black" panose="020B0604020202020204" pitchFamily="18" charset="0"/>
              </a:rPr>
              <a:t>. Dove products are manufactured in countries around the world.</a:t>
            </a:r>
          </a:p>
          <a:p>
            <a:pPr algn="l"/>
            <a:r>
              <a:rPr lang="en-US" b="0" i="0" dirty="0">
                <a:solidFill>
                  <a:srgbClr val="202122"/>
                </a:solidFill>
                <a:effectLst/>
                <a:latin typeface="Amasis MT Pro Black" panose="020B0604020202020204" pitchFamily="18" charset="0"/>
              </a:rPr>
              <a:t>The products are sold in more than 150 countries and are offered for both women, men, and babies. Dove's logo is a silhouette profile of the brand's </a:t>
            </a:r>
            <a:r>
              <a:rPr lang="en-US" b="0" i="0" u="none" strike="noStrike" dirty="0">
                <a:solidFill>
                  <a:srgbClr val="0645AD"/>
                </a:solidFill>
                <a:effectLst/>
                <a:latin typeface="Amasis MT Pro Black" panose="020B0604020202020204" pitchFamily="18" charset="0"/>
                <a:hlinkClick r:id="rId3" tooltip="Dove"/>
              </a:rPr>
              <a:t>namesake bird</a:t>
            </a:r>
            <a:r>
              <a:rPr lang="en-US" b="0" i="0" dirty="0">
                <a:solidFill>
                  <a:srgbClr val="202122"/>
                </a:solidFill>
                <a:effectLst/>
                <a:latin typeface="Amasis MT Pro Black" panose="020B0604020202020204" pitchFamily="18" charset="0"/>
              </a:rPr>
              <a:t>. </a:t>
            </a:r>
            <a:r>
              <a:rPr lang="en-US" b="0" i="0" u="none" strike="noStrike" dirty="0">
                <a:solidFill>
                  <a:srgbClr val="0645AD"/>
                </a:solidFill>
                <a:effectLst/>
                <a:latin typeface="Amasis MT Pro Black" panose="020B0604020202020204" pitchFamily="18" charset="0"/>
                <a:hlinkClick r:id="rId4" tooltip="Vincent Lamberti"/>
              </a:rPr>
              <a:t>Vincent Lamberti</a:t>
            </a:r>
            <a:r>
              <a:rPr lang="en-US" b="0" i="0" dirty="0">
                <a:solidFill>
                  <a:srgbClr val="202122"/>
                </a:solidFill>
                <a:effectLst/>
                <a:latin typeface="Amasis MT Pro Black" panose="020B0604020202020204" pitchFamily="18" charset="0"/>
              </a:rPr>
              <a:t> was granted the original patents related to the manufacturing of Dove in the 1950s, while he worked for </a:t>
            </a:r>
            <a:r>
              <a:rPr lang="en-US" b="0" i="0" u="none" strike="noStrike" dirty="0">
                <a:solidFill>
                  <a:srgbClr val="0645AD"/>
                </a:solidFill>
                <a:effectLst/>
                <a:latin typeface="Amasis MT Pro Black" panose="020B0604020202020204" pitchFamily="18" charset="0"/>
                <a:hlinkClick r:id="rId5" tooltip="Lever Brothers"/>
              </a:rPr>
              <a:t>Lever Brothers</a:t>
            </a:r>
            <a:r>
              <a:rPr lang="en-US" b="0" i="0" dirty="0">
                <a:solidFill>
                  <a:srgbClr val="202122"/>
                </a:solidFill>
                <a:effectLst/>
                <a:latin typeface="Arial" panose="020B0604020202020204" pitchFamily="34" charset="0"/>
              </a:rPr>
              <a:t>.</a:t>
            </a:r>
          </a:p>
          <a:p>
            <a:br>
              <a:rPr lang="en-US" dirty="0"/>
            </a:br>
            <a:endParaRPr lang="en-IN" dirty="0"/>
          </a:p>
        </p:txBody>
      </p:sp>
    </p:spTree>
    <p:extLst>
      <p:ext uri="{BB962C8B-B14F-4D97-AF65-F5344CB8AC3E}">
        <p14:creationId xmlns:p14="http://schemas.microsoft.com/office/powerpoint/2010/main" val="291451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AEA6-EFC7-4054-B4C5-B9D1EB471F91}"/>
              </a:ext>
            </a:extLst>
          </p:cNvPr>
          <p:cNvSpPr>
            <a:spLocks noGrp="1"/>
          </p:cNvSpPr>
          <p:nvPr>
            <p:ph type="title"/>
          </p:nvPr>
        </p:nvSpPr>
        <p:spPr/>
        <p:txBody>
          <a:bodyPr/>
          <a:lstStyle/>
          <a:p>
            <a:r>
              <a:rPr lang="en-US" dirty="0"/>
              <a:t>ADVERTISMENT</a:t>
            </a:r>
            <a:endParaRPr lang="en-IN" dirty="0"/>
          </a:p>
        </p:txBody>
      </p:sp>
      <p:sp>
        <p:nvSpPr>
          <p:cNvPr id="3" name="Content Placeholder 2">
            <a:extLst>
              <a:ext uri="{FF2B5EF4-FFF2-40B4-BE49-F238E27FC236}">
                <a16:creationId xmlns:a16="http://schemas.microsoft.com/office/drawing/2014/main" id="{B1449686-7B92-4A09-91F4-7E9B71E7430B}"/>
              </a:ext>
            </a:extLst>
          </p:cNvPr>
          <p:cNvSpPr>
            <a:spLocks noGrp="1"/>
          </p:cNvSpPr>
          <p:nvPr>
            <p:ph idx="1"/>
          </p:nvPr>
        </p:nvSpPr>
        <p:spPr/>
        <p:txBody>
          <a:bodyPr/>
          <a:lstStyle/>
          <a:p>
            <a:r>
              <a:rPr lang="en-IN" dirty="0"/>
              <a:t>Dove first advertisement:</a:t>
            </a:r>
          </a:p>
          <a:p>
            <a:r>
              <a:rPr lang="en-IN" dirty="0">
                <a:hlinkClick r:id="rId2"/>
              </a:rPr>
              <a:t>https://youtu.be/jWD0co3qFpI</a:t>
            </a:r>
            <a:endParaRPr lang="en-IN" dirty="0"/>
          </a:p>
          <a:p>
            <a:r>
              <a:rPr lang="en-IN" dirty="0"/>
              <a:t>Dove first shampoo advertisement:</a:t>
            </a:r>
          </a:p>
          <a:p>
            <a:r>
              <a:rPr lang="en-IN" dirty="0">
                <a:hlinkClick r:id="rId3"/>
              </a:rPr>
              <a:t>https://youtu.be/3SLDmRjx7Og</a:t>
            </a:r>
            <a:endParaRPr lang="en-IN" dirty="0"/>
          </a:p>
          <a:p>
            <a:r>
              <a:rPr lang="en-IN" dirty="0"/>
              <a:t>Dove latest shampoo advertisement:</a:t>
            </a:r>
          </a:p>
          <a:p>
            <a:r>
              <a:rPr lang="en-IN" dirty="0">
                <a:hlinkClick r:id="rId4"/>
              </a:rPr>
              <a:t>https://youtu.be/fNqWUxNgS2Q</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71997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4A35-82EF-4754-A6EC-4D337C7E676C}"/>
              </a:ext>
            </a:extLst>
          </p:cNvPr>
          <p:cNvSpPr>
            <a:spLocks noGrp="1"/>
          </p:cNvSpPr>
          <p:nvPr>
            <p:ph type="title"/>
          </p:nvPr>
        </p:nvSpPr>
        <p:spPr/>
        <p:txBody>
          <a:bodyPr/>
          <a:lstStyle/>
          <a:p>
            <a:r>
              <a:rPr lang="en-US" dirty="0"/>
              <a:t>ADVERTISMENT IMPACT</a:t>
            </a:r>
            <a:endParaRPr lang="en-IN" dirty="0"/>
          </a:p>
        </p:txBody>
      </p:sp>
      <p:sp>
        <p:nvSpPr>
          <p:cNvPr id="3" name="Content Placeholder 2">
            <a:extLst>
              <a:ext uri="{FF2B5EF4-FFF2-40B4-BE49-F238E27FC236}">
                <a16:creationId xmlns:a16="http://schemas.microsoft.com/office/drawing/2014/main" id="{88D20B5E-998A-450A-B677-188B72C575E5}"/>
              </a:ext>
            </a:extLst>
          </p:cNvPr>
          <p:cNvSpPr>
            <a:spLocks noGrp="1"/>
          </p:cNvSpPr>
          <p:nvPr>
            <p:ph idx="1"/>
          </p:nvPr>
        </p:nvSpPr>
        <p:spPr/>
        <p:txBody>
          <a:bodyPr/>
          <a:lstStyle/>
          <a:p>
            <a:r>
              <a:rPr lang="en-US" b="0" i="0" dirty="0">
                <a:solidFill>
                  <a:srgbClr val="000000"/>
                </a:solidFill>
                <a:effectLst/>
                <a:latin typeface="Amasis MT Pro Black" panose="02040A04050005020304" pitchFamily="18" charset="0"/>
              </a:rPr>
              <a:t>Due to the advertisement of the dove people were thought like dove is the product only for female and not for male</a:t>
            </a:r>
          </a:p>
          <a:p>
            <a:r>
              <a:rPr lang="en-US" b="0" i="0" dirty="0">
                <a:solidFill>
                  <a:srgbClr val="000000"/>
                </a:solidFill>
                <a:effectLst/>
                <a:latin typeface="Amasis MT Pro Black" panose="02040A04050005020304" pitchFamily="18" charset="0"/>
              </a:rPr>
              <a:t>So dove announced that</a:t>
            </a:r>
            <a:r>
              <a:rPr lang="en-US" dirty="0">
                <a:solidFill>
                  <a:srgbClr val="000000"/>
                </a:solidFill>
                <a:latin typeface="Amasis MT Pro Black" panose="02040A04050005020304" pitchFamily="18" charset="0"/>
              </a:rPr>
              <a:t> </a:t>
            </a:r>
            <a:r>
              <a:rPr lang="en-US" b="0" i="0" dirty="0">
                <a:solidFill>
                  <a:srgbClr val="000000"/>
                </a:solidFill>
                <a:effectLst/>
                <a:latin typeface="Amasis MT Pro Black" panose="02040A04050005020304" pitchFamily="18" charset="0"/>
              </a:rPr>
              <a:t>Dove can now safely say it is a two-gender brand: over the past several weeks, men have equaled women in their purchase consideration of Dove haircare products, while successfully closing the gender gap on the brand’s skincare and cosmetics offerings, according to </a:t>
            </a:r>
            <a:r>
              <a:rPr lang="en-US" b="0" i="0" dirty="0">
                <a:solidFill>
                  <a:srgbClr val="000000"/>
                </a:solidFill>
                <a:effectLst/>
                <a:latin typeface="Amasis MT Pro Black" panose="02040A04050005020304" pitchFamily="18" charset="0"/>
                <a:hlinkClick r:id="rId2"/>
              </a:rPr>
              <a:t>YouGov </a:t>
            </a:r>
            <a:r>
              <a:rPr lang="en-US" b="0" i="0" dirty="0" err="1">
                <a:solidFill>
                  <a:srgbClr val="000000"/>
                </a:solidFill>
                <a:effectLst/>
                <a:latin typeface="Amasis MT Pro Black" panose="02040A04050005020304" pitchFamily="18" charset="0"/>
                <a:hlinkClick r:id="rId2"/>
              </a:rPr>
              <a:t>BrandIndex</a:t>
            </a:r>
            <a:r>
              <a:rPr lang="en-US" b="0" i="0" dirty="0">
                <a:solidFill>
                  <a:srgbClr val="000000"/>
                </a:solidFill>
                <a:effectLst/>
                <a:latin typeface="Amasis MT Pro Black" panose="02040A04050005020304" pitchFamily="18" charset="0"/>
              </a:rPr>
              <a:t>.</a:t>
            </a:r>
          </a:p>
        </p:txBody>
      </p:sp>
    </p:spTree>
    <p:extLst>
      <p:ext uri="{BB962C8B-B14F-4D97-AF65-F5344CB8AC3E}">
        <p14:creationId xmlns:p14="http://schemas.microsoft.com/office/powerpoint/2010/main" val="262387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A864-BC9E-4604-B6A1-EF9B4A441BB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810954A-77C9-4E6A-84CB-C8407DDCFEA6}"/>
              </a:ext>
            </a:extLst>
          </p:cNvPr>
          <p:cNvPicPr>
            <a:picLocks noGrp="1" noChangeAspect="1"/>
          </p:cNvPicPr>
          <p:nvPr>
            <p:ph idx="1"/>
          </p:nvPr>
        </p:nvPicPr>
        <p:blipFill>
          <a:blip r:embed="rId2"/>
          <a:stretch>
            <a:fillRect/>
          </a:stretch>
        </p:blipFill>
        <p:spPr>
          <a:xfrm>
            <a:off x="1097280" y="153925"/>
            <a:ext cx="10369118" cy="5794963"/>
          </a:xfrm>
        </p:spPr>
      </p:pic>
    </p:spTree>
    <p:extLst>
      <p:ext uri="{BB962C8B-B14F-4D97-AF65-F5344CB8AC3E}">
        <p14:creationId xmlns:p14="http://schemas.microsoft.com/office/powerpoint/2010/main" val="3901359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588E-1412-4CA7-A556-801E0913D9CD}"/>
              </a:ext>
            </a:extLst>
          </p:cNvPr>
          <p:cNvSpPr>
            <a:spLocks noGrp="1"/>
          </p:cNvSpPr>
          <p:nvPr>
            <p:ph type="title"/>
          </p:nvPr>
        </p:nvSpPr>
        <p:spPr/>
        <p:txBody>
          <a:bodyPr/>
          <a:lstStyle/>
          <a:p>
            <a:r>
              <a:rPr lang="en-US" dirty="0"/>
              <a:t>SAMPLES</a:t>
            </a:r>
            <a:endParaRPr lang="en-IN" dirty="0"/>
          </a:p>
        </p:txBody>
      </p:sp>
      <p:graphicFrame>
        <p:nvGraphicFramePr>
          <p:cNvPr id="16" name="Table 16">
            <a:extLst>
              <a:ext uri="{FF2B5EF4-FFF2-40B4-BE49-F238E27FC236}">
                <a16:creationId xmlns:a16="http://schemas.microsoft.com/office/drawing/2014/main" id="{BC82B0DC-E23E-45AB-AAB3-FA845B63F03D}"/>
              </a:ext>
            </a:extLst>
          </p:cNvPr>
          <p:cNvGraphicFramePr>
            <a:graphicFrameLocks noGrp="1"/>
          </p:cNvGraphicFramePr>
          <p:nvPr>
            <p:ph idx="1"/>
            <p:extLst>
              <p:ext uri="{D42A27DB-BD31-4B8C-83A1-F6EECF244321}">
                <p14:modId xmlns:p14="http://schemas.microsoft.com/office/powerpoint/2010/main" val="3102068901"/>
              </p:ext>
            </p:extLst>
          </p:nvPr>
        </p:nvGraphicFramePr>
        <p:xfrm>
          <a:off x="1096963" y="2108200"/>
          <a:ext cx="10058400" cy="37084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957242044"/>
                    </a:ext>
                  </a:extLst>
                </a:gridCol>
                <a:gridCol w="5029200">
                  <a:extLst>
                    <a:ext uri="{9D8B030D-6E8A-4147-A177-3AD203B41FA5}">
                      <a16:colId xmlns:a16="http://schemas.microsoft.com/office/drawing/2014/main" val="68140166"/>
                    </a:ext>
                  </a:extLst>
                </a:gridCol>
              </a:tblGrid>
              <a:tr h="370840">
                <a:tc>
                  <a:txBody>
                    <a:bodyPr/>
                    <a:lstStyle/>
                    <a:p>
                      <a:r>
                        <a:rPr lang="en-US" dirty="0"/>
                        <a:t>Women</a:t>
                      </a:r>
                    </a:p>
                  </a:txBody>
                  <a:tcPr/>
                </a:tc>
                <a:tc>
                  <a:txBody>
                    <a:bodyPr/>
                    <a:lstStyle/>
                    <a:p>
                      <a:r>
                        <a:rPr lang="en-US" dirty="0"/>
                        <a:t>Men</a:t>
                      </a:r>
                      <a:endParaRPr lang="en-IN" dirty="0"/>
                    </a:p>
                  </a:txBody>
                  <a:tcPr/>
                </a:tc>
                <a:extLst>
                  <a:ext uri="{0D108BD9-81ED-4DB2-BD59-A6C34878D82A}">
                    <a16:rowId xmlns:a16="http://schemas.microsoft.com/office/drawing/2014/main" val="3187781840"/>
                  </a:ext>
                </a:extLst>
              </a:tr>
              <a:tr h="370840">
                <a:tc>
                  <a:txBody>
                    <a:bodyPr/>
                    <a:lstStyle/>
                    <a:p>
                      <a:r>
                        <a:rPr lang="en-US" dirty="0"/>
                        <a:t>25</a:t>
                      </a:r>
                    </a:p>
                  </a:txBody>
                  <a:tcPr/>
                </a:tc>
                <a:tc>
                  <a:txBody>
                    <a:bodyPr/>
                    <a:lstStyle/>
                    <a:p>
                      <a:r>
                        <a:rPr lang="en-US" dirty="0"/>
                        <a:t>19</a:t>
                      </a:r>
                      <a:endParaRPr lang="en-IN" dirty="0"/>
                    </a:p>
                  </a:txBody>
                  <a:tcPr/>
                </a:tc>
                <a:extLst>
                  <a:ext uri="{0D108BD9-81ED-4DB2-BD59-A6C34878D82A}">
                    <a16:rowId xmlns:a16="http://schemas.microsoft.com/office/drawing/2014/main" val="2880977430"/>
                  </a:ext>
                </a:extLst>
              </a:tr>
              <a:tr h="370840">
                <a:tc>
                  <a:txBody>
                    <a:bodyPr/>
                    <a:lstStyle/>
                    <a:p>
                      <a:r>
                        <a:rPr lang="en-US" dirty="0"/>
                        <a:t>24</a:t>
                      </a:r>
                      <a:endParaRPr lang="en-IN" dirty="0"/>
                    </a:p>
                  </a:txBody>
                  <a:tcPr/>
                </a:tc>
                <a:tc>
                  <a:txBody>
                    <a:bodyPr/>
                    <a:lstStyle/>
                    <a:p>
                      <a:r>
                        <a:rPr lang="en-US" dirty="0"/>
                        <a:t>21</a:t>
                      </a:r>
                      <a:endParaRPr lang="en-IN" dirty="0"/>
                    </a:p>
                  </a:txBody>
                  <a:tcPr/>
                </a:tc>
                <a:extLst>
                  <a:ext uri="{0D108BD9-81ED-4DB2-BD59-A6C34878D82A}">
                    <a16:rowId xmlns:a16="http://schemas.microsoft.com/office/drawing/2014/main" val="1544619014"/>
                  </a:ext>
                </a:extLst>
              </a:tr>
              <a:tr h="370840">
                <a:tc>
                  <a:txBody>
                    <a:bodyPr/>
                    <a:lstStyle/>
                    <a:p>
                      <a:r>
                        <a:rPr lang="en-US" dirty="0"/>
                        <a:t>26</a:t>
                      </a:r>
                      <a:endParaRPr lang="en-IN" dirty="0"/>
                    </a:p>
                  </a:txBody>
                  <a:tcPr/>
                </a:tc>
                <a:tc>
                  <a:txBody>
                    <a:bodyPr/>
                    <a:lstStyle/>
                    <a:p>
                      <a:r>
                        <a:rPr lang="en-US" dirty="0"/>
                        <a:t>23</a:t>
                      </a:r>
                      <a:endParaRPr lang="en-IN" dirty="0"/>
                    </a:p>
                  </a:txBody>
                  <a:tcPr/>
                </a:tc>
                <a:extLst>
                  <a:ext uri="{0D108BD9-81ED-4DB2-BD59-A6C34878D82A}">
                    <a16:rowId xmlns:a16="http://schemas.microsoft.com/office/drawing/2014/main" val="898002505"/>
                  </a:ext>
                </a:extLst>
              </a:tr>
              <a:tr h="370840">
                <a:tc>
                  <a:txBody>
                    <a:bodyPr/>
                    <a:lstStyle/>
                    <a:p>
                      <a:r>
                        <a:rPr lang="en-US" dirty="0"/>
                        <a:t>26</a:t>
                      </a:r>
                      <a:endParaRPr lang="en-IN" dirty="0"/>
                    </a:p>
                  </a:txBody>
                  <a:tcPr/>
                </a:tc>
                <a:tc>
                  <a:txBody>
                    <a:bodyPr/>
                    <a:lstStyle/>
                    <a:p>
                      <a:r>
                        <a:rPr lang="en-US" dirty="0"/>
                        <a:t>24</a:t>
                      </a:r>
                      <a:endParaRPr lang="en-IN" dirty="0"/>
                    </a:p>
                  </a:txBody>
                  <a:tcPr/>
                </a:tc>
                <a:extLst>
                  <a:ext uri="{0D108BD9-81ED-4DB2-BD59-A6C34878D82A}">
                    <a16:rowId xmlns:a16="http://schemas.microsoft.com/office/drawing/2014/main" val="1322212746"/>
                  </a:ext>
                </a:extLst>
              </a:tr>
              <a:tr h="370840">
                <a:tc>
                  <a:txBody>
                    <a:bodyPr/>
                    <a:lstStyle/>
                    <a:p>
                      <a:r>
                        <a:rPr lang="en-US" dirty="0"/>
                        <a:t>28</a:t>
                      </a:r>
                      <a:endParaRPr lang="en-IN" dirty="0"/>
                    </a:p>
                  </a:txBody>
                  <a:tcPr/>
                </a:tc>
                <a:tc>
                  <a:txBody>
                    <a:bodyPr/>
                    <a:lstStyle/>
                    <a:p>
                      <a:r>
                        <a:rPr lang="en-US" dirty="0"/>
                        <a:t>28</a:t>
                      </a:r>
                      <a:endParaRPr lang="en-IN" dirty="0"/>
                    </a:p>
                  </a:txBody>
                  <a:tcPr/>
                </a:tc>
                <a:extLst>
                  <a:ext uri="{0D108BD9-81ED-4DB2-BD59-A6C34878D82A}">
                    <a16:rowId xmlns:a16="http://schemas.microsoft.com/office/drawing/2014/main" val="2688628478"/>
                  </a:ext>
                </a:extLst>
              </a:tr>
              <a:tr h="370840">
                <a:tc>
                  <a:txBody>
                    <a:bodyPr/>
                    <a:lstStyle/>
                    <a:p>
                      <a:r>
                        <a:rPr lang="en-US" dirty="0"/>
                        <a:t>24</a:t>
                      </a:r>
                      <a:endParaRPr lang="en-IN" dirty="0"/>
                    </a:p>
                  </a:txBody>
                  <a:tcPr/>
                </a:tc>
                <a:tc>
                  <a:txBody>
                    <a:bodyPr/>
                    <a:lstStyle/>
                    <a:p>
                      <a:r>
                        <a:rPr lang="en-US" dirty="0"/>
                        <a:t>23</a:t>
                      </a:r>
                      <a:endParaRPr lang="en-IN" dirty="0"/>
                    </a:p>
                  </a:txBody>
                  <a:tcPr/>
                </a:tc>
                <a:extLst>
                  <a:ext uri="{0D108BD9-81ED-4DB2-BD59-A6C34878D82A}">
                    <a16:rowId xmlns:a16="http://schemas.microsoft.com/office/drawing/2014/main" val="3593717723"/>
                  </a:ext>
                </a:extLst>
              </a:tr>
              <a:tr h="370840">
                <a:tc>
                  <a:txBody>
                    <a:bodyPr/>
                    <a:lstStyle/>
                    <a:p>
                      <a:r>
                        <a:rPr lang="en-US" dirty="0"/>
                        <a:t>23</a:t>
                      </a:r>
                      <a:endParaRPr lang="en-IN" dirty="0"/>
                    </a:p>
                  </a:txBody>
                  <a:tcPr/>
                </a:tc>
                <a:tc>
                  <a:txBody>
                    <a:bodyPr/>
                    <a:lstStyle/>
                    <a:p>
                      <a:r>
                        <a:rPr lang="en-US" dirty="0"/>
                        <a:t>23</a:t>
                      </a:r>
                      <a:endParaRPr lang="en-IN" dirty="0"/>
                    </a:p>
                  </a:txBody>
                  <a:tcPr/>
                </a:tc>
                <a:extLst>
                  <a:ext uri="{0D108BD9-81ED-4DB2-BD59-A6C34878D82A}">
                    <a16:rowId xmlns:a16="http://schemas.microsoft.com/office/drawing/2014/main" val="804682322"/>
                  </a:ext>
                </a:extLst>
              </a:tr>
              <a:tr h="370840">
                <a:tc>
                  <a:txBody>
                    <a:bodyPr/>
                    <a:lstStyle/>
                    <a:p>
                      <a:r>
                        <a:rPr lang="en-US" dirty="0"/>
                        <a:t>22</a:t>
                      </a:r>
                      <a:endParaRPr lang="en-IN" dirty="0"/>
                    </a:p>
                  </a:txBody>
                  <a:tcPr/>
                </a:tc>
                <a:tc>
                  <a:txBody>
                    <a:bodyPr/>
                    <a:lstStyle/>
                    <a:p>
                      <a:r>
                        <a:rPr lang="en-US" dirty="0"/>
                        <a:t>24</a:t>
                      </a:r>
                      <a:endParaRPr lang="en-IN" dirty="0"/>
                    </a:p>
                  </a:txBody>
                  <a:tcPr/>
                </a:tc>
                <a:extLst>
                  <a:ext uri="{0D108BD9-81ED-4DB2-BD59-A6C34878D82A}">
                    <a16:rowId xmlns:a16="http://schemas.microsoft.com/office/drawing/2014/main" val="1857962057"/>
                  </a:ext>
                </a:extLst>
              </a:tr>
              <a:tr h="370840">
                <a:tc>
                  <a:txBody>
                    <a:bodyPr/>
                    <a:lstStyle/>
                    <a:p>
                      <a:r>
                        <a:rPr lang="en-US" dirty="0"/>
                        <a:t>27</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924169396"/>
                  </a:ext>
                </a:extLst>
              </a:tr>
            </a:tbl>
          </a:graphicData>
        </a:graphic>
      </p:graphicFrame>
    </p:spTree>
    <p:extLst>
      <p:ext uri="{BB962C8B-B14F-4D97-AF65-F5344CB8AC3E}">
        <p14:creationId xmlns:p14="http://schemas.microsoft.com/office/powerpoint/2010/main" val="414714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FBB2-BCC1-4894-93C0-20666F8F8133}"/>
              </a:ext>
            </a:extLst>
          </p:cNvPr>
          <p:cNvSpPr>
            <a:spLocks noGrp="1"/>
          </p:cNvSpPr>
          <p:nvPr>
            <p:ph type="title"/>
          </p:nvPr>
        </p:nvSpPr>
        <p:spPr>
          <a:xfrm>
            <a:off x="1097280" y="286604"/>
            <a:ext cx="10058400" cy="1480052"/>
          </a:xfrm>
        </p:spPr>
        <p:txBody>
          <a:bodyPr/>
          <a:lstStyle/>
          <a:p>
            <a:r>
              <a:rPr lang="en-US" dirty="0"/>
              <a:t>Hypothesis Testing</a:t>
            </a:r>
            <a:endParaRPr lang="en-IN" dirty="0"/>
          </a:p>
        </p:txBody>
      </p:sp>
      <p:sp>
        <p:nvSpPr>
          <p:cNvPr id="3" name="Content Placeholder 2">
            <a:extLst>
              <a:ext uri="{FF2B5EF4-FFF2-40B4-BE49-F238E27FC236}">
                <a16:creationId xmlns:a16="http://schemas.microsoft.com/office/drawing/2014/main" id="{86486DA0-358D-4057-9192-AF6A61441591}"/>
              </a:ext>
            </a:extLst>
          </p:cNvPr>
          <p:cNvSpPr>
            <a:spLocks noGrp="1"/>
          </p:cNvSpPr>
          <p:nvPr>
            <p:ph idx="1"/>
          </p:nvPr>
        </p:nvSpPr>
        <p:spPr>
          <a:xfrm>
            <a:off x="1097280" y="1926454"/>
            <a:ext cx="10058400" cy="4261282"/>
          </a:xfrm>
        </p:spPr>
        <p:txBody>
          <a:bodyPr>
            <a:normAutofit fontScale="92500" lnSpcReduction="20000"/>
          </a:bodyPr>
          <a:lstStyle/>
          <a:p>
            <a:r>
              <a:rPr lang="en-US" dirty="0"/>
              <a:t>Step 1: Y = year</a:t>
            </a:r>
          </a:p>
          <a:p>
            <a:r>
              <a:rPr lang="en-US" dirty="0"/>
              <a:t>              X </a:t>
            </a:r>
            <a:r>
              <a:rPr lang="en-US"/>
              <a:t>= women and men</a:t>
            </a:r>
            <a:endParaRPr lang="en-US" dirty="0"/>
          </a:p>
          <a:p>
            <a:r>
              <a:rPr lang="en-US" dirty="0"/>
              <a:t>Step 2: alpha=0.05   confidence level = 95.5</a:t>
            </a:r>
          </a:p>
          <a:p>
            <a:r>
              <a:rPr lang="en-US" dirty="0"/>
              <a:t>Step 3: 2 sample T-test</a:t>
            </a:r>
          </a:p>
          <a:p>
            <a:r>
              <a:rPr lang="en-US" dirty="0"/>
              <a:t>Step 4</a:t>
            </a:r>
            <a:r>
              <a:rPr lang="en-US" sz="2000" dirty="0"/>
              <a:t>: H</a:t>
            </a:r>
            <a:r>
              <a:rPr lang="en-US" sz="1600" dirty="0"/>
              <a:t>0</a:t>
            </a:r>
            <a:r>
              <a:rPr lang="en-US" dirty="0"/>
              <a:t> : </a:t>
            </a:r>
            <a:r>
              <a:rPr lang="en-US" sz="2400" dirty="0"/>
              <a:t>µB = µA</a:t>
            </a:r>
          </a:p>
          <a:p>
            <a:r>
              <a:rPr lang="en-US" sz="1800" dirty="0"/>
              <a:t>Step 5: H1:  µb =! µA</a:t>
            </a:r>
          </a:p>
          <a:p>
            <a:r>
              <a:rPr lang="en-US" sz="1800" dirty="0"/>
              <a:t>Step 6: P = </a:t>
            </a:r>
            <a:r>
              <a:rPr lang="en-IN" sz="1800" b="0" i="0" u="none" strike="noStrike" dirty="0">
                <a:solidFill>
                  <a:srgbClr val="000000"/>
                </a:solidFill>
                <a:effectLst/>
                <a:latin typeface="Calibri" panose="020F0502020204030204" pitchFamily="34" charset="0"/>
              </a:rPr>
              <a:t>0.05837</a:t>
            </a:r>
            <a:r>
              <a:rPr lang="en-IN" sz="1600" dirty="0"/>
              <a:t> </a:t>
            </a:r>
            <a:r>
              <a:rPr lang="en-US" sz="1800" dirty="0"/>
              <a:t>| alpha = 0.05</a:t>
            </a:r>
          </a:p>
          <a:p>
            <a:r>
              <a:rPr lang="en-US" sz="1800" dirty="0"/>
              <a:t>Step 7: P is high</a:t>
            </a:r>
          </a:p>
          <a:p>
            <a:r>
              <a:rPr lang="en-US" sz="1800" dirty="0"/>
              <a:t>Step 8: Null accepted</a:t>
            </a:r>
          </a:p>
          <a:p>
            <a:r>
              <a:rPr lang="en-US" sz="1800" dirty="0"/>
              <a:t>Step 9: There is no difference by the </a:t>
            </a:r>
            <a:r>
              <a:rPr lang="en-US" sz="1800" dirty="0" err="1"/>
              <a:t>advertisment</a:t>
            </a:r>
            <a:endParaRPr lang="en-US" sz="1800" dirty="0"/>
          </a:p>
          <a:p>
            <a:endParaRPr lang="en-US" sz="2400" dirty="0"/>
          </a:p>
          <a:p>
            <a:endParaRPr lang="en-US" dirty="0"/>
          </a:p>
          <a:p>
            <a:endParaRPr lang="en-IN" dirty="0"/>
          </a:p>
        </p:txBody>
      </p:sp>
    </p:spTree>
    <p:extLst>
      <p:ext uri="{BB962C8B-B14F-4D97-AF65-F5344CB8AC3E}">
        <p14:creationId xmlns:p14="http://schemas.microsoft.com/office/powerpoint/2010/main" val="365968475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F91ACB7E75B74C813936160C7DD45F" ma:contentTypeVersion="0" ma:contentTypeDescription="Create a new document." ma:contentTypeScope="" ma:versionID="0535122601096fe72cc39abd775301c0">
  <xsd:schema xmlns:xsd="http://www.w3.org/2001/XMLSchema" xmlns:xs="http://www.w3.org/2001/XMLSchema" xmlns:p="http://schemas.microsoft.com/office/2006/metadata/properties" targetNamespace="http://schemas.microsoft.com/office/2006/metadata/properties" ma:root="true" ma:fieldsID="28c1fa3978270bf02a0ee26d984ed94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http://schemas.openxmlformats.org/package/2006/metadata/core-properties"/>
    <ds:schemaRef ds:uri="http://purl.org/dc/terms/"/>
    <ds:schemaRef ds:uri="http://purl.org/dc/dcmitype/"/>
    <ds:schemaRef ds:uri="http://schemas.microsoft.com/office/2006/metadata/properties"/>
    <ds:schemaRef ds:uri="http://www.w3.org/XML/1998/namespac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C8ED4C20-D7D4-416B-B8E1-873F5FD0EC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Statistics focus</Template>
  <TotalTime>164</TotalTime>
  <Words>300</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Amasis MT Pro Black</vt:lpstr>
      <vt:lpstr>Arial</vt:lpstr>
      <vt:lpstr>Bookman Old Style</vt:lpstr>
      <vt:lpstr>Calibri</vt:lpstr>
      <vt:lpstr>Century</vt:lpstr>
      <vt:lpstr>Franklin Gothic Book</vt:lpstr>
      <vt:lpstr>1_RetrospectVTI</vt:lpstr>
      <vt:lpstr>DOVE</vt:lpstr>
      <vt:lpstr>INTRODUCTION</vt:lpstr>
      <vt:lpstr>ADVERTISMENT</vt:lpstr>
      <vt:lpstr>ADVERTISMENT IMPACT</vt:lpstr>
      <vt:lpstr>PowerPoint Presentation</vt:lpstr>
      <vt:lpstr>SAMPLES</vt:lpstr>
      <vt:lpstr>Hypothesis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DOVE</dc:title>
  <dc:creator>SANGEETHA SV</dc:creator>
  <cp:lastModifiedBy>SANGEETHA SV</cp:lastModifiedBy>
  <cp:revision>2</cp:revision>
  <dcterms:created xsi:type="dcterms:W3CDTF">2022-03-25T09:25:41Z</dcterms:created>
  <dcterms:modified xsi:type="dcterms:W3CDTF">2022-03-27T13:56:34Z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0x01010032F91ACB7E75B74C813936160C7DD45F</vt:lpwstr>
  </property>
</Properties>
</file>