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0" r:id="rId5"/>
    <p:sldId id="271" r:id="rId6"/>
    <p:sldId id="257" r:id="rId7"/>
    <p:sldId id="263" r:id="rId8"/>
    <p:sldId id="261" r:id="rId9"/>
    <p:sldId id="262" r:id="rId10"/>
    <p:sldId id="25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38AC-F363-42AF-9B5F-93F39B1650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BC93-519F-4BAD-BE70-00F2D86F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1" y="56761"/>
            <a:ext cx="3491204" cy="1325563"/>
          </a:xfrm>
        </p:spPr>
        <p:txBody>
          <a:bodyPr/>
          <a:lstStyle/>
          <a:p>
            <a:r>
              <a:rPr lang="en-US" u="sng" dirty="0" err="1" smtClean="0"/>
              <a:t>Equivariance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5967">
            <a:off x="5176767" y="1459437"/>
            <a:ext cx="669174" cy="38238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  <a:endCxn id="9" idx="2"/>
          </p:cNvCxnSpPr>
          <p:nvPr/>
        </p:nvCxnSpPr>
        <p:spPr>
          <a:xfrm flipV="1">
            <a:off x="4975910" y="1821882"/>
            <a:ext cx="620457" cy="119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9" idx="2"/>
          </p:cNvCxnSpPr>
          <p:nvPr/>
        </p:nvCxnSpPr>
        <p:spPr>
          <a:xfrm flipH="1" flipV="1">
            <a:off x="5596367" y="1821882"/>
            <a:ext cx="291172" cy="292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428">
            <a:off x="11262187" y="604626"/>
            <a:ext cx="669174" cy="38238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1" idx="0"/>
          </p:cNvCxnSpPr>
          <p:nvPr/>
        </p:nvCxnSpPr>
        <p:spPr>
          <a:xfrm flipV="1">
            <a:off x="10518096" y="1024038"/>
            <a:ext cx="201879" cy="7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V="1">
            <a:off x="10958353" y="1650378"/>
            <a:ext cx="447289" cy="20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195747" y="521922"/>
            <a:ext cx="5090706" cy="91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 flipV="1">
            <a:off x="10580684" y="969625"/>
            <a:ext cx="936428" cy="81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2"/>
          </p:cNvCxnSpPr>
          <p:nvPr/>
        </p:nvCxnSpPr>
        <p:spPr>
          <a:xfrm flipV="1">
            <a:off x="11162608" y="969625"/>
            <a:ext cx="354504" cy="277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64457" y="3264452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57" y="3264452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36111" r="-3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44334" y="2242448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34" y="2242448"/>
                <a:ext cx="214931" cy="276999"/>
              </a:xfrm>
              <a:prstGeom prst="rect">
                <a:avLst/>
              </a:prstGeom>
              <a:blipFill>
                <a:blip r:embed="rId4"/>
                <a:stretch>
                  <a:fillRect l="-36111" r="-3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853569" y="2588029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569" y="2588029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36111" r="-3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334459" y="1273046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459" y="1273046"/>
                <a:ext cx="214931" cy="276999"/>
              </a:xfrm>
              <a:prstGeom prst="rect">
                <a:avLst/>
              </a:prstGeom>
              <a:blipFill>
                <a:blip r:embed="rId6"/>
                <a:stretch>
                  <a:fillRect l="-36111" r="-3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533923" y="132412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923" y="1324120"/>
                <a:ext cx="214931" cy="276999"/>
              </a:xfrm>
              <a:prstGeom prst="rect">
                <a:avLst/>
              </a:prstGeom>
              <a:blipFill>
                <a:blip r:embed="rId7"/>
                <a:stretch>
                  <a:fillRect l="-37143" r="-371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210005" y="1779463"/>
            <a:ext cx="7630495" cy="4403714"/>
            <a:chOff x="1495695" y="2209285"/>
            <a:chExt cx="7630495" cy="4403714"/>
          </a:xfrm>
        </p:grpSpPr>
        <p:sp>
          <p:nvSpPr>
            <p:cNvPr id="4" name="Arc 3"/>
            <p:cNvSpPr/>
            <p:nvPr/>
          </p:nvSpPr>
          <p:spPr>
            <a:xfrm rot="20804649">
              <a:off x="1966748" y="4551443"/>
              <a:ext cx="7159442" cy="2061556"/>
            </a:xfrm>
            <a:prstGeom prst="arc">
              <a:avLst>
                <a:gd name="adj1" fmla="val 11016740"/>
                <a:gd name="adj2" fmla="val 210623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804649">
              <a:off x="1495695" y="2584098"/>
              <a:ext cx="7159442" cy="2061556"/>
            </a:xfrm>
            <a:prstGeom prst="arc">
              <a:avLst>
                <a:gd name="adj1" fmla="val 11016740"/>
                <a:gd name="adj2" fmla="val 210623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5967">
              <a:off x="2923655" y="5156679"/>
              <a:ext cx="669174" cy="382385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5967">
              <a:off x="2012026" y="3423683"/>
              <a:ext cx="669174" cy="38238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chemeClr val="bg1"/>
              </a:outerShdw>
              <a:reflection endPos="0" dist="50800" dir="5400000" sy="-100000" algn="bl" rotWithShape="0"/>
              <a:softEdge rad="127000"/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78065">
              <a:off x="7871989" y="4109658"/>
              <a:ext cx="669174" cy="382385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0787">
              <a:off x="7428861" y="2209285"/>
              <a:ext cx="669174" cy="38238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chemeClr val="bg1"/>
              </a:outerShdw>
              <a:reflection endPos="0" dist="50800" dir="5400000" sy="-100000" algn="bl" rotWithShape="0"/>
              <a:softEdge rad="127000"/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13384" y="464791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384" y="4647914"/>
                  <a:ext cx="1958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699735" y="2700071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735" y="2700071"/>
                  <a:ext cx="1958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125" r="-2812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011254" y="75099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54" y="750997"/>
                <a:ext cx="250068" cy="276999"/>
              </a:xfrm>
              <a:prstGeom prst="rect">
                <a:avLst/>
              </a:prstGeom>
              <a:blipFill>
                <a:blip r:embed="rId10"/>
                <a:stretch>
                  <a:fillRect l="-26829" t="-4348" r="-268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533633" y="4374186"/>
            <a:ext cx="3065893" cy="447675"/>
            <a:chOff x="6346461" y="6220027"/>
            <a:chExt cx="3065893" cy="44767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46461" y="6220027"/>
              <a:ext cx="1457325" cy="44767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26479" y="6286702"/>
              <a:ext cx="1285875" cy="381000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0" y="3974841"/>
            <a:ext cx="293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convolutional layers,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4493" y="2464590"/>
            <a:ext cx="1657350" cy="5238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-33909" y="2085583"/>
            <a:ext cx="293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Mathematically,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48" y="-228328"/>
            <a:ext cx="10515600" cy="1325563"/>
          </a:xfrm>
        </p:spPr>
        <p:txBody>
          <a:bodyPr/>
          <a:lstStyle/>
          <a:p>
            <a:r>
              <a:rPr lang="en-US" dirty="0" smtClean="0"/>
              <a:t>To show </a:t>
            </a:r>
            <a:r>
              <a:rPr lang="en-US" dirty="0" err="1" smtClean="0"/>
              <a:t>equivariance</a:t>
            </a:r>
            <a:r>
              <a:rPr lang="en-US" dirty="0" smtClean="0"/>
              <a:t> in the layers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8" y="1191592"/>
            <a:ext cx="12192000" cy="1546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8" y="4870270"/>
            <a:ext cx="12192000" cy="1535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8" y="3036618"/>
            <a:ext cx="12192000" cy="15353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5769" y="777860"/>
            <a:ext cx="26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0895" y="2782739"/>
            <a:ext cx="332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Layer Output of first channel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4538" y="4629128"/>
            <a:ext cx="36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Layer Output of first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3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6" y="85206"/>
            <a:ext cx="10515600" cy="1325563"/>
          </a:xfrm>
        </p:spPr>
        <p:txBody>
          <a:bodyPr/>
          <a:lstStyle/>
          <a:p>
            <a:r>
              <a:rPr lang="en-US" dirty="0" err="1" smtClean="0"/>
              <a:t>Equivariance</a:t>
            </a:r>
            <a:r>
              <a:rPr lang="en-US" dirty="0" smtClean="0"/>
              <a:t> p4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30" y="1753961"/>
            <a:ext cx="3067050" cy="47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570" y="1306286"/>
            <a:ext cx="11865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transformation of feature maps,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 maps are functions of the group G.</a:t>
            </a:r>
          </a:p>
          <a:p>
            <a:endParaRPr lang="en-US" dirty="0"/>
          </a:p>
          <a:p>
            <a:r>
              <a:rPr lang="en-US" dirty="0" smtClean="0"/>
              <a:t>When we apply 90 degree rotation on input the output feature map also undergoes the same rotation.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18" y="-108648"/>
            <a:ext cx="10515600" cy="1325563"/>
          </a:xfrm>
        </p:spPr>
        <p:txBody>
          <a:bodyPr/>
          <a:lstStyle/>
          <a:p>
            <a:r>
              <a:rPr lang="en-US" u="sng" dirty="0" err="1" smtClean="0"/>
              <a:t>Equivariance</a:t>
            </a:r>
            <a:r>
              <a:rPr lang="en-US" u="sng" dirty="0" smtClean="0"/>
              <a:t> - Mathematically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25" y="1060514"/>
            <a:ext cx="10515600" cy="4351338"/>
          </a:xfrm>
        </p:spPr>
        <p:txBody>
          <a:bodyPr/>
          <a:lstStyle/>
          <a:p>
            <a:r>
              <a:rPr lang="en-US" dirty="0" smtClean="0"/>
              <a:t>For translation,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group </a:t>
            </a:r>
            <a:r>
              <a:rPr lang="en-US" dirty="0" err="1" smtClean="0"/>
              <a:t>equivariant</a:t>
            </a:r>
            <a:r>
              <a:rPr lang="en-US" dirty="0" smtClean="0"/>
              <a:t> nets,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79" y="1568805"/>
            <a:ext cx="3855098" cy="2324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873" y="4700051"/>
            <a:ext cx="3775904" cy="20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1" y="48790"/>
            <a:ext cx="10515600" cy="1325563"/>
          </a:xfrm>
        </p:spPr>
        <p:txBody>
          <a:bodyPr/>
          <a:lstStyle/>
          <a:p>
            <a:r>
              <a:rPr lang="en-US" u="sng" dirty="0" smtClean="0"/>
              <a:t>Symmetry groups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20" y="1374353"/>
            <a:ext cx="10515600" cy="4351338"/>
          </a:xfrm>
        </p:spPr>
        <p:txBody>
          <a:bodyPr/>
          <a:lstStyle/>
          <a:p>
            <a:r>
              <a:rPr lang="en-US" dirty="0" smtClean="0"/>
              <a:t>Group is a set G with an operation that takes two elements of G and combines them to produce a third element of 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symmetry group, group elements are functions and operator is a function composition.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34472" y="2376648"/>
            <a:ext cx="7917594" cy="1754777"/>
            <a:chOff x="1838325" y="2826494"/>
            <a:chExt cx="8601075" cy="2346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8325" y="2826494"/>
              <a:ext cx="8515350" cy="18954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8325" y="4620791"/>
              <a:ext cx="8601075" cy="552450"/>
            </a:xfrm>
            <a:prstGeom prst="rect">
              <a:avLst/>
            </a:prstGeom>
          </p:spPr>
        </p:pic>
      </p:grp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522123" y="4796282"/>
            <a:ext cx="4397433" cy="17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9" y="0"/>
            <a:ext cx="10515600" cy="1325563"/>
          </a:xfrm>
        </p:spPr>
        <p:txBody>
          <a:bodyPr/>
          <a:lstStyle/>
          <a:p>
            <a:r>
              <a:rPr lang="en-US" u="sng" dirty="0" smtClean="0"/>
              <a:t>P4 groups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12" y="5823414"/>
            <a:ext cx="3675211" cy="91499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96625" y="2998566"/>
            <a:ext cx="3895601" cy="3694924"/>
            <a:chOff x="4604587" y="1503461"/>
            <a:chExt cx="4737229" cy="52425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986" y="5108415"/>
              <a:ext cx="1637619" cy="163761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031" y="1503461"/>
              <a:ext cx="1095528" cy="10764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587" y="2579936"/>
              <a:ext cx="1095528" cy="10764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031" y="3656411"/>
              <a:ext cx="1095528" cy="1076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88" y="2579935"/>
              <a:ext cx="1095528" cy="1076475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H="1">
              <a:off x="6189986" y="1503461"/>
              <a:ext cx="271045" cy="360495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189986" y="1867320"/>
              <a:ext cx="271046" cy="38989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08393" y="1867320"/>
              <a:ext cx="64878" cy="38989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31097" y="1523725"/>
              <a:ext cx="9735" cy="358469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41147" y="2791326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layer,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91" y="5703819"/>
            <a:ext cx="1346675" cy="11541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30" y="211746"/>
            <a:ext cx="900894" cy="7586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97" y="1006337"/>
            <a:ext cx="900894" cy="7586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21" y="1897364"/>
            <a:ext cx="900894" cy="758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50" y="973632"/>
            <a:ext cx="900894" cy="75869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77" y="4515947"/>
            <a:ext cx="1346675" cy="11541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62" y="4515946"/>
            <a:ext cx="1346675" cy="115418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91" y="3180165"/>
            <a:ext cx="1346675" cy="1154181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3" idx="1"/>
            <a:endCxn id="31" idx="0"/>
          </p:cNvCxnSpPr>
          <p:nvPr/>
        </p:nvCxnSpPr>
        <p:spPr>
          <a:xfrm flipH="1">
            <a:off x="7081415" y="3757256"/>
            <a:ext cx="968376" cy="75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22" idx="1"/>
          </p:cNvCxnSpPr>
          <p:nvPr/>
        </p:nvCxnSpPr>
        <p:spPr>
          <a:xfrm>
            <a:off x="7081415" y="5670128"/>
            <a:ext cx="968376" cy="61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32" idx="2"/>
          </p:cNvCxnSpPr>
          <p:nvPr/>
        </p:nvCxnSpPr>
        <p:spPr>
          <a:xfrm flipV="1">
            <a:off x="9396466" y="5670127"/>
            <a:ext cx="1246434" cy="61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0"/>
            <a:endCxn id="33" idx="3"/>
          </p:cNvCxnSpPr>
          <p:nvPr/>
        </p:nvCxnSpPr>
        <p:spPr>
          <a:xfrm flipH="1" flipV="1">
            <a:off x="9396466" y="3757256"/>
            <a:ext cx="1246434" cy="75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0"/>
          </p:cNvCxnSpPr>
          <p:nvPr/>
        </p:nvCxnSpPr>
        <p:spPr>
          <a:xfrm flipH="1">
            <a:off x="7285644" y="566872"/>
            <a:ext cx="923588" cy="43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5" idx="1"/>
          </p:cNvCxnSpPr>
          <p:nvPr/>
        </p:nvCxnSpPr>
        <p:spPr>
          <a:xfrm>
            <a:off x="7296991" y="1765028"/>
            <a:ext cx="957030" cy="51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6" idx="2"/>
          </p:cNvCxnSpPr>
          <p:nvPr/>
        </p:nvCxnSpPr>
        <p:spPr>
          <a:xfrm flipV="1">
            <a:off x="9144167" y="1732323"/>
            <a:ext cx="957030" cy="5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3" idx="3"/>
          </p:cNvCxnSpPr>
          <p:nvPr/>
        </p:nvCxnSpPr>
        <p:spPr>
          <a:xfrm flipH="1" flipV="1">
            <a:off x="9113424" y="591092"/>
            <a:ext cx="957629" cy="36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9" y="1419917"/>
            <a:ext cx="2681103" cy="6326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647267" y="1743366"/>
            <a:ext cx="644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630" y="1549220"/>
            <a:ext cx="2419555" cy="5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505" y="4093353"/>
            <a:ext cx="4235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033" y="148047"/>
            <a:ext cx="6430347" cy="1325563"/>
          </a:xfrm>
        </p:spPr>
        <p:txBody>
          <a:bodyPr/>
          <a:lstStyle/>
          <a:p>
            <a:r>
              <a:rPr lang="en-US" dirty="0" err="1" smtClean="0"/>
              <a:t>Equivariant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3" y="1508638"/>
            <a:ext cx="6024065" cy="3054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951" y="4405365"/>
            <a:ext cx="1209675" cy="1362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40930" y="6080096"/>
            <a:ext cx="405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Permutations induced by transformation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94" y="5482463"/>
            <a:ext cx="1771650" cy="571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253" y="5482463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Equivariance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471" y="6188928"/>
            <a:ext cx="1581150" cy="600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253" y="6188928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2253" y="4874405"/>
            <a:ext cx="18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Matrix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56873"/>
          <a:stretch/>
        </p:blipFill>
        <p:spPr>
          <a:xfrm>
            <a:off x="8836546" y="1541093"/>
            <a:ext cx="2149989" cy="19055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75639" y="3516060"/>
            <a:ext cx="84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 CAE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27471" y="4953596"/>
            <a:ext cx="20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p4</a:t>
            </a:r>
            <a:r>
              <a:rPr lang="en-US" dirty="0" smtClean="0"/>
              <a:t>  € R </a:t>
            </a:r>
            <a:r>
              <a:rPr lang="en-US" baseline="30000" dirty="0"/>
              <a:t>4</a:t>
            </a:r>
            <a:r>
              <a:rPr lang="en-US" baseline="30000" dirty="0" smtClean="0"/>
              <a:t> x m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8394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75" y="204008"/>
            <a:ext cx="10515600" cy="1325563"/>
          </a:xfrm>
        </p:spPr>
        <p:txBody>
          <a:bodyPr/>
          <a:lstStyle/>
          <a:p>
            <a:r>
              <a:rPr lang="en-US" dirty="0" smtClean="0"/>
              <a:t>Extracting Invariant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Pooling:</a:t>
            </a:r>
          </a:p>
          <a:p>
            <a:pPr marL="0" indent="0">
              <a:buNone/>
            </a:pPr>
            <a:r>
              <a:rPr lang="en-US" dirty="0" smtClean="0"/>
              <a:t>1. Encoder maps an input image to an </a:t>
            </a:r>
            <a:r>
              <a:rPr lang="en-US" dirty="0"/>
              <a:t>embedding matrix V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n×m</a:t>
            </a:r>
            <a:r>
              <a:rPr lang="en-US" baseline="300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Average its rows </a:t>
            </a:r>
          </a:p>
          <a:p>
            <a:pPr marL="0" indent="0">
              <a:buNone/>
            </a:pPr>
            <a:r>
              <a:rPr lang="en-US" dirty="0" smtClean="0"/>
              <a:t>3. Permutation of rows will only change summation order, making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mean</a:t>
            </a:r>
            <a:r>
              <a:rPr lang="en-US" baseline="-25000" dirty="0" smtClean="0"/>
              <a:t>  </a:t>
            </a:r>
            <a:r>
              <a:rPr lang="en-US" dirty="0" smtClean="0"/>
              <a:t>an invariant vector</a:t>
            </a:r>
            <a:r>
              <a:rPr lang="en-US" baseline="-25000" dirty="0" smtClean="0"/>
              <a:t>.</a:t>
            </a:r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 smtClean="0"/>
              <a:t>Gram Pooling:</a:t>
            </a:r>
          </a:p>
          <a:p>
            <a:pPr marL="0" indent="0">
              <a:buNone/>
            </a:pPr>
            <a:r>
              <a:rPr lang="en-US" dirty="0" smtClean="0"/>
              <a:t>1. The value                                     remains constant after any transformation, since permutation changes only order of summation.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866997"/>
            <a:ext cx="224790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03" y="5222818"/>
            <a:ext cx="27146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35" y="0"/>
            <a:ext cx="10515600" cy="1325563"/>
          </a:xfrm>
        </p:spPr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93" y="1094024"/>
            <a:ext cx="4577542" cy="5419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76" y="2141727"/>
            <a:ext cx="3695700" cy="437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113" y="650191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Equivariant</a:t>
            </a:r>
            <a:r>
              <a:rPr lang="en-US" dirty="0" smtClean="0"/>
              <a:t> CAE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49986" y="6488668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5" y="0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12617"/>
              </p:ext>
            </p:extLst>
          </p:nvPr>
        </p:nvGraphicFramePr>
        <p:xfrm>
          <a:off x="3142975" y="1638359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65938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90508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262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– Neural Network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 encoder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34411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/>
                        <a:t>ECAE - Average Pooling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9260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/>
                        <a:t>ECAE - Gram Pooling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267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05" y="3929439"/>
            <a:ext cx="2406618" cy="2406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26" y="3929439"/>
            <a:ext cx="2406618" cy="2406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5135" y="6400800"/>
            <a:ext cx="17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8407" y="6400800"/>
            <a:ext cx="16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Reconstructed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837" y="1119673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Invariant Embedding's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6612" y="1119673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0244" y="1304339"/>
            <a:ext cx="684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7811" y="1304339"/>
            <a:ext cx="684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1265" y="1105585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9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68" y="240434"/>
            <a:ext cx="10515600" cy="1325563"/>
          </a:xfrm>
        </p:spPr>
        <p:txBody>
          <a:bodyPr/>
          <a:lstStyle/>
          <a:p>
            <a:r>
              <a:rPr lang="en-US" dirty="0" smtClean="0"/>
              <a:t>TSNE - </a:t>
            </a:r>
            <a:r>
              <a:rPr lang="en-US" dirty="0" err="1" smtClean="0"/>
              <a:t>Unrotated</a:t>
            </a:r>
            <a:r>
              <a:rPr lang="en-US" dirty="0" smtClean="0"/>
              <a:t> MNIST as input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13" y="1640812"/>
            <a:ext cx="5733299" cy="4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1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207183"/>
            <a:ext cx="10515600" cy="1325563"/>
          </a:xfrm>
        </p:spPr>
        <p:txBody>
          <a:bodyPr/>
          <a:lstStyle/>
          <a:p>
            <a:r>
              <a:rPr lang="en-US" dirty="0" smtClean="0"/>
              <a:t>TSNE - Rotated MNIST input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" y="1532746"/>
            <a:ext cx="5733299" cy="4736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6392487"/>
            <a:ext cx="2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97" y="2044931"/>
            <a:ext cx="4781780" cy="3950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1368" y="6322947"/>
            <a:ext cx="2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Latent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268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Equivariance</vt:lpstr>
      <vt:lpstr>Symmetry groups</vt:lpstr>
      <vt:lpstr>P4 groups</vt:lpstr>
      <vt:lpstr>Equivariant Autoencoder</vt:lpstr>
      <vt:lpstr>Extracting Invariant features</vt:lpstr>
      <vt:lpstr>Architecture </vt:lpstr>
      <vt:lpstr>Results</vt:lpstr>
      <vt:lpstr>TSNE - Unrotated MNIST as input images</vt:lpstr>
      <vt:lpstr>TSNE - Rotated MNIST input images</vt:lpstr>
      <vt:lpstr>To show equivariance in the layers</vt:lpstr>
      <vt:lpstr>Equivariance p4</vt:lpstr>
      <vt:lpstr>Equivariance - Mathematically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Carroll Davenport</dc:creator>
  <cp:lastModifiedBy>Sangeeth Balakrishnan</cp:lastModifiedBy>
  <cp:revision>23</cp:revision>
  <dcterms:created xsi:type="dcterms:W3CDTF">2020-01-21T20:01:09Z</dcterms:created>
  <dcterms:modified xsi:type="dcterms:W3CDTF">2020-01-30T20:57:39Z</dcterms:modified>
</cp:coreProperties>
</file>