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9" r:id="rId2"/>
    <p:sldId id="268" r:id="rId3"/>
    <p:sldId id="258" r:id="rId4"/>
    <p:sldId id="278" r:id="rId5"/>
    <p:sldId id="257" r:id="rId6"/>
    <p:sldId id="259" r:id="rId7"/>
    <p:sldId id="277" r:id="rId8"/>
    <p:sldId id="281" r:id="rId9"/>
    <p:sldId id="261" r:id="rId10"/>
    <p:sldId id="262" r:id="rId11"/>
    <p:sldId id="263" r:id="rId12"/>
    <p:sldId id="264" r:id="rId13"/>
    <p:sldId id="265" r:id="rId14"/>
    <p:sldId id="270" r:id="rId15"/>
    <p:sldId id="279" r:id="rId16"/>
    <p:sldId id="280" r:id="rId17"/>
    <p:sldId id="267" r:id="rId18"/>
    <p:sldId id="276" r:id="rId19"/>
    <p:sldId id="272" r:id="rId20"/>
    <p:sldId id="288" r:id="rId21"/>
    <p:sldId id="273" r:id="rId22"/>
    <p:sldId id="284" r:id="rId23"/>
    <p:sldId id="286" r:id="rId24"/>
    <p:sldId id="287" r:id="rId25"/>
    <p:sldId id="274" r:id="rId26"/>
    <p:sldId id="260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9" autoAdjust="0"/>
    <p:restoredTop sz="95564" autoAdjust="0"/>
  </p:normalViewPr>
  <p:slideViewPr>
    <p:cSldViewPr snapToGrid="0">
      <p:cViewPr varScale="1">
        <p:scale>
          <a:sx n="101" d="100"/>
          <a:sy n="101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14C04-CFFE-4697-B27A-3CCBC900587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2DD9D-C02C-49BC-835C-FE06BB94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2DD9D-C02C-49BC-835C-FE06BB9490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2DD9D-C02C-49BC-835C-FE06BB9490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4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FC9D-A6E6-41C9-B678-021ECC0977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3F5F-9789-435A-B184-8EC8AFCD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8010" y="620976"/>
            <a:ext cx="1045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Data Efficient Assimilation of Multifidelity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6343" y="1362080"/>
            <a:ext cx="3948546" cy="7386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Sangeeth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Balakrishnan</a:t>
            </a:r>
            <a:r>
              <a:rPr lang="en-US" sz="2400" dirty="0">
                <a:solidFill>
                  <a:srgbClr val="C00000"/>
                </a:solidFill>
              </a:rPr>
              <a:t>      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5798" y="3119476"/>
            <a:ext cx="5849635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Committee: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Dr. </a:t>
            </a:r>
            <a:r>
              <a:rPr lang="en-US" b="1" dirty="0" err="1">
                <a:solidFill>
                  <a:srgbClr val="C00000"/>
                </a:solidFill>
              </a:rPr>
              <a:t>Baskar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Ganapathysubramanian</a:t>
            </a:r>
            <a:r>
              <a:rPr lang="en-US" b="1" dirty="0">
                <a:solidFill>
                  <a:srgbClr val="C00000"/>
                </a:solidFill>
              </a:rPr>
              <a:t>, Major Professor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Dr. </a:t>
            </a:r>
            <a:r>
              <a:rPr lang="en-US" dirty="0" err="1">
                <a:solidFill>
                  <a:srgbClr val="C00000"/>
                </a:solidFill>
              </a:rPr>
              <a:t>Soumik</a:t>
            </a:r>
            <a:r>
              <a:rPr lang="en-US" dirty="0">
                <a:solidFill>
                  <a:srgbClr val="C00000"/>
                </a:solidFill>
              </a:rPr>
              <a:t> Sarkar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Dr. </a:t>
            </a:r>
            <a:r>
              <a:rPr lang="en-US" dirty="0" err="1">
                <a:solidFill>
                  <a:srgbClr val="C00000"/>
                </a:solidFill>
              </a:rPr>
              <a:t>Adarsh</a:t>
            </a:r>
            <a:r>
              <a:rPr lang="en-US" dirty="0">
                <a:solidFill>
                  <a:srgbClr val="C00000"/>
                </a:solidFill>
              </a:rPr>
              <a:t> Krishnamurthy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December 23</a:t>
            </a:r>
            <a:r>
              <a:rPr lang="en-US" baseline="30000" dirty="0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343" y="2029162"/>
            <a:ext cx="3948546" cy="7386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Presentation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65300" y="1978362"/>
            <a:ext cx="88265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70" y="0"/>
            <a:ext cx="10515600" cy="715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Convolutional AE – Sample Example </a:t>
            </a:r>
            <a:r>
              <a:rPr lang="en-US" sz="3600" dirty="0" smtClean="0">
                <a:solidFill>
                  <a:srgbClr val="C00000"/>
                </a:solidFill>
              </a:rPr>
              <a:t>Results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3823" y="683753"/>
            <a:ext cx="10065087" cy="1920240"/>
            <a:chOff x="1083823" y="683753"/>
            <a:chExt cx="10065087" cy="1920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1083823" y="683753"/>
              <a:ext cx="10065087" cy="192024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stomShape 1"/>
            <p:cNvSpPr/>
            <p:nvPr/>
          </p:nvSpPr>
          <p:spPr>
            <a:xfrm>
              <a:off x="2142927" y="1243983"/>
              <a:ext cx="706850" cy="34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b="0" strike="noStrike" spc="-1" dirty="0">
                  <a:solidFill>
                    <a:srgbClr val="000000"/>
                  </a:solidFill>
                  <a:ea typeface="DejaVu Sans"/>
                </a:rPr>
                <a:t>Input</a:t>
              </a:r>
              <a:endParaRPr lang="en-US" b="0" strike="noStrike" spc="-1" dirty="0"/>
            </a:p>
          </p:txBody>
        </p:sp>
        <p:sp>
          <p:nvSpPr>
            <p:cNvPr id="8" name="CustomShape 2"/>
            <p:cNvSpPr/>
            <p:nvPr/>
          </p:nvSpPr>
          <p:spPr>
            <a:xfrm>
              <a:off x="1298904" y="1654488"/>
              <a:ext cx="1825200" cy="45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b="0" strike="noStrike" spc="-1" dirty="0">
                  <a:solidFill>
                    <a:srgbClr val="000000"/>
                  </a:solidFill>
                  <a:ea typeface="DejaVu Sans"/>
                </a:rPr>
                <a:t>Reconstructed</a:t>
              </a:r>
              <a:endParaRPr lang="en-US" b="0" strike="noStrike" spc="-1" dirty="0"/>
            </a:p>
          </p:txBody>
        </p:sp>
        <p:sp>
          <p:nvSpPr>
            <p:cNvPr id="9" name="Line 3"/>
            <p:cNvSpPr/>
            <p:nvPr/>
          </p:nvSpPr>
          <p:spPr>
            <a:xfrm>
              <a:off x="2870559" y="1371070"/>
              <a:ext cx="455760" cy="1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4"/>
            <p:cNvSpPr/>
            <p:nvPr/>
          </p:nvSpPr>
          <p:spPr>
            <a:xfrm>
              <a:off x="2849777" y="1828270"/>
              <a:ext cx="455760" cy="1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0"/>
            <p:cNvSpPr/>
            <p:nvPr/>
          </p:nvSpPr>
          <p:spPr>
            <a:xfrm>
              <a:off x="6224335" y="731744"/>
              <a:ext cx="2098143" cy="415440"/>
            </a:xfrm>
            <a:prstGeom prst="rect">
              <a:avLst/>
            </a:prstGeom>
            <a:noFill/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93000"/>
                </a:lnSpc>
              </a:pPr>
              <a:r>
                <a:rPr lang="en-US" sz="2000" strike="noStrike" spc="-1" dirty="0">
                  <a:solidFill>
                    <a:srgbClr val="C00000"/>
                  </a:solidFill>
                  <a:ea typeface="DejaVu Sans"/>
                </a:rPr>
                <a:t>Training Results</a:t>
              </a:r>
              <a:endParaRPr lang="en-US" sz="2000" strike="noStrike" spc="-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822" y="1051209"/>
              <a:ext cx="7613907" cy="1371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083822" y="2671529"/>
            <a:ext cx="10065087" cy="1920240"/>
            <a:chOff x="1083822" y="2671529"/>
            <a:chExt cx="10065087" cy="1920240"/>
          </a:xfrm>
        </p:grpSpPr>
        <p:sp>
          <p:nvSpPr>
            <p:cNvPr id="26" name="TextBox 25"/>
            <p:cNvSpPr txBox="1">
              <a:spLocks noChangeAspect="1"/>
            </p:cNvSpPr>
            <p:nvPr/>
          </p:nvSpPr>
          <p:spPr>
            <a:xfrm>
              <a:off x="1083822" y="2671529"/>
              <a:ext cx="10065087" cy="192024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CustomShape 6"/>
            <p:cNvSpPr/>
            <p:nvPr/>
          </p:nvSpPr>
          <p:spPr>
            <a:xfrm>
              <a:off x="2079425" y="3239201"/>
              <a:ext cx="753256" cy="33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b="0" strike="noStrike" spc="-1" dirty="0">
                  <a:solidFill>
                    <a:srgbClr val="000000"/>
                  </a:solidFill>
                  <a:ea typeface="DejaVu Sans"/>
                </a:rPr>
                <a:t>Input</a:t>
              </a:r>
              <a:endParaRPr lang="en-US" sz="2000" b="0" strike="noStrike" spc="-1" dirty="0"/>
            </a:p>
          </p:txBody>
        </p:sp>
        <p:sp>
          <p:nvSpPr>
            <p:cNvPr id="17" name="CustomShape 7"/>
            <p:cNvSpPr/>
            <p:nvPr/>
          </p:nvSpPr>
          <p:spPr>
            <a:xfrm>
              <a:off x="1303788" y="3669390"/>
              <a:ext cx="1820160" cy="44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b="0" strike="noStrike" spc="-1" dirty="0">
                  <a:solidFill>
                    <a:srgbClr val="000000"/>
                  </a:solidFill>
                  <a:ea typeface="DejaVu Sans"/>
                </a:rPr>
                <a:t>Reconstructed</a:t>
              </a:r>
              <a:endParaRPr lang="en-US" sz="2000" b="0" strike="noStrike" spc="-1" dirty="0"/>
            </a:p>
          </p:txBody>
        </p:sp>
        <p:sp>
          <p:nvSpPr>
            <p:cNvPr id="18" name="Line 8"/>
            <p:cNvSpPr/>
            <p:nvPr/>
          </p:nvSpPr>
          <p:spPr>
            <a:xfrm>
              <a:off x="2832680" y="3382372"/>
              <a:ext cx="45072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9"/>
            <p:cNvSpPr/>
            <p:nvPr/>
          </p:nvSpPr>
          <p:spPr>
            <a:xfrm>
              <a:off x="2821966" y="3839212"/>
              <a:ext cx="45072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/>
            <p:cNvSpPr/>
            <p:nvPr/>
          </p:nvSpPr>
          <p:spPr>
            <a:xfrm>
              <a:off x="6321626" y="2709629"/>
              <a:ext cx="1903560" cy="415440"/>
            </a:xfrm>
            <a:prstGeom prst="rect">
              <a:avLst/>
            </a:prstGeom>
            <a:noFill/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93000"/>
                </a:lnSpc>
              </a:pPr>
              <a:r>
                <a:rPr lang="en-US" sz="2000" strike="noStrike" spc="-1" dirty="0">
                  <a:solidFill>
                    <a:srgbClr val="C00000"/>
                  </a:solidFill>
                  <a:ea typeface="DejaVu Sans"/>
                </a:rPr>
                <a:t>Testing Results</a:t>
              </a:r>
              <a:endParaRPr lang="en-US" sz="2000" strike="noStrike" spc="-1" dirty="0">
                <a:solidFill>
                  <a:srgbClr val="C00000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317" y="3029449"/>
              <a:ext cx="7607236" cy="13716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83822" y="4659305"/>
            <a:ext cx="10065087" cy="1920240"/>
            <a:chOff x="1083822" y="4659305"/>
            <a:chExt cx="10065087" cy="1920240"/>
          </a:xfrm>
        </p:grpSpPr>
        <p:sp>
          <p:nvSpPr>
            <p:cNvPr id="31" name="TextBox 30"/>
            <p:cNvSpPr txBox="1">
              <a:spLocks noChangeAspect="1"/>
            </p:cNvSpPr>
            <p:nvPr/>
          </p:nvSpPr>
          <p:spPr>
            <a:xfrm>
              <a:off x="1083822" y="4659305"/>
              <a:ext cx="10065087" cy="192024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316" y="5111891"/>
              <a:ext cx="7500649" cy="1280160"/>
            </a:xfrm>
            <a:prstGeom prst="rect">
              <a:avLst/>
            </a:prstGeom>
          </p:spPr>
        </p:pic>
        <p:sp>
          <p:nvSpPr>
            <p:cNvPr id="25" name="CustomShape 11"/>
            <p:cNvSpPr/>
            <p:nvPr/>
          </p:nvSpPr>
          <p:spPr>
            <a:xfrm>
              <a:off x="6224335" y="4716677"/>
              <a:ext cx="2457632" cy="415440"/>
            </a:xfrm>
            <a:prstGeom prst="rect">
              <a:avLst/>
            </a:prstGeom>
            <a:noFill/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93000"/>
                </a:lnSpc>
              </a:pPr>
              <a:r>
                <a:rPr lang="en-US" sz="2000" strike="noStrike" spc="-1" dirty="0">
                  <a:solidFill>
                    <a:srgbClr val="C00000"/>
                  </a:solidFill>
                  <a:ea typeface="DejaVu Sans"/>
                </a:rPr>
                <a:t>Out Sample Results</a:t>
              </a:r>
              <a:endParaRPr lang="en-US" sz="2000" strike="noStrike" spc="-1" dirty="0">
                <a:solidFill>
                  <a:srgbClr val="C00000"/>
                </a:solidFill>
              </a:endParaRPr>
            </a:p>
          </p:txBody>
        </p:sp>
        <p:sp>
          <p:nvSpPr>
            <p:cNvPr id="27" name="CustomShape 6"/>
            <p:cNvSpPr/>
            <p:nvPr/>
          </p:nvSpPr>
          <p:spPr>
            <a:xfrm>
              <a:off x="2079422" y="5247438"/>
              <a:ext cx="727632" cy="33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b="0" strike="noStrike" spc="-1" dirty="0">
                  <a:solidFill>
                    <a:srgbClr val="000000"/>
                  </a:solidFill>
                  <a:ea typeface="DejaVu Sans"/>
                </a:rPr>
                <a:t>Input</a:t>
              </a:r>
              <a:endParaRPr lang="en-US" sz="1600" b="0" strike="noStrike" spc="-1" dirty="0"/>
            </a:p>
          </p:txBody>
        </p:sp>
        <p:sp>
          <p:nvSpPr>
            <p:cNvPr id="28" name="CustomShape 7"/>
            <p:cNvSpPr/>
            <p:nvPr/>
          </p:nvSpPr>
          <p:spPr>
            <a:xfrm>
              <a:off x="1235399" y="5738447"/>
              <a:ext cx="1552395" cy="33778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b="0" strike="noStrike" spc="-1" dirty="0">
                  <a:solidFill>
                    <a:srgbClr val="000000"/>
                  </a:solidFill>
                  <a:ea typeface="DejaVu Sans"/>
                </a:rPr>
                <a:t>Reconstructed</a:t>
              </a:r>
              <a:endParaRPr lang="en-US" b="0" strike="noStrike" spc="-1" dirty="0"/>
            </a:p>
          </p:txBody>
        </p:sp>
        <p:sp>
          <p:nvSpPr>
            <p:cNvPr id="29" name="Line 8"/>
            <p:cNvSpPr/>
            <p:nvPr/>
          </p:nvSpPr>
          <p:spPr>
            <a:xfrm>
              <a:off x="2817445" y="5429778"/>
              <a:ext cx="45072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9"/>
            <p:cNvSpPr/>
            <p:nvPr/>
          </p:nvSpPr>
          <p:spPr>
            <a:xfrm>
              <a:off x="2817445" y="5902323"/>
              <a:ext cx="45072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7635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22" y="-330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Training Low Fidelity data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40675" y="803100"/>
            <a:ext cx="6045120" cy="5550840"/>
            <a:chOff x="3615675" y="765000"/>
            <a:chExt cx="6045120" cy="5550840"/>
          </a:xfrm>
        </p:grpSpPr>
        <p:sp>
          <p:nvSpPr>
            <p:cNvPr id="4" name="CustomShape 3"/>
            <p:cNvSpPr/>
            <p:nvPr/>
          </p:nvSpPr>
          <p:spPr>
            <a:xfrm>
              <a:off x="6287235" y="4071960"/>
              <a:ext cx="69624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Flatten</a:t>
              </a:r>
              <a:endParaRPr lang="en-US" sz="1800" b="0" strike="noStrike" spc="-1" dirty="0"/>
            </a:p>
          </p:txBody>
        </p:sp>
        <p:sp>
          <p:nvSpPr>
            <p:cNvPr id="9" name="CustomShape 8"/>
            <p:cNvSpPr/>
            <p:nvPr/>
          </p:nvSpPr>
          <p:spPr>
            <a:xfrm>
              <a:off x="4973595" y="6080040"/>
              <a:ext cx="1928160" cy="235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6280" rIns="0" bIns="0"/>
            <a:lstStyle/>
            <a:p>
              <a:pPr>
                <a:lnSpc>
                  <a:spcPct val="87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(Low fidelity features)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" name="CustomShape 9"/>
            <p:cNvSpPr/>
            <p:nvPr/>
          </p:nvSpPr>
          <p:spPr>
            <a:xfrm>
              <a:off x="5283195" y="3254400"/>
              <a:ext cx="1148760" cy="1389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0"/>
            <p:cNvSpPr/>
            <p:nvPr/>
          </p:nvSpPr>
          <p:spPr>
            <a:xfrm>
              <a:off x="5279955" y="3417840"/>
              <a:ext cx="1148760" cy="1389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/>
            <p:cNvSpPr/>
            <p:nvPr/>
          </p:nvSpPr>
          <p:spPr>
            <a:xfrm>
              <a:off x="5279955" y="3570120"/>
              <a:ext cx="1148760" cy="13896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2"/>
            <p:cNvSpPr/>
            <p:nvPr/>
          </p:nvSpPr>
          <p:spPr>
            <a:xfrm>
              <a:off x="5279955" y="3722760"/>
              <a:ext cx="1148760" cy="13896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3"/>
            <p:cNvSpPr/>
            <p:nvPr/>
          </p:nvSpPr>
          <p:spPr>
            <a:xfrm>
              <a:off x="5022915" y="2225520"/>
              <a:ext cx="1621800" cy="1724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4"/>
            <p:cNvSpPr/>
            <p:nvPr/>
          </p:nvSpPr>
          <p:spPr>
            <a:xfrm>
              <a:off x="5024485" y="2454120"/>
              <a:ext cx="1621800" cy="1724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5"/>
            <p:cNvSpPr/>
            <p:nvPr/>
          </p:nvSpPr>
          <p:spPr>
            <a:xfrm>
              <a:off x="5030835" y="2682720"/>
              <a:ext cx="1621800" cy="1724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6"/>
            <p:cNvSpPr/>
            <p:nvPr/>
          </p:nvSpPr>
          <p:spPr>
            <a:xfrm>
              <a:off x="5030835" y="2911320"/>
              <a:ext cx="1621800" cy="17244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0"/>
            <p:cNvSpPr/>
            <p:nvPr/>
          </p:nvSpPr>
          <p:spPr>
            <a:xfrm>
              <a:off x="5846235" y="5799240"/>
              <a:ext cx="40680" cy="8352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4" name="Picture 59"/>
            <p:cNvPicPr/>
            <p:nvPr/>
          </p:nvPicPr>
          <p:blipFill>
            <a:blip r:embed="rId2"/>
            <a:srcRect l="18378" t="8386" r="18620" b="8244"/>
            <a:stretch/>
          </p:blipFill>
          <p:spPr>
            <a:xfrm>
              <a:off x="3615675" y="905040"/>
              <a:ext cx="664560" cy="637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" name="CustomShape 23"/>
            <p:cNvSpPr/>
            <p:nvPr/>
          </p:nvSpPr>
          <p:spPr>
            <a:xfrm>
              <a:off x="5903475" y="1025640"/>
              <a:ext cx="1028160" cy="297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Decoder</a:t>
              </a:r>
              <a:endParaRPr lang="en-US" sz="1800" b="0" strike="noStrike" spc="-1" dirty="0"/>
            </a:p>
          </p:txBody>
        </p:sp>
        <p:sp>
          <p:nvSpPr>
            <p:cNvPr id="26" name="Line 24"/>
            <p:cNvSpPr/>
            <p:nvPr/>
          </p:nvSpPr>
          <p:spPr>
            <a:xfrm flipV="1">
              <a:off x="5866755" y="776160"/>
              <a:ext cx="1127160" cy="3492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5"/>
            <p:cNvSpPr/>
            <p:nvPr/>
          </p:nvSpPr>
          <p:spPr>
            <a:xfrm>
              <a:off x="5866755" y="1326960"/>
              <a:ext cx="1127160" cy="2970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6"/>
            <p:cNvSpPr/>
            <p:nvPr/>
          </p:nvSpPr>
          <p:spPr>
            <a:xfrm>
              <a:off x="6989235" y="777600"/>
              <a:ext cx="1440" cy="827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7"/>
            <p:cNvSpPr/>
            <p:nvPr/>
          </p:nvSpPr>
          <p:spPr>
            <a:xfrm>
              <a:off x="5866755" y="1123920"/>
              <a:ext cx="1440" cy="201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28"/>
            <p:cNvSpPr/>
            <p:nvPr/>
          </p:nvSpPr>
          <p:spPr>
            <a:xfrm flipV="1">
              <a:off x="4736355" y="776160"/>
              <a:ext cx="1800" cy="838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29"/>
            <p:cNvSpPr/>
            <p:nvPr/>
          </p:nvSpPr>
          <p:spPr>
            <a:xfrm flipH="1" flipV="1">
              <a:off x="4731675" y="765000"/>
              <a:ext cx="1136520" cy="360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0"/>
            <p:cNvSpPr/>
            <p:nvPr/>
          </p:nvSpPr>
          <p:spPr>
            <a:xfrm flipH="1">
              <a:off x="4734915" y="1325520"/>
              <a:ext cx="1114200" cy="279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1"/>
            <p:cNvSpPr/>
            <p:nvPr/>
          </p:nvSpPr>
          <p:spPr>
            <a:xfrm>
              <a:off x="4744635" y="1000080"/>
              <a:ext cx="1117080" cy="323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Encoder</a:t>
              </a:r>
              <a:endParaRPr lang="en-US" sz="1800" b="0" strike="noStrike" spc="-1" dirty="0"/>
            </a:p>
          </p:txBody>
        </p:sp>
        <p:pic>
          <p:nvPicPr>
            <p:cNvPr id="34" name="Picture 69"/>
            <p:cNvPicPr/>
            <p:nvPr/>
          </p:nvPicPr>
          <p:blipFill>
            <a:blip r:embed="rId2"/>
            <a:srcRect l="18378" t="6661" r="18620" b="8244"/>
            <a:stretch/>
          </p:blipFill>
          <p:spPr>
            <a:xfrm>
              <a:off x="7446435" y="898560"/>
              <a:ext cx="637560" cy="623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Line 32"/>
            <p:cNvSpPr/>
            <p:nvPr/>
          </p:nvSpPr>
          <p:spPr>
            <a:xfrm>
              <a:off x="4291755" y="1212840"/>
              <a:ext cx="401760" cy="1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3"/>
            <p:cNvSpPr/>
            <p:nvPr/>
          </p:nvSpPr>
          <p:spPr>
            <a:xfrm>
              <a:off x="7014435" y="1212840"/>
              <a:ext cx="401760" cy="1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4"/>
            <p:cNvSpPr/>
            <p:nvPr/>
          </p:nvSpPr>
          <p:spPr>
            <a:xfrm>
              <a:off x="5030835" y="3076200"/>
              <a:ext cx="249120" cy="1782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5"/>
            <p:cNvSpPr/>
            <p:nvPr/>
          </p:nvSpPr>
          <p:spPr>
            <a:xfrm flipH="1">
              <a:off x="6429075" y="3083760"/>
              <a:ext cx="223560" cy="165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6"/>
            <p:cNvSpPr/>
            <p:nvPr/>
          </p:nvSpPr>
          <p:spPr>
            <a:xfrm>
              <a:off x="7035675" y="5310360"/>
              <a:ext cx="502560" cy="18036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7"/>
            <p:cNvSpPr/>
            <p:nvPr/>
          </p:nvSpPr>
          <p:spPr>
            <a:xfrm>
              <a:off x="7542195" y="4732200"/>
              <a:ext cx="2118600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Conv + BN + Relu </a:t>
              </a:r>
              <a:endParaRPr lang="en-US" sz="1800" b="0" strike="noStrike" spc="-1" dirty="0"/>
            </a:p>
          </p:txBody>
        </p:sp>
        <p:sp>
          <p:nvSpPr>
            <p:cNvPr id="41" name="CustomShape 38"/>
            <p:cNvSpPr/>
            <p:nvPr/>
          </p:nvSpPr>
          <p:spPr>
            <a:xfrm>
              <a:off x="7577115" y="5200560"/>
              <a:ext cx="1753560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Max pooling</a:t>
              </a:r>
              <a:endParaRPr lang="en-US" sz="1800" b="0" strike="noStrike" spc="-1" dirty="0"/>
            </a:p>
          </p:txBody>
        </p:sp>
        <p:sp>
          <p:nvSpPr>
            <p:cNvPr id="42" name="CustomShape 39"/>
            <p:cNvSpPr/>
            <p:nvPr/>
          </p:nvSpPr>
          <p:spPr>
            <a:xfrm>
              <a:off x="7035675" y="4843440"/>
              <a:ext cx="491400" cy="1216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0"/>
            <p:cNvSpPr/>
            <p:nvPr/>
          </p:nvSpPr>
          <p:spPr>
            <a:xfrm>
              <a:off x="7035675" y="5022720"/>
              <a:ext cx="491400" cy="1216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1"/>
            <p:cNvSpPr/>
            <p:nvPr/>
          </p:nvSpPr>
          <p:spPr>
            <a:xfrm>
              <a:off x="7035675" y="4662360"/>
              <a:ext cx="491400" cy="1216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2"/>
            <p:cNvSpPr/>
            <p:nvPr/>
          </p:nvSpPr>
          <p:spPr>
            <a:xfrm>
              <a:off x="7669275" y="5626080"/>
              <a:ext cx="145044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Dense + Relu </a:t>
              </a:r>
              <a:endParaRPr lang="en-US" sz="1800" b="0" strike="noStrike" spc="-1" dirty="0"/>
            </a:p>
          </p:txBody>
        </p:sp>
        <p:sp>
          <p:nvSpPr>
            <p:cNvPr id="46" name="CustomShape 43"/>
            <p:cNvSpPr/>
            <p:nvPr/>
          </p:nvSpPr>
          <p:spPr>
            <a:xfrm>
              <a:off x="6940635" y="4595760"/>
              <a:ext cx="2609280" cy="12996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4"/>
            <p:cNvSpPr/>
            <p:nvPr/>
          </p:nvSpPr>
          <p:spPr>
            <a:xfrm>
              <a:off x="5619075" y="1557360"/>
              <a:ext cx="455040" cy="407520"/>
            </a:xfrm>
            <a:prstGeom prst="downArrow">
              <a:avLst>
                <a:gd name="adj1" fmla="val 50000"/>
                <a:gd name="adj2" fmla="val 36551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5"/>
            <p:cNvSpPr/>
            <p:nvPr/>
          </p:nvSpPr>
          <p:spPr>
            <a:xfrm>
              <a:off x="5655075" y="3932280"/>
              <a:ext cx="455040" cy="407520"/>
            </a:xfrm>
            <a:prstGeom prst="downArrow">
              <a:avLst>
                <a:gd name="adj1" fmla="val 50000"/>
                <a:gd name="adj2" fmla="val 36551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6"/>
            <p:cNvSpPr/>
            <p:nvPr/>
          </p:nvSpPr>
          <p:spPr>
            <a:xfrm>
              <a:off x="5864595" y="459180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7"/>
            <p:cNvSpPr/>
            <p:nvPr/>
          </p:nvSpPr>
          <p:spPr>
            <a:xfrm>
              <a:off x="6008955" y="459180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8"/>
            <p:cNvSpPr/>
            <p:nvPr/>
          </p:nvSpPr>
          <p:spPr>
            <a:xfrm>
              <a:off x="6189315" y="459180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49"/>
            <p:cNvSpPr/>
            <p:nvPr/>
          </p:nvSpPr>
          <p:spPr>
            <a:xfrm>
              <a:off x="4928595" y="4555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0"/>
            <p:cNvSpPr/>
            <p:nvPr/>
          </p:nvSpPr>
          <p:spPr>
            <a:xfrm>
              <a:off x="5827515" y="491436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1"/>
            <p:cNvSpPr/>
            <p:nvPr/>
          </p:nvSpPr>
          <p:spPr>
            <a:xfrm>
              <a:off x="5935875" y="491436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2"/>
            <p:cNvSpPr/>
            <p:nvPr/>
          </p:nvSpPr>
          <p:spPr>
            <a:xfrm>
              <a:off x="6044595" y="491436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3"/>
            <p:cNvSpPr/>
            <p:nvPr/>
          </p:nvSpPr>
          <p:spPr>
            <a:xfrm>
              <a:off x="5791515" y="523944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4"/>
            <p:cNvSpPr/>
            <p:nvPr/>
          </p:nvSpPr>
          <p:spPr>
            <a:xfrm>
              <a:off x="5900955" y="523944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5"/>
            <p:cNvSpPr/>
            <p:nvPr/>
          </p:nvSpPr>
          <p:spPr>
            <a:xfrm>
              <a:off x="5791515" y="552672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6"/>
            <p:cNvSpPr/>
            <p:nvPr/>
          </p:nvSpPr>
          <p:spPr>
            <a:xfrm>
              <a:off x="5720595" y="5526720"/>
              <a:ext cx="45360" cy="8820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7"/>
            <p:cNvSpPr/>
            <p:nvPr/>
          </p:nvSpPr>
          <p:spPr>
            <a:xfrm>
              <a:off x="5144595" y="4555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58"/>
            <p:cNvSpPr/>
            <p:nvPr/>
          </p:nvSpPr>
          <p:spPr>
            <a:xfrm>
              <a:off x="5360595" y="4555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59"/>
            <p:cNvSpPr/>
            <p:nvPr/>
          </p:nvSpPr>
          <p:spPr>
            <a:xfrm>
              <a:off x="5576595" y="4555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0"/>
            <p:cNvSpPr/>
            <p:nvPr/>
          </p:nvSpPr>
          <p:spPr>
            <a:xfrm>
              <a:off x="6296595" y="4555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1"/>
            <p:cNvSpPr/>
            <p:nvPr/>
          </p:nvSpPr>
          <p:spPr>
            <a:xfrm>
              <a:off x="6512595" y="4555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2"/>
            <p:cNvSpPr/>
            <p:nvPr/>
          </p:nvSpPr>
          <p:spPr>
            <a:xfrm>
              <a:off x="5108595" y="4879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3"/>
            <p:cNvSpPr/>
            <p:nvPr/>
          </p:nvSpPr>
          <p:spPr>
            <a:xfrm>
              <a:off x="5324595" y="4879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4"/>
            <p:cNvSpPr/>
            <p:nvPr/>
          </p:nvSpPr>
          <p:spPr>
            <a:xfrm>
              <a:off x="5540595" y="4879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5"/>
            <p:cNvSpPr/>
            <p:nvPr/>
          </p:nvSpPr>
          <p:spPr>
            <a:xfrm>
              <a:off x="6152595" y="4879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6"/>
            <p:cNvSpPr/>
            <p:nvPr/>
          </p:nvSpPr>
          <p:spPr>
            <a:xfrm>
              <a:off x="6368595" y="4879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7"/>
            <p:cNvSpPr/>
            <p:nvPr/>
          </p:nvSpPr>
          <p:spPr>
            <a:xfrm>
              <a:off x="5324235" y="5203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8"/>
            <p:cNvSpPr/>
            <p:nvPr/>
          </p:nvSpPr>
          <p:spPr>
            <a:xfrm>
              <a:off x="5540235" y="5203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69"/>
            <p:cNvSpPr/>
            <p:nvPr/>
          </p:nvSpPr>
          <p:spPr>
            <a:xfrm>
              <a:off x="5972595" y="5203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0"/>
            <p:cNvSpPr/>
            <p:nvPr/>
          </p:nvSpPr>
          <p:spPr>
            <a:xfrm>
              <a:off x="6188595" y="5203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1"/>
            <p:cNvSpPr/>
            <p:nvPr/>
          </p:nvSpPr>
          <p:spPr>
            <a:xfrm>
              <a:off x="5864955" y="549144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2"/>
            <p:cNvSpPr/>
            <p:nvPr/>
          </p:nvSpPr>
          <p:spPr>
            <a:xfrm>
              <a:off x="5504235" y="549144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3"/>
            <p:cNvSpPr/>
            <p:nvPr/>
          </p:nvSpPr>
          <p:spPr>
            <a:xfrm>
              <a:off x="5648595" y="5743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4"/>
            <p:cNvSpPr/>
            <p:nvPr/>
          </p:nvSpPr>
          <p:spPr>
            <a:xfrm>
              <a:off x="5972595" y="5743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5"/>
            <p:cNvSpPr/>
            <p:nvPr/>
          </p:nvSpPr>
          <p:spPr>
            <a:xfrm>
              <a:off x="7196595" y="5671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6"/>
            <p:cNvSpPr/>
            <p:nvPr/>
          </p:nvSpPr>
          <p:spPr>
            <a:xfrm>
              <a:off x="6080955" y="5491080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7"/>
            <p:cNvSpPr/>
            <p:nvPr/>
          </p:nvSpPr>
          <p:spPr>
            <a:xfrm>
              <a:off x="5918235" y="5798880"/>
              <a:ext cx="40680" cy="8352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83" name="Straight Connector 82"/>
            <p:cNvCxnSpPr>
              <a:stCxn id="14" idx="1"/>
              <a:endCxn id="17" idx="1"/>
            </p:cNvCxnSpPr>
            <p:nvPr/>
          </p:nvCxnSpPr>
          <p:spPr>
            <a:xfrm>
              <a:off x="5022915" y="2311740"/>
              <a:ext cx="792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4" idx="3"/>
              <a:endCxn id="17" idx="3"/>
            </p:cNvCxnSpPr>
            <p:nvPr/>
          </p:nvCxnSpPr>
          <p:spPr>
            <a:xfrm>
              <a:off x="6644715" y="2311740"/>
              <a:ext cx="792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57622" y="673100"/>
            <a:ext cx="6117293" cy="58293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617195" y="2142092"/>
                <a:ext cx="5384800" cy="276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Maps latent space to the </a:t>
                </a:r>
                <a:r>
                  <a:rPr lang="en-US" sz="2400" dirty="0" smtClean="0"/>
                  <a:t>six </a:t>
                </a:r>
                <a:r>
                  <a:rPr lang="en-US" sz="2400" dirty="0"/>
                  <a:t>morphology descriptors.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Parameters are learned by minimizing the Mean Squared Error Loss Function,</a:t>
                </a:r>
              </a:p>
              <a:p>
                <a:endParaRPr lang="en-US" dirty="0"/>
              </a:p>
              <a:p>
                <a:r>
                  <a:rPr lang="en-US" sz="2400" dirty="0"/>
                  <a:t>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𝑙𝑓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𝑙𝑓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𝑙𝑓</m:t>
                        </m:r>
                      </m:e>
                    </m:nary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𝑙𝑓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95" y="2142092"/>
                <a:ext cx="5384800" cy="2766655"/>
              </a:xfrm>
              <a:prstGeom prst="rect">
                <a:avLst/>
              </a:prstGeom>
              <a:blipFill>
                <a:blip r:embed="rId3"/>
                <a:stretch>
                  <a:fillRect l="-1471" t="-1762" r="-452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2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55" y="-82236"/>
            <a:ext cx="12198350" cy="6694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Low Fidelity NN – Test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9115" y="427043"/>
            <a:ext cx="2424149" cy="3824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Weighted Absorption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2742" y="458792"/>
            <a:ext cx="1882290" cy="38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Light Absorption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9353" y="455929"/>
            <a:ext cx="263944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Diffusion  – Black vertices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9973" y="3640343"/>
            <a:ext cx="34275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Charge Transport –  Non islands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27719" y="3640343"/>
            <a:ext cx="367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Charge Transport –  Comp. path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" t="23601" r="34267" b="15332"/>
          <a:stretch/>
        </p:blipFill>
        <p:spPr>
          <a:xfrm>
            <a:off x="248659" y="843521"/>
            <a:ext cx="2877325" cy="27340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3066" r="34800" b="15867"/>
          <a:stretch/>
        </p:blipFill>
        <p:spPr>
          <a:xfrm>
            <a:off x="4408051" y="819955"/>
            <a:ext cx="2836378" cy="2729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t="23333" r="34533" b="15600"/>
          <a:stretch/>
        </p:blipFill>
        <p:spPr>
          <a:xfrm>
            <a:off x="8506947" y="843521"/>
            <a:ext cx="2872130" cy="272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2800" r="34267" b="16667"/>
          <a:stretch/>
        </p:blipFill>
        <p:spPr>
          <a:xfrm>
            <a:off x="4390768" y="4009675"/>
            <a:ext cx="2873390" cy="2729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2800" r="35067" b="15600"/>
          <a:stretch/>
        </p:blipFill>
        <p:spPr>
          <a:xfrm>
            <a:off x="8611657" y="4052707"/>
            <a:ext cx="2788192" cy="2729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2" r="34086" b="16022"/>
          <a:stretch/>
        </p:blipFill>
        <p:spPr>
          <a:xfrm>
            <a:off x="158107" y="3954930"/>
            <a:ext cx="2967877" cy="278386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78652" y="3600614"/>
            <a:ext cx="34275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Diffusion- White vertices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185280" y="718182"/>
            <a:ext cx="7418520" cy="6035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4" y="-3206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Training High Fidelity data</a:t>
            </a:r>
          </a:p>
        </p:txBody>
      </p:sp>
      <p:sp>
        <p:nvSpPr>
          <p:cNvPr id="3" name="CustomShape 3"/>
          <p:cNvSpPr/>
          <p:nvPr/>
        </p:nvSpPr>
        <p:spPr>
          <a:xfrm>
            <a:off x="2755500" y="3735702"/>
            <a:ext cx="69624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9880" rIns="0" bIns="0"/>
          <a:lstStyle/>
          <a:p>
            <a:pPr>
              <a:lnSpc>
                <a:spcPct val="87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Flatten</a:t>
            </a:r>
            <a:endParaRPr lang="en-US" sz="1800" b="0" strike="noStrike" spc="-1" dirty="0"/>
          </a:p>
        </p:txBody>
      </p:sp>
      <p:sp>
        <p:nvSpPr>
          <p:cNvPr id="7" name="CustomShape 7"/>
          <p:cNvSpPr/>
          <p:nvPr/>
        </p:nvSpPr>
        <p:spPr>
          <a:xfrm>
            <a:off x="2771340" y="5955102"/>
            <a:ext cx="27410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(High fidelity  features)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" name="CustomShape 16"/>
          <p:cNvSpPr/>
          <p:nvPr/>
        </p:nvSpPr>
        <p:spPr>
          <a:xfrm>
            <a:off x="1603140" y="2681622"/>
            <a:ext cx="1617120" cy="1677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611060" y="2910222"/>
            <a:ext cx="1617120" cy="1677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1611060" y="3138822"/>
            <a:ext cx="1617120" cy="1677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1611060" y="3367422"/>
            <a:ext cx="1617120" cy="167760"/>
          </a:xfrm>
          <a:prstGeom prst="rect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2558220" y="425338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2702580" y="425338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2882940" y="425338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1622220" y="421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2485140" y="457594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2593500" y="457594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2738220" y="457594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2449140" y="490102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2558580" y="490102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2449140" y="518830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2522220" y="518830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5068500" y="461194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5177940" y="461194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5068500" y="489958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5141580" y="489958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5056980" y="517462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8"/>
          <p:cNvSpPr/>
          <p:nvPr/>
        </p:nvSpPr>
        <p:spPr>
          <a:xfrm>
            <a:off x="5132940" y="517462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39"/>
          <p:cNvSpPr/>
          <p:nvPr/>
        </p:nvSpPr>
        <p:spPr>
          <a:xfrm>
            <a:off x="3849180" y="584386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0"/>
          <p:cNvSpPr/>
          <p:nvPr/>
        </p:nvSpPr>
        <p:spPr>
          <a:xfrm>
            <a:off x="3925500" y="584386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1"/>
          <p:cNvSpPr/>
          <p:nvPr/>
        </p:nvSpPr>
        <p:spPr>
          <a:xfrm>
            <a:off x="2569740" y="5431302"/>
            <a:ext cx="1318680" cy="423360"/>
          </a:xfrm>
          <a:prstGeom prst="bentConnector3">
            <a:avLst>
              <a:gd name="adj1" fmla="val 99755"/>
            </a:avLst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2"/>
          <p:cNvSpPr/>
          <p:nvPr/>
        </p:nvSpPr>
        <p:spPr>
          <a:xfrm flipH="1">
            <a:off x="3883020" y="5431302"/>
            <a:ext cx="1256760" cy="41688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3"/>
          <p:cNvSpPr/>
          <p:nvPr/>
        </p:nvSpPr>
        <p:spPr>
          <a:xfrm>
            <a:off x="3993900" y="5396382"/>
            <a:ext cx="14313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93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concatenate</a:t>
            </a:r>
            <a:endParaRPr lang="en-US" sz="1800" b="0" strike="noStrike" spc="-1" dirty="0"/>
          </a:p>
        </p:txBody>
      </p:sp>
      <p:sp>
        <p:nvSpPr>
          <p:cNvPr id="44" name="CustomShape 44"/>
          <p:cNvSpPr/>
          <p:nvPr/>
        </p:nvSpPr>
        <p:spPr>
          <a:xfrm>
            <a:off x="3539940" y="2990322"/>
            <a:ext cx="305712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6280" rIns="0" bIns="0"/>
          <a:lstStyle/>
          <a:p>
            <a:pPr>
              <a:lnSpc>
                <a:spcPct val="87000"/>
              </a:lnSpc>
            </a:pPr>
            <a:r>
              <a:rPr lang="en-US" b="0" strike="noStrike" spc="-1" dirty="0">
                <a:solidFill>
                  <a:srgbClr val="000000"/>
                </a:solidFill>
                <a:ea typeface="DejaVu Sans"/>
              </a:rPr>
              <a:t>Predicted morphology </a:t>
            </a:r>
            <a:r>
              <a:rPr lang="en-US" spc="-1" dirty="0">
                <a:solidFill>
                  <a:srgbClr val="000000"/>
                </a:solidFill>
                <a:ea typeface="DejaVu Sans"/>
              </a:rPr>
              <a:t>d</a:t>
            </a:r>
            <a:r>
              <a:rPr lang="en-US" b="0" strike="noStrike" spc="-1" dirty="0">
                <a:solidFill>
                  <a:srgbClr val="000000"/>
                </a:solidFill>
                <a:ea typeface="DejaVu Sans"/>
              </a:rPr>
              <a:t>escriptors</a:t>
            </a:r>
            <a:endParaRPr lang="en-US" b="0" strike="noStrike" spc="-1" dirty="0"/>
          </a:p>
          <a:p>
            <a:pPr>
              <a:lnSpc>
                <a:spcPct val="87000"/>
              </a:lnSpc>
            </a:pPr>
            <a:r>
              <a:rPr lang="en-US" b="0" strike="noStrike" spc="-1" dirty="0">
                <a:solidFill>
                  <a:srgbClr val="000000"/>
                </a:solidFill>
                <a:ea typeface="DejaVu Sans"/>
              </a:rPr>
              <a:t>     from </a:t>
            </a:r>
            <a:r>
              <a:rPr lang="en-US" spc="-1" dirty="0">
                <a:solidFill>
                  <a:srgbClr val="000000"/>
                </a:solidFill>
                <a:ea typeface="DejaVu Sans"/>
              </a:rPr>
              <a:t>first </a:t>
            </a:r>
            <a:r>
              <a:rPr lang="en-US" spc="-1" baseline="101000" dirty="0">
                <a:solidFill>
                  <a:srgbClr val="000000"/>
                </a:solidFill>
                <a:ea typeface="DejaVu Sans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ea typeface="DejaVu Sans"/>
              </a:rPr>
              <a:t>neural network</a:t>
            </a:r>
            <a:endParaRPr lang="en-US" b="0" strike="noStrike" spc="-1" dirty="0"/>
          </a:p>
        </p:txBody>
      </p:sp>
      <p:sp>
        <p:nvSpPr>
          <p:cNvPr id="45" name="CustomShape 45"/>
          <p:cNvSpPr/>
          <p:nvPr/>
        </p:nvSpPr>
        <p:spPr>
          <a:xfrm>
            <a:off x="4992180" y="428182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6"/>
          <p:cNvSpPr/>
          <p:nvPr/>
        </p:nvSpPr>
        <p:spPr>
          <a:xfrm>
            <a:off x="5104500" y="4281822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0"/>
          <p:cNvSpPr/>
          <p:nvPr/>
        </p:nvSpPr>
        <p:spPr>
          <a:xfrm>
            <a:off x="3948180" y="2137755"/>
            <a:ext cx="16635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93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Latent space</a:t>
            </a:r>
            <a:endParaRPr lang="en-US" sz="1800" b="0" strike="noStrike" spc="-1" dirty="0"/>
          </a:p>
        </p:txBody>
      </p:sp>
      <p:sp>
        <p:nvSpPr>
          <p:cNvPr id="51" name="CustomShape 51"/>
          <p:cNvSpPr/>
          <p:nvPr/>
        </p:nvSpPr>
        <p:spPr>
          <a:xfrm flipH="1">
            <a:off x="2593500" y="2321776"/>
            <a:ext cx="1377360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Picture 82"/>
          <p:cNvPicPr/>
          <p:nvPr/>
        </p:nvPicPr>
        <p:blipFill>
          <a:blip r:embed="rId2"/>
          <a:srcRect l="18378" t="8386" r="18620" b="8244"/>
          <a:stretch/>
        </p:blipFill>
        <p:spPr>
          <a:xfrm>
            <a:off x="256530" y="1418659"/>
            <a:ext cx="664560" cy="637560"/>
          </a:xfrm>
          <a:prstGeom prst="rect">
            <a:avLst/>
          </a:prstGeom>
          <a:ln>
            <a:noFill/>
          </a:ln>
        </p:spPr>
      </p:pic>
      <p:sp>
        <p:nvSpPr>
          <p:cNvPr id="54" name="CustomShape 53"/>
          <p:cNvSpPr/>
          <p:nvPr/>
        </p:nvSpPr>
        <p:spPr>
          <a:xfrm>
            <a:off x="2488740" y="1399559"/>
            <a:ext cx="1028160" cy="29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Decoder</a:t>
            </a:r>
            <a:endParaRPr lang="en-US" sz="1800" b="0" strike="noStrike" spc="-1" dirty="0"/>
          </a:p>
        </p:txBody>
      </p:sp>
      <p:sp>
        <p:nvSpPr>
          <p:cNvPr id="55" name="Line 54"/>
          <p:cNvSpPr/>
          <p:nvPr/>
        </p:nvSpPr>
        <p:spPr>
          <a:xfrm flipV="1">
            <a:off x="2453820" y="1289779"/>
            <a:ext cx="1127160" cy="3492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55"/>
          <p:cNvSpPr/>
          <p:nvPr/>
        </p:nvSpPr>
        <p:spPr>
          <a:xfrm>
            <a:off x="2453820" y="1840579"/>
            <a:ext cx="1127160" cy="297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56"/>
          <p:cNvSpPr/>
          <p:nvPr/>
        </p:nvSpPr>
        <p:spPr>
          <a:xfrm>
            <a:off x="3574500" y="1291219"/>
            <a:ext cx="1800" cy="827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57"/>
          <p:cNvSpPr/>
          <p:nvPr/>
        </p:nvSpPr>
        <p:spPr>
          <a:xfrm>
            <a:off x="2453820" y="1637539"/>
            <a:ext cx="1440" cy="2016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58"/>
          <p:cNvSpPr/>
          <p:nvPr/>
        </p:nvSpPr>
        <p:spPr>
          <a:xfrm flipV="1">
            <a:off x="1323420" y="1289779"/>
            <a:ext cx="1800" cy="838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59"/>
          <p:cNvSpPr/>
          <p:nvPr/>
        </p:nvSpPr>
        <p:spPr>
          <a:xfrm flipH="1" flipV="1">
            <a:off x="1318740" y="1278619"/>
            <a:ext cx="1136520" cy="360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60"/>
          <p:cNvSpPr/>
          <p:nvPr/>
        </p:nvSpPr>
        <p:spPr>
          <a:xfrm flipH="1">
            <a:off x="1320180" y="1839139"/>
            <a:ext cx="1114560" cy="279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1329900" y="1513699"/>
            <a:ext cx="1117080" cy="3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ea typeface="DejaVu Sans"/>
              </a:rPr>
              <a:t>Encoder</a:t>
            </a:r>
            <a:endParaRPr lang="en-US" sz="1800" b="0" strike="noStrike" spc="-1" dirty="0"/>
          </a:p>
        </p:txBody>
      </p:sp>
      <p:pic>
        <p:nvPicPr>
          <p:cNvPr id="63" name="Picture 92"/>
          <p:cNvPicPr/>
          <p:nvPr/>
        </p:nvPicPr>
        <p:blipFill>
          <a:blip r:embed="rId2"/>
          <a:srcRect l="18378" t="6661" r="18620" b="8244"/>
          <a:stretch/>
        </p:blipFill>
        <p:spPr>
          <a:xfrm>
            <a:off x="4032060" y="1412179"/>
            <a:ext cx="637560" cy="623160"/>
          </a:xfrm>
          <a:prstGeom prst="rect">
            <a:avLst/>
          </a:prstGeom>
          <a:ln>
            <a:noFill/>
          </a:ln>
        </p:spPr>
      </p:pic>
      <p:sp>
        <p:nvSpPr>
          <p:cNvPr id="64" name="Line 62"/>
          <p:cNvSpPr/>
          <p:nvPr/>
        </p:nvSpPr>
        <p:spPr>
          <a:xfrm>
            <a:off x="877380" y="1726459"/>
            <a:ext cx="40176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63"/>
          <p:cNvSpPr/>
          <p:nvPr/>
        </p:nvSpPr>
        <p:spPr>
          <a:xfrm>
            <a:off x="3600060" y="1726459"/>
            <a:ext cx="40140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4"/>
          <p:cNvSpPr/>
          <p:nvPr/>
        </p:nvSpPr>
        <p:spPr>
          <a:xfrm>
            <a:off x="2204700" y="3702582"/>
            <a:ext cx="455040" cy="407520"/>
          </a:xfrm>
          <a:prstGeom prst="downArrow">
            <a:avLst>
              <a:gd name="adj1" fmla="val 50000"/>
              <a:gd name="adj2" fmla="val 36551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5"/>
          <p:cNvSpPr/>
          <p:nvPr/>
        </p:nvSpPr>
        <p:spPr>
          <a:xfrm>
            <a:off x="4833060" y="3738942"/>
            <a:ext cx="455040" cy="407520"/>
          </a:xfrm>
          <a:prstGeom prst="downArrow">
            <a:avLst>
              <a:gd name="adj1" fmla="val 50000"/>
              <a:gd name="adj2" fmla="val 365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68" name="CustomShape 66"/>
          <p:cNvSpPr/>
          <p:nvPr/>
        </p:nvSpPr>
        <p:spPr>
          <a:xfrm>
            <a:off x="1838220" y="421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7"/>
          <p:cNvSpPr/>
          <p:nvPr/>
        </p:nvSpPr>
        <p:spPr>
          <a:xfrm>
            <a:off x="2054220" y="421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8"/>
          <p:cNvSpPr/>
          <p:nvPr/>
        </p:nvSpPr>
        <p:spPr>
          <a:xfrm>
            <a:off x="2270220" y="421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69"/>
          <p:cNvSpPr/>
          <p:nvPr/>
        </p:nvSpPr>
        <p:spPr>
          <a:xfrm>
            <a:off x="2990220" y="421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0"/>
          <p:cNvSpPr/>
          <p:nvPr/>
        </p:nvSpPr>
        <p:spPr>
          <a:xfrm>
            <a:off x="3206220" y="421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1"/>
          <p:cNvSpPr/>
          <p:nvPr/>
        </p:nvSpPr>
        <p:spPr>
          <a:xfrm>
            <a:off x="1802220" y="454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2"/>
          <p:cNvSpPr/>
          <p:nvPr/>
        </p:nvSpPr>
        <p:spPr>
          <a:xfrm>
            <a:off x="2018220" y="454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3"/>
          <p:cNvSpPr/>
          <p:nvPr/>
        </p:nvSpPr>
        <p:spPr>
          <a:xfrm>
            <a:off x="2234220" y="454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4"/>
          <p:cNvSpPr/>
          <p:nvPr/>
        </p:nvSpPr>
        <p:spPr>
          <a:xfrm>
            <a:off x="2846220" y="454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5"/>
          <p:cNvSpPr/>
          <p:nvPr/>
        </p:nvSpPr>
        <p:spPr>
          <a:xfrm>
            <a:off x="3062220" y="454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6"/>
          <p:cNvSpPr/>
          <p:nvPr/>
        </p:nvSpPr>
        <p:spPr>
          <a:xfrm>
            <a:off x="2017860" y="4864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7"/>
          <p:cNvSpPr/>
          <p:nvPr/>
        </p:nvSpPr>
        <p:spPr>
          <a:xfrm>
            <a:off x="2233860" y="4864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8"/>
          <p:cNvSpPr/>
          <p:nvPr/>
        </p:nvSpPr>
        <p:spPr>
          <a:xfrm>
            <a:off x="2666220" y="4864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79"/>
          <p:cNvSpPr/>
          <p:nvPr/>
        </p:nvSpPr>
        <p:spPr>
          <a:xfrm>
            <a:off x="2882220" y="4864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0"/>
          <p:cNvSpPr/>
          <p:nvPr/>
        </p:nvSpPr>
        <p:spPr>
          <a:xfrm>
            <a:off x="2630580" y="515302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1"/>
          <p:cNvSpPr/>
          <p:nvPr/>
        </p:nvSpPr>
        <p:spPr>
          <a:xfrm>
            <a:off x="2233860" y="515302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2"/>
          <p:cNvSpPr/>
          <p:nvPr/>
        </p:nvSpPr>
        <p:spPr>
          <a:xfrm>
            <a:off x="4753860" y="421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3"/>
          <p:cNvSpPr/>
          <p:nvPr/>
        </p:nvSpPr>
        <p:spPr>
          <a:xfrm>
            <a:off x="5221860" y="421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4"/>
          <p:cNvSpPr/>
          <p:nvPr/>
        </p:nvSpPr>
        <p:spPr>
          <a:xfrm>
            <a:off x="5294220" y="457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5"/>
          <p:cNvSpPr/>
          <p:nvPr/>
        </p:nvSpPr>
        <p:spPr>
          <a:xfrm>
            <a:off x="5510220" y="4576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6"/>
          <p:cNvSpPr/>
          <p:nvPr/>
        </p:nvSpPr>
        <p:spPr>
          <a:xfrm>
            <a:off x="4393860" y="454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7"/>
          <p:cNvSpPr/>
          <p:nvPr/>
        </p:nvSpPr>
        <p:spPr>
          <a:xfrm>
            <a:off x="4609860" y="454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8"/>
          <p:cNvSpPr/>
          <p:nvPr/>
        </p:nvSpPr>
        <p:spPr>
          <a:xfrm>
            <a:off x="4825860" y="454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9"/>
          <p:cNvSpPr/>
          <p:nvPr/>
        </p:nvSpPr>
        <p:spPr>
          <a:xfrm>
            <a:off x="5258220" y="4828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0"/>
          <p:cNvSpPr/>
          <p:nvPr/>
        </p:nvSpPr>
        <p:spPr>
          <a:xfrm>
            <a:off x="4610220" y="4828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1"/>
          <p:cNvSpPr/>
          <p:nvPr/>
        </p:nvSpPr>
        <p:spPr>
          <a:xfrm>
            <a:off x="4826220" y="4828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2"/>
          <p:cNvSpPr/>
          <p:nvPr/>
        </p:nvSpPr>
        <p:spPr>
          <a:xfrm>
            <a:off x="5186580" y="511702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93"/>
          <p:cNvSpPr/>
          <p:nvPr/>
        </p:nvSpPr>
        <p:spPr>
          <a:xfrm>
            <a:off x="4826580" y="511702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4"/>
          <p:cNvSpPr/>
          <p:nvPr/>
        </p:nvSpPr>
        <p:spPr>
          <a:xfrm>
            <a:off x="3638580" y="580066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5"/>
          <p:cNvSpPr/>
          <p:nvPr/>
        </p:nvSpPr>
        <p:spPr>
          <a:xfrm>
            <a:off x="4034220" y="5801022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8" name="Group 107"/>
          <p:cNvGrpSpPr/>
          <p:nvPr/>
        </p:nvGrpSpPr>
        <p:grpSpPr>
          <a:xfrm>
            <a:off x="5320596" y="5342318"/>
            <a:ext cx="2273421" cy="1302840"/>
            <a:chOff x="5037540" y="5484524"/>
            <a:chExt cx="2634840" cy="1302840"/>
          </a:xfrm>
        </p:grpSpPr>
        <p:sp>
          <p:nvSpPr>
            <p:cNvPr id="8" name="CustomShape 8"/>
            <p:cNvSpPr/>
            <p:nvPr/>
          </p:nvSpPr>
          <p:spPr>
            <a:xfrm>
              <a:off x="5132940" y="6198764"/>
              <a:ext cx="502560" cy="18036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9"/>
            <p:cNvSpPr/>
            <p:nvPr/>
          </p:nvSpPr>
          <p:spPr>
            <a:xfrm>
              <a:off x="5767980" y="5620964"/>
              <a:ext cx="190440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Conv + BN + Relu </a:t>
              </a:r>
              <a:endParaRPr lang="en-US" sz="1800" b="0" strike="noStrike" spc="-1" dirty="0"/>
            </a:p>
          </p:txBody>
        </p:sp>
        <p:sp>
          <p:nvSpPr>
            <p:cNvPr id="10" name="CustomShape 10"/>
            <p:cNvSpPr/>
            <p:nvPr/>
          </p:nvSpPr>
          <p:spPr>
            <a:xfrm>
              <a:off x="5806140" y="6162404"/>
              <a:ext cx="122652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Max pooling</a:t>
              </a:r>
              <a:endParaRPr lang="en-US" sz="1800" b="0" strike="noStrike" spc="-1" dirty="0"/>
            </a:p>
          </p:txBody>
        </p:sp>
        <p:sp>
          <p:nvSpPr>
            <p:cNvPr id="11" name="CustomShape 11"/>
            <p:cNvSpPr/>
            <p:nvPr/>
          </p:nvSpPr>
          <p:spPr>
            <a:xfrm>
              <a:off x="5132940" y="5732204"/>
              <a:ext cx="491400" cy="1216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2"/>
            <p:cNvSpPr/>
            <p:nvPr/>
          </p:nvSpPr>
          <p:spPr>
            <a:xfrm>
              <a:off x="5132940" y="5911484"/>
              <a:ext cx="491400" cy="1216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3"/>
            <p:cNvSpPr/>
            <p:nvPr/>
          </p:nvSpPr>
          <p:spPr>
            <a:xfrm>
              <a:off x="5132940" y="5551124"/>
              <a:ext cx="491400" cy="1216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4"/>
            <p:cNvSpPr/>
            <p:nvPr/>
          </p:nvSpPr>
          <p:spPr>
            <a:xfrm>
              <a:off x="5802900" y="6514844"/>
              <a:ext cx="145044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Dense + Relu </a:t>
              </a:r>
              <a:endParaRPr lang="en-US" sz="1800" b="0" strike="noStrike" spc="-1" dirty="0"/>
            </a:p>
          </p:txBody>
        </p:sp>
        <p:sp>
          <p:nvSpPr>
            <p:cNvPr id="15" name="CustomShape 15"/>
            <p:cNvSpPr/>
            <p:nvPr/>
          </p:nvSpPr>
          <p:spPr>
            <a:xfrm>
              <a:off x="5037540" y="5484524"/>
              <a:ext cx="2583720" cy="130284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6"/>
            <p:cNvSpPr/>
            <p:nvPr/>
          </p:nvSpPr>
          <p:spPr>
            <a:xfrm>
              <a:off x="5290620" y="6523844"/>
              <a:ext cx="181080" cy="181080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cxnSp>
        <p:nvCxnSpPr>
          <p:cNvPr id="103" name="Straight Connector 102"/>
          <p:cNvCxnSpPr>
            <a:stCxn id="16" idx="1"/>
            <a:endCxn id="19" idx="1"/>
          </p:cNvCxnSpPr>
          <p:nvPr/>
        </p:nvCxnSpPr>
        <p:spPr>
          <a:xfrm>
            <a:off x="1603140" y="2765502"/>
            <a:ext cx="792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6" idx="3"/>
            <a:endCxn id="19" idx="3"/>
          </p:cNvCxnSpPr>
          <p:nvPr/>
        </p:nvCxnSpPr>
        <p:spPr>
          <a:xfrm>
            <a:off x="3220260" y="2765502"/>
            <a:ext cx="792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692180" y="564983"/>
                <a:ext cx="4535091" cy="5598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Inputs : Latent representation from auto encoder + predicted low fidelity data from first neural network.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learn correlation between low and high fidelity data.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Parameters learned by minimizing MSE Loss Function,</a:t>
                </a:r>
              </a:p>
              <a:p>
                <a:endParaRPr lang="en-US" dirty="0"/>
              </a:p>
              <a:p>
                <a:r>
                  <a:rPr lang="en-US" sz="2400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</a:p>
              <a:p>
                <a:endParaRPr lang="en-US" sz="2400" baseline="30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KDE Sampling ensures a diverse set of samples are chosen.</a:t>
                </a:r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80" y="564983"/>
                <a:ext cx="4535091" cy="5598199"/>
              </a:xfrm>
              <a:prstGeom prst="rect">
                <a:avLst/>
              </a:prstGeom>
              <a:blipFill>
                <a:blip r:embed="rId3"/>
                <a:stretch>
                  <a:fillRect l="-1882" t="-871" r="-1075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stomShape 52">
            <a:extLst>
              <a:ext uri="{FF2B5EF4-FFF2-40B4-BE49-F238E27FC236}">
                <a16:creationId xmlns:a16="http://schemas.microsoft.com/office/drawing/2014/main" id="{40E278DD-E941-42E4-8376-B8EA60B6728A}"/>
              </a:ext>
            </a:extLst>
          </p:cNvPr>
          <p:cNvSpPr/>
          <p:nvPr/>
        </p:nvSpPr>
        <p:spPr>
          <a:xfrm>
            <a:off x="2184180" y="2076969"/>
            <a:ext cx="455040" cy="407520"/>
          </a:xfrm>
          <a:prstGeom prst="downArrow">
            <a:avLst>
              <a:gd name="adj1" fmla="val 50000"/>
              <a:gd name="adj2" fmla="val 36551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490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81" y="-69536"/>
            <a:ext cx="12198350" cy="6694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High Fidelity NN – Test 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867" y="552980"/>
            <a:ext cx="214360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 Circuit Current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5429" y="3661410"/>
            <a:ext cx="2718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Recombination Efficiency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27067" r="35067" b="10267"/>
          <a:stretch/>
        </p:blipFill>
        <p:spPr>
          <a:xfrm>
            <a:off x="1667525" y="874845"/>
            <a:ext cx="2726298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7334" r="33467" b="11866"/>
          <a:stretch/>
        </p:blipFill>
        <p:spPr>
          <a:xfrm>
            <a:off x="6777230" y="874845"/>
            <a:ext cx="2923674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0" r="35067" b="12400"/>
          <a:stretch/>
        </p:blipFill>
        <p:spPr>
          <a:xfrm>
            <a:off x="1343737" y="4037641"/>
            <a:ext cx="3050086" cy="2743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6" r="36666" b="12667"/>
          <a:stretch/>
        </p:blipFill>
        <p:spPr>
          <a:xfrm>
            <a:off x="6705913" y="4063041"/>
            <a:ext cx="2961409" cy="2743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394869" y="3708267"/>
            <a:ext cx="200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Transport Efficiency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94869" y="575756"/>
            <a:ext cx="21800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Generation Efficiency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667" y="543190"/>
            <a:ext cx="1617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10% data</a:t>
            </a:r>
          </a:p>
        </p:txBody>
      </p:sp>
    </p:spTree>
    <p:extLst>
      <p:ext uri="{BB962C8B-B14F-4D97-AF65-F5344CB8AC3E}">
        <p14:creationId xmlns:p14="http://schemas.microsoft.com/office/powerpoint/2010/main" val="15598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2655" y="500042"/>
            <a:ext cx="21800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Generation Efficiency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4246" y="506727"/>
            <a:ext cx="21436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 Circuit Current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399028" y="890336"/>
            <a:ext cx="8133667" cy="5773412"/>
            <a:chOff x="1272026" y="737721"/>
            <a:chExt cx="8449402" cy="59975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" t="27332" r="35868" b="11334"/>
            <a:stretch/>
          </p:blipFill>
          <p:spPr>
            <a:xfrm>
              <a:off x="1488797" y="737721"/>
              <a:ext cx="2790908" cy="2743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7" t="28342" r="34040" b="12399"/>
            <a:stretch/>
          </p:blipFill>
          <p:spPr>
            <a:xfrm>
              <a:off x="6777122" y="743480"/>
              <a:ext cx="2944306" cy="27522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32" r="34799" b="11601"/>
            <a:stretch/>
          </p:blipFill>
          <p:spPr>
            <a:xfrm>
              <a:off x="1272026" y="3992046"/>
              <a:ext cx="3007679" cy="2743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33" r="35867" b="13467"/>
            <a:stretch/>
          </p:blipFill>
          <p:spPr>
            <a:xfrm>
              <a:off x="6667077" y="3992046"/>
              <a:ext cx="3054351" cy="27432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852314" y="3495753"/>
              <a:ext cx="2702692" cy="383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 Recombination Efficiency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4433" y="3614280"/>
              <a:ext cx="2205455" cy="3777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Transport Efficiency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9345" y="520700"/>
            <a:ext cx="157705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1% data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3681" y="-69536"/>
            <a:ext cx="12198350" cy="6694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High Fidelity NN – Test Results</a:t>
            </a:r>
          </a:p>
        </p:txBody>
      </p:sp>
    </p:spTree>
    <p:extLst>
      <p:ext uri="{BB962C8B-B14F-4D97-AF65-F5344CB8AC3E}">
        <p14:creationId xmlns:p14="http://schemas.microsoft.com/office/powerpoint/2010/main" val="12979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825" y="483548"/>
            <a:ext cx="11871616" cy="2377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825" y="3004399"/>
            <a:ext cx="11871616" cy="33832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8" y="3895939"/>
            <a:ext cx="2612572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26" y="1109477"/>
            <a:ext cx="8690672" cy="1645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13" y="3532637"/>
            <a:ext cx="880218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9768" y="487307"/>
            <a:ext cx="771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 Latent space after tweaking the microstructure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825" y="2984017"/>
            <a:ext cx="1056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 Reconstruction after interpolation between two latent vectors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9769" y="1488129"/>
            <a:ext cx="3127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D. P = Normalized Dot Product </a:t>
            </a:r>
          </a:p>
          <a:p>
            <a:r>
              <a:rPr lang="en-US" dirty="0"/>
              <a:t>        = X1. X2/|X1||X2|</a:t>
            </a:r>
          </a:p>
        </p:txBody>
      </p:sp>
    </p:spTree>
    <p:extLst>
      <p:ext uri="{BB962C8B-B14F-4D97-AF65-F5344CB8AC3E}">
        <p14:creationId xmlns:p14="http://schemas.microsoft.com/office/powerpoint/2010/main" val="5969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2" y="72736"/>
            <a:ext cx="2445328" cy="72736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354" y="667971"/>
            <a:ext cx="118594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deep learning  framework to provide inexpensive predictions at highest accuracy level.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Provided a proof of concept by implementing the model on Organic Solar Cell.  </a:t>
            </a:r>
          </a:p>
          <a:p>
            <a:r>
              <a:rPr lang="en-US" sz="2400" dirty="0"/>
              <a:t>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Predicted matches with true data for test cases, without using low fidelity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 was tested for its robustness, interpretability and transfer ability.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Possible to investigate better materials with multiple properties.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Integrates physical phenomena into the training process.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82" y="3859828"/>
            <a:ext cx="31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2846" y="4549676"/>
            <a:ext cx="11911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Correlate the latent vector to the morphology descriptors and input image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Variational Auto encoders to generate quality images.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Perform a comparative study with three other MFIF strategies – </a:t>
            </a:r>
          </a:p>
          <a:p>
            <a:pPr lvl="1"/>
            <a:r>
              <a:rPr lang="en-US" sz="2400" dirty="0"/>
              <a:t>              (1) Delta Learning, (2) Low fidelity as a feature and (3) Multi Fidelity Co-kriging</a:t>
            </a:r>
          </a:p>
        </p:txBody>
      </p:sp>
    </p:spTree>
    <p:extLst>
      <p:ext uri="{BB962C8B-B14F-4D97-AF65-F5344CB8AC3E}">
        <p14:creationId xmlns:p14="http://schemas.microsoft.com/office/powerpoint/2010/main" val="33394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115744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038225"/>
            <a:ext cx="118594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[1] Du, P., </a:t>
            </a:r>
            <a:r>
              <a:rPr lang="en-US" sz="2000" dirty="0" err="1"/>
              <a:t>Zebrowski</a:t>
            </a:r>
            <a:r>
              <a:rPr lang="en-US" sz="2000" dirty="0"/>
              <a:t>, A., Zola, J., </a:t>
            </a:r>
            <a:r>
              <a:rPr lang="en-US" sz="2000" dirty="0" err="1"/>
              <a:t>Ganapathysubramanian</a:t>
            </a:r>
            <a:r>
              <a:rPr lang="en-US" sz="2000" dirty="0"/>
              <a:t>, B., &amp; </a:t>
            </a:r>
            <a:r>
              <a:rPr lang="en-US" sz="2000" dirty="0" err="1"/>
              <a:t>Wodo</a:t>
            </a:r>
            <a:r>
              <a:rPr lang="en-US" sz="2000" dirty="0"/>
              <a:t>, O. (2018). Microstructure design using graphs. </a:t>
            </a:r>
            <a:r>
              <a:rPr lang="en-US" sz="2000" dirty="0" err="1"/>
              <a:t>npj</a:t>
            </a:r>
            <a:r>
              <a:rPr lang="en-US" sz="2000" dirty="0"/>
              <a:t> Computational Materials, 4(1), 50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2] </a:t>
            </a:r>
            <a:r>
              <a:rPr lang="en-US" sz="2000" dirty="0" err="1"/>
              <a:t>Wodo</a:t>
            </a:r>
            <a:r>
              <a:rPr lang="en-US" sz="2000" dirty="0"/>
              <a:t>, O., </a:t>
            </a:r>
            <a:r>
              <a:rPr lang="en-US" sz="2000" dirty="0" smtClean="0"/>
              <a:t> </a:t>
            </a:r>
            <a:r>
              <a:rPr lang="en-US" sz="2000" dirty="0" err="1"/>
              <a:t>Ganapathysubramanian</a:t>
            </a:r>
            <a:r>
              <a:rPr lang="en-US" sz="2000" dirty="0"/>
              <a:t>, B. (2012). Modeling morphology evolution during solvent-based fabrication of organic solar cells. Computational Materials Science, 55, 113-126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3] </a:t>
            </a:r>
            <a:r>
              <a:rPr lang="en-US" sz="2000" dirty="0" err="1"/>
              <a:t>Wodo</a:t>
            </a:r>
            <a:r>
              <a:rPr lang="en-US" sz="2000" dirty="0"/>
              <a:t>, O., Zola, J., </a:t>
            </a:r>
            <a:r>
              <a:rPr lang="en-US" sz="2000" dirty="0" err="1"/>
              <a:t>Pokuri</a:t>
            </a:r>
            <a:r>
              <a:rPr lang="en-US" sz="2000" dirty="0"/>
              <a:t>, B. S. S., Du, P., &amp; </a:t>
            </a:r>
            <a:r>
              <a:rPr lang="en-US" sz="2000" dirty="0" err="1"/>
              <a:t>Ganapathysubramanian</a:t>
            </a:r>
            <a:r>
              <a:rPr lang="en-US" sz="2000" dirty="0"/>
              <a:t>, B. (2015). Automated, high throughput exploration of process–structure–property relationships using the </a:t>
            </a:r>
            <a:r>
              <a:rPr lang="en-US" sz="2000" dirty="0" err="1"/>
              <a:t>MapReduce</a:t>
            </a:r>
            <a:r>
              <a:rPr lang="en-US" sz="2000" dirty="0"/>
              <a:t> paradigm. Materials discovery, 1, 21-28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4] </a:t>
            </a:r>
            <a:r>
              <a:rPr lang="en-US" sz="2000" dirty="0" err="1"/>
              <a:t>GreatScopes</a:t>
            </a:r>
            <a:r>
              <a:rPr lang="en-US" sz="2000" dirty="0"/>
              <a:t>  “Microscope Activities.”,  </a:t>
            </a:r>
            <a:r>
              <a:rPr lang="en-US" sz="2000" i="1" dirty="0" err="1"/>
              <a:t>GreatScopes</a:t>
            </a:r>
            <a:r>
              <a:rPr lang="en-US" sz="2000" dirty="0"/>
              <a:t>, https://www.greatscopes.com/activity.html 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Meng</a:t>
            </a:r>
            <a:r>
              <a:rPr lang="en-US" sz="2000" dirty="0"/>
              <a:t>, X., &amp; </a:t>
            </a:r>
            <a:r>
              <a:rPr lang="en-US" sz="2000" dirty="0" err="1"/>
              <a:t>Karniadakis</a:t>
            </a:r>
            <a:r>
              <a:rPr lang="en-US" sz="2000" dirty="0"/>
              <a:t>, G. E. (2019). A composite neural network that learns from multi-fidelity data: Application to function approximation and inverse PDE problems. </a:t>
            </a:r>
            <a:r>
              <a:rPr lang="en-US" sz="2000" dirty="0" err="1"/>
              <a:t>arXiv</a:t>
            </a:r>
            <a:r>
              <a:rPr lang="en-US" sz="2000" dirty="0"/>
              <a:t> preprint arXiv:1903.00104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6] </a:t>
            </a:r>
            <a:r>
              <a:rPr lang="en-US" sz="2000" dirty="0" err="1"/>
              <a:t>Wodo</a:t>
            </a:r>
            <a:r>
              <a:rPr lang="en-US" sz="2000" dirty="0"/>
              <a:t>, O., </a:t>
            </a:r>
            <a:r>
              <a:rPr lang="en-US" sz="2000" dirty="0" err="1"/>
              <a:t>Tirthapura</a:t>
            </a:r>
            <a:r>
              <a:rPr lang="en-US" sz="2000" dirty="0"/>
              <a:t>, S., Chaudhary, S., </a:t>
            </a:r>
            <a:r>
              <a:rPr lang="en-US" sz="2000" dirty="0" err="1" smtClean="0"/>
              <a:t>Ganapathysubramanian</a:t>
            </a:r>
            <a:r>
              <a:rPr lang="en-US" sz="2000" dirty="0"/>
              <a:t>, B. (2012). A graph-based formulation for computational characterization of bulk heterojunction morphology. Organic Electronics, 13(6), 1105-1113.</a:t>
            </a:r>
          </a:p>
        </p:txBody>
      </p:sp>
    </p:spTree>
    <p:extLst>
      <p:ext uri="{BB962C8B-B14F-4D97-AF65-F5344CB8AC3E}">
        <p14:creationId xmlns:p14="http://schemas.microsoft.com/office/powerpoint/2010/main" val="32683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057" y="2808304"/>
            <a:ext cx="3969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</a:rPr>
              <a:t>Thank </a:t>
            </a:r>
            <a:r>
              <a:rPr lang="en-US" sz="6000" dirty="0" smtClean="0">
                <a:solidFill>
                  <a:srgbClr val="C00000"/>
                </a:solidFill>
              </a:rPr>
              <a:t>you!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63" y="0"/>
            <a:ext cx="2331028" cy="7169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716973"/>
            <a:ext cx="11234374" cy="5189827"/>
          </a:xfrm>
        </p:spPr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O"/>
            </a:pPr>
            <a:r>
              <a:rPr lang="en-US" sz="3000" dirty="0"/>
              <a:t>   </a:t>
            </a:r>
            <a:r>
              <a:rPr lang="en-US" sz="3000" dirty="0" smtClean="0"/>
              <a:t>Introduction</a:t>
            </a:r>
          </a:p>
          <a:p>
            <a:pPr>
              <a:buFont typeface="Calibri" panose="020F0502020204030204" pitchFamily="34" charset="0"/>
              <a:buChar char="O"/>
            </a:pPr>
            <a:r>
              <a:rPr lang="en-US" sz="3000" dirty="0"/>
              <a:t> </a:t>
            </a:r>
            <a:r>
              <a:rPr lang="en-US" sz="3000" dirty="0" smtClean="0"/>
              <a:t>  Applied </a:t>
            </a:r>
            <a:r>
              <a:rPr lang="en-US" sz="3000" dirty="0"/>
              <a:t>to OSC – Morphology Generation</a:t>
            </a:r>
          </a:p>
          <a:p>
            <a:pPr>
              <a:buFont typeface="Calibri" panose="020F0502020204030204" pitchFamily="34" charset="0"/>
              <a:buChar char="O"/>
            </a:pPr>
            <a:r>
              <a:rPr lang="en-US" sz="3000" dirty="0"/>
              <a:t>   Applied to OSC – High and Low Fidelity data</a:t>
            </a:r>
          </a:p>
          <a:p>
            <a:pPr>
              <a:buFont typeface="Calibri" panose="020F0502020204030204" pitchFamily="34" charset="0"/>
              <a:buChar char="O"/>
            </a:pPr>
            <a:r>
              <a:rPr lang="en-US" sz="3000" dirty="0"/>
              <a:t>   Multi Fidelity Neural </a:t>
            </a:r>
            <a:r>
              <a:rPr lang="en-US" sz="3000" dirty="0" smtClean="0"/>
              <a:t>Network</a:t>
            </a:r>
            <a:endParaRPr lang="en-US" sz="3000" b="1" dirty="0"/>
          </a:p>
          <a:p>
            <a:pPr>
              <a:buFont typeface="Calibri" panose="020F0502020204030204" pitchFamily="34" charset="0"/>
              <a:buChar char="O"/>
            </a:pPr>
            <a:r>
              <a:rPr lang="en-US" sz="3000" dirty="0" smtClean="0"/>
              <a:t>   Auto </a:t>
            </a:r>
            <a:r>
              <a:rPr lang="en-US" sz="3000" dirty="0"/>
              <a:t>encoder Architecture</a:t>
            </a:r>
          </a:p>
          <a:p>
            <a:pPr lvl="2"/>
            <a:r>
              <a:rPr lang="en-US" sz="3000" dirty="0"/>
              <a:t>Sample Example Results</a:t>
            </a:r>
          </a:p>
          <a:p>
            <a:pPr>
              <a:buFont typeface="Calibri" panose="020F0502020204030204" pitchFamily="34" charset="0"/>
              <a:buChar char="O"/>
            </a:pPr>
            <a:r>
              <a:rPr lang="en-US" sz="3000" dirty="0"/>
              <a:t>   Training Low Fidelity data</a:t>
            </a:r>
          </a:p>
          <a:p>
            <a:pPr lvl="2"/>
            <a:r>
              <a:rPr lang="en-US" sz="3000" dirty="0"/>
              <a:t>Results</a:t>
            </a:r>
          </a:p>
          <a:p>
            <a:pPr>
              <a:buFont typeface="Calibri" panose="020F0502020204030204" pitchFamily="34" charset="0"/>
              <a:buChar char="O"/>
            </a:pPr>
            <a:r>
              <a:rPr lang="en-US" sz="3000" dirty="0"/>
              <a:t>   Training high fidelity data</a:t>
            </a:r>
          </a:p>
          <a:p>
            <a:pPr lvl="2"/>
            <a:r>
              <a:rPr lang="en-US" sz="3000" dirty="0"/>
              <a:t>Results</a:t>
            </a:r>
          </a:p>
          <a:p>
            <a:pPr>
              <a:buFont typeface="Calibri" panose="020F0502020204030204" pitchFamily="34" charset="0"/>
              <a:buChar char="O"/>
            </a:pPr>
            <a:r>
              <a:rPr lang="en-US" sz="3000" dirty="0"/>
              <a:t>  Evaluation of the trained network</a:t>
            </a:r>
          </a:p>
          <a:p>
            <a:pPr>
              <a:buFont typeface="Calibri" panose="020F0502020204030204" pitchFamily="34" charset="0"/>
              <a:buChar char="O"/>
            </a:pPr>
            <a:r>
              <a:rPr lang="en-US" sz="3000" dirty="0"/>
              <a:t>  Conclusion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395" y="266726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Supplementary 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1027"/>
            <a:ext cx="10515600" cy="746702"/>
          </a:xfrm>
        </p:spPr>
        <p:txBody>
          <a:bodyPr>
            <a:normAutofit/>
          </a:bodyPr>
          <a:lstStyle/>
          <a:p>
            <a:r>
              <a:rPr lang="en-US" sz="2400" b="1" dirty="0"/>
              <a:t>Training </a:t>
            </a:r>
            <a:r>
              <a:rPr lang="en-US" sz="2400" b="1" dirty="0"/>
              <a:t>results </a:t>
            </a:r>
            <a:r>
              <a:rPr lang="en-US" sz="2400" b="1" dirty="0" smtClean="0"/>
              <a:t>- Low Fidelity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301830" y="3141839"/>
            <a:ext cx="223567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 Weighted </a:t>
            </a:r>
            <a:r>
              <a:rPr lang="en-US" dirty="0" smtClean="0"/>
              <a:t>Absorption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40969" y="3141839"/>
            <a:ext cx="17336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Light </a:t>
            </a:r>
            <a:r>
              <a:rPr lang="en-US" dirty="0" smtClean="0"/>
              <a:t>Absorption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97859" y="3141839"/>
            <a:ext cx="27412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Diffusion  </a:t>
            </a:r>
            <a:r>
              <a:rPr lang="en-US" dirty="0" smtClean="0"/>
              <a:t>– Black </a:t>
            </a:r>
            <a:r>
              <a:rPr lang="en-US" dirty="0"/>
              <a:t>vertices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85668" y="6371982"/>
            <a:ext cx="4181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Charge Transport – </a:t>
            </a:r>
            <a:r>
              <a:rPr lang="en-US" dirty="0" smtClean="0"/>
              <a:t>Non </a:t>
            </a:r>
            <a:r>
              <a:rPr lang="en-US" dirty="0"/>
              <a:t>islands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2179" y="6325772"/>
            <a:ext cx="31247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Charge Transport – </a:t>
            </a:r>
            <a:r>
              <a:rPr lang="en-US" dirty="0" smtClean="0"/>
              <a:t>Comp</a:t>
            </a:r>
            <a:r>
              <a:rPr lang="en-US" dirty="0"/>
              <a:t>. path</a:t>
            </a:r>
          </a:p>
        </p:txBody>
      </p:sp>
      <p:sp>
        <p:nvSpPr>
          <p:cNvPr id="16" name="AutoShape 2" descr="data:image/png;base64,iVBORw0KGgoAAAANSUhEUgAAArUAAAOACAYAAAAkYIvrAAAgAElEQVR4XuydB9QV1fW3D4nRGGNXsMeKGBVRsWPvHUEUDEYUFRVsUSwRSRQ7KFYUe+8iKrGhYm9YQLCLYI8l0Rg1GpM/33q233kzXG6Ze2fmTrm/vRYL5Z1y5jnznvmdffbZu93MmTNnOpkIiIAIiIAIiIAIiIAI5JhAO4naHPeemi4CIiACIiACIiACImAEJGr1IoiACIiACIiACIiACOSegERt7rtQDyACIiACIiACIiACIiBRq3dABERABERABERABEQg9wQkanPfhXoAERABERABERABERABiVq9AyIgAiIgAiIgAiIgArknIFGb+y7UA4iACIiACIiACIiACEjU6h0QAREQAREQAREQARHIPQGJ2tx3oR5ABERABERABERABERAolbvgAiIgAiIgAiIgAiIQO4JSNTmvgv1ACIgAiIgAiIgAiIgAhK1egdEQAREQAREQAREQARyT0CiNvddqAcQAREQAREQAREQARGQqNU7IAIiIAIiIAIiIAIikHsCErW570I9gAiIgAiIgAiIgAiIgESt3gEREAEREAEREAEREIHcE5CozX0X6gFEQAREQAREQAREQAQkavUOiIAIiIAIiIAIiIAI5J6ARG3uu1APIAIiIAIiIAIiIAIiIFGrd0AEREAEREAEREAERCD3BCRqc9+FegAREAEREAEREAEREAGJWr0DIiACIiACIiACIiACuScgUZv7LtQDiIAIiIAIiIAIiIAISNTqHRABERABERABERABEcg9AYna3HehHkAEREAEREAEREAERECiVu+ACIiACIiACIiACIhA7glI1Oa+C/UAIiACIiACIiACIiACErV6B0RABERABERABERABHJPQKI2912oBxABERABERABERABEZCo1TsgAiIgAiIgAiIgAiKQewIStbnvQj2ACIiACIiACIiACIiARK3eAREQAREQAREQAREQgdwTaElR265dOzdz5kzH3xj/HaeVXr/cPUrvHbYt/tpxtDfstYLPEzerOJ5D1xABERABERABERCBlhS1dHtQ0IUVlPW8LqWCsfR+XlQH/y5tV7n7hRWiYdta6XrlRLcEbViqOk4EREAEREAEmkOgkobx/56E8645T1b/XSRqA8xqCcZaPw/ir3ZsNcFbfxeGOyOsePXCuvSXoJ5nD9ciHSUCIiACIiACIhAHgVq6olW+4RK1FURt6Qyn1v+XvpSVXrBq1/HX8B7RSsfW+nmt65QT36UhBrV+QeL4JdQ1REAEREAEREAEohOox5EW/W7ZvYJEbYmoreahLPfS1PKABrs+KEaDS/nVQhO857T03KDgDba53LVKryFRm91fSLVMBERABERABOolIFH7EzGJ2hJRW8kLWk5c+lPLxZrW84LVErXVRGjpiy9RW+9QoONFQAREQAREIN8EqjnYWmk/jERtGVFbSxhW+nk58RlGkNa6X1BQl4YJ+OuX+/d621nt+Hq81PkeGtR6ERABERABEcgXgTDf6FaIq21JUVu6dF/O4+qPKc1SwLGl6cDKxZ+W+3UInld6nUrXDbatVlxvuZ+Xep5Lwx5Kr1+rjcHnaqXZX76GN7VWBERABESgVQiUfvu9I6z0+Vvhm92SorZVXnQ9pwiIgAiIgAiIgAi0CgGJ2lbpaT2nCIiACIiACIiACBSYgERtgTtXjyYCIiACIiACIiACrUJAorZVelrPKQIiIAIiIAIiIAIFJiBRW+DO1aOJgAiIgAiIgAiIQKsQkKhtlZ7Wc4qACIiACIiACIhAgQlI1Ba4c/VoIiACIiACIiACItAqBCRqW6Wn9ZwiIAIiIAIiIAIiUGACErUF7lw9mgiIgAiIgAiIgAi0CgGJ2lbpaT2nCIiACIiACIiACBSYgERtgTtXjyYCIiACIiACIiACrUJAorZVelrPKQIiIAIiIAIiIAIFJiBRW+DO1aOJgAiIgAiIgAiIQKsQkKhtlZ7Wc4qACIiACIiACIhAgQlI1Ba4c/VoIiACIiACIiACItAqBCRqW6Wn9ZwiIAIiIAIiIAIiUGACErUF7lw9mgiIgAiIgAiIgAi0CgGJ2lbpaT2nCIiACIiACIiACBSYgERtgTtXjyYCIiACIiACIiACrUJAorZVelrPKQIiIAIiIAIiIAIFJiBRW+DO1aOJgAiIgAiIgAiIQKsQkKhtlZ7Wc4qACIiACIiACIhAgQlI1Ba4c/VoIiACIiACIiACItAqBCRqW6Wn9ZwiIAIiIAIiIAIiUGACErUF7lw9mgiIgAiIgAiIgAi0CgGJ2lbpaT2nCIiACIiACIiACBSYgERtgTtXjyYCIiACIiACIiACrUJAorZVelrPKQIiIAIiIAIiIAIFJiBRW+DO1aOJgAiIgAiIgAiIQKsQkKhtlZ7Wc4qACIiACIiACIhAgQlI1Ba4c/VoIiACIiACIiACItAqBCRqW6Wn9ZwiIAIiIAIiIAIiUGACErUF7lw9mgiIgAiIgAiIgAi0CgGJ2lbpaT2nCIiACIiACIiACBSYgERtgTtXjyYCIiACIiACIiACrUJAorZVelrPKQIiIAIiIAIiIAIFJiBRW+DO1aOJgAiIgAiIgAiIQKsQkKhtlZ7Wc4qACIiACIiACIhAgQlI1Ba4c/VoIiACIiACIiACItAqBCRqW6Wn9ZwiIAIiIAIiIAIiUGACErUF7lw9mgiIgAiIgAiIgAi0CgGJ2lbpaT2nCIiACIiACIiACBSYgERtgTtXjyYCIiACIiACIiACrUJAorZVelrPKQIiIAIiIAIiIAIFJiBRW+DO1aOJgAiIgAiIgAiIQKsQkKhtlZ7Wc4qACIiACIiACIhAgQlI1Ba4c/VoIiACIiACIiACItAqBCRqW6Wn9ZwiIAIiIAIiIAIiUGACErUF7lw9mgiIgAiIgAiIgAi0CgGJ2lbpaT2nCIiACIiACIiACBSYgERtgTtXj1Y8Av/3f/9XvIdK+YnatWvn+CMTARGoTGDmzJmOP7J4CWj8iZnnTL2l8RLV1UQgIQJffvml+/zzzyXAEuC73HLLuTnmmCOBK+uSIpB/AkymP/zwQ/fDDz/k/2Ey9gRzzTWXW2qppdzPfvazjLUsn82Rpzaf/aZWtxgBPiofffSRDX6yeAn85z//cdOnT3crrbSSJgzxotXVCkLgH//4h2MMWmCBBQryRNl5jK+++soE7fzzz5+dRuW4JRK1Oe48Nb11CPz73/92eGo7dOjQOg/dpCflY/3222+7jh07StQ2ibluky8Cf/vb39yvf/1rh1dRFi8BvN/ffPONW3jhheO9cIteTaK2RTtej50vAs0Utd9++61bYYUV3DvvvGMfsqA99thj5tFcYokl8gWwSmslagvTlXqQhAg0U9ReeumljtWTQw45ZLanuffee90222xTqFAhidp4X1qJ2nh56moikAiBZoja//73v+6KK65wP//5z92wYcPc1KlT3e233+5YHuNDQtzpH/7wB7f44ou7nXbaybyaTzzxhFt00UVd7969c+vllKhN5JXVRQtEoJmiFmxHHHGEO/fcc2cj+Nvf/ta98MIL7le/+lVh6ErUxtuVErXx8tTVRCARAmFF7XfffecefPBBG/QRovXYTTfd5N5//3132GGHWewcH7JJkya5DTfc0B100EEODwqektVWW80ts8wy7pJLLnH9+vVz11xzjVt22WXdtttuW8/tMnOsRG1mukINySiBsKKWuH8mumuuuaZbeeWV63oaxpbHH3/cxpbXXnvN7bHHHm78+PHmlWVsYVLdpUsXN3jwYPf73//enXbaaXYs9xw+fHhd98rSwRK18faGRG28PHU1EUiEQFhRe99997mxY8daG0466SS32GKLhW7PMccc4/baay/7cCy55JLu1VdfdUOHDrUQhIcfftg999xzs4jaK6+80k2ZMsX99a9/dRtttJEbNGhQ6Htl6UCJ2iz1htqSRQJhRC0rPT5kgFWckSNHurnnnjvU43DuL3/5S1sVmnPOOd2hhx7qTj/9dPfGG2+4Tz/91J1zzjkmeIOe2smTJzs2sDG5vvHGG0PdJ4sHSdTG2ysStfHy1NVEIBECYUXtk08+6a677jrbTXvmmWe6+eabL3R7LrroItussPvuu9sH5tlnnzUxi9jFa3LbbbeZF3jFFVd0tGeHHXZwfFgeeOABE7YStaFR60ARyBWBMKKWyeEJJ5zg/v73v9u4c+qpp5pADWOMJ2xCY6WJsQdRu8gii7jOnTu7DTbYwDy1r7zyionaiRMnun/+859u3333dUzijzrqKHf22WeHuU0mj5GojbdbJGrj5amriUAiBMKKWm7+2Wef2YehHkHLeT/++KPr27evCWK8tIQWPP3005bKh8wL3bt3N3Hbo0cP86LgJSHujSXAd99915Yd82jy1Oax19TmZhIII2p9exgLGBPqzftMHG3//v1t9YewA9IXImIJO+DfifFfb7313IgRIywFH+FSt9xyi9tqq60cG1jzGmcrURvvmyxRGy9PXU0EEiFQj6hNpAEFvqhEbYE7V48WC4F6RG2jN6QOFB7YX/ziFzbBZmL+/fff28ZV/p88royD/JlnnnnsZ77CIhNxidpGyRfrPInaYvWnnqagBCRqk+tYidrk2OrKxSDQDFFbDFL1P4U8tfUzq3aGRG28PHU1EUiEgERtIljtohK1ybHVlYtBQKI2uX6UqI2XrURtvDx1NRFIhIBEbSJYJWqTw6orF4iARG1ynSlRGy9bidp4eepqIpAIAYnaRLBK1CaHVVcuEAGJ2uQ6U6I2XrYStfHy1NVEIBECzRC1t956qxVZuOyyy1zPnj3tOf7yl7+4M844I1RmA5Kg9+nTx/JJenv77bctY8Lqq69uu6HXWGMNK+5AHsswRtqwAw880HXr1s3aRoWzUnvppZfcggsuaLukafvWW29txSDCmsIPwpLSca1KIGlRy/hG6sAXX3zRUgf6/NrHHnusQ/SVqy5W2hek96Li4euvv972I8aLffbZxx1wwAFWWObEE0+0whBhjCwOjD/kyn3ooYfcQgst5NZaa63ZTiU3L3l02djG/fnvekyith5atY+VqK3NSEeIQOoEmiFqechOnTrZII59/PHHthOZ/LOkzqEeO+nCEKT+o0NidHYtk9+WnJQI4OOOO24WXqTqQZBSYWjppZe21DykA6OoAzuYl1hiCff5559bbCu5KRG/X3/9tfvmm2/c3XffbffacsstLTE757MT+osvvrB2cN/rr7/eSvdS+YxzuAZt4XjyXs4777y2W/qTTz6x/2aHNaV9fQ5NidrUX281IOMEkha1/vFJ13X00UfbuMA9EZZ33HGHidp//etf9juNeGQS6/+fzAcdOnSwS2y22Wbu0UcfbaPJdZjgkkebcWrPPfe0Yg2MIfw/5zKGMI6RZYFxgXHFj3NULrv//vvt54xXjCOMH/xh/KDyIuczsaYN5OglnRljCufwN+MX7SAtIhkauLdvLw2VqI335ZeojZenriYCiRBotqh95plnbGDv2rWr22mnndzLL79sxRzIVctgPmHCBNe7d2/zYKy//vruT3/6k7v44ouriloG9E033dS988475rmlSAReXYQ0ZTHJkbvrrrs67k2FskceecTyU/bq1cttt912VvThww8/NK8t1cz4kJCwnY8QOS1pK8Un+PjgtcWDctVVV1m5YD50V199tX10uAcfSjxDmERtIq+sLlogAs0WtTvvvLOJzzFjxrhp06ZZcQUmvzNmzLCVmyFDhtgYhBeWAjHks11++eWrilqux8Scqokbb7yxjWmMEUx8R48e7VipQiy3b9/eJvF4dVlZYjLMuMPYwgoWf+666y6bqHMewpafM+5QuAbv8Lhx4xxV0hDZZ511lhWi2Hzzza3KGj+j3UzQJWrj/yWRqI2fqa4oArETCIrae+65J1L1rjfffNO8HeXMe2rXXXddCz3Ac+EHagb4VVZZxQbrDz74wMQn1XwY0PFCkDC9kqeWDwGilCU8hCgfIcru4jnl44AnhX9HqPLvXIePAeEEtCEoamkDIhgxykeKZcdSUeuXC/fbbz93yimnOP6mGtoWW2xhnhS8x35JU6I29tdVFywYAS9qmdAyIcVT2ahROAEPaTnzntpddtnFVmleeOEFW4kZNmyYCUzGJTygAwYMsDACJtO0BfE4ePDgsqKW33eqkTH5ZRWHVaIjjzzSXXPNNbYihKeVgjJ4bn/zm9/YpJ2JMBNw7/n1ohZvLoVp/vznP1u+XO+tLRW1u+22mwlyv6qFGGccZexG9FI+GGeBRG2jb1Hl8yRq42eqK4pA7ASCova9994zQdmoMbhWqvbjRS2ekssvv9yWyfwHhkEYLwMikAGbEAA+CHhSiaWlwk+18AOu7S1Yw52PESUv+Te8JXhSiU2jbO8FF1xgHo2gqOXDw4eRUAPCFqhAhKhdddVVLSYPjwl/szxJ6ARxeUOHDrVYPaoPcaxEbaNvj85rRQJBUcvvPkvojRohAJVi6r2oJZb13nvvtYqGjAl4OlklYuLM7zyT6OOPP95WX5gQs/JC2FO18APfXlZrCHFgtYcxAs8s12NMZNyg7HeXLl0snpYYWibaXtQyKWfCzIQboUpoA95dJvkIVZ7Nx/EimjHGG8ZsJvZjx461nyOGGVclaht9iyRq4yenK4pAEwk0I/zAhxTwEenYsaM7+eSTTWgy+CNwGfiJLyN+lRhXvL2IWGqzs7THBgmW1/ByDBw40D5cfAz23ntv85CynIcRq7v22mubaMVDwvIiZXf9ZjKWBBGjiNdJkyZZTBrHIbT9RwdvDR5jjmWD2hVXXGEeXZYS+ThRgx4vDqIc8Y23llAGnme11Vaztl577bVt8W9saOOZw25ga2LX61YikDqBpMMPWHFhDCGUgN9lxCrxs8SbTpw40YQkQhQBymQWTyvhS/xuIxAJJWCiuv/++7s777zTfscxxjQmyVybsAMMAYx45j6MB0x28b6yf4BjCSdAIFOSl5Cq4cOH2+YzjmF1hzEPj++3335rk2XCIRij1llnHft/vMorrLCChSYgghkfEbYIXu7J6hOxuYyVErXxv9ry1MbPVFcUgdgJNEPUxt7onFxQ4Qc56Sg1MzUCSYva1B4sAzfWRrF4O0GiNl6eupoIJEJAojYRrHZRidrk2OrKxSAgUZtcP0rUxstWojZenrqaCCRCQKI2EawStclh1ZULRECiNrnOlKiNl61Ebbw8dTURSIQAopYNDj4/bCI3adGLylPboh2vxw5NAFFLHGilrCmhL6QDZyNADlvic9l0K4tOQKI2OkNdQQQSJ0C6GXb8+8ICid+whW5AWh82nTFh0EaxFup4PWpoAmQJYEPmkksuqd+R0NRqH8i47rmSPUEWnYBEbXSGuoIINIUAwouPC3/L4iPArmc+KBK08THVlYpFAPFFGi/GH1m8BBh7GIM0/sTDVaI2Ho66igiIgAiIgAiIgAiIQIoEJGpThK9bi4AIiIAIiIAIiIAIxENAojYejrqKCIiACIiACIiACIhAigQkalOEr1uLgAiIgAiIgAiIgAjEQ0CiNh6OuooIiIAIiIAIiIAIiECKBCRqU4SvW4uACIiACIiACIiACMRDQKI2Ho66igiIgAiIgAiIgAiIQIoEJGpThK9bi4AIiIAIiIAIiIAIxENAojYejrqKCIiACIiACIiACIhAigQkalOEr1uLgAiIgAiIgAiIgAjEQ0CiNh6OuooIiIAIiIAIiIAIiECKBCRqU4SvW4uACIiACIiACIiACMRDQKI2Ho66igiIgAiIgAiIgAiIQIoEJGpThK9bi4AIiIAIiIAIiIAIxENAojYejrqKCIiACIiACIiACIhAigQkalOEP3PmTPe3v/3N/epXv0qxFbp1Vgl8//33bqGFFspq89SunBP4v//7P/fPf/7T/eIXv8j5k6j5cRPg28R7Meecc8Z9aV1PBBIlIFGbKN7qF//vf//r5phjDnfaaae5du3apdgS3TpLBN5991132WWXuaWXXtq9//77WWqa2lIgAl999ZXr3bu322yzzQr0VHqUqATGjh3rnnvuOXfnnXe67t27R72czheBphKQqG0q7llvhqfk5z//ufvPf/5jf8tE4K233nLbbrut23HHHd0999zj3nvvPUERgUQIfPvtt+6CCy5wxx13XCLX10XzRQDv7B133OF69erlELY4XBiHZCKQJwIStSn2VpyiduDAgW7y5MluueWWc6NHj1ZIQ4r92uitP/zwQ7fpppu6Lbfc0o0aNcqtsMIKErWNwtR5NQnEJWrfeecdd8QRR7i///3vJogOO+wwTdJr0s/WAQja++67zzyz48aNcxtssIF7/PHHJWqz1U1qTQgCErUhICV1SJyilvjLX/7yl+7hhx+2weikk05Kqtm6bgIEEARrrrmm22GHHdzFF19s3nuJ2gRA65JtBOIStf/+978t9hJhtMkmm7gbbrjBLbPMMiKdEwL027333ut22203d/fdd7vtttvOYq0lanPSgWrmLAQkalN8IeoRtTfeeKP73e9+Z61dZJFF3AknnGDekVK7//773Ysvvmg/l+WDALHVSyyxhNtzzz3d+eefb42WqM1H3+W5lfWI2t13392WprFOnTpZvCV/Bw1x1KVLF/P0EQ8uywcBwpx22WUX98ADD7htttnGGi1Rm4++UytnJyBRm+JbUY+oZUnvhx9+cKeeeqplTPjtb3/r/vKXv9is2ttnn31my0VPP/10bDua2cTG8uLBBx/sDjzwQHfbbbe5FVdccTZqxIJuv/32tmzOx+3www93zzzzTNvu/csvv9ydeOKJ5g3gGNlPBL755hvjyYTlzDPPtDg2iVq9Hc0gUI+oJQvHhAkT3JJLLmnjCyJ3+vTp9v/ennzySXfTTTdZnO7PfvazyI/AxG7rrbd2BxxwgE3kjzzySPf888+7eeaZZ7ZrX3PNNW7EiBHuqquusmV0vIzjx4+34y655BL7c+WVV7oxY8a4l19+2cZOmXO33367jT1MWHbaaac2JBK1ejvySkCiNsWeq0fUsnmI2TSxs9gWW2xhAvaoo46y/0fw7rzzzjZ4L7/88rE8Fdds3769xXUusMAC9pEYMGCAY3d+qe29995uwQUXbPM09u/f3y2++OLulFNOcR988IGd8+ijj7pPP/1Uovb/w/v444/NswW7008/fZb0OfLUxvIK6yJVCIQVtZ988olNvJiA+SwtCy+8sHvsscfcaqutZnd47bXXHL/zTzzxRNvELCp8JsKILlafsF133dUm8Uywg8ZKx1xzzWXj0+abb+4YVxHbeCD5/SIs64033rBn4GeMSw8++KBbY401ojYx1+dfd9117qCDDnKsAsI2aBK1ue7alm68RG2K3V+PqO3YsaOJwa222sqWhpZddln3+uuvm+jEevbsaQM+Ype8twzcUe3WW2817yHhDBieGTzE//rXv2a7NPfecMMN3dChQ+1nQ4YMsQ8SHxNvJ598svvrX/8qUeuciXw2hZFSCUHrPbSelURt1LdX59ciEFbUPvXUU26vvfZq27Q4depUG28mTZrk5p57bjdjxgyLBWe84P8JPYgjvymbzjp37mwrPBjia+TIkW7ixImzPRqT5ylTprhLL73UPMl9+/Z1b7/9tq0Ucf5HH33kzj33XJtY77fffrb6xES9FY2VNDzqcLj55pvLpu2SqG3FN6MYzyxRm2I/hhW1bMSYd955bfmfgfill16y/w7OrhFGeFaxlVZaqS3+Nvh4F154ofviiy/KPjEz9sUWW2yWn/Gh4APBJgKM8AZiPxFcpcasHwH80EMPmTcHzzIfO3JhStTOSotQDWLXCMXgI13OJGpT/MVskVuHFbX8bh999NHmIWVD6rPPPmubwXzowbRp0xzHeGM1adFFF52FIl5ewgPKGaEFgwYNmu1HTJL79etnYx2GF5jd+YRfldqbb77pBg8ebGMfK0OsYu2zzz52GGKX9q+++uo2Md9jjz0sfr0VDUGLs6FPnz4WgsE4Xc4kalvx7SjGM0vUptiPYUUty3wMxMTTIkr5OOARJc42SUNwsemDjAoYy5Dsav7xxx/L3hbxe9ddd5l3ZO2117b8l3hEJGr/hwvvEYKWUBG/KUyiNsm3WNeuRCCsqGVD6iuvvGJCiNUh3lt+r1ktStJYdWLid+ihh9ptCBkgxAHRGjSE9vzzz++I6V1nnXUspn/dddd1F110ka0sIbD5vVtqqaXsZ2uttZbF15JtpJWMZyemmNUhQjpIHVjJJGpb6c0o1rNK1KbYn2FF7fHHH28fETZpYSwZ4Xkgr2k99vvf/75ihSri10o3gLG8SBwvHlc2frDsuNFGG7l//OMfs90WLzEeWr/siJeXUAO8wxK1PxGgOtjGG29s3qbzzjuvatfJU1vPm61jGyEQVtSuv/76NoEmBAEjFIrsKt4TGubepKzr0aNH2UOZKF977bWz/Qwxze+BH0PYtMoYRBhC0PDc4u0l9t+nEqOtHTp0sD0HpMb78ssv23J38/tHWAPhUK1iXtCyKQznAxOGaiZR2ypvRvGeU6I2xT4NK2rxOuAlYfcvhsjEA8FHKenyuquuuqrtKO7atat9XPDa4o3FiKPF40FIAvkN8eIcc8wx5smlffwbf0vUOusrxAAfVDxItUyithYh/TwqgTCilk1YxMkygfbx+8SmEj9LrG2S4w/ZUwiLeuGFF2xSzQZYls7xxhKKQMgDMbRMqPHUkmaM5XTCtQhDGD58uE3KWTmi7CvhB/yM67A/oVVKwCJoCTXgeauFHATfJ4naqL9dOj8tAhK1aZF3znbihimTyzIfVcJ8/BPn4YW45ZZbas64oz7e119/bbvz2SzGxoI//elPbdWC+DiwJIiHF0G7//772zIfO46vuOIKW+7zHz1igfn40HY+ksTA8QytYEPlKBMAACAASURBVAgD4g+ZmBA6Qp8j/BEKVIArNTzc7Nhmd7bK5LbCG5LOM4YRta+++qql1SJThzcmXKTVYnIdx4bUSk+PGEOMMu4QYnD11VfbSgdjChNrUocRw4+xeZXjHnnkEROxw4YNs81sHMsYhoeSaxGKcMYZZ1j6qiQFeTo9Wv6uiH3C13AykHYxjEnUhqGkY7JIQKI2xV4JK2pTbKJu3SCBzz//3JY7+Rjj7WZ3OJ5u8kEi/BEUbJ7By83ubJ/XE08KHx+EL/8tUdtgB+i0mgTCiNqaF9EBmSaAR50wEf4mjj+sSdSGJaXjskZAojbFHpGoTRF+grfGe0T8M0udbMjAO7TeeutZ3B+xhUHDa3322We3eb9JtUPaId4NvOAStQl2VItfWqK22C8AQnbfffe1TBX1hlpI1Bb73Sjy00nUpti7ErUpwk/w1mxkwdtK5gji+Nht7dOgIWzJYNGtWzfbVLfJJpu0LeGygYMNgXh4CUtgOVWiNsGOavFLS9QW8wUgbINJNR5aJsn1ClqoSNQW891ohaeSqE2xlyVqU4Rf5tZ4Rr/77jtLuYWwbNRIwUbM3m9+8xvLFsFHZezYsXY5YtsQuVRfCxqV4CjfiRGTTGlQdm1L1DbaCzqvFgGJ2lqE8vdzBC0hThSuYGJdT8hB8GklavPX92rxTwQkalN8EyRqU4Rfcms2Z7EJDiM3JpkdytnkyZMt+TvhBMEa9HwE2PxFYnoSu3tByzXIAEEZUYxQBNINscmOuNlf/OIXViGJlGre2JiDEJaozc77UcSWSNQWq1d92i7GlwceeMBtttlmDT+gRG3D6HRiygQkalPsAInaFOGX3Jod0scee6zFspLPFw+rNz4WlPslPy/pzTCqHfk8ney8Jh8m18AjS+gAPw8a2QzYNBa0+eabz5100kmWz/ess86yxPCdOnWy1G1K6ZWdd6OoLZGoLU7PBvPQssHUF1Yg4wwTZ78RNewTS9SGJaXjskZAojbFHpGoTRF+mVsjWhGepanGSGeE+Awa6bYOOeQQ+yc2YrC5i7/xwAYFcZgnpLIRoQde0HKORG0YcjomCgGJ2ij0snXuPffcYzl58dASPoUxphDWRI5xwpnqMYnaemjp2CwRkKhNsTckalOEX+HWpNniY4+wJXsBpYEJHfAxsRtssIEjKTxGqi4qLeFpRcySr5ewhGpeESoeLb300pa4vpx5D7BEbfbejaK1SKK2GD1KQQry8BJLSyy/tyFDhjhSC2JUeCT0KaxJ1IYlpeOyRkCiNsUekahNBz7hAnzQyUQQNAQtJYkRs3wcqFpUWhKY5OX33XefnUZBBVLm4Gkl3yyV3zbddFPbnMFGs2uuucaqIZUatey5F/G5L7300mw/5wPERjLF1KbzfrTKXSVq89/TPm0XGVd23XXXWR7oj3/8o8X/r7zyyu7www9vSxsY5qklasNQ0jFZJCBRm0CvfPDBB44Bheo3n332mVX+QtzMNddcs9xNojYB+DUuiaClbj0f9B133NGW7Lx9+umnbujQofa/xLsSI1tqiFc+FOSXff/99x3LfnhJevfubTlpv/rqK6to9Oc//9li2RCv9Dvpuvi5NzaD9ejRw3FPKhz5eFs8ucT2YhK1zX8/WumOErX57W2f5YC4/nJ5aMmactppp9kDbrXVVpYNAWOcufbaa+2/2TtArH85k6jN77vR6i2XqE3gDWDn/DnnnGO73hGueOwoNTvHHHNI1CbAu55LBoVrMC7WD/jHHHOMlfMtZ+3bt7dJCoZ4RagSSnDEEUc4ygATpkC4Anb66aebuA3a9OnTTcBi1KY/+uij7b/xBpN5AcHNe0K7yIywyiqrKKVXPZ2rY40AoS3kKeWdZCUAUUOYTKlJ1ObzhUHQEnLQt29fqxQW9NAyieY7wzGsOjGmHHjggW7ttde2h8W5ctlll9l/E2dLvK23qVOnWjn0zTff3FaKHn/8cZv4y0QgTwQkamPuLUqgMhBQm5wBgg8LXrlSLy23lac2ZvghL0ctdOJgSd212GKLtZ310UcfuZNPPrnmVRCh7DAOpu3iJDZocF0Eq9+sEbwY3o+HH364LXzBe4qD9yXujTi4X//61/bhUp7amt2hAwIEmHSx4ZDJGysFvKuE0QRjLf3hErX5e3V8lgNWhhjHgv1KhpaRI0fat2b48OH2fSGUav7552970KAHl9VExjCM/NxkXcHatWtnk28mRxK1+XtHWr3FErUxvwFsKGI5mqXlCy+80F100UUWwP/000+3CVsGpv/+97826DAAsSkIz5wseQJU88IDgReUP0FjYGcpj2OIifW5ZUuFKUnNl112WctywAeA/sSIW2PDGGKC/kTgcg2KKTDBQaTi2SU8BcPzO2zYMPtv8tQiZsl9++qrr6pMbvKvQiHvwNIyO+AJYWE1gUkbkyze01KTqM3XKxBM28Uq0RZbbDHLA+BI4d8x+p+xqJz5sCpCrLyRY5vQK8p4886QopDJkERtvt4RtVbFF2J/B1j2I/k+yz4IVpayicMcP368VZLCEC077LCDiSEEjkRt7N1Q8YLBHcGk6Vp44YVtuQ4hgOeDOGjizxAHpZu86FOEKVkOyIJQan4TGWKZzWNs3sAQFCzn8cHAWAqkHC7xcGRQCBpxukyGECS0SZ7a5r0bRbgTcZKklyPvMblKt912WzdgwAD7441xhz+IWibdxx13XBEevdDP4GNocZggXH0eWh763Xfftfh+xiXGDibGJ554Yt08+A59+OGHNmHHw//kk09K1NZNUSekTUCe2ph7gOpQ3bp1a4vLZAa81FJLmWAqTciv8IOY4Ye4HIO9j4tdffXV3ZQpU0xcEvdczegrhC6ClbRd9Zq/1zrrrOP233//sqe/9dZb7uyzz7ZJEB8XyvZK1NZLurWP79mzp4W4fPnllzaZ4h0ipnLGjBltYNjE6PMuE/stUZv9d4bYWZwlEyZMmKVSWLASImPMoEGDYnkYYrCZEMlTGwtOXaSJBCRqY4ZNWAGDCzNmlocI3CdOEs8cKaCCJlEbM/wQl/MeCJb+fWlaluHw0BInW86YmNx8880189BSlhIvWSUjTo34tkp5bC+44ALHZg0M8Ux8nERtiE7VIW0EWEJmgubfGxLwb7LJJo54bm+MO95TO2rUKInajL8/CFom3vxNusCg4aE99dRT7Z/YmEwIVFSbNm2a5bXdfffdJWqjwtT5TScgUZsAcjxu7Dzlw8EHhF3ueG9LTaI2AfghL8nkg01heDp8xR36KfjxJzSBUAGWdIlPW3/99W1jho9bC94KETpw4EB3/vnnO/p/3nnntV3JTGaeffZZu0f//v2rFmYg7hpBsvjii1tMHBt+JGpDdqgOMwKENpEvGU/tnHPOae8jaecIfyo1xdRm/6XxeWiDabuYmBMyRZgB9txzz9nKDpNqxqyoxuYyMrrgpZWnNipNnd9sAhK1zSYeuJ9EbXPgE9dMrmCMJTxinfno+2VX/h/R+fzzzzu8st6WW245N3r0aPt4EDrCQI83hIpiZCwglg2vhjc88fw71rlzZxO5TGyIj63moQ1SQFSTO5KlY+Wpbc77UaS7MKbgfUXoEMfNpke8buU2DUnUZrfnGTfYdLzXXnu5m266yXXv3t0ay8bT8847zzaikgawtKR3XE9ELm4m4xK1cRHVdZpFQKK2WaTL3EeitjnwyTxw6aWX2s322GMP27BFKhs8rj6vbGlLfB5aPLVU5MGC+R75f3YRI459knP+zRdtwEvLZkBy0/JxwMg/iygOYyqTG4aSjolCQKI2Cr3kzkXQEgpFysExY8bMEnLw0EMPWQ5ijPhZQt2SMBVfSIKqrtkMAhK1zaBc4R4Stc2BHyx6wLIdghFjswzLs3glgoZYHTdu3Gx5aPHssomLLAhvvvmmu/LKK22Jlw0Vr7zyipXIRQQTR00JXpbxKIkbNIpy+GXDak8vUducd6OV7yJRm73e92m7WFEibISMKkFDbPpxh3Amxp8kTKI2Caq6ZjMISNQ2g7JEbSqUEZUs15FzFpHJkt2IESPash8gau+77742TyqN5EPPsh+hBz5bBTGKhBYgWEmVVK58LudSfpcYXY7lD8KUf8PrixFny6aOcoU4SgFJ1KbyyrTUTSVqs9XdwTy05DZnslxahbJZLZaobRZp3SduAhK1cROt43ry1NYBq45D2QRGTCoZKNg4g1EQAS8potQXPyDJOCLUG/G0pF4jNKGRtF3BJpKai6pg9DGxtxjXpR1hTKI2DCUdE4WARG0UevGcS+W377//3oqyIGSJoSXTCqnYMCqDBYskxHPX2leRqK3NSEdkk4BEbYr9IlEbP3xq3V999dW2gYJ0N0HDQ4rQDIYbsBmLzV70BRsySImDR5WQBQojeFFc2lKKKyB8P/74Y1smxNh5zMYczIvaRp9QorZRcjovLAGJ2rCkkjmOFRyynGBMdi+55BIruIKR9QDbe++9y2bOSaZF/7uqRG3ShHX9pAhI1CZFNsR1JWpDQKrzkGOOOcaq4dRjeErYfLHvvvs6zvcbv0ipRegCQhlD7PqUX1QU69evn/27z5hAlgWOxetC+EIUk6iNQk/nhiEgURuGUnLH4KUlrzCT6scee8yqFbLBlNUjCmRghCvFkaar3qeQqK2XmI7PCgGJ2hR7QqI2fvh8GEpzcvpqXuXuxqYuaqZTGpL4Vz40r7/+uh1KGq5KApmfkeeW9FtJmERtElR1zSABidr03wdyY5Oii0m1T9tFq5ggY2Hi75N4ConaJKjqms0gIFHbDMoV7iFRWx98NlKQjov8m5WqclH4gDACUm2RpQDx+Yc//MFCBPi3YF5ZNnyROocyxlQUC2ZGCNMyvChsQEvCJGqToKprStRm4x1gLCPDClW7CDXAQ5slk6jNUm+oLfUQkKith1bMx0rUhgcKq6uuusoKJJDvtU+fPo4KXGz2IisBH4lrr73W/s0bKbiIq73xxhtnuxEeWDIfkKKL3I+EGeAxIW8t3lc8JBxDdS+fy5aNXr7C15Zbbml5JMNu/Ar/pD8dKVFbLzEdXy8BeWrrJRbteFaFGMeeeuopN2PGDHfIIYfYZJsqhUFjMk6mlqTSdYV5ConaMJR0TBYJSNSm2CsSteHhsxx32GGHtZ3QsWNHK0eLnXHGGbYBjGTkQUOwspGr1Biw7777bot93WSTTSy/LDFtpbbooovaJg0+QsTTssHMp+fi2Pbt21tVnyTS7kjUhn83dGRjBCRqG+PWyFmMIUy6MbKhPPLII47St71797a0g4wra621lo1XZ555pk2WydTCZDsNk6hNg7ruGQcBido4KDZ4DYna+sDhhSXlFvkbGfz5UDD4I2opaED5Wn6OAPXlakvvgBeEuNsVV1zRsdkrjM0999yWDoxY22uuucZS8PiYt+OPP97iceM2idq4iep6pQQkapvzTjBWIFQ//PBDy6qCoN1uu+1sBYn0g4whGKs/eGdZQcIo3LLaaqs1p5Eld5GoTQW7bhoDAYnaBiFedNFFbuDAgQ2e/dNpErXh8X322Wc24C+wwAJtJ/GRIL4WQXv//feboKUMLZ6PcgZvvCWrrLJK1Ty0vXr1MuFLSAOGt4QUXT6OF08LXhQ8vWwuS8IkapOgWoxr8rvAOx+mMl21J5aobc77QJEXJuHE8z/88MO2KWzrrbe2eP9Jkya5iy++2BrCvxHbz+oPYx0T6SRWgcI8tURtGEo6JosEJGor9AoDDyVUKxmePmI8o5hEbTh6zz33nJWGxBC1FFZg1/C9997rpk6davG15HisZlQXwzNC7llicIMbzUo3iPGxIZQB0UAMLUK5NMsBopNrVNqwFu7JKh8lURuVYL7PR9xUMjx/JOcPTvAaeVqJ2kaohT+HjakYsfqENz3++OMW9rTjjjuaQ2Pw4MFWUhvDQcI4w1jki8ckNbaEeQKJ2jCUdEwWCUjUVuiVc88913Xp0sW8dX/84x8tCTZ5S/GSjB492mbRJOCPYhK14egxeXj22WdnOZgYWv9BqBQ760/g4021Hvqva9euZYVo586d3SuvvNJ2D2Jp6fO0TKI2LfLZuC+ChmVqJmNUxuNdXGihhdzkyZNtt/wTTzwReZOiRG1yfc1k+4ILLrAbkLGFVaSdd97ZscLHeIVwZaMYxiR95MiRjjCnrJhEbVZ6Qu2ol4BEbQVibEJiMxKJsPmDwPXG/19++eVuyJAh9fKe5XiJ2tr4iJOlQlg1IxaNZb1yxuDMDuNlllnGbbTRRvYBCWP9+/d36667bphDEzlGojYRrLm5KMJ1jz32cEcddZSFuCBovSF211lnHYsdj2IStVHoVT6X8Ce8szhEyHJAf22xxRZWkIUxhbEFI+6fyQnOkZVXXjmZxjR4VYnaBsHptNQJSNTW6AJSQjFIEdjv7e2337bQBD8Tb7QXJWprkytXTCF4FvGxAwYMcEccccRsFyMPLSEKeEbIchDGOJYsC8TqpmkStWnSz869yV86atQot+SSS7Y16rrrrnO77LKLxWRGMYnaKPQqn0uKQCYlfDsIE9lmm21MtLLBlIkKk/Csm0Rt1ntI7atEQKK2xrvBwI/HdocddrANRnhpWUoiwT9L2VFMorYyPZZZSaFFha9HH310tgPJH0sIAilx8MSy4SJo9QjalVZayTFR8TZixIjIXrAo7wXnStRGJViM83n3DzroINejRw8rl/ryyy+7KVOmuIkTJ0bOYypRm8w7wthz4IEH2mZT/my++ebWV999912kkrdkbiHbSzM2j0nUJvNu6KrJE5CoDcmYqlSkkFphhRXcsGHD7O+oJlH7P4Is1RE/SNEDxCxxzLWMPLIbbrihlbkNGh/rsWPHtuWh9T8jZo0PQ9CIXSSTATFwVBcjZy27kNM2idq0eyA790fEsoOebB94/SjPHIdJ1Fam+Pnnn7t33nnHEWtfT5YJxjFSclGYhU1hpB+Mw3gHiK2m2MzQoUOtOEOSJlGbJF1dO0kCErUh6bJ09OOPP9oAx8AVx6AiUfsTfHjecsstbsKECW7PPfe0JORUA/Oc2VQR1hDGN998s3nX119//VlOq1RkgVhbJixU9uFP2Lhbf3H6EYtzt7JEbdgeL/5xvF9Mxni/8NQx9tT7jpajJFFb/t2BtQ9nKk3nV+1tY7zCM0s2FibICFr+jT9+bKAvCUtggt2hQ4fQLy+bk1966SU7ngk/1Q2TNInaJOnq2kkSkKgNQZcdq8ccc4x5EknAz5I3aaaiCluJ2p/gU44Wvt6IZ+Xf9ttvPyuLG8xKUK27fB5aUuOwkab0w8+HxQvQStdhF3I9VXyY7CDAMbxpUeMcfbskakP8YrbIIVtttZV78skn3e9+9zt7r/1GpKjCVqI2XlFLysDf//73Fg61/fbbWwgRhRVwhuBdZbMfXlxWkeg7isaETcvGxmUy7hBbzQblqH1f61dHorYWIf08qwQkamv0DMtQBx98sG0Mw4vIblUELR8ZdiZHMYnan+h5MUqmA7yrPn0XO4bJB3zppZfWxIx3BW9vuTy0NU/+/wdwPzZy1PPBwHuCFwVjskP8XBwmURsHxfxfg1ADfgcIiWHid8UVV9hYtP/++1tMeRSTqK1Mr97wAzbvHXDAARYK5UMOXn311bZc54QjsNmYn7N5FSOMjVLbYQ1xzMQ8qjMlzP0kasNQ0jFZJCBRW6NXSL6P53C++eaztCykZ+FjgKCtlfC/VodL1P6PECyYKLAxxpe4XWONNawEbWnMbClXBmC8H4Qc4MmqNwyATYD0LSKhHkFLO6jZ7j21J5544iy71Gv1f7WfS9RGoVeccxFCeP4IO9h3332t4AubxUgPFdbLV4mGRG2094Qx65NPPrF0gmRgIVNF3759LYQJg++xxx5rHlvGCMYyJt84RVgNSjNlYK0nl6itRUg/zyoBidoaPUOxBVI8UcqwZ8+eNoARsM8OVDy4UayVRC3ZCQgjwJNJedlSC8ax1cOUncbEry211FJWYrIe22yzzcx7EjV9F20nbq6esIVa7ZSorUWoNX5OyVSWnPv162fCCS8teU4Rt/VsYCpHS6K28XeIOH9SOlKee/z48SZk2cSFnXrqqW6RRRax/yY8iWOj9lXjLW3sTInaxrjprPQJSNTW6APECrNsKozx3+zOR5iNGTMmcmqVVhG1pOci1ybGBglSZvm0NAhdX4qWLAT1WD1pu/x18aZ4zy87mylPmUWTqM1irzS/TcTxE59JaA7G7w0bhfAA1ruqUNp6idrq/clyv08nyAQYb7k3xGr37t3dAw88YOEGhC3hgSVulolIaVnt5r850e4oURuNn85Oj4BEbUj2CKgXX3zRUnkxcEWNZ+O2rSBqGRyPPvroNsrs2mWSQIgAtdH90n3Ibmg7jBK5LMvixQpTWAEBQK11iiuQHYF8wywVlvMa19uWJI6XqE2Can6vOW3aNEvpRUgOE0Mm11FNorY6weBknJK2sMdwbhAXSwEMBC1jCF5byuGy6hNH30Tt26jnS9RGJajz0yIgUVuDPDFTJPoPGoMbntuom4JaQdSyNI9X6YcffrC4ZD4OxJbxYTj99NMtvU29xjXxlFP6NkzIAWEBJD73xmY0lnOjerrqbXc9x0vU1kOruMeykkD2FW8ILTas8ndU8SRRW/29efPNNy3jAEaecqqCeUHLxi9ELQUxCC1glakZRRGa9aZL1DaLtO4TNwGJ2hpEqd2NCAsaggNxFmZXfrXLt4Ko5flZqhs3bpzFnmGIXD4AxJ7Vaz5TAlXAyC/bqCGo8bhn1SRqs9ozzW2X35wavCvpndg1r41iyfcFhWAwxCvG6hBilrADyt1SoIHsFM3ISJD80/7vDhK1zaSte8VJQKK2Ak1CDXbeeWcL8keAMUP3RqwVnlryRkaxVhG1MHr88cfdDTfcYLiYJLDZ5bzzznNffPFFaITEF5ILMkraLm4mT21o5DowJQJnn3224w9L2qWTL0J3ELZRNya2uqeWiSMhHaVOi0pdfv3119u4dccdd7RlOEjp9Uj8thK1iSPWDRIiIFFbASxL3GxgIr0UcZtBI56W3fa1jMoyzOwRbuU2DrSKqKVcJJME4liDRj10hGoY4wPMx6RTp06ua9euodJ2lV4fDzGhJCzb1pv2K0wb4zxGnto4aebvWowZ/Nlnn33cNddc0/YAhMyws957DqM8WZFFLeMKXlYfOkbOWNL+Ua2QjXe+IAKTBrIWsLmr2phAHtoDDzzQ4vHZbIqxMezBBx+00sXrrbee/Rv5bfk+EPecZ5OozXPvtXbbJWpr9D+DX3DXa9jXhVQvFAO47bbbWlrUkhKN/K1RjE16TA7YpMfHozQWtjRmtty9+BCRvivrYta3XaI2yhtTnHPLTarjerqiiloELdX9mBSwKsPEgLK3xPVjZ555pmPCe+SRR9r/M574NI2MV5S6Rej26NHDVuhuuukmq26IKGYMwQipOvzww9u6gmsicEn5SIwt2RCohkg1OCoceiPPORXhdtxxR8s1nFWTqM1qz6hdtQhI1NYgxMBPQn8GRWbqeBxZNidvbaXcg59++qktUxGi0KVLl5YVtQ899JAN9JS8bdQobsBOY5YIN9xww0Yv4w466CC35pprNnx+s0+UqG028WzejwqGpPAiJd7qq69uu+zZ9Egmj6gTtKKKWsYMVmUwxOmf//xnq8Q2ceJE21xKZTYcFVOnTrXxnA2//DvGcYhRjPH+3Xffday4kZMc4epDPnB2DBo0qO2lqTaxps8Q0cF2EQ/N9bJqErVZ7Rm1qxYBidoahD7++GNb9j700EPbjnzssccc5VH9TL/0EuyUpQY4y1DlRC2prKgBjheAtFIImKJtNMBLcsIJJ9R6/6r+nIGVwgqk4QqTtouL4c0lzIEPtje/KS3qxppID1PnyRK1dQIr6OEIK8aZVVZZxZ6QMWPo0KEm2qKmFSyqqIUTG7kQrWQpWH755Y0d4wJhG9VW3u68804rqADnDz74oC0PLaIXcUu+WqxSsZj555/fUn8R88z9CFNjUsL4jqeYMAfG/9VWW22Wb0rWXl+J2qz1iNoTloBEbQ1SxNUihhisvLH0hOe2XJlcvIp4V9hdz87YcqKWzWcMisTUct0iilpCBvAmBY1lvuCGu2ro8Uax3MdHoZagJUbWLy2WXhNBzMSEDxlFH/KSFF2iNuwQVuzjiP+kWAiePm+INX4vak3SGH/wIPI7UM6KLGobeSsYl4cPH27eWQQtq0w+Dy3X23///W3VztuECRMsxhYjVy0ilswIjFeMN2xCQwwHw6UYp5jwl+7TaKS9SZ4jUZskXV07SQIStTXostmAQerJJ5+0DUYIUZaN2LBULvsBcVjETWEcy+CAcEXklpbVLfJGMSYDp512WkPvLjFxt956q4UcdOvWreY1KOjAx4elQz5MQcMjggjAWC5kCTcPJlGbh15Kvo0sXTNOEM5EuAFFR3bYYQfLJlIt+wG/Q2ySOuCAA9wZZ5whURuiqxCyw4YNs9zZCFriZ31xFsQsojZohDNcfvnl9k/EyLKqhJGdhdLqeTaJ2jz3Xmu3XaK2Rv/jWSTcgAGOGTeiiYTopNupFdNWyVPrb1lkUQu3448/3pba6jGfh7Zjx45ugw02CFUgAa8Vy4JMQAjrCBo7xfl3lv9Y+iO/Zx5MojYPvZR8G/l9IJSJSR7vMH/YjLTuuutW/N3gHH5/WCUih6pEbe1+wjuLgCXUg/hlHBD8DnrDg0vxmKCxmkSoGcZY5yfxErW1eesIEUiKgERtSLIsp7PhiVQtxGXVqkZFHC67/qlKg7eQjxIVaYKWF1FLuAWbHNh0UY9RcIGsBWGNkAwyRoTNQ8vGL2INYcsHiNAC/uYPm/hYXsXDxcdo5MiR1gxK9lK4IesmUZv1Hmpe+5ggsmTN0jUhB7Viacmn2qFDB/Mc8jvRSqIWoYk3Ozh59RtV+2CuIQAAIABJREFUfQgZIQOs3jCGk6WA3Nek9iJ8AA8tYxBZVqZPn26rbIwXxOWTiYJJMit2eDJxbDCGs2JHLD8/J6UX431ewpwqvcXy1Dbv91t3ipeARG2DPAcMGOBGjx7d4Nk/nZYHUYvQRJwzyLFLuHfv3rM8M/GqfCTwcvTq1cuOw/COkv2B88MY5xFDi4eJpb5aXnCuSXuoKnbKKae03QJvCfGHTD5YgmWJdtKkSZatAsMDgwcr6yZRm/UeSq99hPYgtsrF1PL7yO/oo48+al7EcqKWnfv8YdJHyM5xxx2X3sPEeGcELZuyGHOIbSUkAGHqRT1eWBwSQ4YMabvrvPPOa2MWG7vYC4GgRRAzMSAulvGE/2ZSgWhlQkFoAZUmEcPeOIcNfI2kf4wRQWyXkqiNDaUu1GQCErUVgFP9ik1flHJde+21ZzuKQfOqq66K1F15ELWIUz4UGJseWOpHcPLhxHsNJxKbY/vuu29DTPCk4NVllzIhB2GM5VdENOcGRS1CujTxOR9wdjRjhJHk4cMjURvmLSjuMUy8yI9KOe5XXnlllgdl3ECslYpa3vOePXuaCGN1gs2s5UQt+wP4w6SPCWBRRG0wJzaeVuLnyYJArCxGvlomzGRl8d7bzp07GwdWcOCN5xZh6/dFMM75zWC+E+COOJ42bdos/cJqUNQqb1l5oyVqs9ITake9BCRqKxDzy1h8KMrtVGVgRPBGsTyIWp6PGD48E3gp/GDPRrk33nhjlsdnsCdMoR7zeWjZ7IXXtZoFc0FuvfXWVj6UD1DQ8KIQvpB3k6jNew9Gaz+5rhFObE66+uqrZ7kYHkM8jKUxnsSvU3TAG3sBWDbn94qYT0ISgla07AeIWjKcMGklFZqPcWUSzmSZSTChVF7EE9ZBhgLi8Ak7YExhvD/55JMd18IosEBhBvZSVMqyQnYJnBx5yoNd6+2UqK1FSD/PKgGJ2gZ7ZsqUKZF30udF1HpE5Ob1IRd8KGh/FCP2jZhbJg2labvwMPEBqtfyVmSh0vNJ1Nbb861zPMvriNVaKw6VPLWeVNFELUUWPvnkE3s8BO1ZZ51lk2wmzIj6119/3TFZIBctYwseXCbs1157rYUcEBdLtS/CoDBfIIFxit9HRC0rShSVwdi0h+gl5jZMuFSe3lCJ2jz1ltoaJCBRW+F9IMaKWMxyxgyf5exWCD8ofX42VDCYE9fHMicfxuAu4bC/XnxU2ExHSMPGG28c6rQwQpdQCT5ieTeJ2rz3YLT2s/mxkuFFpGhLpTy1TDYpAODj2wkZItyg1IomaslQQMYZxCdpFxH+xBgzHgTDqKhMSMgBWWyIix0/fvxsbPCEE07Fqg88GfN9gRyEsd+0V+otj9br2TlbojY7faGW1EdAorYCL2IzJ0+ebD8lgwG/5MS5MbsnhpS8s6V5C+tDn4+NYrWeKei9rXWs/zkfCWJxiaGtFXIQvCbM8cZUKrSAN4bctkUwidoi9GLjz4DnjxhQjNh+4kPJPvLCCy+YaHvmmWcix28WTdTCilhj8vOWZh8IlqhlQk6sLX+YGLBZrtTIbEC4Fb+HbDBDBJPDNi8pARt/8346U6I2KkGdnxYBidoK5Pl4dO3a1VK0IG633HLLtjReb7/9tn1oWHqKYnkLPwg+KzG2eJP4QNTjqeXjQBws+TPZzBF22Y70OwsuuKBtWmNjWLnYXWKcSblTBJOoLUIvNv4MeBophcu7jrj1RQAYM1g+p9hIrdRete6eB1FLNTW8zGzgClbzqvVsTHzxaBOHT5gGHlVW38hVzbhF/CyFE3BYlHrFg0VaSP1FAQyMyQQhDXlP11WLnURtGEI6JqsEJGpr9Ayijc0DiDBvfimrFVJ6leLhY8FGClLc1Gt8RAk5IAaN7AV+Oa+e61BkAeF6++23t51GeiNyRbLkWhSTqC1KT0Z7DqqHsfs+uMzNBjDe9VplcmvdOUuilo1Y5513nnlESbvH7zQZCo455pi2x2DDVq04Yg4mtIm0XT78ggnxfvvtZ6s8bAjDQcGKDp5X0hWW2jbbbGNZJDA2DJMZgfZxHTaiVZpMsIp33XXXWVnifv361cKf6Z/LU5vp7lHjqhCQqK3xejCwIsJIrYOwxXPLRwYPCrP9KJZFTy1twsPBTmkGcZ4XIcvHhH8jvdBFF11U92OT/otNYWzGQNCG9dCWuxGeEzbL8Dcfku7du7vtt9++7jZl+QSJ2iz3TvPadtttt9nue0QWKxVsdmJCx0ZVPIdRLEuiFo/pOeecY4+z++6729iKkDz//PMtywpxsFRWq1X0hvNLxTDxsMTaUlp4iy22cMstt5zdB0HLituLL75o4R0wxdZff32Lp/XG5rPnnnvO4murFW5hXPTp1xDQhEHk1SRq89pzardEbYh3gA8Js3rCDoipop46QiqqZU3UIjwvu+wyW6ajKg4phfAKedt5551N2Pp652Gf36ftwjvCxymK0S42eCCKfQL5qB6rKO1J6lyJ2qTI5u+6eP/YlEnKLoQVYox49KiWJVGLECUmHiFL0QhffZH/52ek76tliE8yE3Au5yD+mYwjiklFiFAOxtyTHYJj2fzK9dkwxiocE2QmEEGjOhvjI55zX5mstD14gVmJ4ud8L6JOOmo9b5I/l6hNkq6unSQBido66PrBr45Tqh6aJVGLt+LSSy+dpb0M9DyztzDZB0ofmI8LH4QweWirwcK7S4Ug70GOqw+yeh2J2qz2TDrtYlmeFRN25cdlWRK1PBNL/bz3jWQUIHcvm3sRnhhFVnBCIFRJ24VQJQtE0BC4COlaRvlcYnExwp/69OlT8RTGS+J48x53K1Fb663Qz7NKQKK2Rs+wdMXSE0tieALw2hJLS+nFMPFd1S6fJVFLrsannnrKmsuyGcnESYlDzka8F43kjGVgvPvuu807Uk+Wg3LMyDuJ57hVTKK2VXq6+nMyRjDWsAlyzz33tNLQCNtdd9011FJ8tatnTdSWthUR//LLL7t55pmnak7wYGYDfw3GbTIhTJgwwQQuubCJxScelpAqnp2NZ8EMNvzO+SILwbaQp5ZNe/y8R48etkmv6CZRW/QeLu7zSdTW6FuW/FiiQvBRpYZBEqHHQBp1M0CWRC2xqaSxYdmNGubUQSftVqNGaABZDhC03bp1a/Qydh6hBuw6jtNLFalBTThZorYJkHNwC9JNMfbghSTbCrmxifckfjNqSdasi1pi8Cl2gJFWi3G4XEztxIkTZwmJQtC+//77tikMQeszR3AdPLOkRkPYBv+dcxj32E9w1FFHuY4dO87ydiDy8CSXVmXLwSvUUBMlahvCppMyQECitkYnkP2AZXgEFZsMiM1iKfDQQw9tq67VaD9mSdTyDCyzEQfGgM8mLJ6zEfN5aNkURnnKMJs7yt0HQUwqH19rvZG25PUcidq89ly87WbZnNUOVoUQs4haYkQRZlFjyfMkaqFKeVu/yStIGbFJHC7CFMNDS2xt//79bZxmwg5DjIwrbEgrDQ/w8bAcs9Zaa7kBAwbE25E5u5pEbc46TM1tIyBRW+NlIOQAgcfyH6lgELUMgOSxJWdqFMuSqCXu1Q/8UZ4JDy3ZIerNQ+vvSdws3nA+VIMHD54llVqUduXtXInavPVYMu1lUyTpqNZee+02UXvYYYfZeBR15SLropaxhJy8xMRiQQ8qVb2IvWXijUhF0CJsYcU4RlouxCkT9FIjDIEJN8d6Y6zx8bhMHsiA0MomUdvKvZ/vZ5eordF/iIu99trL0r3gyezUqZPFXbEBodIu2LCvRJZE7U033eQeffTRsE0vexwDIcnS2ZnNR6GetF14nchPyQcHbzGM877ZIgpMidoo9IpzLvHsxKMjYD/88EP7/SCch/CDen6/yhHJuqilzYjWZ5991jysnTt3tnEBxwLVwIi1ZYyAETb33HMbF+KOSz26Pu9tkEMw7RbjFum9mIwjjhvJoV2ct04VxYrUl632LBK1IXv8/vvvt1yHiy66qMVpRRW03DZLohaRHixoEBJL22FkOSD+zWc5qCfkAA84eSKJG8Qo7tAqsWuVOEvU1vsGFvd4RBsijvj+VVZZxcKg4rA8iFr/nKzcUIgB7y2xxPy/N7y07777rk3Kg3loqzFickBGgznnnHOWMYzr4wEO/nscrPN2DXlq89Zjaq8nIFFb412gHGyvXr1sCayRVDPVLp8VUUs6HPLTEmrRiPk8tGHTdrETmeU/kqFjeGD4Qy5OjGVDEq3jeWlVk6ht1Z6f9bnxOq655ppthQnipJIHUUsbycJCuAEhF95YzSE7gs9yQAwtIQfBPLTlWFHti5COcsKVsAXCsJhQU5GslYWtRG2cv2m6VjMJSNTWoM0mA8QVM/ugsYEMERfFvKjFO8DAHcbwiDKgx7k0T0waFX0aMeLQgh7aMNfAi0sC+YsvvthKWRKqwE5kYmlZYsXIBUlOyFY1idpW7flZn5uNkqTbC/6+I+ZYHg87ZlQimZaoZQx7/vnn3TLLLNNWZKFcG1977TUrnUsartNPP93SapV6aNkURjgCG+qYLHsjlIn7ELqAF9cbZW4rxSIjmsmagLX6apFErcafvBKQqK3Rcwyi5IS85JJLbNnLL6uTGoadyFHMi1o+Wn379q2ZJeCZZ55xV199tcWSkbsyDk8C6YK4fyPGR5H0ZsSvRa0Uxv3xoPgSvFRt69q1ayPNKsQ5ErWF6MbID8Hv/KRJk9xOO+3UlhebiTblWvOa/YCxCzGKDR8+vOwKmM/Pi/MAI/TAT4L5/2AeWvLGlhZWIHsBMcdMBhgzCd3AO4twrTRuUqyB6m2w3XvvvSP3XZ4vIFGb595r7bZL1Nbof8IPypWk3GeffWITtSQAx1taazczXgu8F9imm25qG9iiGpslGgk78Gm7YBO1sIJ/BnLRcl02g5R6xqM+Z97Ol6jNW48l017CD4Klqv1dqFyVV1F75plnmvcUBwG5sZmk+81evsAK+WJZzcFYmcJjjeD0htglzhgPbTDfbLleQESTBYHJd9SCOcn0cvauKlGbvT5Ri8IRkKgNIWrLCSzyH8blqSXzANWCam2uoiCCjzvF64CXI4pRn9wv99dzHS9oG03bVe5eeFX42MUdt1zPc2XpWInaLPVGem1B1FKEIGgIOpba8ypqyWhArl0qF7LxdvLkyW7UqFH2iGQeoMgCYwzjWzB0wDPg3wg52HrrrUOFgLVaNcI43laJ2jgo6hppEJCorUId0cqSFx8QhGcwro042Kiz/npjavFgMvhPnTrVde/e3bwUUSyYmzHsdSiXe9ttt1nqm3XXXbeu1DdMDr744gu7FQKeODmySvhUYiwNtrqH1veDRG3YN7K4x7FZkpUZVnIOOuigtgf1RQZqTYJrkUkrpra0XZQhv/LKK+2fDznkEAvzYoxhouvDFPw506ZNs/GCjCnVNoUhjAmJIh53tdVWc5S6ZcymYqKsNgGJ2tqMdEQ2CUjUVugXNjKw5EUpXEQkS1dRPaOlt2ok+wHCljjfWqEK1V437stu4pEjR9pmirDGpjC8RnxMqBRWb55MPijUW/c5Jwld4GODBxqvE9eU/URAora134RTTjnFEU/L7wvlqimXu8kmm8QKJU1Ry+SWVRnGMsYRhC3GplHCDv71r3/N9qx4aNlMGiZtF+M24v/FF1+0yTdxtYx7lDqnkIWsOgGJWr0heSUgUVuh5/DQkuSc/KkYtcDfeuutWPu5EVFbbwOIlyXdDZ4LBndEMRXSXn/9dVv6K1dxp9w9fNou4tc23njjepvRdjybNNiBTJycrDIBidrWfjuYAH788ceWeQVvLemmKBMbp6UlaseMGWPxsIhaJsp4ZgnnYpLLZHvo0KFtj0k6s5deesmyEpBLe6uttprFQ+uv4U8gvn/nnXe2zBBHH330bLh22WUXR9VCmUSt3oFiEpCordCvbMo6/PDD237KgBuM70IYMhBHsWaIWj4QfCiwHXbYwYpGEEpRj+HNJX9j2Dy05a7NxxnvC7uUKS/c6hV7avGXqK1FqNg/5/eDCai3k046yYoFYGyiYnMVf6IYopbVGnKyljOW64l/jXqf0msHU2f5nzHJJaaelZtgexZbbDH39NNP28ScLAfBNIqEgxEvi+j1ew24HpvPuB7M/KR91VVXtawHpAqMo3BOFO55OFee2jz0ktpYjoBEbYX3gupWJOr2hoBFyGIsaxELGtdGMQRM3CKPNuLdofRjqeHJKN18UunXg8GN6xBy0GiWA7zdxAXi6abIgqw2AYna2oyKfARL8jfffHPbeIN3s2fPnm2ilhSAcWwUYymfdIV4RIPG+4coRED379/fVnkaNcqL421m2R9BSeosVmvKGd7V888/38R0MG0XhRXKZTnYfffdZ6uEiFDH+0sar9GjR5vAPeyww2IfYxvlkYfzJGrz0Etqo0RtHe8AohZvbSWjMECWRS1eniOPPNKq7mCIyVdeeaUOAs48q5TOZVNYlHhXPmbEssnCE5CoDc+qiEciaisVd+HdmDJlSmyiFtFa+vvJcr+v4IWXE1HYiDGGHHHEEXYqG9vIQ01IFJlXKhmbRfGw+sIKlCUvzUPrz0XYExoVNIo0lEvD2Ej7W/UcidpW7fn8P7c8tRX6kN24++23X8UexqNQydtAhgKWxVhKGzRokHk8ynlikw4/8MUaiKelYlj79u1tw5vflFHt9aVtFGWg1vx6663X8JvOh4zE6frI1IdQorY+XkU7mt/T0p3//hlJw0csadT0d4QfkEXgxhtvLPv7iail0ANptthT0IjxDOSJxRDqF154oXlt+dvbQgstZF5Vn9WBfyfLAaXJiX/1lcJYOSPOuJbhjIiz4mKt+xXx5xK1RezV1ngmidqY+5nduSzn4cVF0FEZC4HilxKDt0ta1OKZ5YPFx4vlvLBGLB3tbTQPLc9NMQmMtGdRU5+FbXeRjpOoLVJvZvNZGBcQgMS4lzNWe/jTaOVCvyGMa/fq1csyG5Bii8wOiGWMMYaJ/zvvvNMmdKul7UIYM26WGjH7XIt832yALWdMBpjYN/o82ezFZFolUZsMV101eQIStTEzxuOAh9bHf5Guirg1RGVpXslGRS3VhNi8hTenkpWGH4R9TFLs8DHCs8pHqN60XWSMYEMHHw9Z4wQkahtnpzPDEUg6+wET+2effdYag5D1YpM4/7vuusv+fYUVVjCRyXiFmCXungpqFJ2oNr5VekIm06Ub2/AAs6qGcKZiGVUUJWyrvyMSteF+h3RU9ghI1CbcJ8ST+Z29/laIWUQufzMA17NRjDrwpBvDCA0g1q2c8GxE1DKQsYFsmWWWsU1hjSR3VzxbPC+URG08HHWVygSSFrVMvAkhILyAPQjeKIlL3tjSFIls7iLmlmNrCVqqkZWW9yb2d+DAgbOFejHOsr+AwjEY+cajhm4U/b2SqC16Dxf3+SRqE+xbSkGy7Ia3Iug9YOmNalp4EAhVqEfUjhs3bpbMBXwEyMnIDmNS3+ANIY8sXo+zzjor9NOx2YKMDsSt1ZvknY8RHl6ekTg8lgJl0QhI1Ebjp7NrE0ha1CKMiG0Nhh+RTtBXEPQtZBxkY9qDDz5opW+rVQrz5zBG4eWdOHGirQrh2WWDWaWVpRkzZlieWzKxsAIlk6dW70AxCUjUJtSvpK2htCVJxhGd5ayR8APEJ8t6ZDUgkfhvf/tby+FIWUlvftcy+R6Dmy8qPSoJ0BHL7DCuV9CSZgjPCiEXiFkJ2nheKInaeDjqKs331DJGMZ4QesWYcvzxx9sYyOrUCSecYAUXgoKWzWR4dAlbYpWomjFxZhWKcYrjidGVxU9Antr4meqKzSEgUZsAZzy05LVF0OI5IH0N2RJKBV8jorZcc4MbL8iyQM34V1991VHqt5bhrRk7dqwt91ErvV4j1RclKWXxEpCojZenrjY7gaQ8tcSsBkMDqITGcn/phrQweWhpNWFQ5Sbna621lhswYIC6NgECErUJQNUlm0JAojZmzHgd1lhjDSvn6A1x+9FHH82WVzIuUUs1HbwiWLlYs0qPiOeELAek6wm7JIdI548PmSBWbaWVVoqZoi4nUat3IGkCzRK15Z4DkUqFxkceecQqHfq0XeWOrTSmkWqwWtrFpPkV+foStUXu3WI/m0RtzP2LUCS+tNSopBNX9oPSaxNm4MtBhn0cn4eW8IV11lkn9KYwvM0ILtJ+nXzyya5Dhw5hb6nj6iAgUVsHLB3aEIGkRC0eWTaDVTPCs4it3X777csWVmC8ZKMZxRWonhbMa+uvS9ngYNXHhiDopLIEJGr1YuSVgERtij0X1VNLbBrxZQz45GAMa1T5ueWWWxy7han2VW/aLn+f3r172wYNWfwEJGrjZ6orzkqgXlHLeMWGLuJey40ZeF8pNONDD1gB4nifdcDfnawHjz/+uMXElit9649jsr7YYovZvQjp4v6kTLzhhhtsdYlVokbHLr0L1QlI1OoNySsBidoUey6KqCXbAZ4KjE0YiKAwxoYuckSyw5h42LAfBTwq99133yy3oFIYO5Bl8ROQqI2faStckewCbCRlAydC8L333rPKgOU2VNUjapk8n3nmmXY9yveSuq+0SiL5s/HS+vhXUhn6Mt2ePSEHFKghd3ettF1UMqMaYqkxhpFVodIG3Fbo56SfUaI2acK6flIEJGqTIhviuvWKWjyzDOYkDp86daq74IILQtzlf4dw/l/+8hdb7iPtVz1G/FqPHj3cyJEjLX0YHpQTTzxRH5Z6INZxrERtHbB0aBsBMp+wSdXnYaUYyh577GH5rEutHlGLOA1e4/zzz7cUgnhimRizh4DrkQO2nPm0XWRqYYIcNmxg5513tuwqjF3ea1tvdzPOshmW0LCddtpJGRNCAJSoDQFJh2SSgERtit1Sj6hluY5lN3IyDh061JE2h+U5jDyQxLhWM+LT8LQ2koeW6yJoWS7EY4MHqFOnTrN5alJEWbhbS9QWrktTeSA2YW255ZbuqKOOiiRqOZmy23hZCTliY1cwmwGCk3Hp8ssvN+8sHlnCnBiv+H/OZcMsPyc8wZfJLQeFsYUxBpt33nkdAgsjVGr//fcPvbrkr01b8DJj3bt3N1Etq05AolZvSF4JSNSm2HNhRS0Chw+G33xB2MGnn35qhRvCGAPU3XffbfFr9eahZaMGVdHYgSxrHgGJ2uaxLuqd8G6ywoIQRXR6I6aVjVrEuvI3KbeqGaKUUIPgcj9jCmkKveEZptAMoQ5+gk0xBDawImAprMCkeK+99nKvv/66++KLL+zU0hCF3XbbzW233Xbu1ltvda+99pqFOvhSuxx/7rnn1p0LmzawqoS3mPSDhF3JJGr1DhSTgERtiv0aVtSyxOcLKiy44IJu0KBBVj3n8MMPr9l6vCW33367W3HFFWsO5sTd8fHiw0KaMIQVqb74EDRSMrdm43RARQIStXo5ohDg/dlxxx1tMkzJ66AhUn2WFuJvq4laRO+IESOsUiHZTnwMPkKV/NjVzOehJW3XNttsU7Owgr8Wm82Izz3vvPMsjCJYrIFNscEKZWEZcQ2emXFTVpuAPLW1GemIbBKQqE2xX8KKWppIrNo777zT1tq9997bXXfddVVb79N2rbLKKuaxqWaI3sGDB9shkydPdqNGjWo7nJK+1G+XNY+ARG3zWBftToQIUQ6WKoNkOKlk1WJqEYGkJqR09jPPPGOXCG4MZbWI2PpqRqluKoWx3F8ty0HpNaiUiGh++eWXZ/kRE2v2ETQiaovWx0k/j0Rt0oR1/aQISNQmRTbEdesRtQzyeDzYnBHG8ErceOONVdN2kaOWJT6MuDs2lGB4cojBYxlRntowtOM/RqI2fqatcEVCClheJ9yIDaEIwYEDB7qLLrpotsevJGoRtGQ3YHxijCBcAA+n99QiVAkPqGY+bRehBLTDGxtdS1N8lV6HyTXjF55a9gCQuosYWwQ6ZXJlyROQqE2ese6QDAGJ2mS4hrpqWFHLktuUKVPMQ8E5eGKqGR+rO+64wzZzde3atezGCmLbyIDAB4uP2JprrmmZFbwhqghd4CMSNu1XqIfWQaEISNSGwqSDSgiQoYBVluDKCpvFrr766tCi9rPPPrMYVAyP7wEHHDBLTC2i04cEsHkL4fzCCy+0XZ+NYPfee6+FHNTy0BLWQLlbNpF585tSmVwTx1uaOkydnjwBidrkGesOyRCQqE2Ga6irhhG1M2bMcOecc85s+R4r3YDB6J577rH4NWLpysXCqrxkqO5J9SCJ2lTxt8TNq4UfHH/88RbXip122mlu4YUXtlUdsrCQSYWMAhhjSZcuXdzo0aNtIxbjFStK5fLQ4rGlSAyZEygbjuEJZuLNBjNvbEBT6e10X0GJ2nT56+6NE5CobZxd5DNriVp+ztJbpeW6YLobGoP3BA9JtbRdfEDwvMiyTUCiNtv9U4TWVRO1xOs/+eSTtkGMzWYI1mCeWrIpBGNqfR5ashxsvfXWVtylnCGACWkinIqc2RihT36MIy8tK0OsEKm4QnpvmURteux152gEJGqj8Yt0di1Ry4eCncfBDWL+hgz6fJS8MQjxkaiVh/ZXv/qVYyOGyttG6rrET5aoTRxxy9+gVvEF0gYSivDmm29aai1WgPg3xhjCCp577jljyDiFSCWEgLRdrBLVMo4hqwvGf59wwgn230zKqXjIxlUqiin0oBbJZH4uUZsMV101eQIStckzrniHWqLWn8imizFjxrjp06e3XSu44YKPEx8ClvfK5aEt9ehyEXLPssQnb0iKL0CVW0vUZrNfitSqWqKWMAMyHpQamVhItUXOWEISgnlofQwt4woeVzZ8VbJ1113Xyu6SycWHGxDLi5DGSGOoFFzpvHEStelw112jE5Cojc6w4SvUErV8EPCSsNPYD/SlN+OYm2++2S2//PKOkpj1mtJ11UusOcdL1DaHcyvfpZao5efEtzJOBY2qXiuvvLLwHtmcAAAgAElEQVT9jNhaYmgpPxss0EIsPxlUWGkqNQoukKGhT58+s/2MymNXXHGFbR7bZ599Wrl7Un12idpU8evmEQhI1EaAF/XUaqKWDAd4U6t5OnweWj4yxMoGK+/QtjXWWMNyzgaN4g3EtFEyFyONFzFtsmwRkKjNVn8UsTW1RC3PjLeWSXUwu8HIkSPt33/3u9+5Rx991EIOEKl+8xfnIWopo+uLxnh+/Dupuuacc86KBV0Y+/DyquBLem+dRG167HXnaAQkaqPxi3R2NVGLqCG/pP9AsEQ3//zzW/JxjHRbt9xyi236YhmQD8HUqVMdZW35WJH+iyU9Piz+A0TIAil6uLYvtEDuSeqzy7JFQKI2W/1RxNaEEbU8N/mqCTMgxRZjChNjsh0ccsghJmgJOUCEBj26Q4YMsSwHpCN89dVXXffu3R0VCxl/GKNk2SYgUZvt/lHrKhOQqE3x7agVfkDIAR4SPK58IBCu559/vps4caIbO3as69ixo30siEOrtKGCDxLnBXPQ8sh4gNngwVKgLHsEJGqz1ydFa1EtUUusLJNjMh1MmjTJXXzxxYaAcQfRSkEHNqwSflBqeGOpRkaZXcr1krpLlh8CErX56Su1dFYCErUpvhG1RG25plFZhxyQbKBgyQ9D6EqcptiRCdxaojYBqLrkLATCpPTiBIq4MO4wCSaGdsKECVbMYc8993QnnXSS++KLL2a5LitMxNcifDEyJ7BiJMsPAYna/PSVWipRm5l3oF5RS95IKoFtuOGG9pHg40Jqrs6dO2fmmdSQeAhI1MbDUVepTKCaqCU3Lem7vPk8tD5tF6EHjEM+FRfFGdg4RqwsYQbkneUahD6RkYX4W1l+CEjU5qev1FKJ2sy8A2FFLSVyqdTDh4EwBBKUU+VH6bgy05WxN0SiNnakumAJgXKilnAljPGGrCp/+9vf3HfffWdpu8aPH99W+nbQoEEWhkBu7Oeff959+eWXFqpw1llnOXJhYwhbRG2HDh3EPmcEJGpz1mFqbhsBhR+k+DKEEbV8VKgqRp5akpRvvPHG1mLKWFaq2pPiI+nWMRGQqI0JpC5TkUCpqP3qq6/csccea8efeeaZtqHr7rvvdqNGjXIPPfSQZUEgUwrCl82pn3/+uXlnKQ5DjD926KGHutVWW03Uc05AojbnHdjCzZeoTbHzw4paKviw67hfv3628YKNG8SyyYpLQKK2uH2blScrFbVPPPGEu/766615ffv2tQk0VcSoQLj99tu7VVZZxZ199tlu2rRp5pHFiOtn5YgwBEIPzjnnHK0gZaWDI7RDojYCPJ2aKgGJ2hTx1xK133zzjXln99tvP7fvvvtawnOM9Dn8kRWXgERtcfs2K09WzlN73HHHWfPOOOMMN27cONe/f3938MEHWwpBDM/sCiusYPGybBCjwAITbjKskFdW41JWejdaOyRqo/HT2ekRkKhNj73ldSQVFwKmNCXXxx9/7Lp06WJ5aPHKKn42xY5K4dYStSlAb7FbVoqpJSctHtnbbrvNCiUQX0sYFLGyeGiJneX9RMgq60oxXxqJ2mL2ays8lURtir1cSdSSNocdw5SRJLZN3o8UOymlW0vUpgS+hW5bTtQyJlHy1mc5IPTg5ZdfNiqK42+dl0OitnX6umhPKlGbYo+WE7VvvfWW7TDebbfdHOUoZa1JQKK2Nfu9mU9dKmpJ23X77bfbZJoxiJjabt26WZwtabooeVtaxKWZ7dW9mkdAorZ5rHWneAlI1MbLs66rlYra9957z3YXU1zh0ksvretaOrhYBCRqi9WfWXyaoKhF0N533322KYzNYWuuuaYVeCHs6e9//7ube+657Y+sNQhI1LZGPxfxKSVqU+zVoKhl08X6669vHhLqqstam4BEbWv3fzOe3ota0nghaFkdIoXXtttu24zb6x4ZJiBRm+HOUdOqEpCoTfEF8aKWBOWky+nevbvVU5eJgESt3oGkCXhRS15Zxh4KKUjQJk09H9eXqM1HP6mVsxOQqE3xrfCitn379lb+dsSIEbNlQUixebp1igQkalOE3yK3RtRut9127tlnnzUPLbloZSIAAYlavQd5JSBRm2LPeVFLrsfTTz/dUuXIRAACErV6D5ImgKhlAxiClgIKMhHwBCRq9S7klYBEbYo9R55HNmIQRytBm2JHZPDWbNx55ZVX3AcffJDB1qlJRSDABjBCD9Zaa60iPI6eIUYCTKoPPPBA16NHjxivqkuJQPIEJGqTZ1zxDggXqoZRXjILxkDGZrUXXnghC82xNhCSMXDgwEztvD7ssMPc8OHDE088T3/MM888mekLNaRYBBh/qBRWWvgl7qdk8t6pUycr8Z1VYxx+8sknLRwjq/bvf//b7bnnnu7OO+9sShN5L1T0pymodZMYCUjUxggz75f68ccf3dprr20ewqwY5ToRkVQzyoodcsghVuNeOTuz0iNqR5YJ5CGUJg/L7T/88IPr2bOnlS+WiYAIlCcgUas3o40AMb5UEsrShhFKdnbs2DFTHgM82eTxTNrDpVdTBIpAgHEFIUYO3KwaE/rPP//cLbHEElltopUlxpu86aabZraNapgIpE1AojbtHtD9RUAEREAEREAEREAEIhOQqI2MUBcQAREQAREoR2DUqFGOEKKvvvrKDRgwwP47qyscVHMkX/iFF16Yyc684oor3PHHH2+bivv16+eGDRvmfvazn2WyrWqUCKRFQKI2LfIZuu9TTz3l9ttvP3feeefZB4ecuY888ohbffXVU28llY523HFH9/zzz7uuXbum2h6S099+++3uD3/4gxszZoybNGlS0zZtpPrgurkINEBgwoQJDiHGH8QXsfGffPKJGzt2bANXS/aUu+66yx1xxBE21mRR1Pbv39/ttNNOFsJB/C8hCC+++GKmwrKS7SFdXQTCEZCoDcep0Ec9/vjjbvr06W6fffax57zpppvcoYceajFm7dq1S+3ZGbxpE3G1119/feqilng7dnCTkYAYvGnTptmubpkIiMDsBPj9/e6771yHDh3sh5MnT7bfYXbxpzmulOurzTff3Ly0iO+sidrPPvvMbbzxxu6NN97IHDe99yKQNQIStVnrkQy0B0/Kcccd515//fVUB9GDDjrIliz33ntvd/XVV6cqau+9917HUuruu+/unnnmGdelSxdrm5b/MvDCqgm5IMAKB8UeTj755My0l81X5AlnfDn77LOt6EnWRO2tt95q4/EWW2xhY6AvZ0yqw6xNDjLTsWpIyxKQqG3Zri//4KSNQbCxzL7qqqumRgcR+fLLL7sTTjjBEsSnLWqPPfZYd/HFF9tSKtkhhgwZ4j799FPzastEQASqE3jnnXds6Zwl87nnnjszuMj28uabb1poBOEHWRS1TKYRsKymLbvssu799993K620kvv444/dwgsvnBmWaogIZIGARG0WeiEjbWBAP/XUU225EC9kWl4Alix79eplwpoPYBZE7THHHGMxxySrxzs7depU161bN9sAIxMBEahMgJAdxpMHH3wwUzGgX3/9tVt++eWtwAt24403OtKP9e3b1+26665uwQUXzES3Er9PmxgXsX/84x/Wtvfee88tvfTSmWijGiECWSEgUZuVnki5HcS5USWrffv27oADDnAffvih5WxMY3n9sccec3/605/aiEycONFiV2kb+S7T2D19//33u9122819++23xuStt96y8qJUIpKJgAiUJ0Ahl6OOOsryX/N7wwrHH//4x0wVU/Etz6qnltjkxRZbzGL4+RsPLR7bjz76yC266KJ69URABAIEJGr1OlhSbwZ0Nkr4zWJLLrmkCVti4NK2LHhqYcAHBMGNwL722mvdZZdd5sgcIRMBEZidAMvla6yxhttqq63afoi4RYwtsMACmUKG95O4VVar8NzOP//8mWrfKaecYqEb559/vjv66KPdcsstZ+nRZCIgArMSkKjVG+FuueUW17t3b8t/6I3d/XgI0hS1X375pQ3etIMyuTvssIO1NS0jhrZPnz62CxmvLaVy55prrrSao/uKQKYJsPrjl8yDDUUwphXaVAkYonbmzJn2Y9qWNVFL22DJuMw4TQYWmQiIwOwEJGr1VoiACIiACIiACIiACOSegERt7rtQDyACIiACIiACIiACIiBRq3dABERABERABERABEQg9wQkanPfhXoAERABERABERABERABiVq9A4kQoHACeRTLGTkWqV0uEwEREIEkCIwfP97S75UzUvEts8wySdxW1xQBEUiZgERtyh1Q1Nvvv//+lnqG9Ffnnnuue/TRRx3ld7///nvXvXt3R95XmQiIgAgkQYBiBddff71dmmwGZFIhjRhjEAVT+vXrl8RtdU0REIGUCUjUptwBRb39008/bWV2SY0TFLXkxH3ooYfceuutZ6lpSMhOaV7+ppoPxjmkA6J61y9/+Uv7g3Eu3hfS21BpbM455ywqPj2XCIhABAJPPPGE23jjjWcTtZSYJX0XlbgYV0iRxbhCaj7GIf5mbKGoCjlrg/l0mZD7sYoUg2kUgYmARKeKQEsQkKhtiW5O9yGDopaW8GG4+eabLc/rXnvt5VZccUUTvvz/uuuuax8acjJSEILKOUOHDjWB27VrV3fCCSc4CkMMGjTI3XfffW6ppZZK9+F0dxEQgUwTCHpqaegXX3zhBg4caGMM5a/x6DKejBw50saTk08+2f31r3+1EAUm1xilfllhuvTSS90zzzxjRVjuueeeTD+3GicCrUhAorYVe73Jz1wqark94QeUz5wyZYp5Xj/44APznCy++OImaueYYw4TtQsttJCJ2iuvvNKdffbZburUqbaceOKJJ7rPP//cXXLJJU1+Gt1OBEQgTwRKRS1tJzyKFSHGFCbZHIPAnW+++UzUYqwEeVHLqtOwYcNcjx49zLNLlcMbbrjBSmXLREAEskNAojY7fVHYllQStaNGjXJ3331323PjHakkavfcc0/30ksvuY022qjNc0K4Al4TmQiIgAhUIlBJ1G6wwQauf//+bacxia4kahdZZBHH8QsvvLAdTwjVgAEDbHItEwERyA4Bidrs9EVhW1JJ1OJlZeOGNy9q8Y4Qb3vggQfaciCeWrwon3zyibvuuuvscAQtxy+xxBKF5aYHEwERiE6gkqjt1q3bLBvG2NhKTO2pp55qG1oRuN5Tyzh0xx132F4AjNh+xqB55503egN1BREQgdgISNTGhlIXqkQgrKj9+uuvbUlwxowZtvS30047uV133dVE7fTp093aa69t3trFFlvMjR492j4qRx55pMCLgAiIQEUCYUXtmDFjLJyJv59//nm33XbbtYlaxiBicRG8hB8ceuih7sILL2zz3Aq/CIhANghI1GajHwrbCgb+22+/3Z6PDWGXX365xcL26tVrln/zANiAcfrpp7v111/fkc/2zjvvdAcffLAj/IC422OPPdY2ePD/ffr0KSw3PZgIiEB0AptttlnbRZhcd+nSxcSoH5MYRxhfvI0YMcJNmDDB/o3/JrZ/3LhxFu9/66232koRcf6DBw+2uFqZCIhAtghI1GarP9QaERABERABERABERCBBghI1DYATaeIgAiIgAiIgAiIgAhki4BEbbb6Q60RAREQAREQAREQARFogIBEbQPQdIoIiIAIiIAIiIAIiEC2CEjUZqs/1BoREAEREAEREAEREIEGCEjUNgBNp4iACIiACIiACIiACGSLgERttvpDrREBERABERABERABEWiAgERtA9B0igiIgAiIgAiIgAiIQLYISNRmqz/UGhEQAREQAREQAREQgQYISNQ2AE2niIAIiIAIiIAIiIAIZIuARG22+kOtEQEREAEREAEREAERaICARG0D0HSKCIiACIiACIiACIhAtghI1GarP9QaERABERABERABERCBBghI1DYATaeIgAiIgAiIgAiIgAhki4BEbbb6Q60RAREQAREQAREQARFogIBEbQPQdIoIiIAIiIAIiIAIiEC2CEjUZqs/1BoREAEREAEREAEREIEGCEjUNgBNp4iACIiACIiACIiACGSLgERttvpDrREBERABERABERABEWiAgERtA9B0igiIgAiIgAiIgAiIQLYISNRmqz/UGhEQAREQAREQAREQgQYISNQ2AE2niIAIiIAIiIAIiIAIZIuARG22+kOtEQEREAEREAEREAERaICARG0D0HSKCIiACIiACIiACIhAtghI1GarP9QaERABERABERABERCBBghI1DYATaeIgAiIgAiIgAiIgAhki4BEbbb6Q60RAREQAREQAREQARFogIBEbQPQdIoIiIAIiIAIiIAIiEC2CEjUZqs/1BoREAEREAEREAEREIEGCEjUNgBNp4iACIiACIiACIiACGSLgERttvpDrREBERABERABERABEWiAgERtA9B0igiIgAiIgAiIgAiIQLYISNRmqz/UGhEQAREQAREQAREQgQYISNQ2AE2niIAIiIAIiIAIiIAIZIuARG22+kOtEQEREAEREAEREAERaICARG0D0HSKCIiACIiACIiACIhAtghI1GarP9QaERABERABERABERCBBghI1DYATaeIgAiIgAiIgAiIgAhki4BEbbb6Q60RAREQAREQAREQARFogIBEbQPQdEqxCLRr187NnDlztoeq9O/Feno9jQiIQFoEGGO8lY5BGn/S6hXdN88EJGrz3Htqe2QCtT4ctX4euQG6gAiIQEsSCI4tmli35Cugh06AgERtAlB1yfwQKP2w0HJ5TPLTf2qpCOSVQJixh2fTxDqvPax2p0FAojYN6rpnZgiU+2CU/ps+KpnpLjVEBApDoJynNsx4VBgAehARSICARG0CUHXJfBAoJ159y4PeWonafPSnWikCeSFQbeKsSXVeelHtzCIBidos9ora1DQC/gNSLb5NorZp3aEbiUDLEKg05kjUtswroAdNgIBEbQJQdcn8ECgX11bqrZWozU9/qqUikBcClcYexfTnpQfVziwSkKjNYq+oTU0jUEuw1vp50xqqG4mACBSKQJixJcwxhYKihxGBiAQkaiMC1On5J6B0OvnvQz2BCOSRQDXRKkGbxx5Vm9MmIFGbdg/o/iIgAiIgAiIgAiIgApEJSNRGRqgLiIAIiIAIiIAIiIAIpE1AojbtHtD9RUAEREAEREAEREAEIhOQqI2MUBcQAREQAREQAREQARFIm4BEbdo9oPuLgAiIgAiIgAiIgAhEJiBRGxmhLiACIiACIiACIiACIpA2AYnatHtA9xcBERABERABERABEYhMQKI2MkJdQAREQAREQAREQAREIG0CErVp94DuLwIiIAIiIAIiIAIiEJmARG1khLqACIiACIiACIiACIhA2gQkatPuAd1fBERABERABERABEQgMgGJ2sgIdQEREAEREAEREAEREIG0CUjUpt0Dur8IiIAIiIAIiIAIiEBkAhK1kRHqAiIgAiIgAiIgAiIgAmkTkKhNuwd0fxEQAREQAREQAREQgcgEJGojI9QFREAEREAEREAEREAE0ibQkqK2Xbt2bubMmY6/vfn/D/4d7Bx/LD+Py3w7wlwvifuHuW/pMfW0uZ7rJ3XdetpQ7dhK7QvT7rDHcP9K71etawR/XuvYepjEea1G+NbTVo5tVnvrbVeSxzfa92mzSuL+9VwzzTG1XDvD/luS75L/Hao2FjVy/3re0ShjbSNtCztu1PNuhWlH3NcLc89WOKYlRW25lzgodEuFRekvZJhf+GoDZr2DaSP3T+rlTeIXsV4eST1bpevW6stqE50wz1ZrwK91jdKfx9VHte4bZz/E2eY4J55xPmMS14rS93Exb/S5krp/6XXLvceVfuf8saXPFOc7Vak9lb4rYZ+nXD/U2+5q38FG+zn4va01plT6ea3zorQtDVGb9PNE5ZHn8yVqS3qv3ABSTeRW6/xyg3a9A3kc18jDCxqWS9jj4n7mKPetdW6tn4cZdCtdI8y1632Hw7KNeu+w96k2Gan3ox71nmm0pR7O9RybFIukrxtmzKwmamut2sXR/jBt9PcJc2ypGG20nxs9rx4mte4Rx1hW6x71tDepY6u1MQ/tT4pL1OtK1P5/gpVmqFFerkqDke80/8Ft9OX2s73gDD/4b/7f/b8F7xd8ccr9e2l4RpjjvfgKPl+59pR7aWs9S6VwkXLPGHzeeq8bZBlsZ7Xr1Mu10nXLvRf1cA8yqtR/td650ucs99zl+rn038q1O/iRLveOlGtznP1ez/2rvf+l71y5/6/0OxkU2dV+Vyv9DlV716r9nod5H6K8f6Vsq72Ltd7TWr9PtX4v/btYyrrSu19O4P4/9s4CSo8ia8MFu7A4BEtwWNwhuAZPcAIEl2AhWAju7u7uluDubkGCu9sCS5BFdllkWfnPU/vXbE9Pu3/f99Y5cwgz3dXVT1VXv33r1r1h7wP/3BX1vPjnkri5MOxZi7sf79+Ttjturg76GAy7Vz/XpMclmUei+tA/XoOeb39/JZ1Pwp6FsDkqaP6LY5hkHgl7N/vvS///PwIdLWrDBEPUiz9q4gma8KIsRXGCOY3YDZqY/ZNhkmOizknzt6CJNmhy9k5EYS8zv0CIe1l5J3Z/H4e9WMLYhLUvaIwk+TAK+9CJqs/PMs24TdrnQfcZ1t/+e0hzjSTHlnFMln6Me36y9oP3vChBFfWijGMU9/ew5zPunt1LPem8FiWy4tqYVqCFzQtp5i3vh4G/fd55KGquj7uvsHkwag6Keua848TfP977CRt3UWMhSCwlub8k4yjuOYiaf4KevST1JTkmyf1FPbdJ39tJ59Gofgvqn07/XUeL2rAvqajJMWxCinv4s/w96lpJH4g0D6hX8CWxaiR9WcQJxqB6wl4gYfcd9DKKE5BJJrgsYihp30TVHXWfceM2ycsxy8QbJjKSjLGge03CP6ydSa5ZRP8nuU7R9xH3vCQZX2m4Jakv7lnPwiCObdh481/L/X9SUZvkXoKuHTae/NePEjxRz0GS5zbpc5R1DMXNC1GsvcySMHH9kObYJB9Vcf0b956LG5dh9ceN17h3l/edF3RsEPtOF7CBuuo/UZ/cbUwsyaQfJiqjHvywyb1IURs34WZ5KMMeqCTiKu56cRNsElEbNWG4SSrISuF/0fnFchzLtKLWX3/cBBv19zQvx7g+8N5HUBvjJuq07Qx7dtJeJ+3xWcZa1LhJwzVpPWFzRJKxGHdMXHvj/h7Xz1Ev3rBnJcncEjbWw8Zq3HMVNm/FPc/+v8fNO0lXWOLaG/f3uPtJ0+4oBknei2GCK+n4L3IMJ3lH5x3zSfvY+x4Kk07+tmR9NsLq1++N6UhLrRt8QQLHDYogMeQdMFEuCu5B89flvW6Sl4NfiETVF+Z74xd87rpBDIKO9V7T3/4wHmHnRH1lR7XHzyqo36Isy3Hc/NeOm7TDGCZlGja2HJ+g+oMYhB0XxD9uvPrHrL9v/RN2kv4Km+SDeAdNxmFjOqitXnZ+Lv7v9ri2J+Ea9IxHjaMsLIq6/7CxE/Wcxt1f0DwZNl/5+9bfV0FjLag/g8aIf84KEyBxc4C37iDh4Z9z/PcadE9hrgBh7MLeS64vosZD0mP89xk3BoKOT2M8iHtnBPVf3POZZGwEXdfPL2oceueAMsZr2BztFfxBz21SS3XQs9Ipv+tIUdspnRt1n2Ff5GKTnUCYRSB7jcWfqX4vnmmeGtUf4fSyPk/txrTd7ifP89Lkc7OO1ybfUyu2TaK2FXutgDZroiwAoqeKMIt4sVfJXluYpTB7jTqzCAJ6DoMpZn2e2o1nu91PEc9ME+vIOl6beC+t3iaJ2lbvwQzt9y5xdKhLdQZqyU7RSygZJx31v+xnGjPJrLUaMyLQdAJ6luvvIYna+vtALRABERABERABERABEchJQKI2J0CdLgIiIAIiIAIiIAIiUD8Bidr6+6CSFgS5HPh/l2TpJOkx3FSYa0NcHU1yuM/alrh7TNLpRdSR5DrumKTXS3pcmmsHHZvkOkmOSdOOoutLc+2sxxbV5qLq8d5HljqznBPHLs6nPO6aWeeBuHa1w9/LYhPXJ1Hs8pwbVm/WOuPGXjuMgSbdg0Rtk3qj5LYEPZRpJqQkD2dcfXF1+P+edSIpAmWethTR7iLqSMohrl+8wjfqgyXp9ZIcl+T+kxyT5Fock5RB0vqqOK7INhfJMivPIu8n6GMtbA6M+wj3/r1oTlWMk7KukWeOjBOleeaZovso67iMex+W1S+dXK9EbRv0ftIHOE7UJkERd624v7uXXdQGtbA6ktSd5B7SHJPmmmmOTdOGqo5N2v6kx/nbnfW8su+/yhdPGQzKqDMP87w8i76fJPXFHVPHnBTXprA+ynpe1j5Pc72yjs3a9rjz6hzLaVjF3Ucn/V2ituG97b4Q3Vdr3P/Hff0GBaL3B/33WllcfXGBv4PO8Vs3vG2LCywfl4ggznLi5RTVjrg2+bnHJbmIqy/o/CCLRJBlwN/37lpB95r0/Khzg9rl7+eggOZBHy7+6/g5hY3rsKD23nZEHRM1loPuJQnjqGQOYWMtLIB72DhPOs68wdij+jzJM572eY0at2HzVdj48Y4Hv5AIm4Pi2DV5TopKBJAkKUDc+I/in2Te8DIPeiaSzDlx76qk9frbm2Ysh70H4uaFpHND2HwRNfaSzLlR9XqfFf27JwGJ2oaPirAJ3v8CShKaK0xYeCdY/7/9X4txX65hfw/6fZTwjGqTXzSFfdHGtSXr9ePq9bYvKb+ge4g61z9sk7TJ+3II4+uvN2hcJblW3P1k7bOovo9rV9ZrRr0Yw5iGcUzTxrD+D/p9kMBM0t/e/k0yVt0xYSzj+ifN+ErSnqhnLc39e+/L28as81Dcsxs3DuI4Jp2zo/op7Bpp3zlhc3tcG9NwTtOXadlVMZbj3llx82XDZUqjmidR26juCG5M3IskbuIKmhCSThJJXyxR9QNBK/sAACAASURBVCV9OSdtk/+4PGIlzHKd5n7SHJvkZZa0v7yjJUm9XnHmtfB5rxcljuL6J05ghLXRnefqL0JIxL1o07BL8nwFCYGkHwSuX/x9kvS58Z4fNIPEcQ/iHSd48giBuA/wsPkurE/dmE0zDyRlGzfmk9aTdB5N+hzHCcaoj5W4sR81XvzjIm6c+Mdj1LssilFcP6QVsnFzVdz14p65JOenefe0gExpTBMlahvTFT0bEveijBO7YRNK3KTmFRlRD17c12XcBJ3khRD3Qo4SYWVeP040xV07ahLOOyHmaZufZ5o+jho3eV46RZxbxjiJeo7COAaN+ShRFteXSV7OcXVkFZFhU2fU2M8zvtKyS/McxTFI8jw3ZfwH3UtWwZ9njo4ad2nrjerLpOM7aB6Jmhfi5p2ixnLSsdVgqdKopknUNqo7ujfGfQ263/p9rcL8ssIsRN56vBOwH0HS6wQ91EFtDfIR87fd+2IP6pIwP6ooq4+XX5LrBR0T1K44Pt72Jzk2ymoaxsVviYnj7ufnffElaa9fwPnHUtBLx9+P/vHsHT9ey0fQcf77CxpTQcf4x3ncs+HnHTZuongEsQ16VqNeml6eUc9/GLew8RH3nEWN97CxHNfPQWMvavzEzXdBYy1KtMU9G1HzYpJx5h/HYXNS0HzkH59JnomsfRs39pPOVWFt9t9f1Pyb5FpeFkHPQ5KxHDS3JXmmk1wv7nmI4hE2xsP63/+M6f/DCUjUanQEEgj7emwSrrAXWdBLr0ntbue2xPVJHffeCmO5Di5ZrimW0dTKGv+tVm+WsVX1ORrLVROv5noStdVwbqmrBFl/oiyiVd+ct31R1y7rRVD1/bbC9ZL2SdX30vSxXDWPPNcTywjr0Fhj2T+WNU+WNZeVVW+ecVbFuRrLVVCu5xoStfVwb4mrtvKE510CLutF0xKdqEZaAq08lpvWhWJZbY+UNZeVVW+1dPJdTWM5H78mni1R28ReUZtEQAREQAREQAREQARSEZCoTYVLB4uACIiACIiACIiACDSRgERtE3ul4jY1cQmmrDYlqTfJMf4uynJOxd3c6Mul4ZfmWPVTdwJ52DV6AKlxIiACIoCr2X/kcNjRA6GJG3zKalOSepMcEySU+J0epWyPUhrmaY4Nak0ni7q87LL1rs4SAREQgeoISNRWx7qxVyriRV9EHV5ARdfn6g6r1/v7LNeOOyfu72GDI+t5jR1sIQ1Lc59pjq2bQ9Pa2rT21N0/ur4IiEB7EZCobXB/OsuKa2LagPv+W4sKeO23Mma5tvd6YQHXg9oQdC338o2yLnnPCwqSHpVMwS+gvYz99fK3oN+FifCodoUF/g5jENT3Qe0J66+k95Lk/sIY8fuosRnGL2ubw67nH3P+6/pZJrm+/1rej6MgHmHB+pMGfE86ppMwjRv/aa7V4GlSTRMBERCBLgIStQ0fDEEWxKiXsfdF5l6wYZlk/Mf6UeS9tnvxetvhtxR5xWuQMEqypB9mZQ2qO8xSFVVH0MdBFCuv8AliXHT/xV0vqB/8v/N/kISJfq/ICxsfcWMwql/SsIn6qAgb22HjL8lYDZoq8oy9oLYE9UNdnBs+Nap5IiACItCDgERtwwdF3Ast7sUe9eLMKmqTimSvlTVKvAaJb++5YV0UZoX0W6j8Yjlp+73WsDhx7e8n1+YwUZu0DWEi3CvCokRtkDUuyCofdX9pPgSCjg0bg0H9kvT8qHtIIlzjmEV9EHrHRRaRH3TtoP5M0saw5z9s7IY9h2Ftavj0qOaJgAiIQDcCErUNHxBJRG2c5StOWOURLUksrUlERtgxadrmFwZRXPzdHmepjRPGcdcKq9/b5iR9HXaPQb+PE1xxwidOfMVZKdPcW5qPnjjhm/R5iBovXnZpxkpSK3XcR0kcuzRjPcm4ihO7DZ8m1TwREAERsAQkahs8EKKsbGFWyrDbCbJeeuvwv8SzXjtOQHuFlLtm0LXC/ua9P3dekB+j3+XBe16YldR/TFj9QVZCd663LUFt8PdDFAN/XV6RGXQ/UWMijEdYe4KEXNA9etsfVVeS8Zr0/CDBGTSW/b8L61//PQS1NYxH3DjzjqGgsd8kzlHPfIOnSTVNBERABLoISNRqMIhAmxAIs2q3ye1VdhtRVvXKGqELiYAIiIAIpCYgUZsamU4QgWYSkKjN3y9B1vk4f+r8V1UNIiACIiACRRCQqC2CouoQgZoJyCey2A7QB0KxPFWbCIiACFRBQKK2Csq6hgiIgAiIgAiIgAiIQKkEJGpLxavKRUAEREAEREAEREAEqiAgUVsFZV1DBERABERABERABESgVAIStaXiVeUiIAIiIAIiIAIiIAJVEJCorYKyriECIiACIiACIiACIlAqAYnaUvGqchEQAREQAREQAREQgSoISNRWQVnXEAEREAEREAEREAERKJWARG2peFW5CIiACIiACIiACIhAFQQkaqugrGuIgAiIgAiIgAiIgAiUSkCitlS8qlwEREAEREAEREAERKAKAhK1VVDWNURABERABERABERABEolIFFbKl5VLgIiIAIiIAIiIAIiUAUBidoqKOsaIiACIiACIiACIiACpRKQqC0VryoXAREQAREQAREQARGogoBEbRWUdQ0REAEREAEREAEREIFSCUjUlopXlYuACIiACIiACIiACFRBQKK2Csq6hgiIgAiIgAiIgAiIQKkEJGpLxavKRUAEREAEREAEREAEqiAgUVsFZV1DBERABERABERABESgVAIStaXiVeUiIAIiIAIiIAIiIAJVEJCorYKyriECIiACIiACIiACIlAqAYnaUvGqchEQAREQAREQAREQgSoISNRWQVnXEAEREAEREAEREAERKJWARG2peFW5CIiACIiACIiACIhAFQQkaqugrGuIgAiIgAiIgAiIgAiUSkCitlS8qlwEREAEREAEREAERKAKAhK1VVDWNURABERABERABERABEolIFFbKl5VLgIiIAIiIAIiIAIiUAUBidoqKOsaIiACIiACIiACIiACpRKQqC0VryoXAREQAREQAREQARGogoBEbRWUdQ0REAEREAEREAEREIFSCUjUlopXlYuACIiACIiACIiACFRBQKK2Csq6hgiIgAiIgAiIgAiIQKkEJGpLxavKRUAEREAEREAEREAEqiAgUVsFZV1DBERABERABERABESgVAIStaXiVeUiIAIiIAIiIAIiIAJVEJCorYKyriECIiACIiACIiACIlAqAYnaUvGqchEQAREQAREQAREQgSoISNRWQVnXEAEREAEREAEREAERKJWARG2peFW5CIiACIiACIiACIhAFQQkaqugrGuIgAiIgAiIgAiIgAiUSkCitlS8qlwEREAEREAEREAERKAKAhK1VVDWNURABERABERABERABEolIFFbKl5VLgIiIAIiIAIiIAIiUAUBidoqKOsaIiACIiACIiACIiACpRKQqC0VryoXAREQAREQAREQARGogoBEbRWUdQ0REAEREAEREAEREIFSCUjUlopXlYuACIiACIiACIiACFRBQKK2Csq6hgiIgAiIgAiIgAiIQKkEJGpLxavKRUAEREAEREAEREAEqiAgUVsFZV1DBERABERABERABESgVAIStaXiVeUiIAIiIAIiIAIiIAJVEJCorYKyriECIiACIiACIiACIlAqAYnaUvGqchEQAREQAREQAREQgSoISNRWQVnXEAEREAEREAEREAERKJWARG2peFW5CIiACIiACIiACIhAFQQkaqugrGuIgAiIgAiIgAiIgAiUSkCitlS8qlwEREAEREAEREAERKAKAhK1VVDWNURABERABERABERABEolIFFbKl5VLgIiIAIiIAIiIAIiUAUBidoqKOsaIiACIiACIiACIiACpRKQqC0VryoXAREQAREQAREQARGogoBEbRWUdQ0REAEREAEREAEREIFSCUjUlopXlYuACIiACIiACIiACFRBQKK2Csq6hgiIgAiIgAiIgAiIQKkEJGpLxavKRUAEREAEREAEREAEqiAgUVsFZV1DBERABERABERABESgVAIStaXiVeUiIAIiIAIiIAIiIAJVEJCorYKyriECIiACIiACIiACIlAqAYnaUvGqchEQAREQAREQAREQgSoISNRWQVnXEAEREAEREAEREAERKJWARG2peFW5CIiACIiACIiACIhAFQQkaqugrGuIgAiIgAiIgAiIgAiUSkCitlS8qlwEREAEREAEREAERKAKAhK1VVDWNURABERABERABERABEolIFFbKl5VLgIiIAIiIAIiIAIiUAUBidoqKOsaIiACIiACIiACIiACpRKQqC0VryoXAREQAREQAREQARGogoBEbRWUdQ0REAEREAEREAEREIFSCUjUlopXlYuACIiACIiACIiACFRBQKK2Csq6hgiIgAiIgAiIgAiIQKkEJGpLxavKRUAEREAEREAEREAEqiAgUVsFZV1DBERABERABERABESgVAIStaXiVeUiIAIiIAIiIAIiIAJVEJCorYKyriECIiACIiACIiACIlAqAYnaUvGqchEQAREQAREQAREQgSoISNRWQVnXEAEREAEREAEREAERKJWARG2peFW5CIiACIiACIiACIhAFQQkaqugrGuIgAiIgAiIgAiIgAiUSkCitlS8qlwEiiXwz3/+0/z73/8uttIOr+33v/+9GXvssTucgm5fBKIJ/Oc//zG//fabMBVMYJxxxjFjjTVWwbV2bnUStZ3b97rzFiPw+eefW/GFCFMpjsAvv/xiJplkEjPppJMWV6lqEoE2IoCY/fTTT83EE0/cRnfVjFv529/+ZmaYYQaDuFXJT0CiNj9D1SACpRPAQvvVV1+ZaaedtvRrddoF/vWvf5n333/fzDHHHLKYdFrn634TEfjuu++s6JpoookSHa+DkhP48ccfrQW8V69eyU/SkaEEJGo1OESgBQj84x//MLxYevfu3QKtba0m4s7x3nvvSdS2VreptRUS+Mtf/mIF7R/+8IcKr9oZl/r1118NwnaKKabojBsu+S4laksGrOpFoAgCVYpalhnnnntuM2bMmB6Wmddff91aiyeffPIibqsRdUjUNqIb1IgGE6hS1B5//PHm448/Nueff34PIkcccYQ54IADzLjjjttgWumaJlGbjlfc0RK1cYT0dxFoAIE0ohaRxsaDtJsP2Ajy97//3Z4377zzGgQs/6a+8cYbz/ry3nzzzWaeeeYxs846q6XChPy73/3OjD/++Kmv1wCstgkStU3pCbWjqQTSiFrcefD9zzL/4F+KYN1///3NKaecYn766Sdbz4QTTmifU+alxx9/3Fo1mXu4Fse3sgVZorbYUS9RWyxP1SYCpRBIKmrxuz3mmGOshZX/pimPPfaYueqqq8xRRx1lRSt1XX311WaTTTYxBx54oDnnnHO6idohQ4aYY4891lxyySVmzTXXNH379k1zucYcK1HbmK5QQxpKIKmoffrpp83IkSPNyiuvbNZdd91UdzN8+HCz3Xbb2Y/pRx991Ky66qpmuumms2L2ueeeM7vttls3UXvIIYeYfffd12y22Wbm7rvvTnWtJh0sUVtsb0jUFstTtYlAKQSSitpbb73V3HPPPbYNTPjOopqkUQjXgQMHmkUXXdT67n744Yfm4osvNq+++qp56aWX7A8vj/nmm8/MOOOM9uVzxhlnmD/96U9mvfXWMzvttFOSyzTuGInaxnWJGtQwAklELZuddt11166Wn3TSSTaqSJLC/MZqECtFWF2HDRtmDjvsMPuB/c0335h33nnHvPDCC3aV6PnnnzcTTDCBufLKK80jjzxiXnvtNfu7Vi0StcX2nERtsTxVmwiUQiCpqGXDE8t2vCBOPPHEVL5nWHaXXnpps8IKK9jQPU899ZS1zPJy2WqrrawVF8HMiwXRu8ACC5hnnnnGYJ356KOPur3QSoFQUqUStSWBVbVtQyCJqMV96dprr7VW1oUWWsjsuOOOieM/40aAmP3hhx/sfxHHzGGbbrqpDXc1YMAA+3GN+8Ho0aPth/SRRx5prcJYeE8//fSWZS1RW2zXSdQWy1O1iUApBJKKWi6OHxp+rmn9zBCm+LItv/zy5tBDD7VW2muuucYuJV566aWGDRwsB1500UVmpplmMp988okVv7gp/PWvf7WuCq1YJGpbsdfU5ioJJBG1rj3ff/+9tdCmTWjCKhD+sn369DG33XabdV948803zeyzz25OO+00++GMC8Jkk01mV4ZYJWKuuu6668zOO+9s3aRasUjUFttrErXF8lRtIlAKgTSitpQGtHGlErVt3Lm6tUIIpBG1hVywgyqRqC22syVqi+Wp2kSgFAIStaVgtZVK1JbHVjW3BwGJ2vL6UaK2WLYStcXyVG0iUAoBidpSsErUlodVNbcRAYna8jpTorZYthK1xfJUbSJQCgGJ2lKwStSWh1U1txEBidryOlOitli2ErXF8lRtIlAKAYnaUrBK1JaHVTW3EQGJ2vI6U6K2WLYStcXyVG0iUAqBKkQt6XHZTfzEE0+Y6aef3t7HF198YYYOHWp3I8eVn3/+2UZPYFeyK2QI4vwNN9zQRkogWcMDDzxgozMkKcSpnH/++W27iLtLRAZ/uf/+++2OaUKMjRgxwiy33HI2DFDSIp/apKR0XKcSKFvU8gwSsuuKK64wxx13nA3nRbn99tvNww8/nChkF3MVcbYJM+gKsbYXX3xx8+CDD9p5jTlo8ODBibrxxx9/NKuvvro978knnzSTTjqpnYv8hXmHsIZkPSONLyEQ0xSJ2jS04o+VqI1npCNEoHYCVYhabnKuueYyb7/9tr1fwnpNO+205qGHHjI33HCD+fbbb83ZZ59txhlnHLP33nvbkD2E2mFS3nrrra0QJuwXwtZbiCOJsJ1zzjltSDBE6FlnnWWWXXZZ89Zbb9l4k+R5J/D6DjvsYCaffHJ7DC+KX375xSyxxBKmV69eVlifeuqp5uuvvzYXXHCBjcG75ZZbWrHLC2f99de3Lx9eWiSH4IVIwPZVVlnFJpTgOiuuuKING0QMTSd8JWprH95qQMMJlC1q3e2ffPLJdm5hDiKcIOlwP/74Yytq33jjDXPLLbfYOYqPZMJ93XTTTTZ82O67726rIMY2cXJdYf6YeeaZzZgxYwxxdAn7xTzx5z//2c5bnLvFFlvYeYVQYcxTzCvMT3x433nnnebee++1sb+Zr5iLqJ/si8wfhB1j3mPOI/Qh4cU4lw985kbmtAMOOMAmjyCG7yKLLGI+//xzs9dee3W1UaK22MEvUVssT9UmAqUQ8IpaApXzk7UgSsPysjtRy0uESXyOOeYwa621lhWCiNODDz7YRgsgUQMZg959910zyyyzmD322MNceOGFoaKWZA1YX7788ktrrSUrGaITgUpGIMQz1liCtpNAYoMNNjA33nijfVnQDoKvzzbbbOazzz6zAdh5sWCF4aVBjFxeLAhXRC0pgv/5z3/al8gJJ5xgNt98cxukHSvQVFNNZZZaailrTcaqQpGozTqSdF6nEHCiFsFH5rA8JWr+caKWtNs8s/fdd58ZNWqUfY55bp999llz+OGHm9VWW838/ve/t1ZYsokhIldaaaVAUcvcw/POPLPOOutYayvClo915iDmMuYNMiaSjnfqqae2opcPX+Yp4uMy73AMopbrX3755TY9+Pbbb2/FMH9n3kFsM28hgrkHBPWgQYPsdWgfK0kktFlmmWXsXEeRqM0zmnqeK1FbLE/VJgKlEPCKWsQamXayFpIzjD/++IGnO1G78MILWzeBKaec0my00Ubm+uuvt1YGJmgsHrzYmNB52bD0z4R/1113RVpqqdsVspLxAmHJDussdfBvMgrts88+VjCzDMmLA2uNX9RitXGF1MB+UcvLkJcZVlvqwRrDSwxrChYWbxYiidqsI0nndQoBr6hl1YTnNGvhgzPM/ciJWiygrMy8+OKLNh0ubkissiAaEYHMByR/QYgyFzFP8QEcZal17WXFCUvpZZddZu+DeQKXAT70+UB/+eWXrSDlY5r5gnnDiVrmPj66WcVyJUjUIp4RshTqx9q88cYb29+x6kViHI6RqM06isLPk6gtnqlqFIHCCXhFLS+FPNYSLKZxllqEJWKTzGFM8PikkSqXpTUE8ZlnnmndEHgJ4HfGhI0FIsr9wC9qXQ53BCx+abgJ8LJhKRC3AtLy8jJbcMEFu4naWWed1bzyyit2GQ8rLb50WGApWLCxmGARxqqDZXnIkCHWiszLkWsggCVqCx+iqrCNCXhFLaIScZe1RM0/TtSuscYa1tUAf1o+UPkwxVLLnIHQxfWJuYGPbVwVSN+dRtTi4kCWROZRVoCog7mDFSCstFiB+RDm4/v999/vErVzzz23Oe+88+wP16SdWHY5HyZYd7HUHnjggWbPPfe0VlxSjzMX4e/LBzh/x+ItUZt1BEWfJ1FbDlfVKgKFEqjCpxZ/WVwDsELgW4Y7AKKWDWS77LKLtVxsttlmVjQyMWNtYRmQJTaW9vCrJYUullAsErx42PyBHxsvDme5wMq66qqrWtGMCwAvlu22285aTVgmpD58bPFPI0Um/nBYaBDavBSmmWYaey5/O/fcc60VhGvwIuF8Xk5YjfnbHXfcYUUtaTWx9CB+F1tsMWstIa1v37595X5Q6EhVZe1IoGyfWoQyLkdYRJknmHPwlWfFCP9V5hf+y3zB0j2CFgGKkMWdAIstcwgf1cwdfGhT+Jjlw5b5g/mAgm89/rp8oDN/ffPNN2bttde28xYrQ6wY8VGNSOW+2XiK9ZY2MZ+QzhdXJo7ZdtttrSsCP6Tw3W+//ezHP+5YrHCRMpjj8e1nHmJ+Peecc6wvL3OULLXFPy0StcUzVY0iUDiBKkRt4Y1ukQrlftAiHaVm1kagbFFb24014MLyqS22EyRqi+Wp2kSgFAIStaVgtZVK1JbHVjW3BwGJ2vL6UaK2WLYStcXyVG0iUAoBidpSsErUlodVNbcRAYna8jpTorZYthK1xfJUbSJQCgE2h7H5iTivKsUSwAeXzSCELwvbQFfsFVWbCLQWge+++85uDMWfXqVYAiR5YF8BUSVU8hOQqM3PUDWIQCUE2JXL5gV25qoURwBLCbuU2byhIgIi0JMAootNXBNMMIHwFEyAEItEZOGjQSU/AYna/AxVgwhURgCLLT6gKsUR4COBSA0qIiAC4QRcfGoxKpZAVDKKYq/UGbVJ1HZGP+suRUAEREAEREAERKCtCUjUtnX36uZEQAREQAREQAREoDMISNR2Rj/rLkVABERABERABESgrQlI1LZ19+rmREAEREAEREAERKAzCEjUdkY/6y5FQAREQAREQAREoK0JSNS2dffq5kRABERABERABESgMwhI1HZGP+suRUAEREAEREAERKCtCUjUtnX36uZEQAREQAREQAREoDMISNR2Rj/rLkVABERABERABESgrQlI1LZ19+rmREAEREAEREAERKAzCEjUdkY/6y5FQAREQAREQAREoK0JSNS2dffq5kRABERABERABESgMwhI1HZGP+suRUAEREAEREAERKCtCUjUtnX36uZEQAREQAREQAREoDMISNR2Rj/rLkVABERABERABESgrQlI1NbYvf/5z3/M/fffbyaccMIaW6FLN5XAv/71L9OvX7+mNk/tanEC//jHP8yoUaPMOOOM0+J3ouaXQWD22Wc3vXv3LqNq1SkCpRGQqC0NbXzF//73v83vfvc7891335mxxx47/gQd0REEHnvsMbPeeuuZ6aef3nzyyScdcc+6yeoJ/Pjjj+aUU04xe+yxR/UX1xUbSQBDyy677GJuuukmc+ONN5o111yzke1Uo0QgjIBEbY1jw4naf/7zn1bcqojAvffea9Zee21z7bXXmj333FOiVkOiNAJ///vfzVlnnWX233//0q6hiluHAIJ2hx12MJdccomdd1577TWJ2tbpPrX0/wlI1NY4FIoUtYMGDTIrrLCCue2228yFF15oZp555hrvTJfOQuD22283m266qbniiiuspXbWWWeVqM0CUuckIlCUqH3mmWesEFpooYXM+eefb5577jkz3njjJWqDDmoGAQTtTjvtZK6//nrz/vvvW5eUxx9/XKK2Gd2jVqQgIFGbAlbRhxYparH2/v73v7c+ciwdnXrqqUU3V/WVSAAL7SabbGLOOOMMs/XWWxv6U6K2ROCq2hQlavH9ZqUJYbTBBhtYl4ZZZplFhFuEAP229957m5EjR5qnn37azDTTTOZvf/ubRG2L9J+a2Z2ARG2NIyKNqD3vvPPMwQcfbGaYYQb7MppjjjnMHXfc0cMXFzH7xz/+0Vr6iii8sPh6//jjj80yyyxjll9++dBqWa5CnFF4udEOlWgCvFAeeughs/7669ulYAQtRaJWI6dsAmlE7UorrWQ+++wzM8EEE5ivv/7aLlMfdthhZqyxxupqJmOWZ/6ll14yU0wxRSHN//LLL63You7NN9/cTDPNNKH1Mh++8cYbplevXmbgwIFm6qmn7jqWevjY/+GHH+zHIn/XBjljP0T22Wcfc8MNN5iHH37YsqFI1BYyfFVJDQQkamuA7i6ZRtRut912ZqqppjLHH3+8+emnn+zXNP/m9648+eST5uSTTza33nprYXe18cYbmyWWWMJss802ZttttzXrrruuGTx4cI/677nnHjNs2DAr0JgoEb933323mXfeeQtrS7tVBCdeJGuttZa56KKLzBZbbNFNIMhS22493qz7SSpqf/vtNzPppJNaUTv55JObDz/80Mw111xWQLJDnsLH71FHHWXmnHNO60JTRPniiy/MaqutZkaMGGGvv/jii1vXBj7svYXniHnwr3/9q7n44outtZHNTnxkE1nmo48+MltuuaW56qqrzEQTTWSY0xBxRQnvIu61jjqcu+jmMgAAIABJREFUhZYNYQ8++GBXX0rU1tEbumZRBCRqiyKZoZ40ohaRiLDkh8L/Iy4RmpQPPvjAWk/uu+++wiwQX331lZ3o/vKXv1jXBl4oq6++uvnmm2963C27ZBdbbDFz+OGH27/tt99+ZsyYMdY/VKUnAV4ojzzyiFl11VXNNddcY10PvEWWWo2asgkkFbWI2L59+5rvv/++q0mI22effdbOD4xlNjY+9dRT5swzz+xmvc1zD8ccc4wVzohayq677mpF6gknnNCtWgQ1v+fDesUVVzTMq9NNN5255ZZbrBBGgCN0O13E+j8E8KHFj/+JJ57ostC6Y2SpzTNydW6dBCRqa6SfRtRincANYMkll7SWEv7LMqArc889tw3NgzWX2IJLL710jzv7/PPPDVaXoDLttNOacccdt9ufLrjgAnP11VfbSY+CpQbr4a+//tqjCuducNJJJ9m/YbVluY9rqnQn4ARt//79zc0332yjHfiLRK1GTdkEkoparHhDhw61G4icOxJWT1ZiKM8//7x1d8J9hrLyyiubSSaZpIfw/PTTTwNvCTcARKi/8AG9yiqrmL322sv+CfcC/v3uu+/2OBaBTRvZJMtxWGIRxN9++61hbuP3tI/28+HNipPXdaJs1k2qn/fOkCFD7NyDqwirfv4iUdukHlNb0hCQqE1Dq+Bjk4paXj4sm7nCJF2FWGTy54V155132ksjovv06WNfDP7CSwWR9uijj9pNI7zksPB6rTsF42vZ6hAJWGh5+eJ6EFQkalu2e1um4UlFLRENsOq5wlL+lVdeWfp98uG+/fbb2x8KlmCELn6x/sKzdOCBB1qffhLaMEdxHkJ6xhlnNKeffrrZfffd7Wn45eKnS7SYTivOVeOyyy6z8zMW96AiUdtpI6N97leitsa+TCpqsXiySQyLKVmAmNgXXXRRG0anzJLGUks7eNkgYnFVeOGFF+xGEiwBKv8jwAfChhtuaJdU2RwWViRqNWrKJpBU1OLyxPI+zzPnsJyPK9L8889fahODLLXs0n/nnXe6XRdf2skmm8y8/fbbdgMtwg13KJ6zAQMG2CQmCDg2kFHwqeV3RGnopAIXrNlY2Z1/dNj9S9R20shor3uVqK2xP5OKWnxlKWwmouCLiQ8mO3rTlNGjR9tNZkEFkey1BnMMPrW8JPChjfOp5Riyorkv/x133NH62/ESUvkvAWIIs4P70ksvNRtttFEkFolajZqyCSQVtbg2YelkJYay7LLLWrHIh3bSwsc4ltagQkQFfF/9JalPLS4G+MviluVCieEOxbL6scceayM2kEzAbTDD3YfNr2nan/Q+m3qcyxSGy8Grr77aLTJEUJslapvak2pXHAGJ2jhCJf49qahdYIEFzPDhw7s2heEGgAvCzz//bMVmmQWrBsuAbpOaN/oBLw0myUUWWcRuOECssaz34osv2mxYbNwIW94qs81NrBs+CFp2Z8M0rkjUxhHS3/MSSCJqsYLip88KzPjjj28vyXONTyZCscz03i76AXMK0Q/YiOqiHzDX8CwhlHE1wDKLXy7WV47BRYLIIvPMM4/1r0WU46KAoNt5550Nqai5r04oCFo22eEDTUIFf/QIidpOGAWdc48StTX2dVJRe+SRR1rLHst+FCapQw45xIaAcr8r6zYQV/hfEV2BWJWE2HHl6KOPtr52WEmw6rID+k9/+pPNZuaWLMtqV6vUS1/xAsV39txzzzVbbbVVoqZL1CbCpINyEEgiahGW+NQeccQRXVdysU2ZgxCbZZY///nPVrxi6WX1xwkyNoHhjsVyuissqyNa2aSGpRZB6+ZLfG15DvnIRvBGxbst836qrtv1lQvbNdtssyVqgiy1iTDpoAYSkKitsVOSitoam6hL5yDgjXJw+eWXW0vtd999Z/0TWTJFuOLbF1QkanOA16mJCCQRtYkq0kGNJMD8Q7QIBC1W66SClpuRqG1kl6pRCQhI1CaAVNYhErVlka22XqxI/OAKwlKoy3tPIgp8D4klfNBBB9md2S+//HK3xuG6gc/0L7/8Yutwli+J2mr7sBOvJlHbvr2OoMVlDdeNZ555JnV2R4na9h0b7X5nErU19rBEbY3wc1yaJVncMdhswsa7fffdt1ttiFp+T3QKQnfhjhFWCH/GLm/8FBHE7NjmHInaHB2kUxMRkKhNhKnlDuK9Qjgz3MGI6Ru2GhR1YxK1LdftavD/E5CorXEoSNTWCD/Fpekn/PeWWmopG7YMX0IsIfgzk4zirrvu6lYbfsVkdiNwvNuNnfRy+PoRH1iiNikxHZeVgERtVnLNPY95iZUfPqjxR87qOyxR29w+VsuiCUjU1jhCJGprhJ/w0lhkyUREpAkssLgT3HrrrfZs4l4SAcLrUvDxxx8b3A5I1/nHP/4x8iq4KyBevYWsbmyyI+IFgpkd5ioiUAYBidoyqNZXJ4KWjbtkniT7W57IMxK19fWjrpyPgERtPn65zpaozYWv0JMRoqNGjTILLrigja9LTFn6B6tr0oKgZUNGv379euRSD6qDcEhcw1/Y0EHKY4napOR1XBYCErVZqDXzHBe2i9CBZHck5GOeIlGbh57OrZOARG2N9CVqa4TvufSvv/5qhg0b1vUbluzwm01TsKgijJdffvnIXcbkm+cFFFUIcr/OOutI1KbpAB2bmoBEbWpkjTyB+WS33Xazfvl8VLN6lLdI1OYlqPPrIiBRWxd5Y6yVjo1CLEHzX5V6CLBBixSgJLUg+gA/SS20vFDI7IZf7XLLLWczsOUpxOLs27evfGrzQNS5iQhI1CbC1KiDeFeQvbFPnz62Xcw/ZG1kUxihu8jM9sorr9g05STNyZrKWKK2Ud2uxqQgIFGbAlbRh0rUFk00eX3kgifDEMt0LqEEy3ak1Dz77LMTVcQLhaQTuCqQmCJNHMigC+Bu4CIpaKNYoi7QQTkISNTmgFfyqfjwU1wWN/7NnHDccceZzz77zCy00EI2GQVxaEeMGGHI9MgqEDGw6VdXTj75ZDPxxBOnbq1EbWpkOqEhBCRqa+wIidr64JNOk3A3FDZmLbrootaPlVixSQqClt3FpJ5ceeWVYzeFJamTY8hVT4Y2idqkxHRcVgIStVnJlXvep59+asjWSCGbZO/evW24P3z2TzzxxK6Ls5r0yCOP2JTkfKQHlRlnnNFab0kxjOAdZ5xxehxGPcyFSy+9tP2op0jUltvHqr08AhK15bGNrVmiNhZRaQdg8eAlQSGl5vPPP98t0kDYJi7XIKwlCFrCdsVFOUhzE6TwXHbZZSVq00DTsZkISNRmwlbKSbgU4JdPMhYsr6T0pRCzmtjVuEeNGTPGilI+vPk7QpRU6U6IxjUMFzfSrXOt9ddf3zDH8W8Sw1AQwO7fErVxNPX3phKQqC2pZ/CxJF86wnWNNdawk5Lfb1aitiT4vmp5CYwePdr+FqvFk08+af3PsH5QeCmQLCFp4eXzwAMPWJeDIgWtuz4vNrKQKfpB0h7RcV4CjOsDDzzQ3HnnnTZO6QEHHGBXE/xForYZ4wZf/kMPPdS+K3j2ScbiLLW4FTz33HN2VYjCChExs9977z2z6aabJha0/jvlXTTRRBPZee+3336zf55hhhnMwQcfbP8tUduMsaFWpCcgUZueWewZLCEjlIgZyKRBzFJSFbr0qa4CidpYlLkPIP0sL3jnZ8YSHL9zgjbtBdKG7QqrH8HKC+rDDz/scQh+viRtIMmD4tSm7aHOPh5fTFxpbr75ZvtR9OKLL9pd8XxUS9Q2c2zwjPPOoMwzzzz2vYF/Pz7/JHtxhfmCD3LmIKy3Xn/bIu4MNwfcHSRqi6CpOuoiIFFbMHkmoYUXXtgGv2Z5J6pI1BYMP6A6+sOfxtYdRqKDpD60nOMEbVzYrqR3xcayeeed12408xfGxv333y9RmxSmjrMECOmEMMHXko1DUUWW2voHzYUXXmi+++47+5yTjIXNX1dccUU3MUsrEbTE0cb/lXB/WFmLLmRI3HrrrW3SBllqi6ar+qoiIFFbMOkHH3zQLh2vueaaZsoppzQvvfSS/ffQoUN7vGQkaguGH1Ld008/bd0PiD3LUhtxafnvZJNNZn788cceWb381fBCYfMGLgcrrLBCosQKSe8MHzm3/Oc9R6I2KUEd5yWw++67m7ffftt+LP3hD3+w2e6OP/54m1TEXyRqqxs7sP7rX//albaW55t3xU033dStEUFZBp2gxY8fV7ZJJpmktIbjloDVmP8+/vjj9t2lIgKtRECituDeuu6668wmm2xiYwWS6pTJbOqppzavvfZal/8lzvk33HCD/freZZddFKe24D5w1X3//fdWiBLShpiN+IsFCcioyxcZ5QDLGT9BWcS8bWBZEVGCX53cD0oaHG1aLZse77vvPmv944PpnHPOMSNHjrTL1q7go8nGSFYpcFfYf//925RGM24LFzQ2YPFfNpZSXn/9dbvxK644QctHNQKzTEHr2sL7i/HDR5FEbVwP6e9NIyBRW3CP3HvvvWbgwIH2ZUFBRE0//fTmlltusSFTKPhz8nfEDYH+lXyh4E4wxlpgL730UvPGG29krtwbh5aNNvgoFlmwhlCnCy1G3b169bI7lPkg0kaxIml3Rl2sCOG24ny1WSnCXYblZFcQs/wgsnhGJGrLHRskQsDNIKyERVph/nnqqafMBx98YNZbb71KBC1tnG+++awvNn67ErXljg3VXjwBidqCmbLERJxRgvIjUNiUxMafRx991AoVb5H7QTHwmfz5MPDGYDzrrLOsNSRrcRZaolgUHbbLtQn3B6yx+Py66AsIDDaJKU5t1p7r7PPwqeWjGksbYolNYrgkeD+cHCG5H1QzVjBsEIHC+2ERd2VnoX3nnXfMxhtvXIoPbVQb+OiRqI3rJf29iQQkakvoldNOO83GMMU6y857wrFcf/31PTaOSdQWA/+8886zFtmlllrKbL755rbSvKKWDRks4xK2q2gLrbtrIjGQBIIUl3z0zDzzzNZqhouCRG0xY6PTakGMsIP+8MMPNwMGDLDjl8gHuCX4i0Rt+aODeZ+YsjzPrrCsj19/WHGC9s0330wVh7bIu5GoLZKm6qqSgERtCbQRq/hA4dPJLlXEij9GLZeVqM0PH780b7gi4nJiGcG9w5suMs2ViHLw0EMP2VBsZcSh9aayZLcxbim4S+BL68aJRG2aHtOxXgKMf6Kv8F/8+fv06RMISKK23HHDMzx8+PBufvxxSV1c2C4s63ni0Oa9M95ZrCzK/SAvSZ1fNQGJ2qqJe64nUZsfvjcfOsv5fEjkKUXFoaUNbPZCwLIxh5cVZaqpprIig42DFIKtzzHHHHYjz5xzzmkGDRpkfy9Rm6cXdW4SAhK1SShlO4bEF/jSkr42yirrrd1ZaNkcStKFMsJ2Rd3N2muvbZZYYgk7VxFTnSQPErXZ+l9n1UdAorY+9rLUFsQeAUiw8iuvvDJXjbxMsNAWEYd2uumms1mC8HEkIgaFoPhbbbWVbes111wT2FYsw8Sv5aWmjWK5ulMnxxCQqC1miBBXFp94fFD5aMWfOe3mO2+Ug7XWWstGbCm7MM9g0XeF9pOWl6I4tWXTV/1lEZCoLYtsgnplqU0AKeAQdgPjp4YAZHMYcWhZasXKmqXwQvn8888NkStwOSjKhxa3gn79+tk4oVwDSyybCIl4wQaeqLLHHnuY/v37K6RXlg7VOYkISNQmwhR5ENElzj//fHsMcweb9Jib/PFnoyqpMg6ttx18eDPvucIKEqndJWrzjwvVUB8Bidr62MtSm5E9MR+J9VtEKTPKAS+JffbZx7Dhgxed1yoS13aWAXnBKE5tHCn9PSsBidqs5P53HlFu8OnHQLH++uvb5xyXg6TF+dCyBwMLbRVxaMPahk//brvtZj/qZalN2oM6rmkEJGpr7BFZatPDxz+NjDdJApfH1e7i0N5+++2GOLRFbAojIxC+cC6029dffx3aDCy23tzu3gOx6OKiIFEb14v6e1YCErXpyLH5FNehGWecsdtcQaZCPrIJIUgUk6TFxaF97733bHSKKlwOkrSNNO9EkVFGsSS0dEzTCEjU1tgjErXx8BGHvCwQeRTCpfEyIAVxXmstwhhBW1Yc2ri722abbeyGMbI7ucJudaw/WG123XVXido4iPp7ZgIStenQnXzyyQYBSmEVxRtV4phjjjGEAUxanIX2rbfeqi1sV1RbDznkEJsVUxvFkvaojmsKAYnaGntCojYaPpEMiPNLBraiCxZQcq/j88qGiayFXcJsCCOmLbEd8e8NKliC8b/79ttv7Z+x0roc6yz1cd78889vX5T4B7tsY7LUZu0ZnRdHQKI2jlD3v5900kldLkSIPjJFUkjQQrSDuPTXrjZnoSW29hZbbGEmmGCCdA3JcTQuBlyfa7q5KKg6PvQ5RqI2B2ydWgsBidpasP/3ohK10fC9mzCK7CYXtmvZZZe14bTyFvzg2AyG+CZzEDFnXRl33HENVhyOue2222xSjsknn9zwUox6mSmkV95e0flxBCRq4wgZK1afeeYZw5I8iSxGjRplxSwJLhClxMXm4zRN2C7C97HZlXTYVQla5h8iNHiTQPjvng90MmBSiN7AXgCJ2vgxoiOaRUCitsb+kKjtDv/LL7+0FkpcCyi8KEgh6ybaIrrKCdq0Ybt4+bhUtrTDnxWIDGYIWNJannrqqd2ayo7oBRdc0L4AcZnAd47zo4pEbRG9rTqiCEjURo8P+Oy5555dBx133HH2g5T5iNWZMH/4sFpdlAPcFIgJW6UPLeIUi7K/EIIMsU7WyxVWWMF+fJMggrbKp1bzRysSkKjN2GvswMcCl6dI1P6PHn6zCEMKbNmMgb9r0ESchTmTNDuMH3jgATt5pwnbhciedtpprf8r9bDLmc0hztWA+sj+QyFWLtacoDJkyBCbbCFJkahNQqkzjyEME4Io7055idro8YNF9aqrrrIH4euOkGXjJysyRx99dKrBV1fYLhqJqxPz3YsvvtijzUceeaTp3bt3j98r+kGq7tXBDSIgURvSGRdccIFdIg4rfPledtllubpSovZ/+G699dau2K1YMZZZZhlz6aWXGtJF5i0ubBdL/3miHPTq1cust956dukQy4YL0TX33HOb1VZbzVpfTzzxRNtcfNcQv/gFO2HOtVlyTFIkapNQat9jEFFhBVHFGCSDXp4iURtODyssq0Su7L777vY55pknwknUMr6/Vm9iBd4beT9G0vQ5K1+4RiHQcX+ijDXWWNZoQDIY5q2gIlGbhrKObRIBidqQ3jjvvPPMTjvtZDf/7LjjjjbeKMHz+VJnF+zOO++cOwSURO3/4BPbEebwZvc/LwL/En+WB8craNn8MMsss2Sppuscb9QFUtrecMMNXX/DwoyoZaPXUkstZQYPHmxdFs4880z7Oyy1WEUQE7xksKAsueSSge2RqM3VTS1/skv5jLvM1VdfbecgPqpeffVVc/rpp9sPPsRVniJRG04PFwM2qcIIqzisyRSWtrgoB7gcrLPOOpW6HLi24kLBBlTi6RKWDJcDLLS4GYQVidq0Pa3jm0JAojamJ1iy5mXizcON8ELknnHGGbn6UaK2J75HHnnEXHvttbm4upO9gpb0jzPPPHOuehGgLP0yJih+UUsUhW233da6Jsw333yh1+L+uE8K1qAgVwiJ2lxd1TYnM8ZGjBhhM+e5gt82IoWPojylU0UtApMVIDL+eTdqIWTxi0fs8fw999xzNmIJiVBuvvnm1CEEnV/qRx99ZOeKCSecMFN3YW31R4DBjYmP9Isvvjg02QP3wooRVmeErNv8hXGGJBGshrlQif6GSdRm6iqd1AACErUxnfDZZ58ZXBGOOuqoriMfeughG8LJLTVn7UeJ2p7kYEJ81iLCeOEiwJIhGyHS+NC6VvES4sXvyvbbb29fBi5WJct4vLi85fDDD7cbwqLKddddZx5++GF7CC+aIOuxRG3Wp6q9zttss83sBzS7710ZPny4tbTlXcbuRFHLihArKjy3PHc8fxTcnwjxx+/22msv+2/vKkzaUeVcDoggUFbYLj6iEcxurvQnc0H0cn3mQcouu+xi5pprLsP44RzEO2HKvAYbd58StWl7XMc3hYBEbUxPIC769+9vv+wROVhpCX3y1FNP5fZp63RRy3IeVk3C41Cuv/56m4iAhAt+sZj2gXFRDpZbbjkz++yzpzqdkD1k+PFb4nk5LbTQQnYjGMKWzW3eQkayvffe20ZwiCpYhAgTxBIz9QUVidpUXda2BxMtY/HFF7d+kFhrERtsTGQDU9TycRIgnShqmW/48KTwnLt9EyzRuw9YNn2OHj3a+i1nKS4O7dtvv203kFYRtgsBu/rqq9tMiwhVCu4GbA674447rEWWhBGIWfyDXcEwE2Txl6jN0vM6pwkEJGoT9gLpEQk5hXWkb9++ua0kXLaTRS2Clt3EfCQQL5YlvlNOOSVhb0QfljcOLRYQNqtdccUVNkA5bgsuTiVLehT8HJ944gn7b8Qum8VwU4kTtElvUKI2Kan2P44x+PLLL1vRNd1009n5p4jSiaIWy6Xz3eejEj9XPjJvuummQlaHELR8sPLRy0bRICto1r5DfBLm0B/iEJ9fwo05FxXiZPPB48Q0cy0GGTd3Yd1l7sKdKixOt0Rt1l7SeXUTkKhN2AP333+/TRvIEjSbf3i55C2dKmp5QWM9wLWDwmTMRqoiChm4cA9JG4c26NpsVBs6dGiXJdl7DMuY99xzj31pERGh6CJRWzTR1q2PlQvC2/HRxKrGTDPNlNtKC41OFLXeVLcw8CYcCJsD0iRWYBWHOYiP4rzuIf72YFl2frHnnntu15+33HJLaxgoskjUFklTdVVJQKI2hjZiCyd/lq1YjiJX93bbbWdjqvJyyVM6UdQi1piYmTQpWEXZWcxSXZ6ChYRNXPfee69ZccUVM/nQBl1/2LBhZt55583TtEznStRmwtZ2JzHvsMmRjT6sGGy11VbmtNNOsxuXFP0gfXd7N2lyNsvyfKDmLd44tLgB5NnEh6sJblMkP/CWAQMGGBK5eP19scgefPDBhRhZvNeSqM07InR+XQQkamPI42TPxp499tjDbjhigw8WRpawlHwh/bBFrO23335dqWTxD3z00UfTV+Q5w0U5YFMYvmX4tmYta6yxhplhhhnsRkB2mG+zzTZZq8p1nkRtLnxtczKhvNyHFWOR2NiMc0RPXktgu1tqeYYIwcjKEAYJ4kTjJsS/WcJHHDK/E0s6T3Fhu4iKstZaa+XuF9wEiGdLGl58YHFjwK3JbSglCczZZ5/drclsKOzXr1+e2+h2rkRtYShVUcUEJGpjgLOUxDI0AseJWjZv4A/qXQLK0m+daKnFhSMvNy9rb9guAolntZ7jf8YGirxhv7KMg6BzJGqLItna9SBubrzxRhuayYlaPgLx8c5jDYRKO4taxOAJJ5xgXQG8hSg2iNrLL7+8kIHB/IN/KtfBilqkDy3RCpjPqB8xTgQXwpGxiQ0XK94frpDxkKgNRV1foraQ4aFKaiAgURsDna94LHdMLFhM8G3DrxYXBJaZ8pROFLVEkShqQ1hRcWjZRHHqqafm6crCz5WoLRxpS1bIhkRcDc455xwb2oulZuYd3KDwB81T2lnUIv7CVtL8ofqyMmT+IcQfIhlLKR8eRRZEKlEuSEZDIaZ1VBhJYmPvtttuhTRBorYQjKqkBgIStTHQmbjw92R3PrtKWQYiow8ZxfB9ylM6UdTC86KLLjIvvPCC5ZcndBduILgJsOyGb26eQmgfNmI0pUjUNqUn6m0Hc8Sxxx5rw1DxrOBbSzY6rHZ55592FrVwQwCy05+C4CSbVlHFhe3CRaDIOLS4SGCdZeUIkcq8hAsFhXCBbHSj4EvrkkS4e8L3H8NLEUWitgiKqqMOAhK1CamzYYzQKCzv4IeVV0Rx2U4TtYTNIUMPGzO8S2cJu6DbYVhiWIIjK05YWJo09RKQnCU+CqlIsY7hckL0gzqKRG0d1Jt7TT6oEWVECmFskK45b2lnUcu9kUrYxZImckSWNLdBjBG0Tz/9tI1dvtFGGxUSh5awXMQjpj7idTMHEXKLH1YJSZrA/ESoMHyEie5CSDLGAr/jA58ICPyuiCJRWwRF1VEHAYnaGOo4/+N+4C1YTiaffPLcgqedRS1Bv9mIgfhnowOxNg844IBCxjhxaEkzS5pLUj4WUTbccEO7y5xC8PL333/f/pvsZvPPP38Rl0hVh0RtKlxtezBJQPgYdIWlaNwQ8EvPmnbV1dWuopYPAPY8eLMBFjVAXBxaXA7WXXddgxgtsjDXsBHMFdyigvqZcUBbevfuXeTlu+qSqC0FqyqtgIBEbQhkYhOSnYUvYP+yNL/H142wXnlKO4vaAw88sCtUDn6AhM4hgkSewiTOR8YDDzxgrRJFCVrXpjPPPNNuCiQ9JoKcJUDSkRb94krCQKI2CaX2PeaHH36wu/LJSDVy5MiuG2XOwHKHoNJGseD+Z444+uijCx8cTtDi0sAGvrz8gxqIWwlxiXE5YPMXc6c/oQuWWeeGgA8tbgpFF4naoomqvqoISNSGkGaJh6Ug3A5cphZ3KEtZhFRZbLHFcvVTu4rad955x6aYdTnJsYIyQSMasxbvpjD8zvKE7aIN9B0vP8QDy7r4KpJG0r1AsAYjxOsQtLRPojbrSGmP8/hg5ofYy95EL/hR8jHHh5fLEJX1jtvVUkus6ltuuSUrlsDzXBxa3J7KELQLLrignYdI2kDoLoQrLgdBqZDvvvtuc9ttt9l2smmwjOQvErWFDh9VViEBidoY2P6XSpF9046iFjGGRZb0t0UVr6AlDq2L15ilfoQAbgtYwCi0k9SZCy20UJbqSjtHorY0tC1V8dZbb23TNZdRWk3UPvXUU3azLqs0LgVsEBd/1rC87FwcWgQtcWiLstBOPfXU1oVggQWD8IOZAAAgAElEQVQWsAaUpAVLrjMQ7LTTTvbju+giUVs0UdVXFQGJ2hjSTDosBbEszWTG1zSCI4kFD4f/bbfd1hDXNij8TjuKWjZm5HXL8HZJUWG7XJ2bb765FbV5szGV/YBK1JZNuDXqZ7WDjZXMPcxBuCSwWTXJ+EX88XP88ccH3mwriVrvknv//v2ttRQe/kLq6ltvvbWwzmX+IbMXLgdklszrx+xvGB/oRDVI0p+F3VSCiiRqE0DSIY0kIFEb0y3smOVLGB9aYhEyubLkw+5XlqzDCsvX7Gb96aef2lLU4muMxYBc9N5C+DPSeBZVuA7LbbzIsiZW8LeFzTckamhykahtcu9U1zYyiJFEgPjYRPkgaQAhBQmJ5/e19LaK40g0gBBrB1HLfHrcccd1A08oLeZmMqu5fQ+4EBGdpoji4tAS5YD0xHnjAoe1qehsYEXcu0RtERRVRx0EJGpjqCOqsI54nfGZNLFG+idZb1Xs+Ce2JFbBVrbUEumByAW8QNwSPUx4YVLw5/ImoWCDHe4Hzp82z6AmSw+bwsjklteH1tsOf5vztLGscyVqyyLbWvVusskmNiU3fvwUhBaxmZlXwtLkYoFlIxkhoLAstoOo5d6JCUtIQDbKUfA3daEBXZzpiy++2Dz33HO5O9llCsOIwepOWYKWhm688cZ2jmtSkahtUm+oLWkISNTG0GIzEdZW7057RCqijs1QQYX4iGwwY0MTQtAvapmIyT3Of3FjQMBEWV3SdGiRx3pT2mKRJY0sxetiwFIoMTN5ifICePbZZ7uiHuRpS9FxaL1tIUQblpcZZ5wxTxNLPVeitlS8LVM5H8dYa71+nFFpchk3CCSW4IncgRjzi1rmJn4Qv5dcconZf//9G8uDeQA/WuYYfFCZNxGwrBJ5i4sCQNQD5uw8xUU5YD6Df1GpZ12bSBbDRwqbVOnXFVdcsVTRnIWFRG0WajqnCQQkamN6gYkfiweTJtZCBOq1115rY5kuuuiiPc5mmYx4rIThIdZpkKj98ssv7YuKyZPQV00VtbxMCCmDH/E666xj/dhc4aWJFZW2U3jhuHSOeQc2FtqHH3640Di0/jYR1HybbbbJ29TSzpeoLQ1tS1VMGlZEKS4zBNYnssiNN95oPx6Doh9cd911htUSPtpIKBIkaslIxg+bJKmjqaKW5CrsS3CFeXXmmWe28yrzrytEMmEuZXWIuTWP+4ETtB9++KGNRBBmDc87iHAlIQ1uUGHuI8431nh+6igStXVQ1zWLICBRm4Ai1oI999zTTqZYDEhFiMgLKixV4eflBDCTL9YDdu0vvPDC3U5phY1iTG5YRbxhhbgJlgK9IbrY8OBSUiZAGngILxSiTRCSh4w5RWQKcxciPA6CwKXlHThwoBkwYEDWppZ+nkRt6Yhb5gLXXHONYVkd/35WTNjdT4g8f2FDGR/gfChTCGtFOEJ27CNySRjjLU3fKMaH/zPPPNPVZFwxsGqS7Q8XDAobrGBCBq68pYo4tK6NWH9POeWUwD50/ccf8Z8mxW/VRaK2auK6XlEEJGozkmQJPi7odZil1l2yFURtGB78ao855hjrQgEHRBibxLIWF+Xgrrvush8ARfrQYm1hsw2bSEicwQsF95GosEBZ76Oo8yRqiyLZfvWwcoKY88fP9t9pmKXWHddkUYsfP7FY8Y9lFeiLL77oig/L74vOFlZW2K6g0Yd1HIFOim9/oW9xr0BUYpnHIBLXz2WMcInaMqiqzioISNSGUMbfiQebCZU4pv6CPy2WhLCCmwJxFZm8SOlKLEL/F3eriVos1lhIxhprLLthA+GFf2oRPmwsGRLlgKgERUU5cH2D/5rzK2RZD2tWHdaPNA+0RG0aWu13LKserI44n1LvHfKssCyN6AkqCDRSrfIhh4Aira4/SgnnVSFq2Y+AKEsrzM4//3w7x1D4wMUdoKziNoXh9sTegLJcDlz7SYVL+u2wgvsI+xlwbwtKvlAWB2+9ErVVUNY1yiAgURtCFcFKzMMTTzwx0NVgkUUWiRS1STqrClHLNZi0EaL8O0s8RM7DcnLQQQclua1UxxQdhzbo4ggAgti3UpGobaXeKr6ts802m11mZ3MmbgXegi8sy/JhojZpa4oQtc6XNWhe4aOexBFshh08eLCde9hwy1zkLcwvbpUHNyEKRoM8Kz9JGbiwXR988IEN2Vjmxy7+zWx0o9+InFOXYE3CRqI2CSUd00QCErUhveLEIGIuKB4tloShQ4fm6tMqRC2bQHh5sdSO1QRf4FVXXbVHu7FM43NKbF1/IawX7gZFhOny1+2sv3kzhYV1RCu8QILaLlGb69Fq+ZN51hA9uPiwWdNbSAbD85w3EUARohZrMCs1a6yxhv3xlqDMXlgosVR6C5vWrrrqKvsrwu2xOY4wis7/3R1LJAL8hP2/z9rZLrEC816ZcWiD2sdHdl2bwJLwkqhNQknHNJGARG3GXjn00ENtyJw8pQhRSwQCdgmzRDdkyJBuzRk1apS58soru/2OTWyIVG9hAwp+XIT5YXcxu4xdwaeNTSplFCJF0HY2fxTpQ+vayoY+NpulXfos417T1ilRm5ZY5xyP+wHWzyRZDaOoxIlaIizgv9q7d++ucH7e+hCDp556qv2V18WH/8cYcOeddxrmIG9BjLPiw4ZbVx588EFzww03VNqBzocWCy0uYmXGoXU3hpjHLQT3Bj5WgqJXVAoh4mIStU3pCbUjLQGJ2hBihKy68MILQ3ky0Uf51CbpiCSilqVHlhunmWaawCoJC0PoLQq7Zr3+qPwegcr5CDtEK2XWWWc1++67b1d9WFrYkEDhZcOES0HssiGObGpFFxeHFmuFNwZwUdfBuo5QD0qlWdQ1yqxHorZMus2v22/19LaYzURYLMt2P2Ae4DmlkHwFofPyyy+bJZZYwsbgZimdBDPME8wpPMfsP0C84XvPvIP/OqtDN910k40eQyFZCxZZV1hB4uMc6ywuC2UXF+UAQYsPbd6PgyTtdeHIEPu4OJTp5pCkPXHHSNTGEdLfm0pAojakZwilgtWSZUCsEZtuuqkNo0N4K3zddtllF5u6NU+JE7XEXDzssMPschs+aUsttVSPy9HOt956ywbxZnc/kxETJlYUXhBYA3gJIh5JCkEJCifDS4jNGFhN8Wt7/vnnrWh3cWjz3Kf3XBe2i5dYmYKWl0je5dmi7jlLPRK1Wai1zzm4HjDPIIJ4VhCCPLdsZiJOLSscea2LcZZaQok9/vjjgVBxLUAMIkSZdxCmYYUPS1aRyMJIcYkS/McTluuCCy6wzy3zLh/l3qxhRfRulWG7XHvZbMzKXiutGEnUFjHaVEcdBCRqQ6jjQ0o+cZb62I1KHFZXsEwQY9BZN7N2XJyo5YXCi4WCpRZLCIHG2RXt/dIn8w0vDuK7khPea5V1bVt22WXtshdid4UVVgj0nXXHIqhIdYulpcjiNoXRzuWWW67QOLS4L/AixDJEXM5WeoEEMZaoLXLktV5dPPvEat5xxx1tXFqvNZFNYkQzyLtLP07UQs25CI0ePboLIvFucb3iGfOmzI6ivNNOO9n5lGeUVS5/QRzjO+xWkzAYkITA/X8RPViVoEWUe0OOEXnFpTku4j6qqEOitgrKukYZBCRqY6iyNP/000+bQYMGde3aZQkOK2ZYmtykHRUnapnQEc9M+AhpV/BLY6J0S+u4KGDhwIoTVvwZwfzH4Wbw7rvvGsQv7gaI3yKLN8oB1mB2d+cpWKnggCWLwgvem2UoT91NOFeitgm9UH8b2BzFZqzZZ5/dNoY5g2ednfre1LlZWppE1FIvwpX5jvnGpf4mrTfz0hNPPGGzXznxiQ876acJY4j/PvMWbhIuxXZQO1kh4h5dIUpCGStEzOMuU1hedmG8ySDJ+8E7VxNBp9U+siVqszxROqcJBCRqY3oBvzGsgPhoMmEhcomfiEU07+amOFHrmoYbAr5rHO8KKV5J9Urx5jsnXA7LlExKlA033ND62UZl56J+lsconOt8dIsaoGWE7cInmLi2iHGK1xe4qHbXWY9EbZ30m3NtMvfhdsQPFk42bvJBx3+zhOfz3llSURtGg4yCtI/C5i/EbJZCal+sshRcnxDRRc5BLsoBsX9JN1ymDy0f17ioucL1iL3dakWittV6TO11BCRqE44FNo6xbE72LJYEi/jyTipqaSLJHPCte/TRR7tZJXkB4KuG1YSC2wAvBjZBUNjAEVeou4wYtO66tBEBypJiEYkVcMXYe++9DW4XhFZjuc/two6711b5u0Rtq/RU+e3E/enss8+2VkY2WAWF5MvSiryiljaxm5+C739Q6t4k7SJbGB/tFCzARYYOdHFoWYVis1uZWQRxfWJ/g7e4+TgJhyYdI1HbpN5QW9IQkKhNQYudvUGZeVJU0e3QNKLWnYifKxM/P15/Nja1sZmN/6YtWJ4R6QQ7RzgXWXCJoM6VVlopt2WbTW/OzxcrFQHMsVo5HkW2u+66JGrr7oFmXR/rH7GkyeBXVMkralnFIuwXYta5R6RtG20ge9aIESMK9Z+lHS5TGB+/m2++ee6NdXH3FuQ2EbYpLq6uuv8uUVt3D+j6WQlI1MaQY2JkkwPxXrGY4H7AFz8hdfL6ZWURtd7mIrKdX2+/fv2sn13awvnUg6gdOHCguf7669NWEXo8m0xYVqRtSSzGURdmYxxRHLwFt4ugxBiF3UCNFUnU1gi/QZfmIw4fdNwNmHcIQcVyPX7veTNS5RW1eTHhYsAKEeK46OLi0DIH4YJVRwgtwrKtvfbaufupaDZJ6pOoTUJJxzSRgERtTK/gb0qyAnb7IvoQaSy53XXXXYZsXXlKXlHLtUnlSzgdNnBkiVtJOB4iPFCKXPpzgpYd3Hk3hfnbht8vVmlyo7drkaht155Nd1/MMUQ8QRzh9sSGLeJn8wHLc5Cn1C1qvb78ee7Dfy6ClqQPxNhlg2xeTlnbRvKXeeedN+vptZ4nUVsrfl08BwGJ2hh4LJ8jFrHKsoSOqMXCsM8++5jzzjsvB/r/7mRGSCJg+G8dhdiQZAzDCl1E4YWCjxz+x0RSiNqgluR6+MDhR8jypCt8XAwYMCDJ6S17jERty3ZdoQ3H2oc/P643bA5F1BJtgE2qWT5ivY1D1BJGiw2wrHgssMACNuxWlQWLMxEUiipVhe0Kay/+/rwr4IllvVWLRG2r9pzaLVEbMwbYRLXxxhvbjRo77LCDTeeICGTDE/nC85QmiFraz65gwgR5w4ZluS9eKFhf7rjjDhsLN6ufnffaQ4cONcTFJFwXYYPwWyPTUd4Xepb7q/IcidoqaTf3WsSoxc2AJXQSirChatddd7XuT3k3PSFq+VBH1LpCNjASyxBFpYqCNdVlMMx7PSdo2VBHrOq87mFp2oOYxVWE8IpYhnGNqsPlIU2bo46VqC2KpOqpmoBEbQLi55xzjg15xUYNJiosh1dddVWCM6MPcaLWibXcFWaswPnVZjzdnubCduGWgStEXh9af1tIzUm4HKy0dVm18/BJe65EbVpi7Xs8frQPPvigXU3hA4/Y1VtuuWXuGw4StfjWk6UwKFwYzzirVIg2J3pxfWKzGB+ZLLVjUU5S+IDGT5goLd64rknODTqGtpFBkfqYn/MmpkjbDuLsYhhAUFNwFenbt2/aahpzvERtY7pCDUlJQKI2BhjCk53HTJJ5N2b4L+VE7WmnnWaDk1dlHfG3w+tXm3L8dBO0hO1C0OaN3xvUBl6a3gDtWdrZSudI1LZSb5XXVkQkgq2M2KpeUcuHIvMbPvAbbbSRvSGvWxT/RrSxnwBrLpbQr7/+2sapJakBhToQ3HEWyjvvvNOu5hRVXNguBC2ralX50CL8mbMRr3xkXHvttebJJ580ffr0samDW7lI1LZy73V22yVqY/qfDU+ITpYBi4hN672cE7Xbb7+93YxGZAXS8VaZUpEXEi4V3rSOaR8JlhDvu+8+s8oqq3RLJ5y2nqjjCWBOIPNOKRK1ndLT0fdJ5IM999zTbhQrunhFLaGniG/tLLSXXHKJTTJDCDEyib3//vuJQm4l8XfHjxdBXERxiRXIgFh2HFp/e3H/IFsYzPjgxo2LctRRR5mpp566iNurrQ6J2trQ68I5CUjUxgAkMgBLbP4d/Pi0MYHnKV5RS7xVfLKYIJkUWWaMKogelu/YGU3iAZIv4B+HsExa8M9jU1ee4nLD8/Itw0KL9YeUwFUvJ+ZhUsS5ErVFUGz9OvApRzh5xz9L98wXcRbRuLtH1DKH4f+5+OKL28OZkw488MBI/3oskWPGjLHHk3CA4pIOIICx1kYZAG666SZz//33xzUv9u8ubBcW2k022aT0OLT+BrF6RBuIwoKoJm44BVe16aabLrb9TT5AorbJvaO2RRGQqI0ZH7geYCFEMJLYwLkgsLufnch5ilfUel0bXMpJ9+LgJUJGHCZKsmchfrF24OPrT2vLBMuGtqhCvFf8hLG+MClnLUXGoY1qQ6tm5cnKlfMkavPQa59ziXxw+eWX22gfbgUHKydWybybJZ2ldq+99upyOSCb1/Dhw7uSnECSD+xvv/3Wzj+ff/65hcuSO3MPobP8GcAQtX4XAI5hVYiVKEQ5WRDzFBe2i+g0+NAyL1ZVSDaBfzObwlwhwyGWbfYSLLLIIlU1pbTrSNSWhlYVl0xAojYGMMItKIUsGyKKFrXkTl9yySXNwgsvbENYuRSUzjLCiwJfLSZ0JlFXvJm28PE65JBDIi0FbOa6/fbbcw0tXiYPPfSQ9cErIg4t6YcJKcR9exMtsMTH7ui8O71z3WwNJ0vU1gC9gZdkBcSffhY/2yuuuKIwUUsUFyIeuEJmQfxnWaGiEOYLSzHz0jXXXGN/R/xXnlncpvyFjWZeKzIbYZm3nMvBFFNM0U0QpsXuBC3uWvj2luFvnKZNiH2s20Gb69LU06RjJWqb1BtqSxoCErURtJg8WVYi1qp/k9ill15qtt122zSsexzrtdQSsqd///72GFwbsAQHFYKxY+0gtiO7jokKQEzEiy66yO5MpjDRh/ngEeOSF1bWAhOsNbSPF25RUQ54cVOfe2ny4uNlgYWqqGtkvec6zpOorYN6s67J/HDYYYfZxC/eTaSEGeQjL++HHpZaBC3uS4Qo9BY+qInJzZI6q1UUXCGef/5566JA8hOELh/H+JJyPm4ASy21lFl66aW71cVcRTzaIooTtLSLGL5VuCXhH0t4MNLtUrgmTHCNYlWMj/F2i8giUVvEaFUddRCQqA2hzhL/kCFDbHpclvmY5Iv2k3KilpcCrg2usIM2KGQYwo+XnLewoWP06NHdfkdaXxd7kmUyBBLLc4899li3JAZpBxwvlK+++srcdttt1h2jCAuta8M888xjBSwvWAq7iUne0KlForZTe/6/942owBKKNRJ/UVaF8FctsiTJKHbzzTfbTaCINqytadNSIz7ZI1BEYf7BhYGwWXy0lx2HFr9gDBdYnbE+UzBw4K7BShUfFWl5FMGhijokaqugrGuUQUCiNoQqIWeIekAM18cff9wQropl+yJLVPIFJm782LASYBXGCktGIX/aRXZGu8gFCNcpp5zSLoVREEa4KeBDO2jQIBvlIGtxcWiLDNvFSwMLz6qrrtolwnkJ0m6vyM/a5lY+T6K2lXsvf9vZwOXS4+67775m8ODBNlxVkSWJqOV6uCOwcpJWwBVtoSUOLdZS9jhU4XLAXIrrEytTCHPmQD7mi+6HIvu0qLokaosiqXqqJiBRG0L8zDPPtNZCtzmDnf0usHZRnVRERjGEKoHZEYdOzLr2PfLIIzZ2IoXQPFh9shbEJoKW6ApFRTngRRnkk5e1je10nkRtO/Vm+nvBT56PUSykbAhlPsJXvsiSVNRmvSZZANmMmre4KAdEWKgqbBdWWIwarhAFByMD1vNOKBK1ndDL7XmPErUh/YqFloQIrvhFLRsriCCQpxQharn+L7/8YjP58JIiSoLbffvoo4+akSNH2iYizrOmwWWp7YEHHrBWiqIEreNG6s9Ot8oGjSGJ2jxPVuufi5j1RhVg6d+5HhEXmqX3vMvvZYta/G3zrm4haLH4Yi0uW9Bi/UXMYZGGddFxyVtpVErUtlJvqa1eAhK1IeMBH6rrr7++66+Ea2H3rytzzjlnYdEPvJl7sg5PNi4Q5gsfWjZW4XbwzDPPWFGLf3DWUkbYLl4a7ITGR5jIEu20azgrZ/95ErVFkWzNetiYSiQUV1gCdz79PONEHikipBehtdh8mqYQN5dwVmQWQ2hSiD3LHEmb2ahKwdKJGM1anIWWOQiXg7wb4/ztgDFuWdddd13Xn3Dn4sO9kwUtMCRqs45anVc3AYnakB7AUhtlCWHTVVEhvYoQtSyPudSMWGWZsHnx8CJwoXnSDjYnaPOE7aIdbK7wvtxIw8kyHvEvO/3lEdYnErVpR2t7Hc9zgy99UOG53m677SoXtViOcXEi0YsruEQwx7Di4grJUpiDiMhCtIQsxUU5wCpN+LCyUt/uuOOO1n2LyA18ZHMfrHp1epGo7fQR0Lr3L1Eb0nd+y6z/MDLikLo1qJDpiyUzLKRk6llhhRV6hATjvKLcD1wbmJzZSIG15Pzzz888Knmh4H+LywFtzxtSyxu0ndBEvBiJyasSTkCitrNHBytFJEEIKqzKEAkhKBoCVlx839944w27mQpBSAjAoJLW/YC6hw0b1lUVwpWshLhKYO11IQWxqi6zzDLWD5gP47SlqrBdfFDj00+ILtpJPF6tGv23tyRq045aHd8UAhK1BfcEFlyWsAiFw2RPLEWsKl7/XHfJIkQtLyaCm/PDkmTv3r3tpjFykWcpZUQ5oB28gLHO8sJjg5hKNAGJWo2QLASIlICVFwsqH+bs1EfkLrjggj2qSytqqeCee+4xZDmjEO6KONkUNnG5sFeIaNJv4+uftngTK6y55pqlxaHFurz55pvbFLcqPQlI1GpUtCoBidqCew4LCRurELMUrKfEX0V0egOo87c8otbFn91vv/1s3bhKsEuawgvslVdeSX1n3ji0K6+8cm4LrbcBWEGK3r2d+gZb6ASJ2hbqrAY1lX0AuPe4gjBktcgf35q/pxG1CFTEMnFiyfpHIdECocYoXvenrDiYfwjbhSsAqW/LTqzAShsf2SoStRoD7UNAorbkvrz44ottNh0iEbjC5O1ELctdaX1q2TRClqEiC2368ssvbYagIsN20UaW+diQ0a9fvyKb3NZ1SdS2dfdWdnM8c2S9chu6uLCbfxC1Z599duxGMbIqkhSFladTTjnFHHrooXZDKqtPbKrio/roo4+280fW4iy0XAvrclk+tN72sWGVdqtI1GoMtA8BidoS+5IlnGmmmcbGtyWJgiuvvvqqYfMVEzn+cWlFLRENvCKZesnI9eabb2a+GzZkkDmIsF15fWhphLMcEx8Xfzv5qqXrGonadLx0dE8CL7zwgt34REprb5rv4447zronMf/w97joB3yYs0+AwmoTUQ3YTIXIpR5Wprzhx9L2hRO0zF9lh+3yto2sZC5SQ9o2t/vxcj9o9x5u3/uTqC2pb1muY+nvwgsvtNYMr+sBkziuB/zwckgjaolkgMuBP0xX3igH+OMitGefffZCiLADmnsbb7zx2i4veiGAYiqRqK2CcvteY8yYMWarrbayWQT9UVyYd5iDsNSee+65saIWccw85grzGm4CCFk+yvMUF7aL+Nqbbrpp4WG7vG1jDmZOIr03+xzIwKgSTECiViOjVQlI1JbQc0wIpLQlxBZpbYmUsOKKK/YIX5XFp5YECnGWlTS3VEYcWl4a5Ef3Wodcm3jZct+Ez1EJJyBRq9GRlQACcZ999jFXXXWV9Ut98cUXTd++fXtUl8an9tlnn7XpwhG0WG5dau6sbeQ8Z6HF0rvuuutW4nLg2gsf5ikViVqNgfYiIFFbcH8iOl3edpdSkUQIhNryB0vPImpp7ujRo+3OZnYeEys3yy5j6uFl4iy0eSd4djxvuOGGNsoBm8L8m+K4nvPN499kZFtggQUKpt8+1UnUtk9fVnknuAmsvvrq1i3AufyQLvvyyy/PJWq9J5Ow4fXXX891W94oB7gAEH6sqoLlGoPD+OOPX9UlW+46stS2XJepwf9PQKK24KGAv2xQ0HT82PyTaFZRS/B18pCzMePaa6+1GzXSFF4obDbD1w4LchE+tGRYI5RZVOF6t9xyiz0Eiw8xNFWCCUjUamRkIYB1FncBbyH6wWabbVaYqKUiYk0zD2UpZcehxeXJpQ5nMxi+v4Q65JkiYgPJYCRoo3tOojbLyNY5TSAgUVtjL2QRtSwlXnDBBZlb7eLQkpO9yCgHyy67rNlyyy0j28VESdtpw/bbb2+zDqlI1GoM1EMgjfuBt4X41/qFc9I7cD60JHfBQlt22K4+ffoYXJ5YieKjG4GrEk9AojaekY5oJgGJ2hr7JY2oJbj5qFGjzDfffGM++uijTK32JlYgRiNJGoooWD7woVUpjoAstcWxVE3BBLKK2j322CNT6m3mHzIt4vaEi1bZYbvw6WeOdQWXDL8LmMZGMAGJWo2MViUgUVtjzyUVtUUENuc2sViUEYd26NChZuGFF66RZPtdWqK2/fq0aXeURdTiw//MM8+kvhVnoeXjvIqwXbhbzD333IZkFK+99prNHEa8XpVkBCRqk3HSUc0jIFFbY58kFbV5/Nfc7WEdIbsZwdjzbgpzdZ588sl2YxhhclSKJSBRWyxP1daTQFpR+/PPP5vhw4enRukyhZFtsQpBywoUcyaFa+Nfi59t0ObV1DfTISdI1HZIR7fhbUrU1tipSUQtaSmDdi6nabYL24XfK64CWQobLlgyJIkES4jLLbecIbGCSjkEJGrL4apa/0cgrahFIBIj26XjTsKSc5jDCDNG+l7iaRddiKLCBl1voZ3EB1fJRkCiNhs3nVU/AYnaGvsgiaj98ccfbflvEJwAACAASURBVNYff7KFpM12gpbEClkttOwYJloBwlalGgIStdVw7uSrpBW1pMYdNmxYYmQuygFzEHFoywjbhQX22GOPtRbZESNG2A1sU0wxhTnssMPsKpJKNgIStdm46az6CUjU1tgHSUQtzSNQeNrMPUzy7DB+4IEHzAorrJApbBcJEjgXlwWVaglI1FbLuxOvllbUsoy/++67J0LlDdtF3Fx/VrNElcQchJ8sWci8G86Y81hNkqDNR1iiNh8/nV0fAYna+tjbnbmEmIlKk0sWn2uuuSZVK71RDlZeeeXMy3AkUcBK7IK4p2qEDs5FQKI2Fz6dnIBAWlFLbOsjjzwytmZvYgVWeMoI27XggguanXfeObYtOiAbAYnabNx0Vv0EJGpr7IM4UYuwIXxOGtcDr6AlDi2ZvvIUlvZYzlOploBEbbW8O/FqaUTthx9+aEaOHGn+9Kc/RaJyUQ44juQqRbscLLPMMoafIhLGdGKfJ71nidqkpHRc0whI1NbYI3Gi9uWXXzbnnXde4hZ6Be2qq65qZp555kTnYkkZZ5xxemQIwpd28ODBierQQcUSkKgtlqdq60kgqajF9QkXqLjC/MPKEnG0Bw0aZCaccMK4U2L/jhsBvrwU4s4S1UAbVGOx5T5AojY3QlVQEwGJ2prAc9k4UUuwcCwkSQvxbMkUttJKK6WyZMw444zms88+6xaonLizO+64o8LgJIVf8HEStQUDVXU9CCQVtUkisDiXgzfffLO0sF2E5OLjm7BistSWO6Alasvlq9rLIyBRWx7b2JrDRO0VV1xhCFKOsGFySVLcpjBCbc0+++xJTok8htzoJ510kn2JqFRPQKK2euaddsUkovaGG26w8a2jiotD+/bbb9uNW0WG7VpiiSXMs88+2+3y8qctf6RK1JbPWFcoh4BEbTlcE9UaJGqzZA8jZM4jjzxifc3SxqHt37+/DU7+2GOP9Wjz6aefbhC3KtUTkKitnnmnXTFO1BL7lQxiP/30UygaBC0Zxt577z2z/vrrF576lnizhBLkI/+SSy6x7SAiC+JZpTwCErXlsVXN5RKQqC2Xb2TtQaIW/7GjjjrKfP3114laRqawhx56yAraOeecM/YclvAWW2wx66eGywH+aRtuuKENXo44JmD5O++8Y5ZeemlDUHOVeghI1NbDvZOuGidq2STK/BJWnMsBx6y99tqFRjnAH5fICURvceXWW2+1AnuNNdYwk002WSd1VeX3KlFbOXJdsCACErUFgcxSTZioHTNmjHU9wALCxougwguFEDv33nuvWXHFFUN9zHg58PLylz59+hiuQ+H8TTbZJMst6JySCEjUlgRW1XYRiBK1JH1hU5bbpOXHVnYcWj602eyqUg8Bidp6uOuq+QlI1OZnmLkGv6gldBdxILHSLrTQQoboB2GC1m0KI2xXVDrI+eabz7z++uuB9WC15eWEoEXYqjSHgERtc/qiXVsSJWpfeeUVc+6554bOP08++aRN7rLWWmsVaqHlgmQ/3HzzzdsVe0vcl0RtS3STGhlAQKK2xmHhF7UffPCBOfHEEyNb5A3btdpqq5mZZpop9Hh80QjFc/TRR3dlJJt77rnNF198Yd0LllxySWvFVY70GgdByKUlapvXJ+3WoihR+8MPP5iDDjrI/Pbbb91um/nniSeesG4JAwcOLMSHFr/9n3/+ues6xxxzjJlyyinbDXdL3Y9EbUt1lxrrISBRW+NwCHI/OOWUU6xvKyFr2BzhLXFxaMn8RSxHBBFC1cWWZBPYjTfeaNNHHnLIITXesS6dlIBEbVJSOi4rgShRyzzx1Vdf9Zh/mEv4+N5ss80K2UTKxlbScT/66KP2Wvj4H3zwwVlvSecVRECitiCQqqZyAhK1lSP/3wWDRC3C9V//+pf9GTZsWLfWkaXnvvvuM2GZwtg8QQayXr169ch9jkhC8PKj0nwCErXN76NWb2GUqN1rr70MfrWuuMQKbCLdaqutzHjjjZf79rHGHn744ebFF180l156qa2PVSVWmFTqJSBRWy9/XT07AYna7OxynxmVfIEwW7vvvnvXNRC0LsqBN2wXWb940Xz77bf2WKy1RxxxhJbvcvdOvRVI1NbLvxOuHiVqCZ81evRoiwFBSwKGd99912y00UaFxKHdeOONre8sFlpi4VL4IJ9rrrk6AX3j71GitvFdpAaGEJCorXFoxGUUQ6yyIYNwW+eff77dlOH3NTv00ENtjFr83FzZe++9C0nAUCOajr+0RG3HD4HSAQSJWlwO8Kflv1deeaUVtERhweVg3XXXNRNPPHHuduG60K9fP1vPddddZx5++GH77+23396GG1Spn4BEbf19oBZkIyBRm41bIWfFiVpeKLgbbLDBBnYnMtnCbrnllq50tlg6yLhDIT3lqFGjrN8sLx+V1iYgUdva/dcKrfeLWhIonHzyyd2ajoX2o48+sjFjJ5100kJui5i2fKBT/vKXv5jbb7/dukthBWalSaV+AhK19feBWpCNgERtNm6FnBUlahG0WDAGDBhgRo4caRMkqHQOAYnazunruu7UL2rvvvtuc9ttt9nmuDi0uD1FCVr897/77rvAW+jdu7eZZZZZbOSVcccd1+4TYM7DJ1fJE+rq9WTXlahNxklHNY+ARG2NfRImanmh4FJA8PGbbrrJrLfeejW2Upeug4BEbR3UO+uaflGL+DzzzDMN8bKZd/DTR9D+7ne/CwUTFgebc4i5rdBcrTmmJGpbs9/UamMkamscBWHRDxC0/fv3NzfffLNNP6nSeQQkajuvz6u+4yCfWuakIUOG2LnnpJNO6tosFta2ySefvGuTKsfw//PPP79S2VbdmQVfT6K2YKCqrjICErWVoe55oSBR++CDD1oL7R133NHld1ZjE3XpmghI1NYEvoMu6xe1rBBtt9125rLLLrO+rmeddZYhc2FUwc+WjWXegl9uERvKOqgrGnerErWN6xI1KCEBidqEoMo4zC9q77zzTus7O2LECLP++uuXcUnV2SIEJGpbpKNauJleUYugHTp0qLnqqqvMZ599Zi2u99xzj7n11lvtv9mUyr+9Bb9YMhSymcwVrLS77LKLIQW3SusSkKht3b7r9JZL1JYwAoi9SLrbLbfc0obiOvXUU80iiyzS40peUXv//febTTbZxFpH2Eih0tkEJGo7u/+z3j1zCokTJpxwQjPzzDNb31g+ktnQ5S9O1O633372nKuvvtomQph++um7Dv3+++8NP8St9WcYw98Wsfv444+bSSaZxMw777zWh1aCNmvvNec8idrm9IVako6ARG06XrFHI0ZIjkAortlnn91aPfr27Ws+/PDDHnnSnahl1zGClk0aW2+9dew1dED7E5Cobf8+LuMOCe239NJLm2+++caGxyJmNVZY0m8HiVrmHFwNrr/+epsIgfTa/nLNNddY4eovWGmHDx9exm2ozpoJSNTW3AG6fGYCErWZ0QWf+Oyzz5pBgwYZQuFQfv31V5vbnJzp7BT2FidqJ5hgAnPeeefJQltwX7RydRK1rdx79bWdbIIvvfRSl6vAAw88YHbbbTfz9ttvB4parKsUfPlnm222wIaTAAa3BCywU0wxhRXBCGVWopZddtn6blZXLo2ARG1paFVxyQQkagsGTMpH8pe/8sortubffvvNzDDDDHY3MRYUCi8ERAuilhzql19+uSHLjooIOALE9JxzzjnNJ598IigikJgACQxmnHHGriQKr732mp13ECnescXcg/vBPPPMY9Nvhwladw4rTuOPP36XqP3555+7uSkkbqAObAkCP/74o3nqqadsSDcVEWglAhK1BfcWGb9IXcvLxIlafNQIar7kkkva32E14eWDuH399detBbcJfmj4zuEbN/bYYxdMJX11vHRZQiVDWhMKIvOXX36xvopVlammmsoKDhURSEpgiy22sMLzjDPOsKe8/PLLZsUVV+yWIIHshPj6M6axujblGXvjjTesyNZc2LO3P//8czPNNNNUOjcT0o3Qkioi0EoEJGoL7i0EK3nNx4wZYydnhFCfPn1svEd8bb0lLk1uwU2LrY4NJeuss04P39/YE0s44KeffrI+xvvvv38JtaevksD0r776qpZb06PTGRUSQLBed9111j+W+YeIBcccc4x57rnnerQiKE5thU3tdik+8NnMhsiOSvZQVfuaNBdyzzvvvLPdcMzKnooIiEA4AYnagkcHkzOWkYMOOsjGm0UIbbDBBuadd97p8ZUtURsOX6K24IGp6jqCAG4CuK2QDewPf/iD2XTTTc0SSywRuKFLojZ8SEjUdsTjoptsQwIStSV06tdff2323HNP62ZABIRzzjknMKQOAvjLL7805EhvwpIbfnK8CJvgfgAbXroTTTRRCT2Uvko+QPCDJoe9igg0lQDPDWG59tlnH8OHIaIWK98444zTo8lNesZoCyHDcIXQXNhzdJHgAtewJrBp6thXu0QAAhK1GgciIAIiIAIiIAIiIAItT0CitoYuxOp33HHH2RSUhPMi7BfJGuryl6ItxLdk1zRuEosuuqjZd999a7fYrrLKKoasRTfeeGMNvfTfS2LtwupFUHn+TXgjNm/Rbyoi0IoEiMjCRtW55prLRtfAj5442XUUVrWGDRtmN0FhTcb394QTTjCLLbZYHc3puiZxxeHz8MMP1+pHz+a5Cy64wGZ1Y25mf8Zpp51WKxtdXASaTECitobeIXYkQomdyZSVV17ZDB482MZ9rKMMHDjQEGAdocZLhokTnzzyutdV2CTGhhdednWKWtxIVl99desfTbnoootsP9X1AVJXf+i67UGAZf51113X+vmT6IVQXyRRwGWhjigIb731ljnyyCPNyJEjLWCeeTKcffTRR7UttSP6t9lmG/P888+biy++uFZRS1Y4Yp/jooY71rXXXmu222679hiMugsRKIGARG0JUOOq3GmnnaxVAuFGufLKK61YeuKJJ+JOLf3vWCPxYyWcFtaBOgp+xoj+xRdf3O7irkvU4uNHxIr333/f+kfjT0v4NVlp6xgVumYRBJyfOqtEfDBSELmkuyVVbt2FEIfE1SW8YF2+/RdeeKGNwEBCnNNPP702UUvEHKK/0A7mRFaL+ACRX23do1TXbzIBidoaegfL7FprrWX22GMPe/VRo0bZFwtCsu7Cctdqq61mlyVJs1lHQTjee++9NhxRnaKWpdBlllnGBqbng4OsSpdddpkNz8aGOhURaDUChMxCHDHXEM+WsuOOO9pNkJdccknttzNkyBC77M8KSR2F6BHMyyTRwQ2rTlF78MEHW0vxrrvuaoYOHWqIQbzQQguZ448/vg40uqYItAQBidoauglf0TXWWKNr4sZPc7311qtd1JJFZoEFFjDvvfdebbEimcSxRiAmzz777FpFLRl1aAfWLWedhQ/JNTbccMMaRo4uKQL5CISJWhIx8OzVWT744AOzyy67mHvuuac2ayQZtPh4ZZWqblE7fPhwm0QDdwgMDKQ/xg2qCcaPOseJri0CUQQkamsYH+RiZ7MYob4ol156qZ1IH3nkkRpa899LstyHsGapH0tOHQXxOPHEE9u0wiyx4e9H8goya91+++1WcFdZEPdYjXjhu0JWOHzadthhhyqbomuJQCEEgtwP1l57bcOH9u67717INbJUwgoRH4v41tYVNo9NYWyac/PfF198YcUtqzK0r8psgjDknYCrGsYGCqKfVSxCL6qIgAgEE5CorWFkPPbYY3ZJyaXSXW655ewO4EGDBtXQGmP9tVj2Q2ST0pfsWWySWGmllWppj7to3ZZaxCyWWnwNXd+wiQ5L0sILL1wrG11cBLIQYKPYVlttZcc1S9rEP2VlhA1bdW0M5XligxjuD/iy0q7DDjusy+c3y30WcU7dltp//OMf1kWEyDR86JNqHZcE994o4h5Vhwi0GwGJ2hp6FCstS31YZllWYjMSO37rslDwgmMjFMG9Kc6KjN9vXeXkk0+2VmPSDdMOBG4dhevzkiW0GBYTxO3GG29cR1N0TREohAD+s6w08Jwzpvmg7d+/fyF1p60EwYaf6HTTTdd1Khs0CV/FB3YdBUsoFtI777zTblZlfiRDZB3lrrvusn78bN7FDeGQQw6xq0cqIiACwQQkajUyREAEREAEREAEREAEWp6ARG3Ld6FuQAREQAREQAREQAREQKJWY0AEREAEREAEREAERKDlCUjUtnwX6gZEQAREQAREQAREQAQkajUGREAEREAEREAEREAEWp6ARG3Ld2Ezb+CII44wt9xyS2Dj5p9/fhuDUUUEREAEyiBA7N1PP/00sOojjzzSxqNVEQERaD8CErXt16eNuKPtt9/e7L333jb8DKkmSXdL2luSKZDkgTS4KiIgAiJQBgFSyl599dW2ahK5fPfddzYsH3MQiWYGDx5cxmVVpwiIQM0EJGpr7oB2vfznn39uM/OQjccraomNSfpZYtBisZ122mnNQw89ZF84Lv3jKaecYkaNGmVuvvlms/rqq3fF0CRJxAUXXGAISj5w4ECzyCKLtCs+3ZcIiEAOAlhpSVjgF7UklhkxYoSNy83HNalnP/nkE7PaaquZ+++/3841zDkkovnwww8Nc5ErZBx78MEHTa9evcy2225rEyOoiIAINIuARG2z+qMtW+MVte4GsdRizSWw+EwzzWSOOuooc9JJJ9ksQi7XObnPSVNJ+sw///nPZp555rGCGLFMQoZjjz3WpvdUEQEREIEwAl5LrTuGuQcxizWXj+rll1/ekPCFBDS4J1BIhsMHNOX888+3qbpxm3r99dft3EWCiLHHHlvgRUAEGkRAorZBndGuTQkTtUcffbR58sknu26b7F1hopYXDZYS3Bgop/1fe3fPI8tRhQF4r3BkIZE6QkIOyBABlhwQ8BsgI7FIESJF/AMy/gOJA0LIiIiQyCBBQoSO7AgJIRGgi3qh7aJcH6d6enZ7qp6b2HenP+o8p7r6nd7Zvb/85fPT3O2Jrz8ECBAYDbXvv//+089//vPPd9veRNdC7de//vWnX/3qV0/f+973nrf/8MMPn/+Vse2zu/4QIHAdAaH2Or2YdiS1ULs9/dg+47b/aYXaH/zgB0+/+93vnp/c7n++9a1vPT898YcAAQKjofa73/3u/322Ng21b9++ff7o1P6kdvvu0PbkNv2nzH/yk588/9yAPwQIXEdAqL1OL6YdSTTUbp+Zfe+9957+9a9/Pd88Pvroo6ftacr28YPts23bU9rf/OY3z07bv1//pz/9yedqp501CiNwjkDt4wd5qP3Zz372/ENlv/jFL57+8Y9/PL+B3kPtN77xjeePHmz7bH8+/fTT5zVo+5kAfwgQuI6AUHudXkw7kmio3X4zwrvvvvv8kYTt5vKjH/3o6Yc//OFzqP373//+tN1YPv7446cPPvjg+bUf//jHn/8Q2bR4CiNA4CaBaKjd3iR///vff/r973//9Nvf/vbppz/96eehdluTtvXm17/+9fOb7u23J/zxj398euedd24am50JEDhXQKg919PRMoG//e1vT5988snzV7/61a8+fec733m+KfzhD3/4v6/tu3322WdPf/nLX55/snh7Wrv9FoXtae32k8z//Oc/n/785z8//fvf/37++/Y5N38IECBQE9g/g7+9/u1vf/v5t6yka9K2jmzry/5n++Gv7Sns9rW//vWvz2+ut6ezX/nKV55/7+32w2XbuvTNb37z6Wtf+xp4AgQuJiDUXqwhhkOAAAECBAgQIDAuINSOm9mDAAECBAgQIEDgYgJC7cUaYjgECBAgQIAAAQLjAkLtuJk9CBAgQIAAAQIELiYg1F6sIYZDgAABAgQIECAwLiDUjpvZgwABAgQIECBA4GICQu3FGmI4BAgQIECAAAEC4wJC7biZPQgQIECAAAECBC4mINRerCGGQ4AAAQIECBAgMC4g1I6b2YMAAQIECBAgQOBiAkLtxRpiOAQIECBAgAABAuMCQu24mT0IECBAgAABAgQuJiDUXqwhhkOAAAECBAgQIDAuINSOm9mDAAECBAgQIEDgYgJC7cUaYjgECBAgQIAAAQLjAkLtuJk9CBAgQIAAAQIELiYg1F6sIYZDgAABAgQIECAwLiDUjpvZgwABAgQIECBA4GICQu3FGmI4BAgQIECAAAEC4wJC7biZPQgQIECAAAECBC4mINRerCGGQ4AAAQIECBAgMC4g1I6b2YMAAQIECBAgQOBiAkLtxRpiOAQIECBAgAABAuMCQu24mT0IECBAgAABAgQuJiDUXqwhhkOAAAECBAgQIDAuINSOm9mDAAECBAgQIEDgYgJC7cUaYjgECBAgQIAAAQLjAkLtuJk9CBAgQIAAAQIELiYg1F6sIYZDgAABAgQIECAwLiDUjpvZgwABAgQIECBA4GICQu3FGmI4BAgQIECAAAEC4wJC7biZPQgQIECAAAECBC4mINRerCGGQ4AAAQIECBAgMC4g1I6b2YMAAQIECBAgQOBiAkLtxRpiOAQIECBAgAABAuMCQu24mT0IECBAgAABAgQuJiDUXqwhhkOAAAECBAgQIDAuINSOm9mDAAECBAgQIEDgYgJC7cUaYjgvL/DmzZunt2/ffunEta+//AidkQCBGQW2NWb/k69B1p8ZO66mewsItfcWdvxLC/RuHL3XL12cwREgcFmBdG3xxvqybTKwBxMQah+sYYZ7rkB+Y9mO7onJucaORoDAlwUia8+2lzfWZg+BuIBQG7ey5YQCpRtG/jU3lQkbryQCryxQelIbWY9eedhOT+DSAkLtpdtjcPcUKIXX/Xzp01qh9p5dcGwC6wm03jh7U73efFDxeQJC7XmWjvSAAvsNpPX5NqH2ARtryAQuLlBbc4TaizfO8C4tINReuj0Gd2+B0ufa8qe1Qu29u+D4BNYTqK09PtO/3lxQ8XkCQu15lo70gAK9wNp7/QFLNmQCBC4gEFlbIttcoBRDIHAZAaH2Mq0wkNcS8Ot0XkveeQmsLdAKrQLt2nND9ccEhNpjbvYiQIAAAQIECBC4kIBQe6FmGAoBAgQIECBAgMAxAaH2mJu9CBAgQIAAAQIELiQg1F6oGYZCgAABAgQIECBwTECoPeZmLwIECBAgQIAAgQsJCLUXaoahECBAgAABAgQIHBMQao+52YsAAQIECBAgQOBCAkLthZphKAQIECBAgAABAscEhNpjbvYiQIAAAQIECBC4kIBQe6FmGAoBAgQIECBAgMAxAaH2mJu9CBAgQIAAAQIELiQg1F6oGYZCgAABAgQIECBwTECoPeZmLwIECBAgQIAAgQsJCLUXaoahECBAgAABAgQIHBMQao+52YsAAQIECBAgQOBCAkLthZphKAQIECBAgAABAscEhNpjbvYiQIAAAQIECBC4kMCSofbNmzdPb9++fdr+u//Z/57+N+3Tvu32+hl/Ro83uv0ZYywdY7c7+/j3Ou5Z46yNLzLu6DbbWGvzq3eM9PXetiMmZx6rdd6zznPWcUaMXnvbo71/bat7nH/kmK+5ppbGGf3avefbPVxG5ugta+09bUbm1j3H4dhtgSVD7UaST9A06ObBIr8gW+Fj524tDKMXx5Hz32vij449Mo57LKKR80a3uaWXkdp6C37vGPnrZ/Wod96oX2S7M8d81hvPyLhfe5tben+W+VGDe52/tLbna3btmts985rOnFOl62pkjWntf+u4W/fBo31O77e9NaX2em+/W8YW2fe1zx8Zo23+KyDUZjOhFnbTzaKLcWm76L5pOG6F7FkmctQlut3ZLrect7dv7/XSm7C8vtoxIsduWd2y/y37ntG/1z7/kTXjSN0jdY5se2QsV9gnsu62Qm3vu3Zn1BgZ48g9IA+jR/t8dL8Rk945zljLeueIrp8j1/DoOXtmZx+vd75ZXhdq/9fJ2jvUWyZWbeHaJ88eVlvn6L1WOlY6OdOPWaTny7fZg1N6vO3cpT+l49S+lh+j9e31Vi21j4ts++Q17ucs7ROpszTGtI681lHXfKHMjY8cL52/uUmt15E6S3WXDPOvlc6Z3qRL8yzvV6mOSK9rfR85f2ksteuq5t26Tkpe0fp7+0avxX3c0X726kmPU+tT63qNrGX5tdKan+n8roXYfcz5Wly7H/TO31rvemthrZZ8jK2/R8fdWwdH1oaSXe36Lnn31v30uh2Zg7X14+ha1bpe8t61ehmx7+2fz0N//0Jg6VBbuvG2Fr/a4l+bUL13473A3Au0kUW7Vs/oIl9bWGpjSBevnmlroSsteL2684BXWmBbxx3pW6m2fP9e/SM9qt0YR45RuimW+tu74ffmxK2OtfMf+frIWKOWI+tH7VruzZ+j/Y7WkD6VjBqNrFutkNUb42hAi6xFvYC4e+cu6ddL632vltac7bn3xpzel6Ljrq1Rvd5Gr72R7aLbttb1vCe9bVtrdHqso2t3bT2t9bq3ltQyhq9/WWDpUFt7N9paHFuBoHZhRQJDbXJGboaji0IrrOzjyN99R2qILJSRelo3kNY5tjGmi3ovVJ2xePVCydGbWcQyMv7R40TmUuuGMHITODL+XgC45/l7x47YtdaIUoiLzOHIHGy5HelnK/xEAl7EKhJq97Viv/Yj69TINdnreen8kX70+toLXb11NDLu0n2u19f8/pBaloJk6T6Sj611z4lYlu6d0blTu8+V7vOj4y5Zlda8Xi8F1zEBoTbz6i0mt4TayGLauunlC3bk5hHdJr0ptBbE3o23twhFLuD9RhFddNPte2Ov3fxGbgIt0/z4kZ5He9R6qhY5xj6W0hhr44wcN7JNL8D2+lb79nAkHN0SJKO1jVwXZ1hExjVyLUaPV1snWjVF1pbaWGtztXdd9dbx6PXeCkdRs16wKwXxkfG3glJtvY1c7715mo5779OIyci26Xh7Nr1tS/Mxel8qPQmPrk21PkfuSfka5u91gSVD7R6CSpNpp8oDKLVYUwAAEFBJREFUVU7YeoeXhofWOUoLQalV6XjzCzIfb15bHvjSc9b2jXy2r+WRHrc0nsjntWqGrcCbL9S9Y9QsSotmvm1uVPp7ev78M4b5DaF3/Fbf8/lR8u/N19wq7W9p7KVrqDX30uPVtovOqdJYW/3I51tv7KV5kXuU5lZrrpfmbeQYkTncmset9aF1nfbGlh+31t+8pxHbNEi2zlO6vmoBsuVQmh/pcSK1ttbM0rHS67m2FuSmvTHlITFqV5s/ee/ye0nru3m9PtfWu946enSstbleGkdrLuc9yL8z2Kqr1OdWPTXv0jXla18ILBlqTYAv/0ozJrcL9J7+3H6G24/QenJz+9EdYVRAP+piR6+n2Uxnq2f0GrE9gREBoXZEa6JtLZTnNrP2RPzcsxw/Wu1J4fEj2vMMAddhWfHo9TSb52z1nHHNOAaBloBQu+D8SL+9V/oowIIkp5XsJnQa5fQHch32W+x66hvZggCBLwSEWrOBAAECBAgQIEDg4QWE2odvoQIIECBAgAABAgSE2ovPgdZPQF7pW3NnjeWs4+xtPft4teky+kMtZ43r6HGin7Ht/dR+6beEvNZHWo5a5D096zhXWFqO1DK6z8j2pW1H9n+NXkXGF9lmZD6cfbx8PTzj+Ec+PnPGeUccX3LbmWt7ScdbzyXU3ip4x/1LQWkPGftpXytApGVHA1KE6syF4cxxtcaev/HYtm315cxxHfFq7VML572vj4b6yFwY2eYs07OOMzL2e247Oj9G6x/ZvvUG6cg6NnLuW4wjhpFtomO4d11pGO2tVa038fu+I7WPbBv1usJ29+7ZFWp8lDEItRfu1EiQiJZxZFGJ7BMNStFxnrVdZOxnnGs01L2WV++86U2uN/+2bdMbZOR34Z5h3brRHglHaR35//fG+1Lz6yXHMVrTyPYj20b6fPR4R/fr9eGs13vj673eexOef4flyHUTHUN0u7PsXus4q9T5Wr7R8wq1UalX3q50wezvDvMgsg+190vnI/uXttmPn76WvmtPzx85R3682i8y3wNHKXjVxll7KpF/PWqYjiESANNpc8Qr4t/yyqdtxCn9heJpb2pfTx1aoTA/d+vv+XyK/AL7PITn10Gr9t6cLfU90pvSdVG7VlrXVem1yC/jb50/OpdLvSjN5dbx0nlY+8hK7Zi1a6j2i/pr46j55tdIaS605t8+7t512Ksvatq7jmr15NdyyyPyjyCUetq7pktrRe3a620bnRe96y2fL5G1p7cetdaGXn+8fpuAUHub34vtXQu1tYsrXxDyBa21gJbCcOmdfB4iau/+a+9gIzWVnv6Vwkvk3LXQky6q+wIXeXJRqz9Sb75Ny7I1prPGkIb8e4bakXkUqa20zcjcLt3oR3pR63XkuLWgl/c7703v2PnNvnYNpWvE6LV81P3oNR+tqRcso3ZneET7eMaYRtetWiCNhLV8PpXm5+i1m44/sm/txtvat3W91XpVcu2Nr7b+vFhYWPxEQu2DTIDIzaAWZEs3hNbNuBW4SgtwviD1QmJ60bcCdOTGsh8rEmpL46yF155Pq8Zer0a8WlYjC3Frcc4X4X0e9RbvyI0ov7zyY0Ydj46ldf6RoLTX2pvb6fURra20BNVCY3Se94JS6brpXdupQWkcI/N+1H5k+94bjd510+txrze9uTrqVFoDetdR67ZW82mtt731o/RGODIHe/Moci+KXJu3zonSk+va2CLnavXHa7cJCLW3+b3Y3r2FsBfu8gWmdEHuYaa16LduLpH9RxbOXqgdPV9+Ux4xGFmgozeN3vh7Vr2b88hT0aP17WPsjbV0E448hT+yzT362gsqI6GrFRBu7UO+IPXG3QtotTk2st/o3Cj1fMQ3EoR64++tPbWnlb1rMr3mI7060r/eTSm6PkUD5y1jjPZhtB+9e1jkfpo/tY6uRZH51+uR148LCLXH7V5szz2w5iFo/3saaEvb5jeEfL/S32vnKh1r/1r6bjZ9554H7ny8rY9QpGOrPaVKw2pp3LXwWNov9avdgGre+YQoPYVOt4l41azysZeOWwu1+batwJD2dv//1nzsmbXmSs+mNm97fYx8S7rU98i8zbfJjVrnrl2r+ddLbwhy59I48ppy+9rTp7znLZvWtr1vZZ85h2u9is7HfG7V+lbqTX7dl5xra1RvPU33q62ppTWiFVxvuaZrcyp6bfbmS23u99bl1ppcmoettbm0LtfW19q4evfh2pzx9dsFhNrbDR2BAIEXFKjdsF9wCE5FYFig9bRx+GB2IECgKCDUmhgECDyUgFD7UO0y2P/96rv8aWbt8/zACBA4LiDUHrezJwECLyywB1rB9oXhne4UAfP2FEYHIVAVEGpNDgIECBAgQIAAgYcXEGofvoUKIECAAAECBAgQEGoffA60fsr1np/Zqv3Ud5Tz7B+aOPvbepH6Wuc8u77N9ewao7167XOPjNO2BAgQILCugFD74L0vBZ1IILul7Fs/11j69Tu3BPCz640E0tY5z65vD5Xbf29xOqPntxzDvgQIECBA4J4CQu09dV/42JEwNjKkez4FPvup45nHix4r+qQ2NY8eu9Sn3r6910d6f+9tH2ms97ZwfAIECBA4R0CoPcfxLkdJn/iV/n8/afSXqKdP/NKnfq1j508H921L+498bd+2V1c+5nw8u0Ee6Es2tV+qnf+jDnkzW6+X7Pcxt36Jd/5auk8egtO/136ReN6XUp9qx+39cvKjPYrM39d68nyXC9ZBCRAgQOBVBYTaV+Xvn7z09LX2RLb39fzp2Oj2vQCZB9U0WOahrXfuPBim/5pOSa32kYjS12vb1uqr/UtmaXA8UmvLJDKW0f1bbrVQ3RtHr4+91/tXgC0IECBAgEBMQKiNOb3aVmkAS0Nj+nQt+v/3CrWlf3Kw97VI2MnDZ+Tb/bUae45pgyNj20Pg3pN8gkSPUQrvpSBZCrC9IJ2/ntdYer1mHKnn6BuwV7u4nJgAAQIEphIQah+gnfm3cVtPDqMBtxSS8n1HA04t6LWelkbHUQuPpQDYCmClNwbRQFoLlqV+REJgOvaRcNw7du31ltWRfaK9683JB7gEDZEAAQIEHkBAqH2EJr158/lPvefhI33aln87vPa5zdoTupSitG8aWtMQlp639fnM1vjyNqQfNygdP90+f722fS+4lepL31Dkr6cBudWH0mu1NyalgJ33JR1Hyan0Wd7Sk/PS+CNzI69ntOe18T/ApWiIBAgQIHBhAaH2ws0xtP8KRMLoI1u1PlbxSHXNUscjmRsrAQIECHwhINSaDZcWyD96sT9dvPSgg4PLnwIHd7vsZkLtZVtjYAQIEFhCQKhdos2PX6TAdO0elj43fe0RGx0BAgQIzCYg1M7WUfUQIECAAAECBBYUEGoXbLqSCRAgQIAAAQKzCQi1s3VUPQQIECBAgACBBQWE2gWbrmQCBAgQIECAwGwCQu1sHVUPAQIECBAgQGBBAaF2waYrmQABAgQIECAwm4BQO1tH1UOAAAECBAgQWFBAqF2w6UomQIAAAQIECMwmINTO1lH1ECBAgAABAgQWFBBqF2y6kgkQIECAAAECswkItbN1VD0ECBAgQIAAgQUFhNoFm65kAgQIECBAgMBsAkLtbB1VDwECBAgQIEBgQQGhdsGmK5kAAQIECBAgMJuAUDtbR9VDgAABAgQIEFhQQKhdsOlKJkCAAAECBAjMJiDUztZR9RAgQIAAAQIEFhQQahdsupIJECBAgAABArMJCLWzdVQ9BAgQIECAAIEFBYTaBZuuZAIECBAgQIDAbAJC7WwdVQ8BAgQIECBAYEEBoXbBpiuZAAECBAgQIDCbgFA7W0fVQ4AAAQIECBBYUECoXbDpSiZAgAABAgQIzCYg1M7WUfUQIECAAAECBBYUEGoXbLqSCRAgQIAAAQKzCQi1s3VUPQQIECBAgACBBQWE2gWbrmQCBAgQIECAwGwCQu1sHVUPAQIECBAgQGBBAaF2waYrmQABAgQIECAwm4BQO1tH1UOAAAECBAgQWFBAqF2w6UomQIAAAQIECMwmINTO1lH1ECBAgAABAgQWFBBqF2y6kgkQIECAAAECswkItbN1VD0ECBAgQIAAgQUFhNoFm65kAgQIECBAgMBsAkLtbB1VDwECBAgQIEBgQQGhdsGmK5kAAQIECBAgMJuAUDtbR9VDgAABAgQIEFhQQKhdsOlKJkCAAAECBAjMJiDUztZR9RAgQIAAAQIEFhQQahdsupIJECBAgAABArMJCLWzdVQ9BAgQIECAAIEFBYTaBZuuZAIECBAgQIDAbAJC7WwdVQ8BAgQIECBAYEEBoXbBpiuZAAECBAgQIDCbgFA7W0fVQ4AAAQIECBBYUECoXbDpSiZAgAABAgQIzCYg1M7WUfUQIECAAAECBBYUEGoXbLqSCRAgQIAAAQKzCQi1s3VUPQQIECBAgACBBQWE2gWbrmQCBAgQIECAwGwCQu1sHVUPAQIECBAgQGBBAaF2waYrmQABAgQIECAwm4BQO1tH1UOAAAECBAgQWFBAqF2w6UomQIAAAQIECMwmINTO1lH1ECBAgAABAgQWFBBqF2y6kgkQIECAAAECswkItbN1VD0ECBAgQIAAgQUFhNoFm65kAgQIECBAgMBsAkLtbB1VDwECBAgQIEBgQQGhdsGmK5kAAQIECBAgMJuAUDtbR9VDgAABAgQIEFhQQKhdsOlKJkCAAAECBAjMJiDUztZR9RAgQIAAAQIEFhQQahdsupIJECBAgAABArMJCLWzdVQ9BAgQIECAAIEFBYTaBZuuZAIECBAgQIDAbAJC7WwdVQ8BAgQIECBAYEEBoXbBpiuZAAECBAgQIDCbgFA7W0fVQ4AAAQIECBBYUECoXbDpSiZAgAABAgQIzCYg1M7WUfUQIECAAAECBBYUEGoXbLqSCRAgQIAAAQKzCQi1s3VUPQQIECBAgACBBQWE2gWbrmQCBAgQIECAwGwCQu1sHVUPAQIECBAgQGBBAaF2waYrmQABAgQIECAwm4BQO1tH1UOAAAECBAgQWFBAqF2w6UomQIAAAQIECMwmINTO1lH1ECBAgAABAgQWFBBqF2y6kgkQIECAAAECswkItbN1VD0ECBAgQIAAgQUFhNoFm65kAgQIECBAgMBsAkLtbB1VDwECBAgQIEBgQQGhdsGmK5kAAQIECBAgMJuAUDtbR9VDgAABAgQIEFhQQKhdsOlKJkCAAAECBAjMJiDUztZR9RAgQIAAAQIEFhQQahdsupIJECBAgAABArMJCLWzdVQ9BAgQIECAAIEFBYTaBZuuZAIECBAgQIDAbAJC7WwdVQ8BAgQIECBAYEEBoXbBpiuZAAECBAgQIDCbgFA7W0fVQ4AAAQIECBBYUECoXbDpSiZAgAABAgQIzCYg1M7WUfUQIECAAAECBBYUEGoXbLqSCRAgQIAAAQKzCQi1s3VUPQQIECBAgACBBQWE2gWbrmQCBAgQIECAwGwCQu1sHVUPAQIECBAgQGBBAaF2waYrmQABAgQIECAwm4BQO1tH1UOAAAECBAgQWFBAqF2w6UomQIAAAQIECMwm8B+HwcLRFB4v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7" r="34592" b="15725"/>
          <a:stretch/>
        </p:blipFill>
        <p:spPr>
          <a:xfrm>
            <a:off x="1092431" y="483303"/>
            <a:ext cx="2850899" cy="2651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4" r="34802" b="14825"/>
          <a:stretch/>
        </p:blipFill>
        <p:spPr>
          <a:xfrm>
            <a:off x="4878689" y="466974"/>
            <a:ext cx="2786698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4" r="34403" b="15836"/>
          <a:stretch/>
        </p:blipFill>
        <p:spPr>
          <a:xfrm>
            <a:off x="8390462" y="466974"/>
            <a:ext cx="2850213" cy="2651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3" r="34175" b="15178"/>
          <a:stretch/>
        </p:blipFill>
        <p:spPr>
          <a:xfrm>
            <a:off x="4882378" y="3697117"/>
            <a:ext cx="2860757" cy="2651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0" r="34588" b="16964"/>
          <a:stretch/>
        </p:blipFill>
        <p:spPr>
          <a:xfrm>
            <a:off x="8390462" y="3725106"/>
            <a:ext cx="2922829" cy="2651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4" r="34796" b="15901"/>
          <a:stretch/>
        </p:blipFill>
        <p:spPr>
          <a:xfrm>
            <a:off x="1092431" y="3643493"/>
            <a:ext cx="2858635" cy="26517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85882" y="6325529"/>
            <a:ext cx="319477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Diffusion- White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851" y="59159"/>
            <a:ext cx="415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Results : High </a:t>
            </a:r>
            <a:r>
              <a:rPr lang="en-US" sz="2400" dirty="0"/>
              <a:t>Fidelity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2" b="11044"/>
          <a:stretch/>
        </p:blipFill>
        <p:spPr>
          <a:xfrm>
            <a:off x="1538345" y="676275"/>
            <a:ext cx="365760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0317" y="494719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Circuit Current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6" b="11324"/>
          <a:stretch/>
        </p:blipFill>
        <p:spPr>
          <a:xfrm>
            <a:off x="7716597" y="762000"/>
            <a:ext cx="3840480" cy="2876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31928" y="505344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Generation Efficiency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5" b="11954"/>
          <a:stretch/>
        </p:blipFill>
        <p:spPr>
          <a:xfrm>
            <a:off x="1430767" y="3705224"/>
            <a:ext cx="3840480" cy="2876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0317" y="3560277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Transport Efficiency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4" b="11636"/>
          <a:stretch/>
        </p:blipFill>
        <p:spPr>
          <a:xfrm>
            <a:off x="7791899" y="3886200"/>
            <a:ext cx="3749040" cy="2809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31928" y="3549015"/>
            <a:ext cx="260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Recombination Efficiency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851" y="591671"/>
            <a:ext cx="1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10%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930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</a:t>
            </a:r>
            <a:r>
              <a:rPr lang="en-US" sz="2400" dirty="0" smtClean="0"/>
              <a:t>Results : </a:t>
            </a:r>
            <a:r>
              <a:rPr lang="en-US" sz="2400" dirty="0" smtClean="0"/>
              <a:t>High </a:t>
            </a:r>
            <a:r>
              <a:rPr lang="en-US" sz="2400" dirty="0"/>
              <a:t>Fidelity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851" y="591671"/>
            <a:ext cx="1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1%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4" b="5623"/>
          <a:stretch/>
        </p:blipFill>
        <p:spPr>
          <a:xfrm>
            <a:off x="1519295" y="352425"/>
            <a:ext cx="3657600" cy="3019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412" y="380214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Circuit Current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8" b="11051"/>
          <a:stretch/>
        </p:blipFill>
        <p:spPr>
          <a:xfrm>
            <a:off x="7460424" y="400050"/>
            <a:ext cx="3840480" cy="2876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9697" y="242931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Generation Efficiency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3" b="12699"/>
          <a:stretch/>
        </p:blipFill>
        <p:spPr>
          <a:xfrm>
            <a:off x="7460424" y="3714750"/>
            <a:ext cx="3840480" cy="2838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89697" y="3518134"/>
            <a:ext cx="260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Recombination Efficiency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9" b="12880"/>
          <a:stretch/>
        </p:blipFill>
        <p:spPr>
          <a:xfrm>
            <a:off x="1430767" y="3676650"/>
            <a:ext cx="3840480" cy="2828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6547" y="3558478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Transport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666" y="560142"/>
            <a:ext cx="11871616" cy="61264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0" y="-101329"/>
            <a:ext cx="7730836" cy="7169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Evaluation of the trained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86" y="1025674"/>
            <a:ext cx="5353039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18" y="3037354"/>
            <a:ext cx="6299447" cy="3649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9908" y="538610"/>
            <a:ext cx="702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 Reconstruction after tweaking the latent space</a:t>
            </a:r>
          </a:p>
        </p:txBody>
      </p:sp>
    </p:spTree>
    <p:extLst>
      <p:ext uri="{BB962C8B-B14F-4D97-AF65-F5344CB8AC3E}">
        <p14:creationId xmlns:p14="http://schemas.microsoft.com/office/powerpoint/2010/main" val="42366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5" y="1063923"/>
            <a:ext cx="4458808" cy="10964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43" y="790084"/>
            <a:ext cx="6176761" cy="2017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75" y="371071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175" y="73791"/>
            <a:ext cx="10515600" cy="1325563"/>
          </a:xfrm>
        </p:spPr>
        <p:txBody>
          <a:bodyPr/>
          <a:lstStyle/>
          <a:p>
            <a:r>
              <a:rPr lang="en-US" dirty="0" smtClean="0"/>
              <a:t>Loss Plots</a:t>
            </a:r>
            <a:endParaRPr lang="en-US" dirty="0"/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34" y="1399354"/>
            <a:ext cx="3413759" cy="2560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9" y="1491212"/>
            <a:ext cx="3377734" cy="25333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3075" y="428625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>
                <a:sym typeface="Wingdings" panose="05000000000000000000" pitchFamily="2" charset="2"/>
              </a:rPr>
              <a:t>X I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010275" y="428625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smtClean="0">
                <a:sym typeface="Wingdings" panose="05000000000000000000" pitchFamily="2" charset="2"/>
              </a:rPr>
              <a:t> G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9953625" y="428625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G, X </a:t>
            </a:r>
            <a:r>
              <a:rPr lang="en-US" dirty="0" smtClean="0">
                <a:sym typeface="Wingdings" panose="05000000000000000000" pitchFamily="2" charset="2"/>
              </a:rPr>
              <a:t> J</a:t>
            </a:r>
            <a:endParaRPr lang="en-US" dirty="0"/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04" y="1399354"/>
            <a:ext cx="377952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6" y="-44482"/>
            <a:ext cx="10515600" cy="8415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Auto encoder Architecture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806475" y="1584210"/>
            <a:ext cx="9907200" cy="4065480"/>
            <a:chOff x="806475" y="1584210"/>
            <a:chExt cx="9907200" cy="4065480"/>
          </a:xfrm>
        </p:grpSpPr>
        <p:sp>
          <p:nvSpPr>
            <p:cNvPr id="73" name="CustomShape 2"/>
            <p:cNvSpPr/>
            <p:nvPr/>
          </p:nvSpPr>
          <p:spPr>
            <a:xfrm>
              <a:off x="1849395" y="2798850"/>
              <a:ext cx="291600" cy="272520"/>
            </a:xfrm>
            <a:prstGeom prst="rightArrow">
              <a:avLst>
                <a:gd name="adj1" fmla="val 50000"/>
                <a:gd name="adj2" fmla="val 26734"/>
              </a:avLst>
            </a:prstGeom>
            <a:solidFill>
              <a:srgbClr val="EEEEEE"/>
            </a:solidFill>
            <a:ln w="12600">
              <a:solidFill>
                <a:srgbClr val="21409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3"/>
            <p:cNvSpPr/>
            <p:nvPr/>
          </p:nvSpPr>
          <p:spPr>
            <a:xfrm>
              <a:off x="9167835" y="2779770"/>
              <a:ext cx="288360" cy="272520"/>
            </a:xfrm>
            <a:prstGeom prst="rightArrow">
              <a:avLst>
                <a:gd name="adj1" fmla="val 50000"/>
                <a:gd name="adj2" fmla="val 26445"/>
              </a:avLst>
            </a:prstGeom>
            <a:solidFill>
              <a:srgbClr val="EEEEEE"/>
            </a:solidFill>
            <a:ln w="19080">
              <a:solidFill>
                <a:srgbClr val="21409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4"/>
            <p:cNvSpPr/>
            <p:nvPr/>
          </p:nvSpPr>
          <p:spPr>
            <a:xfrm>
              <a:off x="7823235" y="4792530"/>
              <a:ext cx="637560" cy="180360"/>
            </a:xfrm>
            <a:prstGeom prst="rect">
              <a:avLst/>
            </a:prstGeom>
            <a:blipFill rotWithShape="0">
              <a:blip r:embed="rId2"/>
              <a:tile/>
            </a:blip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5"/>
            <p:cNvSpPr/>
            <p:nvPr/>
          </p:nvSpPr>
          <p:spPr>
            <a:xfrm>
              <a:off x="8483475" y="4178370"/>
              <a:ext cx="2191680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Conv + BN + Relu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" name="CustomShape 6"/>
            <p:cNvSpPr/>
            <p:nvPr/>
          </p:nvSpPr>
          <p:spPr>
            <a:xfrm>
              <a:off x="8518395" y="4683090"/>
              <a:ext cx="1521720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Maxpooling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8" name="CustomShape 7"/>
            <p:cNvSpPr/>
            <p:nvPr/>
          </p:nvSpPr>
          <p:spPr>
            <a:xfrm>
              <a:off x="7823235" y="5090970"/>
              <a:ext cx="637560" cy="18036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"/>
            <p:cNvSpPr/>
            <p:nvPr/>
          </p:nvSpPr>
          <p:spPr>
            <a:xfrm>
              <a:off x="8518395" y="5005290"/>
              <a:ext cx="1521720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Upsampling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0" name="CustomShape 9"/>
            <p:cNvSpPr/>
            <p:nvPr/>
          </p:nvSpPr>
          <p:spPr>
            <a:xfrm>
              <a:off x="7823235" y="5378610"/>
              <a:ext cx="637560" cy="180360"/>
            </a:xfrm>
            <a:prstGeom prst="rect">
              <a:avLst/>
            </a:prstGeom>
            <a:pattFill prst="lgGrid">
              <a:fgClr>
                <a:srgbClr val="000080"/>
              </a:fgClr>
              <a:bgClr>
                <a:srgbClr val="FFFFFF"/>
              </a:bgClr>
            </a:patt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0"/>
            <p:cNvSpPr/>
            <p:nvPr/>
          </p:nvSpPr>
          <p:spPr>
            <a:xfrm>
              <a:off x="8518395" y="5294370"/>
              <a:ext cx="1064520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84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Sigmoid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2" name="CustomShape 11"/>
            <p:cNvSpPr/>
            <p:nvPr/>
          </p:nvSpPr>
          <p:spPr>
            <a:xfrm>
              <a:off x="823755" y="3422730"/>
              <a:ext cx="120420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Input Image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3" name="CustomShape 12"/>
            <p:cNvSpPr/>
            <p:nvPr/>
          </p:nvSpPr>
          <p:spPr>
            <a:xfrm>
              <a:off x="3427275" y="1595370"/>
              <a:ext cx="162036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Convolution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4" name="CustomShape 13"/>
            <p:cNvSpPr/>
            <p:nvPr/>
          </p:nvSpPr>
          <p:spPr>
            <a:xfrm>
              <a:off x="6513555" y="1624170"/>
              <a:ext cx="1734480" cy="385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De-convolution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5" name="CustomShape 14"/>
            <p:cNvSpPr/>
            <p:nvPr/>
          </p:nvSpPr>
          <p:spPr>
            <a:xfrm>
              <a:off x="9256755" y="3419490"/>
              <a:ext cx="1456920" cy="286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760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Ground</a:t>
              </a: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truth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6" name="CustomShape 15"/>
            <p:cNvSpPr/>
            <p:nvPr/>
          </p:nvSpPr>
          <p:spPr>
            <a:xfrm>
              <a:off x="7823235" y="4325970"/>
              <a:ext cx="620280" cy="1184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16"/>
            <p:cNvSpPr/>
            <p:nvPr/>
          </p:nvSpPr>
          <p:spPr>
            <a:xfrm>
              <a:off x="7823235" y="4505250"/>
              <a:ext cx="620280" cy="1184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17"/>
            <p:cNvSpPr/>
            <p:nvPr/>
          </p:nvSpPr>
          <p:spPr>
            <a:xfrm>
              <a:off x="7823235" y="4144890"/>
              <a:ext cx="620280" cy="1184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18"/>
            <p:cNvSpPr/>
            <p:nvPr/>
          </p:nvSpPr>
          <p:spPr>
            <a:xfrm>
              <a:off x="1807995" y="1717770"/>
              <a:ext cx="1666440" cy="239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128@128*128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0" name="CustomShape 19"/>
            <p:cNvSpPr/>
            <p:nvPr/>
          </p:nvSpPr>
          <p:spPr>
            <a:xfrm>
              <a:off x="3093915" y="2044650"/>
              <a:ext cx="1480680" cy="239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64@64*64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1" name="CustomShape 20"/>
            <p:cNvSpPr/>
            <p:nvPr/>
          </p:nvSpPr>
          <p:spPr>
            <a:xfrm>
              <a:off x="4189395" y="2331930"/>
              <a:ext cx="1279080" cy="239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1@32*32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2" name="CustomShape 21"/>
            <p:cNvSpPr/>
            <p:nvPr/>
          </p:nvSpPr>
          <p:spPr>
            <a:xfrm>
              <a:off x="5365875" y="2582850"/>
              <a:ext cx="95040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1@16*16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3" name="CustomShape 22"/>
            <p:cNvSpPr/>
            <p:nvPr/>
          </p:nvSpPr>
          <p:spPr>
            <a:xfrm>
              <a:off x="5645235" y="2403570"/>
              <a:ext cx="165528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       1@32*32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4" name="CustomShape 23"/>
            <p:cNvSpPr/>
            <p:nvPr/>
          </p:nvSpPr>
          <p:spPr>
            <a:xfrm>
              <a:off x="6473955" y="2151210"/>
              <a:ext cx="1909080" cy="266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29880" rIns="0" bIns="0"/>
            <a:lstStyle/>
            <a:p>
              <a:pPr>
                <a:lnSpc>
                  <a:spcPct val="87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         64@64*64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5" name="CustomShape 24"/>
            <p:cNvSpPr/>
            <p:nvPr/>
          </p:nvSpPr>
          <p:spPr>
            <a:xfrm>
              <a:off x="8296275" y="1584210"/>
              <a:ext cx="1653480" cy="239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000" rIns="90000" bIns="45000"/>
            <a:lstStyle/>
            <a:p>
              <a:pPr>
                <a:lnSpc>
                  <a:spcPct val="93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128@128*128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6" name="CustomShape 25"/>
            <p:cNvSpPr/>
            <p:nvPr/>
          </p:nvSpPr>
          <p:spPr>
            <a:xfrm>
              <a:off x="8626395" y="2060490"/>
              <a:ext cx="151920" cy="19188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26"/>
            <p:cNvSpPr/>
            <p:nvPr/>
          </p:nvSpPr>
          <p:spPr>
            <a:xfrm>
              <a:off x="8854995" y="2060490"/>
              <a:ext cx="151920" cy="1918800"/>
            </a:xfrm>
            <a:prstGeom prst="rect">
              <a:avLst/>
            </a:prstGeom>
            <a:pattFill prst="lgGrid">
              <a:fgClr>
                <a:srgbClr val="000080"/>
              </a:fgClr>
              <a:bgClr>
                <a:srgbClr val="FFFFFF"/>
              </a:bgClr>
            </a:patt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27"/>
            <p:cNvSpPr/>
            <p:nvPr/>
          </p:nvSpPr>
          <p:spPr>
            <a:xfrm>
              <a:off x="6116475" y="2816130"/>
              <a:ext cx="151920" cy="48852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28"/>
            <p:cNvSpPr/>
            <p:nvPr/>
          </p:nvSpPr>
          <p:spPr>
            <a:xfrm>
              <a:off x="5454795" y="2810010"/>
              <a:ext cx="151920" cy="4885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29"/>
            <p:cNvSpPr/>
            <p:nvPr/>
          </p:nvSpPr>
          <p:spPr>
            <a:xfrm>
              <a:off x="5676915" y="2810010"/>
              <a:ext cx="151920" cy="4885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30"/>
            <p:cNvSpPr/>
            <p:nvPr/>
          </p:nvSpPr>
          <p:spPr>
            <a:xfrm>
              <a:off x="5892915" y="2810010"/>
              <a:ext cx="151920" cy="4885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31"/>
            <p:cNvSpPr/>
            <p:nvPr/>
          </p:nvSpPr>
          <p:spPr>
            <a:xfrm>
              <a:off x="3100460" y="2071650"/>
              <a:ext cx="185760" cy="2854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32"/>
            <p:cNvSpPr/>
            <p:nvPr/>
          </p:nvSpPr>
          <p:spPr>
            <a:xfrm>
              <a:off x="4135395" y="2354250"/>
              <a:ext cx="266400" cy="303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33"/>
            <p:cNvSpPr/>
            <p:nvPr/>
          </p:nvSpPr>
          <p:spPr>
            <a:xfrm>
              <a:off x="5248155" y="2657370"/>
              <a:ext cx="206640" cy="152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34"/>
            <p:cNvSpPr/>
            <p:nvPr/>
          </p:nvSpPr>
          <p:spPr>
            <a:xfrm flipV="1">
              <a:off x="3081314" y="3665010"/>
              <a:ext cx="209519" cy="3110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35"/>
            <p:cNvSpPr/>
            <p:nvPr/>
          </p:nvSpPr>
          <p:spPr>
            <a:xfrm flipV="1">
              <a:off x="4127115" y="3452250"/>
              <a:ext cx="276480" cy="2127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36"/>
            <p:cNvSpPr/>
            <p:nvPr/>
          </p:nvSpPr>
          <p:spPr>
            <a:xfrm flipV="1">
              <a:off x="5237099" y="3298530"/>
              <a:ext cx="214815" cy="1537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37"/>
            <p:cNvSpPr/>
            <p:nvPr/>
          </p:nvSpPr>
          <p:spPr>
            <a:xfrm flipV="1">
              <a:off x="6271276" y="2657370"/>
              <a:ext cx="202679" cy="152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38"/>
            <p:cNvSpPr/>
            <p:nvPr/>
          </p:nvSpPr>
          <p:spPr>
            <a:xfrm flipV="1">
              <a:off x="7278195" y="2398530"/>
              <a:ext cx="263880" cy="2588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39"/>
            <p:cNvSpPr/>
            <p:nvPr/>
          </p:nvSpPr>
          <p:spPr>
            <a:xfrm flipV="1">
              <a:off x="8359275" y="2071650"/>
              <a:ext cx="263881" cy="326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40"/>
            <p:cNvSpPr/>
            <p:nvPr/>
          </p:nvSpPr>
          <p:spPr>
            <a:xfrm>
              <a:off x="6271275" y="3298530"/>
              <a:ext cx="194759" cy="152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41"/>
            <p:cNvSpPr/>
            <p:nvPr/>
          </p:nvSpPr>
          <p:spPr>
            <a:xfrm>
              <a:off x="7283349" y="3458370"/>
              <a:ext cx="261965" cy="2480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42"/>
            <p:cNvSpPr/>
            <p:nvPr/>
          </p:nvSpPr>
          <p:spPr>
            <a:xfrm>
              <a:off x="8363053" y="3704700"/>
              <a:ext cx="263341" cy="27135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4" name="Group 43"/>
            <p:cNvGrpSpPr/>
            <p:nvPr/>
          </p:nvGrpSpPr>
          <p:grpSpPr>
            <a:xfrm>
              <a:off x="2206515" y="2060490"/>
              <a:ext cx="631440" cy="1918800"/>
              <a:chOff x="1454040" y="1736640"/>
              <a:chExt cx="631440" cy="1918800"/>
            </a:xfrm>
          </p:grpSpPr>
          <p:sp>
            <p:nvSpPr>
              <p:cNvPr id="115" name="CustomShape 44"/>
              <p:cNvSpPr/>
              <p:nvPr/>
            </p:nvSpPr>
            <p:spPr>
              <a:xfrm>
                <a:off x="1454040" y="1736640"/>
                <a:ext cx="132840" cy="19188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45"/>
              <p:cNvSpPr/>
              <p:nvPr/>
            </p:nvSpPr>
            <p:spPr>
              <a:xfrm>
                <a:off x="1677960" y="1736640"/>
                <a:ext cx="151920" cy="19188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46"/>
              <p:cNvSpPr/>
              <p:nvPr/>
            </p:nvSpPr>
            <p:spPr>
              <a:xfrm>
                <a:off x="1933560" y="1736640"/>
                <a:ext cx="151920" cy="19188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18" name="CustomShape 47"/>
            <p:cNvSpPr/>
            <p:nvPr/>
          </p:nvSpPr>
          <p:spPr>
            <a:xfrm>
              <a:off x="2932275" y="2060490"/>
              <a:ext cx="151920" cy="1918800"/>
            </a:xfrm>
            <a:prstGeom prst="rect">
              <a:avLst/>
            </a:prstGeom>
            <a:blipFill rotWithShape="0">
              <a:blip r:embed="rId2"/>
              <a:tile/>
            </a:blip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48"/>
            <p:cNvSpPr/>
            <p:nvPr/>
          </p:nvSpPr>
          <p:spPr>
            <a:xfrm>
              <a:off x="3292635" y="2354250"/>
              <a:ext cx="151920" cy="1314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49"/>
            <p:cNvSpPr/>
            <p:nvPr/>
          </p:nvSpPr>
          <p:spPr>
            <a:xfrm>
              <a:off x="3516195" y="2354250"/>
              <a:ext cx="151920" cy="1314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50"/>
            <p:cNvSpPr/>
            <p:nvPr/>
          </p:nvSpPr>
          <p:spPr>
            <a:xfrm>
              <a:off x="3738675" y="2354250"/>
              <a:ext cx="151920" cy="1314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51"/>
            <p:cNvSpPr/>
            <p:nvPr/>
          </p:nvSpPr>
          <p:spPr>
            <a:xfrm>
              <a:off x="3975195" y="2354250"/>
              <a:ext cx="151920" cy="1310760"/>
            </a:xfrm>
            <a:prstGeom prst="rect">
              <a:avLst/>
            </a:prstGeom>
            <a:blipFill rotWithShape="0">
              <a:blip r:embed="rId2"/>
              <a:tile/>
            </a:blip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52"/>
            <p:cNvSpPr/>
            <p:nvPr/>
          </p:nvSpPr>
          <p:spPr>
            <a:xfrm>
              <a:off x="4405395" y="2657370"/>
              <a:ext cx="151920" cy="794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53"/>
            <p:cNvSpPr/>
            <p:nvPr/>
          </p:nvSpPr>
          <p:spPr>
            <a:xfrm>
              <a:off x="4627515" y="2657370"/>
              <a:ext cx="151920" cy="794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54"/>
            <p:cNvSpPr/>
            <p:nvPr/>
          </p:nvSpPr>
          <p:spPr>
            <a:xfrm>
              <a:off x="4849635" y="2657370"/>
              <a:ext cx="151920" cy="794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55"/>
            <p:cNvSpPr/>
            <p:nvPr/>
          </p:nvSpPr>
          <p:spPr>
            <a:xfrm>
              <a:off x="5089395" y="2657370"/>
              <a:ext cx="151920" cy="794880"/>
            </a:xfrm>
            <a:prstGeom prst="rect">
              <a:avLst/>
            </a:prstGeom>
            <a:blipFill rotWithShape="0">
              <a:blip r:embed="rId2"/>
              <a:tile/>
            </a:blip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56"/>
            <p:cNvSpPr/>
            <p:nvPr/>
          </p:nvSpPr>
          <p:spPr>
            <a:xfrm>
              <a:off x="6466035" y="2657370"/>
              <a:ext cx="151920" cy="794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7"/>
            <p:cNvSpPr/>
            <p:nvPr/>
          </p:nvSpPr>
          <p:spPr>
            <a:xfrm>
              <a:off x="6688155" y="2657370"/>
              <a:ext cx="151920" cy="794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58"/>
            <p:cNvSpPr/>
            <p:nvPr/>
          </p:nvSpPr>
          <p:spPr>
            <a:xfrm>
              <a:off x="6910275" y="2657370"/>
              <a:ext cx="151920" cy="794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59"/>
            <p:cNvSpPr/>
            <p:nvPr/>
          </p:nvSpPr>
          <p:spPr>
            <a:xfrm>
              <a:off x="7126275" y="2657370"/>
              <a:ext cx="151920" cy="79488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60"/>
            <p:cNvSpPr/>
            <p:nvPr/>
          </p:nvSpPr>
          <p:spPr>
            <a:xfrm>
              <a:off x="7547115" y="2392410"/>
              <a:ext cx="151920" cy="1316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61"/>
            <p:cNvSpPr/>
            <p:nvPr/>
          </p:nvSpPr>
          <p:spPr>
            <a:xfrm>
              <a:off x="7769235" y="2392410"/>
              <a:ext cx="151920" cy="1316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62"/>
            <p:cNvSpPr/>
            <p:nvPr/>
          </p:nvSpPr>
          <p:spPr>
            <a:xfrm>
              <a:off x="7991355" y="2392410"/>
              <a:ext cx="151920" cy="13168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63"/>
            <p:cNvSpPr/>
            <p:nvPr/>
          </p:nvSpPr>
          <p:spPr>
            <a:xfrm>
              <a:off x="8207355" y="2392410"/>
              <a:ext cx="151920" cy="131688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35" name="Picture 72"/>
            <p:cNvPicPr/>
            <p:nvPr/>
          </p:nvPicPr>
          <p:blipFill>
            <a:blip r:embed="rId3"/>
            <a:srcRect l="15053" t="9551" r="15933" b="2055"/>
            <a:stretch/>
          </p:blipFill>
          <p:spPr>
            <a:xfrm>
              <a:off x="806475" y="2427330"/>
              <a:ext cx="1005840" cy="96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6" name="Picture 73"/>
            <p:cNvPicPr/>
            <p:nvPr/>
          </p:nvPicPr>
          <p:blipFill>
            <a:blip r:embed="rId3"/>
            <a:srcRect l="15053" t="8992" r="15933" b="2055"/>
            <a:stretch/>
          </p:blipFill>
          <p:spPr>
            <a:xfrm>
              <a:off x="9586875" y="2390610"/>
              <a:ext cx="1039320" cy="100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7" name="CustomShape 66"/>
            <p:cNvSpPr/>
            <p:nvPr/>
          </p:nvSpPr>
          <p:spPr>
            <a:xfrm>
              <a:off x="7702635" y="4095930"/>
              <a:ext cx="2741040" cy="155376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cxnSp>
        <p:nvCxnSpPr>
          <p:cNvPr id="4" name="Straight Connector 3"/>
          <p:cNvCxnSpPr>
            <a:stCxn id="115" idx="0"/>
            <a:endCxn id="118" idx="0"/>
          </p:cNvCxnSpPr>
          <p:nvPr/>
        </p:nvCxnSpPr>
        <p:spPr>
          <a:xfrm>
            <a:off x="2272935" y="2060490"/>
            <a:ext cx="735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15" idx="2"/>
            <a:endCxn id="118" idx="2"/>
          </p:cNvCxnSpPr>
          <p:nvPr/>
        </p:nvCxnSpPr>
        <p:spPr>
          <a:xfrm>
            <a:off x="2272935" y="3979290"/>
            <a:ext cx="735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9" idx="2"/>
            <a:endCxn id="122" idx="2"/>
          </p:cNvCxnSpPr>
          <p:nvPr/>
        </p:nvCxnSpPr>
        <p:spPr>
          <a:xfrm flipV="1">
            <a:off x="3368595" y="3665010"/>
            <a:ext cx="682560" cy="3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9" idx="0"/>
            <a:endCxn id="122" idx="0"/>
          </p:cNvCxnSpPr>
          <p:nvPr/>
        </p:nvCxnSpPr>
        <p:spPr>
          <a:xfrm>
            <a:off x="3368595" y="2354250"/>
            <a:ext cx="682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23" idx="0"/>
            <a:endCxn id="126" idx="0"/>
          </p:cNvCxnSpPr>
          <p:nvPr/>
        </p:nvCxnSpPr>
        <p:spPr>
          <a:xfrm>
            <a:off x="4481355" y="2657370"/>
            <a:ext cx="68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3" idx="2"/>
            <a:endCxn id="126" idx="2"/>
          </p:cNvCxnSpPr>
          <p:nvPr/>
        </p:nvCxnSpPr>
        <p:spPr>
          <a:xfrm>
            <a:off x="4481355" y="3452250"/>
            <a:ext cx="68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9" idx="0"/>
            <a:endCxn id="98" idx="0"/>
          </p:cNvCxnSpPr>
          <p:nvPr/>
        </p:nvCxnSpPr>
        <p:spPr>
          <a:xfrm>
            <a:off x="5530755" y="2810010"/>
            <a:ext cx="661680" cy="6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9" idx="2"/>
            <a:endCxn id="98" idx="2"/>
          </p:cNvCxnSpPr>
          <p:nvPr/>
        </p:nvCxnSpPr>
        <p:spPr>
          <a:xfrm>
            <a:off x="5530755" y="3298530"/>
            <a:ext cx="661680" cy="6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7" idx="0"/>
            <a:endCxn id="130" idx="0"/>
          </p:cNvCxnSpPr>
          <p:nvPr/>
        </p:nvCxnSpPr>
        <p:spPr>
          <a:xfrm>
            <a:off x="6541995" y="2657370"/>
            <a:ext cx="6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7" idx="2"/>
            <a:endCxn id="130" idx="2"/>
          </p:cNvCxnSpPr>
          <p:nvPr/>
        </p:nvCxnSpPr>
        <p:spPr>
          <a:xfrm>
            <a:off x="6541995" y="3452250"/>
            <a:ext cx="6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1" idx="0"/>
            <a:endCxn id="134" idx="0"/>
          </p:cNvCxnSpPr>
          <p:nvPr/>
        </p:nvCxnSpPr>
        <p:spPr>
          <a:xfrm>
            <a:off x="7623075" y="2392410"/>
            <a:ext cx="6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1" idx="2"/>
            <a:endCxn id="134" idx="2"/>
          </p:cNvCxnSpPr>
          <p:nvPr/>
        </p:nvCxnSpPr>
        <p:spPr>
          <a:xfrm>
            <a:off x="7623075" y="3709290"/>
            <a:ext cx="6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6" idx="2"/>
            <a:endCxn id="97" idx="2"/>
          </p:cNvCxnSpPr>
          <p:nvPr/>
        </p:nvCxnSpPr>
        <p:spPr>
          <a:xfrm>
            <a:off x="8702355" y="397929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6" idx="0"/>
            <a:endCxn id="97" idx="0"/>
          </p:cNvCxnSpPr>
          <p:nvPr/>
        </p:nvCxnSpPr>
        <p:spPr>
          <a:xfrm>
            <a:off x="8702355" y="206049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30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Training Low Fidelity data</a:t>
            </a:r>
          </a:p>
        </p:txBody>
      </p:sp>
      <p:sp>
        <p:nvSpPr>
          <p:cNvPr id="3" name="CustomShape 2"/>
          <p:cNvSpPr/>
          <p:nvPr/>
        </p:nvSpPr>
        <p:spPr>
          <a:xfrm>
            <a:off x="2962275" y="4497480"/>
            <a:ext cx="2126520" cy="23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F.C Layer1 (1024)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287235" y="4071960"/>
            <a:ext cx="69624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9880" rIns="0" bIns="0"/>
          <a:lstStyle/>
          <a:p>
            <a:pPr>
              <a:lnSpc>
                <a:spcPct val="8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Flatten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962275" y="4821120"/>
            <a:ext cx="2145600" cy="23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F.C Layer2 (64)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2962275" y="5145120"/>
            <a:ext cx="2053800" cy="23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F.C Layer3 (32)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2962275" y="5757840"/>
            <a:ext cx="2053800" cy="23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Output Layer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(5)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2962275" y="5470560"/>
            <a:ext cx="2053800" cy="23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F.C Layer4 (16)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4973595" y="6080040"/>
            <a:ext cx="1928160" cy="23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6280" rIns="0" bIns="0"/>
          <a:lstStyle/>
          <a:p>
            <a:pPr>
              <a:lnSpc>
                <a:spcPct val="87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(Low fidelity features)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5283195" y="3254400"/>
            <a:ext cx="1148760" cy="138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5279955" y="3417840"/>
            <a:ext cx="1148760" cy="138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1"/>
          <p:cNvSpPr/>
          <p:nvPr/>
        </p:nvSpPr>
        <p:spPr>
          <a:xfrm>
            <a:off x="5279955" y="3570120"/>
            <a:ext cx="1148760" cy="138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2"/>
          <p:cNvSpPr/>
          <p:nvPr/>
        </p:nvSpPr>
        <p:spPr>
          <a:xfrm>
            <a:off x="5279955" y="3722760"/>
            <a:ext cx="1148760" cy="138960"/>
          </a:xfrm>
          <a:prstGeom prst="rect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5022915" y="2225520"/>
            <a:ext cx="1621800" cy="172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4"/>
          <p:cNvSpPr/>
          <p:nvPr/>
        </p:nvSpPr>
        <p:spPr>
          <a:xfrm>
            <a:off x="5024485" y="2454120"/>
            <a:ext cx="1621800" cy="172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5"/>
          <p:cNvSpPr/>
          <p:nvPr/>
        </p:nvSpPr>
        <p:spPr>
          <a:xfrm>
            <a:off x="5030835" y="2682720"/>
            <a:ext cx="1621800" cy="172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6"/>
          <p:cNvSpPr/>
          <p:nvPr/>
        </p:nvSpPr>
        <p:spPr>
          <a:xfrm>
            <a:off x="5030835" y="2911320"/>
            <a:ext cx="1621800" cy="172440"/>
          </a:xfrm>
          <a:prstGeom prst="rect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7"/>
          <p:cNvSpPr/>
          <p:nvPr/>
        </p:nvSpPr>
        <p:spPr>
          <a:xfrm>
            <a:off x="6745155" y="3429000"/>
            <a:ext cx="88848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9880" rIns="0" bIns="0"/>
          <a:lstStyle/>
          <a:p>
            <a:pPr>
              <a:lnSpc>
                <a:spcPct val="8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64@8*8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18"/>
          <p:cNvSpPr/>
          <p:nvPr/>
        </p:nvSpPr>
        <p:spPr>
          <a:xfrm>
            <a:off x="6090675" y="1589040"/>
            <a:ext cx="12582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4000" rIns="90000" bIns="45000"/>
          <a:lstStyle/>
          <a:p>
            <a:pPr>
              <a:lnSpc>
                <a:spcPct val="93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1@16*16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" name="CustomShape 19"/>
          <p:cNvSpPr/>
          <p:nvPr/>
        </p:nvSpPr>
        <p:spPr>
          <a:xfrm>
            <a:off x="6691155" y="2508120"/>
            <a:ext cx="101556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9880" rIns="0" bIns="0"/>
          <a:lstStyle/>
          <a:p>
            <a:pPr>
              <a:lnSpc>
                <a:spcPct val="87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2@16*16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20"/>
          <p:cNvSpPr/>
          <p:nvPr/>
        </p:nvSpPr>
        <p:spPr>
          <a:xfrm>
            <a:off x="5846235" y="5799240"/>
            <a:ext cx="40680" cy="835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1"/>
          <p:cNvSpPr/>
          <p:nvPr/>
        </p:nvSpPr>
        <p:spPr>
          <a:xfrm>
            <a:off x="7023075" y="1768320"/>
            <a:ext cx="151560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93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Latent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" name="CustomShape 22"/>
          <p:cNvSpPr/>
          <p:nvPr/>
        </p:nvSpPr>
        <p:spPr>
          <a:xfrm flipH="1" flipV="1">
            <a:off x="6287955" y="1953000"/>
            <a:ext cx="653400" cy="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" name="Picture 59"/>
          <p:cNvPicPr/>
          <p:nvPr/>
        </p:nvPicPr>
        <p:blipFill>
          <a:blip r:embed="rId2"/>
          <a:srcRect l="18378" t="8386" r="18620" b="8244"/>
          <a:stretch/>
        </p:blipFill>
        <p:spPr>
          <a:xfrm>
            <a:off x="3615675" y="905040"/>
            <a:ext cx="664560" cy="637560"/>
          </a:xfrm>
          <a:prstGeom prst="rect">
            <a:avLst/>
          </a:prstGeom>
          <a:ln>
            <a:noFill/>
          </a:ln>
        </p:spPr>
      </p:pic>
      <p:sp>
        <p:nvSpPr>
          <p:cNvPr id="25" name="CustomShape 23"/>
          <p:cNvSpPr/>
          <p:nvPr/>
        </p:nvSpPr>
        <p:spPr>
          <a:xfrm>
            <a:off x="5903475" y="1025640"/>
            <a:ext cx="1028160" cy="29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Decoder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" name="Line 24"/>
          <p:cNvSpPr/>
          <p:nvPr/>
        </p:nvSpPr>
        <p:spPr>
          <a:xfrm flipV="1">
            <a:off x="5866755" y="776160"/>
            <a:ext cx="1127160" cy="3492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5"/>
          <p:cNvSpPr/>
          <p:nvPr/>
        </p:nvSpPr>
        <p:spPr>
          <a:xfrm>
            <a:off x="5866755" y="1326960"/>
            <a:ext cx="1127160" cy="297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6"/>
          <p:cNvSpPr/>
          <p:nvPr/>
        </p:nvSpPr>
        <p:spPr>
          <a:xfrm>
            <a:off x="6989235" y="777600"/>
            <a:ext cx="1440" cy="827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27"/>
          <p:cNvSpPr/>
          <p:nvPr/>
        </p:nvSpPr>
        <p:spPr>
          <a:xfrm>
            <a:off x="5866755" y="1123920"/>
            <a:ext cx="1440" cy="2016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28"/>
          <p:cNvSpPr/>
          <p:nvPr/>
        </p:nvSpPr>
        <p:spPr>
          <a:xfrm flipV="1">
            <a:off x="4736355" y="776160"/>
            <a:ext cx="1800" cy="838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Line 29"/>
          <p:cNvSpPr/>
          <p:nvPr/>
        </p:nvSpPr>
        <p:spPr>
          <a:xfrm flipH="1" flipV="1">
            <a:off x="4731675" y="765000"/>
            <a:ext cx="1136520" cy="360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30"/>
          <p:cNvSpPr/>
          <p:nvPr/>
        </p:nvSpPr>
        <p:spPr>
          <a:xfrm flipH="1">
            <a:off x="4734915" y="1325520"/>
            <a:ext cx="1114200" cy="279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1"/>
          <p:cNvSpPr/>
          <p:nvPr/>
        </p:nvSpPr>
        <p:spPr>
          <a:xfrm>
            <a:off x="4744635" y="1000080"/>
            <a:ext cx="1117080" cy="3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Encoder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" name="Picture 69"/>
          <p:cNvPicPr/>
          <p:nvPr/>
        </p:nvPicPr>
        <p:blipFill>
          <a:blip r:embed="rId2"/>
          <a:srcRect l="18378" t="6661" r="18620" b="8244"/>
          <a:stretch/>
        </p:blipFill>
        <p:spPr>
          <a:xfrm>
            <a:off x="7446435" y="898560"/>
            <a:ext cx="637560" cy="623160"/>
          </a:xfrm>
          <a:prstGeom prst="rect">
            <a:avLst/>
          </a:prstGeom>
          <a:ln>
            <a:noFill/>
          </a:ln>
        </p:spPr>
      </p:pic>
      <p:sp>
        <p:nvSpPr>
          <p:cNvPr id="35" name="Line 32"/>
          <p:cNvSpPr/>
          <p:nvPr/>
        </p:nvSpPr>
        <p:spPr>
          <a:xfrm>
            <a:off x="4291755" y="1212840"/>
            <a:ext cx="40176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Line 33"/>
          <p:cNvSpPr/>
          <p:nvPr/>
        </p:nvSpPr>
        <p:spPr>
          <a:xfrm>
            <a:off x="7014435" y="1212840"/>
            <a:ext cx="401760" cy="1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Line 34"/>
          <p:cNvSpPr/>
          <p:nvPr/>
        </p:nvSpPr>
        <p:spPr>
          <a:xfrm>
            <a:off x="5030835" y="3076200"/>
            <a:ext cx="249120" cy="1782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Line 35"/>
          <p:cNvSpPr/>
          <p:nvPr/>
        </p:nvSpPr>
        <p:spPr>
          <a:xfrm flipH="1">
            <a:off x="6429075" y="3083760"/>
            <a:ext cx="223560" cy="1656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36"/>
          <p:cNvSpPr/>
          <p:nvPr/>
        </p:nvSpPr>
        <p:spPr>
          <a:xfrm>
            <a:off x="7035675" y="5310360"/>
            <a:ext cx="502560" cy="180360"/>
          </a:xfrm>
          <a:prstGeom prst="rect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7"/>
          <p:cNvSpPr/>
          <p:nvPr/>
        </p:nvSpPr>
        <p:spPr>
          <a:xfrm>
            <a:off x="7542195" y="4732200"/>
            <a:ext cx="211860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>
              <a:lnSpc>
                <a:spcPct val="93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Conv + BN + Relu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38"/>
          <p:cNvSpPr/>
          <p:nvPr/>
        </p:nvSpPr>
        <p:spPr>
          <a:xfrm>
            <a:off x="7577115" y="5200560"/>
            <a:ext cx="175356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>
              <a:lnSpc>
                <a:spcPct val="93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Max pooling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39"/>
          <p:cNvSpPr/>
          <p:nvPr/>
        </p:nvSpPr>
        <p:spPr>
          <a:xfrm>
            <a:off x="7035675" y="4843440"/>
            <a:ext cx="491400" cy="121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0"/>
          <p:cNvSpPr/>
          <p:nvPr/>
        </p:nvSpPr>
        <p:spPr>
          <a:xfrm>
            <a:off x="7035675" y="5022720"/>
            <a:ext cx="491400" cy="121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1"/>
          <p:cNvSpPr/>
          <p:nvPr/>
        </p:nvSpPr>
        <p:spPr>
          <a:xfrm>
            <a:off x="7035675" y="4662360"/>
            <a:ext cx="491400" cy="121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2"/>
          <p:cNvSpPr/>
          <p:nvPr/>
        </p:nvSpPr>
        <p:spPr>
          <a:xfrm>
            <a:off x="7669275" y="5626080"/>
            <a:ext cx="145044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9880" rIns="0" bIns="0"/>
          <a:lstStyle/>
          <a:p>
            <a:pPr>
              <a:lnSpc>
                <a:spcPct val="87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Dense + Relu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43"/>
          <p:cNvSpPr/>
          <p:nvPr/>
        </p:nvSpPr>
        <p:spPr>
          <a:xfrm>
            <a:off x="6940635" y="4595760"/>
            <a:ext cx="2609280" cy="1299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4"/>
          <p:cNvSpPr/>
          <p:nvPr/>
        </p:nvSpPr>
        <p:spPr>
          <a:xfrm>
            <a:off x="5619075" y="1557360"/>
            <a:ext cx="455040" cy="407520"/>
          </a:xfrm>
          <a:prstGeom prst="downArrow">
            <a:avLst>
              <a:gd name="adj1" fmla="val 50000"/>
              <a:gd name="adj2" fmla="val 36551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5"/>
          <p:cNvSpPr/>
          <p:nvPr/>
        </p:nvSpPr>
        <p:spPr>
          <a:xfrm>
            <a:off x="5655075" y="3932280"/>
            <a:ext cx="455040" cy="407520"/>
          </a:xfrm>
          <a:prstGeom prst="downArrow">
            <a:avLst>
              <a:gd name="adj1" fmla="val 50000"/>
              <a:gd name="adj2" fmla="val 36551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6"/>
          <p:cNvSpPr/>
          <p:nvPr/>
        </p:nvSpPr>
        <p:spPr>
          <a:xfrm>
            <a:off x="5864595" y="459180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7"/>
          <p:cNvSpPr/>
          <p:nvPr/>
        </p:nvSpPr>
        <p:spPr>
          <a:xfrm>
            <a:off x="6008955" y="459180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8"/>
          <p:cNvSpPr/>
          <p:nvPr/>
        </p:nvSpPr>
        <p:spPr>
          <a:xfrm>
            <a:off x="6189315" y="459180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9"/>
          <p:cNvSpPr/>
          <p:nvPr/>
        </p:nvSpPr>
        <p:spPr>
          <a:xfrm>
            <a:off x="4928595" y="4555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0"/>
          <p:cNvSpPr/>
          <p:nvPr/>
        </p:nvSpPr>
        <p:spPr>
          <a:xfrm>
            <a:off x="5827515" y="491436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1"/>
          <p:cNvSpPr/>
          <p:nvPr/>
        </p:nvSpPr>
        <p:spPr>
          <a:xfrm>
            <a:off x="5935875" y="491436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2"/>
          <p:cNvSpPr/>
          <p:nvPr/>
        </p:nvSpPr>
        <p:spPr>
          <a:xfrm>
            <a:off x="6044595" y="491436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3"/>
          <p:cNvSpPr/>
          <p:nvPr/>
        </p:nvSpPr>
        <p:spPr>
          <a:xfrm>
            <a:off x="5791515" y="523944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4"/>
          <p:cNvSpPr/>
          <p:nvPr/>
        </p:nvSpPr>
        <p:spPr>
          <a:xfrm>
            <a:off x="5900955" y="523944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5"/>
          <p:cNvSpPr/>
          <p:nvPr/>
        </p:nvSpPr>
        <p:spPr>
          <a:xfrm>
            <a:off x="5791515" y="552672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6"/>
          <p:cNvSpPr/>
          <p:nvPr/>
        </p:nvSpPr>
        <p:spPr>
          <a:xfrm>
            <a:off x="5720595" y="5526720"/>
            <a:ext cx="45360" cy="88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7"/>
          <p:cNvSpPr/>
          <p:nvPr/>
        </p:nvSpPr>
        <p:spPr>
          <a:xfrm>
            <a:off x="5144595" y="4555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8"/>
          <p:cNvSpPr/>
          <p:nvPr/>
        </p:nvSpPr>
        <p:spPr>
          <a:xfrm>
            <a:off x="5360595" y="4555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59"/>
          <p:cNvSpPr/>
          <p:nvPr/>
        </p:nvSpPr>
        <p:spPr>
          <a:xfrm>
            <a:off x="5576595" y="4555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0"/>
          <p:cNvSpPr/>
          <p:nvPr/>
        </p:nvSpPr>
        <p:spPr>
          <a:xfrm>
            <a:off x="6296595" y="4555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1"/>
          <p:cNvSpPr/>
          <p:nvPr/>
        </p:nvSpPr>
        <p:spPr>
          <a:xfrm>
            <a:off x="6512595" y="4555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2"/>
          <p:cNvSpPr/>
          <p:nvPr/>
        </p:nvSpPr>
        <p:spPr>
          <a:xfrm>
            <a:off x="5108595" y="4879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3"/>
          <p:cNvSpPr/>
          <p:nvPr/>
        </p:nvSpPr>
        <p:spPr>
          <a:xfrm>
            <a:off x="5324595" y="4879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4"/>
          <p:cNvSpPr/>
          <p:nvPr/>
        </p:nvSpPr>
        <p:spPr>
          <a:xfrm>
            <a:off x="5540595" y="4879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5"/>
          <p:cNvSpPr/>
          <p:nvPr/>
        </p:nvSpPr>
        <p:spPr>
          <a:xfrm>
            <a:off x="6152595" y="4879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6"/>
          <p:cNvSpPr/>
          <p:nvPr/>
        </p:nvSpPr>
        <p:spPr>
          <a:xfrm>
            <a:off x="6368595" y="4879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7"/>
          <p:cNvSpPr/>
          <p:nvPr/>
        </p:nvSpPr>
        <p:spPr>
          <a:xfrm>
            <a:off x="5324235" y="5203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68"/>
          <p:cNvSpPr/>
          <p:nvPr/>
        </p:nvSpPr>
        <p:spPr>
          <a:xfrm>
            <a:off x="5540235" y="5203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69"/>
          <p:cNvSpPr/>
          <p:nvPr/>
        </p:nvSpPr>
        <p:spPr>
          <a:xfrm>
            <a:off x="5972595" y="5203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0"/>
          <p:cNvSpPr/>
          <p:nvPr/>
        </p:nvSpPr>
        <p:spPr>
          <a:xfrm>
            <a:off x="6188595" y="5203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1"/>
          <p:cNvSpPr/>
          <p:nvPr/>
        </p:nvSpPr>
        <p:spPr>
          <a:xfrm>
            <a:off x="5864955" y="549144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2"/>
          <p:cNvSpPr/>
          <p:nvPr/>
        </p:nvSpPr>
        <p:spPr>
          <a:xfrm>
            <a:off x="5504235" y="549144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3"/>
          <p:cNvSpPr/>
          <p:nvPr/>
        </p:nvSpPr>
        <p:spPr>
          <a:xfrm>
            <a:off x="5648595" y="5743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4"/>
          <p:cNvSpPr/>
          <p:nvPr/>
        </p:nvSpPr>
        <p:spPr>
          <a:xfrm>
            <a:off x="5972595" y="5743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5"/>
          <p:cNvSpPr/>
          <p:nvPr/>
        </p:nvSpPr>
        <p:spPr>
          <a:xfrm>
            <a:off x="7196595" y="5671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6"/>
          <p:cNvSpPr/>
          <p:nvPr/>
        </p:nvSpPr>
        <p:spPr>
          <a:xfrm>
            <a:off x="6080955" y="5491080"/>
            <a:ext cx="181080" cy="181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7"/>
          <p:cNvSpPr/>
          <p:nvPr/>
        </p:nvSpPr>
        <p:spPr>
          <a:xfrm>
            <a:off x="5918235" y="5798880"/>
            <a:ext cx="40680" cy="835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83" name="Straight Connector 82"/>
          <p:cNvCxnSpPr>
            <a:stCxn id="14" idx="1"/>
            <a:endCxn id="17" idx="1"/>
          </p:cNvCxnSpPr>
          <p:nvPr/>
        </p:nvCxnSpPr>
        <p:spPr>
          <a:xfrm>
            <a:off x="5022915" y="2311740"/>
            <a:ext cx="792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4" idx="3"/>
            <a:endCxn id="17" idx="3"/>
          </p:cNvCxnSpPr>
          <p:nvPr/>
        </p:nvCxnSpPr>
        <p:spPr>
          <a:xfrm>
            <a:off x="6644715" y="2311740"/>
            <a:ext cx="792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94" y="609600"/>
            <a:ext cx="9363075" cy="6248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76200" y="-330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Training </a:t>
            </a:r>
            <a:r>
              <a:rPr lang="en-US" sz="3600" dirty="0" smtClean="0">
                <a:solidFill>
                  <a:srgbClr val="C00000"/>
                </a:solidFill>
              </a:rPr>
              <a:t>High </a:t>
            </a:r>
            <a:r>
              <a:rPr lang="en-US" sz="3600" dirty="0">
                <a:solidFill>
                  <a:srgbClr val="C00000"/>
                </a:solidFill>
              </a:rPr>
              <a:t>Fidelity data</a:t>
            </a:r>
          </a:p>
        </p:txBody>
      </p:sp>
    </p:spTree>
    <p:extLst>
      <p:ext uri="{BB962C8B-B14F-4D97-AF65-F5344CB8AC3E}">
        <p14:creationId xmlns:p14="http://schemas.microsoft.com/office/powerpoint/2010/main" val="39365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extBox 840"/>
          <p:cNvSpPr txBox="1">
            <a:spLocks/>
          </p:cNvSpPr>
          <p:nvPr/>
        </p:nvSpPr>
        <p:spPr>
          <a:xfrm>
            <a:off x="213285" y="3061026"/>
            <a:ext cx="11746520" cy="35661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61" y="22229"/>
            <a:ext cx="3231113" cy="69474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Introduction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820" name="Picture 8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2" y="4014824"/>
            <a:ext cx="1828908" cy="1842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21" name="TextBox 820"/>
          <p:cNvSpPr txBox="1"/>
          <p:nvPr/>
        </p:nvSpPr>
        <p:spPr>
          <a:xfrm>
            <a:off x="1252327" y="6025178"/>
            <a:ext cx="11629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Courtesy : [2]</a:t>
            </a:r>
          </a:p>
        </p:txBody>
      </p:sp>
      <p:sp>
        <p:nvSpPr>
          <p:cNvPr id="822" name="Striped Right Arrow 821"/>
          <p:cNvSpPr/>
          <p:nvPr/>
        </p:nvSpPr>
        <p:spPr>
          <a:xfrm>
            <a:off x="2856492" y="4631910"/>
            <a:ext cx="757944" cy="549248"/>
          </a:xfrm>
          <a:prstGeom prst="striped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4" name="Picture 8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29" y="3955290"/>
            <a:ext cx="3024726" cy="1961121"/>
          </a:xfrm>
          <a:prstGeom prst="rect">
            <a:avLst/>
          </a:prstGeom>
          <a:ln>
            <a:noFill/>
          </a:ln>
        </p:spPr>
      </p:pic>
      <p:sp>
        <p:nvSpPr>
          <p:cNvPr id="825" name="Striped Right Arrow 824"/>
          <p:cNvSpPr/>
          <p:nvPr/>
        </p:nvSpPr>
        <p:spPr>
          <a:xfrm>
            <a:off x="8652533" y="4661226"/>
            <a:ext cx="757944" cy="549248"/>
          </a:xfrm>
          <a:prstGeom prst="striped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TextBox 827"/>
          <p:cNvSpPr txBox="1"/>
          <p:nvPr/>
        </p:nvSpPr>
        <p:spPr>
          <a:xfrm>
            <a:off x="9757789" y="3490039"/>
            <a:ext cx="26271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Property Prediction</a:t>
            </a:r>
          </a:p>
        </p:txBody>
      </p:sp>
      <p:sp>
        <p:nvSpPr>
          <p:cNvPr id="829" name="TextBox 828"/>
          <p:cNvSpPr txBox="1"/>
          <p:nvPr/>
        </p:nvSpPr>
        <p:spPr>
          <a:xfrm>
            <a:off x="1019027" y="3479487"/>
            <a:ext cx="8953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830" name="TextBox 829"/>
          <p:cNvSpPr txBox="1"/>
          <p:nvPr/>
        </p:nvSpPr>
        <p:spPr>
          <a:xfrm>
            <a:off x="4759593" y="3456876"/>
            <a:ext cx="285682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Experiments/Simulations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33" name="TextBox 832"/>
          <p:cNvSpPr txBox="1">
            <a:spLocks noChangeAspect="1"/>
          </p:cNvSpPr>
          <p:nvPr/>
        </p:nvSpPr>
        <p:spPr>
          <a:xfrm>
            <a:off x="10706399" y="5923304"/>
            <a:ext cx="166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 : [3]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61" y="3909830"/>
            <a:ext cx="1378726" cy="1993408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4029343" y="3862787"/>
            <a:ext cx="4114407" cy="256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>
            <a:spLocks noChangeAspect="1"/>
          </p:cNvSpPr>
          <p:nvPr/>
        </p:nvSpPr>
        <p:spPr>
          <a:xfrm>
            <a:off x="7035735" y="5915602"/>
            <a:ext cx="198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 : [4]</a:t>
            </a:r>
          </a:p>
        </p:txBody>
      </p:sp>
      <p:pic>
        <p:nvPicPr>
          <p:cNvPr id="2050" name="Picture 2" descr="https://ars.els-cdn.com/content/image/1-s2.0-S2352924515000058-gr4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4" b="5843"/>
          <a:stretch/>
        </p:blipFill>
        <p:spPr bwMode="auto">
          <a:xfrm>
            <a:off x="9678510" y="3875533"/>
            <a:ext cx="2138324" cy="20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7750" y="850976"/>
            <a:ext cx="118975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Necessary to screen large pool of morphologies for identifying structure property linkages.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Predicting properties at highest level of accuracy has high computation cost,  but is crucial.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Sometimes low fidelity methods are used to justify cost and accuracy.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624727" y="5948325"/>
            <a:ext cx="11629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Courtesy : [3]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01771" y="3037428"/>
            <a:ext cx="308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High Fidelity Data</a:t>
            </a:r>
          </a:p>
        </p:txBody>
      </p:sp>
    </p:spTree>
    <p:extLst>
      <p:ext uri="{BB962C8B-B14F-4D97-AF65-F5344CB8AC3E}">
        <p14:creationId xmlns:p14="http://schemas.microsoft.com/office/powerpoint/2010/main" val="26001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7252218" y="4104922"/>
            <a:ext cx="4464559" cy="2556790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+mj-lt"/>
              </a:rPr>
              <a:t>Multi Fidelity Modeling using Machine Learning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Delta Learning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Low fidelity as feature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 Kriging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Deep Learning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431801" y="4799855"/>
            <a:ext cx="5065576" cy="1491610"/>
            <a:chOff x="759351" y="5126143"/>
            <a:chExt cx="4562251" cy="1491610"/>
          </a:xfrm>
        </p:grpSpPr>
        <p:grpSp>
          <p:nvGrpSpPr>
            <p:cNvPr id="132" name="Group 131"/>
            <p:cNvGrpSpPr>
              <a:grpSpLocks noChangeAspect="1"/>
            </p:cNvGrpSpPr>
            <p:nvPr/>
          </p:nvGrpSpPr>
          <p:grpSpPr>
            <a:xfrm>
              <a:off x="759351" y="5126143"/>
              <a:ext cx="4562251" cy="1491610"/>
              <a:chOff x="342899" y="1078023"/>
              <a:chExt cx="9361299" cy="3060641"/>
            </a:xfrm>
          </p:grpSpPr>
          <p:sp>
            <p:nvSpPr>
              <p:cNvPr id="133" name="TextBox 132"/>
              <p:cNvSpPr txBox="1">
                <a:spLocks noChangeAspect="1"/>
              </p:cNvSpPr>
              <p:nvPr/>
            </p:nvSpPr>
            <p:spPr>
              <a:xfrm>
                <a:off x="342899" y="1078023"/>
                <a:ext cx="9361299" cy="3060641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4" name="Group 133"/>
              <p:cNvGrpSpPr>
                <a:grpSpLocks noChangeAspect="1"/>
              </p:cNvGrpSpPr>
              <p:nvPr/>
            </p:nvGrpSpPr>
            <p:grpSpPr>
              <a:xfrm>
                <a:off x="383662" y="2240484"/>
                <a:ext cx="9320534" cy="1772737"/>
                <a:chOff x="406167" y="5185297"/>
                <a:chExt cx="11383815" cy="1748333"/>
              </a:xfrm>
            </p:grpSpPr>
            <p:sp>
              <p:nvSpPr>
                <p:cNvPr id="141" name="Striped Right Arrow 140"/>
                <p:cNvSpPr/>
                <p:nvPr/>
              </p:nvSpPr>
              <p:spPr>
                <a:xfrm>
                  <a:off x="2128541" y="5548404"/>
                  <a:ext cx="737753" cy="431692"/>
                </a:xfrm>
                <a:prstGeom prst="stripedRightArrow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Striped Right Arrow 142"/>
                <p:cNvSpPr/>
                <p:nvPr/>
              </p:nvSpPr>
              <p:spPr>
                <a:xfrm>
                  <a:off x="7575357" y="5524126"/>
                  <a:ext cx="737753" cy="431692"/>
                </a:xfrm>
                <a:prstGeom prst="stripedRightArrow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8313110" y="5251977"/>
                  <a:ext cx="3476872" cy="1681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Property Prediction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406167" y="5314261"/>
                  <a:ext cx="2078391" cy="934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Data</a:t>
                  </a:r>
                  <a:endParaRPr lang="en-US" sz="12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247861" y="5185297"/>
                  <a:ext cx="4203314" cy="16816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Experiments/</a:t>
                  </a:r>
                </a:p>
                <a:p>
                  <a:r>
                    <a:rPr lang="en-US" sz="2400" dirty="0"/>
                    <a:t>Simulations</a:t>
                  </a:r>
                </a:p>
              </p:txBody>
            </p:sp>
          </p:grpSp>
        </p:grpSp>
        <p:sp>
          <p:nvSpPr>
            <p:cNvPr id="148" name="TextBox 147"/>
            <p:cNvSpPr txBox="1"/>
            <p:nvPr/>
          </p:nvSpPr>
          <p:spPr>
            <a:xfrm>
              <a:off x="781900" y="5156884"/>
              <a:ext cx="3018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+mj-lt"/>
                </a:rPr>
                <a:t>High Fidelity Data</a:t>
              </a:r>
            </a:p>
          </p:txBody>
        </p:sp>
      </p:grpSp>
      <p:cxnSp>
        <p:nvCxnSpPr>
          <p:cNvPr id="151" name="Straight Arrow Connector 150"/>
          <p:cNvCxnSpPr>
            <a:stCxn id="19" idx="2"/>
            <a:endCxn id="127" idx="1"/>
          </p:cNvCxnSpPr>
          <p:nvPr/>
        </p:nvCxnSpPr>
        <p:spPr>
          <a:xfrm>
            <a:off x="6119154" y="3971557"/>
            <a:ext cx="1133064" cy="14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3" idx="3"/>
            <a:endCxn id="127" idx="1"/>
          </p:cNvCxnSpPr>
          <p:nvPr/>
        </p:nvCxnSpPr>
        <p:spPr>
          <a:xfrm flipV="1">
            <a:off x="5497377" y="5383317"/>
            <a:ext cx="1754841" cy="16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547" y="136486"/>
            <a:ext cx="11017213" cy="383507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89185" y="964571"/>
            <a:ext cx="3519844" cy="2873621"/>
            <a:chOff x="4073526" y="517236"/>
            <a:chExt cx="4080333" cy="2926080"/>
          </a:xfrm>
        </p:grpSpPr>
        <p:grpSp>
          <p:nvGrpSpPr>
            <p:cNvPr id="21" name="Group 20"/>
            <p:cNvGrpSpPr/>
            <p:nvPr/>
          </p:nvGrpSpPr>
          <p:grpSpPr>
            <a:xfrm>
              <a:off x="4073526" y="517236"/>
              <a:ext cx="4080333" cy="2926080"/>
              <a:chOff x="4073526" y="517236"/>
              <a:chExt cx="4080333" cy="29260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073526" y="517236"/>
                <a:ext cx="4080333" cy="2926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2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8" r="9282"/>
              <a:stretch>
                <a:fillRect/>
              </a:stretch>
            </p:blipFill>
            <p:spPr bwMode="auto">
              <a:xfrm>
                <a:off x="6629216" y="1946383"/>
                <a:ext cx="1389342" cy="1164292"/>
              </a:xfrm>
              <a:prstGeom prst="rect">
                <a:avLst/>
              </a:prstGeom>
              <a:noFill/>
              <a:ln w="9525" cap="flat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 l="1208" r="9282"/>
                      <a:stretch>
                        <a:fillRect/>
                      </a:stretch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5" name="Group 24"/>
              <p:cNvGrpSpPr/>
              <p:nvPr/>
            </p:nvGrpSpPr>
            <p:grpSpPr>
              <a:xfrm>
                <a:off x="4291446" y="1903844"/>
                <a:ext cx="2089707" cy="1206814"/>
                <a:chOff x="3852863" y="2835275"/>
                <a:chExt cx="2754312" cy="2682876"/>
              </a:xfrm>
            </p:grpSpPr>
            <p:grpSp>
              <p:nvGrpSpPr>
                <p:cNvPr id="27" name="Group 4"/>
                <p:cNvGrpSpPr>
                  <a:grpSpLocks/>
                </p:cNvGrpSpPr>
                <p:nvPr/>
              </p:nvGrpSpPr>
              <p:grpSpPr bwMode="auto">
                <a:xfrm>
                  <a:off x="3852863" y="2835275"/>
                  <a:ext cx="2754312" cy="2682876"/>
                  <a:chOff x="2427" y="1786"/>
                  <a:chExt cx="1735" cy="1690"/>
                </a:xfrm>
              </p:grpSpPr>
              <p:grpSp>
                <p:nvGrpSpPr>
                  <p:cNvPr id="31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2496" y="1786"/>
                    <a:ext cx="1666" cy="1551"/>
                    <a:chOff x="2496" y="1786"/>
                    <a:chExt cx="1666" cy="1551"/>
                  </a:xfrm>
                </p:grpSpPr>
                <p:sp>
                  <p:nvSpPr>
                    <p:cNvPr id="35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1786"/>
                      <a:ext cx="0" cy="1034"/>
                    </a:xfrm>
                    <a:prstGeom prst="line">
                      <a:avLst/>
                    </a:prstGeom>
                    <a:noFill/>
                    <a:ln w="9360" cap="flat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0" y="2823"/>
                      <a:ext cx="1202" cy="0"/>
                    </a:xfrm>
                    <a:prstGeom prst="line">
                      <a:avLst/>
                    </a:prstGeom>
                    <a:noFill/>
                    <a:ln w="9360" cap="flat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95" y="2823"/>
                      <a:ext cx="464" cy="514"/>
                    </a:xfrm>
                    <a:prstGeom prst="line">
                      <a:avLst/>
                    </a:prstGeom>
                    <a:noFill/>
                    <a:ln w="9360" cap="flat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2" y="2691"/>
                    <a:ext cx="392" cy="288"/>
                  </a:xfrm>
                  <a:prstGeom prst="rect">
                    <a:avLst/>
                  </a:prstGeom>
                  <a:noFill/>
                  <a:ln w="9525" cap="flat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5000" rIns="90000" bIns="45000"/>
                  <a:lstStyle>
                    <a:lvl1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5pPr>
                    <a:lvl6pPr marL="25146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6pPr>
                    <a:lvl7pPr marL="29718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7pPr>
                    <a:lvl8pPr marL="34290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8pPr>
                    <a:lvl9pPr marL="38862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1050" dirty="0"/>
                      <a:t>g</a:t>
                    </a:r>
                    <a:r>
                      <a:rPr lang="en-US" altLang="en-US" sz="1050" baseline="-25000" dirty="0"/>
                      <a:t>1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3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0" y="1825"/>
                    <a:ext cx="527" cy="421"/>
                  </a:xfrm>
                  <a:prstGeom prst="rect">
                    <a:avLst/>
                  </a:prstGeom>
                  <a:noFill/>
                  <a:ln w="9525" cap="flat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5000" rIns="90000" bIns="45000"/>
                  <a:lstStyle>
                    <a:lvl1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5pPr>
                    <a:lvl6pPr marL="25146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6pPr>
                    <a:lvl7pPr marL="29718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7pPr>
                    <a:lvl8pPr marL="34290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8pPr>
                    <a:lvl9pPr marL="38862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1050" dirty="0"/>
                      <a:t>g</a:t>
                    </a:r>
                    <a:r>
                      <a:rPr lang="en-US" altLang="en-US" sz="1050" baseline="-25000" dirty="0"/>
                      <a:t>2</a:t>
                    </a:r>
                  </a:p>
                </p:txBody>
              </p:sp>
              <p:sp>
                <p:nvSpPr>
                  <p:cNvPr id="34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7" y="3095"/>
                    <a:ext cx="404" cy="381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5000" rIns="90000" bIns="45000"/>
                  <a:lstStyle>
                    <a:lvl1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5pPr>
                    <a:lvl6pPr marL="25146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6pPr>
                    <a:lvl7pPr marL="29718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7pPr>
                    <a:lvl8pPr marL="34290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8pPr>
                    <a:lvl9pPr marL="3886200" indent="-228600" defTabSz="457200" fontAlgn="base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  <a:defRPr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1050" dirty="0"/>
                      <a:t>g</a:t>
                    </a:r>
                    <a:r>
                      <a:rPr lang="en-US" altLang="en-US" sz="1050" baseline="-25000" dirty="0"/>
                      <a:t>3</a:t>
                    </a:r>
                  </a:p>
                </p:txBody>
              </p:sp>
            </p:grpSp>
            <p:sp>
              <p:nvSpPr>
                <p:cNvPr id="28" name="Oval 12"/>
                <p:cNvSpPr>
                  <a:spLocks noChangeArrowheads="1"/>
                </p:cNvSpPr>
                <p:nvPr/>
              </p:nvSpPr>
              <p:spPr bwMode="auto">
                <a:xfrm>
                  <a:off x="5173663" y="3382963"/>
                  <a:ext cx="92075" cy="182562"/>
                </a:xfrm>
                <a:prstGeom prst="ellipse">
                  <a:avLst/>
                </a:prstGeom>
                <a:solidFill>
                  <a:srgbClr val="729FCF"/>
                </a:solidFill>
                <a:ln w="9360" cap="flat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Oval 14"/>
                <p:cNvSpPr>
                  <a:spLocks noChangeArrowheads="1"/>
                </p:cNvSpPr>
                <p:nvPr/>
              </p:nvSpPr>
              <p:spPr bwMode="auto">
                <a:xfrm>
                  <a:off x="4932363" y="4754563"/>
                  <a:ext cx="92075" cy="182562"/>
                </a:xfrm>
                <a:prstGeom prst="ellipse">
                  <a:avLst/>
                </a:prstGeom>
                <a:solidFill>
                  <a:srgbClr val="729FCF"/>
                </a:solidFill>
                <a:ln w="9360" cap="flat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19"/>
                <p:cNvSpPr>
                  <a:spLocks noChangeArrowheads="1"/>
                </p:cNvSpPr>
                <p:nvPr/>
              </p:nvSpPr>
              <p:spPr bwMode="auto">
                <a:xfrm>
                  <a:off x="4106863" y="4146550"/>
                  <a:ext cx="85725" cy="176213"/>
                </a:xfrm>
                <a:prstGeom prst="ellipse">
                  <a:avLst/>
                </a:prstGeom>
                <a:solidFill>
                  <a:srgbClr val="729FCF"/>
                </a:solidFill>
                <a:ln w="9360" cap="flat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9524" y="571619"/>
                <a:ext cx="2956345" cy="10197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6443615" y="1564494"/>
              <a:ext cx="1479129" cy="3133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Courtesy : [1]</a:t>
              </a:r>
              <a:endParaRPr lang="en-US" sz="2800" dirty="0"/>
            </a:p>
          </p:txBody>
        </p:sp>
      </p:grpSp>
      <p:sp>
        <p:nvSpPr>
          <p:cNvPr id="38" name="Striped Right Arrow 37"/>
          <p:cNvSpPr/>
          <p:nvPr/>
        </p:nvSpPr>
        <p:spPr>
          <a:xfrm>
            <a:off x="7261084" y="2102798"/>
            <a:ext cx="636413" cy="423953"/>
          </a:xfrm>
          <a:prstGeom prst="striped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16143" y="565522"/>
            <a:ext cx="827053" cy="390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032385" y="569272"/>
            <a:ext cx="2997076" cy="390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Feature Engineering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72829" y="565014"/>
            <a:ext cx="2372232" cy="390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Property Prediction</a:t>
            </a:r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808726" y="1791606"/>
            <a:ext cx="1779051" cy="1477163"/>
            <a:chOff x="5739802" y="2393934"/>
            <a:chExt cx="2038949" cy="1692959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5743905" y="2393934"/>
              <a:ext cx="630240" cy="69255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>
              <a:grpSpLocks noChangeAspect="1"/>
            </p:cNvGrpSpPr>
            <p:nvPr/>
          </p:nvGrpSpPr>
          <p:grpSpPr>
            <a:xfrm>
              <a:off x="5743906" y="3076423"/>
              <a:ext cx="1390320" cy="992964"/>
              <a:chOff x="2397498" y="1078237"/>
              <a:chExt cx="6270251" cy="4478203"/>
            </a:xfrm>
          </p:grpSpPr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4668" y="1078237"/>
                <a:ext cx="6243081" cy="11246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8974" y="2202893"/>
                <a:ext cx="6243079" cy="11256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189" y="3351537"/>
                <a:ext cx="6188743" cy="10562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397498" y="4430800"/>
                <a:ext cx="6243081" cy="11256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07" name="Group 106"/>
            <p:cNvGrpSpPr>
              <a:grpSpLocks noChangeAspect="1"/>
            </p:cNvGrpSpPr>
            <p:nvPr/>
          </p:nvGrpSpPr>
          <p:grpSpPr>
            <a:xfrm>
              <a:off x="6059025" y="2750683"/>
              <a:ext cx="1390320" cy="992964"/>
              <a:chOff x="2397498" y="1078237"/>
              <a:chExt cx="6270251" cy="4478203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4668" y="1078237"/>
                <a:ext cx="6243081" cy="11246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8974" y="2202893"/>
                <a:ext cx="6243079" cy="11256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189" y="3351537"/>
                <a:ext cx="6188743" cy="10562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397498" y="4430800"/>
                <a:ext cx="6243081" cy="11256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>
              <a:off x="6388431" y="2393934"/>
              <a:ext cx="1390320" cy="992964"/>
              <a:chOff x="2397498" y="1078237"/>
              <a:chExt cx="6270251" cy="4478203"/>
            </a:xfrm>
          </p:grpSpPr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4668" y="1078237"/>
                <a:ext cx="6243081" cy="11246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8974" y="2202893"/>
                <a:ext cx="6243079" cy="11256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189" y="3351537"/>
                <a:ext cx="6188743" cy="10562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397498" y="4430800"/>
                <a:ext cx="6243081" cy="11256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109" name="Straight Connector 108"/>
            <p:cNvCxnSpPr/>
            <p:nvPr/>
          </p:nvCxnSpPr>
          <p:spPr>
            <a:xfrm flipV="1">
              <a:off x="7131702" y="3391999"/>
              <a:ext cx="641025" cy="69489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739802" y="3388699"/>
              <a:ext cx="630240" cy="69255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159951" y="3436754"/>
            <a:ext cx="697020" cy="43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82651" y="3484458"/>
            <a:ext cx="825803" cy="43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</a:t>
            </a:r>
          </a:p>
        </p:txBody>
      </p:sp>
      <p:sp>
        <p:nvSpPr>
          <p:cNvPr id="126" name="Striped Right Arrow 125"/>
          <p:cNvSpPr/>
          <p:nvPr/>
        </p:nvSpPr>
        <p:spPr>
          <a:xfrm>
            <a:off x="2685147" y="2201459"/>
            <a:ext cx="636413" cy="423953"/>
          </a:xfrm>
          <a:prstGeom prst="striped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590115" y="131077"/>
            <a:ext cx="308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Low Fidelity Data</a:t>
            </a:r>
          </a:p>
        </p:txBody>
      </p:sp>
      <p:pic>
        <p:nvPicPr>
          <p:cNvPr id="4098" name="Picture 2" descr="https://ars.els-cdn.com/content/image/1-s2.0-S1566119912001036-gr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47" y="1277685"/>
            <a:ext cx="29146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9858945" y="3365257"/>
            <a:ext cx="1275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Courtesy : [6]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34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654327" y="2037390"/>
            <a:ext cx="4515792" cy="40928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280475" y="35155"/>
            <a:ext cx="788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+mj-lt"/>
              </a:rPr>
              <a:t>Example of how MFIF improve accuracy</a:t>
            </a:r>
          </a:p>
        </p:txBody>
      </p:sp>
      <p:pic>
        <p:nvPicPr>
          <p:cNvPr id="218" name="Picture 2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" y="695045"/>
            <a:ext cx="3734986" cy="310896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86" y="748835"/>
            <a:ext cx="3811826" cy="310896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322" y="682345"/>
            <a:ext cx="3765480" cy="3204112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280475" y="3899157"/>
            <a:ext cx="114681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+mj-lt"/>
              </a:rPr>
              <a:t>Why Deep Learning?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/>
              <a:t>To consider non linear cross correlation between low and high fidelity properties.</a:t>
            </a:r>
          </a:p>
          <a:p>
            <a:pPr marL="342900" indent="-342900">
              <a:buAutoNum type="arabicPeriod"/>
            </a:pPr>
            <a:r>
              <a:rPr lang="en-US" sz="2400" dirty="0"/>
              <a:t>Automatically extract features from morphologies lying on higher dimensional space.</a:t>
            </a:r>
          </a:p>
          <a:p>
            <a:pPr marL="342900" indent="-342900">
              <a:buAutoNum type="arabicPeriod"/>
            </a:pPr>
            <a:r>
              <a:rPr lang="en-US" sz="2400" dirty="0"/>
              <a:t>Better accuracy with big data due to high model capacity.</a:t>
            </a:r>
          </a:p>
          <a:p>
            <a:pPr marL="342900" indent="-342900">
              <a:buAutoNum type="arabicPeriod"/>
            </a:pPr>
            <a:r>
              <a:rPr lang="en-US" sz="2400" dirty="0"/>
              <a:t>Produce faster predictions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0671725" y="3857795"/>
            <a:ext cx="3295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Courtesy: [5]</a:t>
            </a:r>
          </a:p>
        </p:txBody>
      </p:sp>
    </p:spTree>
    <p:extLst>
      <p:ext uri="{BB962C8B-B14F-4D97-AF65-F5344CB8AC3E}">
        <p14:creationId xmlns:p14="http://schemas.microsoft.com/office/powerpoint/2010/main" val="29697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235" y="4432106"/>
            <a:ext cx="11484265" cy="21031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06" y="166166"/>
            <a:ext cx="12119264" cy="32289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Applied to OSC – Morphology Generation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6735" y="4427500"/>
            <a:ext cx="3864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Morphology Generation</a:t>
            </a:r>
          </a:p>
        </p:txBody>
      </p:sp>
      <p:sp>
        <p:nvSpPr>
          <p:cNvPr id="61" name="Striped Right Arrow 60"/>
          <p:cNvSpPr/>
          <p:nvPr/>
        </p:nvSpPr>
        <p:spPr>
          <a:xfrm>
            <a:off x="7428200" y="5178934"/>
            <a:ext cx="846860" cy="519545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20895" y="5068167"/>
            <a:ext cx="4740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Cahn Hilliard Equation to simulate morphology evolution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905" y="4704702"/>
            <a:ext cx="1491410" cy="1468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208613" y="893047"/>
            <a:ext cx="285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Solvent based fabrication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6223" y="872016"/>
            <a:ext cx="6029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Thin film sandwiched between two electrodes</a:t>
            </a:r>
          </a:p>
        </p:txBody>
      </p:sp>
      <p:pic>
        <p:nvPicPr>
          <p:cNvPr id="1026" name="Picture 2" descr="https://ars.els-cdn.com/content/image/1-s2.0-S0927025611006732-gr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r="49145"/>
          <a:stretch/>
        </p:blipFill>
        <p:spPr bwMode="auto">
          <a:xfrm>
            <a:off x="1783000" y="1402693"/>
            <a:ext cx="3293672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ars.els-cdn.com/content/image/1-s2.0-S0927025611006732-gr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5" t="43930"/>
          <a:stretch/>
        </p:blipFill>
        <p:spPr bwMode="auto">
          <a:xfrm>
            <a:off x="7376279" y="1564052"/>
            <a:ext cx="3445965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60826" y="3201528"/>
            <a:ext cx="119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Courtesy: [2]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9279" y="4026513"/>
            <a:ext cx="12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Courtesy: [2]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68485" y="6213292"/>
            <a:ext cx="270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Courtesy: [2]</a:t>
            </a:r>
          </a:p>
        </p:txBody>
      </p:sp>
    </p:spTree>
    <p:extLst>
      <p:ext uri="{BB962C8B-B14F-4D97-AF65-F5344CB8AC3E}">
        <p14:creationId xmlns:p14="http://schemas.microsoft.com/office/powerpoint/2010/main" val="5285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37" y="612925"/>
            <a:ext cx="11662064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733700"/>
            <a:ext cx="2655677" cy="1721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triped Right Arrow 7"/>
          <p:cNvSpPr/>
          <p:nvPr/>
        </p:nvSpPr>
        <p:spPr>
          <a:xfrm>
            <a:off x="6267854" y="1347360"/>
            <a:ext cx="846860" cy="519545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14898" y="822635"/>
            <a:ext cx="3815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Short Circuit Current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Generation </a:t>
            </a:r>
            <a:r>
              <a:rPr lang="en-US" sz="2400" dirty="0"/>
              <a:t>Efficiency</a:t>
            </a:r>
          </a:p>
          <a:p>
            <a:pPr marL="342900" indent="-342900">
              <a:buAutoNum type="arabicPeriod"/>
            </a:pPr>
            <a:r>
              <a:rPr lang="en-US" sz="2400" dirty="0"/>
              <a:t>Transport Efficiency</a:t>
            </a:r>
          </a:p>
          <a:p>
            <a:pPr marL="342900" indent="-342900">
              <a:buAutoNum type="arabicPeriod"/>
            </a:pPr>
            <a:r>
              <a:rPr lang="en-US" sz="2400" dirty="0"/>
              <a:t>Recombination Efficiency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636" y="633267"/>
            <a:ext cx="28609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High Fidelity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36" y="2603794"/>
            <a:ext cx="26283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Low Fidelity data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9820" y="128066"/>
            <a:ext cx="12119264" cy="32289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Applied to OSC – High and Low Fidelity data</a:t>
            </a:r>
          </a:p>
        </p:txBody>
      </p:sp>
      <p:grpSp>
        <p:nvGrpSpPr>
          <p:cNvPr id="3073" name="Group 3072"/>
          <p:cNvGrpSpPr/>
          <p:nvPr/>
        </p:nvGrpSpPr>
        <p:grpSpPr>
          <a:xfrm>
            <a:off x="4791415" y="4497651"/>
            <a:ext cx="3017759" cy="2028411"/>
            <a:chOff x="4791415" y="4497651"/>
            <a:chExt cx="3017759" cy="2028411"/>
          </a:xfrm>
        </p:grpSpPr>
        <p:sp>
          <p:nvSpPr>
            <p:cNvPr id="10" name="Striped Right Arrow 9"/>
            <p:cNvSpPr/>
            <p:nvPr/>
          </p:nvSpPr>
          <p:spPr>
            <a:xfrm>
              <a:off x="6962314" y="5235485"/>
              <a:ext cx="846860" cy="519545"/>
            </a:xfrm>
            <a:prstGeom prst="striped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riped Right Arrow 13"/>
            <p:cNvSpPr/>
            <p:nvPr/>
          </p:nvSpPr>
          <p:spPr>
            <a:xfrm>
              <a:off x="4791415" y="5235485"/>
              <a:ext cx="846860" cy="519545"/>
            </a:xfrm>
            <a:prstGeom prst="striped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16727" y="4497651"/>
              <a:ext cx="89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Graph</a:t>
              </a:r>
            </a:p>
          </p:txBody>
        </p:sp>
        <p:pic>
          <p:nvPicPr>
            <p:cNvPr id="3074" name="Picture 2" descr="Fig.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27" t="15338" r="66716" b="53551"/>
            <a:stretch/>
          </p:blipFill>
          <p:spPr bwMode="auto">
            <a:xfrm>
              <a:off x="5681522" y="4880172"/>
              <a:ext cx="1324039" cy="135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053109" y="6218285"/>
              <a:ext cx="1511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Courtesy: [1]</a:t>
              </a:r>
            </a:p>
          </p:txBody>
        </p:sp>
      </p:grpSp>
      <p:sp>
        <p:nvSpPr>
          <p:cNvPr id="19" name="CustomShape 1"/>
          <p:cNvSpPr>
            <a:spLocks noChangeAspect="1"/>
          </p:cNvSpPr>
          <p:nvPr/>
        </p:nvSpPr>
        <p:spPr>
          <a:xfrm flipH="1">
            <a:off x="-162336" y="4897761"/>
            <a:ext cx="184920" cy="10404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" name="Picture 10"/>
          <p:cNvPicPr>
            <a:picLocks noChangeAspect="1"/>
          </p:cNvPicPr>
          <p:nvPr/>
        </p:nvPicPr>
        <p:blipFill>
          <a:blip r:embed="rId5"/>
          <a:srcRect l="7630" t="2839" r="14070" b="6142"/>
          <a:stretch/>
        </p:blipFill>
        <p:spPr>
          <a:xfrm>
            <a:off x="719776" y="3893730"/>
            <a:ext cx="3983262" cy="2964270"/>
          </a:xfrm>
          <a:prstGeom prst="rect">
            <a:avLst/>
          </a:prstGeom>
          <a:ln>
            <a:noFill/>
          </a:ln>
        </p:spPr>
      </p:pic>
      <p:sp>
        <p:nvSpPr>
          <p:cNvPr id="21" name="CustomShape 4"/>
          <p:cNvSpPr>
            <a:spLocks noChangeAspect="1"/>
          </p:cNvSpPr>
          <p:nvPr/>
        </p:nvSpPr>
        <p:spPr>
          <a:xfrm>
            <a:off x="1458490" y="4939275"/>
            <a:ext cx="400982" cy="244548"/>
          </a:xfrm>
          <a:prstGeom prst="curvedConnector3">
            <a:avLst>
              <a:gd name="adj1" fmla="val 50000"/>
            </a:avLst>
          </a:prstGeom>
          <a:noFill/>
          <a:ln w="47625" cap="rnd">
            <a:solidFill>
              <a:srgbClr val="ED1C24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5"/>
          <p:cNvSpPr>
            <a:spLocks noChangeAspect="1"/>
          </p:cNvSpPr>
          <p:nvPr/>
        </p:nvSpPr>
        <p:spPr>
          <a:xfrm flipH="1" flipV="1">
            <a:off x="1351304" y="4511497"/>
            <a:ext cx="557415" cy="623562"/>
          </a:xfrm>
          <a:prstGeom prst="curvedConnector3">
            <a:avLst>
              <a:gd name="adj1" fmla="val 50000"/>
            </a:avLst>
          </a:prstGeom>
          <a:noFill/>
          <a:ln w="47625" cap="rnd">
            <a:solidFill>
              <a:srgbClr val="ED1C24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6"/>
          <p:cNvSpPr>
            <a:spLocks noChangeAspect="1"/>
          </p:cNvSpPr>
          <p:nvPr/>
        </p:nvSpPr>
        <p:spPr>
          <a:xfrm>
            <a:off x="2125022" y="5032943"/>
            <a:ext cx="228615" cy="1351653"/>
          </a:xfrm>
          <a:prstGeom prst="curvedConnector3">
            <a:avLst>
              <a:gd name="adj1" fmla="val 120881"/>
            </a:avLst>
          </a:prstGeom>
          <a:noFill/>
          <a:ln w="47625" cap="rnd">
            <a:solidFill>
              <a:srgbClr val="ED1C24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7"/>
          <p:cNvSpPr>
            <a:spLocks noChangeAspect="1"/>
          </p:cNvSpPr>
          <p:nvPr/>
        </p:nvSpPr>
        <p:spPr>
          <a:xfrm flipV="1">
            <a:off x="1348145" y="4140825"/>
            <a:ext cx="3862" cy="252032"/>
          </a:xfrm>
          <a:prstGeom prst="curvedConnector3">
            <a:avLst>
              <a:gd name="adj1" fmla="val 50000"/>
            </a:avLst>
          </a:prstGeom>
          <a:noFill/>
          <a:ln w="47625" cap="rnd">
            <a:solidFill>
              <a:srgbClr val="ED1C24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8"/>
          <p:cNvSpPr>
            <a:spLocks noChangeAspect="1"/>
          </p:cNvSpPr>
          <p:nvPr/>
        </p:nvSpPr>
        <p:spPr>
          <a:xfrm>
            <a:off x="2362328" y="6498783"/>
            <a:ext cx="1690" cy="123119"/>
          </a:xfrm>
          <a:prstGeom prst="curvedConnector3">
            <a:avLst>
              <a:gd name="adj1" fmla="val 50000"/>
            </a:avLst>
          </a:prstGeom>
          <a:noFill/>
          <a:ln w="38100" cap="rnd">
            <a:solidFill>
              <a:srgbClr val="ED1C24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9"/>
          <p:cNvSpPr>
            <a:spLocks noChangeAspect="1"/>
          </p:cNvSpPr>
          <p:nvPr/>
        </p:nvSpPr>
        <p:spPr>
          <a:xfrm>
            <a:off x="1569297" y="5155337"/>
            <a:ext cx="373219" cy="325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1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(ii)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27" name="CustomShape 10"/>
          <p:cNvSpPr>
            <a:spLocks noChangeAspect="1"/>
          </p:cNvSpPr>
          <p:nvPr/>
        </p:nvSpPr>
        <p:spPr>
          <a:xfrm>
            <a:off x="1896166" y="4814708"/>
            <a:ext cx="481205" cy="291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1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(iii)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28" name="CustomShape 11"/>
          <p:cNvSpPr>
            <a:spLocks noChangeAspect="1"/>
          </p:cNvSpPr>
          <p:nvPr/>
        </p:nvSpPr>
        <p:spPr>
          <a:xfrm>
            <a:off x="2064187" y="5183100"/>
            <a:ext cx="446608" cy="298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1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(iv)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31" name="CustomShape 14"/>
          <p:cNvSpPr>
            <a:spLocks noChangeAspect="1"/>
          </p:cNvSpPr>
          <p:nvPr/>
        </p:nvSpPr>
        <p:spPr>
          <a:xfrm>
            <a:off x="1252084" y="4968003"/>
            <a:ext cx="358735" cy="2913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11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(</a:t>
            </a:r>
            <a:r>
              <a:rPr lang="en-US" sz="1100" b="0" strike="noStrike" spc="-1" dirty="0" err="1">
                <a:solidFill>
                  <a:srgbClr val="ED1C24"/>
                </a:solidFill>
                <a:latin typeface="Arial"/>
                <a:ea typeface="DejaVu Sans"/>
              </a:rPr>
              <a:t>i</a:t>
            </a:r>
            <a:r>
              <a:rPr lang="en-US" sz="11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8"/>
          <p:cNvSpPr>
            <a:spLocks noChangeAspect="1"/>
          </p:cNvSpPr>
          <p:nvPr/>
        </p:nvSpPr>
        <p:spPr>
          <a:xfrm>
            <a:off x="2440787" y="3975809"/>
            <a:ext cx="734128" cy="12094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6" name="CustomShape 19"/>
          <p:cNvSpPr>
            <a:spLocks noChangeAspect="1"/>
          </p:cNvSpPr>
          <p:nvPr/>
        </p:nvSpPr>
        <p:spPr>
          <a:xfrm>
            <a:off x="2392263" y="6630592"/>
            <a:ext cx="795929" cy="12094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3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Cathode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85350" y="3291840"/>
            <a:ext cx="1259195" cy="1597947"/>
            <a:chOff x="506361" y="3605131"/>
            <a:chExt cx="968612" cy="1229190"/>
          </a:xfrm>
        </p:grpSpPr>
        <p:sp>
          <p:nvSpPr>
            <p:cNvPr id="32" name="Line 15"/>
            <p:cNvSpPr/>
            <p:nvPr/>
          </p:nvSpPr>
          <p:spPr>
            <a:xfrm>
              <a:off x="982682" y="4068123"/>
              <a:ext cx="492291" cy="719030"/>
            </a:xfrm>
            <a:prstGeom prst="line">
              <a:avLst/>
            </a:prstGeom>
            <a:ln w="47625" cap="rnd">
              <a:solidFill>
                <a:srgbClr val="333333"/>
              </a:solidFill>
              <a:custDash>
                <a:ds d="100000" sp="100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16"/>
            <p:cNvSpPr/>
            <p:nvPr/>
          </p:nvSpPr>
          <p:spPr>
            <a:xfrm>
              <a:off x="939228" y="4091893"/>
              <a:ext cx="492291" cy="719030"/>
            </a:xfrm>
            <a:prstGeom prst="line">
              <a:avLst/>
            </a:prstGeom>
            <a:ln w="47625" cap="rnd">
              <a:solidFill>
                <a:srgbClr val="333333"/>
              </a:solidFill>
              <a:custDash>
                <a:ds d="100000" sp="100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17"/>
            <p:cNvSpPr/>
            <p:nvPr/>
          </p:nvSpPr>
          <p:spPr>
            <a:xfrm>
              <a:off x="917872" y="4115477"/>
              <a:ext cx="492476" cy="718844"/>
            </a:xfrm>
            <a:prstGeom prst="line">
              <a:avLst/>
            </a:prstGeom>
            <a:ln w="47625" cap="rnd">
              <a:solidFill>
                <a:srgbClr val="333333"/>
              </a:solidFill>
              <a:custDash>
                <a:ds d="100000" sp="100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5" name="Group 54"/>
            <p:cNvGrpSpPr/>
            <p:nvPr/>
          </p:nvGrpSpPr>
          <p:grpSpPr>
            <a:xfrm>
              <a:off x="506361" y="3605131"/>
              <a:ext cx="533331" cy="676758"/>
              <a:chOff x="506361" y="3605131"/>
              <a:chExt cx="533331" cy="67675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06361" y="3605131"/>
                <a:ext cx="533331" cy="506446"/>
                <a:chOff x="506361" y="3605131"/>
                <a:chExt cx="533331" cy="506446"/>
              </a:xfrm>
            </p:grpSpPr>
            <p:sp>
              <p:nvSpPr>
                <p:cNvPr id="37" name="CustomShape 21"/>
                <p:cNvSpPr/>
                <p:nvPr/>
              </p:nvSpPr>
              <p:spPr>
                <a:xfrm>
                  <a:off x="653807" y="3776946"/>
                  <a:ext cx="234725" cy="187185"/>
                </a:xfrm>
                <a:prstGeom prst="ellipse">
                  <a:avLst/>
                </a:prstGeom>
                <a:solidFill>
                  <a:srgbClr val="EEEEEE"/>
                </a:solidFill>
                <a:ln w="93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" name="CustomShape 22"/>
                <p:cNvSpPr/>
                <p:nvPr/>
              </p:nvSpPr>
              <p:spPr>
                <a:xfrm>
                  <a:off x="893546" y="3884652"/>
                  <a:ext cx="146146" cy="35097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" name="CustomShape 23"/>
                <p:cNvSpPr/>
                <p:nvPr/>
              </p:nvSpPr>
              <p:spPr>
                <a:xfrm flipV="1">
                  <a:off x="824372" y="3671084"/>
                  <a:ext cx="104920" cy="110491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" name="CustomShape 24"/>
                <p:cNvSpPr/>
                <p:nvPr/>
              </p:nvSpPr>
              <p:spPr>
                <a:xfrm flipH="1" flipV="1">
                  <a:off x="643593" y="3637486"/>
                  <a:ext cx="85793" cy="143360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" name="CustomShape 25"/>
                <p:cNvSpPr/>
                <p:nvPr/>
              </p:nvSpPr>
              <p:spPr>
                <a:xfrm flipV="1">
                  <a:off x="783022" y="3605131"/>
                  <a:ext cx="35097" cy="163973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" name="CustomShape 26"/>
                <p:cNvSpPr/>
                <p:nvPr/>
              </p:nvSpPr>
              <p:spPr>
                <a:xfrm flipV="1">
                  <a:off x="871754" y="3753283"/>
                  <a:ext cx="137789" cy="69452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" name="CustomShape 27"/>
                <p:cNvSpPr/>
                <p:nvPr/>
              </p:nvSpPr>
              <p:spPr>
                <a:xfrm flipH="1">
                  <a:off x="744986" y="3969702"/>
                  <a:ext cx="32497" cy="1418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" name="CustomShape 28"/>
                <p:cNvSpPr/>
                <p:nvPr/>
              </p:nvSpPr>
              <p:spPr>
                <a:xfrm flipH="1">
                  <a:off x="521031" y="3920121"/>
                  <a:ext cx="153574" cy="72052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" name="CustomShape 29"/>
                <p:cNvSpPr/>
                <p:nvPr/>
              </p:nvSpPr>
              <p:spPr>
                <a:xfrm flipH="1">
                  <a:off x="635608" y="3956889"/>
                  <a:ext cx="85793" cy="113091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" name="CustomShape 30"/>
                <p:cNvSpPr/>
                <p:nvPr/>
              </p:nvSpPr>
              <p:spPr>
                <a:xfrm>
                  <a:off x="871262" y="3923835"/>
                  <a:ext cx="80408" cy="10900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CustomShape 31"/>
                <p:cNvSpPr/>
                <p:nvPr/>
              </p:nvSpPr>
              <p:spPr>
                <a:xfrm>
                  <a:off x="809609" y="3968774"/>
                  <a:ext cx="59795" cy="133704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" name="CustomShape 32"/>
                <p:cNvSpPr/>
                <p:nvPr/>
              </p:nvSpPr>
              <p:spPr>
                <a:xfrm flipH="1" flipV="1">
                  <a:off x="547401" y="3706566"/>
                  <a:ext cx="150603" cy="10603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" name="CustomShape 33"/>
                <p:cNvSpPr/>
                <p:nvPr/>
              </p:nvSpPr>
              <p:spPr>
                <a:xfrm>
                  <a:off x="506361" y="3821143"/>
                  <a:ext cx="149674" cy="55710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00B8FF"/>
                </a:solidFill>
                <a:ln w="28440">
                  <a:solidFill>
                    <a:srgbClr val="FFC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0" name="CustomShape 34"/>
              <p:cNvSpPr/>
              <p:nvPr/>
            </p:nvSpPr>
            <p:spPr>
              <a:xfrm>
                <a:off x="575349" y="4104174"/>
                <a:ext cx="354873" cy="1777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7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Sun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809174" y="4410106"/>
            <a:ext cx="4382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Morphology Descriptors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b="1" dirty="0"/>
              <a:t>Light Absorption :</a:t>
            </a:r>
          </a:p>
          <a:p>
            <a:r>
              <a:rPr lang="en-US" dirty="0"/>
              <a:t>     (</a:t>
            </a:r>
            <a:r>
              <a:rPr lang="en-US" dirty="0" err="1"/>
              <a:t>i</a:t>
            </a:r>
            <a:r>
              <a:rPr lang="en-US" dirty="0"/>
              <a:t>) Fraction of donor atoms</a:t>
            </a:r>
          </a:p>
          <a:p>
            <a:r>
              <a:rPr lang="en-US" dirty="0"/>
              <a:t>     (ii) Weighted fraction of donor atoms</a:t>
            </a:r>
            <a:endParaRPr lang="en-US" sz="2000" dirty="0"/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810651" y="4351994"/>
            <a:ext cx="44920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Morphology Descriptors</a:t>
            </a:r>
          </a:p>
          <a:p>
            <a:endParaRPr lang="en-US" sz="2000" dirty="0"/>
          </a:p>
          <a:p>
            <a:pPr marL="457200" indent="-457200">
              <a:buAutoNum type="arabicPeriod" startAt="2"/>
            </a:pPr>
            <a:r>
              <a:rPr lang="en-US" sz="2000" b="1" dirty="0"/>
              <a:t>Exciton Diffusion :</a:t>
            </a:r>
          </a:p>
          <a:p>
            <a:r>
              <a:rPr lang="en-US" sz="2000" dirty="0"/>
              <a:t>        </a:t>
            </a:r>
            <a:r>
              <a:rPr lang="en-US" dirty="0"/>
              <a:t>Fraction of donor atoms within exciton diffusion distance</a:t>
            </a: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09174" y="4398270"/>
            <a:ext cx="3698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Morphology Descriptors</a:t>
            </a:r>
          </a:p>
          <a:p>
            <a:endParaRPr lang="en-US" sz="2000" dirty="0"/>
          </a:p>
          <a:p>
            <a:pPr marL="457200" indent="-457200">
              <a:buAutoNum type="arabicPeriod" startAt="3"/>
            </a:pPr>
            <a:r>
              <a:rPr lang="en-US" sz="2000" b="1" dirty="0"/>
              <a:t>Exciton Dissociation :</a:t>
            </a:r>
          </a:p>
          <a:p>
            <a:r>
              <a:rPr lang="en-US" dirty="0"/>
              <a:t>         Interfacial Area</a:t>
            </a:r>
          </a:p>
          <a:p>
            <a:endParaRPr lang="en-US" dirty="0"/>
          </a:p>
        </p:txBody>
      </p:sp>
      <p:sp>
        <p:nvSpPr>
          <p:cNvPr id="3072" name="TextBox 3071"/>
          <p:cNvSpPr txBox="1"/>
          <p:nvPr/>
        </p:nvSpPr>
        <p:spPr>
          <a:xfrm>
            <a:off x="7809174" y="4361099"/>
            <a:ext cx="47944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Morphology Descriptors</a:t>
            </a:r>
          </a:p>
          <a:p>
            <a:endParaRPr lang="en-US" sz="2000" dirty="0"/>
          </a:p>
          <a:p>
            <a:pPr marL="457200" indent="-457200">
              <a:buAutoNum type="arabicPeriod" startAt="4"/>
            </a:pPr>
            <a:r>
              <a:rPr lang="en-US" sz="2000" b="1" dirty="0"/>
              <a:t>Charge  Transport :</a:t>
            </a:r>
          </a:p>
          <a:p>
            <a:r>
              <a:rPr lang="en-US" dirty="0"/>
              <a:t>        (</a:t>
            </a:r>
            <a:r>
              <a:rPr lang="en-US" dirty="0" err="1"/>
              <a:t>i</a:t>
            </a:r>
            <a:r>
              <a:rPr lang="en-US" dirty="0"/>
              <a:t>) Fraction of non islands</a:t>
            </a:r>
          </a:p>
          <a:p>
            <a:r>
              <a:rPr lang="en-US" dirty="0"/>
              <a:t>        (ii) Fraction of donor acceptor interface </a:t>
            </a:r>
          </a:p>
          <a:p>
            <a:r>
              <a:rPr lang="en-US" dirty="0"/>
              <a:t>with complementary path to both electrodes</a:t>
            </a:r>
          </a:p>
          <a:p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790831" y="2706438"/>
            <a:ext cx="3463320" cy="4216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Morphology Descriptors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/>
              <a:t>Light Absorption </a:t>
            </a:r>
          </a:p>
          <a:p>
            <a:r>
              <a:rPr lang="en-US" sz="1400" dirty="0"/>
              <a:t>       (</a:t>
            </a:r>
            <a:r>
              <a:rPr lang="en-US" sz="1400" dirty="0" err="1"/>
              <a:t>i</a:t>
            </a:r>
            <a:r>
              <a:rPr lang="en-US" sz="1400" dirty="0"/>
              <a:t>) Fraction of donor atoms</a:t>
            </a:r>
          </a:p>
          <a:p>
            <a:r>
              <a:rPr lang="en-US" sz="1400" dirty="0"/>
              <a:t>       (ii) Weighted fraction of donor atoms</a:t>
            </a:r>
          </a:p>
          <a:p>
            <a:endParaRPr lang="en-US" sz="1600" dirty="0"/>
          </a:p>
          <a:p>
            <a:pPr marL="457200" indent="-457200">
              <a:buAutoNum type="arabicPeriod" startAt="2"/>
            </a:pPr>
            <a:r>
              <a:rPr lang="en-US" sz="1600" b="1" dirty="0"/>
              <a:t>Exciton Diffusion</a:t>
            </a:r>
          </a:p>
          <a:p>
            <a:r>
              <a:rPr lang="en-US" sz="1600" dirty="0"/>
              <a:t>          </a:t>
            </a:r>
            <a:r>
              <a:rPr lang="en-US" sz="1400" dirty="0"/>
              <a:t>Fraction of donor atoms within </a:t>
            </a:r>
          </a:p>
          <a:p>
            <a:r>
              <a:rPr lang="en-US" sz="1400" dirty="0"/>
              <a:t>exciton diffusion distance</a:t>
            </a:r>
          </a:p>
          <a:p>
            <a:endParaRPr lang="en-US" sz="1400" dirty="0"/>
          </a:p>
          <a:p>
            <a:pPr marL="457200" indent="-457200">
              <a:buAutoNum type="arabicPeriod" startAt="3"/>
            </a:pPr>
            <a:r>
              <a:rPr lang="en-US" sz="1600" b="1" dirty="0"/>
              <a:t>Exciton Dissociation</a:t>
            </a:r>
          </a:p>
          <a:p>
            <a:r>
              <a:rPr lang="en-US" sz="1400" dirty="0"/>
              <a:t>           Interfacial Area</a:t>
            </a:r>
          </a:p>
          <a:p>
            <a:endParaRPr lang="en-US" sz="1600" dirty="0"/>
          </a:p>
          <a:p>
            <a:pPr marL="457200" indent="-457200">
              <a:buAutoNum type="arabicPeriod" startAt="4"/>
            </a:pPr>
            <a:r>
              <a:rPr lang="en-US" sz="1600" b="1" dirty="0"/>
              <a:t>Charge  Transport</a:t>
            </a:r>
          </a:p>
          <a:p>
            <a:r>
              <a:rPr lang="en-US" sz="1400" dirty="0"/>
              <a:t>          (</a:t>
            </a:r>
            <a:r>
              <a:rPr lang="en-US" sz="1400" dirty="0" err="1"/>
              <a:t>i</a:t>
            </a:r>
            <a:r>
              <a:rPr lang="en-US" sz="1400" dirty="0"/>
              <a:t>) Fraction of non islands</a:t>
            </a:r>
          </a:p>
          <a:p>
            <a:r>
              <a:rPr lang="en-US" sz="1400" dirty="0"/>
              <a:t>          (ii) Fraction of donor acceptor interface </a:t>
            </a:r>
          </a:p>
          <a:p>
            <a:r>
              <a:rPr lang="en-US" sz="1400" dirty="0"/>
              <a:t>with complementary path to both electrodes</a:t>
            </a:r>
          </a:p>
          <a:p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703677" y="2215558"/>
            <a:ext cx="11629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Courtesy : [3]</a:t>
            </a:r>
          </a:p>
        </p:txBody>
      </p:sp>
    </p:spTree>
    <p:extLst>
      <p:ext uri="{BB962C8B-B14F-4D97-AF65-F5344CB8AC3E}">
        <p14:creationId xmlns:p14="http://schemas.microsoft.com/office/powerpoint/2010/main" val="272627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27" grpId="0"/>
      <p:bldP spid="28" grpId="0"/>
      <p:bldP spid="31" grpId="0"/>
      <p:bldP spid="35" grpId="0" animBg="1"/>
      <p:bldP spid="36" grpId="0" animBg="1"/>
      <p:bldP spid="60" grpId="0"/>
      <p:bldP spid="60" grpId="1"/>
      <p:bldP spid="62" grpId="0"/>
      <p:bldP spid="62" grpId="1"/>
      <p:bldP spid="63" grpId="0"/>
      <p:bldP spid="63" grpId="1"/>
      <p:bldP spid="3072" grpId="0"/>
      <p:bldP spid="3072" grpId="1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83090" y="1400995"/>
            <a:ext cx="7926983" cy="51206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29" y="114300"/>
            <a:ext cx="672437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Multifidelity Neural Network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110073" y="696835"/>
            <a:ext cx="41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Example: Sampling a KDE distribution</a:t>
            </a:r>
          </a:p>
        </p:txBody>
      </p:sp>
      <p:sp>
        <p:nvSpPr>
          <p:cNvPr id="178" name="Right Arrow 177"/>
          <p:cNvSpPr/>
          <p:nvPr/>
        </p:nvSpPr>
        <p:spPr>
          <a:xfrm rot="20460968">
            <a:off x="4861692" y="2259559"/>
            <a:ext cx="3578275" cy="43027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8443695" y="1252631"/>
            <a:ext cx="3534487" cy="1994418"/>
            <a:chOff x="8565412" y="2527079"/>
            <a:chExt cx="3534487" cy="1994418"/>
          </a:xfrm>
        </p:grpSpPr>
        <p:sp>
          <p:nvSpPr>
            <p:cNvPr id="172" name="TextBox 171"/>
            <p:cNvSpPr txBox="1"/>
            <p:nvPr/>
          </p:nvSpPr>
          <p:spPr>
            <a:xfrm>
              <a:off x="8674975" y="3868984"/>
              <a:ext cx="11196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20000 samples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894038" y="3875166"/>
              <a:ext cx="9743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 samples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109359" y="3868984"/>
              <a:ext cx="9802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 samples</a:t>
              </a:r>
            </a:p>
          </p:txBody>
        </p:sp>
        <p:pic>
          <p:nvPicPr>
            <p:cNvPr id="187" name="Picture 18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b="7261"/>
            <a:stretch/>
          </p:blipFill>
          <p:spPr>
            <a:xfrm>
              <a:off x="8565412" y="2529134"/>
              <a:ext cx="1181318" cy="1184361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8" t="1" b="7074"/>
            <a:stretch/>
          </p:blipFill>
          <p:spPr>
            <a:xfrm>
              <a:off x="10922253" y="2527079"/>
              <a:ext cx="1177646" cy="1186751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4" b="7323"/>
            <a:stretch/>
          </p:blipFill>
          <p:spPr>
            <a:xfrm>
              <a:off x="9752524" y="2532230"/>
              <a:ext cx="1184332" cy="1183569"/>
            </a:xfrm>
            <a:prstGeom prst="rect">
              <a:avLst/>
            </a:prstGeom>
          </p:spPr>
        </p:pic>
        <p:sp>
          <p:nvSpPr>
            <p:cNvPr id="191" name="TextBox 190"/>
            <p:cNvSpPr txBox="1"/>
            <p:nvPr/>
          </p:nvSpPr>
          <p:spPr>
            <a:xfrm>
              <a:off x="9794579" y="3687645"/>
              <a:ext cx="1383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Bimodal Distribution</a:t>
              </a:r>
            </a:p>
          </p:txBody>
        </p:sp>
      </p:grpSp>
      <p:grpSp>
        <p:nvGrpSpPr>
          <p:cNvPr id="196" name="Group 195"/>
          <p:cNvGrpSpPr>
            <a:grpSpLocks noChangeAspect="1"/>
          </p:cNvGrpSpPr>
          <p:nvPr/>
        </p:nvGrpSpPr>
        <p:grpSpPr>
          <a:xfrm>
            <a:off x="273637" y="1594981"/>
            <a:ext cx="7942700" cy="4754880"/>
            <a:chOff x="121238" y="1174067"/>
            <a:chExt cx="8535240" cy="5540481"/>
          </a:xfrm>
        </p:grpSpPr>
        <p:grpSp>
          <p:nvGrpSpPr>
            <p:cNvPr id="197" name="Group 196"/>
            <p:cNvGrpSpPr/>
            <p:nvPr/>
          </p:nvGrpSpPr>
          <p:grpSpPr>
            <a:xfrm>
              <a:off x="5244851" y="3762667"/>
              <a:ext cx="3411627" cy="2951881"/>
              <a:chOff x="7322738" y="4211618"/>
              <a:chExt cx="3144006" cy="2312371"/>
            </a:xfrm>
          </p:grpSpPr>
          <p:sp>
            <p:nvSpPr>
              <p:cNvPr id="353" name="CustomShape 30"/>
              <p:cNvSpPr/>
              <p:nvPr/>
            </p:nvSpPr>
            <p:spPr>
              <a:xfrm>
                <a:off x="7322738" y="5429229"/>
                <a:ext cx="2866271" cy="1094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3000"/>
                  </a:lnSpc>
                </a:pPr>
                <a:r>
                  <a:rPr lang="en-US" dirty="0"/>
                  <a:t>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Latent space</a:t>
                </a:r>
              </a:p>
              <a:p>
                <a:pPr>
                  <a:lnSpc>
                    <a:spcPct val="93000"/>
                  </a:lnSpc>
                </a:pPr>
                <a:endParaRPr lang="en-US" dirty="0"/>
              </a:p>
              <a:p>
                <a:pPr>
                  <a:lnSpc>
                    <a:spcPct val="93000"/>
                  </a:lnSpc>
                </a:pPr>
                <a:r>
                  <a:rPr lang="en-US" dirty="0"/>
                  <a:t>G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Morphology descriptors</a:t>
                </a:r>
              </a:p>
              <a:p>
                <a:pPr>
                  <a:lnSpc>
                    <a:spcPct val="93000"/>
                  </a:lnSpc>
                </a:pPr>
                <a:endParaRPr lang="en-US" sz="1600" dirty="0"/>
              </a:p>
              <a:p>
                <a:pPr>
                  <a:lnSpc>
                    <a:spcPct val="93000"/>
                  </a:lnSpc>
                </a:pPr>
                <a:r>
                  <a:rPr lang="en-US" dirty="0"/>
                  <a:t>J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Short circuit current</a:t>
                </a:r>
              </a:p>
            </p:txBody>
          </p:sp>
          <p:sp>
            <p:nvSpPr>
              <p:cNvPr id="354" name="Flowchart: Manual Operation 353"/>
              <p:cNvSpPr/>
              <p:nvPr/>
            </p:nvSpPr>
            <p:spPr>
              <a:xfrm rot="16200000">
                <a:off x="7309788" y="4224568"/>
                <a:ext cx="299205" cy="273305"/>
              </a:xfrm>
              <a:prstGeom prst="flowChartManualOperation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Flowchart: Manual Operation 354"/>
              <p:cNvSpPr/>
              <p:nvPr/>
            </p:nvSpPr>
            <p:spPr>
              <a:xfrm rot="5400000">
                <a:off x="7309788" y="4600434"/>
                <a:ext cx="299205" cy="273305"/>
              </a:xfrm>
              <a:prstGeom prst="flowChartManualOperation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7672370" y="4222720"/>
                <a:ext cx="2184556" cy="289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CNN Encoder</a:t>
                </a: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7678720" y="4597370"/>
                <a:ext cx="1807406" cy="289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CNN Decoder</a:t>
                </a:r>
              </a:p>
            </p:txBody>
          </p:sp>
          <p:sp>
            <p:nvSpPr>
              <p:cNvPr id="358" name="Flowchart: Manual Operation 357"/>
              <p:cNvSpPr/>
              <p:nvPr/>
            </p:nvSpPr>
            <p:spPr>
              <a:xfrm>
                <a:off x="7328686" y="5008152"/>
                <a:ext cx="264182" cy="244372"/>
              </a:xfrm>
              <a:prstGeom prst="flowChartManualOperation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7693414" y="4989476"/>
                <a:ext cx="2773330" cy="506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CNN + F.C. Neural Network</a:t>
                </a:r>
              </a:p>
              <a:p>
                <a:endParaRPr lang="en-US" dirty="0"/>
              </a:p>
            </p:txBody>
          </p:sp>
        </p:grpSp>
        <p:pic>
          <p:nvPicPr>
            <p:cNvPr id="198" name="Picture 2"/>
            <p:cNvPicPr/>
            <p:nvPr/>
          </p:nvPicPr>
          <p:blipFill>
            <a:blip r:embed="rId4"/>
            <a:srcRect l="18378" t="10008" r="18620" b="8244"/>
            <a:stretch/>
          </p:blipFill>
          <p:spPr>
            <a:xfrm>
              <a:off x="121238" y="1390411"/>
              <a:ext cx="486088" cy="587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9" name="Line 12"/>
            <p:cNvSpPr/>
            <p:nvPr/>
          </p:nvSpPr>
          <p:spPr>
            <a:xfrm>
              <a:off x="724308" y="1700748"/>
              <a:ext cx="356658" cy="1839"/>
            </a:xfrm>
            <a:prstGeom prst="line">
              <a:avLst/>
            </a:prstGeom>
            <a:ln w="9360">
              <a:solidFill>
                <a:schemeClr val="tx1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13"/>
            <p:cNvSpPr/>
            <p:nvPr/>
          </p:nvSpPr>
          <p:spPr>
            <a:xfrm>
              <a:off x="4734177" y="1723861"/>
              <a:ext cx="356658" cy="1839"/>
            </a:xfrm>
            <a:prstGeom prst="line">
              <a:avLst/>
            </a:prstGeom>
            <a:ln w="9360">
              <a:solidFill>
                <a:schemeClr val="tx1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25"/>
            <p:cNvSpPr/>
            <p:nvPr/>
          </p:nvSpPr>
          <p:spPr>
            <a:xfrm>
              <a:off x="2739073" y="4070888"/>
              <a:ext cx="318634" cy="306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G</a:t>
              </a:r>
              <a:endParaRPr lang="en-US" sz="1800" b="0" strike="noStrike" spc="-1" dirty="0"/>
            </a:p>
          </p:txBody>
        </p:sp>
        <p:sp>
          <p:nvSpPr>
            <p:cNvPr id="202" name="CustomShape 26"/>
            <p:cNvSpPr/>
            <p:nvPr/>
          </p:nvSpPr>
          <p:spPr>
            <a:xfrm>
              <a:off x="4340225" y="6067224"/>
              <a:ext cx="278611" cy="29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J </a:t>
              </a:r>
              <a:endParaRPr lang="en-US" sz="1800" b="0" strike="noStrike" spc="-1" dirty="0"/>
            </a:p>
          </p:txBody>
        </p:sp>
        <p:sp>
          <p:nvSpPr>
            <p:cNvPr id="203" name="CustomShape 29"/>
            <p:cNvSpPr/>
            <p:nvPr/>
          </p:nvSpPr>
          <p:spPr>
            <a:xfrm>
              <a:off x="4156897" y="4019811"/>
              <a:ext cx="658614" cy="310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93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ea typeface="DejaVu Sans"/>
                </a:rPr>
                <a:t> G, X</a:t>
              </a:r>
              <a:endParaRPr lang="en-US" sz="1800" b="0" strike="noStrike" spc="-1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694513" y="1543893"/>
              <a:ext cx="420001" cy="337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5" name="Flowchart: Manual Operation 204"/>
            <p:cNvSpPr/>
            <p:nvPr/>
          </p:nvSpPr>
          <p:spPr>
            <a:xfrm rot="16200000">
              <a:off x="1203473" y="1152453"/>
              <a:ext cx="1029553" cy="1072781"/>
            </a:xfrm>
            <a:prstGeom prst="flowChartManualOperatio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lowchart: Manual Operation 205"/>
            <p:cNvSpPr/>
            <p:nvPr/>
          </p:nvSpPr>
          <p:spPr>
            <a:xfrm rot="5400000">
              <a:off x="3583287" y="1179466"/>
              <a:ext cx="1029553" cy="1072781"/>
            </a:xfrm>
            <a:prstGeom prst="flowChartManualOperatio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Line 12"/>
            <p:cNvSpPr/>
            <p:nvPr/>
          </p:nvSpPr>
          <p:spPr>
            <a:xfrm>
              <a:off x="2318950" y="1715755"/>
              <a:ext cx="356658" cy="1839"/>
            </a:xfrm>
            <a:prstGeom prst="line">
              <a:avLst/>
            </a:prstGeom>
            <a:ln w="9360">
              <a:solidFill>
                <a:schemeClr val="tx1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12"/>
            <p:cNvSpPr/>
            <p:nvPr/>
          </p:nvSpPr>
          <p:spPr>
            <a:xfrm>
              <a:off x="3164437" y="1723861"/>
              <a:ext cx="356658" cy="1839"/>
            </a:xfrm>
            <a:prstGeom prst="line">
              <a:avLst/>
            </a:prstGeom>
            <a:ln w="9360">
              <a:solidFill>
                <a:schemeClr val="tx1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Flowchart: Manual Operation 208"/>
            <p:cNvSpPr/>
            <p:nvPr/>
          </p:nvSpPr>
          <p:spPr>
            <a:xfrm>
              <a:off x="2465679" y="2513994"/>
              <a:ext cx="875156" cy="1262043"/>
            </a:xfrm>
            <a:prstGeom prst="flowChartManualOperation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Manual Operation 209"/>
            <p:cNvSpPr/>
            <p:nvPr/>
          </p:nvSpPr>
          <p:spPr>
            <a:xfrm>
              <a:off x="3956209" y="4624435"/>
              <a:ext cx="1060293" cy="1145297"/>
            </a:xfrm>
            <a:prstGeom prst="flowChartManualOperation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2910600" y="2004133"/>
              <a:ext cx="1630331" cy="883842"/>
            </a:xfrm>
            <a:custGeom>
              <a:avLst/>
              <a:gdLst>
                <a:gd name="connsiteX0" fmla="*/ 0 w 800100"/>
                <a:gd name="connsiteY0" fmla="*/ 0 h 1517650"/>
                <a:gd name="connsiteX1" fmla="*/ 190500 w 800100"/>
                <a:gd name="connsiteY1" fmla="*/ 139700 h 1517650"/>
                <a:gd name="connsiteX2" fmla="*/ 546100 w 800100"/>
                <a:gd name="connsiteY2" fmla="*/ 336550 h 1517650"/>
                <a:gd name="connsiteX3" fmla="*/ 800100 w 800100"/>
                <a:gd name="connsiteY3" fmla="*/ 151765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1517650">
                  <a:moveTo>
                    <a:pt x="0" y="0"/>
                  </a:moveTo>
                  <a:cubicBezTo>
                    <a:pt x="49741" y="41804"/>
                    <a:pt x="99483" y="83608"/>
                    <a:pt x="190500" y="139700"/>
                  </a:cubicBezTo>
                  <a:cubicBezTo>
                    <a:pt x="281517" y="195792"/>
                    <a:pt x="444500" y="106892"/>
                    <a:pt x="546100" y="336550"/>
                  </a:cubicBezTo>
                  <a:cubicBezTo>
                    <a:pt x="647700" y="566208"/>
                    <a:pt x="735542" y="1348317"/>
                    <a:pt x="800100" y="151765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3063200" y="3281225"/>
              <a:ext cx="831817" cy="940732"/>
            </a:xfrm>
            <a:custGeom>
              <a:avLst/>
              <a:gdLst>
                <a:gd name="connsiteX0" fmla="*/ 0 w 387350"/>
                <a:gd name="connsiteY0" fmla="*/ 521443 h 521758"/>
                <a:gd name="connsiteX1" fmla="*/ 146050 w 387350"/>
                <a:gd name="connsiteY1" fmla="*/ 476993 h 521758"/>
                <a:gd name="connsiteX2" fmla="*/ 222250 w 387350"/>
                <a:gd name="connsiteY2" fmla="*/ 242043 h 521758"/>
                <a:gd name="connsiteX3" fmla="*/ 292100 w 387350"/>
                <a:gd name="connsiteY3" fmla="*/ 32493 h 521758"/>
                <a:gd name="connsiteX4" fmla="*/ 387350 w 387350"/>
                <a:gd name="connsiteY4" fmla="*/ 743 h 52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50" h="521758">
                  <a:moveTo>
                    <a:pt x="0" y="521443"/>
                  </a:moveTo>
                  <a:cubicBezTo>
                    <a:pt x="54504" y="522501"/>
                    <a:pt x="109008" y="523560"/>
                    <a:pt x="146050" y="476993"/>
                  </a:cubicBezTo>
                  <a:cubicBezTo>
                    <a:pt x="183092" y="430426"/>
                    <a:pt x="197908" y="316126"/>
                    <a:pt x="222250" y="242043"/>
                  </a:cubicBezTo>
                  <a:cubicBezTo>
                    <a:pt x="246592" y="167960"/>
                    <a:pt x="264583" y="72710"/>
                    <a:pt x="292100" y="32493"/>
                  </a:cubicBezTo>
                  <a:cubicBezTo>
                    <a:pt x="319617" y="-7724"/>
                    <a:pt x="369358" y="743"/>
                    <a:pt x="387350" y="743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903258" y="1913562"/>
              <a:ext cx="7343" cy="519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>
              <a:off x="1206416" y="1265221"/>
              <a:ext cx="999204" cy="856290"/>
              <a:chOff x="1454040" y="1736640"/>
              <a:chExt cx="3034800" cy="1952640"/>
            </a:xfrm>
          </p:grpSpPr>
          <p:sp>
            <p:nvSpPr>
              <p:cNvPr id="336" name="Line 31"/>
              <p:cNvSpPr/>
              <p:nvPr/>
            </p:nvSpPr>
            <p:spPr>
              <a:xfrm>
                <a:off x="2330280" y="1736640"/>
                <a:ext cx="185760" cy="28548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7" name="Line 32"/>
              <p:cNvSpPr/>
              <p:nvPr/>
            </p:nvSpPr>
            <p:spPr>
              <a:xfrm>
                <a:off x="3382920" y="2030400"/>
                <a:ext cx="250560" cy="27936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8" name="Line 34"/>
              <p:cNvSpPr/>
              <p:nvPr/>
            </p:nvSpPr>
            <p:spPr>
              <a:xfrm flipV="1">
                <a:off x="2330280" y="3362040"/>
                <a:ext cx="185760" cy="32724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Line 35"/>
              <p:cNvSpPr/>
              <p:nvPr/>
            </p:nvSpPr>
            <p:spPr>
              <a:xfrm flipV="1">
                <a:off x="3382920" y="3128760"/>
                <a:ext cx="250560" cy="22716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40" name="Group 43"/>
              <p:cNvGrpSpPr/>
              <p:nvPr/>
            </p:nvGrpSpPr>
            <p:grpSpPr>
              <a:xfrm>
                <a:off x="1454040" y="1736640"/>
                <a:ext cx="631440" cy="1918800"/>
                <a:chOff x="1454040" y="1736640"/>
                <a:chExt cx="631440" cy="1918800"/>
              </a:xfrm>
            </p:grpSpPr>
            <p:sp>
              <p:nvSpPr>
                <p:cNvPr id="350" name="CustomShape 44"/>
                <p:cNvSpPr/>
                <p:nvPr/>
              </p:nvSpPr>
              <p:spPr>
                <a:xfrm>
                  <a:off x="1454040" y="1736640"/>
                  <a:ext cx="132840" cy="19188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1" name="CustomShape 45"/>
                <p:cNvSpPr/>
                <p:nvPr/>
              </p:nvSpPr>
              <p:spPr>
                <a:xfrm>
                  <a:off x="1677960" y="1736640"/>
                  <a:ext cx="151920" cy="19188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2" name="CustomShape 46"/>
                <p:cNvSpPr/>
                <p:nvPr/>
              </p:nvSpPr>
              <p:spPr>
                <a:xfrm>
                  <a:off x="1933560" y="1736640"/>
                  <a:ext cx="151920" cy="19188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41" name="CustomShape 47"/>
              <p:cNvSpPr/>
              <p:nvPr/>
            </p:nvSpPr>
            <p:spPr>
              <a:xfrm>
                <a:off x="2179800" y="1736640"/>
                <a:ext cx="151920" cy="1918800"/>
              </a:xfrm>
              <a:prstGeom prst="rect">
                <a:avLst/>
              </a:prstGeom>
              <a:blipFill rotWithShape="0">
                <a:blip r:embed="rId5"/>
                <a:tile/>
              </a:blip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2" name="CustomShape 48"/>
              <p:cNvSpPr/>
              <p:nvPr/>
            </p:nvSpPr>
            <p:spPr>
              <a:xfrm>
                <a:off x="2540160" y="2030400"/>
                <a:ext cx="151920" cy="1314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3" name="CustomShape 49"/>
              <p:cNvSpPr/>
              <p:nvPr/>
            </p:nvSpPr>
            <p:spPr>
              <a:xfrm>
                <a:off x="2763720" y="2030400"/>
                <a:ext cx="151920" cy="1314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4" name="CustomShape 50"/>
              <p:cNvSpPr/>
              <p:nvPr/>
            </p:nvSpPr>
            <p:spPr>
              <a:xfrm>
                <a:off x="2986200" y="2030400"/>
                <a:ext cx="151920" cy="1314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5" name="CustomShape 51"/>
              <p:cNvSpPr/>
              <p:nvPr/>
            </p:nvSpPr>
            <p:spPr>
              <a:xfrm>
                <a:off x="3222720" y="2030400"/>
                <a:ext cx="151920" cy="1310760"/>
              </a:xfrm>
              <a:prstGeom prst="rect">
                <a:avLst/>
              </a:prstGeom>
              <a:blipFill rotWithShape="0">
                <a:blip r:embed="rId5"/>
                <a:tile/>
              </a:blip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6" name="CustomShape 52"/>
              <p:cNvSpPr/>
              <p:nvPr/>
            </p:nvSpPr>
            <p:spPr>
              <a:xfrm>
                <a:off x="3652920" y="233352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7" name="CustomShape 53"/>
              <p:cNvSpPr/>
              <p:nvPr/>
            </p:nvSpPr>
            <p:spPr>
              <a:xfrm>
                <a:off x="3875040" y="233352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8" name="CustomShape 54"/>
              <p:cNvSpPr/>
              <p:nvPr/>
            </p:nvSpPr>
            <p:spPr>
              <a:xfrm>
                <a:off x="4097160" y="233352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9" name="CustomShape 55"/>
              <p:cNvSpPr/>
              <p:nvPr/>
            </p:nvSpPr>
            <p:spPr>
              <a:xfrm>
                <a:off x="4336920" y="2333520"/>
                <a:ext cx="151920" cy="794880"/>
              </a:xfrm>
              <a:prstGeom prst="rect">
                <a:avLst/>
              </a:prstGeom>
              <a:blipFill rotWithShape="0">
                <a:blip r:embed="rId5"/>
                <a:tile/>
              </a:blip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15" name="Group 214"/>
            <p:cNvGrpSpPr/>
            <p:nvPr/>
          </p:nvGrpSpPr>
          <p:grpSpPr>
            <a:xfrm>
              <a:off x="3589874" y="1226764"/>
              <a:ext cx="1028568" cy="984658"/>
              <a:chOff x="5713560" y="1736640"/>
              <a:chExt cx="2540880" cy="1918800"/>
            </a:xfrm>
          </p:grpSpPr>
          <p:sp>
            <p:nvSpPr>
              <p:cNvPr id="322" name="CustomShape 25"/>
              <p:cNvSpPr/>
              <p:nvPr/>
            </p:nvSpPr>
            <p:spPr>
              <a:xfrm>
                <a:off x="7873920" y="1736640"/>
                <a:ext cx="151920" cy="19188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CustomShape 26"/>
              <p:cNvSpPr/>
              <p:nvPr/>
            </p:nvSpPr>
            <p:spPr>
              <a:xfrm>
                <a:off x="8102520" y="1736640"/>
                <a:ext cx="151920" cy="1918800"/>
              </a:xfrm>
              <a:prstGeom prst="rect">
                <a:avLst/>
              </a:prstGeom>
              <a:pattFill prst="lgGrid">
                <a:fgClr>
                  <a:srgbClr val="00008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Line 38"/>
              <p:cNvSpPr/>
              <p:nvPr/>
            </p:nvSpPr>
            <p:spPr>
              <a:xfrm flipV="1">
                <a:off x="6525720" y="2068558"/>
                <a:ext cx="267120" cy="264961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Line 39"/>
              <p:cNvSpPr/>
              <p:nvPr/>
            </p:nvSpPr>
            <p:spPr>
              <a:xfrm flipV="1">
                <a:off x="7606800" y="1736640"/>
                <a:ext cx="267120" cy="351494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6" name="Line 41"/>
              <p:cNvSpPr/>
              <p:nvPr/>
            </p:nvSpPr>
            <p:spPr>
              <a:xfrm>
                <a:off x="6525720" y="3134662"/>
                <a:ext cx="267120" cy="250777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" name="Line 42"/>
              <p:cNvSpPr/>
              <p:nvPr/>
            </p:nvSpPr>
            <p:spPr>
              <a:xfrm>
                <a:off x="7616340" y="3385440"/>
                <a:ext cx="257580" cy="260026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" name="CustomShape 56"/>
              <p:cNvSpPr/>
              <p:nvPr/>
            </p:nvSpPr>
            <p:spPr>
              <a:xfrm>
                <a:off x="5713560" y="233352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9" name="CustomShape 57"/>
              <p:cNvSpPr/>
              <p:nvPr/>
            </p:nvSpPr>
            <p:spPr>
              <a:xfrm>
                <a:off x="5935680" y="233352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0" name="CustomShape 58"/>
              <p:cNvSpPr/>
              <p:nvPr/>
            </p:nvSpPr>
            <p:spPr>
              <a:xfrm>
                <a:off x="6157800" y="233352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1" name="CustomShape 59"/>
              <p:cNvSpPr/>
              <p:nvPr/>
            </p:nvSpPr>
            <p:spPr>
              <a:xfrm>
                <a:off x="6373800" y="2333520"/>
                <a:ext cx="151920" cy="794880"/>
              </a:xfrm>
              <a:prstGeom prst="rect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2" name="CustomShape 60"/>
              <p:cNvSpPr/>
              <p:nvPr/>
            </p:nvSpPr>
            <p:spPr>
              <a:xfrm>
                <a:off x="6794640" y="2068560"/>
                <a:ext cx="151920" cy="1316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3" name="CustomShape 61"/>
              <p:cNvSpPr/>
              <p:nvPr/>
            </p:nvSpPr>
            <p:spPr>
              <a:xfrm>
                <a:off x="7016760" y="2068560"/>
                <a:ext cx="151920" cy="1316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4" name="CustomShape 62"/>
              <p:cNvSpPr/>
              <p:nvPr/>
            </p:nvSpPr>
            <p:spPr>
              <a:xfrm>
                <a:off x="7238880" y="2068560"/>
                <a:ext cx="151920" cy="1316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5" name="CustomShape 63"/>
              <p:cNvSpPr/>
              <p:nvPr/>
            </p:nvSpPr>
            <p:spPr>
              <a:xfrm>
                <a:off x="7454880" y="2068560"/>
                <a:ext cx="151920" cy="1316880"/>
              </a:xfrm>
              <a:prstGeom prst="rect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16" name="Group 215"/>
            <p:cNvGrpSpPr/>
            <p:nvPr/>
          </p:nvGrpSpPr>
          <p:grpSpPr>
            <a:xfrm>
              <a:off x="2576014" y="2541058"/>
              <a:ext cx="628598" cy="1230387"/>
              <a:chOff x="173004" y="2082927"/>
              <a:chExt cx="1765080" cy="3155436"/>
            </a:xfrm>
          </p:grpSpPr>
          <p:sp>
            <p:nvSpPr>
              <p:cNvPr id="280" name="CustomShape 9"/>
              <p:cNvSpPr/>
              <p:nvPr/>
            </p:nvSpPr>
            <p:spPr>
              <a:xfrm>
                <a:off x="527604" y="3111807"/>
                <a:ext cx="1148760" cy="13896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1" name="CustomShape 10"/>
              <p:cNvSpPr/>
              <p:nvPr/>
            </p:nvSpPr>
            <p:spPr>
              <a:xfrm>
                <a:off x="524364" y="3275247"/>
                <a:ext cx="1148760" cy="13896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2" name="CustomShape 11"/>
              <p:cNvSpPr/>
              <p:nvPr/>
            </p:nvSpPr>
            <p:spPr>
              <a:xfrm>
                <a:off x="524364" y="3427527"/>
                <a:ext cx="1148760" cy="13896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3" name="CustomShape 12"/>
              <p:cNvSpPr/>
              <p:nvPr/>
            </p:nvSpPr>
            <p:spPr>
              <a:xfrm>
                <a:off x="524364" y="3580167"/>
                <a:ext cx="1148760" cy="138960"/>
              </a:xfrm>
              <a:prstGeom prst="rect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4" name="CustomShape 13"/>
              <p:cNvSpPr/>
              <p:nvPr/>
            </p:nvSpPr>
            <p:spPr>
              <a:xfrm>
                <a:off x="267324" y="2082927"/>
                <a:ext cx="1621800" cy="17244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5" name="CustomShape 14"/>
              <p:cNvSpPr/>
              <p:nvPr/>
            </p:nvSpPr>
            <p:spPr>
              <a:xfrm>
                <a:off x="275244" y="2311527"/>
                <a:ext cx="1621800" cy="17244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6" name="CustomShape 15"/>
              <p:cNvSpPr/>
              <p:nvPr/>
            </p:nvSpPr>
            <p:spPr>
              <a:xfrm>
                <a:off x="275244" y="2540127"/>
                <a:ext cx="1621800" cy="17244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CustomShape 16"/>
              <p:cNvSpPr/>
              <p:nvPr/>
            </p:nvSpPr>
            <p:spPr>
              <a:xfrm>
                <a:off x="275244" y="2768727"/>
                <a:ext cx="1621800" cy="172440"/>
              </a:xfrm>
              <a:prstGeom prst="rect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8" name="CustomShape 20"/>
              <p:cNvSpPr/>
              <p:nvPr/>
            </p:nvSpPr>
            <p:spPr>
              <a:xfrm>
                <a:off x="1090644" y="5113443"/>
                <a:ext cx="40680" cy="8352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9" name="Line 34"/>
              <p:cNvSpPr/>
              <p:nvPr/>
            </p:nvSpPr>
            <p:spPr>
              <a:xfrm>
                <a:off x="275244" y="2946207"/>
                <a:ext cx="258840" cy="16704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0" name="Line 35"/>
              <p:cNvSpPr/>
              <p:nvPr/>
            </p:nvSpPr>
            <p:spPr>
              <a:xfrm flipH="1">
                <a:off x="1673484" y="2935047"/>
                <a:ext cx="223560" cy="17172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1" name="CustomShape 46"/>
              <p:cNvSpPr/>
              <p:nvPr/>
            </p:nvSpPr>
            <p:spPr>
              <a:xfrm>
                <a:off x="1109004" y="390600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2" name="CustomShape 47"/>
              <p:cNvSpPr/>
              <p:nvPr/>
            </p:nvSpPr>
            <p:spPr>
              <a:xfrm>
                <a:off x="1253364" y="390600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3" name="CustomShape 48"/>
              <p:cNvSpPr/>
              <p:nvPr/>
            </p:nvSpPr>
            <p:spPr>
              <a:xfrm>
                <a:off x="1433724" y="390600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4" name="CustomShape 49"/>
              <p:cNvSpPr/>
              <p:nvPr/>
            </p:nvSpPr>
            <p:spPr>
              <a:xfrm>
                <a:off x="173004" y="3869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5" name="CustomShape 50"/>
              <p:cNvSpPr/>
              <p:nvPr/>
            </p:nvSpPr>
            <p:spPr>
              <a:xfrm>
                <a:off x="1071924" y="422856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6" name="CustomShape 51"/>
              <p:cNvSpPr/>
              <p:nvPr/>
            </p:nvSpPr>
            <p:spPr>
              <a:xfrm>
                <a:off x="1180284" y="422856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7" name="CustomShape 52"/>
              <p:cNvSpPr/>
              <p:nvPr/>
            </p:nvSpPr>
            <p:spPr>
              <a:xfrm>
                <a:off x="1289004" y="422856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8" name="CustomShape 53"/>
              <p:cNvSpPr/>
              <p:nvPr/>
            </p:nvSpPr>
            <p:spPr>
              <a:xfrm>
                <a:off x="1035924" y="455364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9" name="CustomShape 54"/>
              <p:cNvSpPr/>
              <p:nvPr/>
            </p:nvSpPr>
            <p:spPr>
              <a:xfrm>
                <a:off x="1145364" y="455364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0" name="CustomShape 55"/>
              <p:cNvSpPr/>
              <p:nvPr/>
            </p:nvSpPr>
            <p:spPr>
              <a:xfrm>
                <a:off x="1035924" y="484092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1" name="CustomShape 56"/>
              <p:cNvSpPr/>
              <p:nvPr/>
            </p:nvSpPr>
            <p:spPr>
              <a:xfrm>
                <a:off x="965004" y="4840923"/>
                <a:ext cx="45360" cy="88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2" name="CustomShape 57"/>
              <p:cNvSpPr/>
              <p:nvPr/>
            </p:nvSpPr>
            <p:spPr>
              <a:xfrm>
                <a:off x="389004" y="3869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3" name="CustomShape 58"/>
              <p:cNvSpPr/>
              <p:nvPr/>
            </p:nvSpPr>
            <p:spPr>
              <a:xfrm>
                <a:off x="605004" y="3869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4" name="CustomShape 59"/>
              <p:cNvSpPr/>
              <p:nvPr/>
            </p:nvSpPr>
            <p:spPr>
              <a:xfrm>
                <a:off x="821004" y="3869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5" name="CustomShape 60"/>
              <p:cNvSpPr/>
              <p:nvPr/>
            </p:nvSpPr>
            <p:spPr>
              <a:xfrm>
                <a:off x="1541004" y="3869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6" name="CustomShape 61"/>
              <p:cNvSpPr/>
              <p:nvPr/>
            </p:nvSpPr>
            <p:spPr>
              <a:xfrm>
                <a:off x="1757004" y="3869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7" name="CustomShape 62"/>
              <p:cNvSpPr/>
              <p:nvPr/>
            </p:nvSpPr>
            <p:spPr>
              <a:xfrm>
                <a:off x="353004" y="4193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" name="CustomShape 63"/>
              <p:cNvSpPr/>
              <p:nvPr/>
            </p:nvSpPr>
            <p:spPr>
              <a:xfrm>
                <a:off x="569004" y="4193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9" name="CustomShape 64"/>
              <p:cNvSpPr/>
              <p:nvPr/>
            </p:nvSpPr>
            <p:spPr>
              <a:xfrm>
                <a:off x="785004" y="4193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0" name="CustomShape 65"/>
              <p:cNvSpPr/>
              <p:nvPr/>
            </p:nvSpPr>
            <p:spPr>
              <a:xfrm>
                <a:off x="1397004" y="4193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1" name="CustomShape 66"/>
              <p:cNvSpPr/>
              <p:nvPr/>
            </p:nvSpPr>
            <p:spPr>
              <a:xfrm>
                <a:off x="1613004" y="4193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2" name="CustomShape 67"/>
              <p:cNvSpPr/>
              <p:nvPr/>
            </p:nvSpPr>
            <p:spPr>
              <a:xfrm>
                <a:off x="568644" y="4517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" name="CustomShape 68"/>
              <p:cNvSpPr/>
              <p:nvPr/>
            </p:nvSpPr>
            <p:spPr>
              <a:xfrm>
                <a:off x="784644" y="4517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CustomShape 69"/>
              <p:cNvSpPr/>
              <p:nvPr/>
            </p:nvSpPr>
            <p:spPr>
              <a:xfrm>
                <a:off x="1217004" y="4517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5" name="CustomShape 70"/>
              <p:cNvSpPr/>
              <p:nvPr/>
            </p:nvSpPr>
            <p:spPr>
              <a:xfrm>
                <a:off x="1433004" y="4517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6" name="CustomShape 71"/>
              <p:cNvSpPr/>
              <p:nvPr/>
            </p:nvSpPr>
            <p:spPr>
              <a:xfrm>
                <a:off x="1109364" y="480564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7" name="CustomShape 72"/>
              <p:cNvSpPr/>
              <p:nvPr/>
            </p:nvSpPr>
            <p:spPr>
              <a:xfrm>
                <a:off x="748644" y="480564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8" name="CustomShape 73"/>
              <p:cNvSpPr/>
              <p:nvPr/>
            </p:nvSpPr>
            <p:spPr>
              <a:xfrm>
                <a:off x="893004" y="5057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9" name="CustomShape 74"/>
              <p:cNvSpPr/>
              <p:nvPr/>
            </p:nvSpPr>
            <p:spPr>
              <a:xfrm>
                <a:off x="1217004" y="5057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0" name="CustomShape 76"/>
              <p:cNvSpPr/>
              <p:nvPr/>
            </p:nvSpPr>
            <p:spPr>
              <a:xfrm>
                <a:off x="1325364" y="4805283"/>
                <a:ext cx="181080" cy="18108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" name="CustomShape 77"/>
              <p:cNvSpPr/>
              <p:nvPr/>
            </p:nvSpPr>
            <p:spPr>
              <a:xfrm>
                <a:off x="1162644" y="5113083"/>
                <a:ext cx="40680" cy="8352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7" name="CustomShape 16"/>
            <p:cNvSpPr/>
            <p:nvPr/>
          </p:nvSpPr>
          <p:spPr>
            <a:xfrm>
              <a:off x="4049772" y="4681092"/>
              <a:ext cx="334514" cy="60494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7"/>
            <p:cNvSpPr/>
            <p:nvPr/>
          </p:nvSpPr>
          <p:spPr>
            <a:xfrm>
              <a:off x="4051411" y="4763524"/>
              <a:ext cx="334514" cy="60494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8"/>
            <p:cNvSpPr/>
            <p:nvPr/>
          </p:nvSpPr>
          <p:spPr>
            <a:xfrm>
              <a:off x="4051411" y="4845956"/>
              <a:ext cx="334514" cy="60494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9"/>
            <p:cNvSpPr/>
            <p:nvPr/>
          </p:nvSpPr>
          <p:spPr>
            <a:xfrm>
              <a:off x="4051411" y="4928388"/>
              <a:ext cx="334514" cy="60494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2"/>
            <p:cNvSpPr/>
            <p:nvPr/>
          </p:nvSpPr>
          <p:spPr>
            <a:xfrm>
              <a:off x="4229999" y="5080248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3"/>
            <p:cNvSpPr/>
            <p:nvPr/>
          </p:nvSpPr>
          <p:spPr>
            <a:xfrm>
              <a:off x="4259862" y="5080248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4"/>
            <p:cNvSpPr/>
            <p:nvPr/>
          </p:nvSpPr>
          <p:spPr>
            <a:xfrm>
              <a:off x="4297171" y="5080248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25"/>
            <p:cNvSpPr/>
            <p:nvPr/>
          </p:nvSpPr>
          <p:spPr>
            <a:xfrm>
              <a:off x="4036381" y="506700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26"/>
            <p:cNvSpPr/>
            <p:nvPr/>
          </p:nvSpPr>
          <p:spPr>
            <a:xfrm>
              <a:off x="4214882" y="5196562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27"/>
            <p:cNvSpPr/>
            <p:nvPr/>
          </p:nvSpPr>
          <p:spPr>
            <a:xfrm>
              <a:off x="4237297" y="5196562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8"/>
            <p:cNvSpPr/>
            <p:nvPr/>
          </p:nvSpPr>
          <p:spPr>
            <a:xfrm>
              <a:off x="4267234" y="5196562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9"/>
            <p:cNvSpPr/>
            <p:nvPr/>
          </p:nvSpPr>
          <p:spPr>
            <a:xfrm>
              <a:off x="4207435" y="5313784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30"/>
            <p:cNvSpPr/>
            <p:nvPr/>
          </p:nvSpPr>
          <p:spPr>
            <a:xfrm>
              <a:off x="4230073" y="5313784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31"/>
            <p:cNvSpPr/>
            <p:nvPr/>
          </p:nvSpPr>
          <p:spPr>
            <a:xfrm>
              <a:off x="4207435" y="5417375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32"/>
            <p:cNvSpPr/>
            <p:nvPr/>
          </p:nvSpPr>
          <p:spPr>
            <a:xfrm>
              <a:off x="4222552" y="5417375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33"/>
            <p:cNvSpPr/>
            <p:nvPr/>
          </p:nvSpPr>
          <p:spPr>
            <a:xfrm>
              <a:off x="4749271" y="5209542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34"/>
            <p:cNvSpPr/>
            <p:nvPr/>
          </p:nvSpPr>
          <p:spPr>
            <a:xfrm>
              <a:off x="4771910" y="5209542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35"/>
            <p:cNvSpPr/>
            <p:nvPr/>
          </p:nvSpPr>
          <p:spPr>
            <a:xfrm>
              <a:off x="4749271" y="5313264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36"/>
            <p:cNvSpPr/>
            <p:nvPr/>
          </p:nvSpPr>
          <p:spPr>
            <a:xfrm>
              <a:off x="4764388" y="5313264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37"/>
            <p:cNvSpPr/>
            <p:nvPr/>
          </p:nvSpPr>
          <p:spPr>
            <a:xfrm>
              <a:off x="4746888" y="5412442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8"/>
            <p:cNvSpPr/>
            <p:nvPr/>
          </p:nvSpPr>
          <p:spPr>
            <a:xfrm>
              <a:off x="4762600" y="5412442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9"/>
            <p:cNvSpPr/>
            <p:nvPr/>
          </p:nvSpPr>
          <p:spPr>
            <a:xfrm>
              <a:off x="4497045" y="5653766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40"/>
            <p:cNvSpPr/>
            <p:nvPr/>
          </p:nvSpPr>
          <p:spPr>
            <a:xfrm>
              <a:off x="4512832" y="5653766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41"/>
            <p:cNvSpPr/>
            <p:nvPr/>
          </p:nvSpPr>
          <p:spPr>
            <a:xfrm>
              <a:off x="4232382" y="5504999"/>
              <a:ext cx="272779" cy="152660"/>
            </a:xfrm>
            <a:prstGeom prst="bentConnector3">
              <a:avLst>
                <a:gd name="adj1" fmla="val 99755"/>
              </a:avLst>
            </a:pr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42"/>
            <p:cNvSpPr/>
            <p:nvPr/>
          </p:nvSpPr>
          <p:spPr>
            <a:xfrm flipH="1">
              <a:off x="4504045" y="5504999"/>
              <a:ext cx="259971" cy="150325"/>
            </a:xfrm>
            <a:prstGeom prst="bentConnector2">
              <a:avLst/>
            </a:pr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45"/>
            <p:cNvSpPr/>
            <p:nvPr/>
          </p:nvSpPr>
          <p:spPr>
            <a:xfrm>
              <a:off x="4733483" y="5090504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46"/>
            <p:cNvSpPr/>
            <p:nvPr/>
          </p:nvSpPr>
          <p:spPr>
            <a:xfrm>
              <a:off x="4756718" y="5090504"/>
              <a:ext cx="9384" cy="3180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6"/>
            <p:cNvSpPr/>
            <p:nvPr/>
          </p:nvSpPr>
          <p:spPr>
            <a:xfrm>
              <a:off x="4081063" y="506700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67"/>
            <p:cNvSpPr/>
            <p:nvPr/>
          </p:nvSpPr>
          <p:spPr>
            <a:xfrm>
              <a:off x="4125743" y="506700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68"/>
            <p:cNvSpPr/>
            <p:nvPr/>
          </p:nvSpPr>
          <p:spPr>
            <a:xfrm>
              <a:off x="4170425" y="506700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69"/>
            <p:cNvSpPr/>
            <p:nvPr/>
          </p:nvSpPr>
          <p:spPr>
            <a:xfrm>
              <a:off x="4319362" y="506700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70"/>
            <p:cNvSpPr/>
            <p:nvPr/>
          </p:nvSpPr>
          <p:spPr>
            <a:xfrm>
              <a:off x="4364044" y="506700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71"/>
            <p:cNvSpPr/>
            <p:nvPr/>
          </p:nvSpPr>
          <p:spPr>
            <a:xfrm>
              <a:off x="4073615" y="5183839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72"/>
            <p:cNvSpPr/>
            <p:nvPr/>
          </p:nvSpPr>
          <p:spPr>
            <a:xfrm>
              <a:off x="4118296" y="5183839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73"/>
            <p:cNvSpPr/>
            <p:nvPr/>
          </p:nvSpPr>
          <p:spPr>
            <a:xfrm>
              <a:off x="4162978" y="5183839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74"/>
            <p:cNvSpPr/>
            <p:nvPr/>
          </p:nvSpPr>
          <p:spPr>
            <a:xfrm>
              <a:off x="4289575" y="5183839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75"/>
            <p:cNvSpPr/>
            <p:nvPr/>
          </p:nvSpPr>
          <p:spPr>
            <a:xfrm>
              <a:off x="4334256" y="5183839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76"/>
            <p:cNvSpPr/>
            <p:nvPr/>
          </p:nvSpPr>
          <p:spPr>
            <a:xfrm>
              <a:off x="4118221" y="5300672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77"/>
            <p:cNvSpPr/>
            <p:nvPr/>
          </p:nvSpPr>
          <p:spPr>
            <a:xfrm>
              <a:off x="4162903" y="5300672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78"/>
            <p:cNvSpPr/>
            <p:nvPr/>
          </p:nvSpPr>
          <p:spPr>
            <a:xfrm>
              <a:off x="4252341" y="5300672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79"/>
            <p:cNvSpPr/>
            <p:nvPr/>
          </p:nvSpPr>
          <p:spPr>
            <a:xfrm>
              <a:off x="4297022" y="5300672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80"/>
            <p:cNvSpPr/>
            <p:nvPr/>
          </p:nvSpPr>
          <p:spPr>
            <a:xfrm>
              <a:off x="4244968" y="5404654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81"/>
            <p:cNvSpPr/>
            <p:nvPr/>
          </p:nvSpPr>
          <p:spPr>
            <a:xfrm>
              <a:off x="4162903" y="5404654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82"/>
            <p:cNvSpPr/>
            <p:nvPr/>
          </p:nvSpPr>
          <p:spPr>
            <a:xfrm>
              <a:off x="4684185" y="506700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83"/>
            <p:cNvSpPr/>
            <p:nvPr/>
          </p:nvSpPr>
          <p:spPr>
            <a:xfrm>
              <a:off x="4780995" y="506700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84"/>
            <p:cNvSpPr/>
            <p:nvPr/>
          </p:nvSpPr>
          <p:spPr>
            <a:xfrm>
              <a:off x="4795963" y="5196821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85"/>
            <p:cNvSpPr/>
            <p:nvPr/>
          </p:nvSpPr>
          <p:spPr>
            <a:xfrm>
              <a:off x="4840644" y="5196821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86"/>
            <p:cNvSpPr/>
            <p:nvPr/>
          </p:nvSpPr>
          <p:spPr>
            <a:xfrm>
              <a:off x="4609717" y="5183839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87"/>
            <p:cNvSpPr/>
            <p:nvPr/>
          </p:nvSpPr>
          <p:spPr>
            <a:xfrm>
              <a:off x="4654398" y="5183839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88"/>
            <p:cNvSpPr/>
            <p:nvPr/>
          </p:nvSpPr>
          <p:spPr>
            <a:xfrm>
              <a:off x="4699079" y="5183839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89"/>
            <p:cNvSpPr/>
            <p:nvPr/>
          </p:nvSpPr>
          <p:spPr>
            <a:xfrm>
              <a:off x="4788516" y="5287690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90"/>
            <p:cNvSpPr/>
            <p:nvPr/>
          </p:nvSpPr>
          <p:spPr>
            <a:xfrm>
              <a:off x="4654472" y="5287690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91"/>
            <p:cNvSpPr/>
            <p:nvPr/>
          </p:nvSpPr>
          <p:spPr>
            <a:xfrm>
              <a:off x="4699154" y="5287690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92"/>
            <p:cNvSpPr/>
            <p:nvPr/>
          </p:nvSpPr>
          <p:spPr>
            <a:xfrm>
              <a:off x="4773697" y="5391672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93"/>
            <p:cNvSpPr/>
            <p:nvPr/>
          </p:nvSpPr>
          <p:spPr>
            <a:xfrm>
              <a:off x="4699229" y="5391672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4"/>
            <p:cNvSpPr/>
            <p:nvPr/>
          </p:nvSpPr>
          <p:spPr>
            <a:xfrm>
              <a:off x="4453480" y="5638187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95"/>
            <p:cNvSpPr/>
            <p:nvPr/>
          </p:nvSpPr>
          <p:spPr>
            <a:xfrm>
              <a:off x="4535322" y="5638318"/>
              <a:ext cx="37458" cy="6529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74" name="Picture 2"/>
            <p:cNvPicPr/>
            <p:nvPr/>
          </p:nvPicPr>
          <p:blipFill>
            <a:blip r:embed="rId4"/>
            <a:srcRect l="18378" t="10008" r="18620" b="8244"/>
            <a:stretch/>
          </p:blipFill>
          <p:spPr>
            <a:xfrm>
              <a:off x="5190183" y="1441183"/>
              <a:ext cx="486088" cy="587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5" name="TextBox 274"/>
            <p:cNvSpPr txBox="1"/>
            <p:nvPr/>
          </p:nvSpPr>
          <p:spPr>
            <a:xfrm>
              <a:off x="3895017" y="2903560"/>
              <a:ext cx="1175549" cy="781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KDE  Sampling</a:t>
              </a:r>
            </a:p>
          </p:txBody>
        </p:sp>
        <p:cxnSp>
          <p:nvCxnSpPr>
            <p:cNvPr id="276" name="Straight Arrow Connector 275"/>
            <p:cNvCxnSpPr>
              <a:stCxn id="275" idx="2"/>
              <a:endCxn id="203" idx="0"/>
            </p:cNvCxnSpPr>
            <p:nvPr/>
          </p:nvCxnSpPr>
          <p:spPr>
            <a:xfrm>
              <a:off x="4482792" y="3685377"/>
              <a:ext cx="3412" cy="33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>
              <a:stCxn id="209" idx="2"/>
              <a:endCxn id="201" idx="0"/>
            </p:cNvCxnSpPr>
            <p:nvPr/>
          </p:nvCxnSpPr>
          <p:spPr>
            <a:xfrm flipH="1">
              <a:off x="2898390" y="3776037"/>
              <a:ext cx="4867" cy="294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flipH="1">
              <a:off x="4479311" y="4329584"/>
              <a:ext cx="4867" cy="294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 flipH="1">
              <a:off x="4476877" y="5769732"/>
              <a:ext cx="4867" cy="294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3" name="TextBox 362"/>
          <p:cNvSpPr txBox="1"/>
          <p:nvPr/>
        </p:nvSpPr>
        <p:spPr>
          <a:xfrm>
            <a:off x="8472958" y="3732550"/>
            <a:ext cx="3719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47000 samples for training auto encoder and first neural network.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1% and 10% samples for training second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8603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9" grpId="0"/>
      <p:bldP spid="1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32" y="-44482"/>
            <a:ext cx="10515600" cy="8415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Auto encoder Architecture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69454" y="2568490"/>
            <a:ext cx="10994388" cy="3931920"/>
            <a:chOff x="806475" y="2784390"/>
            <a:chExt cx="10036080" cy="3589200"/>
          </a:xfrm>
        </p:grpSpPr>
        <p:grpSp>
          <p:nvGrpSpPr>
            <p:cNvPr id="138" name="Group 137"/>
            <p:cNvGrpSpPr>
              <a:grpSpLocks noChangeAspect="1"/>
            </p:cNvGrpSpPr>
            <p:nvPr/>
          </p:nvGrpSpPr>
          <p:grpSpPr>
            <a:xfrm>
              <a:off x="806475" y="2784390"/>
              <a:ext cx="10036080" cy="3589200"/>
              <a:chOff x="806475" y="2060490"/>
              <a:chExt cx="10036080" cy="3589200"/>
            </a:xfrm>
          </p:grpSpPr>
          <p:sp>
            <p:nvSpPr>
              <p:cNvPr id="73" name="CustomShape 2"/>
              <p:cNvSpPr/>
              <p:nvPr/>
            </p:nvSpPr>
            <p:spPr>
              <a:xfrm>
                <a:off x="1849395" y="2798850"/>
                <a:ext cx="291600" cy="272520"/>
              </a:xfrm>
              <a:prstGeom prst="rightArrow">
                <a:avLst>
                  <a:gd name="adj1" fmla="val 50000"/>
                  <a:gd name="adj2" fmla="val 26734"/>
                </a:avLst>
              </a:prstGeom>
              <a:solidFill>
                <a:srgbClr val="EEEEEE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CustomShape 3"/>
              <p:cNvSpPr/>
              <p:nvPr/>
            </p:nvSpPr>
            <p:spPr>
              <a:xfrm>
                <a:off x="9167835" y="2779770"/>
                <a:ext cx="288360" cy="272520"/>
              </a:xfrm>
              <a:prstGeom prst="rightArrow">
                <a:avLst>
                  <a:gd name="adj1" fmla="val 50000"/>
                  <a:gd name="adj2" fmla="val 26445"/>
                </a:avLst>
              </a:prstGeom>
              <a:solidFill>
                <a:srgbClr val="EEEEEE"/>
              </a:solidFill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CustomShape 4"/>
              <p:cNvSpPr/>
              <p:nvPr/>
            </p:nvSpPr>
            <p:spPr>
              <a:xfrm>
                <a:off x="7823235" y="4792530"/>
                <a:ext cx="637560" cy="180360"/>
              </a:xfrm>
              <a:prstGeom prst="rect">
                <a:avLst/>
              </a:prstGeom>
              <a:blipFill rotWithShape="0">
                <a:blip r:embed="rId2"/>
                <a:tile/>
              </a:blip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" name="CustomShape 5"/>
              <p:cNvSpPr/>
              <p:nvPr/>
            </p:nvSpPr>
            <p:spPr>
              <a:xfrm>
                <a:off x="8483475" y="4178370"/>
                <a:ext cx="2191680" cy="343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0840" rIns="90000" bIns="45000"/>
              <a:lstStyle/>
              <a:p>
                <a:pPr>
                  <a:lnSpc>
                    <a:spcPct val="93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ea typeface="DejaVu Sans"/>
                  </a:rPr>
                  <a:t>Conv + BN + Relu </a:t>
                </a:r>
                <a:endParaRPr lang="en-US" sz="1800" b="0" strike="noStrike" spc="-1" dirty="0"/>
              </a:p>
            </p:txBody>
          </p:sp>
          <p:sp>
            <p:nvSpPr>
              <p:cNvPr id="77" name="CustomShape 6"/>
              <p:cNvSpPr/>
              <p:nvPr/>
            </p:nvSpPr>
            <p:spPr>
              <a:xfrm>
                <a:off x="8518395" y="4683090"/>
                <a:ext cx="1521720" cy="343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0840" rIns="90000" bIns="45000"/>
              <a:lstStyle/>
              <a:p>
                <a:pPr>
                  <a:lnSpc>
                    <a:spcPct val="93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ea typeface="DejaVu Sans"/>
                  </a:rPr>
                  <a:t>Maxpooling</a:t>
                </a:r>
                <a:endParaRPr lang="en-US" sz="1800" b="0" strike="noStrike" spc="-1" dirty="0"/>
              </a:p>
            </p:txBody>
          </p:sp>
          <p:sp>
            <p:nvSpPr>
              <p:cNvPr id="78" name="CustomShape 7"/>
              <p:cNvSpPr/>
              <p:nvPr/>
            </p:nvSpPr>
            <p:spPr>
              <a:xfrm>
                <a:off x="7823235" y="5090970"/>
                <a:ext cx="637560" cy="180360"/>
              </a:xfrm>
              <a:prstGeom prst="rect">
                <a:avLst/>
              </a:prstGeom>
              <a:solidFill>
                <a:srgbClr val="000000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" name="CustomShape 8"/>
              <p:cNvSpPr/>
              <p:nvPr/>
            </p:nvSpPr>
            <p:spPr>
              <a:xfrm>
                <a:off x="8518395" y="5005290"/>
                <a:ext cx="1521720" cy="343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0840" rIns="90000" bIns="45000"/>
              <a:lstStyle/>
              <a:p>
                <a:pPr>
                  <a:lnSpc>
                    <a:spcPct val="93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ea typeface="DejaVu Sans"/>
                  </a:rPr>
                  <a:t>Up sampling</a:t>
                </a:r>
                <a:endParaRPr lang="en-US" sz="1800" b="0" strike="noStrike" spc="-1" dirty="0"/>
              </a:p>
            </p:txBody>
          </p:sp>
          <p:sp>
            <p:nvSpPr>
              <p:cNvPr id="80" name="CustomShape 9"/>
              <p:cNvSpPr/>
              <p:nvPr/>
            </p:nvSpPr>
            <p:spPr>
              <a:xfrm>
                <a:off x="7823235" y="5378610"/>
                <a:ext cx="637560" cy="180360"/>
              </a:xfrm>
              <a:prstGeom prst="rect">
                <a:avLst/>
              </a:prstGeom>
              <a:pattFill prst="lgGrid">
                <a:fgClr>
                  <a:srgbClr val="000080"/>
                </a:fgClr>
                <a:bgClr>
                  <a:srgbClr val="FFFFFF"/>
                </a:bgClr>
              </a:patt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" name="CustomShape 10"/>
              <p:cNvSpPr/>
              <p:nvPr/>
            </p:nvSpPr>
            <p:spPr>
              <a:xfrm>
                <a:off x="8518395" y="5294370"/>
                <a:ext cx="1064520" cy="343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0840" rIns="90000" bIns="45000"/>
              <a:lstStyle/>
              <a:p>
                <a:pPr>
                  <a:lnSpc>
                    <a:spcPct val="93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ea typeface="DejaVu Sans"/>
                  </a:rPr>
                  <a:t>Sigmoid</a:t>
                </a:r>
                <a:endParaRPr lang="en-US" sz="1800" b="0" strike="noStrike" spc="-1" dirty="0"/>
              </a:p>
            </p:txBody>
          </p:sp>
          <p:sp>
            <p:nvSpPr>
              <p:cNvPr id="82" name="CustomShape 11"/>
              <p:cNvSpPr/>
              <p:nvPr/>
            </p:nvSpPr>
            <p:spPr>
              <a:xfrm>
                <a:off x="823755" y="3422730"/>
                <a:ext cx="1204200" cy="266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29880" rIns="0" bIns="0"/>
              <a:lstStyle/>
              <a:p>
                <a:pPr>
                  <a:lnSpc>
                    <a:spcPct val="87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ea typeface="DejaVu Sans"/>
                  </a:rPr>
                  <a:t>Input Image</a:t>
                </a:r>
                <a:endParaRPr lang="en-US" sz="1800" b="0" strike="noStrike" spc="-1" dirty="0"/>
              </a:p>
            </p:txBody>
          </p:sp>
          <p:sp>
            <p:nvSpPr>
              <p:cNvPr id="85" name="CustomShape 14"/>
              <p:cNvSpPr/>
              <p:nvPr/>
            </p:nvSpPr>
            <p:spPr>
              <a:xfrm>
                <a:off x="9385635" y="3417780"/>
                <a:ext cx="1456920" cy="28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7600" rIns="90000" bIns="45000"/>
              <a:lstStyle/>
              <a:p>
                <a:pPr>
                  <a:lnSpc>
                    <a:spcPct val="93000"/>
                  </a:lnSpc>
                </a:pPr>
                <a:r>
                  <a:rPr lang="en-US" b="0" strike="noStrike" spc="-1" dirty="0">
                    <a:solidFill>
                      <a:srgbClr val="000000"/>
                    </a:solidFill>
                    <a:ea typeface="DejaVu Sans"/>
                  </a:rPr>
                  <a:t>Ground truth</a:t>
                </a:r>
                <a:endParaRPr lang="en-US" b="0" strike="noStrike" spc="-1" dirty="0"/>
              </a:p>
            </p:txBody>
          </p:sp>
          <p:sp>
            <p:nvSpPr>
              <p:cNvPr id="86" name="CustomShape 15"/>
              <p:cNvSpPr/>
              <p:nvPr/>
            </p:nvSpPr>
            <p:spPr>
              <a:xfrm>
                <a:off x="7823235" y="4325970"/>
                <a:ext cx="620280" cy="11844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" name="CustomShape 16"/>
              <p:cNvSpPr/>
              <p:nvPr/>
            </p:nvSpPr>
            <p:spPr>
              <a:xfrm>
                <a:off x="7823235" y="4505250"/>
                <a:ext cx="620280" cy="11844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" name="CustomShape 17"/>
              <p:cNvSpPr/>
              <p:nvPr/>
            </p:nvSpPr>
            <p:spPr>
              <a:xfrm>
                <a:off x="7823235" y="4144890"/>
                <a:ext cx="620280" cy="11844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CustomShape 25"/>
              <p:cNvSpPr/>
              <p:nvPr/>
            </p:nvSpPr>
            <p:spPr>
              <a:xfrm>
                <a:off x="8626395" y="2060490"/>
                <a:ext cx="151920" cy="19188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CustomShape 26"/>
              <p:cNvSpPr/>
              <p:nvPr/>
            </p:nvSpPr>
            <p:spPr>
              <a:xfrm>
                <a:off x="8854995" y="2060490"/>
                <a:ext cx="151920" cy="1918800"/>
              </a:xfrm>
              <a:prstGeom prst="rect">
                <a:avLst/>
              </a:prstGeom>
              <a:pattFill prst="lgGrid">
                <a:fgClr>
                  <a:srgbClr val="000080"/>
                </a:fgClr>
                <a:bgClr>
                  <a:srgbClr val="FFFFFF"/>
                </a:bgClr>
              </a:patt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27"/>
              <p:cNvSpPr/>
              <p:nvPr/>
            </p:nvSpPr>
            <p:spPr>
              <a:xfrm>
                <a:off x="6116475" y="2816130"/>
                <a:ext cx="151920" cy="488520"/>
              </a:xfrm>
              <a:prstGeom prst="rect">
                <a:avLst/>
              </a:prstGeom>
              <a:solidFill>
                <a:srgbClr val="000000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28"/>
              <p:cNvSpPr/>
              <p:nvPr/>
            </p:nvSpPr>
            <p:spPr>
              <a:xfrm>
                <a:off x="5454795" y="2810010"/>
                <a:ext cx="151920" cy="48852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9"/>
              <p:cNvSpPr/>
              <p:nvPr/>
            </p:nvSpPr>
            <p:spPr>
              <a:xfrm>
                <a:off x="5676915" y="2810010"/>
                <a:ext cx="151920" cy="48852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30"/>
              <p:cNvSpPr/>
              <p:nvPr/>
            </p:nvSpPr>
            <p:spPr>
              <a:xfrm>
                <a:off x="5892915" y="2810010"/>
                <a:ext cx="151920" cy="48852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Line 31"/>
              <p:cNvSpPr/>
              <p:nvPr/>
            </p:nvSpPr>
            <p:spPr>
              <a:xfrm>
                <a:off x="3100460" y="2071650"/>
                <a:ext cx="185760" cy="28548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Line 32"/>
              <p:cNvSpPr/>
              <p:nvPr/>
            </p:nvSpPr>
            <p:spPr>
              <a:xfrm>
                <a:off x="4135395" y="2354250"/>
                <a:ext cx="266400" cy="30312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Line 33"/>
              <p:cNvSpPr/>
              <p:nvPr/>
            </p:nvSpPr>
            <p:spPr>
              <a:xfrm>
                <a:off x="5248155" y="2657370"/>
                <a:ext cx="206640" cy="15264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Line 34"/>
              <p:cNvSpPr/>
              <p:nvPr/>
            </p:nvSpPr>
            <p:spPr>
              <a:xfrm flipV="1">
                <a:off x="3081314" y="3665010"/>
                <a:ext cx="209519" cy="31104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Line 35"/>
              <p:cNvSpPr/>
              <p:nvPr/>
            </p:nvSpPr>
            <p:spPr>
              <a:xfrm flipV="1">
                <a:off x="4127115" y="3452250"/>
                <a:ext cx="276480" cy="21276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Line 36"/>
              <p:cNvSpPr/>
              <p:nvPr/>
            </p:nvSpPr>
            <p:spPr>
              <a:xfrm flipV="1">
                <a:off x="5237099" y="3298530"/>
                <a:ext cx="214815" cy="15372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Line 37"/>
              <p:cNvSpPr/>
              <p:nvPr/>
            </p:nvSpPr>
            <p:spPr>
              <a:xfrm flipV="1">
                <a:off x="6271276" y="2657370"/>
                <a:ext cx="202679" cy="15264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Line 38"/>
              <p:cNvSpPr/>
              <p:nvPr/>
            </p:nvSpPr>
            <p:spPr>
              <a:xfrm flipV="1">
                <a:off x="7278195" y="2398530"/>
                <a:ext cx="263880" cy="25884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Line 39"/>
              <p:cNvSpPr/>
              <p:nvPr/>
            </p:nvSpPr>
            <p:spPr>
              <a:xfrm flipV="1">
                <a:off x="8359275" y="2071650"/>
                <a:ext cx="263881" cy="32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Line 40"/>
              <p:cNvSpPr/>
              <p:nvPr/>
            </p:nvSpPr>
            <p:spPr>
              <a:xfrm>
                <a:off x="6271275" y="3298530"/>
                <a:ext cx="194759" cy="15264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Line 41"/>
              <p:cNvSpPr/>
              <p:nvPr/>
            </p:nvSpPr>
            <p:spPr>
              <a:xfrm>
                <a:off x="7283349" y="3458370"/>
                <a:ext cx="261965" cy="24804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Line 42"/>
              <p:cNvSpPr/>
              <p:nvPr/>
            </p:nvSpPr>
            <p:spPr>
              <a:xfrm>
                <a:off x="8363053" y="3704700"/>
                <a:ext cx="263341" cy="27135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4" name="Group 43"/>
              <p:cNvGrpSpPr/>
              <p:nvPr/>
            </p:nvGrpSpPr>
            <p:grpSpPr>
              <a:xfrm>
                <a:off x="2206515" y="2060490"/>
                <a:ext cx="631440" cy="1918800"/>
                <a:chOff x="1454040" y="1736640"/>
                <a:chExt cx="631440" cy="1918800"/>
              </a:xfrm>
            </p:grpSpPr>
            <p:sp>
              <p:nvSpPr>
                <p:cNvPr id="115" name="CustomShape 44"/>
                <p:cNvSpPr/>
                <p:nvPr/>
              </p:nvSpPr>
              <p:spPr>
                <a:xfrm>
                  <a:off x="1454040" y="1736640"/>
                  <a:ext cx="132840" cy="19188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6" name="CustomShape 45"/>
                <p:cNvSpPr/>
                <p:nvPr/>
              </p:nvSpPr>
              <p:spPr>
                <a:xfrm>
                  <a:off x="1677960" y="1736640"/>
                  <a:ext cx="151920" cy="19188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7" name="CustomShape 46"/>
                <p:cNvSpPr/>
                <p:nvPr/>
              </p:nvSpPr>
              <p:spPr>
                <a:xfrm>
                  <a:off x="1933560" y="1736640"/>
                  <a:ext cx="151920" cy="19188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8" name="CustomShape 47"/>
              <p:cNvSpPr/>
              <p:nvPr/>
            </p:nvSpPr>
            <p:spPr>
              <a:xfrm>
                <a:off x="2932275" y="2060490"/>
                <a:ext cx="151920" cy="1918800"/>
              </a:xfrm>
              <a:prstGeom prst="rect">
                <a:avLst/>
              </a:prstGeom>
              <a:blipFill rotWithShape="0">
                <a:blip r:embed="rId2"/>
                <a:tile/>
              </a:blip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48"/>
              <p:cNvSpPr/>
              <p:nvPr/>
            </p:nvSpPr>
            <p:spPr>
              <a:xfrm>
                <a:off x="3292635" y="2354250"/>
                <a:ext cx="151920" cy="1314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CustomShape 49"/>
              <p:cNvSpPr/>
              <p:nvPr/>
            </p:nvSpPr>
            <p:spPr>
              <a:xfrm>
                <a:off x="3516195" y="2354250"/>
                <a:ext cx="151920" cy="1314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50"/>
              <p:cNvSpPr/>
              <p:nvPr/>
            </p:nvSpPr>
            <p:spPr>
              <a:xfrm>
                <a:off x="3738675" y="2354250"/>
                <a:ext cx="151920" cy="1314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" name="CustomShape 51"/>
              <p:cNvSpPr/>
              <p:nvPr/>
            </p:nvSpPr>
            <p:spPr>
              <a:xfrm>
                <a:off x="3975195" y="2354250"/>
                <a:ext cx="151920" cy="1310760"/>
              </a:xfrm>
              <a:prstGeom prst="rect">
                <a:avLst/>
              </a:prstGeom>
              <a:blipFill rotWithShape="0">
                <a:blip r:embed="rId2"/>
                <a:tile/>
              </a:blip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" name="CustomShape 52"/>
              <p:cNvSpPr/>
              <p:nvPr/>
            </p:nvSpPr>
            <p:spPr>
              <a:xfrm>
                <a:off x="4405395" y="265737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CustomShape 53"/>
              <p:cNvSpPr/>
              <p:nvPr/>
            </p:nvSpPr>
            <p:spPr>
              <a:xfrm>
                <a:off x="4627515" y="265737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CustomShape 54"/>
              <p:cNvSpPr/>
              <p:nvPr/>
            </p:nvSpPr>
            <p:spPr>
              <a:xfrm>
                <a:off x="4849635" y="265737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" name="CustomShape 55"/>
              <p:cNvSpPr/>
              <p:nvPr/>
            </p:nvSpPr>
            <p:spPr>
              <a:xfrm>
                <a:off x="5089395" y="2657370"/>
                <a:ext cx="151920" cy="794880"/>
              </a:xfrm>
              <a:prstGeom prst="rect">
                <a:avLst/>
              </a:prstGeom>
              <a:blipFill rotWithShape="0">
                <a:blip r:embed="rId2"/>
                <a:tile/>
              </a:blip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CustomShape 56"/>
              <p:cNvSpPr/>
              <p:nvPr/>
            </p:nvSpPr>
            <p:spPr>
              <a:xfrm>
                <a:off x="6466035" y="265737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57"/>
              <p:cNvSpPr/>
              <p:nvPr/>
            </p:nvSpPr>
            <p:spPr>
              <a:xfrm>
                <a:off x="6688155" y="265737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58"/>
              <p:cNvSpPr/>
              <p:nvPr/>
            </p:nvSpPr>
            <p:spPr>
              <a:xfrm>
                <a:off x="6910275" y="2657370"/>
                <a:ext cx="151920" cy="794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CustomShape 59"/>
              <p:cNvSpPr/>
              <p:nvPr/>
            </p:nvSpPr>
            <p:spPr>
              <a:xfrm>
                <a:off x="7126275" y="2657370"/>
                <a:ext cx="151920" cy="794880"/>
              </a:xfrm>
              <a:prstGeom prst="rect">
                <a:avLst/>
              </a:prstGeom>
              <a:solidFill>
                <a:srgbClr val="000000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60"/>
              <p:cNvSpPr/>
              <p:nvPr/>
            </p:nvSpPr>
            <p:spPr>
              <a:xfrm>
                <a:off x="7547115" y="2392410"/>
                <a:ext cx="151920" cy="1316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CustomShape 61"/>
              <p:cNvSpPr/>
              <p:nvPr/>
            </p:nvSpPr>
            <p:spPr>
              <a:xfrm>
                <a:off x="7769235" y="2392410"/>
                <a:ext cx="151920" cy="1316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62"/>
              <p:cNvSpPr/>
              <p:nvPr/>
            </p:nvSpPr>
            <p:spPr>
              <a:xfrm>
                <a:off x="7991355" y="2392410"/>
                <a:ext cx="151920" cy="1316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63"/>
              <p:cNvSpPr/>
              <p:nvPr/>
            </p:nvSpPr>
            <p:spPr>
              <a:xfrm>
                <a:off x="8207355" y="2392410"/>
                <a:ext cx="151920" cy="1316880"/>
              </a:xfrm>
              <a:prstGeom prst="rect">
                <a:avLst/>
              </a:prstGeom>
              <a:solidFill>
                <a:srgbClr val="000000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pic>
            <p:nvPicPr>
              <p:cNvPr id="135" name="Picture 72"/>
              <p:cNvPicPr/>
              <p:nvPr/>
            </p:nvPicPr>
            <p:blipFill>
              <a:blip r:embed="rId3"/>
              <a:srcRect l="15053" t="9551" r="15933" b="2055"/>
              <a:stretch/>
            </p:blipFill>
            <p:spPr>
              <a:xfrm>
                <a:off x="806475" y="2427330"/>
                <a:ext cx="1005840" cy="9662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6" name="Picture 73"/>
              <p:cNvPicPr/>
              <p:nvPr/>
            </p:nvPicPr>
            <p:blipFill>
              <a:blip r:embed="rId3"/>
              <a:srcRect l="15053" t="8992" r="15933" b="2055"/>
              <a:stretch/>
            </p:blipFill>
            <p:spPr>
              <a:xfrm>
                <a:off x="9586875" y="2390610"/>
                <a:ext cx="1039320" cy="1002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7" name="CustomShape 66"/>
              <p:cNvSpPr/>
              <p:nvPr/>
            </p:nvSpPr>
            <p:spPr>
              <a:xfrm>
                <a:off x="7702635" y="4095930"/>
                <a:ext cx="2741040" cy="155376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cxnSp>
          <p:nvCxnSpPr>
            <p:cNvPr id="4" name="Straight Connector 3"/>
            <p:cNvCxnSpPr>
              <a:cxnSpLocks noChangeAspect="1"/>
              <a:stCxn id="115" idx="0"/>
              <a:endCxn id="118" idx="0"/>
            </p:cNvCxnSpPr>
            <p:nvPr/>
          </p:nvCxnSpPr>
          <p:spPr>
            <a:xfrm>
              <a:off x="2272935" y="2784390"/>
              <a:ext cx="735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  <a:stCxn id="115" idx="2"/>
              <a:endCxn id="118" idx="2"/>
            </p:cNvCxnSpPr>
            <p:nvPr/>
          </p:nvCxnSpPr>
          <p:spPr>
            <a:xfrm>
              <a:off x="2272935" y="4703190"/>
              <a:ext cx="735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 noChangeAspect="1"/>
              <a:stCxn id="119" idx="2"/>
              <a:endCxn id="122" idx="2"/>
            </p:cNvCxnSpPr>
            <p:nvPr/>
          </p:nvCxnSpPr>
          <p:spPr>
            <a:xfrm flipV="1">
              <a:off x="3368595" y="4388910"/>
              <a:ext cx="682560" cy="32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 noChangeAspect="1"/>
              <a:stCxn id="119" idx="0"/>
              <a:endCxn id="122" idx="0"/>
            </p:cNvCxnSpPr>
            <p:nvPr/>
          </p:nvCxnSpPr>
          <p:spPr>
            <a:xfrm>
              <a:off x="3368595" y="3078150"/>
              <a:ext cx="682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 noChangeAspect="1"/>
              <a:stCxn id="123" idx="0"/>
              <a:endCxn id="126" idx="0"/>
            </p:cNvCxnSpPr>
            <p:nvPr/>
          </p:nvCxnSpPr>
          <p:spPr>
            <a:xfrm>
              <a:off x="4481355" y="3381270"/>
              <a:ext cx="68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  <a:stCxn id="123" idx="2"/>
              <a:endCxn id="126" idx="2"/>
            </p:cNvCxnSpPr>
            <p:nvPr/>
          </p:nvCxnSpPr>
          <p:spPr>
            <a:xfrm>
              <a:off x="4481355" y="4176150"/>
              <a:ext cx="68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 noChangeAspect="1"/>
              <a:stCxn id="99" idx="0"/>
              <a:endCxn id="98" idx="0"/>
            </p:cNvCxnSpPr>
            <p:nvPr/>
          </p:nvCxnSpPr>
          <p:spPr>
            <a:xfrm>
              <a:off x="5530755" y="3533910"/>
              <a:ext cx="661680" cy="6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  <a:stCxn id="99" idx="2"/>
              <a:endCxn id="98" idx="2"/>
            </p:cNvCxnSpPr>
            <p:nvPr/>
          </p:nvCxnSpPr>
          <p:spPr>
            <a:xfrm>
              <a:off x="5530755" y="4022430"/>
              <a:ext cx="661680" cy="6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  <a:stCxn id="127" idx="0"/>
              <a:endCxn id="130" idx="0"/>
            </p:cNvCxnSpPr>
            <p:nvPr/>
          </p:nvCxnSpPr>
          <p:spPr>
            <a:xfrm>
              <a:off x="6541995" y="3381270"/>
              <a:ext cx="660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 noChangeAspect="1"/>
              <a:stCxn id="127" idx="2"/>
              <a:endCxn id="130" idx="2"/>
            </p:cNvCxnSpPr>
            <p:nvPr/>
          </p:nvCxnSpPr>
          <p:spPr>
            <a:xfrm>
              <a:off x="6541995" y="4176150"/>
              <a:ext cx="660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 noChangeAspect="1"/>
              <a:stCxn id="131" idx="0"/>
              <a:endCxn id="134" idx="0"/>
            </p:cNvCxnSpPr>
            <p:nvPr/>
          </p:nvCxnSpPr>
          <p:spPr>
            <a:xfrm>
              <a:off x="7623075" y="3116310"/>
              <a:ext cx="660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 noChangeAspect="1"/>
              <a:stCxn id="131" idx="2"/>
              <a:endCxn id="134" idx="2"/>
            </p:cNvCxnSpPr>
            <p:nvPr/>
          </p:nvCxnSpPr>
          <p:spPr>
            <a:xfrm>
              <a:off x="7623075" y="4433190"/>
              <a:ext cx="660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 noChangeAspect="1"/>
              <a:stCxn id="96" idx="2"/>
              <a:endCxn id="97" idx="2"/>
            </p:cNvCxnSpPr>
            <p:nvPr/>
          </p:nvCxnSpPr>
          <p:spPr>
            <a:xfrm>
              <a:off x="8702355" y="4703190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 noChangeAspect="1"/>
              <a:stCxn id="96" idx="0"/>
              <a:endCxn id="97" idx="0"/>
            </p:cNvCxnSpPr>
            <p:nvPr/>
          </p:nvCxnSpPr>
          <p:spPr>
            <a:xfrm>
              <a:off x="8702355" y="2784390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17332" y="797113"/>
            <a:ext cx="11466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find the low dimensional representation and ignore all correlated input features.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Convolutional layers  extract hierarchical features from input image using few number of parameters and max pooling makes the network translation invariant.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032" y="2457821"/>
            <a:ext cx="11163125" cy="412101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17162</TotalTime>
  <Words>1276</Words>
  <Application>Microsoft Office PowerPoint</Application>
  <PresentationFormat>Widescreen</PresentationFormat>
  <Paragraphs>312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DejaVu Sans</vt:lpstr>
      <vt:lpstr>Times New Roman</vt:lpstr>
      <vt:lpstr>Wingdings</vt:lpstr>
      <vt:lpstr>Office Theme</vt:lpstr>
      <vt:lpstr>PowerPoint Presentation</vt:lpstr>
      <vt:lpstr>Contents</vt:lpstr>
      <vt:lpstr>Introduction</vt:lpstr>
      <vt:lpstr>PowerPoint Presentation</vt:lpstr>
      <vt:lpstr>PowerPoint Presentation</vt:lpstr>
      <vt:lpstr>Applied to OSC – Morphology Generation</vt:lpstr>
      <vt:lpstr>Applied to OSC – High and Low Fidelity data</vt:lpstr>
      <vt:lpstr>PowerPoint Presentation</vt:lpstr>
      <vt:lpstr>Auto encoder Architecture</vt:lpstr>
      <vt:lpstr>Convolutional AE – Sample Example Results</vt:lpstr>
      <vt:lpstr>Training Low Fidelity data</vt:lpstr>
      <vt:lpstr>Low Fidelity NN – Test Results</vt:lpstr>
      <vt:lpstr>Training High Fidelity data</vt:lpstr>
      <vt:lpstr>High Fidelity NN – Test Results</vt:lpstr>
      <vt:lpstr>High Fidelity NN – Test Results</vt:lpstr>
      <vt:lpstr>PowerPoint Presentation</vt:lpstr>
      <vt:lpstr>Conclusion</vt:lpstr>
      <vt:lpstr>References</vt:lpstr>
      <vt:lpstr>PowerPoint Presentation</vt:lpstr>
      <vt:lpstr>Supplementary Information</vt:lpstr>
      <vt:lpstr>Training results - Low Fidelity</vt:lpstr>
      <vt:lpstr>PowerPoint Presentation</vt:lpstr>
      <vt:lpstr>PowerPoint Presentation</vt:lpstr>
      <vt:lpstr>Evaluation of the trained network</vt:lpstr>
      <vt:lpstr>PowerPoint Presentation</vt:lpstr>
      <vt:lpstr>Loss Plots</vt:lpstr>
      <vt:lpstr>Auto encoder Architecture</vt:lpstr>
      <vt:lpstr>Training Low Fidelity data</vt:lpstr>
      <vt:lpstr>Training High Fidelity data</vt:lpstr>
    </vt:vector>
  </TitlesOfParts>
  <Company>Iowa State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ISU</dc:creator>
  <cp:lastModifiedBy>ISU</cp:lastModifiedBy>
  <cp:revision>484</cp:revision>
  <dcterms:created xsi:type="dcterms:W3CDTF">2019-11-13T23:28:16Z</dcterms:created>
  <dcterms:modified xsi:type="dcterms:W3CDTF">2019-12-04T17:29:15Z</dcterms:modified>
</cp:coreProperties>
</file>