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2C9"/>
    <a:srgbClr val="00558C"/>
    <a:srgbClr val="00205B"/>
    <a:srgbClr val="A89968"/>
    <a:srgbClr val="4F2C1D"/>
    <a:srgbClr val="D6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4" d="100"/>
          <a:sy n="14" d="100"/>
        </p:scale>
        <p:origin x="1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E9C55-66B4-4176-A11D-165F968F2F1D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9C973-44EB-4C7E-8590-BB8EAEA3A43D}">
      <dgm:prSet phldrT="[Text]"/>
      <dgm:spPr>
        <a:solidFill>
          <a:srgbClr val="71B2C9"/>
        </a:solidFill>
      </dgm:spPr>
      <dgm:t>
        <a:bodyPr/>
        <a:lstStyle/>
        <a:p>
          <a:r>
            <a:rPr lang="en-US" dirty="0"/>
            <a:t>Analyze</a:t>
          </a:r>
        </a:p>
      </dgm:t>
    </dgm:pt>
    <dgm:pt modelId="{BBE76560-A819-44FD-9F5E-1CA21C890E0E}" type="parTrans" cxnId="{D4F345B9-A293-4C1B-AC17-B7DF79D11998}">
      <dgm:prSet/>
      <dgm:spPr/>
      <dgm:t>
        <a:bodyPr/>
        <a:lstStyle/>
        <a:p>
          <a:endParaRPr lang="en-US"/>
        </a:p>
      </dgm:t>
    </dgm:pt>
    <dgm:pt modelId="{647F69B5-21B5-4AAE-822A-C6DFE426E987}" type="sibTrans" cxnId="{D4F345B9-A293-4C1B-AC17-B7DF79D11998}">
      <dgm:prSet/>
      <dgm:spPr/>
      <dgm:t>
        <a:bodyPr/>
        <a:lstStyle/>
        <a:p>
          <a:endParaRPr lang="en-US"/>
        </a:p>
      </dgm:t>
    </dgm:pt>
    <dgm:pt modelId="{EBD83F3B-CDE0-4D4E-A277-45E9E08A3AB9}">
      <dgm:prSet phldrT="[Text]"/>
      <dgm:spPr>
        <a:solidFill>
          <a:srgbClr val="71B2C9"/>
        </a:solidFill>
      </dgm:spPr>
      <dgm:t>
        <a:bodyPr/>
        <a:lstStyle/>
        <a:p>
          <a:r>
            <a:rPr lang="en-US" dirty="0"/>
            <a:t>Plan</a:t>
          </a:r>
        </a:p>
      </dgm:t>
    </dgm:pt>
    <dgm:pt modelId="{5E6AFFA6-DD6F-4982-BAAF-DAB00F2276BF}" type="parTrans" cxnId="{E3880F44-E740-4B36-9E2A-7ABDB4F607B1}">
      <dgm:prSet/>
      <dgm:spPr/>
      <dgm:t>
        <a:bodyPr/>
        <a:lstStyle/>
        <a:p>
          <a:endParaRPr lang="en-US"/>
        </a:p>
      </dgm:t>
    </dgm:pt>
    <dgm:pt modelId="{7A292DAF-6830-4857-A90E-7B3EDC84EF4A}" type="sibTrans" cxnId="{E3880F44-E740-4B36-9E2A-7ABDB4F607B1}">
      <dgm:prSet/>
      <dgm:spPr/>
      <dgm:t>
        <a:bodyPr/>
        <a:lstStyle/>
        <a:p>
          <a:endParaRPr lang="en-US"/>
        </a:p>
      </dgm:t>
    </dgm:pt>
    <dgm:pt modelId="{C28A9E5C-B3E9-479C-A25F-DF835E596A93}">
      <dgm:prSet phldrT="[Text]"/>
      <dgm:spPr>
        <a:solidFill>
          <a:srgbClr val="71B2C9"/>
        </a:solidFill>
        <a:ln>
          <a:solidFill>
            <a:schemeClr val="lt1">
              <a:hueOff val="0"/>
              <a:satOff val="0"/>
              <a:lumOff val="0"/>
              <a:alpha val="97000"/>
            </a:schemeClr>
          </a:solidFill>
        </a:ln>
      </dgm:spPr>
      <dgm:t>
        <a:bodyPr/>
        <a:lstStyle/>
        <a:p>
          <a:r>
            <a:rPr lang="en-US" dirty="0"/>
            <a:t>Do</a:t>
          </a:r>
        </a:p>
      </dgm:t>
    </dgm:pt>
    <dgm:pt modelId="{81F9262C-3E6F-4B31-9E93-11DF977CCD1B}" type="parTrans" cxnId="{307D0DAA-9507-49E0-B811-315983C98DC2}">
      <dgm:prSet/>
      <dgm:spPr/>
      <dgm:t>
        <a:bodyPr/>
        <a:lstStyle/>
        <a:p>
          <a:endParaRPr lang="en-US"/>
        </a:p>
      </dgm:t>
    </dgm:pt>
    <dgm:pt modelId="{4ADE72F3-27DA-41CB-B24E-96298C3DE174}" type="sibTrans" cxnId="{307D0DAA-9507-49E0-B811-315983C98DC2}">
      <dgm:prSet/>
      <dgm:spPr/>
      <dgm:t>
        <a:bodyPr/>
        <a:lstStyle/>
        <a:p>
          <a:endParaRPr lang="en-US"/>
        </a:p>
      </dgm:t>
    </dgm:pt>
    <dgm:pt modelId="{AB99BB0B-14A2-40C2-819E-DA14929BA336}">
      <dgm:prSet phldrT="[Text]"/>
      <dgm:spPr>
        <a:solidFill>
          <a:srgbClr val="71B2C9"/>
        </a:solidFill>
      </dgm:spPr>
      <dgm:t>
        <a:bodyPr/>
        <a:lstStyle/>
        <a:p>
          <a:r>
            <a:rPr lang="en-US" dirty="0"/>
            <a:t>Review</a:t>
          </a:r>
        </a:p>
      </dgm:t>
    </dgm:pt>
    <dgm:pt modelId="{7D16E374-3D22-4568-AE17-1AFEEDEA3314}" type="parTrans" cxnId="{A0A906C1-5984-4449-8CFA-D2D1ECE065BC}">
      <dgm:prSet/>
      <dgm:spPr/>
      <dgm:t>
        <a:bodyPr/>
        <a:lstStyle/>
        <a:p>
          <a:endParaRPr lang="en-US"/>
        </a:p>
      </dgm:t>
    </dgm:pt>
    <dgm:pt modelId="{ADF3D5E9-B830-43A6-AA54-40FC23698CF9}" type="sibTrans" cxnId="{A0A906C1-5984-4449-8CFA-D2D1ECE065BC}">
      <dgm:prSet/>
      <dgm:spPr/>
      <dgm:t>
        <a:bodyPr/>
        <a:lstStyle/>
        <a:p>
          <a:endParaRPr lang="en-US"/>
        </a:p>
      </dgm:t>
    </dgm:pt>
    <dgm:pt modelId="{02D30813-7E66-4463-AE03-858A96DECDE4}" type="pres">
      <dgm:prSet presAssocID="{3B2E9C55-66B4-4176-A11D-165F968F2F1D}" presName="cycle" presStyleCnt="0">
        <dgm:presLayoutVars>
          <dgm:dir/>
          <dgm:resizeHandles val="exact"/>
        </dgm:presLayoutVars>
      </dgm:prSet>
      <dgm:spPr/>
    </dgm:pt>
    <dgm:pt modelId="{5FD44ADE-852F-4797-B96B-2103EFCEDDEE}" type="pres">
      <dgm:prSet presAssocID="{D9D9C973-44EB-4C7E-8590-BB8EAEA3A43D}" presName="node" presStyleLbl="node1" presStyleIdx="0" presStyleCnt="4">
        <dgm:presLayoutVars>
          <dgm:bulletEnabled val="1"/>
        </dgm:presLayoutVars>
      </dgm:prSet>
      <dgm:spPr/>
    </dgm:pt>
    <dgm:pt modelId="{AAE4FD03-E34C-45DF-A9B7-235A9F889292}" type="pres">
      <dgm:prSet presAssocID="{D9D9C973-44EB-4C7E-8590-BB8EAEA3A43D}" presName="spNode" presStyleCnt="0"/>
      <dgm:spPr/>
    </dgm:pt>
    <dgm:pt modelId="{4093B138-7A56-41A4-810E-FD4CB8ED5A50}" type="pres">
      <dgm:prSet presAssocID="{647F69B5-21B5-4AAE-822A-C6DFE426E987}" presName="sibTrans" presStyleLbl="sibTrans1D1" presStyleIdx="0" presStyleCnt="4"/>
      <dgm:spPr/>
    </dgm:pt>
    <dgm:pt modelId="{0995CEAC-3CF5-4CE4-9FF0-748B53F14522}" type="pres">
      <dgm:prSet presAssocID="{EBD83F3B-CDE0-4D4E-A277-45E9E08A3AB9}" presName="node" presStyleLbl="node1" presStyleIdx="1" presStyleCnt="4">
        <dgm:presLayoutVars>
          <dgm:bulletEnabled val="1"/>
        </dgm:presLayoutVars>
      </dgm:prSet>
      <dgm:spPr/>
    </dgm:pt>
    <dgm:pt modelId="{0D55D2DD-725B-48B3-8E26-65F925A18E4F}" type="pres">
      <dgm:prSet presAssocID="{EBD83F3B-CDE0-4D4E-A277-45E9E08A3AB9}" presName="spNode" presStyleCnt="0"/>
      <dgm:spPr/>
    </dgm:pt>
    <dgm:pt modelId="{BBBD1AA1-4855-408D-8395-6F74297B6960}" type="pres">
      <dgm:prSet presAssocID="{7A292DAF-6830-4857-A90E-7B3EDC84EF4A}" presName="sibTrans" presStyleLbl="sibTrans1D1" presStyleIdx="1" presStyleCnt="4"/>
      <dgm:spPr/>
    </dgm:pt>
    <dgm:pt modelId="{5A0471D2-0EE0-448F-9AEF-75EE57F9EC97}" type="pres">
      <dgm:prSet presAssocID="{C28A9E5C-B3E9-479C-A25F-DF835E596A93}" presName="node" presStyleLbl="node1" presStyleIdx="2" presStyleCnt="4">
        <dgm:presLayoutVars>
          <dgm:bulletEnabled val="1"/>
        </dgm:presLayoutVars>
      </dgm:prSet>
      <dgm:spPr/>
    </dgm:pt>
    <dgm:pt modelId="{A24A7634-0D2F-4CA0-B9BA-DD27A4FF9C5A}" type="pres">
      <dgm:prSet presAssocID="{C28A9E5C-B3E9-479C-A25F-DF835E596A93}" presName="spNode" presStyleCnt="0"/>
      <dgm:spPr/>
    </dgm:pt>
    <dgm:pt modelId="{C844C99C-C364-43ED-873C-3D83AB1035DB}" type="pres">
      <dgm:prSet presAssocID="{4ADE72F3-27DA-41CB-B24E-96298C3DE174}" presName="sibTrans" presStyleLbl="sibTrans1D1" presStyleIdx="2" presStyleCnt="4"/>
      <dgm:spPr/>
    </dgm:pt>
    <dgm:pt modelId="{181C25D1-088B-4524-ABEA-74D2F53CBDD6}" type="pres">
      <dgm:prSet presAssocID="{AB99BB0B-14A2-40C2-819E-DA14929BA336}" presName="node" presStyleLbl="node1" presStyleIdx="3" presStyleCnt="4">
        <dgm:presLayoutVars>
          <dgm:bulletEnabled val="1"/>
        </dgm:presLayoutVars>
      </dgm:prSet>
      <dgm:spPr/>
    </dgm:pt>
    <dgm:pt modelId="{9264C072-A128-4B49-9073-FB0B86E726C7}" type="pres">
      <dgm:prSet presAssocID="{AB99BB0B-14A2-40C2-819E-DA14929BA336}" presName="spNode" presStyleCnt="0"/>
      <dgm:spPr/>
    </dgm:pt>
    <dgm:pt modelId="{B218686A-62FD-4281-91DA-D837148224ED}" type="pres">
      <dgm:prSet presAssocID="{ADF3D5E9-B830-43A6-AA54-40FC23698CF9}" presName="sibTrans" presStyleLbl="sibTrans1D1" presStyleIdx="3" presStyleCnt="4"/>
      <dgm:spPr/>
    </dgm:pt>
  </dgm:ptLst>
  <dgm:cxnLst>
    <dgm:cxn modelId="{38AEEE19-15F8-442D-8E30-089854A594C5}" type="presOf" srcId="{4ADE72F3-27DA-41CB-B24E-96298C3DE174}" destId="{C844C99C-C364-43ED-873C-3D83AB1035DB}" srcOrd="0" destOrd="0" presId="urn:microsoft.com/office/officeart/2005/8/layout/cycle5"/>
    <dgm:cxn modelId="{5848B923-EDFF-4C2A-BF82-ED1BE66CF9DF}" type="presOf" srcId="{7A292DAF-6830-4857-A90E-7B3EDC84EF4A}" destId="{BBBD1AA1-4855-408D-8395-6F74297B6960}" srcOrd="0" destOrd="0" presId="urn:microsoft.com/office/officeart/2005/8/layout/cycle5"/>
    <dgm:cxn modelId="{1A8F7137-FF5D-4975-BF6A-B019BD267AB2}" type="presOf" srcId="{3B2E9C55-66B4-4176-A11D-165F968F2F1D}" destId="{02D30813-7E66-4463-AE03-858A96DECDE4}" srcOrd="0" destOrd="0" presId="urn:microsoft.com/office/officeart/2005/8/layout/cycle5"/>
    <dgm:cxn modelId="{107F463D-867F-4CE0-9EB9-7C41E081AEC6}" type="presOf" srcId="{D9D9C973-44EB-4C7E-8590-BB8EAEA3A43D}" destId="{5FD44ADE-852F-4797-B96B-2103EFCEDDEE}" srcOrd="0" destOrd="0" presId="urn:microsoft.com/office/officeart/2005/8/layout/cycle5"/>
    <dgm:cxn modelId="{D2881F40-2488-44DD-A49A-6DC48AD88E22}" type="presOf" srcId="{AB99BB0B-14A2-40C2-819E-DA14929BA336}" destId="{181C25D1-088B-4524-ABEA-74D2F53CBDD6}" srcOrd="0" destOrd="0" presId="urn:microsoft.com/office/officeart/2005/8/layout/cycle5"/>
    <dgm:cxn modelId="{FDB0325C-64FA-4FEA-8EE5-ADC34A89844A}" type="presOf" srcId="{ADF3D5E9-B830-43A6-AA54-40FC23698CF9}" destId="{B218686A-62FD-4281-91DA-D837148224ED}" srcOrd="0" destOrd="0" presId="urn:microsoft.com/office/officeart/2005/8/layout/cycle5"/>
    <dgm:cxn modelId="{E3880F44-E740-4B36-9E2A-7ABDB4F607B1}" srcId="{3B2E9C55-66B4-4176-A11D-165F968F2F1D}" destId="{EBD83F3B-CDE0-4D4E-A277-45E9E08A3AB9}" srcOrd="1" destOrd="0" parTransId="{5E6AFFA6-DD6F-4982-BAAF-DAB00F2276BF}" sibTransId="{7A292DAF-6830-4857-A90E-7B3EDC84EF4A}"/>
    <dgm:cxn modelId="{851FEA51-FA8E-4BA4-A3E0-DDC16BC136D2}" type="presOf" srcId="{C28A9E5C-B3E9-479C-A25F-DF835E596A93}" destId="{5A0471D2-0EE0-448F-9AEF-75EE57F9EC97}" srcOrd="0" destOrd="0" presId="urn:microsoft.com/office/officeart/2005/8/layout/cycle5"/>
    <dgm:cxn modelId="{2E4F1F78-70E0-4143-9D6F-02DC991A6427}" type="presOf" srcId="{EBD83F3B-CDE0-4D4E-A277-45E9E08A3AB9}" destId="{0995CEAC-3CF5-4CE4-9FF0-748B53F14522}" srcOrd="0" destOrd="0" presId="urn:microsoft.com/office/officeart/2005/8/layout/cycle5"/>
    <dgm:cxn modelId="{307D0DAA-9507-49E0-B811-315983C98DC2}" srcId="{3B2E9C55-66B4-4176-A11D-165F968F2F1D}" destId="{C28A9E5C-B3E9-479C-A25F-DF835E596A93}" srcOrd="2" destOrd="0" parTransId="{81F9262C-3E6F-4B31-9E93-11DF977CCD1B}" sibTransId="{4ADE72F3-27DA-41CB-B24E-96298C3DE174}"/>
    <dgm:cxn modelId="{D4F345B9-A293-4C1B-AC17-B7DF79D11998}" srcId="{3B2E9C55-66B4-4176-A11D-165F968F2F1D}" destId="{D9D9C973-44EB-4C7E-8590-BB8EAEA3A43D}" srcOrd="0" destOrd="0" parTransId="{BBE76560-A819-44FD-9F5E-1CA21C890E0E}" sibTransId="{647F69B5-21B5-4AAE-822A-C6DFE426E987}"/>
    <dgm:cxn modelId="{A0A906C1-5984-4449-8CFA-D2D1ECE065BC}" srcId="{3B2E9C55-66B4-4176-A11D-165F968F2F1D}" destId="{AB99BB0B-14A2-40C2-819E-DA14929BA336}" srcOrd="3" destOrd="0" parTransId="{7D16E374-3D22-4568-AE17-1AFEEDEA3314}" sibTransId="{ADF3D5E9-B830-43A6-AA54-40FC23698CF9}"/>
    <dgm:cxn modelId="{4C5F61EF-0DC8-4001-9964-C94D4D95CCDB}" type="presOf" srcId="{647F69B5-21B5-4AAE-822A-C6DFE426E987}" destId="{4093B138-7A56-41A4-810E-FD4CB8ED5A50}" srcOrd="0" destOrd="0" presId="urn:microsoft.com/office/officeart/2005/8/layout/cycle5"/>
    <dgm:cxn modelId="{091BC8BB-6383-45AE-88C9-AD280ADF35A4}" type="presParOf" srcId="{02D30813-7E66-4463-AE03-858A96DECDE4}" destId="{5FD44ADE-852F-4797-B96B-2103EFCEDDEE}" srcOrd="0" destOrd="0" presId="urn:microsoft.com/office/officeart/2005/8/layout/cycle5"/>
    <dgm:cxn modelId="{8E588DBC-24B3-4980-9CAE-B2B99E54F3AF}" type="presParOf" srcId="{02D30813-7E66-4463-AE03-858A96DECDE4}" destId="{AAE4FD03-E34C-45DF-A9B7-235A9F889292}" srcOrd="1" destOrd="0" presId="urn:microsoft.com/office/officeart/2005/8/layout/cycle5"/>
    <dgm:cxn modelId="{282ED6DC-9670-4040-9627-6CC0D0A7A40F}" type="presParOf" srcId="{02D30813-7E66-4463-AE03-858A96DECDE4}" destId="{4093B138-7A56-41A4-810E-FD4CB8ED5A50}" srcOrd="2" destOrd="0" presId="urn:microsoft.com/office/officeart/2005/8/layout/cycle5"/>
    <dgm:cxn modelId="{67BC139D-6489-4FE5-9D49-402BA9E0F655}" type="presParOf" srcId="{02D30813-7E66-4463-AE03-858A96DECDE4}" destId="{0995CEAC-3CF5-4CE4-9FF0-748B53F14522}" srcOrd="3" destOrd="0" presId="urn:microsoft.com/office/officeart/2005/8/layout/cycle5"/>
    <dgm:cxn modelId="{11984F20-8891-40FC-97D7-9EA2AD903807}" type="presParOf" srcId="{02D30813-7E66-4463-AE03-858A96DECDE4}" destId="{0D55D2DD-725B-48B3-8E26-65F925A18E4F}" srcOrd="4" destOrd="0" presId="urn:microsoft.com/office/officeart/2005/8/layout/cycle5"/>
    <dgm:cxn modelId="{8A4D7BB5-7F0F-4943-8802-F15BD43B3BBD}" type="presParOf" srcId="{02D30813-7E66-4463-AE03-858A96DECDE4}" destId="{BBBD1AA1-4855-408D-8395-6F74297B6960}" srcOrd="5" destOrd="0" presId="urn:microsoft.com/office/officeart/2005/8/layout/cycle5"/>
    <dgm:cxn modelId="{A63105A4-C442-4579-ACCE-75551AB3487F}" type="presParOf" srcId="{02D30813-7E66-4463-AE03-858A96DECDE4}" destId="{5A0471D2-0EE0-448F-9AEF-75EE57F9EC97}" srcOrd="6" destOrd="0" presId="urn:microsoft.com/office/officeart/2005/8/layout/cycle5"/>
    <dgm:cxn modelId="{9E1570EB-045E-4F08-9674-A50123DF2457}" type="presParOf" srcId="{02D30813-7E66-4463-AE03-858A96DECDE4}" destId="{A24A7634-0D2F-4CA0-B9BA-DD27A4FF9C5A}" srcOrd="7" destOrd="0" presId="urn:microsoft.com/office/officeart/2005/8/layout/cycle5"/>
    <dgm:cxn modelId="{C2755748-702B-4B12-9F2D-21A1A3914417}" type="presParOf" srcId="{02D30813-7E66-4463-AE03-858A96DECDE4}" destId="{C844C99C-C364-43ED-873C-3D83AB1035DB}" srcOrd="8" destOrd="0" presId="urn:microsoft.com/office/officeart/2005/8/layout/cycle5"/>
    <dgm:cxn modelId="{496CC5B9-DA0B-4011-9E7D-22D4DD9EC2A2}" type="presParOf" srcId="{02D30813-7E66-4463-AE03-858A96DECDE4}" destId="{181C25D1-088B-4524-ABEA-74D2F53CBDD6}" srcOrd="9" destOrd="0" presId="urn:microsoft.com/office/officeart/2005/8/layout/cycle5"/>
    <dgm:cxn modelId="{34483515-1CEC-4CE1-A713-98BFCC2DC37A}" type="presParOf" srcId="{02D30813-7E66-4463-AE03-858A96DECDE4}" destId="{9264C072-A128-4B49-9073-FB0B86E726C7}" srcOrd="10" destOrd="0" presId="urn:microsoft.com/office/officeart/2005/8/layout/cycle5"/>
    <dgm:cxn modelId="{BA7DF92F-F632-48F9-836C-869E6CB4EAB3}" type="presParOf" srcId="{02D30813-7E66-4463-AE03-858A96DECDE4}" destId="{B218686A-62FD-4281-91DA-D837148224E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44ADE-852F-4797-B96B-2103EFCEDDEE}">
      <dsp:nvSpPr>
        <dsp:cNvPr id="0" name=""/>
        <dsp:cNvSpPr/>
      </dsp:nvSpPr>
      <dsp:spPr>
        <a:xfrm>
          <a:off x="1497263" y="138667"/>
          <a:ext cx="1392305" cy="904998"/>
        </a:xfrm>
        <a:prstGeom prst="roundRect">
          <a:avLst/>
        </a:prstGeom>
        <a:solidFill>
          <a:srgbClr val="71B2C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</a:t>
          </a:r>
        </a:p>
      </dsp:txBody>
      <dsp:txXfrm>
        <a:off x="1541441" y="182845"/>
        <a:ext cx="1303949" cy="816642"/>
      </dsp:txXfrm>
    </dsp:sp>
    <dsp:sp modelId="{4093B138-7A56-41A4-810E-FD4CB8ED5A50}">
      <dsp:nvSpPr>
        <dsp:cNvPr id="0" name=""/>
        <dsp:cNvSpPr/>
      </dsp:nvSpPr>
      <dsp:spPr>
        <a:xfrm>
          <a:off x="696809" y="591166"/>
          <a:ext cx="2993212" cy="2993212"/>
        </a:xfrm>
        <a:custGeom>
          <a:avLst/>
          <a:gdLst/>
          <a:ahLst/>
          <a:cxnLst/>
          <a:rect l="0" t="0" r="0" b="0"/>
          <a:pathLst>
            <a:path>
              <a:moveTo>
                <a:pt x="2385386" y="292488"/>
              </a:moveTo>
              <a:arcTo wR="1496606" hR="1496606" stAng="18385901" swAng="16354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5CEAC-3CF5-4CE4-9FF0-748B53F14522}">
      <dsp:nvSpPr>
        <dsp:cNvPr id="0" name=""/>
        <dsp:cNvSpPr/>
      </dsp:nvSpPr>
      <dsp:spPr>
        <a:xfrm>
          <a:off x="2993869" y="1635273"/>
          <a:ext cx="1392305" cy="904998"/>
        </a:xfrm>
        <a:prstGeom prst="roundRect">
          <a:avLst/>
        </a:prstGeom>
        <a:solidFill>
          <a:srgbClr val="71B2C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</a:t>
          </a:r>
        </a:p>
      </dsp:txBody>
      <dsp:txXfrm>
        <a:off x="3038047" y="1679451"/>
        <a:ext cx="1303949" cy="816642"/>
      </dsp:txXfrm>
    </dsp:sp>
    <dsp:sp modelId="{BBBD1AA1-4855-408D-8395-6F74297B6960}">
      <dsp:nvSpPr>
        <dsp:cNvPr id="0" name=""/>
        <dsp:cNvSpPr/>
      </dsp:nvSpPr>
      <dsp:spPr>
        <a:xfrm>
          <a:off x="696809" y="591166"/>
          <a:ext cx="2993212" cy="2993212"/>
        </a:xfrm>
        <a:custGeom>
          <a:avLst/>
          <a:gdLst/>
          <a:ahLst/>
          <a:cxnLst/>
          <a:rect l="0" t="0" r="0" b="0"/>
          <a:pathLst>
            <a:path>
              <a:moveTo>
                <a:pt x="2838173" y="2159950"/>
              </a:moveTo>
              <a:arcTo wR="1496606" hR="1496606" stAng="1578618" swAng="16354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471D2-0EE0-448F-9AEF-75EE57F9EC97}">
      <dsp:nvSpPr>
        <dsp:cNvPr id="0" name=""/>
        <dsp:cNvSpPr/>
      </dsp:nvSpPr>
      <dsp:spPr>
        <a:xfrm>
          <a:off x="1497263" y="3131879"/>
          <a:ext cx="1392305" cy="904998"/>
        </a:xfrm>
        <a:prstGeom prst="roundRect">
          <a:avLst/>
        </a:prstGeom>
        <a:solidFill>
          <a:srgbClr val="71B2C9"/>
        </a:solidFill>
        <a:ln w="19050" cap="flat" cmpd="sng" algn="ctr">
          <a:solidFill>
            <a:schemeClr val="lt1">
              <a:hueOff val="0"/>
              <a:satOff val="0"/>
              <a:lumOff val="0"/>
              <a:alpha val="97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</a:t>
          </a:r>
        </a:p>
      </dsp:txBody>
      <dsp:txXfrm>
        <a:off x="1541441" y="3176057"/>
        <a:ext cx="1303949" cy="816642"/>
      </dsp:txXfrm>
    </dsp:sp>
    <dsp:sp modelId="{C844C99C-C364-43ED-873C-3D83AB1035DB}">
      <dsp:nvSpPr>
        <dsp:cNvPr id="0" name=""/>
        <dsp:cNvSpPr/>
      </dsp:nvSpPr>
      <dsp:spPr>
        <a:xfrm>
          <a:off x="696809" y="591166"/>
          <a:ext cx="2993212" cy="2993212"/>
        </a:xfrm>
        <a:custGeom>
          <a:avLst/>
          <a:gdLst/>
          <a:ahLst/>
          <a:cxnLst/>
          <a:rect l="0" t="0" r="0" b="0"/>
          <a:pathLst>
            <a:path>
              <a:moveTo>
                <a:pt x="607825" y="2700723"/>
              </a:moveTo>
              <a:arcTo wR="1496606" hR="1496606" stAng="7585901" swAng="16354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C25D1-088B-4524-ABEA-74D2F53CBDD6}">
      <dsp:nvSpPr>
        <dsp:cNvPr id="0" name=""/>
        <dsp:cNvSpPr/>
      </dsp:nvSpPr>
      <dsp:spPr>
        <a:xfrm>
          <a:off x="657" y="1635273"/>
          <a:ext cx="1392305" cy="904998"/>
        </a:xfrm>
        <a:prstGeom prst="roundRect">
          <a:avLst/>
        </a:prstGeom>
        <a:solidFill>
          <a:srgbClr val="71B2C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</a:t>
          </a:r>
        </a:p>
      </dsp:txBody>
      <dsp:txXfrm>
        <a:off x="44835" y="1679451"/>
        <a:ext cx="1303949" cy="816642"/>
      </dsp:txXfrm>
    </dsp:sp>
    <dsp:sp modelId="{B218686A-62FD-4281-91DA-D837148224ED}">
      <dsp:nvSpPr>
        <dsp:cNvPr id="0" name=""/>
        <dsp:cNvSpPr/>
      </dsp:nvSpPr>
      <dsp:spPr>
        <a:xfrm>
          <a:off x="696809" y="591166"/>
          <a:ext cx="2993212" cy="2993212"/>
        </a:xfrm>
        <a:custGeom>
          <a:avLst/>
          <a:gdLst/>
          <a:ahLst/>
          <a:cxnLst/>
          <a:rect l="0" t="0" r="0" b="0"/>
          <a:pathLst>
            <a:path>
              <a:moveTo>
                <a:pt x="155038" y="833261"/>
              </a:moveTo>
              <a:arcTo wR="1496606" hR="1496606" stAng="12378618" swAng="16354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6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838C-14D4-4AF7-A997-A04B0BC842C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icography.co/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diagramData" Target="../diagrams/data1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hyperlink" Target="https://stocksnap.io/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jp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diagramColors" Target="../diagrams/colors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" TargetMode="External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5" Type="http://schemas.openxmlformats.org/officeDocument/2006/relationships/hyperlink" Target="https://unsplash.com/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hyperlink" Target="https://pixabay.com/en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diagramLayout" Target="../diagrams/layout1.xml"/><Relationship Id="rId30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10C5D-DC44-4E33-B620-52C3D6C53370}"/>
              </a:ext>
            </a:extLst>
          </p:cNvPr>
          <p:cNvSpPr/>
          <p:nvPr/>
        </p:nvSpPr>
        <p:spPr>
          <a:xfrm>
            <a:off x="895873" y="939799"/>
            <a:ext cx="42072625" cy="4663410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025F6-FCDA-4E7E-A61F-C0A6958FDE2A}"/>
              </a:ext>
            </a:extLst>
          </p:cNvPr>
          <p:cNvSpPr/>
          <p:nvPr/>
        </p:nvSpPr>
        <p:spPr>
          <a:xfrm>
            <a:off x="895873" y="6227258"/>
            <a:ext cx="13545632" cy="25779081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527CA-E2AE-49D2-B2AB-7D5077CBEF93}"/>
              </a:ext>
            </a:extLst>
          </p:cNvPr>
          <p:cNvSpPr/>
          <p:nvPr/>
        </p:nvSpPr>
        <p:spPr>
          <a:xfrm>
            <a:off x="15188171" y="6227259"/>
            <a:ext cx="13552336" cy="25779081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F6718-FD19-4A11-837D-0901175FE445}"/>
              </a:ext>
            </a:extLst>
          </p:cNvPr>
          <p:cNvSpPr/>
          <p:nvPr/>
        </p:nvSpPr>
        <p:spPr>
          <a:xfrm>
            <a:off x="29417818" y="6227258"/>
            <a:ext cx="13545632" cy="25779081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8136A-28F6-4E53-8F40-BD45403F8425}"/>
              </a:ext>
            </a:extLst>
          </p:cNvPr>
          <p:cNvSpPr txBox="1"/>
          <p:nvPr/>
        </p:nvSpPr>
        <p:spPr>
          <a:xfrm>
            <a:off x="2009549" y="1001893"/>
            <a:ext cx="3990028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rgbClr val="00205B"/>
                </a:solidFill>
                <a:latin typeface="+mj-lt"/>
              </a:rPr>
              <a:t>36” x 48” Poster Template with Tips</a:t>
            </a:r>
          </a:p>
          <a:p>
            <a:pPr algn="ctr">
              <a:spcBef>
                <a:spcPts val="1199"/>
              </a:spcBef>
              <a:defRPr/>
            </a:pPr>
            <a:r>
              <a:rPr lang="en-US" sz="7600" dirty="0">
                <a:solidFill>
                  <a:srgbClr val="00205B"/>
                </a:solidFill>
                <a:latin typeface="+mj-lt"/>
                <a:cs typeface="Calibri"/>
              </a:rPr>
              <a:t>Center for the Advancement of Faculty Excellence</a:t>
            </a:r>
          </a:p>
          <a:p>
            <a:pPr algn="ctr">
              <a:spcBef>
                <a:spcPts val="1199"/>
              </a:spcBef>
              <a:defRPr/>
            </a:pPr>
            <a:r>
              <a:rPr lang="en-US" sz="7600" dirty="0">
                <a:solidFill>
                  <a:srgbClr val="00205B"/>
                </a:solidFill>
                <a:latin typeface="+mj-lt"/>
                <a:cs typeface="Calibri"/>
              </a:rPr>
              <a:t>Queens University of Charlott</a:t>
            </a:r>
            <a:r>
              <a:rPr lang="en-US" sz="7600" dirty="0">
                <a:solidFill>
                  <a:srgbClr val="00205B"/>
                </a:solidFill>
                <a:cs typeface="Calibri"/>
              </a:rPr>
              <a:t>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C9029F-6AC6-4069-97B8-E5E60A0D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45" y="2924772"/>
            <a:ext cx="4572000" cy="2266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0A055E-2C88-4325-8CC4-CCE6A0643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578" y="3934859"/>
            <a:ext cx="6944677" cy="1230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1897E0-2ADC-4D58-8DA6-138A594404BE}"/>
              </a:ext>
            </a:extLst>
          </p:cNvPr>
          <p:cNvSpPr txBox="1"/>
          <p:nvPr/>
        </p:nvSpPr>
        <p:spPr>
          <a:xfrm>
            <a:off x="29865102" y="6734022"/>
            <a:ext cx="12700721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Graphics</a:t>
            </a: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pPr lvl="0"/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Graphics can break up text, share data, and stress key points.</a:t>
            </a: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pPr lvl="0"/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Copy and paste charts from Excel or Word. Or click </a:t>
            </a:r>
            <a:r>
              <a:rPr lang="en-US" sz="3400" b="1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Insert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 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sz="3400" b="1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Chart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 to insert a pie chart, bar chart, etc.</a:t>
            </a: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Click </a:t>
            </a:r>
            <a:r>
              <a:rPr lang="en-US" sz="3400" b="1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Insert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  </a:t>
            </a:r>
            <a:r>
              <a:rPr lang="en-US" sz="3400" b="1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Smart Art 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to quickly add color and variety while emphasizing main points, processes, or relationships. Example:</a:t>
            </a: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highlight>
                <a:srgbClr val="FFFF00"/>
              </a:highlight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highlight>
                <a:srgbClr val="FFFF00"/>
              </a:highlight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highlight>
                <a:srgbClr val="FFFF00"/>
              </a:highlight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highlight>
                <a:srgbClr val="FFFF00"/>
              </a:highlight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Images</a:t>
            </a:r>
            <a:endParaRPr lang="en-US" sz="3700" dirty="0">
              <a:solidFill>
                <a:prstClr val="black"/>
              </a:solidFill>
              <a:latin typeface="+mj-lt"/>
              <a:ea typeface="Times New Roman" pitchFamily="39" charset="0"/>
              <a:cs typeface="Calibri"/>
            </a:endParaRPr>
          </a:p>
          <a:p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A well-chosen image can capture attention! Ensure that your image is at least 150 dpi. Here are sources for free images:</a:t>
            </a:r>
          </a:p>
          <a:p>
            <a:pPr lvl="4"/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hlinkClick r:id="rId4"/>
              </a:rPr>
              <a:t>https://pixabay.com/en/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 </a:t>
            </a:r>
          </a:p>
          <a:p>
            <a:pPr lvl="4"/>
            <a:r>
              <a:rPr lang="en-US" sz="3400" u="sng" dirty="0">
                <a:hlinkClick r:id="rId5"/>
              </a:rPr>
              <a:t>https://unsplash.com</a:t>
            </a:r>
            <a:endParaRPr lang="en-US" sz="3400" dirty="0"/>
          </a:p>
          <a:p>
            <a:pPr lvl="4"/>
            <a:r>
              <a:rPr lang="en-US" sz="3400" u="sng" dirty="0">
                <a:hlinkClick r:id="rId6"/>
              </a:rPr>
              <a:t>https://www.pexels.com</a:t>
            </a:r>
            <a:endParaRPr lang="en-US" sz="3400" dirty="0"/>
          </a:p>
          <a:p>
            <a:pPr lvl="4"/>
            <a:r>
              <a:rPr lang="en-US" sz="3400" u="sng" dirty="0">
                <a:hlinkClick r:id="rId7"/>
              </a:rPr>
              <a:t>https://stocksnap.io</a:t>
            </a:r>
            <a:endParaRPr lang="en-US" sz="3400" dirty="0"/>
          </a:p>
          <a:p>
            <a:pPr lvl="4"/>
            <a:r>
              <a:rPr lang="en-US" sz="3400" u="sng" dirty="0">
                <a:hlinkClick r:id="rId8"/>
              </a:rPr>
              <a:t>http://picography.co</a:t>
            </a:r>
            <a:endParaRPr lang="en-US" sz="3400" u="sng" dirty="0"/>
          </a:p>
          <a:p>
            <a:endParaRPr lang="en-US" sz="3400" u="sng" dirty="0"/>
          </a:p>
          <a:p>
            <a:r>
              <a:rPr lang="en-US" sz="3400" dirty="0"/>
              <a:t>This image has a matching border aligned with other elements in this template. To keep the border but change the image, </a:t>
            </a:r>
            <a:r>
              <a:rPr lang="en-US" sz="3400" b="1" dirty="0"/>
              <a:t>right-click</a:t>
            </a:r>
            <a:r>
              <a:rPr lang="en-US" sz="3400" dirty="0"/>
              <a:t> the image, then click </a:t>
            </a:r>
            <a:r>
              <a:rPr lang="en-US" sz="3400" b="1" dirty="0"/>
              <a:t>Change Picture</a:t>
            </a:r>
            <a:r>
              <a:rPr lang="en-US" sz="3400" dirty="0"/>
              <a:t>.</a:t>
            </a:r>
            <a:r>
              <a:rPr lang="en-US" sz="3600" dirty="0"/>
              <a:t> 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5ED84-EE83-4693-B741-4ADECB9A7D49}"/>
              </a:ext>
            </a:extLst>
          </p:cNvPr>
          <p:cNvSpPr txBox="1"/>
          <p:nvPr/>
        </p:nvSpPr>
        <p:spPr>
          <a:xfrm>
            <a:off x="15752609" y="6734022"/>
            <a:ext cx="12542034" cy="2480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Queens Logos</a:t>
            </a:r>
          </a:p>
          <a:p>
            <a:pPr algn="ctr"/>
            <a:endParaRPr lang="en-US" sz="3400" b="1" i="1" dirty="0">
              <a:ea typeface="Times New Roman" pitchFamily="39" charset="0"/>
              <a:cs typeface="Calibri"/>
            </a:endParaRPr>
          </a:p>
          <a:p>
            <a:r>
              <a:rPr lang="en-US" sz="3400" dirty="0">
                <a:ea typeface="Times New Roman" pitchFamily="39" charset="0"/>
                <a:cs typeface="Calibri"/>
              </a:rPr>
              <a:t>Choose 1 of the 2 Queens logos above. Hold the shift key while resizing so the logo does not stretch out of proportion.  </a:t>
            </a:r>
          </a:p>
          <a:p>
            <a:endParaRPr lang="en-US" sz="3400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lvl="0"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Queens Colors</a:t>
            </a:r>
          </a:p>
          <a:p>
            <a:pPr lvl="0"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r>
              <a:rPr lang="en-US" sz="3400" dirty="0">
                <a:ea typeface="Times New Roman" pitchFamily="39" charset="0"/>
                <a:cs typeface="Calibri"/>
              </a:rPr>
              <a:t>For color matching, swatches and codes for Queens official colors are included below, along with descriptions of their use. </a:t>
            </a:r>
          </a:p>
          <a:p>
            <a:endParaRPr lang="en-US" sz="3400" dirty="0">
              <a:ea typeface="Times New Roman" pitchFamily="39" charset="0"/>
              <a:cs typeface="Calibri"/>
            </a:endParaRPr>
          </a:p>
          <a:p>
            <a:r>
              <a:rPr lang="en-US" sz="3400" dirty="0">
                <a:ea typeface="Times New Roman" pitchFamily="39" charset="0"/>
                <a:cs typeface="Calibri"/>
              </a:rPr>
              <a:t>Queens blue has been used in the title, subtitle, section headings, and section borders in this template: the RGB code is 0/32/91. An RGB code can be entered in PowerPoint by choosing </a:t>
            </a:r>
            <a:r>
              <a:rPr lang="en-US" sz="3400" b="1" dirty="0">
                <a:ea typeface="Times New Roman" pitchFamily="39" charset="0"/>
                <a:cs typeface="Calibri"/>
              </a:rPr>
              <a:t>More colors </a:t>
            </a:r>
            <a:r>
              <a:rPr lang="en-US" sz="3400" dirty="0">
                <a:ea typeface="Times New Roman" pitchFamily="39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sz="3400" b="1" dirty="0">
                <a:ea typeface="Times New Roman" pitchFamily="39" charset="0"/>
                <a:cs typeface="Calibri"/>
                <a:sym typeface="Wingdings" panose="05000000000000000000" pitchFamily="2" charset="2"/>
              </a:rPr>
              <a:t>Custom</a:t>
            </a:r>
            <a:r>
              <a:rPr lang="en-US" sz="3400" dirty="0">
                <a:ea typeface="Times New Roman" pitchFamily="39" charset="0"/>
                <a:cs typeface="Calibri"/>
                <a:sym typeface="Wingdings" panose="05000000000000000000" pitchFamily="2" charset="2"/>
              </a:rPr>
              <a:t>. Then type the 3 numbers in the 3 boxes labelled Red, Green, and Blue.</a:t>
            </a: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algn="ctr"/>
            <a:r>
              <a:rPr lang="en-US" sz="4800" b="1" dirty="0">
                <a:solidFill>
                  <a:srgbClr val="00205B"/>
                </a:solidFill>
                <a:ea typeface="Times New Roman" pitchFamily="39" charset="0"/>
                <a:cs typeface="Calibri"/>
              </a:rPr>
              <a:t>Decorative Elements</a:t>
            </a:r>
          </a:p>
          <a:p>
            <a:endParaRPr lang="en-US" sz="3400" dirty="0"/>
          </a:p>
          <a:p>
            <a:r>
              <a:rPr lang="en-US" sz="3400" dirty="0"/>
              <a:t>You can break up important sections with lines. And highlight key information with icons. Icons and lines in this template use Queens gold RGB 168/153/104. Drag the item to any location. </a:t>
            </a:r>
            <a:endParaRPr lang="en-US" sz="3400" i="1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213A4-4DB8-4B4E-B2C3-A77B63BE3EE8}"/>
              </a:ext>
            </a:extLst>
          </p:cNvPr>
          <p:cNvSpPr txBox="1"/>
          <p:nvPr/>
        </p:nvSpPr>
        <p:spPr>
          <a:xfrm>
            <a:off x="1325377" y="6734022"/>
            <a:ext cx="12700721" cy="2191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Title Tips</a:t>
            </a:r>
          </a:p>
          <a:p>
            <a:pPr lvl="0"/>
            <a:endParaRPr lang="en-US" sz="3400" b="1" i="1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pPr lvl="0"/>
            <a:r>
              <a:rPr lang="en-US" sz="3400" b="1" dirty="0">
                <a:solidFill>
                  <a:prstClr val="black"/>
                </a:solidFill>
              </a:rPr>
              <a:t>Title:</a:t>
            </a:r>
            <a:r>
              <a:rPr lang="en-US" sz="3400" dirty="0">
                <a:solidFill>
                  <a:prstClr val="black"/>
                </a:solidFill>
              </a:rPr>
              <a:t> 72-120 point font. The title in this template is Tahoma 110.</a:t>
            </a:r>
          </a:p>
          <a:p>
            <a:pPr lvl="0"/>
            <a:endParaRPr lang="en-US" sz="3400" dirty="0">
              <a:solidFill>
                <a:prstClr val="black"/>
              </a:solidFill>
            </a:endParaRPr>
          </a:p>
          <a:p>
            <a:pPr lvl="0"/>
            <a:r>
              <a:rPr lang="en-US" sz="3400" b="1" dirty="0">
                <a:solidFill>
                  <a:prstClr val="black"/>
                </a:solidFill>
              </a:rPr>
              <a:t>Subtitle:</a:t>
            </a:r>
            <a:r>
              <a:rPr lang="en-US" sz="3400" dirty="0">
                <a:solidFill>
                  <a:prstClr val="black"/>
                </a:solidFill>
              </a:rPr>
              <a:t> 48-80 point font. The subtitle in this template is Tahoma 76. </a:t>
            </a:r>
          </a:p>
          <a:p>
            <a:pPr lvl="0"/>
            <a:endParaRPr lang="en-US" sz="3400" dirty="0">
              <a:solidFill>
                <a:prstClr val="black"/>
              </a:solidFill>
            </a:endParaRPr>
          </a:p>
          <a:p>
            <a:pPr lvl="0"/>
            <a:r>
              <a:rPr lang="en-US" sz="3400" dirty="0">
                <a:solidFill>
                  <a:prstClr val="black"/>
                </a:solidFill>
              </a:rPr>
              <a:t>Use a mix of upper- and lower-case letters (Headline style) for your title. All caps are more difficult to read.</a:t>
            </a:r>
            <a:endParaRPr lang="en-US" sz="3400" b="1" dirty="0">
              <a:ea typeface="Times New Roman" pitchFamily="39" charset="0"/>
              <a:cs typeface="Calibri"/>
            </a:endParaRPr>
          </a:p>
          <a:p>
            <a:pPr algn="just"/>
            <a:endParaRPr lang="en-US" sz="3400" b="1" dirty="0">
              <a:ea typeface="Times New Roman" pitchFamily="39" charset="0"/>
              <a:cs typeface="Calibri"/>
            </a:endParaRPr>
          </a:p>
          <a:p>
            <a:pPr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Section Tips</a:t>
            </a:r>
          </a:p>
          <a:p>
            <a:pPr algn="just"/>
            <a:endParaRPr lang="en-US" sz="3400" b="1" i="1" dirty="0">
              <a:ea typeface="Times New Roman" pitchFamily="39" charset="0"/>
              <a:cs typeface="Calibri"/>
            </a:endParaRPr>
          </a:p>
          <a:p>
            <a:r>
              <a:rPr lang="en-US" sz="3400" b="1" dirty="0"/>
              <a:t>Section headings: </a:t>
            </a:r>
            <a:r>
              <a:rPr lang="en-US" sz="3400" dirty="0"/>
              <a:t>36-72 point font. The section headings in this poster template are Tahoma 48.</a:t>
            </a:r>
          </a:p>
          <a:p>
            <a:endParaRPr lang="en-US" sz="3400" dirty="0"/>
          </a:p>
          <a:p>
            <a:r>
              <a:rPr lang="en-US" sz="3400" dirty="0"/>
              <a:t>Consider putting your most important content or conclusion near the top left or top right of the poster, rather than at the bottom. </a:t>
            </a:r>
          </a:p>
          <a:p>
            <a:endParaRPr lang="en-US" sz="3600" dirty="0"/>
          </a:p>
          <a:p>
            <a:pPr algn="ctr"/>
            <a:r>
              <a:rPr lang="en-US" sz="4800" b="1" dirty="0">
                <a:solidFill>
                  <a:srgbClr val="00205B"/>
                </a:solidFill>
                <a:latin typeface="+mj-lt"/>
              </a:rPr>
              <a:t>Body Tips</a:t>
            </a:r>
          </a:p>
          <a:p>
            <a:endParaRPr lang="en-US" sz="3400" b="1" dirty="0"/>
          </a:p>
          <a:p>
            <a:r>
              <a:rPr lang="en-US" sz="3400" b="1" dirty="0"/>
              <a:t>Body:</a:t>
            </a:r>
            <a:r>
              <a:rPr lang="en-US" sz="3400" dirty="0"/>
              <a:t> 24-48 point font. The body text in this poster template is Georgia 34. This type of serif font facilitates reading in print. </a:t>
            </a:r>
          </a:p>
          <a:p>
            <a:endParaRPr lang="en-US" sz="3400" dirty="0"/>
          </a:p>
          <a:p>
            <a:r>
              <a:rPr lang="en-US" sz="3400" dirty="0"/>
              <a:t>Don’t justify the text on the right as the uneven spacing between words will be harder to read. </a:t>
            </a:r>
          </a:p>
          <a:p>
            <a:endParaRPr lang="en-US" sz="3400" dirty="0"/>
          </a:p>
          <a:p>
            <a:r>
              <a:rPr lang="en-US" sz="3400" dirty="0"/>
              <a:t>Try not to exceed 1000 total words for a scientific poster. The word count can be seen in the file’s </a:t>
            </a:r>
            <a:r>
              <a:rPr lang="en-US" sz="3400" b="1" dirty="0"/>
              <a:t>Properties.</a:t>
            </a:r>
          </a:p>
          <a:p>
            <a:pPr algn="just"/>
            <a:endParaRPr lang="en-US" sz="3400" dirty="0">
              <a:solidFill>
                <a:srgbClr val="00205B"/>
              </a:solidFill>
            </a:endParaRPr>
          </a:p>
          <a:p>
            <a:pPr lvl="0"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Spacing Tips</a:t>
            </a:r>
          </a:p>
          <a:p>
            <a:pPr lvl="0" algn="just"/>
            <a:endParaRPr lang="en-US" sz="3400" b="1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r>
              <a:rPr lang="en-US" sz="3400" dirty="0"/>
              <a:t>Want to tweak the space between chunks of text (between paragraphs, or in a bulleted list)? Click </a:t>
            </a:r>
            <a:r>
              <a:rPr lang="en-US" sz="3400" b="1" dirty="0"/>
              <a:t>Home</a:t>
            </a:r>
            <a:r>
              <a:rPr lang="en-US" sz="3400" dirty="0"/>
              <a:t>, then </a:t>
            </a:r>
            <a:r>
              <a:rPr lang="en-US" sz="3400" b="1" dirty="0"/>
              <a:t>Paragraph</a:t>
            </a:r>
            <a:r>
              <a:rPr lang="en-US" sz="3400" dirty="0"/>
              <a:t>, then modify the </a:t>
            </a:r>
            <a:r>
              <a:rPr lang="en-US" sz="3400" b="1" dirty="0"/>
              <a:t>Spacing</a:t>
            </a:r>
            <a:r>
              <a:rPr lang="en-US" sz="3400" dirty="0"/>
              <a:t> </a:t>
            </a:r>
            <a:r>
              <a:rPr lang="en-US" sz="3400" b="1" dirty="0"/>
              <a:t>Before</a:t>
            </a:r>
            <a:r>
              <a:rPr lang="en-US" sz="3400" dirty="0"/>
              <a:t> or </a:t>
            </a:r>
            <a:r>
              <a:rPr lang="en-US" sz="3400" b="1" dirty="0"/>
              <a:t>After</a:t>
            </a:r>
            <a:r>
              <a:rPr lang="en-US" sz="3400" dirty="0"/>
              <a:t> specific lines of text.</a:t>
            </a:r>
          </a:p>
          <a:p>
            <a:endParaRPr lang="en-US" sz="3400" dirty="0"/>
          </a:p>
          <a:p>
            <a:r>
              <a:rPr lang="en-US" sz="3400" dirty="0"/>
              <a:t>Leave ample white space rather than trying to fill every inch with text. Notice how the different use of white space in each column of this template impacts your attention. </a:t>
            </a:r>
          </a:p>
          <a:p>
            <a:pPr algn="just"/>
            <a:endParaRPr lang="en-US" sz="3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5EC4E7-4B6B-4938-83E4-94A0EDEFA9D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996" t="23702" r="58460" b="20948"/>
          <a:stretch/>
        </p:blipFill>
        <p:spPr>
          <a:xfrm>
            <a:off x="16865600" y="15355982"/>
            <a:ext cx="10093030" cy="4851676"/>
          </a:xfrm>
          <a:prstGeom prst="rect">
            <a:avLst/>
          </a:prstGeom>
          <a:ln w="19050">
            <a:solidFill>
              <a:srgbClr val="A89968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01A94-1F69-4404-A7C6-9591BB60873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666" t="24667" r="58667" b="12666"/>
          <a:stretch/>
        </p:blipFill>
        <p:spPr>
          <a:xfrm>
            <a:off x="16868488" y="20712417"/>
            <a:ext cx="10090142" cy="5471961"/>
          </a:xfrm>
          <a:prstGeom prst="rect">
            <a:avLst/>
          </a:prstGeom>
          <a:ln w="25400">
            <a:solidFill>
              <a:srgbClr val="A89968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3205D-2D56-46E2-B48B-81149108DBA5}"/>
              </a:ext>
            </a:extLst>
          </p:cNvPr>
          <p:cNvCxnSpPr/>
          <p:nvPr/>
        </p:nvCxnSpPr>
        <p:spPr>
          <a:xfrm>
            <a:off x="2009549" y="29419004"/>
            <a:ext cx="11020651" cy="0"/>
          </a:xfrm>
          <a:prstGeom prst="line">
            <a:avLst/>
          </a:prstGeom>
          <a:ln w="25400">
            <a:solidFill>
              <a:srgbClr val="A89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ED0A2E-9199-4610-941B-51F9D1385926}"/>
              </a:ext>
            </a:extLst>
          </p:cNvPr>
          <p:cNvCxnSpPr>
            <a:cxnSpLocks/>
          </p:cNvCxnSpPr>
          <p:nvPr/>
        </p:nvCxnSpPr>
        <p:spPr>
          <a:xfrm>
            <a:off x="2009549" y="30999690"/>
            <a:ext cx="11020651" cy="0"/>
          </a:xfrm>
          <a:prstGeom prst="line">
            <a:avLst/>
          </a:prstGeom>
          <a:ln w="73025" cmpd="thinThick">
            <a:solidFill>
              <a:srgbClr val="A89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99D74C-465C-4FCB-84CF-85B76EC3A003}"/>
              </a:ext>
            </a:extLst>
          </p:cNvPr>
          <p:cNvCxnSpPr>
            <a:cxnSpLocks/>
          </p:cNvCxnSpPr>
          <p:nvPr/>
        </p:nvCxnSpPr>
        <p:spPr>
          <a:xfrm>
            <a:off x="2009549" y="30195359"/>
            <a:ext cx="11020651" cy="0"/>
          </a:xfrm>
          <a:prstGeom prst="line">
            <a:avLst/>
          </a:prstGeom>
          <a:ln w="53975" cmpd="tri">
            <a:solidFill>
              <a:srgbClr val="A899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tar">
            <a:extLst>
              <a:ext uri="{FF2B5EF4-FFF2-40B4-BE49-F238E27FC236}">
                <a16:creationId xmlns:a16="http://schemas.microsoft.com/office/drawing/2014/main" id="{0EFB7225-E722-4631-8426-B7EB881A28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09104" y="30195359"/>
            <a:ext cx="914400" cy="914400"/>
          </a:xfrm>
          <a:prstGeom prst="rect">
            <a:avLst/>
          </a:prstGeom>
        </p:spPr>
      </p:pic>
      <p:pic>
        <p:nvPicPr>
          <p:cNvPr id="29" name="Graphic 28" descr="Pin">
            <a:extLst>
              <a:ext uri="{FF2B5EF4-FFF2-40B4-BE49-F238E27FC236}">
                <a16:creationId xmlns:a16="http://schemas.microsoft.com/office/drawing/2014/main" id="{B34D9A87-555D-4DC1-9301-4D909EA44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977135" y="30195359"/>
            <a:ext cx="914400" cy="914400"/>
          </a:xfrm>
          <a:prstGeom prst="rect">
            <a:avLst/>
          </a:prstGeom>
        </p:spPr>
      </p:pic>
      <p:pic>
        <p:nvPicPr>
          <p:cNvPr id="31" name="Graphic 30" descr="Help">
            <a:extLst>
              <a:ext uri="{FF2B5EF4-FFF2-40B4-BE49-F238E27FC236}">
                <a16:creationId xmlns:a16="http://schemas.microsoft.com/office/drawing/2014/main" id="{9F4E2B08-7659-4DB4-A593-69C6BDD122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460275" y="30195359"/>
            <a:ext cx="914400" cy="914400"/>
          </a:xfrm>
          <a:prstGeom prst="rect">
            <a:avLst/>
          </a:prstGeom>
        </p:spPr>
      </p:pic>
      <p:pic>
        <p:nvPicPr>
          <p:cNvPr id="37" name="Graphic 36" descr="Right Pointing Backhand Index ">
            <a:extLst>
              <a:ext uri="{FF2B5EF4-FFF2-40B4-BE49-F238E27FC236}">
                <a16:creationId xmlns:a16="http://schemas.microsoft.com/office/drawing/2014/main" id="{E83BCEA5-EF5B-49A9-9B0D-586D16AF19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721183" y="30195359"/>
            <a:ext cx="914400" cy="914400"/>
          </a:xfrm>
          <a:prstGeom prst="rect">
            <a:avLst/>
          </a:prstGeom>
        </p:spPr>
      </p:pic>
      <p:pic>
        <p:nvPicPr>
          <p:cNvPr id="39" name="Graphic 38" descr="Puzzle">
            <a:extLst>
              <a:ext uri="{FF2B5EF4-FFF2-40B4-BE49-F238E27FC236}">
                <a16:creationId xmlns:a16="http://schemas.microsoft.com/office/drawing/2014/main" id="{6D9584A7-5AEF-49F4-81B7-7A2669BC93F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01430" y="30195359"/>
            <a:ext cx="914400" cy="914400"/>
          </a:xfrm>
          <a:prstGeom prst="rect">
            <a:avLst/>
          </a:prstGeom>
        </p:spPr>
      </p:pic>
      <p:pic>
        <p:nvPicPr>
          <p:cNvPr id="41" name="Graphic 40" descr="Lightbulb">
            <a:extLst>
              <a:ext uri="{FF2B5EF4-FFF2-40B4-BE49-F238E27FC236}">
                <a16:creationId xmlns:a16="http://schemas.microsoft.com/office/drawing/2014/main" id="{0BD914B4-D664-4858-9AE6-F1F8E2A658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168800" y="30195359"/>
            <a:ext cx="914400" cy="914400"/>
          </a:xfrm>
          <a:prstGeom prst="rect">
            <a:avLst/>
          </a:prstGeom>
        </p:spPr>
      </p:pic>
      <p:pic>
        <p:nvPicPr>
          <p:cNvPr id="43" name="Graphic 42" descr="Warning">
            <a:extLst>
              <a:ext uri="{FF2B5EF4-FFF2-40B4-BE49-F238E27FC236}">
                <a16:creationId xmlns:a16="http://schemas.microsoft.com/office/drawing/2014/main" id="{9DB050D6-FD49-4050-99C0-249D3154077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781077" y="30195359"/>
            <a:ext cx="914400" cy="91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0CDD5B9-DF83-44A5-96DC-0B8A2FB4107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807" y="25357459"/>
            <a:ext cx="8783212" cy="5853188"/>
          </a:xfrm>
          <a:prstGeom prst="rect">
            <a:avLst/>
          </a:prstGeom>
          <a:ln w="19050">
            <a:solidFill>
              <a:srgbClr val="A89968"/>
            </a:solidFill>
          </a:ln>
        </p:spPr>
      </p:pic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1B62559F-11C1-4EC7-B37D-04346F36E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151070"/>
              </p:ext>
            </p:extLst>
          </p:nvPr>
        </p:nvGraphicFramePr>
        <p:xfrm>
          <a:off x="34147997" y="12283654"/>
          <a:ext cx="4386832" cy="417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</p:spTree>
    <p:extLst>
      <p:ext uri="{BB962C8B-B14F-4D97-AF65-F5344CB8AC3E}">
        <p14:creationId xmlns:p14="http://schemas.microsoft.com/office/powerpoint/2010/main" val="66453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5B"/>
      </a:accent1>
      <a:accent2>
        <a:srgbClr val="A89968"/>
      </a:accent2>
      <a:accent3>
        <a:srgbClr val="00558C"/>
      </a:accent3>
      <a:accent4>
        <a:srgbClr val="651D32"/>
      </a:accent4>
      <a:accent5>
        <a:srgbClr val="4F2C1D"/>
      </a:accent5>
      <a:accent6>
        <a:srgbClr val="71B2C9"/>
      </a:accent6>
      <a:hlink>
        <a:srgbClr val="0563C1"/>
      </a:hlink>
      <a:folHlink>
        <a:srgbClr val="954F72"/>
      </a:folHlink>
    </a:clrScheme>
    <a:fontScheme name="Queens branded mixed for print">
      <a:majorFont>
        <a:latin typeface="Tahom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of_x0020_Resource xmlns="d1066b09-0fb4-4e21-b6ca-bca9c96099cf">Template</Type_x0020_of_x0020_Resourc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C4797E64F8F4C9B8016C131457BEB" ma:contentTypeVersion="2" ma:contentTypeDescription="Create a new document." ma:contentTypeScope="" ma:versionID="c8e19269385e46e8b95b7b84f1e862fe">
  <xsd:schema xmlns:xsd="http://www.w3.org/2001/XMLSchema" xmlns:xs="http://www.w3.org/2001/XMLSchema" xmlns:p="http://schemas.microsoft.com/office/2006/metadata/properties" xmlns:ns2="d1066b09-0fb4-4e21-b6ca-bca9c96099cf" targetNamespace="http://schemas.microsoft.com/office/2006/metadata/properties" ma:root="true" ma:fieldsID="ddbd0ea27c87550ec703883f69e7f70b" ns2:_="">
    <xsd:import namespace="d1066b09-0fb4-4e21-b6ca-bca9c96099cf"/>
    <xsd:element name="properties">
      <xsd:complexType>
        <xsd:sequence>
          <xsd:element name="documentManagement">
            <xsd:complexType>
              <xsd:all>
                <xsd:element ref="ns2:Type_x0020_of_x0020_Resour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66b09-0fb4-4e21-b6ca-bca9c96099cf" elementFormDefault="qualified">
    <xsd:import namespace="http://schemas.microsoft.com/office/2006/documentManagement/types"/>
    <xsd:import namespace="http://schemas.microsoft.com/office/infopath/2007/PartnerControls"/>
    <xsd:element name="Type_x0020_of_x0020_Resource" ma:index="9" nillable="true" ma:displayName="Type of Resource" ma:default="Article/book" ma:format="Dropdown" ma:internalName="Type_x0020_of_x0020_Resource">
      <xsd:simpleType>
        <xsd:restriction base="dms:Choice">
          <xsd:enumeration value="Article/book"/>
          <xsd:enumeration value="Job aid"/>
          <xsd:enumeration value="List of resources/readings"/>
          <xsd:enumeration value="Presentation"/>
          <xsd:enumeration value="Quick introduction"/>
          <xsd:enumeration value="Sample/model"/>
          <xsd:enumeration value="Template"/>
          <xsd:enumeration value="Workshe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953BEB-E707-4076-8224-6245BDDC434D}"/>
</file>

<file path=customXml/itemProps2.xml><?xml version="1.0" encoding="utf-8"?>
<ds:datastoreItem xmlns:ds="http://schemas.openxmlformats.org/officeDocument/2006/customXml" ds:itemID="{D342CF48-BA78-45D0-AE74-5F5F359A745F}"/>
</file>

<file path=customXml/itemProps3.xml><?xml version="1.0" encoding="utf-8"?>
<ds:datastoreItem xmlns:ds="http://schemas.openxmlformats.org/officeDocument/2006/customXml" ds:itemID="{94D14BEB-79EC-4E42-9E5C-0CDF355989F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564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Tahoma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 x 48 poster template with 3 columns</dc:title>
  <dc:subject>Research</dc:subject>
  <dc:creator>Laura Lohman</dc:creator>
  <cp:lastModifiedBy>Laura Lohman</cp:lastModifiedBy>
  <cp:revision>33</cp:revision>
  <dcterms:created xsi:type="dcterms:W3CDTF">2018-08-06T20:22:58Z</dcterms:created>
  <dcterms:modified xsi:type="dcterms:W3CDTF">2018-08-07T18:21:52Z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0x0101006A7C4797E64F8F4C9B8016C131457BEB</vt:lpwstr>
  </property>
</Properties>
</file>