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8" r:id="rId2"/>
    <p:sldId id="327" r:id="rId3"/>
    <p:sldId id="338" r:id="rId4"/>
    <p:sldId id="346" r:id="rId5"/>
    <p:sldId id="367" r:id="rId6"/>
    <p:sldId id="36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1" r:id="rId28"/>
    <p:sldId id="362" r:id="rId29"/>
    <p:sldId id="363" r:id="rId30"/>
    <p:sldId id="360" r:id="rId31"/>
    <p:sldId id="364" r:id="rId32"/>
    <p:sldId id="365" r:id="rId33"/>
    <p:sldId id="366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3" d="100"/>
          <a:sy n="83" d="100"/>
        </p:scale>
        <p:origin x="411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B340-B74E-481C-B6C9-8FCEECA5D29B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38665-971B-45E0-A775-F366FA41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3455B-E299-4C10-9549-4DDD2870B329}" type="slidenum">
              <a:rPr lang="ko-KR" altLang="en-US" smtClean="0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7F7F-12E6-4F90-B1BB-8C3DF5F6FA53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6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10DE-7E10-4946-A551-64A10147CF4B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3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7CD9-7EEB-4340-AB0E-C8F90668DBDB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9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0AB1-D987-4EAE-9C2C-900685956E37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096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01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65ED457A-ABC9-4B89-B046-5B6B709B94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87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CCCF4-718B-4F03-970A-8B585A35F90D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5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9850-7C1C-4535-A284-4B58988E5AF2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4B1AA-91F2-4C47-A8DD-DB48593A4B48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73AD-81B9-426F-A90C-5B2119476C56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2AEA6-5863-4DA2-BF44-24B374456FD1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C609-15F2-4F95-902D-663DC795CDEB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638C6-E504-4369-B6ED-DBFDB1B45962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76D2-9A8E-42AB-B511-0DF465C9F984}" type="datetime1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8267-A91D-4F4E-8942-3B2DC9D3CC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jeong@skuniv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50.png"/><Relationship Id="rId4" Type="http://schemas.openxmlformats.org/officeDocument/2006/relationships/image" Target="../media/image3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065543" y="1928772"/>
            <a:ext cx="4963219" cy="1384995"/>
          </a:xfrm>
          <a:prstGeom prst="rect">
            <a:avLst/>
          </a:prstGeom>
          <a:solidFill>
            <a:srgbClr val="0099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FFFF99"/>
                </a:solidFill>
                <a:latin typeface="+mn-ea"/>
              </a:rPr>
              <a:t>CS1122</a:t>
            </a:r>
            <a:endParaRPr lang="en-US" altLang="ko-KR" sz="2800" dirty="0">
              <a:solidFill>
                <a:srgbClr val="FFFF99"/>
              </a:solidFill>
              <a:latin typeface="+mn-ea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Embedded System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2</a:t>
            </a:r>
            <a:r>
              <a:rPr lang="en-US" altLang="ko-KR" sz="2800" baseline="30000" dirty="0">
                <a:solidFill>
                  <a:schemeClr val="bg1"/>
                </a:solidFill>
                <a:latin typeface="+mn-ea"/>
              </a:rPr>
              <a:t>nd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Lecture Note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681160" y="3717031"/>
            <a:ext cx="3731984" cy="923330"/>
          </a:xfrm>
          <a:prstGeom prst="rect">
            <a:avLst/>
          </a:prstGeom>
          <a:solidFill>
            <a:srgbClr val="009900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Tel     : </a:t>
            </a:r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9 4 0 – 7 7 6 0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Office : Room 615, </a:t>
            </a:r>
            <a:r>
              <a:rPr lang="en-US" altLang="ko-KR" dirty="0" err="1">
                <a:solidFill>
                  <a:srgbClr val="FFFF99"/>
                </a:solidFill>
                <a:latin typeface="+mn-ea"/>
              </a:rPr>
              <a:t>Buk-ak</a:t>
            </a:r>
            <a:r>
              <a:rPr lang="en-US" altLang="ko-KR" dirty="0">
                <a:solidFill>
                  <a:srgbClr val="FFFF99"/>
                </a:solidFill>
                <a:latin typeface="+mn-ea"/>
              </a:rPr>
              <a:t> Bldg.</a:t>
            </a:r>
          </a:p>
          <a:p>
            <a:r>
              <a:rPr lang="en-US" altLang="ko-KR" dirty="0">
                <a:solidFill>
                  <a:srgbClr val="FFFF99"/>
                </a:solidFill>
                <a:latin typeface="+mn-ea"/>
              </a:rPr>
              <a:t>E-mail : </a:t>
            </a:r>
            <a:r>
              <a:rPr lang="en-US" altLang="ko-KR" dirty="0" err="1" smtClean="0">
                <a:solidFill>
                  <a:srgbClr val="FFFF99"/>
                </a:solidFill>
                <a:latin typeface="+mn-ea"/>
                <a:hlinkClick r:id="rId3"/>
              </a:rPr>
              <a:t>tejeong</a:t>
            </a:r>
            <a:r>
              <a:rPr lang="en-US" altLang="ko-KR" dirty="0" smtClean="0">
                <a:solidFill>
                  <a:srgbClr val="FFFF99"/>
                </a:solidFill>
                <a:latin typeface="+mn-ea"/>
                <a:hlinkClick r:id="rId3"/>
              </a:rPr>
              <a:t> @ skuniv.ac.kr</a:t>
            </a:r>
            <a:r>
              <a:rPr lang="en-US" altLang="ko-KR" dirty="0" smtClean="0">
                <a:solidFill>
                  <a:srgbClr val="FFFF99"/>
                </a:solidFill>
                <a:latin typeface="+mn-ea"/>
              </a:rPr>
              <a:t> </a:t>
            </a:r>
            <a:endParaRPr lang="en-US" altLang="ko-KR" dirty="0">
              <a:solidFill>
                <a:srgbClr val="FFFF99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74208" y="1196752"/>
            <a:ext cx="2545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Department of </a:t>
            </a:r>
            <a:r>
              <a:rPr lang="en-US" altLang="ko-KR" sz="1600" dirty="0" smtClean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Software</a:t>
            </a:r>
            <a:endParaRPr lang="en-US" altLang="ko-KR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  <a:p>
            <a:pPr algn="ctr"/>
            <a:r>
              <a:rPr lang="en-US" altLang="ko-KR" sz="1600" dirty="0" err="1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SeoKyeong</a:t>
            </a:r>
            <a:r>
              <a:rPr lang="en-US" altLang="ko-KR" sz="1600" dirty="0">
                <a:ln>
                  <a:solidFill>
                    <a:schemeClr val="tx1">
                      <a:alpha val="44000"/>
                    </a:schemeClr>
                  </a:solidFill>
                </a:ln>
                <a:latin typeface="나눔명조" pitchFamily="18" charset="-127"/>
                <a:ea typeface="나눔명조" pitchFamily="18" charset="-127"/>
              </a:rPr>
              <a:t> University</a:t>
            </a:r>
            <a:endParaRPr lang="ko-KR" altLang="en-US" sz="16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94780" y="4807114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alpha val="44000"/>
                    </a:schemeClr>
                  </a:solidFill>
                </a:ln>
                <a:solidFill>
                  <a:srgbClr val="009900"/>
                </a:solidFill>
                <a:latin typeface="나눔명조" pitchFamily="18" charset="-127"/>
                <a:ea typeface="나눔명조" pitchFamily="18" charset="-127"/>
              </a:rPr>
              <a:t>Prof. T. E. Jeong</a:t>
            </a:r>
            <a:endParaRPr lang="en-US" altLang="ko-KR" sz="1200" dirty="0">
              <a:ln>
                <a:solidFill>
                  <a:schemeClr val="tx1">
                    <a:alpha val="44000"/>
                  </a:schemeClr>
                </a:solidFill>
              </a:ln>
              <a:latin typeface="나눔명조" pitchFamily="18" charset="-127"/>
              <a:ea typeface="나눔명조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065543" y="3327059"/>
            <a:ext cx="665725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413144" y="3327059"/>
            <a:ext cx="615618" cy="389972"/>
          </a:xfrm>
          <a:prstGeom prst="line">
            <a:avLst/>
          </a:prstGeom>
          <a:ln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5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FA8F1-64EC-4668-B7FC-D122B4DC802E}" type="slidenum">
              <a:rPr lang="ko-KR" altLang="en-US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Arduino UNO R3 – </a:t>
            </a:r>
            <a:r>
              <a:rPr lang="ko-KR" altLang="en-US" sz="2800" b="1">
                <a:latin typeface="+mn-ea"/>
                <a:ea typeface="+mn-ea"/>
              </a:rPr>
              <a:t>스케치 컴파일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Arduino UNO R3 </a:t>
            </a:r>
            <a:r>
              <a:rPr kumimoji="0" lang="ko-KR" altLang="en-US" sz="2100" b="1">
                <a:latin typeface="+mn-ea"/>
                <a:ea typeface="+mn-ea"/>
              </a:rPr>
              <a:t>첫번째 예제 스케치 컴파일 하기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58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905375" y="1700213"/>
            <a:ext cx="369887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왼쪽 그림의 </a:t>
            </a:r>
            <a:r>
              <a:rPr kumimoji="0" lang="en-US" altLang="ko-KR" sz="1900" b="1">
                <a:latin typeface="+mn-ea"/>
                <a:ea typeface="+mn-ea"/>
              </a:rPr>
              <a:t>“</a:t>
            </a:r>
            <a:r>
              <a:rPr kumimoji="0" lang="ko-KR" altLang="en-US" sz="1900" b="1">
                <a:latin typeface="+mn-ea"/>
                <a:ea typeface="+mn-ea"/>
              </a:rPr>
              <a:t>확인</a:t>
            </a:r>
            <a:r>
              <a:rPr kumimoji="0" lang="en-US" altLang="ko-KR" sz="1900" b="1">
                <a:latin typeface="+mn-ea"/>
                <a:ea typeface="+mn-ea"/>
              </a:rPr>
              <a:t>” </a:t>
            </a:r>
            <a:r>
              <a:rPr kumimoji="0" lang="ko-KR" altLang="en-US" sz="1900" b="1">
                <a:latin typeface="+mn-ea"/>
                <a:ea typeface="+mn-ea"/>
              </a:rPr>
              <a:t>아이콘을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클릭해서 컴파일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endParaRPr lang="ko-KR" altLang="en-US" sz="1900" b="1">
              <a:latin typeface="+mn-ea"/>
              <a:ea typeface="+mn-ea"/>
            </a:endParaRPr>
          </a:p>
        </p:txBody>
      </p:sp>
      <p:pic>
        <p:nvPicPr>
          <p:cNvPr id="35865" name="_x274292480" descr="EMB000022f00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28775"/>
            <a:ext cx="38989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977900" y="2001838"/>
            <a:ext cx="263525" cy="2889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1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F430E5-9F3C-4CCC-BA18-933D1631CDEF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Arduino UNO R3 – </a:t>
            </a:r>
            <a:r>
              <a:rPr lang="ko-KR" altLang="en-US" sz="2800" b="1">
                <a:latin typeface="+mn-ea"/>
                <a:ea typeface="+mn-ea"/>
              </a:rPr>
              <a:t>스케치 업로드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Arduino UNO R3 </a:t>
            </a:r>
            <a:r>
              <a:rPr kumimoji="0" lang="ko-KR" altLang="en-US" sz="2100" b="1">
                <a:latin typeface="+mn-ea"/>
                <a:ea typeface="+mn-ea"/>
              </a:rPr>
              <a:t>첫번째 예제 스케치 업로드 하기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68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905375" y="1700213"/>
            <a:ext cx="3698875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</a:t>
            </a:r>
            <a:r>
              <a:rPr kumimoji="0" lang="en-US" altLang="ko-KR" sz="1900" b="1">
                <a:latin typeface="+mn-ea"/>
                <a:ea typeface="+mn-ea"/>
              </a:rPr>
              <a:t>“</a:t>
            </a:r>
            <a:r>
              <a:rPr kumimoji="0" lang="ko-KR" altLang="en-US" sz="1900" b="1">
                <a:latin typeface="+mn-ea"/>
                <a:ea typeface="+mn-ea"/>
              </a:rPr>
              <a:t>업로드</a:t>
            </a:r>
            <a:r>
              <a:rPr kumimoji="0" lang="en-US" altLang="ko-KR" sz="1900" b="1">
                <a:latin typeface="+mn-ea"/>
                <a:ea typeface="+mn-ea"/>
              </a:rPr>
              <a:t>” </a:t>
            </a:r>
            <a:r>
              <a:rPr kumimoji="0" lang="ko-KR" altLang="en-US" sz="1900" b="1">
                <a:latin typeface="+mn-ea"/>
                <a:ea typeface="+mn-ea"/>
              </a:rPr>
              <a:t>하기전에 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시리얼포트 설정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장치관리자에 연결된 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Arduino UNO COM </a:t>
            </a:r>
            <a:r>
              <a:rPr kumimoji="0" lang="ko-KR" altLang="en-US" sz="1900" b="1">
                <a:latin typeface="+mn-ea"/>
                <a:ea typeface="+mn-ea"/>
              </a:rPr>
              <a:t>포트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선택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endParaRPr lang="ko-KR" altLang="en-US" sz="1900" b="1">
              <a:latin typeface="+mn-ea"/>
              <a:ea typeface="+mn-ea"/>
            </a:endParaRPr>
          </a:p>
        </p:txBody>
      </p:sp>
      <p:sp>
        <p:nvSpPr>
          <p:cNvPr id="368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68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6889" name="_x251068800" descr="EMB0000165866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43063"/>
            <a:ext cx="3887787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13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A772F8-53E5-4320-849F-E1326223F4F5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Arduino UNO R3 – </a:t>
            </a:r>
            <a:r>
              <a:rPr lang="ko-KR" altLang="en-US" sz="2800" b="1">
                <a:latin typeface="+mn-ea"/>
                <a:ea typeface="+mn-ea"/>
              </a:rPr>
              <a:t>스케치 업로드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Arduino UNO R3 </a:t>
            </a:r>
            <a:r>
              <a:rPr kumimoji="0" lang="ko-KR" altLang="en-US" sz="2100" b="1">
                <a:latin typeface="+mn-ea"/>
                <a:ea typeface="+mn-ea"/>
              </a:rPr>
              <a:t>첫번째 예제 스케치 업로드 하기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78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8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79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905375" y="1700213"/>
            <a:ext cx="36988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왼쪽 그림 </a:t>
            </a:r>
            <a:r>
              <a:rPr kumimoji="0" lang="en-US" altLang="ko-KR" sz="1900" b="1">
                <a:latin typeface="+mn-ea"/>
                <a:ea typeface="+mn-ea"/>
              </a:rPr>
              <a:t>“</a:t>
            </a:r>
            <a:r>
              <a:rPr kumimoji="0" lang="ko-KR" altLang="en-US" sz="1900" b="1">
                <a:latin typeface="+mn-ea"/>
                <a:ea typeface="+mn-ea"/>
              </a:rPr>
              <a:t>업로드</a:t>
            </a:r>
            <a:r>
              <a:rPr kumimoji="0" lang="en-US" altLang="ko-KR" sz="1900" b="1">
                <a:latin typeface="+mn-ea"/>
                <a:ea typeface="+mn-ea"/>
              </a:rPr>
              <a:t>” </a:t>
            </a:r>
            <a:r>
              <a:rPr kumimoji="0" lang="ko-KR" altLang="en-US" sz="1900" b="1">
                <a:latin typeface="+mn-ea"/>
                <a:ea typeface="+mn-ea"/>
              </a:rPr>
              <a:t>아이콘을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클릭해서 업로드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endParaRPr lang="en-US" altLang="ko-KR" sz="2000"/>
          </a:p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</a:t>
            </a:r>
            <a:r>
              <a:rPr lang="ko-KR" altLang="en-US" sz="1900" b="1">
                <a:latin typeface="+mn-ea"/>
                <a:ea typeface="+mn-ea"/>
              </a:rPr>
              <a:t>실행에 문제가 없다면 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1900" b="1">
                <a:latin typeface="+mn-ea"/>
                <a:ea typeface="+mn-ea"/>
              </a:rPr>
              <a:t>    Arduino UNO R3</a:t>
            </a:r>
            <a:r>
              <a:rPr lang="ko-KR" altLang="en-US" sz="1900" b="1">
                <a:latin typeface="+mn-ea"/>
                <a:ea typeface="+mn-ea"/>
              </a:rPr>
              <a:t>의 </a:t>
            </a:r>
            <a:r>
              <a:rPr lang="en-US" altLang="ko-KR" sz="1900" b="1">
                <a:latin typeface="+mn-ea"/>
                <a:ea typeface="+mn-ea"/>
              </a:rPr>
              <a:t>LED</a:t>
            </a:r>
            <a:r>
              <a:rPr lang="ko-KR" altLang="en-US" sz="1900" b="1">
                <a:latin typeface="+mn-ea"/>
                <a:ea typeface="+mn-ea"/>
              </a:rPr>
              <a:t>가 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1900" b="1">
                <a:latin typeface="+mn-ea"/>
                <a:ea typeface="+mn-ea"/>
              </a:rPr>
              <a:t>    Blink(1</a:t>
            </a:r>
            <a:r>
              <a:rPr lang="ko-KR" altLang="en-US" sz="1900" b="1">
                <a:latin typeface="+mn-ea"/>
                <a:ea typeface="+mn-ea"/>
              </a:rPr>
              <a:t>초 주기로 </a:t>
            </a:r>
            <a:r>
              <a:rPr lang="en-US" altLang="ko-KR" sz="1900" b="1">
                <a:latin typeface="+mn-ea"/>
                <a:ea typeface="+mn-ea"/>
              </a:rPr>
              <a:t>LED</a:t>
            </a:r>
            <a:r>
              <a:rPr lang="ko-KR" altLang="en-US" sz="1900" b="1">
                <a:latin typeface="+mn-ea"/>
                <a:ea typeface="+mn-ea"/>
              </a:rPr>
              <a:t>가 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1900" b="1">
                <a:latin typeface="+mn-ea"/>
                <a:ea typeface="+mn-ea"/>
              </a:rPr>
              <a:t>    On/Off </a:t>
            </a:r>
            <a:r>
              <a:rPr lang="ko-KR" altLang="en-US" sz="1900" b="1">
                <a:latin typeface="+mn-ea"/>
                <a:ea typeface="+mn-ea"/>
              </a:rPr>
              <a:t>됨</a:t>
            </a:r>
            <a:r>
              <a:rPr lang="en-US" altLang="ko-KR" sz="1900" b="1">
                <a:latin typeface="+mn-ea"/>
                <a:ea typeface="+mn-ea"/>
              </a:rPr>
              <a:t>)</a:t>
            </a:r>
            <a:endParaRPr lang="ko-KR" altLang="en-US" sz="1900" b="1">
              <a:latin typeface="+mn-ea"/>
              <a:ea typeface="+mn-ea"/>
            </a:endParaRPr>
          </a:p>
        </p:txBody>
      </p:sp>
      <p:sp>
        <p:nvSpPr>
          <p:cNvPr id="379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7912" name="_x274292480" descr="EMB000022f002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628775"/>
            <a:ext cx="38989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1212850" y="2001838"/>
            <a:ext cx="263525" cy="2889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E111F7-E29A-4442-A45D-497292ACC02B}" type="slidenum">
              <a:rPr lang="ko-KR" altLang="en-US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>
                <a:latin typeface="+mn-ea"/>
                <a:ea typeface="+mn-ea"/>
              </a:rPr>
              <a:t>아두이노 프로그램 구조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아두이노 프로그램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89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89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8313" y="1784350"/>
            <a:ext cx="8135937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b="1" dirty="0">
                <a:latin typeface="+mn-ea"/>
                <a:ea typeface="+mn-ea"/>
              </a:rPr>
              <a:t>/* </a:t>
            </a:r>
            <a:r>
              <a:rPr lang="ko-KR" altLang="en-US" b="1" dirty="0" err="1">
                <a:latin typeface="+mn-ea"/>
                <a:ea typeface="+mn-ea"/>
              </a:rPr>
              <a:t>아두이노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Blink </a:t>
            </a:r>
            <a:r>
              <a:rPr lang="ko-KR" altLang="en-US" b="1" dirty="0">
                <a:latin typeface="+mn-ea"/>
                <a:ea typeface="+mn-ea"/>
              </a:rPr>
              <a:t>프로그램 구조 *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endParaRPr lang="ko-KR" altLang="en-US" b="1" dirty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 led = 13;</a:t>
            </a:r>
          </a:p>
          <a:p>
            <a:pPr latinLnBrk="0"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void setup()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{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en-US" altLang="ko-KR" b="1" dirty="0" err="1">
                <a:latin typeface="+mn-ea"/>
                <a:ea typeface="+mn-ea"/>
              </a:rPr>
              <a:t>pinMode</a:t>
            </a:r>
            <a:r>
              <a:rPr lang="en-US" altLang="ko-KR" b="1" dirty="0">
                <a:latin typeface="+mn-ea"/>
                <a:ea typeface="+mn-ea"/>
              </a:rPr>
              <a:t>(led, OUTPUT);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}</a:t>
            </a:r>
          </a:p>
          <a:p>
            <a:pPr latinLnBrk="0"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void loop()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{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en-US" altLang="ko-KR" b="1" dirty="0" err="1">
                <a:latin typeface="+mn-ea"/>
                <a:ea typeface="+mn-ea"/>
              </a:rPr>
              <a:t>digitalWrite</a:t>
            </a:r>
            <a:r>
              <a:rPr lang="en-US" altLang="ko-KR" b="1" dirty="0">
                <a:latin typeface="+mn-ea"/>
                <a:ea typeface="+mn-ea"/>
              </a:rPr>
              <a:t>(led, HIGH); </a:t>
            </a:r>
            <a:r>
              <a:rPr lang="en-US" altLang="ko-KR" b="1" dirty="0" smtClean="0">
                <a:latin typeface="+mn-ea"/>
                <a:ea typeface="+mn-ea"/>
              </a:rPr>
              <a:t>	// </a:t>
            </a:r>
            <a:r>
              <a:rPr lang="en-US" altLang="ko-KR" b="1" dirty="0">
                <a:latin typeface="+mn-ea"/>
                <a:ea typeface="+mn-ea"/>
              </a:rPr>
              <a:t>turn the LED on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delay(1000); </a:t>
            </a:r>
            <a:r>
              <a:rPr lang="en-US" altLang="ko-KR" b="1" dirty="0" smtClean="0">
                <a:latin typeface="+mn-ea"/>
                <a:ea typeface="+mn-ea"/>
              </a:rPr>
              <a:t>			// </a:t>
            </a:r>
            <a:r>
              <a:rPr lang="en-US" altLang="ko-KR" b="1" dirty="0">
                <a:latin typeface="+mn-ea"/>
                <a:ea typeface="+mn-ea"/>
              </a:rPr>
              <a:t>wait for a second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</a:t>
            </a:r>
            <a:r>
              <a:rPr lang="en-US" altLang="ko-KR" b="1" dirty="0" err="1">
                <a:latin typeface="+mn-ea"/>
                <a:ea typeface="+mn-ea"/>
              </a:rPr>
              <a:t>digitalWrite</a:t>
            </a:r>
            <a:r>
              <a:rPr lang="en-US" altLang="ko-KR" b="1" dirty="0">
                <a:latin typeface="+mn-ea"/>
                <a:ea typeface="+mn-ea"/>
              </a:rPr>
              <a:t>(led, LOW); </a:t>
            </a:r>
            <a:r>
              <a:rPr lang="en-US" altLang="ko-KR" b="1" dirty="0" smtClean="0">
                <a:latin typeface="+mn-ea"/>
                <a:ea typeface="+mn-ea"/>
              </a:rPr>
              <a:t>	// </a:t>
            </a:r>
            <a:r>
              <a:rPr lang="en-US" altLang="ko-KR" b="1" dirty="0">
                <a:latin typeface="+mn-ea"/>
                <a:ea typeface="+mn-ea"/>
              </a:rPr>
              <a:t>turn the LED off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    delay(1000); </a:t>
            </a:r>
            <a:r>
              <a:rPr lang="en-US" altLang="ko-KR" b="1" dirty="0" smtClean="0">
                <a:latin typeface="+mn-ea"/>
                <a:ea typeface="+mn-ea"/>
              </a:rPr>
              <a:t>			// </a:t>
            </a:r>
            <a:r>
              <a:rPr lang="en-US" altLang="ko-KR" b="1" dirty="0">
                <a:latin typeface="+mn-ea"/>
                <a:ea typeface="+mn-ea"/>
              </a:rPr>
              <a:t>wait for a second</a:t>
            </a:r>
          </a:p>
          <a:p>
            <a:pPr latinLnBrk="0">
              <a:defRPr/>
            </a:pPr>
            <a:r>
              <a:rPr lang="en-US" altLang="ko-KR" b="1" dirty="0">
                <a:latin typeface="+mn-ea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27E11D-F7A2-4E38-AB7F-0EB75168AD1B}" type="slidenum">
              <a:rPr lang="ko-KR" altLang="en-US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313" y="3111500"/>
            <a:ext cx="8135937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800" b="1">
                <a:latin typeface="+mn-ea"/>
                <a:ea typeface="+mn-ea"/>
              </a:rPr>
              <a:t>전기</a:t>
            </a:r>
            <a:r>
              <a:rPr lang="en-US" altLang="ko-KR" sz="3800" b="1">
                <a:latin typeface="+mn-ea"/>
                <a:ea typeface="+mn-ea"/>
              </a:rPr>
              <a:t>, </a:t>
            </a:r>
            <a:r>
              <a:rPr lang="ko-KR" altLang="en-US" sz="3800" b="1">
                <a:latin typeface="+mn-ea"/>
                <a:ea typeface="+mn-ea"/>
              </a:rPr>
              <a:t>전자의 기초</a:t>
            </a:r>
            <a:endParaRPr lang="en-US" altLang="ko-KR" sz="3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9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1FB0F3-02AF-4EAB-BA86-BDEFF417028A}" type="slidenum">
              <a:rPr lang="ko-KR" altLang="en-US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전류와 전압</a:t>
            </a:r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전류와 전압</a:t>
            </a:r>
            <a:endParaRPr lang="ko-KR" altLang="en-US" sz="2100" b="1" smtClean="0">
              <a:latin typeface="+mn-ea"/>
              <a:ea typeface="+mn-ea"/>
            </a:endParaRPr>
          </a:p>
        </p:txBody>
      </p:sp>
      <p:sp>
        <p:nvSpPr>
          <p:cNvPr id="409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7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0984" name="_x251068640" descr="EMB0000165866d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7848600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33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8E61D-01B4-4C18-B1C3-7511C204F4DE}" type="slidenum">
              <a:rPr lang="ko-KR" altLang="en-US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저항</a:t>
            </a: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저항</a:t>
            </a:r>
            <a:endParaRPr lang="ko-KR" altLang="en-US" sz="2100" b="1" smtClean="0">
              <a:latin typeface="+mn-ea"/>
              <a:ea typeface="+mn-ea"/>
            </a:endParaRPr>
          </a:p>
        </p:txBody>
      </p:sp>
      <p:sp>
        <p:nvSpPr>
          <p:cNvPr id="419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9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20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2010" name="_x251067680" descr="EMB0000165866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1628775"/>
            <a:ext cx="8027988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2012" name="_x251067760" descr="EMB0000165866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127500"/>
            <a:ext cx="36004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7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3255AC-E741-4D76-B5DD-983C26211048}" type="slidenum">
              <a:rPr lang="ko-KR" altLang="en-US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LED</a:t>
            </a:r>
            <a:endParaRPr lang="ko-KR" altLang="en-US" sz="2800" b="1" smtClean="0">
              <a:latin typeface="+mn-ea"/>
              <a:ea typeface="+mn-ea"/>
            </a:endParaRP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LED </a:t>
            </a:r>
            <a:r>
              <a:rPr kumimoji="0" lang="ko-KR" altLang="en-US" sz="2100" b="1" smtClean="0">
                <a:latin typeface="+mn-ea"/>
                <a:ea typeface="+mn-ea"/>
              </a:rPr>
              <a:t>란 </a:t>
            </a:r>
            <a:r>
              <a:rPr kumimoji="0" lang="en-US" altLang="ko-KR" sz="2100" b="1" smtClean="0">
                <a:latin typeface="+mn-ea"/>
                <a:ea typeface="+mn-ea"/>
              </a:rPr>
              <a:t>?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 smtClean="0">
                <a:latin typeface="+mn-ea"/>
                <a:ea typeface="+mn-ea"/>
              </a:rPr>
              <a:t>Light </a:t>
            </a:r>
            <a:r>
              <a:rPr lang="en-US" altLang="ko-KR" sz="2100" b="1">
                <a:latin typeface="+mn-ea"/>
                <a:ea typeface="+mn-ea"/>
              </a:rPr>
              <a:t>Emitting Diode 의 약자로 빛을 뿜어내는 반도체란 </a:t>
            </a:r>
            <a:r>
              <a:rPr lang="en-US" altLang="ko-KR" sz="2100" b="1" smtClean="0">
                <a:latin typeface="+mn-ea"/>
                <a:ea typeface="+mn-ea"/>
              </a:rPr>
              <a:t>뜻</a:t>
            </a: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기존의 </a:t>
            </a:r>
            <a:r>
              <a:rPr lang="ko-KR" altLang="en-US" sz="2100" b="1">
                <a:latin typeface="+mn-ea"/>
                <a:ea typeface="+mn-ea"/>
              </a:rPr>
              <a:t>전기 구동 발광체에 비하여 열을 적게 </a:t>
            </a:r>
            <a:r>
              <a:rPr lang="ko-KR" altLang="en-US" sz="2100" b="1" smtClean="0">
                <a:latin typeface="+mn-ea"/>
                <a:ea typeface="+mn-ea"/>
              </a:rPr>
              <a:t>발생</a:t>
            </a:r>
            <a:endParaRPr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열손실로 </a:t>
            </a:r>
            <a:r>
              <a:rPr lang="ko-KR" altLang="en-US" sz="2100" b="1">
                <a:latin typeface="+mn-ea"/>
                <a:ea typeface="+mn-ea"/>
              </a:rPr>
              <a:t>인하여 낭비되는 에너지가 적다는 </a:t>
            </a:r>
            <a:r>
              <a:rPr lang="ko-KR" altLang="en-US" sz="2100" b="1" smtClean="0">
                <a:latin typeface="+mn-ea"/>
                <a:ea typeface="+mn-ea"/>
              </a:rPr>
              <a:t>것</a:t>
            </a:r>
            <a:endParaRPr lang="en-US" altLang="ko-KR" sz="2100" b="1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반영구적인 수명</a:t>
            </a:r>
            <a:endParaRPr lang="en-US" altLang="ko-KR" sz="2400"/>
          </a:p>
        </p:txBody>
      </p:sp>
      <p:sp>
        <p:nvSpPr>
          <p:cNvPr id="430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3035" name="_x250195352" descr="EMB0000165866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36900"/>
            <a:ext cx="32480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6" name="_x251070640" descr="EMB0000165867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4237038"/>
            <a:ext cx="3463925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F1ACA8-CBE4-4658-8320-4700A3887789}" type="slidenum">
              <a:rPr lang="ko-KR" altLang="en-US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LED</a:t>
            </a:r>
            <a:endParaRPr lang="ko-KR" altLang="en-US" sz="2800" b="1" smtClean="0">
              <a:latin typeface="+mn-ea"/>
              <a:ea typeface="+mn-ea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kumimoji="0" lang="en-US" altLang="ko-KR" sz="2100" b="1" smtClean="0">
                <a:latin typeface="+mn-ea"/>
                <a:ea typeface="+mn-ea"/>
              </a:rPr>
              <a:t>LED </a:t>
            </a:r>
            <a:r>
              <a:rPr kumimoji="0" lang="ko-KR" altLang="en-US" sz="2100" b="1" smtClean="0">
                <a:latin typeface="+mn-ea"/>
                <a:ea typeface="+mn-ea"/>
              </a:rPr>
              <a:t>사용법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en-US" altLang="ko-KR" sz="2100" b="1">
                <a:latin typeface="+mn-ea"/>
                <a:ea typeface="+mn-ea"/>
              </a:rPr>
              <a:t>LED</a:t>
            </a:r>
            <a:r>
              <a:rPr lang="ko-KR" altLang="en-US" sz="2100" b="1">
                <a:latin typeface="+mn-ea"/>
                <a:ea typeface="+mn-ea"/>
              </a:rPr>
              <a:t>는 극성이 있기 때문에 </a:t>
            </a:r>
            <a:r>
              <a:rPr lang="ko-KR" altLang="en-US" sz="2100" b="1" smtClean="0">
                <a:latin typeface="+mn-ea"/>
                <a:ea typeface="+mn-ea"/>
              </a:rPr>
              <a:t>반드시 애노드 </a:t>
            </a:r>
            <a:r>
              <a:rPr lang="en-US" altLang="ko-KR" sz="2100" b="1" smtClean="0">
                <a:latin typeface="+mn-ea"/>
                <a:ea typeface="+mn-ea"/>
                <a:sym typeface="Wingdings" pitchFamily="2" charset="2"/>
              </a:rPr>
              <a:t> </a:t>
            </a:r>
            <a:r>
              <a:rPr lang="ko-KR" altLang="en-US" sz="2100" b="1" smtClean="0">
                <a:latin typeface="+mn-ea"/>
                <a:ea typeface="+mn-ea"/>
                <a:sym typeface="Wingdings" pitchFamily="2" charset="2"/>
              </a:rPr>
              <a:t>캐소드 </a:t>
            </a:r>
            <a:endParaRPr lang="en-US" altLang="ko-KR" sz="2100" b="1" smtClean="0">
              <a:latin typeface="+mn-ea"/>
              <a:ea typeface="+mn-ea"/>
              <a:sym typeface="Wingdings" pitchFamily="2" charset="2"/>
            </a:endParaRPr>
          </a:p>
          <a:p>
            <a:pPr>
              <a:defRPr/>
            </a:pPr>
            <a:r>
              <a:rPr lang="en-US" altLang="ko-KR" sz="2100" b="1">
                <a:latin typeface="+mn-ea"/>
                <a:ea typeface="+mn-ea"/>
                <a:sym typeface="Wingdings" pitchFamily="2" charset="2"/>
              </a:rPr>
              <a:t> </a:t>
            </a:r>
            <a:r>
              <a:rPr lang="en-US" altLang="ko-KR" sz="2100" b="1" smtClean="0">
                <a:latin typeface="+mn-ea"/>
                <a:ea typeface="+mn-ea"/>
                <a:sym typeface="Wingdings" pitchFamily="2" charset="2"/>
              </a:rPr>
              <a:t>      </a:t>
            </a:r>
            <a:r>
              <a:rPr lang="ko-KR" altLang="en-US" sz="2100" b="1" smtClean="0">
                <a:latin typeface="+mn-ea"/>
                <a:ea typeface="+mn-ea"/>
                <a:sym typeface="Wingdings" pitchFamily="2" charset="2"/>
              </a:rPr>
              <a:t>방향으로 전류를 흘려 주어야 한다</a:t>
            </a:r>
            <a:r>
              <a:rPr lang="en-US" altLang="ko-KR" sz="2100" b="1" smtClean="0">
                <a:latin typeface="+mn-ea"/>
                <a:ea typeface="+mn-ea"/>
                <a:sym typeface="Wingdings" pitchFamily="2" charset="2"/>
              </a:rPr>
              <a:t>.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440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5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4061" name="_x250197832" descr="EMB0000165867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2928938"/>
            <a:ext cx="3816350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2" name="_x251067920" descr="EMB0000165867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3884612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9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5C85B5-CC32-4826-98C9-D2F4FA0AC46D}" type="slidenum">
              <a:rPr lang="ko-KR" altLang="en-US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브래드 보드</a:t>
            </a:r>
          </a:p>
        </p:txBody>
      </p:sp>
      <p:sp>
        <p:nvSpPr>
          <p:cNvPr id="450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브래드보드의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450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8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8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5086" name="_x250195992" descr="EMB00001658670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895475"/>
            <a:ext cx="4017962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7" name="_x250197992" descr="EMB00001658670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92300"/>
            <a:ext cx="3459162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3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8840"/>
            <a:ext cx="52959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464" y="1988840"/>
            <a:ext cx="37719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Parts you have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1892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ED946B-1854-4A46-B24D-FF4B9196BE1C}" type="slidenum">
              <a:rPr lang="ko-KR" altLang="en-US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브래드 보드</a:t>
            </a: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브래드보드의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460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0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611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6111" name="_x251069120" descr="EMB000016586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746250"/>
            <a:ext cx="585787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9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36E219-4E86-4937-A924-0EBEE34CAA0C}" type="slidenum">
              <a:rPr lang="ko-KR" altLang="en-US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브래드 보드</a:t>
            </a: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브래드보드의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471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71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7136" name="_x250195272" descr="EMB0000165867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998663"/>
            <a:ext cx="601662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77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B99F51-1316-4D10-A02E-1F12F8D47632}" type="slidenum">
              <a:rPr lang="ko-KR" altLang="en-US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브래드 보드</a:t>
            </a: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브래드보드의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481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1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8159" name="_x251069920" descr="EMB0000165867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773238"/>
            <a:ext cx="67897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7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C44F2-AF5A-4AE6-A3AE-5A39D8E9B67B}" type="slidenum">
              <a:rPr lang="ko-KR" altLang="en-US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브래드 보드</a:t>
            </a:r>
          </a:p>
        </p:txBody>
      </p:sp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브래드보드의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491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7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1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9185" name="_x250198552" descr="EMB0000165867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46863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86" name="_x251069680" descr="EMB0000165867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429000"/>
            <a:ext cx="368141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7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065BE0-EE18-40E1-9B22-E7A98A464FF6}" type="slidenum">
              <a:rPr lang="ko-KR" altLang="en-US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브래드 보드</a:t>
            </a:r>
          </a:p>
        </p:txBody>
      </p:sp>
      <p:sp>
        <p:nvSpPr>
          <p:cNvPr id="501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브래드보드의 구조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501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19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02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0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700213"/>
            <a:ext cx="62103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9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A0FD20-2C8B-47C8-B7CF-1924357E97F6}" type="slidenum">
              <a:rPr lang="ko-KR" altLang="en-US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8313" y="3111500"/>
            <a:ext cx="8135937" cy="6778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3800" b="1">
                <a:latin typeface="+mn-ea"/>
                <a:ea typeface="+mn-ea"/>
              </a:rPr>
              <a:t>디지털 입력과 출력</a:t>
            </a:r>
            <a:endParaRPr lang="en-US" altLang="ko-KR" sz="38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8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F8BA01-FF21-4FC2-8FB4-8742261893B2}" type="slidenum">
              <a:rPr lang="ko-KR" altLang="en-US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2800" b="1" smtClean="0">
                <a:latin typeface="+mn-ea"/>
                <a:ea typeface="+mn-ea"/>
              </a:rPr>
              <a:t>디지털 출력</a:t>
            </a:r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디지털 출력</a:t>
            </a:r>
            <a:endParaRPr kumimoji="0"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아두이노에서 </a:t>
            </a:r>
            <a:r>
              <a:rPr lang="ko-KR" altLang="en-US" sz="2100" b="1">
                <a:latin typeface="+mn-ea"/>
                <a:ea typeface="+mn-ea"/>
              </a:rPr>
              <a:t>출력은 크게 디지털 방식과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 </a:t>
            </a:r>
            <a:r>
              <a:rPr lang="ko-KR" altLang="en-US" sz="2100" b="1" smtClean="0">
                <a:latin typeface="+mn-ea"/>
                <a:ea typeface="+mn-ea"/>
              </a:rPr>
              <a:t>아날로그 </a:t>
            </a:r>
            <a:r>
              <a:rPr lang="ko-KR" altLang="en-US" sz="2100" b="1">
                <a:latin typeface="+mn-ea"/>
                <a:ea typeface="+mn-ea"/>
              </a:rPr>
              <a:t>방식으로 나눌 수 있다</a:t>
            </a:r>
          </a:p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   □ </a:t>
            </a:r>
            <a:r>
              <a:rPr lang="ko-KR" altLang="en-US" sz="2100" b="1" smtClean="0">
                <a:latin typeface="+mn-ea"/>
                <a:ea typeface="+mn-ea"/>
              </a:rPr>
              <a:t>마이크로 </a:t>
            </a:r>
            <a:r>
              <a:rPr lang="ko-KR" altLang="en-US" sz="2100" b="1">
                <a:latin typeface="+mn-ea"/>
                <a:ea typeface="+mn-ea"/>
              </a:rPr>
              <a:t>컨트롤러의 특정 핀의 전압을 </a:t>
            </a:r>
            <a:r>
              <a:rPr lang="en-US" altLang="ko-KR" sz="2100" b="1">
                <a:latin typeface="+mn-ea"/>
                <a:ea typeface="+mn-ea"/>
              </a:rPr>
              <a:t>HIGH </a:t>
            </a:r>
            <a:r>
              <a:rPr lang="ko-KR" altLang="en-US" sz="2100" b="1">
                <a:latin typeface="+mn-ea"/>
                <a:ea typeface="+mn-ea"/>
              </a:rPr>
              <a:t>또는 </a:t>
            </a:r>
            <a:r>
              <a:rPr lang="en-US" altLang="ko-KR" sz="2100" b="1">
                <a:latin typeface="+mn-ea"/>
                <a:ea typeface="+mn-ea"/>
              </a:rPr>
              <a:t>LOW</a:t>
            </a:r>
            <a:r>
              <a:rPr lang="ko-KR" altLang="en-US" sz="2100" b="1">
                <a:latin typeface="+mn-ea"/>
                <a:ea typeface="+mn-ea"/>
              </a:rPr>
              <a:t>로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  </a:t>
            </a:r>
            <a:r>
              <a:rPr lang="ko-KR" altLang="en-US" sz="2100" b="1" smtClean="0">
                <a:latin typeface="+mn-ea"/>
                <a:ea typeface="+mn-ea"/>
              </a:rPr>
              <a:t>설정하는 것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522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2259" name="_x251068720" descr="EMB0000165867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090863"/>
            <a:ext cx="432117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5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9269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Light-Emitting Diode</a:t>
            </a:r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two-lead semiconductor light source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2050" name="Picture 2" descr="http://upload.wikimedia.org/wikipedia/commons/thumb/f/f9/LED%2C_5mm%2C_green_%28en%29.svg/450px-LED%2C_5mm%2C_green_%28en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7753"/>
            <a:ext cx="42862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953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888745"/>
            <a:ext cx="8229600" cy="440730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Resistor Color-coding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18496"/>
            <a:ext cx="4050374" cy="33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Resistor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67544" y="1537428"/>
            <a:ext cx="8229600" cy="109948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Resistors act to reduce current flow, and, at the same time, act to lower voltage levels within circuits. </a:t>
            </a:r>
          </a:p>
          <a:p>
            <a:r>
              <a:rPr lang="en-US" altLang="ko-KR" sz="2000" dirty="0" smtClean="0"/>
              <a:t>Used to limit current flow, to adjust signal levels.</a:t>
            </a:r>
            <a:endParaRPr lang="ko-KR" altLang="en-US" sz="2000" dirty="0"/>
          </a:p>
        </p:txBody>
      </p:sp>
      <p:pic>
        <p:nvPicPr>
          <p:cNvPr id="8194" name="Picture 2" descr="Resist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34" y="275574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479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2050" name="Picture 2" descr="http://www.icbanq.com/images/semi/re04_bo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" y="72970"/>
            <a:ext cx="5467350" cy="66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601525" y="1340768"/>
                <a:ext cx="3538736" cy="165618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ko-KR" sz="2000" dirty="0" smtClean="0"/>
                  <a:t>1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노란색 </a:t>
                </a:r>
                <a:r>
                  <a:rPr lang="en-US" altLang="ko-KR" sz="2000" dirty="0"/>
                  <a:t>: 4</a:t>
                </a:r>
                <a:r>
                  <a:rPr lang="ko-KR" altLang="en-US" sz="2000" dirty="0"/>
                  <a:t/>
                </a:r>
                <a:br>
                  <a:rPr lang="ko-KR" altLang="en-US" sz="2000" dirty="0"/>
                </a:br>
                <a:r>
                  <a:rPr lang="en-US" altLang="ko-KR" sz="2000" dirty="0" smtClean="0"/>
                  <a:t>2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보라색 </a:t>
                </a:r>
                <a:r>
                  <a:rPr lang="en-US" altLang="ko-KR" sz="2000" dirty="0"/>
                  <a:t>: 7</a:t>
                </a:r>
                <a:r>
                  <a:rPr lang="ko-KR" altLang="en-US" sz="2000" dirty="0"/>
                  <a:t/>
                </a:r>
                <a:br>
                  <a:rPr lang="ko-KR" altLang="en-US" sz="2000" dirty="0"/>
                </a:br>
                <a:r>
                  <a:rPr lang="en-US" altLang="ko-KR" sz="2000" dirty="0" smtClean="0"/>
                  <a:t>3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빨강색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승수 </a:t>
                </a:r>
                <a:r>
                  <a:rPr lang="en-US" altLang="ko-KR" sz="2000" dirty="0" smtClean="0"/>
                  <a:t>100</a:t>
                </a:r>
                <a:r>
                  <a:rPr lang="ko-KR" altLang="en-US" sz="2000" dirty="0"/>
                  <a:t/>
                </a:r>
                <a:br>
                  <a:rPr lang="ko-KR" altLang="en-US" sz="2000" dirty="0"/>
                </a:br>
                <a:r>
                  <a:rPr lang="en-US" altLang="ko-KR" sz="2000" dirty="0" smtClean="0"/>
                  <a:t>4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 smtClean="0"/>
                  <a:t>– </a:t>
                </a:r>
                <a:r>
                  <a:rPr lang="ko-KR" altLang="en-US" sz="2000" dirty="0" smtClean="0"/>
                  <a:t>금색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허용오차 </a:t>
                </a:r>
                <a:r>
                  <a:rPr lang="en-US" altLang="ko-KR" sz="2000" dirty="0"/>
                  <a:t>±5</a:t>
                </a:r>
                <a:r>
                  <a:rPr lang="ko-KR" altLang="en-US" sz="2000" dirty="0" smtClean="0"/>
                  <a:t>％</a:t>
                </a:r>
                <a:endParaRPr lang="en-US" altLang="ko-KR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4.7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ko-KR" sz="2000" dirty="0" smtClean="0"/>
                  <a:t> </a:t>
                </a:r>
              </a:p>
            </p:txBody>
          </p:sp>
        </mc:Choice>
        <mc:Fallback xmlns="">
          <p:sp>
            <p:nvSpPr>
              <p:cNvPr id="7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1525" y="1340768"/>
                <a:ext cx="3538736" cy="1656184"/>
              </a:xfrm>
              <a:blipFill rotWithShape="1">
                <a:blip r:embed="rId3"/>
                <a:stretch>
                  <a:fillRect l="-1724" t="-1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www.icbanq.com/images/semi/re04_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77" y="323491"/>
            <a:ext cx="288032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 txBox="1">
                <a:spLocks/>
              </p:cNvSpPr>
              <p:nvPr/>
            </p:nvSpPr>
            <p:spPr>
              <a:xfrm>
                <a:off x="5611869" y="4149080"/>
                <a:ext cx="3528392" cy="2016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2000" dirty="0" smtClean="0"/>
                  <a:t>1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빨강색 </a:t>
                </a:r>
                <a:r>
                  <a:rPr lang="en-US" altLang="ko-KR" sz="2000" dirty="0" smtClean="0"/>
                  <a:t>: 2</a:t>
                </a:r>
                <a:r>
                  <a:rPr lang="ko-KR" altLang="en-US" sz="2000" dirty="0"/>
                  <a:t/>
                </a:r>
                <a:br>
                  <a:rPr lang="ko-KR" altLang="en-US" sz="2000" dirty="0"/>
                </a:br>
                <a:r>
                  <a:rPr lang="en-US" altLang="ko-KR" sz="2000" dirty="0" smtClean="0"/>
                  <a:t>2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주황색 </a:t>
                </a:r>
                <a:r>
                  <a:rPr lang="en-US" altLang="ko-KR" sz="2000" dirty="0" smtClean="0"/>
                  <a:t>: 3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3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보라색 </a:t>
                </a:r>
                <a:r>
                  <a:rPr lang="en-US" altLang="ko-KR" sz="2000" dirty="0"/>
                  <a:t>: 7</a:t>
                </a:r>
                <a:r>
                  <a:rPr lang="ko-KR" altLang="en-US" sz="2000" dirty="0"/>
                  <a:t/>
                </a:r>
                <a:br>
                  <a:rPr lang="ko-KR" altLang="en-US" sz="2000" dirty="0"/>
                </a:br>
                <a:r>
                  <a:rPr lang="en-US" altLang="ko-KR" sz="2000" dirty="0"/>
                  <a:t>4</a:t>
                </a:r>
                <a:r>
                  <a:rPr lang="ko-KR" altLang="en-US" sz="2000" dirty="0" err="1"/>
                  <a:t>색대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검정색 </a:t>
                </a:r>
                <a:r>
                  <a:rPr lang="en-US" altLang="ko-KR" sz="2000" dirty="0"/>
                  <a:t>: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/>
                  <a:t/>
                </a:r>
                <a:br>
                  <a:rPr lang="ko-KR" altLang="en-US" sz="2000" dirty="0"/>
                </a:br>
                <a:r>
                  <a:rPr lang="en-US" altLang="ko-KR" sz="2000" dirty="0"/>
                  <a:t>5</a:t>
                </a:r>
                <a:r>
                  <a:rPr lang="ko-KR" altLang="en-US" sz="2000" dirty="0" err="1" smtClean="0"/>
                  <a:t>색대</a:t>
                </a:r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– </a:t>
                </a:r>
                <a:r>
                  <a:rPr lang="ko-KR" altLang="en-US" sz="2000" dirty="0"/>
                  <a:t>갈</a:t>
                </a:r>
                <a:r>
                  <a:rPr lang="ko-KR" altLang="en-US" sz="2000" dirty="0" smtClean="0"/>
                  <a:t>색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허용오차 </a:t>
                </a:r>
                <a:r>
                  <a:rPr lang="en-US" altLang="ko-KR" sz="2000" dirty="0" smtClean="0"/>
                  <a:t>±1</a:t>
                </a:r>
                <a:r>
                  <a:rPr lang="ko-KR" altLang="en-US" sz="2000" dirty="0" smtClean="0"/>
                  <a:t>％</a:t>
                </a:r>
                <a:endParaRPr lang="en-US" altLang="ko-KR" sz="2000" dirty="0" smtClean="0"/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altLang="ko-KR" sz="2000" b="0" i="1" smtClean="0">
                        <a:latin typeface="Cambria Math"/>
                        <a:ea typeface="Cambria Math"/>
                      </a:rPr>
                      <m:t>237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US" altLang="ko-KR" sz="2000" dirty="0" smtClean="0"/>
                  <a:t> </a:t>
                </a:r>
              </a:p>
            </p:txBody>
          </p:sp>
        </mc:Choice>
        <mc:Fallback xmlns="">
          <p:sp>
            <p:nvSpPr>
              <p:cNvPr id="9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869" y="4149080"/>
                <a:ext cx="3528392" cy="2016224"/>
              </a:xfrm>
              <a:prstGeom prst="rect">
                <a:avLst/>
              </a:prstGeom>
              <a:blipFill rotWithShape="1">
                <a:blip r:embed="rId5"/>
                <a:stretch>
                  <a:fillRect l="-1730" t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http://www.icbanq.com/images/semi/re04_02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69" y="3212975"/>
            <a:ext cx="288032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6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Parts I have more</a:t>
            </a:r>
            <a:endParaRPr lang="ko-KR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4" y="1770931"/>
            <a:ext cx="79867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9" y="2420888"/>
            <a:ext cx="87741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7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E83324-A60A-442A-BDF0-91D539C2B2CB}" type="slidenum">
              <a:rPr lang="ko-KR" altLang="en-US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깜빡이기</a:t>
            </a:r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</a:t>
            </a:r>
            <a:r>
              <a:rPr lang="ko-KR" altLang="en-US" sz="2100" b="1">
                <a:latin typeface="+mn-ea"/>
                <a:ea typeface="+mn-ea"/>
              </a:rPr>
              <a:t>아두이노 하드웨어 외부에 브레드보드를 이용해서 </a:t>
            </a:r>
            <a:r>
              <a:rPr lang="en-US" altLang="ko-KR" sz="2100" b="1">
                <a:latin typeface="+mn-ea"/>
                <a:ea typeface="+mn-ea"/>
              </a:rPr>
              <a:t>LED</a:t>
            </a:r>
            <a:r>
              <a:rPr lang="ko-KR" altLang="en-US" sz="2100" b="1" smtClean="0">
                <a:latin typeface="+mn-ea"/>
                <a:ea typeface="+mn-ea"/>
              </a:rPr>
              <a:t>를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</a:t>
            </a:r>
            <a:r>
              <a:rPr lang="ko-KR" altLang="en-US" sz="2100" b="1" smtClean="0">
                <a:latin typeface="+mn-ea"/>
                <a:ea typeface="+mn-ea"/>
              </a:rPr>
              <a:t> </a:t>
            </a:r>
            <a:r>
              <a:rPr lang="ko-KR" altLang="en-US" sz="2100" b="1">
                <a:latin typeface="+mn-ea"/>
                <a:ea typeface="+mn-ea"/>
              </a:rPr>
              <a:t>깜박이도록 해보자</a:t>
            </a:r>
            <a:r>
              <a:rPr lang="en-US" altLang="ko-KR" sz="2100" b="1">
                <a:latin typeface="+mn-ea"/>
                <a:ea typeface="+mn-ea"/>
              </a:rPr>
              <a:t>. </a:t>
            </a:r>
            <a:endParaRPr lang="ko-KR" altLang="en-US" sz="21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lang="en-US" altLang="ko-KR" sz="2100" b="1" smtClean="0">
                <a:latin typeface="+mn-ea"/>
                <a:ea typeface="+mn-ea"/>
              </a:rPr>
              <a:t>500msec(0.5</a:t>
            </a:r>
            <a:r>
              <a:rPr lang="ko-KR" altLang="en-US" sz="2100" b="1">
                <a:latin typeface="+mn-ea"/>
                <a:ea typeface="+mn-ea"/>
              </a:rPr>
              <a:t>초</a:t>
            </a:r>
            <a:r>
              <a:rPr lang="en-US" altLang="ko-KR" sz="2100" b="1">
                <a:latin typeface="+mn-ea"/>
                <a:ea typeface="+mn-ea"/>
              </a:rPr>
              <a:t>) </a:t>
            </a:r>
            <a:r>
              <a:rPr lang="ko-KR" altLang="en-US" sz="2100" b="1">
                <a:latin typeface="+mn-ea"/>
                <a:ea typeface="+mn-ea"/>
              </a:rPr>
              <a:t>간격으로 </a:t>
            </a:r>
            <a:r>
              <a:rPr lang="en-US" altLang="ko-KR" sz="2100" b="1">
                <a:latin typeface="+mn-ea"/>
                <a:ea typeface="+mn-ea"/>
              </a:rPr>
              <a:t>LED2</a:t>
            </a:r>
            <a:r>
              <a:rPr lang="ko-KR" altLang="en-US" sz="2100" b="1">
                <a:latin typeface="+mn-ea"/>
                <a:ea typeface="+mn-ea"/>
              </a:rPr>
              <a:t>개가 동시에 켜졌다가 </a:t>
            </a:r>
            <a:endParaRPr lang="en-US" altLang="ko-KR" sz="2100" b="1" smtClean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2100" b="1">
                <a:latin typeface="+mn-ea"/>
                <a:ea typeface="+mn-ea"/>
              </a:rPr>
              <a:t> </a:t>
            </a:r>
            <a:r>
              <a:rPr lang="en-US" altLang="ko-KR" sz="2100" b="1" smtClean="0">
                <a:latin typeface="+mn-ea"/>
                <a:ea typeface="+mn-ea"/>
              </a:rPr>
              <a:t>   </a:t>
            </a:r>
            <a:r>
              <a:rPr lang="ko-KR" altLang="en-US" sz="2100" b="1" smtClean="0">
                <a:latin typeface="+mn-ea"/>
                <a:ea typeface="+mn-ea"/>
              </a:rPr>
              <a:t>꺼졌다가를 </a:t>
            </a:r>
            <a:r>
              <a:rPr lang="ko-KR" altLang="en-US" sz="2100" b="1">
                <a:latin typeface="+mn-ea"/>
                <a:ea typeface="+mn-ea"/>
              </a:rPr>
              <a:t>반복하게 </a:t>
            </a:r>
            <a:r>
              <a:rPr lang="ko-KR" altLang="en-US" sz="2100" b="1" smtClean="0">
                <a:latin typeface="+mn-ea"/>
                <a:ea typeface="+mn-ea"/>
              </a:rPr>
              <a:t>된다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5325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5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5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6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3282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328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3001963"/>
            <a:ext cx="8012113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3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1D9300-FC31-4CA5-A596-BDBEA8B5423B}" type="slidenum">
              <a:rPr lang="ko-KR" altLang="en-US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깜빡이기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배선도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 smtClean="0">
                <a:latin typeface="+mn-ea"/>
                <a:ea typeface="+mn-ea"/>
              </a:rPr>
              <a:t>□ 하드웨어 연결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8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2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7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43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4309" name="_x250198472" descr="EMB0000165867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28775"/>
            <a:ext cx="63373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9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EC1FC9-658F-456D-8D6D-5A02B4161549}" type="slidenum">
              <a:rPr lang="ko-KR" altLang="en-US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깜빡이기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회로도</a:t>
            </a: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1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0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3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5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5332" name="_x251070800" descr="EMB0000165867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039813"/>
            <a:ext cx="6192837" cy="549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53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EBB2DD-EB5C-4814-B385-73D026EB4A26}" type="slidenum">
              <a:rPr lang="ko-KR" altLang="en-US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 smtClean="0">
                <a:latin typeface="+mn-ea"/>
                <a:ea typeface="+mn-ea"/>
              </a:rPr>
              <a:t>LED </a:t>
            </a:r>
            <a:r>
              <a:rPr lang="ko-KR" altLang="en-US" sz="2800" b="1" smtClean="0">
                <a:latin typeface="+mn-ea"/>
                <a:ea typeface="+mn-ea"/>
              </a:rPr>
              <a:t>깜빡이기 </a:t>
            </a:r>
            <a:r>
              <a:rPr lang="en-US" altLang="ko-KR" sz="2800" b="1" smtClean="0">
                <a:latin typeface="+mn-ea"/>
                <a:ea typeface="+mn-ea"/>
              </a:rPr>
              <a:t>- </a:t>
            </a:r>
            <a:r>
              <a:rPr lang="ko-KR" altLang="en-US" sz="2800" b="1" smtClean="0">
                <a:latin typeface="+mn-ea"/>
                <a:ea typeface="+mn-ea"/>
              </a:rPr>
              <a:t>스케치</a:t>
            </a: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5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5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5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6353" name="Rectangle 6"/>
          <p:cNvSpPr>
            <a:spLocks noChangeArrowheads="1"/>
          </p:cNvSpPr>
          <p:nvPr/>
        </p:nvSpPr>
        <p:spPr bwMode="auto">
          <a:xfrm>
            <a:off x="1908175" y="3706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8313" y="1125538"/>
            <a:ext cx="8135937" cy="5262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int led1 = 8;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int led2 = 9;</a:t>
            </a:r>
          </a:p>
          <a:p>
            <a:pPr latinLnBrk="0">
              <a:defRPr/>
            </a:pPr>
            <a:endParaRPr lang="en-US" altLang="ko-KR" sz="160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void setup()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{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pinMode(led1, OUTPUT);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pinMode(led2, OUTPUT); 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}</a:t>
            </a:r>
          </a:p>
          <a:p>
            <a:pPr latinLnBrk="0">
              <a:defRPr/>
            </a:pPr>
            <a:endParaRPr lang="en-US" altLang="ko-KR" sz="160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void loop()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{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digitalWrite(led1, HIGH);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digitalWrite(led2, HIGH);</a:t>
            </a:r>
          </a:p>
          <a:p>
            <a:pPr latinLnBrk="0">
              <a:defRPr/>
            </a:pPr>
            <a:endParaRPr lang="en-US" altLang="ko-KR" sz="160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delay(500);</a:t>
            </a:r>
          </a:p>
          <a:p>
            <a:pPr latinLnBrk="0">
              <a:defRPr/>
            </a:pPr>
            <a:endParaRPr lang="en-US" altLang="ko-KR" sz="160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diitalWrite(led1, LOW);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digitalWrite(led2, LOW); </a:t>
            </a:r>
          </a:p>
          <a:p>
            <a:pPr latinLnBrk="0">
              <a:defRPr/>
            </a:pPr>
            <a:endParaRPr lang="en-US" altLang="ko-KR" sz="1600">
              <a:ea typeface="굴림" pitchFamily="50" charset="-127"/>
            </a:endParaRP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    delay(500);</a:t>
            </a:r>
          </a:p>
          <a:p>
            <a:pPr latinLnBrk="0">
              <a:defRPr/>
            </a:pPr>
            <a:r>
              <a:rPr lang="en-US" altLang="ko-KR" sz="1600">
                <a:ea typeface="굴림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Parts I have more &amp; more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21696"/>
              </p:ext>
            </p:extLst>
          </p:nvPr>
        </p:nvGraphicFramePr>
        <p:xfrm>
          <a:off x="1907704" y="1186861"/>
          <a:ext cx="5328592" cy="2602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3947929002"/>
                    </a:ext>
                  </a:extLst>
                </a:gridCol>
              </a:tblGrid>
              <a:tr h="369248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kern="100" dirty="0" err="1">
                          <a:effectLst/>
                        </a:rPr>
                        <a:t>Adafruit</a:t>
                      </a:r>
                      <a:r>
                        <a:rPr lang="en-US" sz="1000" kern="100" dirty="0">
                          <a:effectLst/>
                        </a:rPr>
                        <a:t>] </a:t>
                      </a:r>
                      <a:r>
                        <a:rPr lang="ko-KR" sz="1000" kern="100" dirty="0" err="1">
                          <a:effectLst/>
                        </a:rPr>
                        <a:t>아두이노</a:t>
                      </a:r>
                      <a:r>
                        <a:rPr lang="en-US" sz="1000" kern="100" dirty="0">
                          <a:effectLst/>
                        </a:rPr>
                        <a:t> BLE</a:t>
                      </a:r>
                      <a:r>
                        <a:rPr lang="ko-KR" sz="1000" kern="100" dirty="0" err="1">
                          <a:effectLst/>
                        </a:rPr>
                        <a:t>쉴드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en-US" sz="1000" kern="100" dirty="0" err="1">
                          <a:effectLst/>
                        </a:rPr>
                        <a:t>Adafruit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000" kern="100" dirty="0" err="1">
                          <a:effectLst/>
                        </a:rPr>
                        <a:t>Bluefruit</a:t>
                      </a:r>
                      <a:r>
                        <a:rPr lang="en-US" sz="1000" kern="100" dirty="0">
                          <a:effectLst/>
                        </a:rPr>
                        <a:t> LE Shield - Bluetooth LE for Arduino)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2683299780"/>
                  </a:ext>
                </a:extLst>
              </a:tr>
              <a:tr h="290746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아두이노</a:t>
                      </a:r>
                      <a:r>
                        <a:rPr 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 err="1">
                          <a:effectLst/>
                        </a:rPr>
                        <a:t>우노</a:t>
                      </a:r>
                      <a:r>
                        <a:rPr 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 err="1">
                          <a:effectLst/>
                        </a:rPr>
                        <a:t>센서쉴드</a:t>
                      </a:r>
                      <a:r>
                        <a:rPr lang="en-US" sz="1000" kern="100" dirty="0">
                          <a:effectLst/>
                        </a:rPr>
                        <a:t> V4.0 (Arduino Sensor Shield V4.0)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1217951529"/>
                  </a:ext>
                </a:extLst>
              </a:tr>
              <a:tr h="369248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아두이노</a:t>
                      </a:r>
                      <a:r>
                        <a:rPr lang="en-US" sz="1000" kern="100" dirty="0">
                          <a:effectLst/>
                        </a:rPr>
                        <a:t>CC3000 </a:t>
                      </a:r>
                      <a:r>
                        <a:rPr lang="ko-KR" sz="1000" kern="100" dirty="0">
                          <a:effectLst/>
                        </a:rPr>
                        <a:t>와이파이 </a:t>
                      </a:r>
                      <a:r>
                        <a:rPr lang="ko-KR" sz="1000" kern="100" dirty="0" err="1">
                          <a:effectLst/>
                        </a:rPr>
                        <a:t>쉴드</a:t>
                      </a:r>
                      <a:r>
                        <a:rPr lang="en-US" sz="1000" kern="100" dirty="0">
                          <a:effectLst/>
                        </a:rPr>
                        <a:t> (</a:t>
                      </a:r>
                      <a:r>
                        <a:rPr lang="en-US" sz="1000" kern="100" dirty="0" err="1">
                          <a:effectLst/>
                        </a:rPr>
                        <a:t>Adafruit</a:t>
                      </a:r>
                      <a:r>
                        <a:rPr lang="en-US" sz="1000" kern="100" dirty="0">
                          <a:effectLst/>
                        </a:rPr>
                        <a:t> HUZZAH CC3000 </a:t>
                      </a:r>
                      <a:r>
                        <a:rPr lang="en-US" sz="1000" kern="100" dirty="0" err="1">
                          <a:effectLst/>
                        </a:rPr>
                        <a:t>WiFi</a:t>
                      </a:r>
                      <a:r>
                        <a:rPr lang="en-US" sz="1000" kern="100" dirty="0">
                          <a:effectLst/>
                        </a:rPr>
                        <a:t> Shield with Onboard Antenna)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3919766322"/>
                  </a:ext>
                </a:extLst>
              </a:tr>
              <a:tr h="369248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아두이노</a:t>
                      </a:r>
                      <a:r>
                        <a:rPr lang="ko-KR" sz="1000" kern="100" dirty="0">
                          <a:effectLst/>
                        </a:rPr>
                        <a:t> 이더넷 </a:t>
                      </a:r>
                      <a:r>
                        <a:rPr lang="ko-KR" sz="1000" kern="100" dirty="0" err="1">
                          <a:effectLst/>
                        </a:rPr>
                        <a:t>쉴드</a:t>
                      </a:r>
                      <a:r>
                        <a:rPr lang="en-US" sz="1000" kern="100" dirty="0">
                          <a:effectLst/>
                        </a:rPr>
                        <a:t> + SD </a:t>
                      </a:r>
                      <a:r>
                        <a:rPr lang="ko-KR" sz="1000" kern="100" dirty="0">
                          <a:effectLst/>
                        </a:rPr>
                        <a:t>카드 소켓</a:t>
                      </a:r>
                      <a:r>
                        <a:rPr lang="en-US" sz="1000" kern="100" dirty="0">
                          <a:effectLst/>
                        </a:rPr>
                        <a:t>(Arduino Ethernet + SD Card </a:t>
                      </a:r>
                      <a:r>
                        <a:rPr lang="en-US" sz="1000" kern="100" dirty="0" err="1">
                          <a:effectLst/>
                        </a:rPr>
                        <a:t>soket</a:t>
                      </a:r>
                      <a:r>
                        <a:rPr lang="en-US" sz="1000" kern="100" dirty="0">
                          <a:effectLst/>
                        </a:rPr>
                        <a:t> Shield (W5100)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3257248529"/>
                  </a:ext>
                </a:extLst>
              </a:tr>
              <a:tr h="369248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 err="1">
                          <a:effectLst/>
                        </a:rPr>
                        <a:t>아두이노</a:t>
                      </a:r>
                      <a:r>
                        <a:rPr lang="ko-KR" sz="1000" kern="100" dirty="0">
                          <a:effectLst/>
                        </a:rPr>
                        <a:t> 프로 미니</a:t>
                      </a:r>
                      <a:r>
                        <a:rPr lang="en-US" sz="1000" kern="100" dirty="0">
                          <a:effectLst/>
                        </a:rPr>
                        <a:t> 328 - 3.3V/16MHz (Arduino Pro Mini 328 - 3.3V/16MHz)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619772558"/>
                  </a:ext>
                </a:extLst>
              </a:tr>
              <a:tr h="543696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10DOF </a:t>
                      </a:r>
                      <a:r>
                        <a:rPr lang="ko-KR" sz="1000" kern="100" dirty="0" err="1">
                          <a:effectLst/>
                        </a:rPr>
                        <a:t>자이로</a:t>
                      </a:r>
                      <a:r>
                        <a:rPr lang="ko-KR" sz="1000" kern="100" dirty="0">
                          <a:effectLst/>
                        </a:rPr>
                        <a:t> 센서 모듈</a:t>
                      </a:r>
                      <a:r>
                        <a:rPr lang="en-US" sz="1000" kern="100" dirty="0">
                          <a:effectLst/>
                        </a:rPr>
                        <a:t> (GY-88 MPU6050+HMC5883L+BMP085+10DOF Flight Control Sensor Module)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2102295473"/>
                  </a:ext>
                </a:extLst>
              </a:tr>
              <a:tr h="290746"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MPU-6050 3</a:t>
                      </a:r>
                      <a:r>
                        <a:rPr lang="ko-KR" sz="1000" kern="100" dirty="0">
                          <a:effectLst/>
                        </a:rPr>
                        <a:t>축 </a:t>
                      </a:r>
                      <a:r>
                        <a:rPr lang="ko-KR" sz="1000" kern="100" dirty="0" err="1">
                          <a:effectLst/>
                        </a:rPr>
                        <a:t>자이로</a:t>
                      </a:r>
                      <a:r>
                        <a:rPr lang="en-US" sz="1000" kern="100" dirty="0">
                          <a:effectLst/>
                        </a:rPr>
                        <a:t>. + 3</a:t>
                      </a:r>
                      <a:r>
                        <a:rPr lang="ko-KR" sz="1000" kern="100" dirty="0">
                          <a:effectLst/>
                        </a:rPr>
                        <a:t>축 가속도 센서</a:t>
                      </a:r>
                      <a:r>
                        <a:rPr lang="en-US" sz="1000" kern="100" dirty="0">
                          <a:effectLst/>
                        </a:rPr>
                        <a:t>(</a:t>
                      </a:r>
                      <a:r>
                        <a:rPr lang="ko-KR" sz="1000" kern="100" dirty="0" err="1">
                          <a:effectLst/>
                        </a:rPr>
                        <a:t>아두이노</a:t>
                      </a:r>
                      <a:r>
                        <a:rPr lang="en-US" sz="1000" kern="100" dirty="0">
                          <a:effectLst/>
                        </a:rPr>
                        <a:t> GY521, GY-521, MPU6050)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바탕" panose="02030600000101010101" pitchFamily="18" charset="-127"/>
                      </a:endParaRPr>
                    </a:p>
                  </a:txBody>
                  <a:tcPr marL="17699" marR="17699" marT="17699" marB="17699" anchor="ctr"/>
                </a:tc>
                <a:extLst>
                  <a:ext uri="{0D108BD9-81ED-4DB2-BD59-A6C34878D82A}">
                    <a16:rowId xmlns:a16="http://schemas.microsoft.com/office/drawing/2014/main" val="185975201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15659"/>
              </p:ext>
            </p:extLst>
          </p:nvPr>
        </p:nvGraphicFramePr>
        <p:xfrm>
          <a:off x="1899501" y="3789041"/>
          <a:ext cx="5336796" cy="252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398">
                  <a:extLst>
                    <a:ext uri="{9D8B030D-6E8A-4147-A177-3AD203B41FA5}">
                      <a16:colId xmlns:a16="http://schemas.microsoft.com/office/drawing/2014/main" val="1316704348"/>
                    </a:ext>
                  </a:extLst>
                </a:gridCol>
                <a:gridCol w="2668398">
                  <a:extLst>
                    <a:ext uri="{9D8B030D-6E8A-4147-A177-3AD203B41FA5}">
                      <a16:colId xmlns:a16="http://schemas.microsoft.com/office/drawing/2014/main" val="201018588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Open Segment Shield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DS3231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RTC </a:t>
                      </a:r>
                      <a:r>
                        <a:rPr lang="ko-KR" altLang="en-US" sz="1200" dirty="0" err="1"/>
                        <a:t>고정밀</a:t>
                      </a:r>
                      <a:r>
                        <a:rPr lang="ko-KR" altLang="en-US" sz="1200" dirty="0"/>
                        <a:t> 리얼타임 </a:t>
                      </a:r>
                      <a:r>
                        <a:rPr lang="ko-KR" altLang="en-US" sz="1200" dirty="0" err="1"/>
                        <a:t>클럭모듈</a:t>
                      </a:r>
                      <a:r>
                        <a:rPr lang="en-US" altLang="ko-KR" sz="1200" dirty="0"/>
                        <a:t>(SZH-EK047)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32423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화염감지센서모듈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1.8”TFT w/microSD </a:t>
                      </a:r>
                      <a:r>
                        <a:rPr lang="en-US" altLang="ko-KR" sz="1200" dirty="0" err="1"/>
                        <a:t>BrkOut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0364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기울기센서모듈</a:t>
                      </a:r>
                      <a:r>
                        <a:rPr lang="en-US" altLang="ko-KR" sz="1200" dirty="0"/>
                        <a:t>(SW-520D)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Lily Pad Accelerometer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499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진동감지센서모듈</a:t>
                      </a:r>
                      <a:r>
                        <a:rPr lang="en-US" altLang="ko-KR" sz="1200" dirty="0"/>
                        <a:t>(SW-1802P)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Conductive Thread Robbin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1997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전자나침반모듈</a:t>
                      </a:r>
                      <a:r>
                        <a:rPr lang="en-US" altLang="ko-KR" sz="1200" dirty="0"/>
                        <a:t> GY-271 (SZH-EK018)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Conductive Fabric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37966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초음파센서모듈</a:t>
                      </a:r>
                      <a:r>
                        <a:rPr lang="en-US" altLang="ko-KR" sz="1200" dirty="0"/>
                        <a:t>(HC-SR04)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Xbee</a:t>
                      </a:r>
                      <a:r>
                        <a:rPr lang="ko-KR" altLang="en-US" sz="1200" dirty="0" err="1"/>
                        <a:t>쉴드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67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아두이노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PS2 </a:t>
                      </a:r>
                      <a:r>
                        <a:rPr lang="ko-KR" altLang="en-US" sz="1200" dirty="0" err="1"/>
                        <a:t>조이스텍모듈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(SZH-EK056)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Lily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Pad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Set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13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Arduino Uno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27013"/>
            <a:ext cx="7334472" cy="57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Autofit/>
          </a:bodyPr>
          <a:lstStyle/>
          <a:p>
            <a:r>
              <a:rPr lang="en-US" altLang="ko-KR" sz="1100" b="1" dirty="0"/>
              <a:t>USB </a:t>
            </a:r>
            <a:r>
              <a:rPr lang="ko-KR" altLang="en-US" sz="1100" b="1" dirty="0"/>
              <a:t>포트 </a:t>
            </a:r>
            <a:r>
              <a:rPr lang="en-US" altLang="ko-KR" sz="1100" b="1" dirty="0"/>
              <a:t>-</a:t>
            </a:r>
            <a:r>
              <a:rPr lang="ko-KR" altLang="en-US" sz="1100" dirty="0"/>
              <a:t> </a:t>
            </a:r>
            <a:r>
              <a:rPr lang="ko-KR" altLang="en-US" sz="1100" dirty="0" err="1"/>
              <a:t>아두이노는</a:t>
            </a:r>
            <a:r>
              <a:rPr lang="ko-KR" altLang="en-US" sz="1100" dirty="0"/>
              <a:t> 컴퓨터의 </a:t>
            </a:r>
            <a:r>
              <a:rPr lang="en-US" altLang="ko-KR" sz="1100" dirty="0"/>
              <a:t>USB </a:t>
            </a:r>
            <a:r>
              <a:rPr lang="ko-KR" altLang="en-US" sz="1100" dirty="0"/>
              <a:t>케이블을 사용하여 전원을 공급할 수 있고</a:t>
            </a:r>
            <a:r>
              <a:rPr lang="en-US" altLang="ko-KR" sz="1100" dirty="0"/>
              <a:t>, </a:t>
            </a:r>
            <a:r>
              <a:rPr lang="ko-KR" altLang="en-US" sz="1100" dirty="0"/>
              <a:t>프로그램을 업로드 할 수 있습니다</a:t>
            </a:r>
            <a:r>
              <a:rPr lang="en-US" altLang="ko-KR" sz="1100" dirty="0"/>
              <a:t>. USB Type B </a:t>
            </a:r>
            <a:r>
              <a:rPr lang="ko-KR" altLang="en-US" sz="1100" dirty="0"/>
              <a:t>케이블을 </a:t>
            </a:r>
            <a:r>
              <a:rPr lang="en-US" altLang="ko-KR" sz="1100" dirty="0"/>
              <a:t>USB</a:t>
            </a:r>
            <a:r>
              <a:rPr lang="ko-KR" altLang="en-US" sz="1100" dirty="0"/>
              <a:t>포트에 연결하여 사용하면 됩니다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b="1" dirty="0"/>
              <a:t>외부전원 소켓 </a:t>
            </a:r>
            <a:r>
              <a:rPr lang="en-US" altLang="ko-KR" sz="1100" b="1" dirty="0"/>
              <a:t>-</a:t>
            </a:r>
            <a:r>
              <a:rPr lang="ko-KR" altLang="en-US" sz="1100" dirty="0"/>
              <a:t> </a:t>
            </a:r>
            <a:r>
              <a:rPr lang="en-US" altLang="ko-KR" sz="1100" dirty="0"/>
              <a:t>DC </a:t>
            </a:r>
            <a:r>
              <a:rPr lang="ko-KR" altLang="en-US" sz="1100" dirty="0"/>
              <a:t>전원 공급 장치에서 직접 전원을 공급받을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b="1" dirty="0"/>
              <a:t>전압 </a:t>
            </a:r>
            <a:r>
              <a:rPr lang="ko-KR" altLang="en-US" sz="1100" b="1" dirty="0" err="1"/>
              <a:t>레귤레이터</a:t>
            </a:r>
            <a:r>
              <a:rPr lang="ko-KR" altLang="en-US" sz="1100" b="1" dirty="0"/>
              <a:t> </a:t>
            </a:r>
            <a:r>
              <a:rPr lang="en-US" altLang="ko-KR" sz="1100" b="1" dirty="0"/>
              <a:t>-</a:t>
            </a:r>
            <a:r>
              <a:rPr lang="ko-KR" altLang="en-US" sz="1100" dirty="0"/>
              <a:t> 전압 레귤레이터의 기능은 </a:t>
            </a:r>
            <a:r>
              <a:rPr lang="ko-KR" altLang="en-US" sz="1100" dirty="0" err="1"/>
              <a:t>아두이노에</a:t>
            </a:r>
            <a:r>
              <a:rPr lang="ko-KR" altLang="en-US" sz="1100" dirty="0"/>
              <a:t> 주어진 전압을 제어하고 프로세서 및 기타 요소에서 사용하는 </a:t>
            </a:r>
            <a:r>
              <a:rPr lang="en-US" altLang="ko-KR" sz="1100" dirty="0"/>
              <a:t>DC </a:t>
            </a:r>
            <a:r>
              <a:rPr lang="ko-KR" altLang="en-US" sz="1100" dirty="0"/>
              <a:t>전압을 안정화하는 것입니다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b="1" dirty="0" err="1"/>
              <a:t>수정발진기</a:t>
            </a:r>
            <a:r>
              <a:rPr lang="ko-KR" altLang="en-US" sz="1100" b="1" dirty="0"/>
              <a:t> </a:t>
            </a:r>
            <a:r>
              <a:rPr lang="en-US" altLang="ko-KR" sz="1100" b="1" dirty="0"/>
              <a:t>-</a:t>
            </a:r>
            <a:r>
              <a:rPr lang="ko-KR" altLang="en-US" sz="1100" dirty="0"/>
              <a:t> 수정 </a:t>
            </a:r>
            <a:r>
              <a:rPr lang="ko-KR" altLang="en-US" sz="1100" dirty="0" err="1"/>
              <a:t>발진기는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아두이노가</a:t>
            </a:r>
            <a:r>
              <a:rPr lang="ko-KR" altLang="en-US" sz="1100" dirty="0"/>
              <a:t> 시간 문제를 처리하는 데 도움이 됩니다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아두이노는</a:t>
            </a:r>
            <a:r>
              <a:rPr lang="ko-KR" altLang="en-US" sz="1100" dirty="0"/>
              <a:t> 어떻게 시간을 계산합니까</a:t>
            </a:r>
            <a:r>
              <a:rPr lang="en-US" altLang="ko-KR" sz="1100" dirty="0"/>
              <a:t>? </a:t>
            </a:r>
            <a:r>
              <a:rPr lang="ko-KR" altLang="en-US" sz="1100" dirty="0"/>
              <a:t>대답은 수정 </a:t>
            </a:r>
            <a:r>
              <a:rPr lang="ko-KR" altLang="en-US" sz="1100" dirty="0" err="1"/>
              <a:t>발진기를</a:t>
            </a:r>
            <a:r>
              <a:rPr lang="ko-KR" altLang="en-US" sz="1100" dirty="0"/>
              <a:t> 사용하는 것입니다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수정발진기에 표시된 </a:t>
            </a:r>
            <a:r>
              <a:rPr lang="en-US" altLang="ko-KR" sz="1100" dirty="0"/>
              <a:t>16,000</a:t>
            </a:r>
            <a:r>
              <a:rPr lang="ko-KR" altLang="en-US" sz="1100" dirty="0"/>
              <a:t>은 수정발진기의 주파수가 </a:t>
            </a:r>
            <a:r>
              <a:rPr lang="en-US" altLang="ko-KR" sz="1100" dirty="0"/>
              <a:t>16,000,000Hz(16MHz) </a:t>
            </a:r>
            <a:r>
              <a:rPr lang="ko-KR" altLang="en-US" sz="1100" dirty="0"/>
              <a:t>또는 임을 알려줍니다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b="1" dirty="0"/>
              <a:t>리셋 </a:t>
            </a:r>
            <a:r>
              <a:rPr lang="en-US" altLang="ko-KR" sz="1100" b="1" dirty="0"/>
              <a:t>-</a:t>
            </a:r>
            <a:r>
              <a:rPr lang="ko-KR" altLang="en-US" sz="1100" dirty="0"/>
              <a:t> </a:t>
            </a:r>
            <a:r>
              <a:rPr lang="ko-KR" altLang="en-US" sz="1100" dirty="0" err="1"/>
              <a:t>아두이노를</a:t>
            </a:r>
            <a:r>
              <a:rPr lang="ko-KR" altLang="en-US" sz="1100" dirty="0"/>
              <a:t> 재설정할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즉 처음부터 프로그램을 시작할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두 가지 방법으로 </a:t>
            </a:r>
            <a:r>
              <a:rPr lang="en-US" altLang="ko-KR" sz="1100" dirty="0"/>
              <a:t>UNO </a:t>
            </a:r>
            <a:r>
              <a:rPr lang="ko-KR" altLang="en-US" sz="1100" dirty="0"/>
              <a:t>보드를 재설정할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먼저 보드의 리셋 버튼을 사용합니다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두 번째로 리셋 라벨이 붙은 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핀에 외부 리셋 버튼을 연결할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en-US" altLang="ko-KR" sz="1100" b="1" dirty="0"/>
              <a:t>3.3V -</a:t>
            </a:r>
            <a:r>
              <a:rPr lang="ko-KR" altLang="en-US" sz="1100" dirty="0"/>
              <a:t> </a:t>
            </a:r>
            <a:r>
              <a:rPr lang="en-US" altLang="ko-KR" sz="1100" dirty="0"/>
              <a:t>3.3V </a:t>
            </a:r>
            <a:r>
              <a:rPr lang="ko-KR" altLang="en-US" sz="1100" dirty="0"/>
              <a:t>출력 전압 공급</a:t>
            </a:r>
          </a:p>
          <a:p>
            <a:r>
              <a:rPr lang="en-US" altLang="ko-KR" sz="1100" b="1" dirty="0"/>
              <a:t>5V -</a:t>
            </a:r>
            <a:r>
              <a:rPr lang="ko-KR" altLang="en-US" sz="1100" dirty="0"/>
              <a:t> </a:t>
            </a:r>
            <a:r>
              <a:rPr lang="en-US" altLang="ko-KR" sz="1100" dirty="0"/>
              <a:t>5V </a:t>
            </a:r>
            <a:r>
              <a:rPr lang="ko-KR" altLang="en-US" sz="1100" dirty="0"/>
              <a:t>출력 전압 공급 </a:t>
            </a:r>
          </a:p>
          <a:p>
            <a:r>
              <a:rPr lang="en-US" altLang="ko-KR" sz="1100" dirty="0"/>
              <a:t>※Arduino </a:t>
            </a:r>
            <a:r>
              <a:rPr lang="ko-KR" altLang="en-US" sz="1100" dirty="0"/>
              <a:t>보드와 함께 사용되는 대부분의 구성 요소는 </a:t>
            </a:r>
            <a:r>
              <a:rPr lang="en-US" altLang="ko-KR" sz="1100" dirty="0"/>
              <a:t>3.3V </a:t>
            </a:r>
            <a:r>
              <a:rPr lang="ko-KR" altLang="en-US" sz="1100" dirty="0"/>
              <a:t>및 </a:t>
            </a:r>
            <a:r>
              <a:rPr lang="en-US" altLang="ko-KR" sz="1100" dirty="0"/>
              <a:t>5V</a:t>
            </a:r>
            <a:r>
              <a:rPr lang="ko-KR" altLang="en-US" sz="1100" dirty="0"/>
              <a:t>로 잘 작동합니다</a:t>
            </a:r>
            <a:r>
              <a:rPr lang="en-US" altLang="ko-KR" sz="1100" dirty="0"/>
              <a:t>. </a:t>
            </a:r>
            <a:endParaRPr lang="ko-KR" altLang="en-US" sz="1100" dirty="0"/>
          </a:p>
          <a:p>
            <a:r>
              <a:rPr lang="en-US" altLang="ko-KR" sz="1100" b="1" dirty="0"/>
              <a:t>GND(Ground) -</a:t>
            </a:r>
            <a:r>
              <a:rPr lang="ko-KR" altLang="en-US" sz="1100" dirty="0"/>
              <a:t> </a:t>
            </a:r>
            <a:r>
              <a:rPr lang="ko-KR" altLang="en-US" sz="1100" dirty="0" err="1"/>
              <a:t>아두이노에는</a:t>
            </a:r>
            <a:r>
              <a:rPr lang="ko-KR" altLang="en-US" sz="1100" dirty="0"/>
              <a:t> 여러 개의 </a:t>
            </a:r>
            <a:r>
              <a:rPr lang="en-US" altLang="ko-KR" sz="1100" dirty="0"/>
              <a:t>GND </a:t>
            </a:r>
            <a:r>
              <a:rPr lang="ko-KR" altLang="en-US" sz="1100" dirty="0"/>
              <a:t>핀이 있으며</a:t>
            </a:r>
            <a:r>
              <a:rPr lang="en-US" altLang="ko-KR" sz="1100" dirty="0"/>
              <a:t>, </a:t>
            </a:r>
            <a:r>
              <a:rPr lang="ko-KR" altLang="en-US" sz="1100" dirty="0"/>
              <a:t>회로를 접지하는 데 사용할 수 있습니다</a:t>
            </a:r>
            <a:r>
              <a:rPr lang="en-US" altLang="ko-KR" sz="1100" dirty="0"/>
              <a:t>. </a:t>
            </a:r>
            <a:endParaRPr lang="ko-KR" altLang="en-US" sz="1100" dirty="0"/>
          </a:p>
          <a:p>
            <a:r>
              <a:rPr lang="en-US" altLang="ko-KR" sz="1100" b="1" dirty="0"/>
              <a:t>Vin</a:t>
            </a:r>
            <a:r>
              <a:rPr lang="ko-KR" altLang="en-US" sz="1100" b="1" dirty="0"/>
              <a:t> </a:t>
            </a:r>
            <a:r>
              <a:rPr lang="en-US" altLang="ko-KR" sz="1100" b="1" dirty="0"/>
              <a:t>-</a:t>
            </a:r>
            <a:r>
              <a:rPr lang="ko-KR" altLang="en-US" sz="1100" dirty="0"/>
              <a:t> 이 핀은 또한 </a:t>
            </a:r>
            <a:r>
              <a:rPr lang="en-US" altLang="ko-KR" sz="1100" dirty="0"/>
              <a:t>AC </a:t>
            </a:r>
            <a:r>
              <a:rPr lang="ko-KR" altLang="en-US" sz="1100" dirty="0"/>
              <a:t>전원 공급 장치와 같은 외부 전원에서 </a:t>
            </a:r>
            <a:r>
              <a:rPr lang="ko-KR" altLang="en-US" sz="1100" dirty="0" err="1"/>
              <a:t>아두이노에</a:t>
            </a:r>
            <a:r>
              <a:rPr lang="ko-KR" altLang="en-US" sz="1100" dirty="0"/>
              <a:t> 전원을 공급하는 데 사용할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b="1" dirty="0"/>
              <a:t>아날로그 핀 </a:t>
            </a:r>
            <a:r>
              <a:rPr lang="en-US" altLang="ko-KR" sz="1100" b="1" dirty="0"/>
              <a:t>-</a:t>
            </a:r>
            <a:r>
              <a:rPr lang="ko-KR" altLang="en-US" sz="1100" dirty="0"/>
              <a:t> 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</a:t>
            </a:r>
            <a:r>
              <a:rPr lang="en-US" altLang="ko-KR" sz="1100" dirty="0"/>
              <a:t>UNO</a:t>
            </a:r>
            <a:r>
              <a:rPr lang="ko-KR" altLang="en-US" sz="1100" dirty="0"/>
              <a:t>에는 </a:t>
            </a:r>
            <a:r>
              <a:rPr lang="en-US" altLang="ko-KR" sz="1100" dirty="0"/>
              <a:t>5</a:t>
            </a:r>
            <a:r>
              <a:rPr lang="ko-KR" altLang="en-US" sz="1100" dirty="0"/>
              <a:t>개의 아날로그 입력 핀 </a:t>
            </a:r>
            <a:r>
              <a:rPr lang="en-US" altLang="ko-KR" sz="1100" dirty="0"/>
              <a:t>A0-A5</a:t>
            </a:r>
            <a:r>
              <a:rPr lang="ko-KR" altLang="en-US" sz="1100" dirty="0"/>
              <a:t>가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핀은 습도 센서 또는 온도 센서와 같은 아날로그 센서에서 신호를 읽고 이를 마이크로 프로세서가 읽을 수 있는 디지털 값으로 변환할 수 있습니다</a:t>
            </a:r>
            <a:r>
              <a:rPr lang="en-US" altLang="ko-KR" sz="1100" dirty="0"/>
              <a:t>.</a:t>
            </a:r>
            <a:endParaRPr lang="ko-KR" altLang="en-US" sz="1100" dirty="0"/>
          </a:p>
          <a:p>
            <a:r>
              <a:rPr lang="ko-KR" altLang="en-US" sz="1100" b="1" dirty="0"/>
              <a:t>마이크로 컨트롤러 </a:t>
            </a:r>
            <a:r>
              <a:rPr lang="en-US" altLang="ko-KR" sz="1100" b="1" dirty="0"/>
              <a:t>-</a:t>
            </a:r>
            <a:r>
              <a:rPr lang="ko-KR" altLang="en-US" sz="1100" dirty="0"/>
              <a:t> 각 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보드에는 자체 마이크로 컨트롤러가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보드의 </a:t>
            </a:r>
            <a:r>
              <a:rPr lang="ko-KR" altLang="en-US" sz="1100" dirty="0" err="1"/>
              <a:t>두뇌라고</a:t>
            </a:r>
            <a:r>
              <a:rPr lang="ko-KR" altLang="en-US" sz="1100" dirty="0"/>
              <a:t> 생각할 수 있습니다</a:t>
            </a:r>
            <a:r>
              <a:rPr lang="en-US" altLang="ko-KR" sz="1100" dirty="0"/>
              <a:t>. Arduino</a:t>
            </a:r>
            <a:r>
              <a:rPr lang="ko-KR" altLang="en-US" sz="1100" dirty="0"/>
              <a:t>의 주요 </a:t>
            </a:r>
            <a:r>
              <a:rPr lang="en-US" altLang="ko-KR" sz="1100" dirty="0"/>
              <a:t>IC (</a:t>
            </a:r>
            <a:r>
              <a:rPr lang="ko-KR" altLang="en-US" sz="1100" dirty="0"/>
              <a:t>집적 회로</a:t>
            </a:r>
            <a:r>
              <a:rPr lang="en-US" altLang="ko-KR" sz="1100" dirty="0"/>
              <a:t>)</a:t>
            </a:r>
            <a:r>
              <a:rPr lang="ko-KR" altLang="en-US" sz="1100" dirty="0"/>
              <a:t>는 보드마다 약간 다릅니다</a:t>
            </a:r>
            <a:r>
              <a:rPr lang="en-US" altLang="ko-KR" sz="1100" dirty="0"/>
              <a:t>. </a:t>
            </a:r>
            <a:r>
              <a:rPr lang="ko-KR" altLang="en-US" sz="1100" dirty="0"/>
              <a:t>마이크로 컨트롤러는 대개 </a:t>
            </a:r>
            <a:r>
              <a:rPr lang="en-US" altLang="ko-KR" sz="1100" dirty="0"/>
              <a:t>ATMEL Company</a:t>
            </a:r>
            <a:r>
              <a:rPr lang="ko-KR" altLang="en-US" sz="1100" dirty="0"/>
              <a:t>의 제품입니다</a:t>
            </a:r>
            <a:r>
              <a:rPr lang="en-US" altLang="ko-KR" sz="1100" dirty="0"/>
              <a:t>. Arduino IDE</a:t>
            </a:r>
            <a:r>
              <a:rPr lang="ko-KR" altLang="en-US" sz="1100" dirty="0"/>
              <a:t>에서 새 프로그램을 </a:t>
            </a:r>
            <a:r>
              <a:rPr lang="ko-KR" altLang="en-US" sz="1100" dirty="0" err="1"/>
              <a:t>로드하기</a:t>
            </a:r>
            <a:r>
              <a:rPr lang="ko-KR" altLang="en-US" sz="1100" dirty="0"/>
              <a:t> 전에 보드에 있는 </a:t>
            </a:r>
            <a:r>
              <a:rPr lang="en-US" altLang="ko-KR" sz="1100" dirty="0"/>
              <a:t>IC</a:t>
            </a:r>
            <a:r>
              <a:rPr lang="ko-KR" altLang="en-US" sz="1100" dirty="0"/>
              <a:t>를 알아야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정보는 </a:t>
            </a:r>
            <a:r>
              <a:rPr lang="en-US" altLang="ko-KR" sz="1100" dirty="0"/>
              <a:t>IC </a:t>
            </a:r>
            <a:r>
              <a:rPr lang="ko-KR" altLang="en-US" sz="1100" dirty="0"/>
              <a:t>상단에서 사용할 수 있습니다</a:t>
            </a:r>
            <a:r>
              <a:rPr lang="en-US" altLang="ko-KR" sz="1100" dirty="0"/>
              <a:t>. IC </a:t>
            </a:r>
            <a:r>
              <a:rPr lang="ko-KR" altLang="en-US" sz="1100" dirty="0"/>
              <a:t>구성 및 기능에 대한 자세한 내용은 데이터 시트를 참조하면 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ICSP(In Circuit Serial Programming)</a:t>
            </a:r>
            <a:r>
              <a:rPr lang="ko-KR" altLang="en-US" sz="1100" b="1" dirty="0"/>
              <a:t> 핀 </a:t>
            </a:r>
            <a:r>
              <a:rPr lang="en-US" altLang="ko-KR" sz="1100" b="1" dirty="0"/>
              <a:t>-</a:t>
            </a:r>
            <a:r>
              <a:rPr lang="ko-KR" altLang="en-US" sz="1100" dirty="0"/>
              <a:t> 대부분 </a:t>
            </a:r>
            <a:r>
              <a:rPr lang="en-US" altLang="ko-KR" sz="1100" dirty="0"/>
              <a:t>ICSP</a:t>
            </a:r>
            <a:r>
              <a:rPr lang="ko-KR" altLang="en-US" sz="1100" dirty="0"/>
              <a:t>는 </a:t>
            </a:r>
            <a:r>
              <a:rPr lang="en-US" altLang="ko-KR" sz="1100" dirty="0"/>
              <a:t>MOSI, MISO, SCK, RESET, VCC </a:t>
            </a:r>
            <a:r>
              <a:rPr lang="ko-KR" altLang="en-US" sz="1100" dirty="0"/>
              <a:t>및 </a:t>
            </a:r>
            <a:r>
              <a:rPr lang="en-US" altLang="ko-KR" sz="1100" dirty="0"/>
              <a:t>GND</a:t>
            </a:r>
            <a:r>
              <a:rPr lang="ko-KR" altLang="en-US" sz="1100" dirty="0"/>
              <a:t>로 구성된 </a:t>
            </a:r>
            <a:r>
              <a:rPr lang="en-US" altLang="ko-KR" sz="1100" dirty="0"/>
              <a:t>Arduino</a:t>
            </a:r>
            <a:r>
              <a:rPr lang="ko-KR" altLang="en-US" sz="1100" dirty="0"/>
              <a:t>의 작은 프로그래밍 헤더인 </a:t>
            </a:r>
            <a:r>
              <a:rPr lang="en-US" altLang="ko-KR" sz="1100" dirty="0"/>
              <a:t>AVR</a:t>
            </a:r>
            <a:r>
              <a:rPr lang="ko-KR" altLang="en-US" sz="1100" dirty="0"/>
              <a:t>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이것은 종종 출력의 </a:t>
            </a:r>
            <a:r>
              <a:rPr lang="en-US" altLang="ko-KR" sz="1100" dirty="0"/>
              <a:t>"</a:t>
            </a:r>
            <a:r>
              <a:rPr lang="ko-KR" altLang="en-US" sz="1100" dirty="0"/>
              <a:t>확장</a:t>
            </a:r>
            <a:r>
              <a:rPr lang="en-US" altLang="ko-KR" sz="1100" dirty="0"/>
              <a:t>"</a:t>
            </a:r>
            <a:r>
              <a:rPr lang="ko-KR" altLang="en-US" sz="1100" dirty="0"/>
              <a:t>으로 간주 될 수 있는 </a:t>
            </a:r>
            <a:r>
              <a:rPr lang="en-US" altLang="ko-KR" sz="1100" dirty="0"/>
              <a:t>SPI(Serial Peripheral Interface)</a:t>
            </a:r>
            <a:r>
              <a:rPr lang="ko-KR" altLang="en-US" sz="1100" dirty="0" err="1"/>
              <a:t>라고도합니다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실제로 출력 장치를 </a:t>
            </a:r>
            <a:r>
              <a:rPr lang="en-US" altLang="ko-KR" sz="1100" dirty="0"/>
              <a:t>SPI </a:t>
            </a:r>
            <a:r>
              <a:rPr lang="ko-KR" altLang="en-US" sz="1100" dirty="0"/>
              <a:t>버스의 마스터에 </a:t>
            </a:r>
            <a:r>
              <a:rPr lang="ko-KR" altLang="en-US" sz="1100" dirty="0" err="1"/>
              <a:t>종속시킵니다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전원 </a:t>
            </a:r>
            <a:r>
              <a:rPr lang="en-US" altLang="ko-KR" sz="1100" b="1" dirty="0"/>
              <a:t>LED -</a:t>
            </a:r>
            <a:r>
              <a:rPr lang="ko-KR" altLang="en-US" sz="1100" dirty="0"/>
              <a:t> 전원 </a:t>
            </a:r>
            <a:r>
              <a:rPr lang="en-US" altLang="ko-KR" sz="1100" dirty="0"/>
              <a:t>LED</a:t>
            </a:r>
            <a:r>
              <a:rPr lang="ko-KR" altLang="en-US" sz="1100" dirty="0"/>
              <a:t>는 </a:t>
            </a:r>
            <a:r>
              <a:rPr lang="ko-KR" altLang="en-US" sz="1100" dirty="0" err="1"/>
              <a:t>아두이노를</a:t>
            </a:r>
            <a:r>
              <a:rPr lang="ko-KR" altLang="en-US" sz="1100" dirty="0"/>
              <a:t> 전원에 연결하여 보드의 전원이 올바르게 켜져 있음을 나타냅니다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</a:t>
            </a:r>
            <a:r>
              <a:rPr lang="en-US" altLang="ko-KR" sz="1100" dirty="0"/>
              <a:t>LED</a:t>
            </a:r>
            <a:r>
              <a:rPr lang="ko-KR" altLang="en-US" sz="1100" dirty="0"/>
              <a:t>가 켜지지 않으면 연결에 문제가 있는 것입니다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TX, RX LED -</a:t>
            </a:r>
            <a:r>
              <a:rPr lang="ko-KR" altLang="en-US" sz="1100" dirty="0"/>
              <a:t> 보드에는 </a:t>
            </a:r>
            <a:r>
              <a:rPr lang="en-US" altLang="ko-KR" sz="1100" dirty="0"/>
              <a:t>TX(</a:t>
            </a:r>
            <a:r>
              <a:rPr lang="ko-KR" altLang="en-US" sz="1100" dirty="0"/>
              <a:t>전송</a:t>
            </a:r>
            <a:r>
              <a:rPr lang="en-US" altLang="ko-KR" sz="1100" dirty="0"/>
              <a:t>) </a:t>
            </a:r>
            <a:r>
              <a:rPr lang="ko-KR" altLang="en-US" sz="1100" dirty="0"/>
              <a:t>및 </a:t>
            </a:r>
            <a:r>
              <a:rPr lang="en-US" altLang="ko-KR" sz="1100" dirty="0"/>
              <a:t>RX(</a:t>
            </a:r>
            <a:r>
              <a:rPr lang="ko-KR" altLang="en-US" sz="1100" dirty="0"/>
              <a:t>수신</a:t>
            </a:r>
            <a:r>
              <a:rPr lang="en-US" altLang="ko-KR" sz="1100" dirty="0"/>
              <a:t>)</a:t>
            </a:r>
            <a:r>
              <a:rPr lang="ko-KR" altLang="en-US" sz="1100" dirty="0"/>
              <a:t>의 두 레이블이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그것은 </a:t>
            </a:r>
            <a:r>
              <a:rPr lang="ko-KR" altLang="en-US" sz="1100" dirty="0" err="1"/>
              <a:t>아두이노</a:t>
            </a:r>
            <a:r>
              <a:rPr lang="ko-KR" altLang="en-US" sz="1100" dirty="0"/>
              <a:t> </a:t>
            </a:r>
            <a:r>
              <a:rPr lang="en-US" altLang="ko-KR" sz="1100" dirty="0"/>
              <a:t>UNO</a:t>
            </a:r>
            <a:r>
              <a:rPr lang="ko-KR" altLang="en-US" sz="1100" dirty="0"/>
              <a:t>의 두 </a:t>
            </a:r>
            <a:r>
              <a:rPr lang="en-US" altLang="ko-KR" sz="1100" dirty="0"/>
              <a:t>LED</a:t>
            </a:r>
            <a:r>
              <a:rPr lang="ko-KR" altLang="en-US" sz="1100" dirty="0"/>
              <a:t>에 나타납니다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먼저 디지털 핀 </a:t>
            </a:r>
            <a:r>
              <a:rPr lang="en-US" altLang="ko-KR" sz="1100" dirty="0"/>
              <a:t>0</a:t>
            </a:r>
            <a:r>
              <a:rPr lang="ko-KR" altLang="en-US" sz="1100" dirty="0"/>
              <a:t>과 </a:t>
            </a:r>
            <a:r>
              <a:rPr lang="en-US" altLang="ko-KR" sz="1100" dirty="0"/>
              <a:t>1</a:t>
            </a:r>
            <a:r>
              <a:rPr lang="ko-KR" altLang="en-US" sz="1100" dirty="0"/>
              <a:t>에서 직렬 통신을 담당하는 핀을 나타냅니다</a:t>
            </a:r>
            <a:r>
              <a:rPr lang="en-US" altLang="ko-KR" sz="1100" dirty="0"/>
              <a:t>. </a:t>
            </a:r>
            <a:r>
              <a:rPr lang="ko-KR" altLang="en-US" sz="1100" dirty="0"/>
              <a:t>직렬 데이터를 전송하는 동안 </a:t>
            </a:r>
            <a:r>
              <a:rPr lang="en-US" altLang="ko-KR" sz="1100" dirty="0"/>
              <a:t>TX LED</a:t>
            </a:r>
            <a:r>
              <a:rPr lang="ko-KR" altLang="en-US" sz="1100" dirty="0"/>
              <a:t>가 다른 속도로 깜박입니다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깜박거리는 속도는 보드에서 사용하는 보드 속도</a:t>
            </a:r>
            <a:r>
              <a:rPr lang="en-US" altLang="ko-KR" sz="1100" dirty="0"/>
              <a:t>(</a:t>
            </a:r>
            <a:r>
              <a:rPr lang="ko-KR" altLang="en-US" sz="1100" dirty="0"/>
              <a:t>비트</a:t>
            </a:r>
            <a:r>
              <a:rPr lang="en-US" altLang="ko-KR" sz="1100" dirty="0"/>
              <a:t>/</a:t>
            </a:r>
            <a:r>
              <a:rPr lang="ko-KR" altLang="en-US" sz="1100" dirty="0"/>
              <a:t>초의 단위를 사용하는 데이터 전송 속도</a:t>
            </a:r>
            <a:r>
              <a:rPr lang="en-US" altLang="ko-KR" sz="1100" dirty="0"/>
              <a:t>)</a:t>
            </a:r>
            <a:r>
              <a:rPr lang="ko-KR" altLang="en-US" sz="1100" dirty="0"/>
              <a:t>에 따라 다릅니다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수신 과정 중에 </a:t>
            </a:r>
            <a:r>
              <a:rPr lang="en-US" altLang="ko-KR" sz="1100" dirty="0"/>
              <a:t>RX LED</a:t>
            </a:r>
            <a:r>
              <a:rPr lang="ko-KR" altLang="en-US" sz="1100" dirty="0"/>
              <a:t>가 깜박입니다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디지털 핀 </a:t>
            </a:r>
            <a:r>
              <a:rPr lang="en-US" altLang="ko-KR" sz="1100" b="1" dirty="0"/>
              <a:t>-</a:t>
            </a:r>
            <a:r>
              <a:rPr lang="ko-KR" altLang="en-US" sz="1100" dirty="0"/>
              <a:t> </a:t>
            </a:r>
            <a:r>
              <a:rPr lang="en-US" altLang="ko-KR" sz="1100" dirty="0"/>
              <a:t>Arduino UNO </a:t>
            </a:r>
            <a:r>
              <a:rPr lang="ko-KR" altLang="en-US" sz="1100" dirty="0"/>
              <a:t>보드에는 </a:t>
            </a:r>
            <a:r>
              <a:rPr lang="en-US" altLang="ko-KR" sz="1100" dirty="0"/>
              <a:t>14</a:t>
            </a:r>
            <a:r>
              <a:rPr lang="ko-KR" altLang="en-US" sz="1100" dirty="0"/>
              <a:t>개</a:t>
            </a:r>
            <a:r>
              <a:rPr lang="en-US" altLang="ko-KR" sz="1100" dirty="0"/>
              <a:t>(13</a:t>
            </a:r>
            <a:r>
              <a:rPr lang="ko-KR" altLang="en-US" sz="1100" dirty="0"/>
              <a:t>개 디지털 핀과 </a:t>
            </a:r>
            <a:r>
              <a:rPr lang="en-US" altLang="ko-KR" sz="1100" dirty="0"/>
              <a:t>GND)</a:t>
            </a:r>
            <a:r>
              <a:rPr lang="ko-KR" altLang="en-US" sz="1100" dirty="0"/>
              <a:t>의 디지털 </a:t>
            </a:r>
            <a:r>
              <a:rPr lang="en-US" altLang="ko-KR" sz="1100" dirty="0"/>
              <a:t>I/O </a:t>
            </a:r>
            <a:r>
              <a:rPr lang="ko-KR" altLang="en-US" sz="1100" dirty="0"/>
              <a:t>핀이 있으며 이 중 </a:t>
            </a:r>
            <a:r>
              <a:rPr lang="en-US" altLang="ko-KR" sz="1100" dirty="0"/>
              <a:t>6</a:t>
            </a:r>
            <a:r>
              <a:rPr lang="ko-KR" altLang="en-US" sz="1100" dirty="0"/>
              <a:t>개는 </a:t>
            </a:r>
            <a:r>
              <a:rPr lang="en-US" altLang="ko-KR" sz="1100" dirty="0"/>
              <a:t>PWM (Pulse Width Modulation) </a:t>
            </a:r>
            <a:r>
              <a:rPr lang="ko-KR" altLang="en-US" sz="1100" dirty="0"/>
              <a:t>출력을 제공합니다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 핀은 논리값</a:t>
            </a:r>
            <a:r>
              <a:rPr lang="en-US" altLang="ko-KR" sz="1100" dirty="0"/>
              <a:t>(0 </a:t>
            </a:r>
            <a:r>
              <a:rPr lang="ko-KR" altLang="en-US" sz="1100" dirty="0"/>
              <a:t>또는 </a:t>
            </a:r>
            <a:r>
              <a:rPr lang="en-US" altLang="ko-KR" sz="1100" dirty="0"/>
              <a:t>1)</a:t>
            </a:r>
            <a:r>
              <a:rPr lang="ko-KR" altLang="en-US" sz="1100" dirty="0"/>
              <a:t>을 읽거나 디지털 출력 핀을 사용하여 </a:t>
            </a:r>
            <a:r>
              <a:rPr lang="en-US" altLang="ko-KR" sz="1100" dirty="0"/>
              <a:t>LED, </a:t>
            </a:r>
            <a:r>
              <a:rPr lang="ko-KR" altLang="en-US" sz="1100" dirty="0"/>
              <a:t>릴레이 등과 같은 다른 모듈을 구동할 수 있습니다</a:t>
            </a:r>
            <a:r>
              <a:rPr lang="en-US" altLang="ko-KR" sz="1100" dirty="0"/>
              <a:t>. "~"</a:t>
            </a:r>
            <a:r>
              <a:rPr lang="ko-KR" altLang="en-US" sz="1100" dirty="0"/>
              <a:t>로 표시된 핀을 사용하여 </a:t>
            </a:r>
            <a:r>
              <a:rPr lang="en-US" altLang="ko-KR" sz="1100" dirty="0"/>
              <a:t>PWM</a:t>
            </a:r>
            <a:r>
              <a:rPr lang="ko-KR" altLang="en-US" sz="1100" dirty="0"/>
              <a:t>을 생성할 수 있습니다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AREF -</a:t>
            </a:r>
            <a:r>
              <a:rPr lang="ko-KR" altLang="en-US" sz="1100" dirty="0"/>
              <a:t> </a:t>
            </a:r>
            <a:r>
              <a:rPr lang="en-US" altLang="ko-KR" sz="1100" dirty="0"/>
              <a:t>AREF</a:t>
            </a:r>
            <a:r>
              <a:rPr lang="ko-KR" altLang="en-US" sz="1100" dirty="0"/>
              <a:t>는 </a:t>
            </a:r>
            <a:r>
              <a:rPr lang="en-US" altLang="ko-KR" sz="1100" dirty="0"/>
              <a:t>Analog Reference</a:t>
            </a:r>
            <a:r>
              <a:rPr lang="ko-KR" altLang="en-US" sz="1100" dirty="0"/>
              <a:t>를 의미합니다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이것은 종종 아날로그 입력 핀의 상한선으로 외부 참조 전압 </a:t>
            </a:r>
            <a:r>
              <a:rPr lang="en-US" altLang="ko-KR" sz="1100" dirty="0"/>
              <a:t>(0~5V </a:t>
            </a:r>
            <a:r>
              <a:rPr lang="ko-KR" altLang="en-US" sz="1100" dirty="0"/>
              <a:t>사이</a:t>
            </a:r>
            <a:r>
              <a:rPr lang="en-US" altLang="ko-KR" sz="1100" dirty="0"/>
              <a:t>)</a:t>
            </a:r>
            <a:r>
              <a:rPr lang="ko-KR" altLang="en-US" sz="1100" dirty="0"/>
              <a:t>을 설정하는 데 사용됩니다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98267-A91D-4F4E-8942-3B2DC9D3CCE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71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86F283-F604-4A3E-9564-D604DC25EF40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Arduino UNO R3 – </a:t>
            </a:r>
            <a:r>
              <a:rPr lang="ko-KR" altLang="en-US" sz="2800" b="1">
                <a:latin typeface="+mn-ea"/>
                <a:ea typeface="+mn-ea"/>
              </a:rPr>
              <a:t>스케치 불러오기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Arduino UNO R3 </a:t>
            </a:r>
            <a:r>
              <a:rPr kumimoji="0" lang="ko-KR" altLang="en-US" sz="2100" b="1">
                <a:latin typeface="+mn-ea"/>
                <a:ea typeface="+mn-ea"/>
              </a:rPr>
              <a:t>첫번째 예제 스케치 불러오기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7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27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2789" name="_x274292080" descr="EMB000022f00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00213"/>
            <a:ext cx="67786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85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62FB0-2D6D-4D38-AAD4-7DB6CCE91A73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Arduino UNO R3 – </a:t>
            </a:r>
            <a:r>
              <a:rPr lang="ko-KR" altLang="en-US" sz="2800" b="1">
                <a:latin typeface="+mn-ea"/>
                <a:ea typeface="+mn-ea"/>
              </a:rPr>
              <a:t>스케치 불러오기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Arduino UNO R3 </a:t>
            </a:r>
            <a:r>
              <a:rPr kumimoji="0" lang="ko-KR" altLang="en-US" sz="2100" b="1">
                <a:latin typeface="+mn-ea"/>
                <a:ea typeface="+mn-ea"/>
              </a:rPr>
              <a:t>첫번째 예제 스케치 불러오기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38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0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381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3814" name="_x274291120" descr="EMB000022f002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4005262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4"/>
          <p:cNvSpPr txBox="1">
            <a:spLocks noChangeArrowheads="1"/>
          </p:cNvSpPr>
          <p:nvPr/>
        </p:nvSpPr>
        <p:spPr bwMode="auto">
          <a:xfrm>
            <a:off x="4905375" y="1700213"/>
            <a:ext cx="3698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Blink </a:t>
            </a:r>
            <a:r>
              <a:rPr kumimoji="0" lang="ko-KR" altLang="en-US" sz="2100" b="1">
                <a:latin typeface="+mn-ea"/>
                <a:ea typeface="+mn-ea"/>
              </a:rPr>
              <a:t>스케치 예제</a:t>
            </a:r>
            <a:endParaRPr lang="ko-KR" altLang="en-US" sz="21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922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A507EC-3521-493B-A422-785BF044B0DC}" type="slidenum">
              <a:rPr lang="ko-KR" altLang="en-US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468313" y="333375"/>
            <a:ext cx="813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1">
                <a:latin typeface="+mn-ea"/>
                <a:ea typeface="+mn-ea"/>
              </a:rPr>
              <a:t>Arduino UNO R3 – </a:t>
            </a:r>
            <a:r>
              <a:rPr lang="ko-KR" altLang="en-US" sz="2800" b="1">
                <a:latin typeface="+mn-ea"/>
                <a:ea typeface="+mn-ea"/>
              </a:rPr>
              <a:t>스케치 저장하기</a:t>
            </a:r>
            <a:endParaRPr lang="ko-KR" altLang="en-US" sz="2800">
              <a:latin typeface="+mn-ea"/>
              <a:ea typeface="+mn-ea"/>
            </a:endParaRP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68313" y="1125538"/>
            <a:ext cx="813593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2100" b="1">
                <a:latin typeface="+mn-ea"/>
                <a:ea typeface="+mn-ea"/>
              </a:rPr>
              <a:t>□ </a:t>
            </a:r>
            <a:r>
              <a:rPr kumimoji="0" lang="en-US" altLang="ko-KR" sz="2100" b="1">
                <a:latin typeface="+mn-ea"/>
                <a:ea typeface="+mn-ea"/>
              </a:rPr>
              <a:t>Arduino UNO R3 </a:t>
            </a:r>
            <a:r>
              <a:rPr kumimoji="0" lang="ko-KR" altLang="en-US" sz="2100" b="1">
                <a:latin typeface="+mn-ea"/>
                <a:ea typeface="+mn-ea"/>
              </a:rPr>
              <a:t>첫번째 예제 스케치 저장하기</a:t>
            </a:r>
            <a:endParaRPr lang="ko-KR" altLang="en-US" sz="2100" b="1">
              <a:latin typeface="+mn-ea"/>
              <a:ea typeface="+mn-ea"/>
            </a:endParaRPr>
          </a:p>
        </p:txBody>
      </p:sp>
      <p:sp>
        <p:nvSpPr>
          <p:cNvPr id="3482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3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48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34839" name="_x273600840" descr="EMB000022f00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09725"/>
            <a:ext cx="390842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4"/>
          <p:cNvSpPr txBox="1">
            <a:spLocks noChangeArrowheads="1"/>
          </p:cNvSpPr>
          <p:nvPr/>
        </p:nvSpPr>
        <p:spPr bwMode="auto">
          <a:xfrm>
            <a:off x="4905375" y="1700213"/>
            <a:ext cx="3698875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</a:t>
            </a:r>
            <a:r>
              <a:rPr kumimoji="0" lang="en-US" altLang="ko-KR" sz="1900" b="1">
                <a:latin typeface="+mn-ea"/>
                <a:ea typeface="+mn-ea"/>
              </a:rPr>
              <a:t>Blink </a:t>
            </a:r>
            <a:r>
              <a:rPr kumimoji="0" lang="ko-KR" altLang="en-US" sz="1900" b="1">
                <a:latin typeface="+mn-ea"/>
                <a:ea typeface="+mn-ea"/>
              </a:rPr>
              <a:t>스케치 저장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ko-KR" altLang="en-US" sz="1900" b="1">
                <a:latin typeface="+mn-ea"/>
                <a:ea typeface="+mn-ea"/>
              </a:rPr>
              <a:t>   “파일</a:t>
            </a:r>
            <a:r>
              <a:rPr lang="en-US" altLang="ko-KR" sz="1900" b="1">
                <a:latin typeface="+mn-ea"/>
                <a:ea typeface="+mn-ea"/>
              </a:rPr>
              <a:t>/</a:t>
            </a:r>
            <a:r>
              <a:rPr lang="ko-KR" altLang="en-US" sz="1900" b="1">
                <a:latin typeface="+mn-ea"/>
                <a:ea typeface="+mn-ea"/>
              </a:rPr>
              <a:t>저장” 혹은   </a:t>
            </a: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en-US" altLang="ko-KR" sz="1900" b="1">
                <a:latin typeface="+mn-ea"/>
                <a:ea typeface="+mn-ea"/>
              </a:rPr>
              <a:t>   </a:t>
            </a:r>
            <a:r>
              <a:rPr lang="ko-KR" altLang="en-US" sz="1900" b="1">
                <a:latin typeface="+mn-ea"/>
                <a:ea typeface="+mn-ea"/>
              </a:rPr>
              <a:t>“</a:t>
            </a:r>
            <a:r>
              <a:rPr lang="en-US" altLang="ko-KR" sz="1900" b="1">
                <a:latin typeface="+mn-ea"/>
                <a:ea typeface="+mn-ea"/>
              </a:rPr>
              <a:t>Ctrl+S“</a:t>
            </a:r>
          </a:p>
          <a:p>
            <a:pPr eaLnBrk="1" hangingPunct="1">
              <a:defRPr/>
            </a:pPr>
            <a:endParaRPr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아두이노에서 제공하는 기본 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스케치 예제는 읽기 전용 이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므로 다른 경로에 저장을 해</a:t>
            </a: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900" b="1">
                <a:latin typeface="+mn-ea"/>
                <a:ea typeface="+mn-ea"/>
              </a:rPr>
              <a:t>    </a:t>
            </a:r>
            <a:r>
              <a:rPr kumimoji="0" lang="ko-KR" altLang="en-US" sz="1900" b="1">
                <a:latin typeface="+mn-ea"/>
                <a:ea typeface="+mn-ea"/>
              </a:rPr>
              <a:t>야 한다</a:t>
            </a:r>
            <a:r>
              <a:rPr kumimoji="0" lang="en-US" altLang="ko-KR" sz="1900" b="1">
                <a:latin typeface="+mn-ea"/>
                <a:ea typeface="+mn-ea"/>
              </a:rPr>
              <a:t>.</a:t>
            </a:r>
          </a:p>
          <a:p>
            <a:pPr eaLnBrk="1" hangingPunct="1">
              <a:defRPr/>
            </a:pPr>
            <a:endParaRPr kumimoji="0" lang="en-US" altLang="ko-KR" sz="1900" b="1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ko-KR" altLang="en-US" sz="1900" b="1">
                <a:latin typeface="+mn-ea"/>
                <a:ea typeface="+mn-ea"/>
              </a:rPr>
              <a:t>□ 저장 위치를 </a:t>
            </a:r>
            <a:r>
              <a:rPr kumimoji="0" lang="en-US" altLang="ko-KR" sz="1900" b="1">
                <a:latin typeface="+mn-ea"/>
                <a:ea typeface="+mn-ea"/>
              </a:rPr>
              <a:t>“</a:t>
            </a:r>
            <a:r>
              <a:rPr lang="en-US" altLang="ko-KR" sz="1900" b="1">
                <a:latin typeface="+mn-ea"/>
                <a:ea typeface="+mn-ea"/>
              </a:rPr>
              <a:t>C:\Work\” </a:t>
            </a:r>
          </a:p>
          <a:p>
            <a:pPr eaLnBrk="1" hangingPunct="1">
              <a:defRPr/>
            </a:pPr>
            <a:r>
              <a:rPr lang="en-US" altLang="ko-KR" sz="1900" b="1">
                <a:latin typeface="+mn-ea"/>
                <a:ea typeface="+mn-ea"/>
              </a:rPr>
              <a:t>    </a:t>
            </a:r>
            <a:r>
              <a:rPr lang="ko-KR" altLang="en-US" sz="1900" b="1">
                <a:latin typeface="+mn-ea"/>
                <a:ea typeface="+mn-ea"/>
              </a:rPr>
              <a:t>를 선택</a:t>
            </a:r>
            <a:r>
              <a:rPr lang="en-US" altLang="ko-KR" sz="1900" b="1">
                <a:latin typeface="+mn-ea"/>
                <a:ea typeface="+mn-ea"/>
              </a:rPr>
              <a:t>.</a:t>
            </a:r>
          </a:p>
          <a:p>
            <a:pPr eaLnBrk="1" hangingPunct="1">
              <a:defRPr/>
            </a:pPr>
            <a:endParaRPr lang="ko-KR" altLang="en-US" sz="19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976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770</Words>
  <Application>Microsoft Office PowerPoint</Application>
  <PresentationFormat>화면 슬라이드 쇼(4:3)</PresentationFormat>
  <Paragraphs>218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굴림</vt:lpstr>
      <vt:lpstr>나눔명조</vt:lpstr>
      <vt:lpstr>맑은 고딕</vt:lpstr>
      <vt:lpstr>바탕</vt:lpstr>
      <vt:lpstr>Arial</vt:lpstr>
      <vt:lpstr>Cambria Math</vt:lpstr>
      <vt:lpstr>Wingdings</vt:lpstr>
      <vt:lpstr>Office 테마</vt:lpstr>
      <vt:lpstr>PowerPoint 프레젠테이션</vt:lpstr>
      <vt:lpstr>Parts you have</vt:lpstr>
      <vt:lpstr>Parts I have more</vt:lpstr>
      <vt:lpstr>Parts I have more &amp; more</vt:lpstr>
      <vt:lpstr>Arduino Uno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LED</vt:lpstr>
      <vt:lpstr>Resistor Color-coding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 E Jeong</dc:creator>
  <cp:lastModifiedBy>Jeong Tae Eui</cp:lastModifiedBy>
  <cp:revision>65</cp:revision>
  <dcterms:created xsi:type="dcterms:W3CDTF">2013-07-14T23:53:04Z</dcterms:created>
  <dcterms:modified xsi:type="dcterms:W3CDTF">2020-03-20T01:30:51Z</dcterms:modified>
</cp:coreProperties>
</file>