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8" r:id="rId2"/>
    <p:sldId id="328" r:id="rId3"/>
    <p:sldId id="329" r:id="rId4"/>
    <p:sldId id="330" r:id="rId5"/>
    <p:sldId id="331" r:id="rId6"/>
    <p:sldId id="337" r:id="rId7"/>
    <p:sldId id="338" r:id="rId8"/>
    <p:sldId id="339" r:id="rId9"/>
    <p:sldId id="340" r:id="rId10"/>
    <p:sldId id="341" r:id="rId11"/>
    <p:sldId id="343" r:id="rId12"/>
    <p:sldId id="342" r:id="rId13"/>
    <p:sldId id="332" r:id="rId14"/>
    <p:sldId id="333" r:id="rId15"/>
    <p:sldId id="334" r:id="rId16"/>
    <p:sldId id="335" r:id="rId17"/>
    <p:sldId id="336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285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B340-B74E-481C-B6C9-8FCEECA5D29B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38665-971B-45E0-A775-F366FA41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5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F7F-12E6-4F90-B1BB-8C3DF5F6FA53}" type="datetime1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96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10DE-7E10-4946-A551-64A10147CF4B}" type="datetime1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3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7CD9-7EEB-4340-AB0E-C8F90668DBDB}" type="datetime1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98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0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0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0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0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0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0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0AB1-D987-4EAE-9C2C-900685956E37}" type="datetime1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79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CCF4-718B-4F03-970A-8B585A35F90D}" type="datetime1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5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9850-7C1C-4535-A284-4B58988E5AF2}" type="datetime1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9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B1AA-91F2-4C47-A8DD-DB48593A4B48}" type="datetime1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3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73AD-81B9-426F-A90C-5B2119476C56}" type="datetime1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3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AEA6-5863-4DA2-BF44-24B374456FD1}" type="datetime1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C609-15F2-4F95-902D-663DC795CDEB}" type="datetime1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99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38C6-E504-4369-B6ED-DBFDB1B45962}" type="datetime1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4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76D2-9A8E-42AB-B511-0DF465C9F984}" type="datetime1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5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ejeong@skuniv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65543" y="1928772"/>
            <a:ext cx="4963219" cy="1384995"/>
          </a:xfrm>
          <a:prstGeom prst="rect">
            <a:avLst/>
          </a:prstGeom>
          <a:solidFill>
            <a:srgbClr val="00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FF99"/>
                </a:solidFill>
                <a:latin typeface="+mn-ea"/>
              </a:rPr>
              <a:t>CS1122</a:t>
            </a:r>
            <a:endParaRPr lang="en-US" altLang="ko-KR" sz="2800" dirty="0">
              <a:solidFill>
                <a:srgbClr val="FFFF99"/>
              </a:solidFill>
              <a:latin typeface="+mn-ea"/>
            </a:endParaRP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Embedded System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2800" baseline="30000" dirty="0" smtClean="0">
                <a:solidFill>
                  <a:schemeClr val="bg1"/>
                </a:solidFill>
                <a:latin typeface="+mn-ea"/>
              </a:rPr>
              <a:t>rd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 Lecture Note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681160" y="3717031"/>
            <a:ext cx="3731984" cy="923330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FF99"/>
                </a:solidFill>
                <a:latin typeface="+mn-ea"/>
              </a:rPr>
              <a:t>Tel     : </a:t>
            </a:r>
            <a:r>
              <a:rPr lang="en-US" altLang="ko-KR" dirty="0" smtClean="0">
                <a:solidFill>
                  <a:srgbClr val="FFFF99"/>
                </a:solidFill>
                <a:latin typeface="+mn-ea"/>
              </a:rPr>
              <a:t>9 4 0 – 7 7 6 0</a:t>
            </a:r>
            <a:endParaRPr lang="en-US" altLang="ko-KR" dirty="0">
              <a:solidFill>
                <a:srgbClr val="FFFF99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FFFF99"/>
                </a:solidFill>
                <a:latin typeface="+mn-ea"/>
              </a:rPr>
              <a:t>Office : Room 615, </a:t>
            </a:r>
            <a:r>
              <a:rPr lang="en-US" altLang="ko-KR" dirty="0" err="1">
                <a:solidFill>
                  <a:srgbClr val="FFFF99"/>
                </a:solidFill>
                <a:latin typeface="+mn-ea"/>
              </a:rPr>
              <a:t>Buk-ak</a:t>
            </a:r>
            <a:r>
              <a:rPr lang="en-US" altLang="ko-KR" dirty="0">
                <a:solidFill>
                  <a:srgbClr val="FFFF99"/>
                </a:solidFill>
                <a:latin typeface="+mn-ea"/>
              </a:rPr>
              <a:t> Bldg.</a:t>
            </a:r>
          </a:p>
          <a:p>
            <a:r>
              <a:rPr lang="en-US" altLang="ko-KR" dirty="0">
                <a:solidFill>
                  <a:srgbClr val="FFFF99"/>
                </a:solidFill>
                <a:latin typeface="+mn-ea"/>
              </a:rPr>
              <a:t>E-mail : </a:t>
            </a:r>
            <a:r>
              <a:rPr lang="en-US" altLang="ko-KR" dirty="0">
                <a:solidFill>
                  <a:srgbClr val="FFFF99"/>
                </a:solidFill>
                <a:latin typeface="+mn-ea"/>
                <a:hlinkClick r:id="rId3"/>
              </a:rPr>
              <a:t>tejeong@skuniv.ac.kr</a:t>
            </a:r>
            <a:r>
              <a:rPr lang="en-US" altLang="ko-KR" dirty="0">
                <a:solidFill>
                  <a:srgbClr val="FFFF99"/>
                </a:solidFill>
                <a:latin typeface="+mn-ea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4208" y="1196752"/>
            <a:ext cx="2545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Department of Software</a:t>
            </a:r>
          </a:p>
          <a:p>
            <a:pPr algn="ctr"/>
            <a:r>
              <a:rPr lang="en-US" altLang="ko-KR" sz="1600" dirty="0" err="1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SeoKyeong</a:t>
            </a:r>
            <a:r>
              <a:rPr lang="en-US" altLang="ko-KR" sz="16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 University</a:t>
            </a:r>
            <a:endParaRPr lang="ko-KR" altLang="en-US" sz="1600" dirty="0">
              <a:ln>
                <a:solidFill>
                  <a:schemeClr val="tx1">
                    <a:alpha val="44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94780" y="4807114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나눔명조" pitchFamily="18" charset="-127"/>
                <a:ea typeface="나눔명조" pitchFamily="18" charset="-127"/>
              </a:rPr>
              <a:t>Prof. T. E. Jeong</a:t>
            </a:r>
            <a:endParaRPr lang="en-US" altLang="ko-KR" sz="1200" dirty="0">
              <a:ln>
                <a:solidFill>
                  <a:schemeClr val="tx1">
                    <a:alpha val="44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065543" y="3327059"/>
            <a:ext cx="665725" cy="389972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413144" y="3327059"/>
            <a:ext cx="615618" cy="389972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CD592-00F4-4AEB-886A-C63127700423}" type="slidenum">
              <a:rPr lang="ko-KR" altLang="en-US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2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3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3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3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dirty="0">
                <a:latin typeface="+mn-ea"/>
                <a:ea typeface="+mn-ea"/>
              </a:rPr>
              <a:t>인터럽트 등록 함수 </a:t>
            </a:r>
          </a:p>
        </p:txBody>
      </p:sp>
      <p:sp>
        <p:nvSpPr>
          <p:cNvPr id="37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dirty="0"/>
              <a:t>void</a:t>
            </a:r>
            <a:r>
              <a:rPr lang="ko-KR" altLang="en-US" sz="2400" dirty="0"/>
              <a:t> </a:t>
            </a:r>
            <a:r>
              <a:rPr lang="en-US" altLang="ko-KR" b="1" dirty="0" err="1"/>
              <a:t>attachInterrupt</a:t>
            </a:r>
            <a:r>
              <a:rPr lang="en-US" altLang="ko-KR" dirty="0"/>
              <a:t>(interrupt, ISR, mode)</a:t>
            </a:r>
            <a:endParaRPr lang="ko-KR" altLang="en-US" sz="2400" dirty="0"/>
          </a:p>
          <a:p>
            <a:pPr lvl="1"/>
            <a:r>
              <a:rPr lang="en-US" altLang="ko-KR" b="1" dirty="0"/>
              <a:t>interrupt</a:t>
            </a:r>
            <a:r>
              <a:rPr lang="en-US" altLang="ko-KR" dirty="0"/>
              <a:t>: </a:t>
            </a:r>
            <a:r>
              <a:rPr lang="ko-KR" altLang="en-US" dirty="0"/>
              <a:t>인터럽트 번호</a:t>
            </a:r>
            <a:r>
              <a:rPr lang="en-US" altLang="ko-KR" dirty="0"/>
              <a:t>,</a:t>
            </a:r>
            <a:r>
              <a:rPr lang="ko-KR" altLang="en-US" sz="2400" dirty="0"/>
              <a:t> </a:t>
            </a:r>
            <a:r>
              <a:rPr lang="ko-KR" altLang="en-US" b="1" dirty="0"/>
              <a:t>핀 번호 아님</a:t>
            </a:r>
            <a:r>
              <a:rPr lang="en-US" altLang="ko-KR" b="1" dirty="0"/>
              <a:t>!</a:t>
            </a:r>
            <a:r>
              <a:rPr lang="ko-KR" altLang="en-US" sz="2400" dirty="0"/>
              <a:t>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DUE </a:t>
            </a:r>
            <a:r>
              <a:rPr lang="ko-KR" altLang="en-US" dirty="0"/>
              <a:t>보드만 핀 번호로 </a:t>
            </a:r>
            <a:r>
              <a:rPr lang="en-US" altLang="ko-KR" dirty="0" smtClean="0"/>
              <a:t>		</a:t>
            </a:r>
            <a:r>
              <a:rPr lang="ko-KR" altLang="en-US" dirty="0" smtClean="0"/>
              <a:t>사용</a:t>
            </a:r>
            <a:r>
              <a:rPr lang="en-US" altLang="ko-KR" dirty="0"/>
              <a:t>. (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  <a:endParaRPr lang="ko-KR" altLang="en-US" sz="2400" dirty="0"/>
          </a:p>
          <a:p>
            <a:pPr lvl="1"/>
            <a:r>
              <a:rPr lang="en-US" altLang="ko-KR" b="1" dirty="0" smtClean="0"/>
              <a:t>ISR    </a:t>
            </a:r>
            <a:r>
              <a:rPr lang="en-US" altLang="ko-KR" dirty="0" smtClean="0"/>
              <a:t>: </a:t>
            </a:r>
            <a:r>
              <a:rPr lang="ko-KR" altLang="en-US" dirty="0"/>
              <a:t>인터럽트가 발생할 때 수행할 </a:t>
            </a:r>
            <a:r>
              <a:rPr lang="en-US" altLang="ko-KR" dirty="0"/>
              <a:t>callback </a:t>
            </a:r>
            <a:r>
              <a:rPr lang="ko-KR" altLang="en-US" dirty="0"/>
              <a:t>함수</a:t>
            </a:r>
            <a:endParaRPr lang="ko-KR" altLang="en-US" sz="2400" dirty="0"/>
          </a:p>
          <a:p>
            <a:pPr lvl="1"/>
            <a:r>
              <a:rPr lang="en-US" altLang="ko-KR" b="1" dirty="0" smtClean="0"/>
              <a:t>Mode </a:t>
            </a:r>
            <a:r>
              <a:rPr lang="en-US" altLang="ko-KR" dirty="0" smtClean="0"/>
              <a:t>: </a:t>
            </a:r>
            <a:r>
              <a:rPr lang="ko-KR" altLang="en-US" dirty="0"/>
              <a:t>인터럽트가 수행될 조건</a:t>
            </a:r>
            <a:endParaRPr lang="ko-KR" altLang="en-US" sz="2400" dirty="0"/>
          </a:p>
          <a:p>
            <a:pPr lvl="3"/>
            <a:r>
              <a:rPr lang="en-US" altLang="ko-KR" b="1" dirty="0" smtClean="0"/>
              <a:t>LOW       </a:t>
            </a:r>
            <a:r>
              <a:rPr lang="en-US" altLang="ko-KR" dirty="0" smtClean="0"/>
              <a:t>: pin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LOW </a:t>
            </a:r>
            <a:r>
              <a:rPr lang="ko-KR" altLang="en-US" dirty="0" smtClean="0"/>
              <a:t>상태일 때</a:t>
            </a:r>
            <a:endParaRPr lang="ko-KR" altLang="en-US" sz="2400" dirty="0" smtClean="0"/>
          </a:p>
          <a:p>
            <a:pPr lvl="3"/>
            <a:r>
              <a:rPr lang="en-US" altLang="ko-KR" b="1" dirty="0" smtClean="0"/>
              <a:t>CHANGE  </a:t>
            </a:r>
            <a:r>
              <a:rPr lang="en-US" altLang="ko-KR" dirty="0" smtClean="0"/>
              <a:t>: pin </a:t>
            </a:r>
            <a:r>
              <a:rPr lang="ko-KR" altLang="en-US" dirty="0" smtClean="0"/>
              <a:t>입력 값이 변경 될 때</a:t>
            </a:r>
            <a:endParaRPr lang="ko-KR" altLang="en-US" sz="2400" dirty="0" smtClean="0"/>
          </a:p>
          <a:p>
            <a:pPr lvl="3"/>
            <a:r>
              <a:rPr lang="en-US" altLang="ko-KR" b="1" dirty="0" smtClean="0"/>
              <a:t>RISING    </a:t>
            </a:r>
            <a:r>
              <a:rPr lang="en-US" altLang="ko-KR" dirty="0" smtClean="0"/>
              <a:t>: LOW -&gt; HIGH </a:t>
            </a:r>
            <a:r>
              <a:rPr lang="ko-KR" altLang="en-US" dirty="0" smtClean="0"/>
              <a:t>로 변경 될 때</a:t>
            </a:r>
            <a:endParaRPr lang="ko-KR" altLang="en-US" sz="2400" dirty="0" smtClean="0"/>
          </a:p>
          <a:p>
            <a:pPr lvl="3"/>
            <a:r>
              <a:rPr lang="en-US" altLang="ko-KR" b="1" dirty="0" smtClean="0"/>
              <a:t>FALLING   </a:t>
            </a:r>
            <a:r>
              <a:rPr lang="en-US" altLang="ko-KR" dirty="0" smtClean="0"/>
              <a:t>: HIGH -&gt; LOW </a:t>
            </a:r>
            <a:r>
              <a:rPr lang="ko-KR" altLang="en-US" dirty="0" smtClean="0"/>
              <a:t>로 변경 될 때</a:t>
            </a:r>
            <a:endParaRPr lang="en-US" altLang="ko-KR" dirty="0"/>
          </a:p>
          <a:p>
            <a:pPr lvl="3"/>
            <a:r>
              <a:rPr lang="en-US" altLang="ko-KR" dirty="0" smtClean="0"/>
              <a:t>       (HIGH: HIGH </a:t>
            </a:r>
            <a:r>
              <a:rPr lang="ko-KR" altLang="en-US" dirty="0" smtClean="0"/>
              <a:t>상태일 때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DUE </a:t>
            </a:r>
            <a:r>
              <a:rPr lang="ko-KR" altLang="en-US" dirty="0" smtClean="0"/>
              <a:t>에서만 지원</a:t>
            </a:r>
            <a:r>
              <a:rPr lang="en-US" altLang="ko-KR" dirty="0" smtClean="0"/>
              <a:t>)</a:t>
            </a:r>
            <a:endParaRPr lang="ko-KR" altLang="en-US" sz="2400" dirty="0" smtClean="0"/>
          </a:p>
          <a:p>
            <a:pPr lvl="2"/>
            <a:r>
              <a:rPr lang="ko-KR" altLang="en-US" dirty="0" smtClean="0"/>
              <a:t> </a:t>
            </a:r>
            <a:endParaRPr lang="ko-KR" alt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88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D457A-ABC9-4B89-B046-5B6B709B9471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77" y="764704"/>
            <a:ext cx="6253102" cy="54006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87824" y="2636912"/>
            <a:ext cx="1152128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28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CC5715-564F-4811-AD68-B3EB171EE64A}" type="slidenum">
              <a:rPr lang="ko-KR" altLang="en-US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4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5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5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6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6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dirty="0" smtClean="0"/>
              <a:t>예제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디지털 </a:t>
            </a:r>
            <a:r>
              <a:rPr lang="en-US" altLang="ko-KR" sz="2800" dirty="0"/>
              <a:t>2</a:t>
            </a:r>
            <a:r>
              <a:rPr lang="ko-KR" altLang="en-US" sz="2800" dirty="0" err="1"/>
              <a:t>번핀에</a:t>
            </a:r>
            <a:r>
              <a:rPr lang="ko-KR" altLang="en-US" sz="2800" dirty="0"/>
              <a:t> 버튼 연결 후 눌림 감지</a:t>
            </a:r>
            <a:endParaRPr lang="ko-KR" altLang="en-US" sz="2800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35012"/>
              </p:ext>
            </p:extLst>
          </p:nvPr>
        </p:nvGraphicFramePr>
        <p:xfrm>
          <a:off x="868938" y="1268760"/>
          <a:ext cx="7735311" cy="4959090"/>
        </p:xfrm>
        <a:graphic>
          <a:graphicData uri="http://schemas.openxmlformats.org/drawingml/2006/table">
            <a:tbl>
              <a:tblPr/>
              <a:tblGrid>
                <a:gridCol w="1128129">
                  <a:extLst>
                    <a:ext uri="{9D8B030D-6E8A-4147-A177-3AD203B41FA5}">
                      <a16:colId xmlns:a16="http://schemas.microsoft.com/office/drawing/2014/main" val="342788670"/>
                    </a:ext>
                  </a:extLst>
                </a:gridCol>
                <a:gridCol w="6607182">
                  <a:extLst>
                    <a:ext uri="{9D8B030D-6E8A-4147-A177-3AD203B41FA5}">
                      <a16:colId xmlns:a16="http://schemas.microsoft.com/office/drawing/2014/main" val="25279194"/>
                    </a:ext>
                  </a:extLst>
                </a:gridCol>
              </a:tblGrid>
              <a:tr h="452596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600" b="0" i="0" dirty="0">
                          <a:solidFill>
                            <a:srgbClr val="5499DE"/>
                          </a:solidFill>
                          <a:effectLst/>
                          <a:latin typeface="Monaco"/>
                        </a:rPr>
                        <a:t>1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algn="ctr" fontAlgn="t"/>
                      <a:r>
                        <a:rPr lang="en-US" altLang="ko-KR" sz="1600" b="0" i="0" dirty="0">
                          <a:solidFill>
                            <a:srgbClr val="317CC5"/>
                          </a:solidFill>
                          <a:effectLst/>
                          <a:latin typeface="Monaco"/>
                        </a:rPr>
                        <a:t>2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algn="ctr" fontAlgn="t"/>
                      <a:r>
                        <a:rPr lang="en-US" altLang="ko-KR" sz="1600" b="0" i="0" dirty="0">
                          <a:solidFill>
                            <a:srgbClr val="5499DE"/>
                          </a:solidFill>
                          <a:effectLst/>
                          <a:latin typeface="Monaco"/>
                        </a:rPr>
                        <a:t>3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algn="ctr" fontAlgn="t"/>
                      <a:r>
                        <a:rPr lang="en-US" altLang="ko-KR" sz="1600" b="0" i="0" dirty="0">
                          <a:solidFill>
                            <a:srgbClr val="317CC5"/>
                          </a:solidFill>
                          <a:effectLst/>
                          <a:latin typeface="Monaco"/>
                        </a:rPr>
                        <a:t>4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algn="ctr" fontAlgn="t"/>
                      <a:r>
                        <a:rPr lang="en-US" altLang="ko-KR" sz="1600" b="0" i="0" dirty="0">
                          <a:solidFill>
                            <a:srgbClr val="5499DE"/>
                          </a:solidFill>
                          <a:effectLst/>
                          <a:latin typeface="Monaco"/>
                        </a:rPr>
                        <a:t>5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algn="ctr" fontAlgn="t"/>
                      <a:r>
                        <a:rPr lang="en-US" altLang="ko-KR" sz="1600" b="0" i="0" dirty="0">
                          <a:solidFill>
                            <a:srgbClr val="317CC5"/>
                          </a:solidFill>
                          <a:effectLst/>
                          <a:latin typeface="Monaco"/>
                        </a:rPr>
                        <a:t>6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algn="ctr" fontAlgn="t"/>
                      <a:r>
                        <a:rPr lang="en-US" altLang="ko-KR" sz="1600" b="0" i="0" dirty="0">
                          <a:solidFill>
                            <a:srgbClr val="5499DE"/>
                          </a:solidFill>
                          <a:effectLst/>
                          <a:latin typeface="Monaco"/>
                        </a:rPr>
                        <a:t>7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algn="ctr" fontAlgn="t"/>
                      <a:r>
                        <a:rPr lang="en-US" altLang="ko-KR" sz="1600" b="0" i="0" dirty="0">
                          <a:solidFill>
                            <a:srgbClr val="317CC5"/>
                          </a:solidFill>
                          <a:effectLst/>
                          <a:latin typeface="Monaco"/>
                        </a:rPr>
                        <a:t>8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algn="ctr" fontAlgn="t"/>
                      <a:r>
                        <a:rPr lang="en-US" altLang="ko-KR" sz="1600" b="0" i="0" dirty="0">
                          <a:solidFill>
                            <a:srgbClr val="5499DE"/>
                          </a:solidFill>
                          <a:effectLst/>
                          <a:latin typeface="Monaco"/>
                        </a:rPr>
                        <a:t>9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algn="ctr" fontAlgn="t"/>
                      <a:r>
                        <a:rPr lang="en-US" altLang="ko-KR" sz="1600" b="0" i="0" dirty="0">
                          <a:solidFill>
                            <a:srgbClr val="317CC5"/>
                          </a:solidFill>
                          <a:effectLst/>
                          <a:latin typeface="Monaco"/>
                        </a:rPr>
                        <a:t>10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algn="ctr" fontAlgn="t"/>
                      <a:r>
                        <a:rPr lang="en-US" altLang="ko-KR" sz="1600" b="0" i="0" dirty="0">
                          <a:solidFill>
                            <a:srgbClr val="5499DE"/>
                          </a:solidFill>
                          <a:effectLst/>
                          <a:latin typeface="Monaco"/>
                        </a:rPr>
                        <a:t>11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algn="ctr" fontAlgn="t"/>
                      <a:r>
                        <a:rPr lang="en-US" altLang="ko-KR" sz="1600" b="0" i="0" dirty="0">
                          <a:solidFill>
                            <a:srgbClr val="317CC5"/>
                          </a:solidFill>
                          <a:effectLst/>
                          <a:latin typeface="Monaco"/>
                        </a:rPr>
                        <a:t>12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algn="ctr" fontAlgn="t"/>
                      <a:r>
                        <a:rPr lang="en-US" altLang="ko-KR" sz="1600" b="0" i="0" dirty="0">
                          <a:solidFill>
                            <a:srgbClr val="5499DE"/>
                          </a:solidFill>
                          <a:effectLst/>
                          <a:latin typeface="Monaco"/>
                        </a:rPr>
                        <a:t>13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algn="ctr" fontAlgn="t"/>
                      <a:r>
                        <a:rPr lang="en-US" altLang="ko-KR" sz="1600" b="0" i="0" dirty="0">
                          <a:solidFill>
                            <a:srgbClr val="317CC5"/>
                          </a:solidFill>
                          <a:effectLst/>
                          <a:latin typeface="Monaco"/>
                        </a:rPr>
                        <a:t>14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algn="ctr" fontAlgn="t"/>
                      <a:r>
                        <a:rPr lang="en-US" altLang="ko-KR" sz="1600" b="0" i="0" dirty="0">
                          <a:solidFill>
                            <a:srgbClr val="5499DE"/>
                          </a:solidFill>
                          <a:effectLst/>
                          <a:latin typeface="Monaco"/>
                        </a:rPr>
                        <a:t>15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algn="ctr" fontAlgn="t"/>
                      <a:r>
                        <a:rPr lang="en-US" altLang="ko-KR" sz="1600" b="0" i="0" dirty="0">
                          <a:solidFill>
                            <a:srgbClr val="317CC5"/>
                          </a:solidFill>
                          <a:effectLst/>
                          <a:latin typeface="Monaco"/>
                        </a:rPr>
                        <a:t>16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algn="ctr" fontAlgn="t"/>
                      <a:r>
                        <a:rPr lang="en-US" altLang="ko-KR" sz="1600" b="0" i="0" dirty="0">
                          <a:solidFill>
                            <a:srgbClr val="5499DE"/>
                          </a:solidFill>
                          <a:effectLst/>
                          <a:latin typeface="Monaco"/>
                        </a:rPr>
                        <a:t>17</a:t>
                      </a:r>
                      <a:endParaRPr lang="ko-KR" altLang="en-US" sz="1600" dirty="0">
                        <a:effectLst/>
                      </a:endParaRPr>
                    </a:p>
                    <a:p>
                      <a:pPr algn="ctr" fontAlgn="t"/>
                      <a:r>
                        <a:rPr lang="en-US" altLang="ko-KR" sz="1600" b="0" i="0" dirty="0" smtClean="0">
                          <a:solidFill>
                            <a:srgbClr val="317CC5"/>
                          </a:solidFill>
                          <a:effectLst/>
                          <a:latin typeface="Monaco"/>
                        </a:rPr>
                        <a:t>18</a:t>
                      </a:r>
                    </a:p>
                    <a:p>
                      <a:pPr algn="ctr" fontAlgn="t"/>
                      <a:r>
                        <a:rPr lang="en-US" altLang="ko-KR" sz="1600" b="0" i="0" dirty="0" smtClean="0">
                          <a:solidFill>
                            <a:srgbClr val="317CC5"/>
                          </a:solidFill>
                          <a:effectLst/>
                          <a:latin typeface="Monaco"/>
                        </a:rPr>
                        <a:t>19</a:t>
                      </a:r>
                    </a:p>
                    <a:p>
                      <a:pPr algn="ctr" fontAlgn="t"/>
                      <a:r>
                        <a:rPr lang="en-US" altLang="ko-KR" sz="1600" b="0" i="0" dirty="0" smtClean="0">
                          <a:solidFill>
                            <a:srgbClr val="317CC5"/>
                          </a:solidFill>
                          <a:effectLst/>
                          <a:latin typeface="Monaco"/>
                        </a:rPr>
                        <a:t>20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82290" marR="82290" marT="41145" marB="41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kern="1200" dirty="0" err="1" smtClean="0">
                          <a:solidFill>
                            <a:srgbClr val="333333"/>
                          </a:solidFill>
                          <a:effectLst/>
                          <a:latin typeface="Monaco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600" b="0" i="0" kern="120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  <a:ea typeface="+mn-ea"/>
                          <a:cs typeface="+mn-cs"/>
                        </a:rPr>
                        <a:t> byte </a:t>
                      </a:r>
                      <a:r>
                        <a:rPr lang="en-US" sz="1600" b="0" i="0" kern="1200" dirty="0" err="1" smtClean="0">
                          <a:solidFill>
                            <a:srgbClr val="333333"/>
                          </a:solidFill>
                          <a:effectLst/>
                          <a:latin typeface="Monaco"/>
                          <a:ea typeface="+mn-ea"/>
                          <a:cs typeface="+mn-cs"/>
                        </a:rPr>
                        <a:t>ledPin</a:t>
                      </a:r>
                      <a:r>
                        <a:rPr lang="en-US" sz="1600" b="0" i="0" kern="120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  <a:ea typeface="+mn-ea"/>
                          <a:cs typeface="+mn-cs"/>
                        </a:rPr>
                        <a:t> = 8;</a:t>
                      </a:r>
                    </a:p>
                    <a:p>
                      <a:pPr algn="l" fontAlgn="t"/>
                      <a:r>
                        <a:rPr lang="en-US" sz="1600" b="0" i="0" dirty="0" err="1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const</a:t>
                      </a:r>
                      <a:r>
                        <a:rPr lang="en-US" sz="1600" b="0" i="0" baseline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 byte</a:t>
                      </a:r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 </a:t>
                      </a:r>
                      <a:r>
                        <a:rPr lang="en-US" sz="1600" b="0" i="0" dirty="0" err="1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interruptPin</a:t>
                      </a:r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 = 2;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b="0" i="0" kern="120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  <a:ea typeface="+mn-ea"/>
                          <a:cs typeface="+mn-cs"/>
                        </a:rPr>
                        <a:t>volatile byte </a:t>
                      </a:r>
                      <a:r>
                        <a:rPr lang="en-US" sz="1600" b="0" i="0" dirty="0" smtClean="0">
                          <a:solidFill>
                            <a:srgbClr val="FF0000"/>
                          </a:solidFill>
                          <a:effectLst/>
                          <a:latin typeface="Monaco"/>
                        </a:rPr>
                        <a:t>state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006FE0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002D7A"/>
                          </a:solidFill>
                          <a:effectLst/>
                          <a:latin typeface="Monaco"/>
                        </a:rPr>
                        <a:t>LOW</a:t>
                      </a:r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;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b="0" i="0" dirty="0" smtClean="0">
                          <a:solidFill>
                            <a:srgbClr val="800080"/>
                          </a:solidFill>
                          <a:effectLst/>
                          <a:latin typeface="Monaco"/>
                        </a:rPr>
                        <a:t>void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004ED0"/>
                          </a:solidFill>
                          <a:effectLst/>
                          <a:latin typeface="Monaco"/>
                        </a:rPr>
                        <a:t>setup</a:t>
                      </a:r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()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{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b="0" i="0" dirty="0" smtClean="0">
                          <a:solidFill>
                            <a:srgbClr val="006FE0"/>
                          </a:solidFill>
                          <a:effectLst/>
                          <a:latin typeface="Monaco"/>
                        </a:rPr>
                        <a:t>  </a:t>
                      </a:r>
                      <a:r>
                        <a:rPr lang="en-US" sz="1600" b="0" i="0" dirty="0" err="1" smtClean="0">
                          <a:solidFill>
                            <a:srgbClr val="004ED0"/>
                          </a:solidFill>
                          <a:effectLst/>
                          <a:latin typeface="Monaco"/>
                        </a:rPr>
                        <a:t>pinMode</a:t>
                      </a:r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(</a:t>
                      </a:r>
                      <a:r>
                        <a:rPr lang="en-US" sz="1600" b="0" i="0" dirty="0" err="1" smtClean="0">
                          <a:solidFill>
                            <a:srgbClr val="002D7A"/>
                          </a:solidFill>
                          <a:effectLst/>
                          <a:latin typeface="Monaco"/>
                        </a:rPr>
                        <a:t>ledPin</a:t>
                      </a:r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,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002D7A"/>
                          </a:solidFill>
                          <a:effectLst/>
                          <a:latin typeface="Monaco"/>
                        </a:rPr>
                        <a:t>OUTPUT</a:t>
                      </a:r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);</a:t>
                      </a:r>
                    </a:p>
                    <a:p>
                      <a:pPr algn="l" fontAlgn="t"/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  </a:t>
                      </a:r>
                      <a:r>
                        <a:rPr lang="en-US" sz="1600" b="0" i="0" dirty="0" err="1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pinMode</a:t>
                      </a:r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(</a:t>
                      </a:r>
                      <a:r>
                        <a:rPr lang="en-US" sz="1600" b="0" i="0" dirty="0" err="1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interruptPin</a:t>
                      </a:r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, INPUT);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b="0" i="0" dirty="0" smtClean="0">
                          <a:solidFill>
                            <a:srgbClr val="006FE0"/>
                          </a:solidFill>
                          <a:effectLst/>
                          <a:latin typeface="Monaco"/>
                        </a:rPr>
                        <a:t>  </a:t>
                      </a:r>
                      <a:r>
                        <a:rPr lang="en-US" sz="1600" b="1" i="0" dirty="0" err="1" smtClean="0">
                          <a:solidFill>
                            <a:srgbClr val="004ED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onaco"/>
                        </a:rPr>
                        <a:t>attachInterrupt</a:t>
                      </a:r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(</a:t>
                      </a:r>
                      <a:r>
                        <a:rPr lang="en-US" sz="1600" b="0" i="0" kern="1200" dirty="0" err="1" smtClean="0">
                          <a:solidFill>
                            <a:srgbClr val="002D7A"/>
                          </a:solidFill>
                          <a:effectLst/>
                          <a:latin typeface="Monaco"/>
                          <a:ea typeface="+mn-ea"/>
                          <a:cs typeface="+mn-cs"/>
                        </a:rPr>
                        <a:t>digitalPinToInterrupt</a:t>
                      </a:r>
                      <a:r>
                        <a:rPr lang="en-US" sz="1600" b="0" i="0" kern="1200" dirty="0" smtClean="0">
                          <a:solidFill>
                            <a:srgbClr val="002D7A"/>
                          </a:solidFill>
                          <a:effectLst/>
                          <a:latin typeface="Monaco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i="0" kern="1200" dirty="0" err="1" smtClean="0">
                          <a:solidFill>
                            <a:srgbClr val="002D7A"/>
                          </a:solidFill>
                          <a:effectLst/>
                          <a:latin typeface="Monaco"/>
                          <a:ea typeface="+mn-ea"/>
                          <a:cs typeface="+mn-cs"/>
                        </a:rPr>
                        <a:t>interruptPin</a:t>
                      </a:r>
                      <a:r>
                        <a:rPr lang="en-US" sz="1600" b="0" i="0" kern="1200" dirty="0" smtClean="0">
                          <a:solidFill>
                            <a:srgbClr val="002D7A"/>
                          </a:solidFill>
                          <a:effectLst/>
                          <a:latin typeface="Monaco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,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002D7A"/>
                          </a:solidFill>
                          <a:effectLst/>
                          <a:latin typeface="Monaco"/>
                        </a:rPr>
                        <a:t>blink</a:t>
                      </a:r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,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002D7A"/>
                          </a:solidFill>
                          <a:effectLst/>
                          <a:latin typeface="Monaco"/>
                        </a:rPr>
                        <a:t>CHANGE</a:t>
                      </a:r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);    </a:t>
                      </a:r>
                    </a:p>
                    <a:p>
                      <a:pPr algn="l" fontAlgn="t"/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}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b="0" i="0" dirty="0" smtClean="0">
                          <a:solidFill>
                            <a:srgbClr val="800080"/>
                          </a:solidFill>
                          <a:effectLst/>
                          <a:latin typeface="Monaco"/>
                        </a:rPr>
                        <a:t>void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004ED0"/>
                          </a:solidFill>
                          <a:effectLst/>
                          <a:latin typeface="Monaco"/>
                        </a:rPr>
                        <a:t>loop</a:t>
                      </a:r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()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{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b="0" i="0" dirty="0" smtClean="0">
                          <a:solidFill>
                            <a:srgbClr val="006FE0"/>
                          </a:solidFill>
                          <a:effectLst/>
                          <a:latin typeface="Monaco"/>
                        </a:rPr>
                        <a:t>  </a:t>
                      </a:r>
                      <a:r>
                        <a:rPr lang="en-US" sz="1600" b="0" i="0" dirty="0" err="1" smtClean="0">
                          <a:solidFill>
                            <a:srgbClr val="004ED0"/>
                          </a:solidFill>
                          <a:effectLst/>
                          <a:latin typeface="Monaco"/>
                        </a:rPr>
                        <a:t>digitalWrite</a:t>
                      </a:r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(</a:t>
                      </a:r>
                      <a:r>
                        <a:rPr lang="en-US" sz="1600" b="0" i="0" dirty="0" err="1" smtClean="0">
                          <a:solidFill>
                            <a:srgbClr val="002D7A"/>
                          </a:solidFill>
                          <a:effectLst/>
                          <a:latin typeface="Monaco"/>
                        </a:rPr>
                        <a:t>ledPin</a:t>
                      </a:r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,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002D7A"/>
                          </a:solidFill>
                          <a:effectLst/>
                          <a:latin typeface="Monaco"/>
                        </a:rPr>
                        <a:t>state</a:t>
                      </a:r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);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}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b="0" i="0" dirty="0" smtClean="0">
                          <a:solidFill>
                            <a:srgbClr val="800080"/>
                          </a:solidFill>
                          <a:effectLst/>
                          <a:latin typeface="Monaco"/>
                        </a:rPr>
                        <a:t>void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004ED0"/>
                          </a:solidFill>
                          <a:effectLst/>
                          <a:latin typeface="Monaco"/>
                        </a:rPr>
                        <a:t>blink</a:t>
                      </a:r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()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{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b="0" i="0" dirty="0" smtClean="0">
                          <a:solidFill>
                            <a:srgbClr val="006FE0"/>
                          </a:solidFill>
                          <a:effectLst/>
                          <a:latin typeface="Monaco"/>
                        </a:rPr>
                        <a:t>  </a:t>
                      </a:r>
                      <a:r>
                        <a:rPr lang="en-US" sz="1600" b="0" i="0" dirty="0" smtClean="0">
                          <a:solidFill>
                            <a:srgbClr val="FF0000"/>
                          </a:solidFill>
                          <a:effectLst/>
                          <a:latin typeface="Monaco"/>
                        </a:rPr>
                        <a:t>state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006FE0"/>
                          </a:solidFill>
                          <a:effectLst/>
                          <a:latin typeface="Monaco"/>
                        </a:rPr>
                        <a:t>=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006FE0"/>
                          </a:solidFill>
                          <a:effectLst/>
                          <a:latin typeface="Monaco"/>
                        </a:rPr>
                        <a:t>!</a:t>
                      </a:r>
                      <a:r>
                        <a:rPr lang="en-US" sz="1600" b="0" i="0" dirty="0" smtClean="0">
                          <a:solidFill>
                            <a:srgbClr val="002D7A"/>
                          </a:solidFill>
                          <a:effectLst/>
                          <a:latin typeface="Monaco"/>
                        </a:rPr>
                        <a:t>state</a:t>
                      </a:r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;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Monaco"/>
                        </a:rPr>
                        <a:t>}</a:t>
                      </a:r>
                      <a:endParaRPr lang="en-US" sz="1600" dirty="0">
                        <a:effectLst/>
                      </a:endParaRPr>
                    </a:p>
                  </a:txBody>
                  <a:tcPr marL="82290" marR="82290" marT="41145" marB="41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071040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016" y="20608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1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CD592-00F4-4AEB-886A-C63127700423}" type="slidenum">
              <a:rPr lang="ko-KR" altLang="en-US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2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3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3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3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4544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>
                <a:latin typeface="+mn-ea"/>
                <a:ea typeface="+mn-ea"/>
              </a:rPr>
              <a:t>부저</a:t>
            </a:r>
            <a:r>
              <a:rPr lang="en-US" altLang="ko-KR" sz="2800" b="1">
                <a:latin typeface="+mn-ea"/>
                <a:ea typeface="+mn-ea"/>
              </a:rPr>
              <a:t>(Buzzer) </a:t>
            </a:r>
            <a:r>
              <a:rPr lang="ko-KR" altLang="en-US" sz="2800" b="1" smtClean="0">
                <a:latin typeface="+mn-ea"/>
                <a:ea typeface="+mn-ea"/>
              </a:rPr>
              <a:t>울리기</a:t>
            </a:r>
            <a:endParaRPr lang="ko-KR" altLang="en-US" sz="2800">
              <a:latin typeface="+mn-ea"/>
              <a:ea typeface="+mn-ea"/>
            </a:endParaRPr>
          </a:p>
        </p:txBody>
      </p:sp>
      <p:sp>
        <p:nvSpPr>
          <p:cNvPr id="37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ko-KR" altLang="en-US" sz="2100" b="1">
                <a:latin typeface="+mn-ea"/>
                <a:ea typeface="+mn-ea"/>
              </a:rPr>
              <a:t>일상생활에서 부저는 굉장히 광범위하게 사용되고 </a:t>
            </a:r>
            <a:r>
              <a:rPr lang="ko-KR" altLang="en-US" sz="2100" b="1" smtClean="0">
                <a:latin typeface="+mn-ea"/>
                <a:ea typeface="+mn-ea"/>
              </a:rPr>
              <a:t>있다</a:t>
            </a:r>
            <a:r>
              <a:rPr lang="en-US" altLang="ko-KR" sz="2100" b="1" smtClean="0">
                <a:latin typeface="+mn-ea"/>
                <a:ea typeface="+mn-ea"/>
              </a:rPr>
              <a:t>.</a:t>
            </a:r>
            <a:endParaRPr kumimoji="0"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en-US" altLang="ko-KR" sz="2100" b="1">
                <a:latin typeface="+mn-ea"/>
                <a:ea typeface="+mn-ea"/>
              </a:rPr>
              <a:t>TV, </a:t>
            </a:r>
            <a:r>
              <a:rPr lang="ko-KR" altLang="en-US" sz="2100" b="1">
                <a:latin typeface="+mn-ea"/>
                <a:ea typeface="+mn-ea"/>
              </a:rPr>
              <a:t>세탁기</a:t>
            </a:r>
            <a:r>
              <a:rPr lang="en-US" altLang="ko-KR" sz="2100" b="1">
                <a:latin typeface="+mn-ea"/>
                <a:ea typeface="+mn-ea"/>
              </a:rPr>
              <a:t>, </a:t>
            </a:r>
            <a:r>
              <a:rPr lang="ko-KR" altLang="en-US" sz="2100" b="1">
                <a:latin typeface="+mn-ea"/>
                <a:ea typeface="+mn-ea"/>
              </a:rPr>
              <a:t>에어컨 등에서 </a:t>
            </a:r>
            <a:r>
              <a:rPr lang="en-US" altLang="ko-KR" sz="2100" b="1">
                <a:latin typeface="+mn-ea"/>
                <a:ea typeface="+mn-ea"/>
              </a:rPr>
              <a:t>Alarm</a:t>
            </a:r>
            <a:r>
              <a:rPr lang="ko-KR" altLang="en-US" sz="2100" b="1">
                <a:latin typeface="+mn-ea"/>
                <a:ea typeface="+mn-ea"/>
              </a:rPr>
              <a:t>음으로 사용되기도 </a:t>
            </a:r>
            <a:r>
              <a:rPr lang="ko-KR" altLang="en-US" sz="2100" b="1" smtClean="0">
                <a:latin typeface="+mn-ea"/>
                <a:ea typeface="+mn-ea"/>
              </a:rPr>
              <a:t>하고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  </a:t>
            </a:r>
            <a:r>
              <a:rPr lang="ko-KR" altLang="en-US" sz="2100" b="1" smtClean="0">
                <a:latin typeface="+mn-ea"/>
                <a:ea typeface="+mn-ea"/>
              </a:rPr>
              <a:t> </a:t>
            </a:r>
            <a:r>
              <a:rPr lang="ko-KR" altLang="en-US" sz="2100" b="1">
                <a:latin typeface="+mn-ea"/>
                <a:ea typeface="+mn-ea"/>
              </a:rPr>
              <a:t>도난 경보기</a:t>
            </a:r>
            <a:r>
              <a:rPr lang="en-US" altLang="ko-KR" sz="2100" b="1">
                <a:latin typeface="+mn-ea"/>
                <a:ea typeface="+mn-ea"/>
              </a:rPr>
              <a:t>, </a:t>
            </a:r>
            <a:r>
              <a:rPr lang="ko-KR" altLang="en-US" sz="2100" b="1">
                <a:latin typeface="+mn-ea"/>
                <a:ea typeface="+mn-ea"/>
              </a:rPr>
              <a:t>디지털 도어 록 </a:t>
            </a:r>
            <a:r>
              <a:rPr lang="ko-KR" altLang="en-US" sz="2100" b="1" smtClean="0">
                <a:latin typeface="+mn-ea"/>
                <a:ea typeface="+mn-ea"/>
              </a:rPr>
              <a:t>등</a:t>
            </a:r>
            <a:endParaRPr lang="en-US" altLang="ko-KR" sz="21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28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CC5715-564F-4811-AD68-B3EB171EE64A}" type="slidenum">
              <a:rPr lang="ko-KR" altLang="en-US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4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5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5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6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6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5569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>
                <a:latin typeface="+mn-ea"/>
                <a:ea typeface="+mn-ea"/>
              </a:rPr>
              <a:t>부저</a:t>
            </a:r>
            <a:r>
              <a:rPr lang="en-US" altLang="ko-KR" sz="2800" b="1">
                <a:latin typeface="+mn-ea"/>
                <a:ea typeface="+mn-ea"/>
              </a:rPr>
              <a:t>(Buzzer) </a:t>
            </a:r>
            <a:r>
              <a:rPr lang="ko-KR" altLang="en-US" sz="2800" b="1" smtClean="0">
                <a:latin typeface="+mn-ea"/>
                <a:ea typeface="+mn-ea"/>
              </a:rPr>
              <a:t>울리기</a:t>
            </a:r>
            <a:endParaRPr lang="ko-KR" altLang="en-US" sz="2800">
              <a:latin typeface="+mn-ea"/>
              <a:ea typeface="+mn-ea"/>
            </a:endParaRPr>
          </a:p>
        </p:txBody>
      </p:sp>
      <p:sp>
        <p:nvSpPr>
          <p:cNvPr id="37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디지털 출력으로 부저 울리기</a:t>
            </a:r>
            <a:endParaRPr kumimoji="0"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en-US" altLang="ko-KR" sz="2100" b="1" smtClean="0">
                <a:latin typeface="+mn-ea"/>
                <a:ea typeface="+mn-ea"/>
              </a:rPr>
              <a:t>1</a:t>
            </a:r>
            <a:r>
              <a:rPr lang="ko-KR" altLang="en-US" sz="2100" b="1" smtClean="0">
                <a:latin typeface="+mn-ea"/>
                <a:ea typeface="+mn-ea"/>
              </a:rPr>
              <a:t>초에 한번씩 부저를 켰다</a:t>
            </a:r>
            <a:r>
              <a:rPr lang="en-US" altLang="ko-KR" sz="2100" b="1" smtClean="0">
                <a:latin typeface="+mn-ea"/>
                <a:ea typeface="+mn-ea"/>
              </a:rPr>
              <a:t>(ON),</a:t>
            </a:r>
            <a:r>
              <a:rPr lang="ko-KR" altLang="en-US" sz="2100" b="1" smtClean="0">
                <a:latin typeface="+mn-ea"/>
                <a:ea typeface="+mn-ea"/>
              </a:rPr>
              <a:t> 껐다</a:t>
            </a:r>
            <a:r>
              <a:rPr lang="en-US" altLang="ko-KR" sz="2100" b="1" smtClean="0">
                <a:latin typeface="+mn-ea"/>
                <a:ea typeface="+mn-ea"/>
              </a:rPr>
              <a:t>(OFF)</a:t>
            </a:r>
            <a:r>
              <a:rPr lang="ko-KR" altLang="en-US" sz="2100" b="1" smtClean="0">
                <a:latin typeface="+mn-ea"/>
                <a:ea typeface="+mn-ea"/>
              </a:rPr>
              <a:t>를 반복 한다</a:t>
            </a:r>
            <a:r>
              <a:rPr lang="en-US" altLang="ko-KR" sz="2100" b="1" smtClean="0">
                <a:latin typeface="+mn-ea"/>
                <a:ea typeface="+mn-ea"/>
              </a:rPr>
              <a:t>.</a:t>
            </a:r>
            <a:endParaRPr lang="ko-KR" altLang="en-US" sz="2100" b="1">
              <a:latin typeface="+mn-ea"/>
              <a:ea typeface="+mn-ea"/>
            </a:endParaRPr>
          </a:p>
        </p:txBody>
      </p:sp>
      <p:pic>
        <p:nvPicPr>
          <p:cNvPr id="655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319338"/>
            <a:ext cx="8085138" cy="276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B25A4F-1278-451C-985C-E5860E90CD97}" type="slidenum">
              <a:rPr lang="ko-KR" altLang="en-US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7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8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8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8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6593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>
                <a:latin typeface="+mn-ea"/>
                <a:ea typeface="+mn-ea"/>
              </a:rPr>
              <a:t>부저</a:t>
            </a:r>
            <a:r>
              <a:rPr lang="en-US" altLang="ko-KR" sz="2800" b="1">
                <a:latin typeface="+mn-ea"/>
                <a:ea typeface="+mn-ea"/>
              </a:rPr>
              <a:t>(Buzzer) </a:t>
            </a:r>
            <a:r>
              <a:rPr lang="ko-KR" altLang="en-US" sz="2800" b="1" smtClean="0">
                <a:latin typeface="+mn-ea"/>
                <a:ea typeface="+mn-ea"/>
              </a:rPr>
              <a:t>울리기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배선도</a:t>
            </a:r>
            <a:endParaRPr lang="ko-KR" altLang="en-US" sz="2800">
              <a:latin typeface="+mn-ea"/>
              <a:ea typeface="+mn-ea"/>
            </a:endParaRPr>
          </a:p>
        </p:txBody>
      </p:sp>
      <p:sp>
        <p:nvSpPr>
          <p:cNvPr id="665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66596" name="_x244177432" descr="EMB0000095c05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41438"/>
            <a:ext cx="72009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4227513" y="3141663"/>
            <a:ext cx="4889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latin typeface="+mn-ea"/>
              </a:rPr>
              <a:t>D8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0B75F-196F-4C51-AA07-2B798B3FF2AB}" type="slidenum">
              <a:rPr lang="ko-KR" altLang="en-US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5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5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5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5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5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5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59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5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5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6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6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6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6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6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6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60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6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60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61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6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6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6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6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6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617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>
                <a:latin typeface="+mn-ea"/>
                <a:ea typeface="+mn-ea"/>
              </a:rPr>
              <a:t>부저</a:t>
            </a:r>
            <a:r>
              <a:rPr lang="en-US" altLang="ko-KR" sz="2800" b="1">
                <a:latin typeface="+mn-ea"/>
                <a:ea typeface="+mn-ea"/>
              </a:rPr>
              <a:t>(Buzzer) </a:t>
            </a:r>
            <a:r>
              <a:rPr lang="ko-KR" altLang="en-US" sz="2800" b="1" smtClean="0">
                <a:latin typeface="+mn-ea"/>
                <a:ea typeface="+mn-ea"/>
              </a:rPr>
              <a:t>울리기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회</a:t>
            </a:r>
            <a:r>
              <a:rPr lang="ko-KR" altLang="en-US" sz="2800" b="1">
                <a:latin typeface="+mn-ea"/>
                <a:ea typeface="+mn-ea"/>
              </a:rPr>
              <a:t>로</a:t>
            </a:r>
            <a:r>
              <a:rPr lang="ko-KR" altLang="en-US" sz="2800" b="1" smtClean="0">
                <a:latin typeface="+mn-ea"/>
                <a:ea typeface="+mn-ea"/>
              </a:rPr>
              <a:t>도</a:t>
            </a:r>
            <a:endParaRPr lang="ko-KR" altLang="en-US" sz="2800">
              <a:latin typeface="+mn-ea"/>
              <a:ea typeface="+mn-ea"/>
            </a:endParaRPr>
          </a:p>
        </p:txBody>
      </p:sp>
      <p:sp>
        <p:nvSpPr>
          <p:cNvPr id="676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6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67621" name="_x244173592" descr="EMB0000095c05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1096963"/>
            <a:ext cx="4967288" cy="531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6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7F14B9-1454-44AA-8089-18BFEB92465F}" type="slidenum">
              <a:rPr lang="ko-KR" altLang="en-US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디지털 입력</a:t>
            </a:r>
            <a:r>
              <a:rPr lang="en-US" altLang="ko-KR" sz="2800" b="1">
                <a:latin typeface="+mn-ea"/>
                <a:ea typeface="+mn-ea"/>
              </a:rPr>
              <a:t>(</a:t>
            </a:r>
            <a:r>
              <a:rPr lang="ko-KR" altLang="en-US" sz="2800" b="1" smtClean="0">
                <a:latin typeface="+mn-ea"/>
                <a:ea typeface="+mn-ea"/>
              </a:rPr>
              <a:t>버튼</a:t>
            </a:r>
            <a:r>
              <a:rPr lang="en-US" altLang="ko-KR" sz="2800" b="1" smtClean="0">
                <a:latin typeface="+mn-ea"/>
                <a:ea typeface="+mn-ea"/>
              </a:rPr>
              <a:t>)</a:t>
            </a:r>
            <a:r>
              <a:rPr lang="ko-KR" altLang="en-US" sz="2800" b="1" smtClean="0">
                <a:latin typeface="+mn-ea"/>
                <a:ea typeface="+mn-ea"/>
              </a:rPr>
              <a:t>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스케치</a:t>
            </a:r>
          </a:p>
        </p:txBody>
      </p:sp>
      <p:sp>
        <p:nvSpPr>
          <p:cNvPr id="686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2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3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3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639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8313" y="1125538"/>
            <a:ext cx="8135937" cy="4524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atinLnBrk="0">
              <a:defRPr/>
            </a:pPr>
            <a:endParaRPr lang="en-US" altLang="ko-KR" b="1"/>
          </a:p>
          <a:p>
            <a:pPr latinLnBrk="0">
              <a:defRPr/>
            </a:pPr>
            <a:r>
              <a:rPr lang="en-US" altLang="ko-KR" b="1"/>
              <a:t>int buzzer = 8;</a:t>
            </a:r>
          </a:p>
          <a:p>
            <a:pPr latinLnBrk="0">
              <a:defRPr/>
            </a:pPr>
            <a:endParaRPr lang="en-US" altLang="ko-KR" b="1"/>
          </a:p>
          <a:p>
            <a:pPr latinLnBrk="0">
              <a:defRPr/>
            </a:pPr>
            <a:r>
              <a:rPr lang="en-US" altLang="ko-KR" b="1"/>
              <a:t>void setup()</a:t>
            </a:r>
          </a:p>
          <a:p>
            <a:pPr latinLnBrk="0">
              <a:defRPr/>
            </a:pPr>
            <a:r>
              <a:rPr lang="en-US" altLang="ko-KR" b="1"/>
              <a:t>{</a:t>
            </a:r>
          </a:p>
          <a:p>
            <a:pPr latinLnBrk="0">
              <a:defRPr/>
            </a:pPr>
            <a:r>
              <a:rPr lang="en-US" altLang="ko-KR" b="1"/>
              <a:t>    pinMode(buzzer, OUTPUT); </a:t>
            </a:r>
          </a:p>
          <a:p>
            <a:pPr latinLnBrk="0">
              <a:defRPr/>
            </a:pPr>
            <a:r>
              <a:rPr lang="en-US" altLang="ko-KR" b="1"/>
              <a:t>}</a:t>
            </a:r>
          </a:p>
          <a:p>
            <a:pPr latinLnBrk="0">
              <a:defRPr/>
            </a:pPr>
            <a:endParaRPr lang="en-US" altLang="ko-KR" b="1"/>
          </a:p>
          <a:p>
            <a:pPr latinLnBrk="0">
              <a:defRPr/>
            </a:pPr>
            <a:r>
              <a:rPr lang="en-US" altLang="ko-KR" b="1"/>
              <a:t>void loop()</a:t>
            </a:r>
          </a:p>
          <a:p>
            <a:pPr latinLnBrk="0">
              <a:defRPr/>
            </a:pPr>
            <a:r>
              <a:rPr lang="en-US" altLang="ko-KR" b="1"/>
              <a:t>{</a:t>
            </a:r>
          </a:p>
          <a:p>
            <a:pPr latinLnBrk="0">
              <a:defRPr/>
            </a:pPr>
            <a:r>
              <a:rPr lang="en-US" altLang="ko-KR" b="1"/>
              <a:t>    digitalWrite(buzzer, HIGH); // Buzzer on</a:t>
            </a:r>
          </a:p>
          <a:p>
            <a:pPr latinLnBrk="0">
              <a:defRPr/>
            </a:pPr>
            <a:r>
              <a:rPr lang="en-US" altLang="ko-KR" b="1"/>
              <a:t>    delay(1000);</a:t>
            </a:r>
          </a:p>
          <a:p>
            <a:pPr latinLnBrk="0">
              <a:defRPr/>
            </a:pPr>
            <a:r>
              <a:rPr lang="en-US" altLang="ko-KR" b="1"/>
              <a:t>    </a:t>
            </a:r>
          </a:p>
          <a:p>
            <a:pPr latinLnBrk="0">
              <a:defRPr/>
            </a:pPr>
            <a:r>
              <a:rPr lang="en-US" altLang="ko-KR" b="1"/>
              <a:t>    digitalWrite(buzzer, LOW); // Buzzer off</a:t>
            </a:r>
          </a:p>
          <a:p>
            <a:pPr latinLnBrk="0">
              <a:defRPr/>
            </a:pPr>
            <a:r>
              <a:rPr lang="en-US" altLang="ko-KR" b="1"/>
              <a:t>    delay(1000);</a:t>
            </a:r>
          </a:p>
          <a:p>
            <a:pPr latinLnBrk="0">
              <a:defRPr/>
            </a:pPr>
            <a:r>
              <a:rPr lang="en-US" altLang="ko-KR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78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CB842-893E-4578-BA75-2B997F78B8C0}" type="slidenum">
              <a:rPr lang="ko-KR" altLang="en-US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디지털 입력</a:t>
            </a:r>
            <a:r>
              <a:rPr lang="en-US" altLang="ko-KR" sz="2800" b="1" smtClean="0">
                <a:latin typeface="+mn-ea"/>
                <a:ea typeface="+mn-ea"/>
              </a:rPr>
              <a:t>(</a:t>
            </a:r>
            <a:r>
              <a:rPr lang="ko-KR" altLang="en-US" sz="2800" b="1" smtClean="0">
                <a:latin typeface="+mn-ea"/>
                <a:ea typeface="+mn-ea"/>
              </a:rPr>
              <a:t>버튼</a:t>
            </a:r>
            <a:r>
              <a:rPr lang="en-US" altLang="ko-KR" sz="2800" b="1" smtClean="0">
                <a:latin typeface="+mn-ea"/>
                <a:ea typeface="+mn-ea"/>
              </a:rPr>
              <a:t>)</a:t>
            </a:r>
            <a:endParaRPr lang="ko-KR" altLang="en-US" sz="2800" b="1" smtClean="0">
              <a:latin typeface="+mn-ea"/>
              <a:ea typeface="+mn-ea"/>
            </a:endParaRPr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ko-KR" altLang="en-US" sz="2100" b="1" smtClean="0">
                <a:latin typeface="+mn-ea"/>
                <a:ea typeface="+mn-ea"/>
              </a:rPr>
              <a:t>버튼 입력을 받아서 </a:t>
            </a:r>
            <a:r>
              <a:rPr lang="en-US" altLang="ko-KR" sz="2100" b="1">
                <a:latin typeface="+mn-ea"/>
                <a:ea typeface="+mn-ea"/>
              </a:rPr>
              <a:t>LED </a:t>
            </a:r>
            <a:r>
              <a:rPr lang="ko-KR" altLang="en-US" sz="2100" b="1" smtClean="0">
                <a:latin typeface="+mn-ea"/>
                <a:ea typeface="+mn-ea"/>
              </a:rPr>
              <a:t>제어하기</a:t>
            </a:r>
            <a:endParaRPr kumimoji="0"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en-US" altLang="ko-KR" sz="2100" b="1">
                <a:latin typeface="+mn-ea"/>
                <a:ea typeface="+mn-ea"/>
              </a:rPr>
              <a:t>2</a:t>
            </a:r>
            <a:r>
              <a:rPr lang="ko-KR" altLang="en-US" sz="2100" b="1">
                <a:latin typeface="+mn-ea"/>
                <a:ea typeface="+mn-ea"/>
              </a:rPr>
              <a:t>개의 </a:t>
            </a:r>
            <a:r>
              <a:rPr lang="en-US" altLang="ko-KR" sz="2100" b="1">
                <a:latin typeface="+mn-ea"/>
                <a:ea typeface="+mn-ea"/>
              </a:rPr>
              <a:t>LED</a:t>
            </a:r>
            <a:r>
              <a:rPr lang="ko-KR" altLang="en-US" sz="2100" b="1">
                <a:latin typeface="+mn-ea"/>
                <a:ea typeface="+mn-ea"/>
              </a:rPr>
              <a:t>와 </a:t>
            </a:r>
            <a:r>
              <a:rPr lang="en-US" altLang="ko-KR" sz="2100" b="1">
                <a:latin typeface="+mn-ea"/>
                <a:ea typeface="+mn-ea"/>
              </a:rPr>
              <a:t>2</a:t>
            </a:r>
            <a:r>
              <a:rPr lang="ko-KR" altLang="en-US" sz="2100" b="1">
                <a:latin typeface="+mn-ea"/>
                <a:ea typeface="+mn-ea"/>
              </a:rPr>
              <a:t>개의 푸시 버튼을 브래드보드에 </a:t>
            </a:r>
            <a:r>
              <a:rPr lang="ko-KR" altLang="en-US" sz="2100" b="1" smtClean="0">
                <a:latin typeface="+mn-ea"/>
                <a:ea typeface="+mn-ea"/>
              </a:rPr>
              <a:t>연결</a:t>
            </a:r>
            <a:endParaRPr lang="ko-KR" altLang="en-US" sz="2100" b="1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ko-KR" altLang="en-US" sz="2100" b="1">
                <a:latin typeface="+mn-ea"/>
                <a:ea typeface="+mn-ea"/>
              </a:rPr>
              <a:t>첫 번째 </a:t>
            </a:r>
            <a:r>
              <a:rPr lang="ko-KR" altLang="en-US" sz="2100" b="1" smtClean="0">
                <a:latin typeface="+mn-ea"/>
                <a:ea typeface="+mn-ea"/>
              </a:rPr>
              <a:t>버튼</a:t>
            </a:r>
            <a:r>
              <a:rPr lang="en-US" altLang="ko-KR" sz="2100" b="1" smtClean="0">
                <a:latin typeface="+mn-ea"/>
                <a:ea typeface="+mn-ea"/>
              </a:rPr>
              <a:t>(D12)</a:t>
            </a:r>
            <a:r>
              <a:rPr lang="ko-KR" altLang="en-US" sz="2100" b="1" smtClean="0">
                <a:latin typeface="+mn-ea"/>
                <a:ea typeface="+mn-ea"/>
              </a:rPr>
              <a:t>을 </a:t>
            </a:r>
            <a:r>
              <a:rPr lang="ko-KR" altLang="en-US" sz="2100" b="1">
                <a:latin typeface="+mn-ea"/>
                <a:ea typeface="+mn-ea"/>
              </a:rPr>
              <a:t>누르고 있으면 파란색 </a:t>
            </a:r>
            <a:r>
              <a:rPr lang="en-US" altLang="ko-KR" sz="2100" b="1">
                <a:latin typeface="+mn-ea"/>
                <a:ea typeface="+mn-ea"/>
              </a:rPr>
              <a:t>LED</a:t>
            </a:r>
            <a:r>
              <a:rPr lang="ko-KR" altLang="en-US" sz="2100" b="1">
                <a:latin typeface="+mn-ea"/>
                <a:ea typeface="+mn-ea"/>
              </a:rPr>
              <a:t>가 </a:t>
            </a:r>
            <a:r>
              <a:rPr lang="ko-KR" altLang="en-US" sz="2100" b="1" smtClean="0">
                <a:latin typeface="+mn-ea"/>
                <a:ea typeface="+mn-ea"/>
              </a:rPr>
              <a:t>켜지고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   </a:t>
            </a:r>
            <a:r>
              <a:rPr lang="ko-KR" altLang="en-US" sz="2100" b="1" smtClean="0">
                <a:latin typeface="+mn-ea"/>
                <a:ea typeface="+mn-ea"/>
              </a:rPr>
              <a:t> 버튼을 </a:t>
            </a:r>
            <a:r>
              <a:rPr lang="ko-KR" altLang="en-US" sz="2100" b="1">
                <a:latin typeface="+mn-ea"/>
                <a:ea typeface="+mn-ea"/>
              </a:rPr>
              <a:t>때면 파란색 </a:t>
            </a:r>
            <a:r>
              <a:rPr lang="en-US" altLang="ko-KR" sz="2100" b="1" smtClean="0">
                <a:latin typeface="+mn-ea"/>
                <a:ea typeface="+mn-ea"/>
              </a:rPr>
              <a:t>LED(D6) </a:t>
            </a:r>
            <a:r>
              <a:rPr lang="ko-KR" altLang="en-US" sz="2100" b="1" smtClean="0">
                <a:latin typeface="+mn-ea"/>
                <a:ea typeface="+mn-ea"/>
              </a:rPr>
              <a:t>가 꺼지도록 하라</a:t>
            </a:r>
            <a:r>
              <a:rPr lang="en-US" altLang="ko-KR" sz="2100" b="1" smtClean="0">
                <a:latin typeface="+mn-ea"/>
                <a:ea typeface="+mn-ea"/>
              </a:rPr>
              <a:t>.</a:t>
            </a: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en-US" altLang="ko-KR" sz="2100" b="1" smtClean="0">
                <a:latin typeface="+mn-ea"/>
                <a:ea typeface="+mn-ea"/>
              </a:rPr>
              <a:t>2</a:t>
            </a:r>
            <a:r>
              <a:rPr lang="ko-KR" altLang="en-US" sz="2100" b="1">
                <a:latin typeface="+mn-ea"/>
                <a:ea typeface="+mn-ea"/>
              </a:rPr>
              <a:t>번째 </a:t>
            </a:r>
            <a:r>
              <a:rPr lang="ko-KR" altLang="en-US" sz="2100" b="1" smtClean="0">
                <a:latin typeface="+mn-ea"/>
                <a:ea typeface="+mn-ea"/>
              </a:rPr>
              <a:t>버튼</a:t>
            </a:r>
            <a:r>
              <a:rPr lang="en-US" altLang="ko-KR" sz="2100" b="1" smtClean="0">
                <a:latin typeface="+mn-ea"/>
                <a:ea typeface="+mn-ea"/>
              </a:rPr>
              <a:t>(D13) </a:t>
            </a:r>
            <a:r>
              <a:rPr lang="ko-KR" altLang="en-US" sz="2100" b="1" smtClean="0">
                <a:latin typeface="+mn-ea"/>
                <a:ea typeface="+mn-ea"/>
              </a:rPr>
              <a:t>도 </a:t>
            </a:r>
            <a:r>
              <a:rPr lang="ko-KR" altLang="en-US" sz="2100" b="1">
                <a:latin typeface="+mn-ea"/>
                <a:ea typeface="+mn-ea"/>
              </a:rPr>
              <a:t>노란색 </a:t>
            </a:r>
            <a:r>
              <a:rPr lang="en-US" altLang="ko-KR" sz="2100" b="1" smtClean="0">
                <a:latin typeface="+mn-ea"/>
                <a:ea typeface="+mn-ea"/>
              </a:rPr>
              <a:t>LED(D7)</a:t>
            </a:r>
            <a:r>
              <a:rPr lang="ko-KR" altLang="en-US" sz="2100" b="1" smtClean="0">
                <a:latin typeface="+mn-ea"/>
                <a:ea typeface="+mn-ea"/>
              </a:rPr>
              <a:t>에 </a:t>
            </a:r>
            <a:r>
              <a:rPr lang="ko-KR" altLang="en-US" sz="2100" b="1">
                <a:latin typeface="+mn-ea"/>
                <a:ea typeface="+mn-ea"/>
              </a:rPr>
              <a:t>대해서 </a:t>
            </a:r>
            <a:r>
              <a:rPr lang="ko-KR" altLang="en-US" sz="2100" b="1" smtClean="0">
                <a:latin typeface="+mn-ea"/>
                <a:ea typeface="+mn-ea"/>
              </a:rPr>
              <a:t>마찬가지로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   </a:t>
            </a:r>
            <a:r>
              <a:rPr lang="ko-KR" altLang="en-US" sz="2100" b="1" smtClean="0">
                <a:latin typeface="+mn-ea"/>
                <a:ea typeface="+mn-ea"/>
              </a:rPr>
              <a:t> </a:t>
            </a:r>
            <a:r>
              <a:rPr lang="ko-KR" altLang="en-US" sz="2100" b="1">
                <a:latin typeface="+mn-ea"/>
                <a:ea typeface="+mn-ea"/>
              </a:rPr>
              <a:t>동작 </a:t>
            </a:r>
            <a:r>
              <a:rPr lang="ko-KR" altLang="en-US" sz="2100" b="1" smtClean="0">
                <a:latin typeface="+mn-ea"/>
                <a:ea typeface="+mn-ea"/>
              </a:rPr>
              <a:t>하도록 한다</a:t>
            </a:r>
            <a:r>
              <a:rPr lang="en-US" altLang="ko-KR" sz="2100" b="1" smtClean="0">
                <a:latin typeface="+mn-ea"/>
                <a:ea typeface="+mn-ea"/>
              </a:rPr>
              <a:t>.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604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3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3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4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4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88DA1C-9FEC-4CD7-99A3-C7BAAE30F664}" type="slidenum">
              <a:rPr lang="ko-KR" altLang="en-US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디지털 입력</a:t>
            </a:r>
            <a:r>
              <a:rPr lang="en-US" altLang="ko-KR" sz="2800" b="1" smtClean="0">
                <a:latin typeface="+mn-ea"/>
                <a:ea typeface="+mn-ea"/>
              </a:rPr>
              <a:t>(</a:t>
            </a:r>
            <a:r>
              <a:rPr lang="ko-KR" altLang="en-US" sz="2800" b="1" smtClean="0">
                <a:latin typeface="+mn-ea"/>
                <a:ea typeface="+mn-ea"/>
              </a:rPr>
              <a:t>버튼</a:t>
            </a:r>
            <a:r>
              <a:rPr lang="en-US" altLang="ko-KR" sz="2800" b="1" smtClean="0">
                <a:latin typeface="+mn-ea"/>
                <a:ea typeface="+mn-ea"/>
              </a:rPr>
              <a:t>)</a:t>
            </a:r>
            <a:r>
              <a:rPr lang="ko-KR" altLang="en-US" sz="2800" b="1" smtClean="0">
                <a:latin typeface="+mn-ea"/>
                <a:ea typeface="+mn-ea"/>
              </a:rPr>
              <a:t>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배선도</a:t>
            </a:r>
          </a:p>
        </p:txBody>
      </p:sp>
      <p:sp>
        <p:nvSpPr>
          <p:cNvPr id="614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5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5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6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6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6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61476" name="_x244910384" descr="EMB0000095c05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125538"/>
            <a:ext cx="7286625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021138" y="4868863"/>
            <a:ext cx="62230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latin typeface="+mn-ea"/>
              </a:rPr>
              <a:t>D13</a:t>
            </a: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021138" y="4211638"/>
            <a:ext cx="62230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latin typeface="+mn-ea"/>
              </a:rPr>
              <a:t>D12</a:t>
            </a: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227513" y="3563938"/>
            <a:ext cx="48895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latin typeface="+mn-ea"/>
              </a:rPr>
              <a:t>D7</a:t>
            </a: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298950" y="2997200"/>
            <a:ext cx="4889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latin typeface="+mn-ea"/>
              </a:rPr>
              <a:t>D6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5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142871-5F70-4E96-A0F1-4B78DF0E6EAB}" type="slidenum">
              <a:rPr lang="ko-KR" altLang="en-US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디지털 입력</a:t>
            </a:r>
            <a:r>
              <a:rPr lang="en-US" altLang="ko-KR" sz="2800" b="1">
                <a:latin typeface="+mn-ea"/>
                <a:ea typeface="+mn-ea"/>
              </a:rPr>
              <a:t>(</a:t>
            </a:r>
            <a:r>
              <a:rPr lang="ko-KR" altLang="en-US" sz="2800" b="1" smtClean="0">
                <a:latin typeface="+mn-ea"/>
                <a:ea typeface="+mn-ea"/>
              </a:rPr>
              <a:t>버튼</a:t>
            </a:r>
            <a:r>
              <a:rPr lang="en-US" altLang="ko-KR" sz="2800" b="1" smtClean="0">
                <a:latin typeface="+mn-ea"/>
                <a:ea typeface="+mn-ea"/>
              </a:rPr>
              <a:t>)</a:t>
            </a:r>
            <a:r>
              <a:rPr lang="ko-KR" altLang="en-US" sz="2800" b="1" smtClean="0">
                <a:latin typeface="+mn-ea"/>
                <a:ea typeface="+mn-ea"/>
              </a:rPr>
              <a:t>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스케치</a:t>
            </a:r>
          </a:p>
        </p:txBody>
      </p:sp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7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7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9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9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95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8313" y="1125538"/>
            <a:ext cx="8135937" cy="3416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b="1"/>
              <a:t>int led1 = 7;</a:t>
            </a:r>
          </a:p>
          <a:p>
            <a:pPr latinLnBrk="0">
              <a:defRPr/>
            </a:pPr>
            <a:r>
              <a:rPr lang="en-US" altLang="ko-KR" b="1"/>
              <a:t>int led2 = 6;</a:t>
            </a:r>
          </a:p>
          <a:p>
            <a:pPr latinLnBrk="0">
              <a:defRPr/>
            </a:pPr>
            <a:r>
              <a:rPr lang="en-US" altLang="ko-KR" b="1"/>
              <a:t>int key1 = 13;</a:t>
            </a:r>
          </a:p>
          <a:p>
            <a:pPr latinLnBrk="0">
              <a:defRPr/>
            </a:pPr>
            <a:r>
              <a:rPr lang="en-US" altLang="ko-KR" b="1"/>
              <a:t>int key2 = 12;</a:t>
            </a:r>
          </a:p>
          <a:p>
            <a:pPr latinLnBrk="0">
              <a:defRPr/>
            </a:pPr>
            <a:endParaRPr lang="en-US" altLang="ko-KR" b="1"/>
          </a:p>
          <a:p>
            <a:pPr latinLnBrk="0">
              <a:defRPr/>
            </a:pPr>
            <a:r>
              <a:rPr lang="en-US" altLang="ko-KR" b="1"/>
              <a:t>void setup()</a:t>
            </a:r>
          </a:p>
          <a:p>
            <a:pPr latinLnBrk="0">
              <a:defRPr/>
            </a:pPr>
            <a:r>
              <a:rPr lang="en-US" altLang="ko-KR" b="1"/>
              <a:t>{</a:t>
            </a:r>
          </a:p>
          <a:p>
            <a:pPr latinLnBrk="0">
              <a:defRPr/>
            </a:pPr>
            <a:r>
              <a:rPr lang="en-US" altLang="ko-KR" b="1"/>
              <a:t>    pinMode(led1, OUTPUT);</a:t>
            </a:r>
          </a:p>
          <a:p>
            <a:pPr latinLnBrk="0">
              <a:defRPr/>
            </a:pPr>
            <a:r>
              <a:rPr lang="en-US" altLang="ko-KR" b="1"/>
              <a:t>    pinMode(led2, OUTPUT);</a:t>
            </a:r>
          </a:p>
          <a:p>
            <a:pPr latinLnBrk="0">
              <a:defRPr/>
            </a:pPr>
            <a:r>
              <a:rPr lang="en-US" altLang="ko-KR" b="1"/>
              <a:t>    pinMode(key1, INPUT);</a:t>
            </a:r>
          </a:p>
          <a:p>
            <a:pPr latinLnBrk="0">
              <a:defRPr/>
            </a:pPr>
            <a:r>
              <a:rPr lang="en-US" altLang="ko-KR" b="1"/>
              <a:t>    pinMode(key2, INPUT); </a:t>
            </a:r>
          </a:p>
          <a:p>
            <a:pPr latinLnBrk="0">
              <a:defRPr/>
            </a:pPr>
            <a:r>
              <a:rPr lang="en-US" altLang="ko-KR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33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A74240-1AD6-4981-9ED2-2472D173AE4F}" type="slidenum">
              <a:rPr lang="ko-KR" altLang="en-US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4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4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4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4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4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4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0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0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1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21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8313" y="1125538"/>
            <a:ext cx="8135937" cy="3970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b="1"/>
              <a:t>void loop()</a:t>
            </a:r>
          </a:p>
          <a:p>
            <a:pPr latinLnBrk="0">
              <a:defRPr/>
            </a:pPr>
            <a:r>
              <a:rPr lang="en-US" altLang="ko-KR" b="1"/>
              <a:t>{</a:t>
            </a:r>
          </a:p>
          <a:p>
            <a:pPr latinLnBrk="0">
              <a:defRPr/>
            </a:pPr>
            <a:r>
              <a:rPr lang="en-US" altLang="ko-KR" b="1"/>
              <a:t>    if( digitalRead(key1) == HIGH )</a:t>
            </a:r>
          </a:p>
          <a:p>
            <a:pPr latinLnBrk="0">
              <a:defRPr/>
            </a:pPr>
            <a:r>
              <a:rPr lang="en-US" altLang="ko-KR" b="1"/>
              <a:t>        digitalWrite(led1, HIGH);</a:t>
            </a:r>
          </a:p>
          <a:p>
            <a:pPr latinLnBrk="0">
              <a:defRPr/>
            </a:pPr>
            <a:r>
              <a:rPr lang="en-US" altLang="ko-KR" b="1"/>
              <a:t>    else</a:t>
            </a:r>
          </a:p>
          <a:p>
            <a:pPr latinLnBrk="0">
              <a:defRPr/>
            </a:pPr>
            <a:r>
              <a:rPr lang="en-US" altLang="ko-KR" b="1"/>
              <a:t>        digitalWrite(led1, LOW); </a:t>
            </a:r>
          </a:p>
          <a:p>
            <a:pPr latinLnBrk="0">
              <a:defRPr/>
            </a:pPr>
            <a:endParaRPr lang="en-US" altLang="ko-KR" b="1"/>
          </a:p>
          <a:p>
            <a:pPr latinLnBrk="0">
              <a:defRPr/>
            </a:pPr>
            <a:r>
              <a:rPr lang="en-US" altLang="ko-KR" b="1"/>
              <a:t>    if( digitalRead(key2) == HIGH )</a:t>
            </a:r>
          </a:p>
          <a:p>
            <a:pPr latinLnBrk="0">
              <a:defRPr/>
            </a:pPr>
            <a:r>
              <a:rPr lang="en-US" altLang="ko-KR" b="1"/>
              <a:t>        digitalWrite(led2, HIGH);</a:t>
            </a:r>
          </a:p>
          <a:p>
            <a:pPr latinLnBrk="0">
              <a:defRPr/>
            </a:pPr>
            <a:r>
              <a:rPr lang="en-US" altLang="ko-KR" b="1"/>
              <a:t>    else</a:t>
            </a:r>
          </a:p>
          <a:p>
            <a:pPr latinLnBrk="0">
              <a:defRPr/>
            </a:pPr>
            <a:r>
              <a:rPr lang="en-US" altLang="ko-KR" b="1"/>
              <a:t>        digitalWrite(led2, LOW); </a:t>
            </a:r>
          </a:p>
          <a:p>
            <a:pPr latinLnBrk="0">
              <a:defRPr/>
            </a:pPr>
            <a:endParaRPr lang="en-US" altLang="ko-KR" b="1"/>
          </a:p>
          <a:p>
            <a:pPr latinLnBrk="0">
              <a:defRPr/>
            </a:pPr>
            <a:r>
              <a:rPr lang="en-US" altLang="ko-KR" b="1"/>
              <a:t>    delay(100);</a:t>
            </a:r>
          </a:p>
          <a:p>
            <a:pPr latinLnBrk="0">
              <a:defRPr/>
            </a:pPr>
            <a:r>
              <a:rPr lang="en-US" altLang="ko-KR" b="1"/>
              <a:t>}</a:t>
            </a: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디지털 입력</a:t>
            </a:r>
            <a:r>
              <a:rPr lang="en-US" altLang="ko-KR" sz="2800" b="1">
                <a:latin typeface="+mn-ea"/>
                <a:ea typeface="+mn-ea"/>
              </a:rPr>
              <a:t>(</a:t>
            </a:r>
            <a:r>
              <a:rPr lang="ko-KR" altLang="en-US" sz="2800" b="1" smtClean="0">
                <a:latin typeface="+mn-ea"/>
                <a:ea typeface="+mn-ea"/>
              </a:rPr>
              <a:t>버튼</a:t>
            </a:r>
            <a:r>
              <a:rPr lang="en-US" altLang="ko-KR" sz="2800" b="1" smtClean="0">
                <a:latin typeface="+mn-ea"/>
                <a:ea typeface="+mn-ea"/>
              </a:rPr>
              <a:t>)</a:t>
            </a:r>
            <a:r>
              <a:rPr lang="ko-KR" altLang="en-US" sz="2800" b="1" smtClean="0">
                <a:latin typeface="+mn-ea"/>
                <a:ea typeface="+mn-ea"/>
              </a:rPr>
              <a:t>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스케치</a:t>
            </a:r>
          </a:p>
        </p:txBody>
      </p:sp>
    </p:spTree>
    <p:extLst>
      <p:ext uri="{BB962C8B-B14F-4D97-AF65-F5344CB8AC3E}">
        <p14:creationId xmlns:p14="http://schemas.microsoft.com/office/powerpoint/2010/main" val="37731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CB842-893E-4578-BA75-2B997F78B8C0}" type="slidenum">
              <a:rPr lang="ko-KR" altLang="en-US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3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3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4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4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0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66" y="1324238"/>
            <a:ext cx="6666667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88DA1C-9FEC-4CD7-99A3-C7BAAE30F664}" type="slidenum">
              <a:rPr lang="ko-KR" altLang="en-US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dirty="0" err="1">
                <a:latin typeface="+mn-ea"/>
                <a:ea typeface="+mn-ea"/>
              </a:rPr>
              <a:t>아두이노</a:t>
            </a:r>
            <a:r>
              <a:rPr lang="ko-KR" altLang="en-US" sz="2800" b="1" dirty="0">
                <a:latin typeface="+mn-ea"/>
                <a:ea typeface="+mn-ea"/>
              </a:rPr>
              <a:t> 인터럽트의 이해 </a:t>
            </a:r>
            <a:r>
              <a:rPr lang="en-US" altLang="ko-KR" sz="2800" b="1" dirty="0">
                <a:latin typeface="+mn-ea"/>
                <a:ea typeface="+mn-ea"/>
              </a:rPr>
              <a:t>(interrupt)</a:t>
            </a:r>
            <a:endParaRPr lang="ko-KR" altLang="en-US" sz="2800" b="1" dirty="0" smtClean="0">
              <a:latin typeface="+mn-ea"/>
              <a:ea typeface="+mn-ea"/>
            </a:endParaRPr>
          </a:p>
        </p:txBody>
      </p:sp>
      <p:sp>
        <p:nvSpPr>
          <p:cNvPr id="614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5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5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6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6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6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68313" y="1125538"/>
            <a:ext cx="8135937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하드웨어 인터럽트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지정된 </a:t>
            </a:r>
            <a:r>
              <a:rPr lang="ko-KR" altLang="en-US" dirty="0"/>
              <a:t>핀의 </a:t>
            </a:r>
            <a:r>
              <a:rPr lang="en-US" altLang="ko-KR" dirty="0"/>
              <a:t>input </a:t>
            </a:r>
            <a:r>
              <a:rPr lang="ko-KR" altLang="en-US" dirty="0"/>
              <a:t>상태가 원하는 </a:t>
            </a:r>
            <a:r>
              <a:rPr lang="ko-KR" altLang="en-US" dirty="0" err="1"/>
              <a:t>조건와</a:t>
            </a:r>
            <a:r>
              <a:rPr lang="ko-KR" altLang="en-US" dirty="0"/>
              <a:t> 일치하면 미리 등록한 인터럽트 </a:t>
            </a:r>
            <a:r>
              <a:rPr lang="en-US" altLang="ko-KR" dirty="0"/>
              <a:t>callback </a:t>
            </a:r>
            <a:r>
              <a:rPr lang="ko-KR" altLang="en-US" dirty="0"/>
              <a:t>함수</a:t>
            </a:r>
            <a:r>
              <a:rPr lang="en-US" altLang="ko-KR" dirty="0"/>
              <a:t>(ISR, Interrupt Service Routines)</a:t>
            </a:r>
            <a:r>
              <a:rPr lang="ko-KR" altLang="en-US" dirty="0"/>
              <a:t>를 자동으로 호출해주는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이때 </a:t>
            </a:r>
            <a:r>
              <a:rPr lang="ko-KR" altLang="en-US" dirty="0" err="1"/>
              <a:t>실행중이던</a:t>
            </a:r>
            <a:r>
              <a:rPr lang="ko-KR" altLang="en-US" dirty="0"/>
              <a:t> </a:t>
            </a:r>
            <a:r>
              <a:rPr lang="en-US" altLang="ko-KR" dirty="0"/>
              <a:t>loop() </a:t>
            </a:r>
            <a:r>
              <a:rPr lang="ko-KR" altLang="en-US" dirty="0"/>
              <a:t>함수 안의 루틴은 인터럽트 </a:t>
            </a:r>
            <a:r>
              <a:rPr lang="en-US" altLang="ko-KR" dirty="0"/>
              <a:t>callback </a:t>
            </a:r>
            <a:r>
              <a:rPr lang="ko-KR" altLang="en-US" dirty="0"/>
              <a:t>함수가 끝날 때 까지 대기상태가 됩니다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/>
              <a:t>특정 핀의 입력 상태가 </a:t>
            </a:r>
            <a:r>
              <a:rPr lang="ko-KR" altLang="en-US" b="1" dirty="0" err="1"/>
              <a:t>바뀔때</a:t>
            </a:r>
            <a:r>
              <a:rPr lang="ko-KR" altLang="en-US" b="1" dirty="0"/>
              <a:t> </a:t>
            </a:r>
            <a:r>
              <a:rPr lang="ko-KR" altLang="en-US" b="1" dirty="0" err="1"/>
              <a:t>아두이노는</a:t>
            </a:r>
            <a:r>
              <a:rPr lang="ko-KR" altLang="en-US" b="1" dirty="0"/>
              <a:t> 이를 자동으로 감지해서 모든 동작을 잠시 멈춘 다음</a:t>
            </a:r>
            <a:r>
              <a:rPr lang="en-US" altLang="ko-KR" b="1" dirty="0"/>
              <a:t>, ISR(Interrupt Service Routines) </a:t>
            </a:r>
            <a:r>
              <a:rPr lang="ko-KR" altLang="en-US" b="1" dirty="0"/>
              <a:t>이라 불리는 미리 지정된 함수를 실행하고</a:t>
            </a:r>
            <a:r>
              <a:rPr lang="en-US" altLang="ko-KR" b="1" dirty="0"/>
              <a:t>, </a:t>
            </a:r>
            <a:r>
              <a:rPr lang="ko-KR" altLang="en-US" b="1" dirty="0"/>
              <a:t>다시 원래 작업으로 복귀합니다</a:t>
            </a:r>
            <a:r>
              <a:rPr lang="en-US" altLang="ko-KR" b="1" dirty="0"/>
              <a:t>.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인터럽트는 </a:t>
            </a:r>
            <a:r>
              <a:rPr lang="en-US" altLang="ko-KR" dirty="0"/>
              <a:t>Signal </a:t>
            </a:r>
            <a:r>
              <a:rPr lang="ko-KR" altLang="en-US" dirty="0"/>
              <a:t>상태에 따라 자동으로 특정 동작을 수행할 수 있도록 해주며</a:t>
            </a:r>
            <a:r>
              <a:rPr lang="en-US" altLang="ko-KR" dirty="0"/>
              <a:t>, </a:t>
            </a:r>
            <a:r>
              <a:rPr lang="ko-KR" altLang="en-US" dirty="0"/>
              <a:t>타이밍 문제를 해결 할 수 있는 </a:t>
            </a:r>
            <a:r>
              <a:rPr lang="ko-KR" altLang="en-US" dirty="0" smtClean="0"/>
              <a:t>강력한 기능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아두이노는</a:t>
            </a:r>
            <a:r>
              <a:rPr lang="ko-KR" altLang="en-US" dirty="0"/>
              <a:t> 인터럽트를 지원하기 위해 몇 개의 핀을 인터럽트 핀으로 지정해 두었습니다</a:t>
            </a:r>
            <a:r>
              <a:rPr lang="en-US" altLang="ko-KR" dirty="0"/>
              <a:t>. </a:t>
            </a:r>
            <a:r>
              <a:rPr lang="ko-KR" altLang="en-US" dirty="0"/>
              <a:t>하드웨어 인터럽트는 이 핀을 통해서만 동작합니다</a:t>
            </a:r>
            <a:r>
              <a:rPr lang="en-US" altLang="ko-KR" dirty="0"/>
              <a:t>.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63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142871-5F70-4E96-A0F1-4B78DF0E6EAB}" type="slidenum">
              <a:rPr lang="ko-KR" altLang="en-US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dirty="0" err="1">
                <a:latin typeface="+mn-ea"/>
                <a:ea typeface="+mn-ea"/>
              </a:rPr>
              <a:t>아두이노</a:t>
            </a:r>
            <a:r>
              <a:rPr lang="ko-KR" altLang="en-US" sz="2800" b="1" dirty="0">
                <a:latin typeface="+mn-ea"/>
                <a:ea typeface="+mn-ea"/>
              </a:rPr>
              <a:t> 인터럽트 핀</a:t>
            </a:r>
            <a:endParaRPr lang="ko-KR" altLang="en-US" sz="2800" b="1" dirty="0" smtClean="0">
              <a:latin typeface="+mn-ea"/>
              <a:ea typeface="+mn-ea"/>
            </a:endParaRPr>
          </a:p>
        </p:txBody>
      </p:sp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7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7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9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9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495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8313" y="1125538"/>
            <a:ext cx="8135937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UNO </a:t>
            </a:r>
            <a:r>
              <a:rPr lang="ko-KR" altLang="en-US" dirty="0"/>
              <a:t>기준으로 </a:t>
            </a:r>
            <a:r>
              <a:rPr lang="en-US" altLang="ko-KR" dirty="0"/>
              <a:t>2</a:t>
            </a:r>
            <a:r>
              <a:rPr lang="ko-KR" altLang="en-US" dirty="0"/>
              <a:t>개의 인터럽트 핀이 할당되어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Number </a:t>
            </a:r>
            <a:r>
              <a:rPr lang="en-US" altLang="ko-KR" dirty="0"/>
              <a:t>0 (D2), Number 1 (D3).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</a:t>
            </a:r>
            <a:r>
              <a:rPr lang="ko-KR" altLang="en-US" dirty="0" err="1"/>
              <a:t>보드별</a:t>
            </a:r>
            <a:r>
              <a:rPr lang="ko-KR" altLang="en-US" dirty="0"/>
              <a:t> 지원되는 인터럽트 핀은 아래와 같습니다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인터럽트 </a:t>
            </a:r>
            <a:r>
              <a:rPr lang="en-US" altLang="ko-KR" dirty="0"/>
              <a:t>callback (ISR) </a:t>
            </a:r>
            <a:r>
              <a:rPr lang="ko-KR" altLang="en-US" dirty="0"/>
              <a:t>을 등록할 때 핀 번호가 아니라 </a:t>
            </a:r>
            <a:r>
              <a:rPr lang="ko-KR" altLang="en-US" b="1" dirty="0"/>
              <a:t>인터럽트 넘버</a:t>
            </a:r>
            <a:r>
              <a:rPr lang="ko-KR" altLang="en-US" dirty="0"/>
              <a:t>를 사용한다는 점에 주의</a:t>
            </a:r>
            <a:r>
              <a:rPr lang="en-US" altLang="ko-KR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r>
              <a:rPr lang="en-US" altLang="ko-KR" dirty="0"/>
              <a:t>Board               </a:t>
            </a:r>
            <a:r>
              <a:rPr lang="en-US" altLang="ko-KR" dirty="0" smtClean="0"/>
              <a:t>int.0   int.1    int.2     int.3    int.4     int.5</a:t>
            </a:r>
            <a:endParaRPr lang="ko-KR" altLang="en-US" dirty="0"/>
          </a:p>
          <a:p>
            <a:r>
              <a:rPr lang="en-US" altLang="ko-KR" dirty="0" smtClean="0"/>
              <a:t>Uno </a:t>
            </a:r>
            <a:r>
              <a:rPr lang="en-US" altLang="ko-KR" dirty="0"/>
              <a:t> </a:t>
            </a:r>
            <a:r>
              <a:rPr lang="en-US" altLang="ko-KR" dirty="0" smtClean="0"/>
              <a:t>             </a:t>
            </a:r>
            <a:r>
              <a:rPr lang="en-US" altLang="ko-KR" dirty="0"/>
              <a:t> </a:t>
            </a:r>
            <a:r>
              <a:rPr lang="en-US" altLang="ko-KR" dirty="0" smtClean="0"/>
              <a:t>   2 </a:t>
            </a:r>
            <a:r>
              <a:rPr lang="en-US" altLang="ko-KR" dirty="0"/>
              <a:t>      3</a:t>
            </a:r>
            <a:endParaRPr lang="ko-KR" altLang="en-US" dirty="0"/>
          </a:p>
          <a:p>
            <a:r>
              <a:rPr lang="en-US" altLang="ko-KR" dirty="0"/>
              <a:t>Mega2560           2       3       21       20       19       18</a:t>
            </a:r>
            <a:endParaRPr lang="ko-KR" altLang="en-US" dirty="0"/>
          </a:p>
          <a:p>
            <a:r>
              <a:rPr lang="en-US" altLang="ko-KR" dirty="0"/>
              <a:t>Leonardo             </a:t>
            </a:r>
            <a:r>
              <a:rPr lang="en-US" altLang="ko-KR" dirty="0" smtClean="0"/>
              <a:t>3 </a:t>
            </a:r>
            <a:r>
              <a:rPr lang="en-US" altLang="ko-KR" dirty="0"/>
              <a:t>      2       0         1         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76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A74240-1AD6-4981-9ED2-2472D173AE4F}" type="slidenum">
              <a:rPr lang="ko-KR" altLang="en-US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4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4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4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4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4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4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0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0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1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521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8313" y="980728"/>
            <a:ext cx="8135937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인터럽트 </a:t>
            </a:r>
            <a:r>
              <a:rPr lang="en-US" altLang="ko-KR" dirty="0"/>
              <a:t>callback </a:t>
            </a:r>
            <a:r>
              <a:rPr lang="ko-KR" altLang="en-US" dirty="0"/>
              <a:t>함수</a:t>
            </a:r>
            <a:r>
              <a:rPr lang="en-US" altLang="ko-KR" dirty="0"/>
              <a:t>(ISR, Interrupt Service Routines)</a:t>
            </a:r>
            <a:r>
              <a:rPr lang="ko-KR" altLang="en-US" dirty="0"/>
              <a:t>는 </a:t>
            </a:r>
            <a:r>
              <a:rPr lang="ko-KR" altLang="en-US" dirty="0" err="1"/>
              <a:t>파라미터를</a:t>
            </a:r>
            <a:r>
              <a:rPr lang="ko-KR" altLang="en-US" dirty="0"/>
              <a:t> 전달하거나 </a:t>
            </a:r>
            <a:r>
              <a:rPr lang="ko-KR" altLang="en-US" dirty="0" err="1"/>
              <a:t>리턴할</a:t>
            </a:r>
            <a:r>
              <a:rPr lang="ko-KR" altLang="en-US" dirty="0"/>
              <a:t> 수 없습니다</a:t>
            </a:r>
            <a:r>
              <a:rPr lang="en-US" altLang="ko-KR" dirty="0"/>
              <a:t>. void </a:t>
            </a:r>
            <a:r>
              <a:rPr lang="en-US" altLang="ko-KR" dirty="0" err="1"/>
              <a:t>xxx_callback</a:t>
            </a:r>
            <a:r>
              <a:rPr lang="en-US" altLang="ko-KR" dirty="0"/>
              <a:t>() </a:t>
            </a:r>
            <a:r>
              <a:rPr lang="ko-KR" altLang="en-US" dirty="0"/>
              <a:t>형태가 됩니다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ISR </a:t>
            </a:r>
            <a:r>
              <a:rPr lang="ko-KR" altLang="en-US" dirty="0"/>
              <a:t>안에서는 </a:t>
            </a:r>
            <a:r>
              <a:rPr lang="en-US" altLang="ko-KR" dirty="0"/>
              <a:t>delay() </a:t>
            </a:r>
            <a:r>
              <a:rPr lang="ko-KR" altLang="en-US" dirty="0"/>
              <a:t>함수를 사용할 수 없습니다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그리고 </a:t>
            </a:r>
            <a:r>
              <a:rPr lang="en-US" altLang="ko-KR" dirty="0" err="1"/>
              <a:t>milli</a:t>
            </a:r>
            <a:r>
              <a:rPr lang="en-US" altLang="ko-KR" dirty="0"/>
              <a:t>-</a:t>
            </a:r>
            <a:r>
              <a:rPr lang="ko-KR" altLang="en-US" dirty="0"/>
              <a:t>단위의 시각을 가져오는 함수인 </a:t>
            </a:r>
            <a:r>
              <a:rPr lang="en-US" altLang="ko-KR" dirty="0" err="1"/>
              <a:t>millis</a:t>
            </a:r>
            <a:r>
              <a:rPr lang="en-US" altLang="ko-KR" dirty="0"/>
              <a:t>() </a:t>
            </a:r>
            <a:r>
              <a:rPr lang="ko-KR" altLang="en-US" dirty="0"/>
              <a:t>를 사용하더라도 값이 증가하지 않습니다</a:t>
            </a:r>
            <a:r>
              <a:rPr lang="en-US" altLang="ko-KR" dirty="0"/>
              <a:t>. </a:t>
            </a:r>
            <a:r>
              <a:rPr lang="en-US" altLang="ko-KR" dirty="0" err="1"/>
              <a:t>delayMicroseconds</a:t>
            </a:r>
            <a:r>
              <a:rPr lang="en-US" altLang="ko-KR" dirty="0"/>
              <a:t>() </a:t>
            </a:r>
            <a:r>
              <a:rPr lang="ko-KR" altLang="en-US" dirty="0"/>
              <a:t>의 경우에는 인터럽트에 독립적이므로 정상 동작합니다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ISR </a:t>
            </a:r>
            <a:r>
              <a:rPr lang="ko-KR" altLang="en-US" dirty="0"/>
              <a:t>안에서 </a:t>
            </a:r>
            <a:r>
              <a:rPr lang="en-US" altLang="ko-KR" dirty="0"/>
              <a:t>Serial data</a:t>
            </a:r>
            <a:r>
              <a:rPr lang="ko-KR" altLang="en-US" dirty="0"/>
              <a:t>를 읽을 경우 값이 소실됩니다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ISR </a:t>
            </a:r>
            <a:r>
              <a:rPr lang="ko-KR" altLang="en-US" dirty="0">
                <a:solidFill>
                  <a:srgbClr val="FF0000"/>
                </a:solidFill>
              </a:rPr>
              <a:t>안에서 수정되는 전역 변수는 </a:t>
            </a:r>
            <a:r>
              <a:rPr lang="en-US" altLang="ko-KR" dirty="0">
                <a:solidFill>
                  <a:srgbClr val="FF0000"/>
                </a:solidFill>
              </a:rPr>
              <a:t>volatile </a:t>
            </a:r>
            <a:r>
              <a:rPr lang="ko-KR" altLang="en-US" dirty="0">
                <a:solidFill>
                  <a:srgbClr val="FF0000"/>
                </a:solidFill>
              </a:rPr>
              <a:t>로 선언</a:t>
            </a:r>
            <a:r>
              <a:rPr lang="ko-KR" altLang="en-US" dirty="0"/>
              <a:t>되어야 합니다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ISR </a:t>
            </a:r>
            <a:r>
              <a:rPr lang="ko-KR" altLang="en-US" dirty="0"/>
              <a:t>은 최대한 짧고 빠르게 수행되도록 작성해야 합니다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altLang="ko-KR" dirty="0"/>
              <a:t>ISR</a:t>
            </a:r>
            <a:r>
              <a:rPr lang="ko-KR" altLang="en-US" dirty="0"/>
              <a:t>이 등록되어 있더라도 동시에 수행되지는 않습니다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블루투스 모듈과의 통신을 위해 주로 사용되는 </a:t>
            </a:r>
            <a:r>
              <a:rPr lang="en-US" altLang="ko-KR" dirty="0" err="1"/>
              <a:t>SoftwareSerial</a:t>
            </a:r>
            <a:r>
              <a:rPr lang="en-US" altLang="ko-KR" dirty="0"/>
              <a:t> </a:t>
            </a:r>
            <a:r>
              <a:rPr lang="ko-KR" altLang="en-US" dirty="0"/>
              <a:t>라이브러리의 경우 내부적으로 인터럽트를 사용하는 것으로 알려져 있습니다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UNO </a:t>
            </a:r>
            <a:r>
              <a:rPr lang="ko-KR" altLang="en-US" dirty="0"/>
              <a:t>보드의 경우 </a:t>
            </a:r>
            <a:r>
              <a:rPr lang="en-US" altLang="ko-KR" dirty="0"/>
              <a:t>D2, D3 </a:t>
            </a:r>
            <a:r>
              <a:rPr lang="ko-KR" altLang="en-US" dirty="0"/>
              <a:t>에 연결해야만 정상동작 합니다</a:t>
            </a:r>
            <a:r>
              <a:rPr lang="en-US" altLang="ko-KR" dirty="0"/>
              <a:t>. </a:t>
            </a:r>
            <a:endParaRPr lang="ko-KR" altLang="en-US" dirty="0">
              <a:effectLst/>
            </a:endParaRP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dirty="0">
                <a:latin typeface="+mn-ea"/>
                <a:ea typeface="+mn-ea"/>
              </a:rPr>
              <a:t>주의 사항</a:t>
            </a:r>
            <a:endParaRPr lang="ko-KR" altLang="en-US" sz="28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64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676</Words>
  <Application>Microsoft Office PowerPoint</Application>
  <PresentationFormat>화면 슬라이드 쇼(4:3)</PresentationFormat>
  <Paragraphs>186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Monaco</vt:lpstr>
      <vt:lpstr>굴림</vt:lpstr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 E Jeong</dc:creator>
  <cp:lastModifiedBy>Jeong Tae Eui</cp:lastModifiedBy>
  <cp:revision>59</cp:revision>
  <dcterms:created xsi:type="dcterms:W3CDTF">2013-07-14T23:53:04Z</dcterms:created>
  <dcterms:modified xsi:type="dcterms:W3CDTF">2020-03-22T00:56:19Z</dcterms:modified>
</cp:coreProperties>
</file>