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18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4" r:id="rId37"/>
    <p:sldId id="355" r:id="rId38"/>
    <p:sldId id="356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903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5B340-B74E-481C-B6C9-8FCEECA5D29B}" type="datetimeFigureOut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38665-971B-45E0-A775-F366FA41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57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3455B-E299-4C10-9549-4DDD2870B329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38665-971B-45E0-A775-F366FA41266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56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7F7F-12E6-4F90-B1BB-8C3DF5F6FA53}" type="datetime1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96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10DE-7E10-4946-A551-64A10147CF4B}" type="datetime1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13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7CD9-7EEB-4340-AB0E-C8F90668DBDB}" type="datetime1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598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371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371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371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371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371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3714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3714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37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0AB1-D987-4EAE-9C2C-900685956E37}" type="datetime1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796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3714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3714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3714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3714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3714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3714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3714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3344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27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39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CCF4-718B-4F03-970A-8B585A35F90D}" type="datetime1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5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9850-7C1C-4535-A284-4B58988E5AF2}" type="datetime1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9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B1AA-91F2-4C47-A8DD-DB48593A4B48}" type="datetime1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73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73AD-81B9-426F-A90C-5B2119476C56}" type="datetime1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53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AEA6-5863-4DA2-BF44-24B374456FD1}" type="datetime1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33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C609-15F2-4F95-902D-663DC795CDEB}" type="datetime1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99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38C6-E504-4369-B6ED-DBFDB1B45962}" type="datetime1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84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676D2-9A8E-42AB-B511-0DF465C9F984}" type="datetime1">
              <a:rPr lang="ko-KR" altLang="en-US" smtClean="0"/>
              <a:t>2020-04-02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5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7" r:id="rId28"/>
    <p:sldLayoutId id="2147483678" r:id="rId29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ejeong@skuniv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065543" y="1928772"/>
            <a:ext cx="4963219" cy="1384995"/>
          </a:xfrm>
          <a:prstGeom prst="rect">
            <a:avLst/>
          </a:prstGeom>
          <a:solidFill>
            <a:srgbClr val="00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FFFF99"/>
                </a:solidFill>
                <a:latin typeface="+mn-ea"/>
              </a:rPr>
              <a:t>CS1122</a:t>
            </a:r>
            <a:endParaRPr lang="en-US" altLang="ko-KR" sz="2800" dirty="0">
              <a:solidFill>
                <a:srgbClr val="FFFF99"/>
              </a:solidFill>
              <a:latin typeface="+mn-ea"/>
            </a:endParaRPr>
          </a:p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Embedded System</a:t>
            </a: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4</a:t>
            </a:r>
            <a:r>
              <a:rPr lang="en-US" altLang="ko-KR" sz="2800" baseline="30000" dirty="0" smtClean="0">
                <a:solidFill>
                  <a:schemeClr val="bg1"/>
                </a:solidFill>
                <a:latin typeface="+mn-ea"/>
              </a:rPr>
              <a:t>th</a:t>
            </a:r>
            <a:r>
              <a:rPr lang="en-US" altLang="ko-KR" sz="2800" dirty="0" smtClean="0">
                <a:solidFill>
                  <a:schemeClr val="bg1"/>
                </a:solidFill>
                <a:latin typeface="+mn-ea"/>
              </a:rPr>
              <a:t> Lecture Note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681160" y="3717031"/>
            <a:ext cx="3731984" cy="923330"/>
          </a:xfrm>
          <a:prstGeom prst="rect">
            <a:avLst/>
          </a:prstGeom>
          <a:solidFill>
            <a:srgbClr val="009900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FFFF99"/>
                </a:solidFill>
                <a:latin typeface="+mn-ea"/>
              </a:rPr>
              <a:t>Tel     : 9 4 0 – 7 7 6 0</a:t>
            </a:r>
            <a:endParaRPr lang="en-US" altLang="ko-KR" dirty="0">
              <a:solidFill>
                <a:srgbClr val="FFFF99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FFFF99"/>
                </a:solidFill>
                <a:latin typeface="+mn-ea"/>
              </a:rPr>
              <a:t>Office : Room 615, </a:t>
            </a:r>
            <a:r>
              <a:rPr lang="en-US" altLang="ko-KR" dirty="0" err="1">
                <a:solidFill>
                  <a:srgbClr val="FFFF99"/>
                </a:solidFill>
                <a:latin typeface="+mn-ea"/>
              </a:rPr>
              <a:t>Buk-ak</a:t>
            </a:r>
            <a:r>
              <a:rPr lang="en-US" altLang="ko-KR" dirty="0">
                <a:solidFill>
                  <a:srgbClr val="FFFF99"/>
                </a:solidFill>
                <a:latin typeface="+mn-ea"/>
              </a:rPr>
              <a:t> Bldg.</a:t>
            </a:r>
          </a:p>
          <a:p>
            <a:r>
              <a:rPr lang="en-US" altLang="ko-KR" dirty="0">
                <a:solidFill>
                  <a:srgbClr val="FFFF99"/>
                </a:solidFill>
                <a:latin typeface="+mn-ea"/>
              </a:rPr>
              <a:t>E-mail : </a:t>
            </a:r>
            <a:r>
              <a:rPr lang="en-US" altLang="ko-KR" dirty="0">
                <a:solidFill>
                  <a:srgbClr val="FFFF99"/>
                </a:solidFill>
                <a:latin typeface="+mn-ea"/>
                <a:hlinkClick r:id="rId3"/>
              </a:rPr>
              <a:t>tejeong@skuniv.ac.kr</a:t>
            </a:r>
            <a:r>
              <a:rPr lang="en-US" altLang="ko-KR" dirty="0">
                <a:solidFill>
                  <a:srgbClr val="FFFF99"/>
                </a:solidFill>
                <a:latin typeface="+mn-ea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74208" y="1196752"/>
            <a:ext cx="2545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tx1">
                      <a:alpha val="44000"/>
                    </a:schemeClr>
                  </a:solidFill>
                </a:ln>
                <a:latin typeface="나눔명조" pitchFamily="18" charset="-127"/>
                <a:ea typeface="나눔명조" pitchFamily="18" charset="-127"/>
              </a:rPr>
              <a:t>Department of Software</a:t>
            </a:r>
          </a:p>
          <a:p>
            <a:pPr algn="ctr"/>
            <a:r>
              <a:rPr lang="en-US" altLang="ko-KR" sz="1600" dirty="0" err="1" smtClean="0">
                <a:ln>
                  <a:solidFill>
                    <a:schemeClr val="tx1">
                      <a:alpha val="44000"/>
                    </a:schemeClr>
                  </a:solidFill>
                </a:ln>
                <a:latin typeface="나눔명조" pitchFamily="18" charset="-127"/>
                <a:ea typeface="나눔명조" pitchFamily="18" charset="-127"/>
              </a:rPr>
              <a:t>SeoKyeong</a:t>
            </a:r>
            <a:r>
              <a:rPr lang="en-US" altLang="ko-KR" sz="1600" dirty="0" smtClean="0">
                <a:ln>
                  <a:solidFill>
                    <a:schemeClr val="tx1">
                      <a:alpha val="44000"/>
                    </a:schemeClr>
                  </a:solidFill>
                </a:ln>
                <a:latin typeface="나눔명조" pitchFamily="18" charset="-127"/>
                <a:ea typeface="나눔명조" pitchFamily="18" charset="-127"/>
              </a:rPr>
              <a:t> University</a:t>
            </a:r>
            <a:endParaRPr lang="ko-KR" altLang="en-US" sz="1600" dirty="0">
              <a:ln>
                <a:solidFill>
                  <a:schemeClr val="tx1">
                    <a:alpha val="44000"/>
                  </a:schemeClr>
                </a:solidFill>
              </a:ln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94780" y="4807114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n>
                  <a:solidFill>
                    <a:schemeClr val="tx1">
                      <a:alpha val="44000"/>
                    </a:schemeClr>
                  </a:solidFill>
                </a:ln>
                <a:solidFill>
                  <a:srgbClr val="009900"/>
                </a:solidFill>
                <a:latin typeface="나눔명조" pitchFamily="18" charset="-127"/>
                <a:ea typeface="나눔명조" pitchFamily="18" charset="-127"/>
              </a:rPr>
              <a:t>Prof. T. E. Jeong</a:t>
            </a:r>
            <a:endParaRPr lang="en-US" altLang="ko-KR" sz="1200" dirty="0">
              <a:ln>
                <a:solidFill>
                  <a:schemeClr val="tx1">
                    <a:alpha val="44000"/>
                  </a:schemeClr>
                </a:solidFill>
              </a:ln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065543" y="3327059"/>
            <a:ext cx="665725" cy="389972"/>
          </a:xfrm>
          <a:prstGeom prst="line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413144" y="3327059"/>
            <a:ext cx="615618" cy="389972"/>
          </a:xfrm>
          <a:prstGeom prst="line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95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214B68-8C95-4091-85FC-AA06B5095B86}" type="slidenum">
              <a:rPr lang="ko-KR" altLang="en-US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778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78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78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78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78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78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78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783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78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783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783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78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78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78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7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784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78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78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78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784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784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784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785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785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78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785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78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78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>
                <a:latin typeface="+mn-ea"/>
                <a:ea typeface="+mn-ea"/>
              </a:rPr>
              <a:t>시리얼</a:t>
            </a:r>
            <a:r>
              <a:rPr lang="en-US" altLang="ko-KR" sz="2800" b="1">
                <a:latin typeface="+mn-ea"/>
                <a:ea typeface="+mn-ea"/>
              </a:rPr>
              <a:t>(RS232) </a:t>
            </a:r>
            <a:r>
              <a:rPr lang="ko-KR" altLang="en-US" sz="2800" b="1">
                <a:latin typeface="+mn-ea"/>
                <a:ea typeface="+mn-ea"/>
              </a:rPr>
              <a:t>통신으로 </a:t>
            </a:r>
            <a:r>
              <a:rPr lang="en-US" altLang="ko-KR" sz="2800" b="1">
                <a:latin typeface="+mn-ea"/>
                <a:ea typeface="+mn-ea"/>
              </a:rPr>
              <a:t>LED </a:t>
            </a:r>
            <a:r>
              <a:rPr lang="ko-KR" altLang="en-US" sz="2800" b="1" smtClean="0">
                <a:latin typeface="+mn-ea"/>
                <a:ea typeface="+mn-ea"/>
              </a:rPr>
              <a:t>제어하기</a:t>
            </a:r>
            <a:endParaRPr lang="ko-KR" altLang="en-US" sz="2800">
              <a:latin typeface="+mn-ea"/>
              <a:ea typeface="+mn-ea"/>
            </a:endParaRPr>
          </a:p>
        </p:txBody>
      </p:sp>
      <p:sp>
        <p:nvSpPr>
          <p:cNvPr id="37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</a:t>
            </a:r>
            <a:r>
              <a:rPr lang="en-US" altLang="ko-KR" sz="2100" b="1">
                <a:latin typeface="+mn-ea"/>
                <a:ea typeface="+mn-ea"/>
              </a:rPr>
              <a:t>RS232 </a:t>
            </a:r>
            <a:r>
              <a:rPr lang="ko-KR" altLang="en-US" sz="2100" b="1" smtClean="0">
                <a:latin typeface="+mn-ea"/>
                <a:ea typeface="+mn-ea"/>
              </a:rPr>
              <a:t>통신을 이용해서 아두이노에 연결된 </a:t>
            </a:r>
            <a:r>
              <a:rPr lang="en-US" altLang="ko-KR" sz="2100" b="1" smtClean="0">
                <a:latin typeface="+mn-ea"/>
                <a:ea typeface="+mn-ea"/>
              </a:rPr>
              <a:t>2</a:t>
            </a:r>
            <a:r>
              <a:rPr lang="ko-KR" altLang="en-US" sz="2100" b="1" smtClean="0">
                <a:latin typeface="+mn-ea"/>
                <a:ea typeface="+mn-ea"/>
              </a:rPr>
              <a:t>개의 </a:t>
            </a:r>
            <a:r>
              <a:rPr lang="en-US" altLang="ko-KR" sz="2100" b="1" smtClean="0">
                <a:latin typeface="+mn-ea"/>
                <a:ea typeface="+mn-ea"/>
              </a:rPr>
              <a:t>LED</a:t>
            </a:r>
            <a:r>
              <a:rPr lang="ko-KR" altLang="en-US" sz="2100" b="1" smtClean="0">
                <a:latin typeface="+mn-ea"/>
                <a:ea typeface="+mn-ea"/>
              </a:rPr>
              <a:t>를 </a:t>
            </a:r>
            <a:endParaRPr lang="en-US" altLang="ko-KR" sz="2100" b="1" smtClean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kumimoji="0" lang="en-US" altLang="ko-KR" sz="2100" b="1" smtClean="0">
                <a:latin typeface="+mn-ea"/>
                <a:ea typeface="+mn-ea"/>
              </a:rPr>
              <a:t>    </a:t>
            </a:r>
            <a:r>
              <a:rPr kumimoji="0" lang="ko-KR" altLang="en-US" sz="2100" b="1" smtClean="0">
                <a:latin typeface="+mn-ea"/>
                <a:ea typeface="+mn-ea"/>
              </a:rPr>
              <a:t>제어해 보자</a:t>
            </a:r>
            <a:r>
              <a:rPr kumimoji="0" lang="en-US" altLang="ko-KR" sz="2100" b="1" smtClean="0">
                <a:latin typeface="+mn-ea"/>
                <a:ea typeface="+mn-ea"/>
              </a:rPr>
              <a:t>.</a:t>
            </a:r>
          </a:p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아두이노 시리얼 모니터에서 </a:t>
            </a:r>
            <a:r>
              <a:rPr kumimoji="0" lang="en-US" altLang="ko-KR" sz="2100" b="1" smtClean="0">
                <a:latin typeface="+mn-ea"/>
                <a:ea typeface="+mn-ea"/>
              </a:rPr>
              <a:t>“1” or “2” </a:t>
            </a:r>
            <a:r>
              <a:rPr kumimoji="0" lang="ko-KR" altLang="en-US" sz="2100" b="1" smtClean="0">
                <a:latin typeface="+mn-ea"/>
                <a:ea typeface="+mn-ea"/>
              </a:rPr>
              <a:t>를 입력</a:t>
            </a:r>
            <a:endParaRPr kumimoji="0"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r>
              <a:rPr kumimoji="0" lang="en-US" altLang="ko-KR" sz="2100" b="1">
                <a:latin typeface="+mn-ea"/>
                <a:ea typeface="+mn-ea"/>
              </a:rPr>
              <a:t> </a:t>
            </a:r>
            <a:r>
              <a:rPr kumimoji="0" lang="en-US" altLang="ko-KR" sz="2100" b="1" smtClean="0">
                <a:latin typeface="+mn-ea"/>
                <a:ea typeface="+mn-ea"/>
              </a:rPr>
              <a:t>  </a:t>
            </a:r>
            <a:r>
              <a:rPr kumimoji="0" lang="ko-KR" altLang="en-US" sz="2100" b="1" smtClean="0">
                <a:latin typeface="+mn-ea"/>
                <a:ea typeface="+mn-ea"/>
              </a:rPr>
              <a:t>□ </a:t>
            </a:r>
            <a:r>
              <a:rPr kumimoji="0" lang="en-US" altLang="ko-KR" sz="2100" b="1" smtClean="0">
                <a:latin typeface="+mn-ea"/>
                <a:ea typeface="+mn-ea"/>
              </a:rPr>
              <a:t>“1” </a:t>
            </a:r>
            <a:r>
              <a:rPr kumimoji="0" lang="ko-KR" altLang="en-US" sz="2100" b="1" smtClean="0">
                <a:latin typeface="+mn-ea"/>
                <a:ea typeface="+mn-ea"/>
              </a:rPr>
              <a:t>을 입력하면 파란색 </a:t>
            </a:r>
            <a:r>
              <a:rPr kumimoji="0" lang="en-US" altLang="ko-KR" sz="2100" b="1" smtClean="0">
                <a:latin typeface="+mn-ea"/>
                <a:ea typeface="+mn-ea"/>
              </a:rPr>
              <a:t>LED</a:t>
            </a:r>
            <a:r>
              <a:rPr kumimoji="0" lang="ko-KR" altLang="en-US" sz="2100" b="1" smtClean="0">
                <a:latin typeface="+mn-ea"/>
                <a:ea typeface="+mn-ea"/>
              </a:rPr>
              <a:t>를 토글 한다</a:t>
            </a:r>
            <a:r>
              <a:rPr kumimoji="0" lang="en-US" altLang="ko-KR" sz="2100" b="1" smtClean="0">
                <a:latin typeface="+mn-ea"/>
                <a:ea typeface="+mn-ea"/>
              </a:rPr>
              <a:t>.</a:t>
            </a:r>
            <a:endParaRPr lang="en-US" altLang="ko-KR" sz="2100" b="1">
              <a:latin typeface="+mn-ea"/>
              <a:ea typeface="+mn-ea"/>
            </a:endParaRPr>
          </a:p>
          <a:p>
            <a:pPr>
              <a:defRPr/>
            </a:pPr>
            <a:r>
              <a:rPr kumimoji="0" lang="en-US" altLang="ko-KR" sz="2100" b="1" smtClean="0">
                <a:latin typeface="+mn-ea"/>
                <a:ea typeface="+mn-ea"/>
              </a:rPr>
              <a:t>   </a:t>
            </a:r>
            <a:r>
              <a:rPr kumimoji="0" lang="ko-KR" altLang="en-US" sz="2100" b="1">
                <a:latin typeface="+mn-ea"/>
                <a:ea typeface="+mn-ea"/>
              </a:rPr>
              <a:t>□ </a:t>
            </a:r>
            <a:r>
              <a:rPr kumimoji="0" lang="en-US" altLang="ko-KR" sz="2100" b="1" smtClean="0">
                <a:latin typeface="+mn-ea"/>
                <a:ea typeface="+mn-ea"/>
              </a:rPr>
              <a:t>“2” </a:t>
            </a:r>
            <a:r>
              <a:rPr kumimoji="0" lang="ko-KR" altLang="en-US" sz="2100" b="1">
                <a:latin typeface="+mn-ea"/>
                <a:ea typeface="+mn-ea"/>
              </a:rPr>
              <a:t>을 입력하면 </a:t>
            </a:r>
            <a:r>
              <a:rPr kumimoji="0" lang="ko-KR" altLang="en-US" sz="2100" b="1" smtClean="0">
                <a:latin typeface="+mn-ea"/>
                <a:ea typeface="+mn-ea"/>
              </a:rPr>
              <a:t>붉은색 </a:t>
            </a:r>
            <a:r>
              <a:rPr kumimoji="0" lang="en-US" altLang="ko-KR" sz="2100" b="1">
                <a:latin typeface="+mn-ea"/>
                <a:ea typeface="+mn-ea"/>
              </a:rPr>
              <a:t>LED</a:t>
            </a:r>
            <a:r>
              <a:rPr kumimoji="0" lang="ko-KR" altLang="en-US" sz="2100" b="1">
                <a:latin typeface="+mn-ea"/>
                <a:ea typeface="+mn-ea"/>
              </a:rPr>
              <a:t>를 토글 한다</a:t>
            </a:r>
            <a:r>
              <a:rPr kumimoji="0" lang="en-US" altLang="ko-KR" sz="2100" b="1" smtClean="0">
                <a:latin typeface="+mn-ea"/>
                <a:ea typeface="+mn-ea"/>
              </a:rPr>
              <a:t>.</a:t>
            </a:r>
            <a:endParaRPr lang="ko-KR" altLang="en-US" sz="2100" b="1">
              <a:latin typeface="+mn-ea"/>
              <a:ea typeface="+mn-ea"/>
            </a:endParaRPr>
          </a:p>
        </p:txBody>
      </p:sp>
      <p:pic>
        <p:nvPicPr>
          <p:cNvPr id="77859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924175"/>
            <a:ext cx="6581775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845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11397-A155-4A83-A444-CEBD67FEB3D2}" type="slidenum">
              <a:rPr lang="ko-KR" altLang="en-US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885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88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88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88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885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88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88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88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886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886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88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88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886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8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88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88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88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88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887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88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887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887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887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88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887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88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887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>
                <a:latin typeface="+mn-ea"/>
                <a:ea typeface="+mn-ea"/>
              </a:rPr>
              <a:t>시리얼</a:t>
            </a:r>
            <a:r>
              <a:rPr lang="en-US" altLang="ko-KR" sz="2800" b="1">
                <a:latin typeface="+mn-ea"/>
                <a:ea typeface="+mn-ea"/>
              </a:rPr>
              <a:t>(RS232) </a:t>
            </a:r>
            <a:r>
              <a:rPr lang="ko-KR" altLang="en-US" sz="2800" b="1">
                <a:latin typeface="+mn-ea"/>
                <a:ea typeface="+mn-ea"/>
              </a:rPr>
              <a:t>통신으로 </a:t>
            </a:r>
            <a:r>
              <a:rPr lang="en-US" altLang="ko-KR" sz="2800" b="1">
                <a:latin typeface="+mn-ea"/>
                <a:ea typeface="+mn-ea"/>
              </a:rPr>
              <a:t>LED </a:t>
            </a:r>
            <a:r>
              <a:rPr lang="ko-KR" altLang="en-US" sz="2800" b="1" smtClean="0">
                <a:latin typeface="+mn-ea"/>
                <a:ea typeface="+mn-ea"/>
              </a:rPr>
              <a:t>제어하기 </a:t>
            </a:r>
            <a:r>
              <a:rPr lang="en-US" altLang="ko-KR" sz="2800" b="1" smtClean="0">
                <a:latin typeface="+mn-ea"/>
                <a:ea typeface="+mn-ea"/>
              </a:rPr>
              <a:t>- </a:t>
            </a:r>
            <a:r>
              <a:rPr lang="ko-KR" altLang="en-US" sz="2800" b="1" smtClean="0">
                <a:latin typeface="+mn-ea"/>
                <a:ea typeface="+mn-ea"/>
              </a:rPr>
              <a:t>배선도</a:t>
            </a:r>
            <a:endParaRPr lang="ko-KR" altLang="en-US" sz="2800">
              <a:latin typeface="+mn-ea"/>
              <a:ea typeface="+mn-ea"/>
            </a:endParaRPr>
          </a:p>
        </p:txBody>
      </p:sp>
      <p:sp>
        <p:nvSpPr>
          <p:cNvPr id="788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78883" name="_x254811856" descr="EMB000015bc06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25538"/>
            <a:ext cx="7200900" cy="522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4227513" y="2492375"/>
            <a:ext cx="4889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>
                <a:latin typeface="+mn-ea"/>
              </a:rPr>
              <a:t>D6</a:t>
            </a: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227513" y="3205163"/>
            <a:ext cx="4889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>
                <a:latin typeface="+mn-ea"/>
              </a:rPr>
              <a:t>D7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13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1E4D01-6927-4E0F-B3B1-AF04DB8788D2}" type="slidenum">
              <a:rPr lang="ko-KR" altLang="en-US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7987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987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98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987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98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98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98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98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98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988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988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988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988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98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9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989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98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98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98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989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98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989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989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989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99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99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99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99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>
                <a:latin typeface="+mn-ea"/>
                <a:ea typeface="+mn-ea"/>
              </a:rPr>
              <a:t>시리얼</a:t>
            </a:r>
            <a:r>
              <a:rPr lang="en-US" altLang="ko-KR" sz="2800" b="1">
                <a:latin typeface="+mn-ea"/>
                <a:ea typeface="+mn-ea"/>
              </a:rPr>
              <a:t>(RS232) </a:t>
            </a:r>
            <a:r>
              <a:rPr lang="ko-KR" altLang="en-US" sz="2800" b="1">
                <a:latin typeface="+mn-ea"/>
                <a:ea typeface="+mn-ea"/>
              </a:rPr>
              <a:t>통신으로 </a:t>
            </a:r>
            <a:r>
              <a:rPr lang="en-US" altLang="ko-KR" sz="2800" b="1">
                <a:latin typeface="+mn-ea"/>
                <a:ea typeface="+mn-ea"/>
              </a:rPr>
              <a:t>LED </a:t>
            </a:r>
            <a:r>
              <a:rPr lang="ko-KR" altLang="en-US" sz="2800" b="1" smtClean="0">
                <a:latin typeface="+mn-ea"/>
                <a:ea typeface="+mn-ea"/>
              </a:rPr>
              <a:t>제어하기 </a:t>
            </a:r>
            <a:r>
              <a:rPr lang="en-US" altLang="ko-KR" sz="2800" b="1" smtClean="0">
                <a:latin typeface="+mn-ea"/>
                <a:ea typeface="+mn-ea"/>
              </a:rPr>
              <a:t>- </a:t>
            </a:r>
            <a:r>
              <a:rPr lang="ko-KR" altLang="en-US" sz="2800" b="1" smtClean="0">
                <a:latin typeface="+mn-ea"/>
                <a:ea typeface="+mn-ea"/>
              </a:rPr>
              <a:t>회</a:t>
            </a:r>
            <a:r>
              <a:rPr lang="ko-KR" altLang="en-US" sz="2800" b="1">
                <a:latin typeface="+mn-ea"/>
                <a:ea typeface="+mn-ea"/>
              </a:rPr>
              <a:t>로</a:t>
            </a:r>
            <a:r>
              <a:rPr lang="ko-KR" altLang="en-US" sz="2800" b="1" smtClean="0">
                <a:latin typeface="+mn-ea"/>
                <a:ea typeface="+mn-ea"/>
              </a:rPr>
              <a:t>도</a:t>
            </a:r>
            <a:endParaRPr lang="ko-KR" altLang="en-US" sz="2800">
              <a:latin typeface="+mn-ea"/>
              <a:ea typeface="+mn-ea"/>
            </a:endParaRPr>
          </a:p>
        </p:txBody>
      </p:sp>
      <p:sp>
        <p:nvSpPr>
          <p:cNvPr id="799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9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79907" name="_x254810976" descr="EMB000015bc06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1117600"/>
            <a:ext cx="5729287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106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FFE353-216B-46C5-8B53-D9290AD13C74}" type="slidenum">
              <a:rPr lang="ko-KR" altLang="en-US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8089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09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09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09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09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09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0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09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09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090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09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09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09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09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0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09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09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09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09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091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09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092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092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09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09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09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0927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8313" y="1125538"/>
            <a:ext cx="8135937" cy="39703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latinLnBrk="0">
              <a:defRPr/>
            </a:pPr>
            <a:endParaRPr lang="en-US" altLang="ko-KR" b="1">
              <a:latin typeface="+mn-ea"/>
              <a:ea typeface="+mn-ea"/>
            </a:endParaRPr>
          </a:p>
          <a:p>
            <a:pPr latinLnBrk="0">
              <a:defRPr/>
            </a:pPr>
            <a:r>
              <a:rPr lang="en-US" altLang="ko-KR" b="1">
                <a:latin typeface="+mn-ea"/>
                <a:ea typeface="+mn-ea"/>
              </a:rPr>
              <a:t>int led1 = 7;</a:t>
            </a:r>
          </a:p>
          <a:p>
            <a:pPr latinLnBrk="0">
              <a:defRPr/>
            </a:pPr>
            <a:r>
              <a:rPr lang="en-US" altLang="ko-KR" b="1">
                <a:latin typeface="+mn-ea"/>
                <a:ea typeface="+mn-ea"/>
              </a:rPr>
              <a:t>int led2 = 6;</a:t>
            </a:r>
          </a:p>
          <a:p>
            <a:pPr latinLnBrk="0">
              <a:defRPr/>
            </a:pPr>
            <a:r>
              <a:rPr lang="en-US" altLang="ko-KR" b="1">
                <a:latin typeface="+mn-ea"/>
                <a:ea typeface="+mn-ea"/>
              </a:rPr>
              <a:t>int led1_status = LOW; // LED1 </a:t>
            </a:r>
            <a:r>
              <a:rPr lang="ko-KR" altLang="en-US" b="1">
                <a:latin typeface="+mn-ea"/>
                <a:ea typeface="+mn-ea"/>
              </a:rPr>
              <a:t>상태 </a:t>
            </a:r>
          </a:p>
          <a:p>
            <a:pPr latinLnBrk="0">
              <a:defRPr/>
            </a:pPr>
            <a:r>
              <a:rPr lang="en-US" altLang="ko-KR" b="1">
                <a:latin typeface="+mn-ea"/>
                <a:ea typeface="+mn-ea"/>
              </a:rPr>
              <a:t>int led2_status = LOW; // LED2 </a:t>
            </a:r>
            <a:r>
              <a:rPr lang="ko-KR" altLang="en-US" b="1">
                <a:latin typeface="+mn-ea"/>
                <a:ea typeface="+mn-ea"/>
              </a:rPr>
              <a:t>상태</a:t>
            </a:r>
          </a:p>
          <a:p>
            <a:pPr latinLnBrk="0">
              <a:defRPr/>
            </a:pPr>
            <a:endParaRPr lang="en-US" altLang="ko-KR" b="1">
              <a:latin typeface="+mn-ea"/>
              <a:ea typeface="+mn-ea"/>
            </a:endParaRPr>
          </a:p>
          <a:p>
            <a:pPr latinLnBrk="0">
              <a:defRPr/>
            </a:pPr>
            <a:r>
              <a:rPr lang="en-US" altLang="ko-KR" b="1">
                <a:latin typeface="+mn-ea"/>
                <a:ea typeface="+mn-ea"/>
              </a:rPr>
              <a:t>void setup()</a:t>
            </a:r>
          </a:p>
          <a:p>
            <a:pPr latinLnBrk="0">
              <a:defRPr/>
            </a:pPr>
            <a:r>
              <a:rPr lang="en-US" altLang="ko-KR" b="1">
                <a:latin typeface="+mn-ea"/>
                <a:ea typeface="+mn-ea"/>
              </a:rPr>
              <a:t>{</a:t>
            </a:r>
          </a:p>
          <a:p>
            <a:pPr latinLnBrk="0">
              <a:defRPr/>
            </a:pPr>
            <a:r>
              <a:rPr lang="en-US" altLang="ko-KR" b="1">
                <a:latin typeface="+mn-ea"/>
                <a:ea typeface="+mn-ea"/>
              </a:rPr>
              <a:t>    pinMode(led1, OUTPUT);</a:t>
            </a:r>
          </a:p>
          <a:p>
            <a:pPr latinLnBrk="0">
              <a:defRPr/>
            </a:pPr>
            <a:r>
              <a:rPr lang="en-US" altLang="ko-KR" b="1">
                <a:latin typeface="+mn-ea"/>
                <a:ea typeface="+mn-ea"/>
              </a:rPr>
              <a:t>    pinMode(led2, OUTPUT);</a:t>
            </a:r>
          </a:p>
          <a:p>
            <a:pPr latinLnBrk="0">
              <a:defRPr/>
            </a:pPr>
            <a:r>
              <a:rPr lang="en-US" altLang="ko-KR" b="1">
                <a:latin typeface="+mn-ea"/>
                <a:ea typeface="+mn-ea"/>
              </a:rPr>
              <a:t>    digitalWrite(led1, LOW);</a:t>
            </a:r>
          </a:p>
          <a:p>
            <a:pPr latinLnBrk="0">
              <a:defRPr/>
            </a:pPr>
            <a:r>
              <a:rPr lang="en-US" altLang="ko-KR" b="1">
                <a:latin typeface="+mn-ea"/>
                <a:ea typeface="+mn-ea"/>
              </a:rPr>
              <a:t>    digitalWrite(led2, LOW); </a:t>
            </a:r>
          </a:p>
          <a:p>
            <a:pPr latinLnBrk="0">
              <a:defRPr/>
            </a:pPr>
            <a:r>
              <a:rPr lang="en-US" altLang="ko-KR" b="1">
                <a:latin typeface="+mn-ea"/>
                <a:ea typeface="+mn-ea"/>
              </a:rPr>
              <a:t>    Serial.begin(9600);</a:t>
            </a:r>
          </a:p>
          <a:p>
            <a:pPr latinLnBrk="0">
              <a:defRPr/>
            </a:pPr>
            <a:r>
              <a:rPr lang="en-US" altLang="ko-KR" b="1">
                <a:latin typeface="+mn-ea"/>
                <a:ea typeface="+mn-ea"/>
              </a:rPr>
              <a:t>}</a:t>
            </a:r>
          </a:p>
        </p:txBody>
      </p:sp>
      <p:sp>
        <p:nvSpPr>
          <p:cNvPr id="34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>
                <a:latin typeface="+mn-ea"/>
                <a:ea typeface="+mn-ea"/>
              </a:rPr>
              <a:t>시리얼</a:t>
            </a:r>
            <a:r>
              <a:rPr lang="en-US" altLang="ko-KR" sz="2800" b="1">
                <a:latin typeface="+mn-ea"/>
                <a:ea typeface="+mn-ea"/>
              </a:rPr>
              <a:t>(RS232) </a:t>
            </a:r>
            <a:r>
              <a:rPr lang="ko-KR" altLang="en-US" sz="2800" b="1">
                <a:latin typeface="+mn-ea"/>
                <a:ea typeface="+mn-ea"/>
              </a:rPr>
              <a:t>통신으로 </a:t>
            </a:r>
            <a:r>
              <a:rPr lang="en-US" altLang="ko-KR" sz="2800" b="1">
                <a:latin typeface="+mn-ea"/>
                <a:ea typeface="+mn-ea"/>
              </a:rPr>
              <a:t>LED </a:t>
            </a:r>
            <a:r>
              <a:rPr lang="ko-KR" altLang="en-US" sz="2800" b="1" smtClean="0">
                <a:latin typeface="+mn-ea"/>
                <a:ea typeface="+mn-ea"/>
              </a:rPr>
              <a:t>제어하기 </a:t>
            </a:r>
            <a:r>
              <a:rPr lang="en-US" altLang="ko-KR" sz="2800" b="1" smtClean="0">
                <a:latin typeface="+mn-ea"/>
                <a:ea typeface="+mn-ea"/>
              </a:rPr>
              <a:t>- </a:t>
            </a:r>
            <a:r>
              <a:rPr lang="ko-KR" altLang="en-US" sz="2800" b="1" smtClean="0">
                <a:latin typeface="+mn-ea"/>
                <a:ea typeface="+mn-ea"/>
              </a:rPr>
              <a:t>스케치</a:t>
            </a:r>
            <a:endParaRPr lang="ko-KR" altLang="en-US" sz="28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93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59820D-68D5-423E-95A0-CF8CFEE57232}" type="slidenum">
              <a:rPr lang="ko-KR" altLang="en-US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819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19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19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19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19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19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19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19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19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193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193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193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19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19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1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19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19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19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19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194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19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194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194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19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194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19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1950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8313" y="1125538"/>
            <a:ext cx="8135937" cy="53546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latinLnBrk="0">
              <a:defRPr/>
            </a:pPr>
            <a:r>
              <a:rPr lang="en-US" altLang="ko-KR" b="1">
                <a:latin typeface="+mn-ea"/>
                <a:ea typeface="+mn-ea"/>
              </a:rPr>
              <a:t>void loop()</a:t>
            </a:r>
          </a:p>
          <a:p>
            <a:pPr latinLnBrk="0">
              <a:defRPr/>
            </a:pPr>
            <a:r>
              <a:rPr lang="en-US" altLang="ko-KR" b="1">
                <a:latin typeface="+mn-ea"/>
                <a:ea typeface="+mn-ea"/>
              </a:rPr>
              <a:t>{</a:t>
            </a:r>
          </a:p>
          <a:p>
            <a:pPr latinLnBrk="0">
              <a:defRPr/>
            </a:pPr>
            <a:r>
              <a:rPr lang="en-US" altLang="ko-KR" b="1">
                <a:latin typeface="+mn-ea"/>
                <a:ea typeface="+mn-ea"/>
              </a:rPr>
              <a:t>    char read_data;</a:t>
            </a:r>
          </a:p>
          <a:p>
            <a:pPr latinLnBrk="0">
              <a:defRPr/>
            </a:pPr>
            <a:endParaRPr lang="en-US" altLang="ko-KR" b="1">
              <a:latin typeface="+mn-ea"/>
              <a:ea typeface="+mn-ea"/>
            </a:endParaRPr>
          </a:p>
          <a:p>
            <a:pPr latinLnBrk="0">
              <a:defRPr/>
            </a:pPr>
            <a:r>
              <a:rPr lang="en-US" altLang="ko-KR" b="1">
                <a:latin typeface="+mn-ea"/>
                <a:ea typeface="+mn-ea"/>
              </a:rPr>
              <a:t>    if (Serial.available())</a:t>
            </a:r>
          </a:p>
          <a:p>
            <a:pPr latinLnBrk="0">
              <a:defRPr/>
            </a:pPr>
            <a:r>
              <a:rPr lang="en-US" altLang="ko-KR" b="1">
                <a:latin typeface="+mn-ea"/>
                <a:ea typeface="+mn-ea"/>
              </a:rPr>
              <a:t>    {</a:t>
            </a:r>
          </a:p>
          <a:p>
            <a:pPr latinLnBrk="0">
              <a:defRPr/>
            </a:pPr>
            <a:r>
              <a:rPr lang="en-US" altLang="ko-KR" b="1">
                <a:latin typeface="+mn-ea"/>
                <a:ea typeface="+mn-ea"/>
              </a:rPr>
              <a:t>    </a:t>
            </a:r>
            <a:r>
              <a:rPr lang="en-US" altLang="ko-KR" b="1">
                <a:latin typeface="+mn-ea"/>
                <a:ea typeface="굴림" pitchFamily="50" charset="-127"/>
              </a:rPr>
              <a:t>    </a:t>
            </a:r>
            <a:r>
              <a:rPr lang="en-US" altLang="ko-KR" b="1">
                <a:latin typeface="+mn-ea"/>
                <a:ea typeface="+mn-ea"/>
              </a:rPr>
              <a:t>read_data = Serial.read();</a:t>
            </a:r>
          </a:p>
          <a:p>
            <a:pPr latinLnBrk="0">
              <a:defRPr/>
            </a:pPr>
            <a:r>
              <a:rPr lang="en-US" altLang="ko-KR" b="1">
                <a:latin typeface="+mn-ea"/>
                <a:ea typeface="+mn-ea"/>
              </a:rPr>
              <a:t>        if( read_data == '1' &amp;&amp; led1_status == LOW)</a:t>
            </a:r>
          </a:p>
          <a:p>
            <a:pPr latinLnBrk="0">
              <a:defRPr/>
            </a:pPr>
            <a:r>
              <a:rPr lang="en-US" altLang="ko-KR" b="1">
                <a:latin typeface="+mn-ea"/>
                <a:ea typeface="+mn-ea"/>
              </a:rPr>
              <a:t>        {</a:t>
            </a:r>
          </a:p>
          <a:p>
            <a:pPr latinLnBrk="0">
              <a:defRPr/>
            </a:pPr>
            <a:r>
              <a:rPr lang="en-US" altLang="ko-KR" b="1">
                <a:latin typeface="+mn-ea"/>
                <a:ea typeface="+mn-ea"/>
              </a:rPr>
              <a:t>            digitalWrite(led1, HIGH);</a:t>
            </a:r>
          </a:p>
          <a:p>
            <a:pPr latinLnBrk="0">
              <a:defRPr/>
            </a:pPr>
            <a:r>
              <a:rPr lang="en-US" altLang="ko-KR" b="1">
                <a:latin typeface="+mn-ea"/>
                <a:ea typeface="+mn-ea"/>
              </a:rPr>
              <a:t>            led1_status = HIGH;</a:t>
            </a:r>
          </a:p>
          <a:p>
            <a:pPr latinLnBrk="0">
              <a:defRPr/>
            </a:pPr>
            <a:r>
              <a:rPr lang="en-US" altLang="ko-KR" b="1">
                <a:latin typeface="+mn-ea"/>
                <a:ea typeface="+mn-ea"/>
              </a:rPr>
              <a:t>            Serial.println("LED1 ON"); </a:t>
            </a:r>
          </a:p>
          <a:p>
            <a:pPr latinLnBrk="0">
              <a:defRPr/>
            </a:pPr>
            <a:r>
              <a:rPr lang="en-US" altLang="ko-KR" b="1">
                <a:latin typeface="+mn-ea"/>
                <a:ea typeface="+mn-ea"/>
              </a:rPr>
              <a:t>        }</a:t>
            </a:r>
          </a:p>
          <a:p>
            <a:pPr latinLnBrk="0">
              <a:defRPr/>
            </a:pPr>
            <a:r>
              <a:rPr lang="en-US" altLang="ko-KR" b="1">
                <a:latin typeface="+mn-ea"/>
                <a:ea typeface="+mn-ea"/>
              </a:rPr>
              <a:t>        else if( read_data == '1' &amp;&amp; led1_status == HIGH )</a:t>
            </a:r>
          </a:p>
          <a:p>
            <a:pPr latinLnBrk="0">
              <a:defRPr/>
            </a:pPr>
            <a:r>
              <a:rPr lang="en-US" altLang="ko-KR" b="1">
                <a:latin typeface="+mn-ea"/>
                <a:ea typeface="+mn-ea"/>
              </a:rPr>
              <a:t>       {</a:t>
            </a:r>
          </a:p>
          <a:p>
            <a:pPr latinLnBrk="0">
              <a:defRPr/>
            </a:pPr>
            <a:r>
              <a:rPr lang="en-US" altLang="ko-KR" b="1">
                <a:latin typeface="+mn-ea"/>
                <a:ea typeface="+mn-ea"/>
              </a:rPr>
              <a:t>           digitalWrite(led1, LOW); </a:t>
            </a:r>
          </a:p>
          <a:p>
            <a:pPr latinLnBrk="0">
              <a:defRPr/>
            </a:pPr>
            <a:r>
              <a:rPr lang="en-US" altLang="ko-KR" b="1">
                <a:latin typeface="+mn-ea"/>
                <a:ea typeface="+mn-ea"/>
              </a:rPr>
              <a:t>           led1_status = LOW;</a:t>
            </a:r>
          </a:p>
          <a:p>
            <a:pPr latinLnBrk="0">
              <a:defRPr/>
            </a:pPr>
            <a:r>
              <a:rPr lang="en-US" altLang="ko-KR" b="1">
                <a:latin typeface="+mn-ea"/>
                <a:ea typeface="+mn-ea"/>
              </a:rPr>
              <a:t>           Serial.println("LED1 OFF"); </a:t>
            </a:r>
          </a:p>
          <a:p>
            <a:pPr latinLnBrk="0">
              <a:defRPr/>
            </a:pPr>
            <a:r>
              <a:rPr lang="en-US" altLang="ko-KR" b="1">
                <a:latin typeface="+mn-ea"/>
                <a:ea typeface="+mn-ea"/>
              </a:rPr>
              <a:t>        }</a:t>
            </a:r>
          </a:p>
        </p:txBody>
      </p:sp>
      <p:sp>
        <p:nvSpPr>
          <p:cNvPr id="34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>
                <a:latin typeface="+mn-ea"/>
                <a:ea typeface="+mn-ea"/>
              </a:rPr>
              <a:t>시리얼</a:t>
            </a:r>
            <a:r>
              <a:rPr lang="en-US" altLang="ko-KR" sz="2800" b="1">
                <a:latin typeface="+mn-ea"/>
                <a:ea typeface="+mn-ea"/>
              </a:rPr>
              <a:t>(RS232) </a:t>
            </a:r>
            <a:r>
              <a:rPr lang="ko-KR" altLang="en-US" sz="2800" b="1">
                <a:latin typeface="+mn-ea"/>
                <a:ea typeface="+mn-ea"/>
              </a:rPr>
              <a:t>통신으로 </a:t>
            </a:r>
            <a:r>
              <a:rPr lang="en-US" altLang="ko-KR" sz="2800" b="1">
                <a:latin typeface="+mn-ea"/>
                <a:ea typeface="+mn-ea"/>
              </a:rPr>
              <a:t>LED </a:t>
            </a:r>
            <a:r>
              <a:rPr lang="ko-KR" altLang="en-US" sz="2800" b="1" smtClean="0">
                <a:latin typeface="+mn-ea"/>
                <a:ea typeface="+mn-ea"/>
              </a:rPr>
              <a:t>제어하기 </a:t>
            </a:r>
            <a:r>
              <a:rPr lang="en-US" altLang="ko-KR" sz="2800" b="1" smtClean="0">
                <a:latin typeface="+mn-ea"/>
                <a:ea typeface="+mn-ea"/>
              </a:rPr>
              <a:t>- </a:t>
            </a:r>
            <a:r>
              <a:rPr lang="ko-KR" altLang="en-US" sz="2800" b="1" smtClean="0">
                <a:latin typeface="+mn-ea"/>
                <a:ea typeface="+mn-ea"/>
              </a:rPr>
              <a:t>스케치</a:t>
            </a:r>
            <a:endParaRPr lang="ko-KR" altLang="en-US" sz="28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806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D07502-353B-4BD7-A718-013DD847340A}" type="slidenum">
              <a:rPr lang="ko-KR" altLang="en-US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829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29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29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295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29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295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29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29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29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295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29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29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29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29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29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29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29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296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29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296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29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296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297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29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29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29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2974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8313" y="1125538"/>
            <a:ext cx="8135937" cy="4800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latinLnBrk="0">
              <a:defRPr/>
            </a:pPr>
            <a:r>
              <a:rPr lang="en-US" altLang="ko-KR" b="1" dirty="0">
                <a:latin typeface="+mn-ea"/>
                <a:ea typeface="+mn-ea"/>
              </a:rPr>
              <a:t>       if( </a:t>
            </a:r>
            <a:r>
              <a:rPr lang="en-US" altLang="ko-KR" b="1" dirty="0" err="1">
                <a:latin typeface="+mn-ea"/>
                <a:ea typeface="+mn-ea"/>
              </a:rPr>
              <a:t>read_data</a:t>
            </a:r>
            <a:r>
              <a:rPr lang="en-US" altLang="ko-KR" b="1" dirty="0">
                <a:latin typeface="+mn-ea"/>
                <a:ea typeface="+mn-ea"/>
              </a:rPr>
              <a:t> == '2' &amp;&amp; led2_status == LOW)</a:t>
            </a:r>
          </a:p>
          <a:p>
            <a:pPr latinLnBrk="0">
              <a:defRPr/>
            </a:pPr>
            <a:r>
              <a:rPr lang="en-US" altLang="ko-KR" b="1" dirty="0">
                <a:latin typeface="+mn-ea"/>
                <a:ea typeface="+mn-ea"/>
              </a:rPr>
              <a:t>       {</a:t>
            </a:r>
          </a:p>
          <a:p>
            <a:pPr latinLnBrk="0">
              <a:defRPr/>
            </a:pPr>
            <a:r>
              <a:rPr lang="en-US" altLang="ko-KR" b="1" dirty="0">
                <a:latin typeface="+mn-ea"/>
                <a:ea typeface="+mn-ea"/>
              </a:rPr>
              <a:t>            </a:t>
            </a:r>
            <a:r>
              <a:rPr lang="en-US" altLang="ko-KR" b="1" dirty="0" err="1">
                <a:latin typeface="+mn-ea"/>
                <a:ea typeface="+mn-ea"/>
              </a:rPr>
              <a:t>digitalWrite</a:t>
            </a:r>
            <a:r>
              <a:rPr lang="en-US" altLang="ko-KR" b="1" dirty="0">
                <a:latin typeface="+mn-ea"/>
                <a:ea typeface="+mn-ea"/>
              </a:rPr>
              <a:t>(led2, HIGH);</a:t>
            </a:r>
          </a:p>
          <a:p>
            <a:pPr latinLnBrk="0">
              <a:defRPr/>
            </a:pPr>
            <a:r>
              <a:rPr lang="en-US" altLang="ko-KR" b="1" dirty="0">
                <a:latin typeface="+mn-ea"/>
                <a:ea typeface="+mn-ea"/>
              </a:rPr>
              <a:t>            led2_status = HIGH;</a:t>
            </a:r>
          </a:p>
          <a:p>
            <a:pPr latinLnBrk="0">
              <a:defRPr/>
            </a:pPr>
            <a:r>
              <a:rPr lang="en-US" altLang="ko-KR" b="1" dirty="0">
                <a:latin typeface="+mn-ea"/>
                <a:ea typeface="+mn-ea"/>
              </a:rPr>
              <a:t>            </a:t>
            </a:r>
            <a:r>
              <a:rPr lang="en-US" altLang="ko-KR" b="1" dirty="0" err="1">
                <a:latin typeface="+mn-ea"/>
                <a:ea typeface="+mn-ea"/>
              </a:rPr>
              <a:t>Serial.println</a:t>
            </a:r>
            <a:r>
              <a:rPr lang="en-US" altLang="ko-KR" b="1" dirty="0">
                <a:latin typeface="+mn-ea"/>
                <a:ea typeface="+mn-ea"/>
              </a:rPr>
              <a:t>("LED2 ON"); </a:t>
            </a:r>
          </a:p>
          <a:p>
            <a:pPr latinLnBrk="0">
              <a:defRPr/>
            </a:pPr>
            <a:r>
              <a:rPr lang="en-US" altLang="ko-KR" b="1" dirty="0">
                <a:latin typeface="+mn-ea"/>
                <a:ea typeface="+mn-ea"/>
              </a:rPr>
              <a:t>        }</a:t>
            </a:r>
          </a:p>
          <a:p>
            <a:pPr latinLnBrk="0">
              <a:defRPr/>
            </a:pPr>
            <a:r>
              <a:rPr lang="en-US" altLang="ko-KR" b="1" dirty="0">
                <a:latin typeface="+mn-ea"/>
                <a:ea typeface="+mn-ea"/>
              </a:rPr>
              <a:t>        else if( </a:t>
            </a:r>
            <a:r>
              <a:rPr lang="en-US" altLang="ko-KR" b="1" dirty="0" err="1">
                <a:latin typeface="+mn-ea"/>
                <a:ea typeface="+mn-ea"/>
              </a:rPr>
              <a:t>read_data</a:t>
            </a:r>
            <a:r>
              <a:rPr lang="en-US" altLang="ko-KR" b="1" dirty="0">
                <a:latin typeface="+mn-ea"/>
                <a:ea typeface="+mn-ea"/>
              </a:rPr>
              <a:t> == '2' &amp;&amp; led2_status == HIGH )</a:t>
            </a:r>
          </a:p>
          <a:p>
            <a:pPr latinLnBrk="0">
              <a:defRPr/>
            </a:pPr>
            <a:r>
              <a:rPr lang="en-US" altLang="ko-KR" b="1" dirty="0">
                <a:latin typeface="+mn-ea"/>
                <a:ea typeface="+mn-ea"/>
              </a:rPr>
              <a:t>        {</a:t>
            </a:r>
          </a:p>
          <a:p>
            <a:pPr latinLnBrk="0">
              <a:defRPr/>
            </a:pPr>
            <a:r>
              <a:rPr lang="en-US" altLang="ko-KR" b="1" dirty="0">
                <a:latin typeface="+mn-ea"/>
                <a:ea typeface="+mn-ea"/>
              </a:rPr>
              <a:t>            </a:t>
            </a:r>
            <a:r>
              <a:rPr lang="en-US" altLang="ko-KR" b="1" dirty="0" err="1">
                <a:latin typeface="+mn-ea"/>
                <a:ea typeface="+mn-ea"/>
              </a:rPr>
              <a:t>digitalWrite</a:t>
            </a:r>
            <a:r>
              <a:rPr lang="en-US" altLang="ko-KR" b="1" dirty="0">
                <a:latin typeface="+mn-ea"/>
                <a:ea typeface="+mn-ea"/>
              </a:rPr>
              <a:t>(led2, LOW); </a:t>
            </a:r>
          </a:p>
          <a:p>
            <a:pPr latinLnBrk="0">
              <a:defRPr/>
            </a:pPr>
            <a:r>
              <a:rPr lang="en-US" altLang="ko-KR" b="1" dirty="0">
                <a:latin typeface="+mn-ea"/>
                <a:ea typeface="+mn-ea"/>
              </a:rPr>
              <a:t>            led2_status = LOW;</a:t>
            </a:r>
          </a:p>
          <a:p>
            <a:pPr latinLnBrk="0">
              <a:defRPr/>
            </a:pPr>
            <a:r>
              <a:rPr lang="en-US" altLang="ko-KR" b="1" dirty="0">
                <a:latin typeface="+mn-ea"/>
                <a:ea typeface="+mn-ea"/>
              </a:rPr>
              <a:t>            </a:t>
            </a:r>
            <a:r>
              <a:rPr lang="en-US" altLang="ko-KR" b="1" dirty="0" err="1">
                <a:latin typeface="+mn-ea"/>
                <a:ea typeface="+mn-ea"/>
              </a:rPr>
              <a:t>Serial.println</a:t>
            </a:r>
            <a:r>
              <a:rPr lang="en-US" altLang="ko-KR" b="1">
                <a:latin typeface="+mn-ea"/>
                <a:ea typeface="+mn-ea"/>
              </a:rPr>
              <a:t>("</a:t>
            </a:r>
            <a:r>
              <a:rPr lang="en-US" altLang="ko-KR" b="1" smtClean="0">
                <a:latin typeface="+mn-ea"/>
                <a:ea typeface="+mn-ea"/>
              </a:rPr>
              <a:t>LED2 </a:t>
            </a:r>
            <a:r>
              <a:rPr lang="en-US" altLang="ko-KR" b="1">
                <a:latin typeface="+mn-ea"/>
                <a:ea typeface="+mn-ea"/>
              </a:rPr>
              <a:t>OFF");</a:t>
            </a:r>
          </a:p>
          <a:p>
            <a:pPr latinLnBrk="0">
              <a:defRPr/>
            </a:pPr>
            <a:r>
              <a:rPr lang="en-US" altLang="ko-KR" b="1" dirty="0">
                <a:latin typeface="+mn-ea"/>
                <a:ea typeface="+mn-ea"/>
              </a:rPr>
              <a:t>        } </a:t>
            </a:r>
          </a:p>
          <a:p>
            <a:pPr latinLnBrk="0">
              <a:defRPr/>
            </a:pPr>
            <a:r>
              <a:rPr lang="en-US" altLang="ko-KR" b="1" dirty="0">
                <a:latin typeface="+mn-ea"/>
                <a:ea typeface="+mn-ea"/>
              </a:rPr>
              <a:t>    } </a:t>
            </a:r>
          </a:p>
          <a:p>
            <a:pPr latinLnBrk="0"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latinLnBrk="0">
              <a:defRPr/>
            </a:pPr>
            <a:r>
              <a:rPr lang="en-US" altLang="ko-KR" b="1" dirty="0">
                <a:latin typeface="+mn-ea"/>
                <a:ea typeface="+mn-ea"/>
              </a:rPr>
              <a:t>    delay(10);</a:t>
            </a:r>
          </a:p>
          <a:p>
            <a:pPr latinLnBrk="0">
              <a:defRPr/>
            </a:pPr>
            <a:r>
              <a:rPr lang="en-US" altLang="ko-KR" b="1" dirty="0">
                <a:latin typeface="+mn-ea"/>
                <a:ea typeface="+mn-ea"/>
              </a:rPr>
              <a:t>}</a:t>
            </a:r>
          </a:p>
          <a:p>
            <a:pPr latinLnBrk="0">
              <a:defRPr/>
            </a:pP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34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>
                <a:latin typeface="+mn-ea"/>
                <a:ea typeface="+mn-ea"/>
              </a:rPr>
              <a:t>시리얼</a:t>
            </a:r>
            <a:r>
              <a:rPr lang="en-US" altLang="ko-KR" sz="2800" b="1">
                <a:latin typeface="+mn-ea"/>
                <a:ea typeface="+mn-ea"/>
              </a:rPr>
              <a:t>(RS232) </a:t>
            </a:r>
            <a:r>
              <a:rPr lang="ko-KR" altLang="en-US" sz="2800" b="1">
                <a:latin typeface="+mn-ea"/>
                <a:ea typeface="+mn-ea"/>
              </a:rPr>
              <a:t>통신으로 </a:t>
            </a:r>
            <a:r>
              <a:rPr lang="en-US" altLang="ko-KR" sz="2800" b="1">
                <a:latin typeface="+mn-ea"/>
                <a:ea typeface="+mn-ea"/>
              </a:rPr>
              <a:t>LED </a:t>
            </a:r>
            <a:r>
              <a:rPr lang="ko-KR" altLang="en-US" sz="2800" b="1" smtClean="0">
                <a:latin typeface="+mn-ea"/>
                <a:ea typeface="+mn-ea"/>
              </a:rPr>
              <a:t>제어하기 </a:t>
            </a:r>
            <a:r>
              <a:rPr lang="en-US" altLang="ko-KR" sz="2800" b="1" smtClean="0">
                <a:latin typeface="+mn-ea"/>
                <a:ea typeface="+mn-ea"/>
              </a:rPr>
              <a:t>- </a:t>
            </a:r>
            <a:r>
              <a:rPr lang="ko-KR" altLang="en-US" sz="2800" b="1" smtClean="0">
                <a:latin typeface="+mn-ea"/>
                <a:ea typeface="+mn-ea"/>
              </a:rPr>
              <a:t>스케치</a:t>
            </a:r>
            <a:endParaRPr lang="ko-KR" altLang="en-US" sz="28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132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1D295A-00A2-4DE6-A4A1-5EBAA2369085}" type="slidenum">
              <a:rPr lang="ko-KR" altLang="en-US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839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39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39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397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39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397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39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397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39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398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398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39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39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39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3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398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398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39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39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399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39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399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399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39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39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39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3998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4" name="TextBox 4"/>
          <p:cNvSpPr txBox="1">
            <a:spLocks noChangeArrowheads="1"/>
          </p:cNvSpPr>
          <p:nvPr/>
        </p:nvSpPr>
        <p:spPr bwMode="auto">
          <a:xfrm>
            <a:off x="0" y="3333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>
                <a:latin typeface="+mn-ea"/>
                <a:ea typeface="+mn-ea"/>
              </a:rPr>
              <a:t>시리얼</a:t>
            </a:r>
            <a:r>
              <a:rPr lang="en-US" altLang="ko-KR" sz="2800" b="1">
                <a:latin typeface="+mn-ea"/>
                <a:ea typeface="+mn-ea"/>
              </a:rPr>
              <a:t>(RS232) </a:t>
            </a:r>
            <a:r>
              <a:rPr lang="ko-KR" altLang="en-US" sz="2800" b="1">
                <a:latin typeface="+mn-ea"/>
                <a:ea typeface="+mn-ea"/>
              </a:rPr>
              <a:t>통신으로 </a:t>
            </a:r>
            <a:r>
              <a:rPr lang="en-US" altLang="ko-KR" sz="2800" b="1">
                <a:latin typeface="+mn-ea"/>
                <a:ea typeface="+mn-ea"/>
              </a:rPr>
              <a:t>LED </a:t>
            </a:r>
            <a:r>
              <a:rPr lang="ko-KR" altLang="en-US" sz="2800" b="1" smtClean="0">
                <a:latin typeface="+mn-ea"/>
                <a:ea typeface="+mn-ea"/>
              </a:rPr>
              <a:t>제어하기 </a:t>
            </a:r>
            <a:r>
              <a:rPr lang="en-US" altLang="ko-KR" sz="2800" b="1" smtClean="0">
                <a:latin typeface="+mn-ea"/>
                <a:ea typeface="+mn-ea"/>
              </a:rPr>
              <a:t>- </a:t>
            </a:r>
            <a:r>
              <a:rPr lang="ko-KR" altLang="en-US" sz="2800" b="1" smtClean="0">
                <a:latin typeface="+mn-ea"/>
                <a:ea typeface="+mn-ea"/>
              </a:rPr>
              <a:t>실행결과</a:t>
            </a:r>
            <a:endParaRPr lang="ko-KR" altLang="en-US" sz="2800">
              <a:latin typeface="+mn-ea"/>
              <a:ea typeface="+mn-ea"/>
            </a:endParaRPr>
          </a:p>
        </p:txBody>
      </p:sp>
      <p:sp>
        <p:nvSpPr>
          <p:cNvPr id="840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84001" name="_x252933400" descr="EMB000015bc06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1125538"/>
            <a:ext cx="8145462" cy="476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76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FFEAE3-96C8-4AB0-94C5-9BC15883C4B3}" type="slidenum">
              <a:rPr lang="ko-KR" altLang="en-US"/>
              <a:pPr>
                <a:defRPr/>
              </a:pPr>
              <a:t>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8313" y="3111500"/>
            <a:ext cx="8135937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4000" b="1">
                <a:latin typeface="+mn-ea"/>
                <a:ea typeface="+mn-ea"/>
              </a:rPr>
              <a:t>아날로그 입력과 출력</a:t>
            </a:r>
          </a:p>
        </p:txBody>
      </p:sp>
    </p:spTree>
    <p:extLst>
      <p:ext uri="{BB962C8B-B14F-4D97-AF65-F5344CB8AC3E}">
        <p14:creationId xmlns:p14="http://schemas.microsoft.com/office/powerpoint/2010/main" val="12585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46934-86E6-4C9A-A83D-8A87774555A7}" type="slidenum">
              <a:rPr lang="ko-KR" altLang="en-US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60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60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60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60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60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6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60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60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602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6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60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60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60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60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603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60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60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60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603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60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604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604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604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60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60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60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60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2800" b="1" smtClean="0">
                <a:latin typeface="+mn-ea"/>
                <a:ea typeface="+mn-ea"/>
              </a:rPr>
              <a:t>PWM(Pulse Width Modulation)</a:t>
            </a:r>
            <a:endParaRPr lang="ko-KR" altLang="en-US" sz="2800" b="1">
              <a:latin typeface="+mn-ea"/>
              <a:ea typeface="+mn-ea"/>
            </a:endParaRPr>
          </a:p>
        </p:txBody>
      </p:sp>
      <p:sp>
        <p:nvSpPr>
          <p:cNvPr id="37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</a:t>
            </a:r>
            <a:r>
              <a:rPr kumimoji="0" lang="en-US" altLang="ko-KR" sz="2100" b="1" smtClean="0">
                <a:latin typeface="+mn-ea"/>
                <a:ea typeface="+mn-ea"/>
              </a:rPr>
              <a:t>PWM(Pulse Width Modulation)</a:t>
            </a:r>
          </a:p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   □ </a:t>
            </a:r>
            <a:r>
              <a:rPr lang="ko-KR" altLang="en-US" sz="2400" b="1">
                <a:latin typeface="+mn-ea"/>
                <a:ea typeface="+mn-ea"/>
              </a:rPr>
              <a:t>펄스폭을 조절해서 전류를 </a:t>
            </a:r>
            <a:r>
              <a:rPr lang="ko-KR" altLang="en-US" sz="2400" b="1" smtClean="0">
                <a:latin typeface="+mn-ea"/>
                <a:ea typeface="+mn-ea"/>
              </a:rPr>
              <a:t>조정</a:t>
            </a:r>
            <a:endParaRPr kumimoji="0"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r>
              <a:rPr kumimoji="0" lang="en-US" altLang="ko-KR" sz="2100" b="1">
                <a:latin typeface="+mn-ea"/>
                <a:ea typeface="+mn-ea"/>
              </a:rPr>
              <a:t> </a:t>
            </a:r>
            <a:r>
              <a:rPr kumimoji="0" lang="en-US" altLang="ko-KR" sz="2100" b="1" smtClean="0">
                <a:latin typeface="+mn-ea"/>
                <a:ea typeface="+mn-ea"/>
              </a:rPr>
              <a:t>  </a:t>
            </a:r>
            <a:r>
              <a:rPr kumimoji="0" lang="ko-KR" altLang="en-US" sz="2100" b="1" smtClean="0">
                <a:latin typeface="+mn-ea"/>
                <a:ea typeface="+mn-ea"/>
              </a:rPr>
              <a:t>□ 응용분</a:t>
            </a:r>
            <a:r>
              <a:rPr kumimoji="0" lang="ko-KR" altLang="en-US" sz="2100" b="1">
                <a:latin typeface="+mn-ea"/>
                <a:ea typeface="+mn-ea"/>
              </a:rPr>
              <a:t>야</a:t>
            </a:r>
            <a:endParaRPr lang="en-US" altLang="ko-KR" sz="2100" b="1">
              <a:latin typeface="+mn-ea"/>
              <a:ea typeface="+mn-ea"/>
            </a:endParaRPr>
          </a:p>
          <a:p>
            <a:pPr>
              <a:defRPr/>
            </a:pPr>
            <a:r>
              <a:rPr kumimoji="0" lang="en-US" altLang="ko-KR" sz="2100" b="1" smtClean="0">
                <a:latin typeface="+mn-ea"/>
                <a:ea typeface="+mn-ea"/>
              </a:rPr>
              <a:t>      </a:t>
            </a:r>
            <a:r>
              <a:rPr kumimoji="0" lang="ko-KR" altLang="en-US" sz="2100" b="1">
                <a:latin typeface="+mn-ea"/>
                <a:ea typeface="+mn-ea"/>
              </a:rPr>
              <a:t>□ </a:t>
            </a:r>
            <a:r>
              <a:rPr lang="ko-KR" altLang="en-US" sz="2400" b="1">
                <a:latin typeface="+mn-ea"/>
                <a:ea typeface="+mn-ea"/>
              </a:rPr>
              <a:t>간단한 무드 등을 </a:t>
            </a:r>
            <a:r>
              <a:rPr lang="ko-KR" altLang="en-US" sz="2400" b="1" smtClean="0">
                <a:latin typeface="+mn-ea"/>
                <a:ea typeface="+mn-ea"/>
              </a:rPr>
              <a:t>제어</a:t>
            </a:r>
            <a:endParaRPr lang="en-US" altLang="ko-KR" sz="2400" b="1" smtClean="0">
              <a:latin typeface="+mn-ea"/>
              <a:ea typeface="+mn-ea"/>
            </a:endParaRPr>
          </a:p>
          <a:p>
            <a:pPr>
              <a:defRPr/>
            </a:pPr>
            <a:r>
              <a:rPr kumimoji="0" lang="en-US" altLang="ko-KR" sz="2100" b="1" smtClean="0">
                <a:latin typeface="+mn-ea"/>
                <a:ea typeface="+mn-ea"/>
              </a:rPr>
              <a:t>      </a:t>
            </a:r>
            <a:r>
              <a:rPr kumimoji="0" lang="ko-KR" altLang="en-US" sz="2100" b="1">
                <a:latin typeface="+mn-ea"/>
                <a:ea typeface="+mn-ea"/>
              </a:rPr>
              <a:t>□ </a:t>
            </a:r>
            <a:r>
              <a:rPr kumimoji="0" lang="ko-KR" altLang="en-US" sz="2100" b="1" smtClean="0">
                <a:latin typeface="+mn-ea"/>
                <a:ea typeface="+mn-ea"/>
              </a:rPr>
              <a:t>부저의 음계 제어</a:t>
            </a:r>
            <a:endParaRPr kumimoji="0"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r>
              <a:rPr kumimoji="0" lang="en-US" altLang="ko-KR" sz="2100" b="1" smtClean="0">
                <a:latin typeface="+mn-ea"/>
                <a:ea typeface="+mn-ea"/>
              </a:rPr>
              <a:t>      </a:t>
            </a:r>
            <a:r>
              <a:rPr kumimoji="0" lang="ko-KR" altLang="en-US" sz="2100" b="1">
                <a:latin typeface="+mn-ea"/>
                <a:ea typeface="+mn-ea"/>
              </a:rPr>
              <a:t>□ </a:t>
            </a:r>
            <a:r>
              <a:rPr kumimoji="0" lang="ko-KR" altLang="en-US" sz="2100" b="1" smtClean="0">
                <a:latin typeface="+mn-ea"/>
                <a:ea typeface="+mn-ea"/>
              </a:rPr>
              <a:t>스마트 폰등에서 </a:t>
            </a:r>
            <a:r>
              <a:rPr kumimoji="0" lang="en-US" altLang="ko-KR" sz="2100" b="1" smtClean="0">
                <a:latin typeface="+mn-ea"/>
                <a:ea typeface="+mn-ea"/>
              </a:rPr>
              <a:t>LCD(</a:t>
            </a:r>
            <a:r>
              <a:rPr kumimoji="0" lang="ko-KR" altLang="en-US" sz="2100" b="1" smtClean="0">
                <a:latin typeface="+mn-ea"/>
                <a:ea typeface="+mn-ea"/>
              </a:rPr>
              <a:t>밝기</a:t>
            </a:r>
            <a:r>
              <a:rPr kumimoji="0" lang="en-US" altLang="ko-KR" sz="2100" b="1" smtClean="0">
                <a:latin typeface="+mn-ea"/>
                <a:ea typeface="+mn-ea"/>
              </a:rPr>
              <a:t>) </a:t>
            </a:r>
            <a:r>
              <a:rPr kumimoji="0" lang="ko-KR" altLang="en-US" sz="2100" b="1" smtClean="0">
                <a:latin typeface="+mn-ea"/>
                <a:ea typeface="+mn-ea"/>
              </a:rPr>
              <a:t>백라이트 조정</a:t>
            </a:r>
            <a:endParaRPr lang="ko-KR" altLang="en-US" sz="2400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430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06FEEA-B2C5-4BB7-B214-BAD7D8779261}" type="slidenum">
              <a:rPr lang="ko-KR" altLang="en-US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2800" b="1" smtClean="0">
                <a:latin typeface="+mn-ea"/>
                <a:ea typeface="+mn-ea"/>
              </a:rPr>
              <a:t>Arduino UNO R3 - </a:t>
            </a:r>
            <a:r>
              <a:rPr lang="ko-KR" altLang="en-US" sz="2800" b="1" smtClean="0">
                <a:latin typeface="+mn-ea"/>
                <a:ea typeface="+mn-ea"/>
              </a:rPr>
              <a:t>전원공급</a:t>
            </a:r>
            <a:endParaRPr lang="ko-KR" altLang="en-US" sz="2800" smtClean="0">
              <a:latin typeface="+mn-ea"/>
              <a:ea typeface="+mn-ea"/>
            </a:endParaRPr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429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2100" b="1" dirty="0" smtClean="0">
                <a:latin typeface="+mn-ea"/>
                <a:ea typeface="+mn-ea"/>
              </a:rPr>
              <a:t>Alternating </a:t>
            </a:r>
            <a:r>
              <a:rPr lang="en-US" altLang="ko-KR" sz="2100" b="1" dirty="0">
                <a:latin typeface="+mn-ea"/>
                <a:ea typeface="+mn-ea"/>
              </a:rPr>
              <a:t>Current (</a:t>
            </a:r>
            <a:r>
              <a:rPr lang="ko-KR" altLang="en-US" sz="2100" b="1" dirty="0">
                <a:latin typeface="+mn-ea"/>
                <a:ea typeface="+mn-ea"/>
              </a:rPr>
              <a:t>교류</a:t>
            </a:r>
            <a:r>
              <a:rPr lang="en-US" altLang="ko-KR" sz="2100" b="1" dirty="0" smtClean="0">
                <a:latin typeface="+mn-ea"/>
                <a:ea typeface="+mn-ea"/>
              </a:rPr>
              <a:t>)</a:t>
            </a:r>
            <a:endParaRPr lang="en-US" altLang="ko-KR" sz="2100" b="1" dirty="0">
              <a:latin typeface="+mn-ea"/>
              <a:ea typeface="+mn-ea"/>
            </a:endParaRPr>
          </a:p>
          <a:p>
            <a:pPr marL="108585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2100" b="1" dirty="0">
                <a:latin typeface="+mn-ea"/>
                <a:ea typeface="+mn-ea"/>
              </a:rPr>
              <a:t>AC</a:t>
            </a:r>
            <a:r>
              <a:rPr lang="ko-KR" altLang="en-US" sz="2100" b="1" dirty="0">
                <a:latin typeface="+mn-ea"/>
                <a:ea typeface="+mn-ea"/>
              </a:rPr>
              <a:t>는 시간에 따라 그 크기와 극성 </a:t>
            </a:r>
            <a:r>
              <a:rPr lang="en-US" altLang="ko-KR" sz="2100" b="1" dirty="0">
                <a:latin typeface="+mn-ea"/>
                <a:ea typeface="+mn-ea"/>
              </a:rPr>
              <a:t>(</a:t>
            </a:r>
            <a:r>
              <a:rPr lang="ko-KR" altLang="en-US" sz="2100" b="1" dirty="0">
                <a:latin typeface="+mn-ea"/>
                <a:ea typeface="+mn-ea"/>
              </a:rPr>
              <a:t>방향</a:t>
            </a:r>
            <a:r>
              <a:rPr lang="en-US" altLang="ko-KR" sz="2100" b="1" dirty="0">
                <a:latin typeface="+mn-ea"/>
                <a:ea typeface="+mn-ea"/>
              </a:rPr>
              <a:t>)</a:t>
            </a:r>
            <a:r>
              <a:rPr lang="ko-KR" altLang="en-US" sz="2100" b="1" dirty="0">
                <a:latin typeface="+mn-ea"/>
                <a:ea typeface="+mn-ea"/>
              </a:rPr>
              <a:t>이 주기적으로 변하는 </a:t>
            </a:r>
            <a:r>
              <a:rPr lang="ko-KR" altLang="en-US" sz="2100" b="1" dirty="0" smtClean="0">
                <a:latin typeface="+mn-ea"/>
                <a:ea typeface="+mn-ea"/>
              </a:rPr>
              <a:t>전류</a:t>
            </a:r>
            <a:endParaRPr lang="en-US" altLang="ko-KR" sz="2100" b="1" dirty="0">
              <a:latin typeface="+mn-ea"/>
              <a:ea typeface="+mn-ea"/>
            </a:endParaRPr>
          </a:p>
          <a:p>
            <a:pPr marL="108585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2100" b="1" dirty="0">
                <a:latin typeface="+mn-ea"/>
                <a:ea typeface="+mn-ea"/>
              </a:rPr>
              <a:t>1</a:t>
            </a:r>
            <a:r>
              <a:rPr lang="ko-KR" altLang="en-US" sz="2100" b="1" dirty="0">
                <a:latin typeface="+mn-ea"/>
                <a:ea typeface="+mn-ea"/>
              </a:rPr>
              <a:t>초 사이에 전류의 극성이 변하는 횟수를 </a:t>
            </a:r>
            <a:r>
              <a:rPr lang="ko-KR" altLang="en-US" sz="2100" b="1" dirty="0" err="1">
                <a:latin typeface="+mn-ea"/>
                <a:ea typeface="+mn-ea"/>
              </a:rPr>
              <a:t>주파수라고</a:t>
            </a:r>
            <a:r>
              <a:rPr lang="ko-KR" altLang="en-US" sz="2100" b="1" dirty="0">
                <a:latin typeface="+mn-ea"/>
                <a:ea typeface="+mn-ea"/>
              </a:rPr>
              <a:t> 하며</a:t>
            </a:r>
            <a:r>
              <a:rPr lang="en-US" altLang="ko-KR" sz="2100" b="1" dirty="0">
                <a:latin typeface="+mn-ea"/>
                <a:ea typeface="+mn-ea"/>
              </a:rPr>
              <a:t>, </a:t>
            </a:r>
            <a:r>
              <a:rPr lang="ko-KR" altLang="en-US" sz="2100" b="1" dirty="0">
                <a:latin typeface="+mn-ea"/>
                <a:ea typeface="+mn-ea"/>
              </a:rPr>
              <a:t>단위는 </a:t>
            </a:r>
            <a:r>
              <a:rPr lang="en-US" altLang="ko-KR" sz="2100" b="1" dirty="0">
                <a:latin typeface="+mn-ea"/>
                <a:ea typeface="+mn-ea"/>
              </a:rPr>
              <a:t>Hz</a:t>
            </a:r>
            <a:r>
              <a:rPr lang="ko-KR" altLang="en-US" sz="2100" b="1" dirty="0">
                <a:latin typeface="+mn-ea"/>
                <a:ea typeface="+mn-ea"/>
              </a:rPr>
              <a:t>로 </a:t>
            </a:r>
            <a:r>
              <a:rPr lang="ko-KR" altLang="en-US" sz="2100" b="1" dirty="0" smtClean="0">
                <a:latin typeface="+mn-ea"/>
                <a:ea typeface="+mn-ea"/>
              </a:rPr>
              <a:t>표시</a:t>
            </a:r>
            <a:endParaRPr lang="en-US" altLang="ko-KR" sz="2100" b="1" dirty="0" smtClean="0">
              <a:latin typeface="+mn-ea"/>
              <a:ea typeface="+mn-ea"/>
            </a:endParaRPr>
          </a:p>
          <a:p>
            <a:pPr marL="1085850" lvl="1" indent="-342900" eaLnBrk="1" hangingPunct="1">
              <a:buFont typeface="Arial" panose="020B0604020202020204" pitchFamily="34" charset="0"/>
              <a:buChar char="•"/>
              <a:defRPr/>
            </a:pPr>
            <a:endParaRPr lang="en-US" altLang="ko-KR" sz="2100" b="1" dirty="0">
              <a:latin typeface="+mn-ea"/>
              <a:ea typeface="+mn-ea"/>
            </a:endParaRPr>
          </a:p>
          <a:p>
            <a:pPr marL="1085850" lvl="1" indent="-342900" eaLnBrk="1" hangingPunct="1">
              <a:buFont typeface="Arial" panose="020B0604020202020204" pitchFamily="34" charset="0"/>
              <a:buChar char="•"/>
              <a:defRPr/>
            </a:pPr>
            <a:endParaRPr lang="en-US" altLang="ko-KR" sz="2100" b="1" dirty="0" smtClean="0">
              <a:latin typeface="+mn-ea"/>
              <a:ea typeface="+mn-ea"/>
            </a:endParaRPr>
          </a:p>
          <a:p>
            <a:pPr marL="1085850" lvl="1" indent="-342900" eaLnBrk="1" hangingPunct="1">
              <a:buFont typeface="Arial" panose="020B0604020202020204" pitchFamily="34" charset="0"/>
              <a:buChar char="•"/>
              <a:defRPr/>
            </a:pPr>
            <a:endParaRPr lang="en-US" altLang="ko-KR" sz="2100" b="1" dirty="0">
              <a:latin typeface="+mn-ea"/>
              <a:ea typeface="+mn-ea"/>
            </a:endParaRPr>
          </a:p>
          <a:p>
            <a:pPr marL="1085850" lvl="1" indent="-342900" eaLnBrk="1" hangingPunct="1">
              <a:buFont typeface="Arial" panose="020B0604020202020204" pitchFamily="34" charset="0"/>
              <a:buChar char="•"/>
              <a:defRPr/>
            </a:pPr>
            <a:endParaRPr lang="en-US" altLang="ko-KR" sz="2100" b="1" dirty="0" smtClean="0">
              <a:latin typeface="+mn-ea"/>
              <a:ea typeface="+mn-ea"/>
            </a:endParaRPr>
          </a:p>
          <a:p>
            <a:pPr marL="1085850" lvl="1" indent="-342900" eaLnBrk="1" hangingPunct="1">
              <a:buFont typeface="Arial" panose="020B0604020202020204" pitchFamily="34" charset="0"/>
              <a:buChar char="•"/>
              <a:defRPr/>
            </a:pPr>
            <a:endParaRPr lang="en-US" altLang="ko-KR" sz="2100" b="1" dirty="0" smtClean="0">
              <a:latin typeface="+mn-ea"/>
              <a:ea typeface="+mn-ea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2100" b="1" dirty="0">
                <a:latin typeface="+mn-ea"/>
                <a:ea typeface="+mn-ea"/>
              </a:rPr>
              <a:t>Direct Current (</a:t>
            </a:r>
            <a:r>
              <a:rPr lang="ko-KR" altLang="en-US" sz="2100" b="1" dirty="0">
                <a:latin typeface="+mn-ea"/>
                <a:ea typeface="+mn-ea"/>
              </a:rPr>
              <a:t>직류</a:t>
            </a:r>
            <a:r>
              <a:rPr lang="en-US" altLang="ko-KR" sz="2100" b="1" dirty="0" smtClean="0">
                <a:latin typeface="+mn-ea"/>
                <a:ea typeface="+mn-ea"/>
              </a:rPr>
              <a:t>)</a:t>
            </a:r>
            <a:endParaRPr lang="en-US" altLang="ko-KR" sz="2100" b="1" dirty="0">
              <a:latin typeface="+mn-ea"/>
              <a:ea typeface="+mn-ea"/>
            </a:endParaRPr>
          </a:p>
          <a:p>
            <a:pPr marL="108585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2100" b="1" dirty="0">
                <a:latin typeface="+mn-ea"/>
                <a:ea typeface="+mn-ea"/>
              </a:rPr>
              <a:t>DC</a:t>
            </a:r>
            <a:r>
              <a:rPr lang="ko-KR" altLang="en-US" sz="2100" b="1" dirty="0">
                <a:latin typeface="+mn-ea"/>
                <a:ea typeface="+mn-ea"/>
              </a:rPr>
              <a:t>는 시간에 따라 흐르는 극성 </a:t>
            </a:r>
            <a:r>
              <a:rPr lang="en-US" altLang="ko-KR" sz="2100" b="1" dirty="0">
                <a:latin typeface="+mn-ea"/>
                <a:ea typeface="+mn-ea"/>
              </a:rPr>
              <a:t>(</a:t>
            </a:r>
            <a:r>
              <a:rPr lang="ko-KR" altLang="en-US" sz="2100" b="1" dirty="0">
                <a:latin typeface="+mn-ea"/>
                <a:ea typeface="+mn-ea"/>
              </a:rPr>
              <a:t>방향</a:t>
            </a:r>
            <a:r>
              <a:rPr lang="en-US" altLang="ko-KR" sz="2100" b="1" dirty="0">
                <a:latin typeface="+mn-ea"/>
                <a:ea typeface="+mn-ea"/>
              </a:rPr>
              <a:t>)</a:t>
            </a:r>
            <a:r>
              <a:rPr lang="ko-KR" altLang="en-US" sz="2100" b="1" dirty="0">
                <a:latin typeface="+mn-ea"/>
                <a:ea typeface="+mn-ea"/>
              </a:rPr>
              <a:t>이 변하지 않는 </a:t>
            </a:r>
            <a:r>
              <a:rPr lang="ko-KR" altLang="en-US" sz="2100" b="1" dirty="0" smtClean="0">
                <a:latin typeface="+mn-ea"/>
                <a:ea typeface="+mn-ea"/>
              </a:rPr>
              <a:t>전류 </a:t>
            </a:r>
            <a:r>
              <a:rPr lang="en-US" altLang="ko-KR" sz="2100" b="1" dirty="0" smtClean="0">
                <a:latin typeface="+mn-ea"/>
                <a:ea typeface="+mn-ea"/>
              </a:rPr>
              <a:t>(</a:t>
            </a:r>
            <a:r>
              <a:rPr lang="ko-KR" altLang="en-US" sz="2100" b="1" dirty="0" smtClean="0">
                <a:latin typeface="+mn-ea"/>
                <a:ea typeface="+mn-ea"/>
              </a:rPr>
              <a:t>크기는 변할 수 있음</a:t>
            </a:r>
            <a:r>
              <a:rPr lang="en-US" altLang="ko-KR" sz="2100" b="1" dirty="0" smtClean="0">
                <a:latin typeface="+mn-ea"/>
                <a:ea typeface="+mn-ea"/>
              </a:rPr>
              <a:t>)</a:t>
            </a:r>
            <a:endParaRPr lang="ko-KR" altLang="en-US" sz="2100" b="1" dirty="0" smtClean="0">
              <a:latin typeface="+mn-ea"/>
              <a:ea typeface="+mn-ea"/>
            </a:endParaRPr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4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3" y="2804475"/>
            <a:ext cx="3312368" cy="12891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726" y="5387969"/>
            <a:ext cx="3558555" cy="12897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5372776"/>
            <a:ext cx="3528392" cy="130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4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FB56DE-13F7-49F9-8B38-0E7DD775C1AC}" type="slidenum">
              <a:rPr lang="ko-KR" altLang="en-US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8313" y="3111500"/>
            <a:ext cx="8135937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4000" b="1">
                <a:latin typeface="+mn-ea"/>
                <a:ea typeface="+mn-ea"/>
              </a:rPr>
              <a:t>시리얼</a:t>
            </a:r>
            <a:r>
              <a:rPr lang="en-US" altLang="ko-KR" sz="4000" b="1">
                <a:latin typeface="+mn-ea"/>
                <a:ea typeface="+mn-ea"/>
              </a:rPr>
              <a:t>(RS232) </a:t>
            </a:r>
            <a:r>
              <a:rPr lang="ko-KR" altLang="en-US" sz="4000" b="1">
                <a:latin typeface="+mn-ea"/>
                <a:ea typeface="+mn-ea"/>
              </a:rPr>
              <a:t>통신</a:t>
            </a:r>
            <a:endParaRPr lang="ko-KR" altLang="en-US" sz="40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569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000F2D-6F76-40F9-A2C4-E1E5CA41B849}" type="slidenum">
              <a:rPr lang="ko-KR" altLang="en-US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 dirty="0" err="1">
                <a:latin typeface="+mn-ea"/>
                <a:ea typeface="+mn-ea"/>
              </a:rPr>
              <a:t>펄스폭</a:t>
            </a:r>
            <a:r>
              <a:rPr lang="ko-KR" altLang="en-US" sz="2800" b="1" dirty="0">
                <a:latin typeface="+mn-ea"/>
                <a:ea typeface="+mn-ea"/>
              </a:rPr>
              <a:t> 변조</a:t>
            </a:r>
            <a:r>
              <a:rPr lang="en-US" altLang="ko-KR" sz="2800" b="1" dirty="0">
                <a:latin typeface="+mn-ea"/>
                <a:ea typeface="+mn-ea"/>
              </a:rPr>
              <a:t>(Pulse Width Modulation)</a:t>
            </a:r>
            <a:endParaRPr lang="ko-KR" altLang="en-US" sz="2800" dirty="0" smtClean="0">
              <a:latin typeface="+mn-ea"/>
              <a:ea typeface="+mn-ea"/>
            </a:endParaRPr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468313" y="1158364"/>
            <a:ext cx="8135937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2100" b="1" dirty="0" smtClean="0">
                <a:latin typeface="+mn-ea"/>
                <a:ea typeface="+mn-ea"/>
              </a:rPr>
              <a:t>PWM </a:t>
            </a:r>
            <a:r>
              <a:rPr lang="ko-KR" altLang="en-US" sz="2100" b="1" dirty="0">
                <a:latin typeface="+mn-ea"/>
                <a:ea typeface="+mn-ea"/>
              </a:rPr>
              <a:t>신호는 디지털 소스를 사용하여 아날로그 신호를 생성하는 </a:t>
            </a:r>
            <a:r>
              <a:rPr lang="ko-KR" altLang="en-US" sz="2100" b="1" dirty="0" smtClean="0">
                <a:latin typeface="+mn-ea"/>
                <a:ea typeface="+mn-ea"/>
              </a:rPr>
              <a:t>방법</a:t>
            </a:r>
            <a:endParaRPr lang="en-US" altLang="ko-KR" sz="2100" b="1" dirty="0">
              <a:latin typeface="+mn-ea"/>
              <a:ea typeface="+mn-ea"/>
            </a:endParaRPr>
          </a:p>
          <a:p>
            <a:pPr marL="108585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b="1" dirty="0" smtClean="0">
                <a:latin typeface="+mn-ea"/>
                <a:ea typeface="+mn-ea"/>
              </a:rPr>
              <a:t>PWM </a:t>
            </a:r>
            <a:r>
              <a:rPr lang="ko-KR" altLang="en-US" b="1" dirty="0">
                <a:latin typeface="+mn-ea"/>
                <a:ea typeface="+mn-ea"/>
              </a:rPr>
              <a:t>신호는 </a:t>
            </a:r>
            <a:r>
              <a:rPr lang="ko-KR" altLang="en-US" b="1" dirty="0" err="1">
                <a:latin typeface="+mn-ea"/>
                <a:ea typeface="+mn-ea"/>
              </a:rPr>
              <a:t>듀티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사이클</a:t>
            </a:r>
            <a:r>
              <a:rPr lang="en-US" altLang="ko-KR" b="1" dirty="0" smtClean="0">
                <a:latin typeface="+mn-ea"/>
                <a:ea typeface="+mn-ea"/>
              </a:rPr>
              <a:t>(duty cycle)</a:t>
            </a:r>
            <a:r>
              <a:rPr lang="ko-KR" altLang="en-US" b="1" dirty="0" smtClean="0">
                <a:latin typeface="+mn-ea"/>
                <a:ea typeface="+mn-ea"/>
              </a:rPr>
              <a:t>과 주파수</a:t>
            </a:r>
            <a:r>
              <a:rPr lang="en-US" altLang="ko-KR" b="1" dirty="0" smtClean="0">
                <a:latin typeface="+mn-ea"/>
                <a:ea typeface="+mn-ea"/>
              </a:rPr>
              <a:t>(frequency)</a:t>
            </a:r>
            <a:r>
              <a:rPr lang="ko-KR" altLang="en-US" b="1" dirty="0" smtClean="0">
                <a:latin typeface="+mn-ea"/>
                <a:ea typeface="+mn-ea"/>
              </a:rPr>
              <a:t>라는 </a:t>
            </a:r>
            <a:r>
              <a:rPr lang="ko-KR" altLang="en-US" b="1" dirty="0">
                <a:latin typeface="+mn-ea"/>
                <a:ea typeface="+mn-ea"/>
              </a:rPr>
              <a:t>두 가지 주요 구성 요소로 </a:t>
            </a:r>
            <a:r>
              <a:rPr lang="ko-KR" altLang="en-US" b="1" dirty="0" smtClean="0">
                <a:latin typeface="+mn-ea"/>
                <a:ea typeface="+mn-ea"/>
              </a:rPr>
              <a:t>구성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085850" lvl="1" indent="-342900" eaLnBrk="1" hangingPunct="1">
              <a:buFont typeface="Arial" panose="020B0604020202020204" pitchFamily="34" charset="0"/>
              <a:buChar char="•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108585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b="1" dirty="0" err="1" smtClean="0">
                <a:latin typeface="+mn-ea"/>
                <a:ea typeface="+mn-ea"/>
              </a:rPr>
              <a:t>듀티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사이클은 신호가 하이</a:t>
            </a: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ko-KR" altLang="en-US" b="1" dirty="0">
                <a:latin typeface="+mn-ea"/>
                <a:ea typeface="+mn-ea"/>
              </a:rPr>
              <a:t>또는 켜짐</a:t>
            </a:r>
            <a:r>
              <a:rPr lang="en-US" altLang="ko-KR" b="1" dirty="0">
                <a:latin typeface="+mn-ea"/>
                <a:ea typeface="+mn-ea"/>
              </a:rPr>
              <a:t>) </a:t>
            </a:r>
            <a:r>
              <a:rPr lang="ko-KR" altLang="en-US" b="1" dirty="0">
                <a:latin typeface="+mn-ea"/>
                <a:ea typeface="+mn-ea"/>
              </a:rPr>
              <a:t>상태에 있는 시간을 </a:t>
            </a:r>
            <a:r>
              <a:rPr lang="en-US" altLang="ko-KR" b="1" dirty="0">
                <a:latin typeface="+mn-ea"/>
                <a:ea typeface="+mn-ea"/>
              </a:rPr>
              <a:t>1 </a:t>
            </a:r>
            <a:r>
              <a:rPr lang="ko-KR" altLang="en-US" b="1" dirty="0">
                <a:latin typeface="+mn-ea"/>
                <a:ea typeface="+mn-ea"/>
              </a:rPr>
              <a:t>사이클을 완료하는 데 걸리는 총 시간의 백분율로 </a:t>
            </a:r>
            <a:r>
              <a:rPr lang="ko-KR" altLang="en-US" b="1" dirty="0" smtClean="0">
                <a:latin typeface="+mn-ea"/>
                <a:ea typeface="+mn-ea"/>
              </a:rPr>
              <a:t>나타냄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085850" lvl="1" indent="-342900" eaLnBrk="1" hangingPunct="1">
              <a:buFont typeface="Arial" panose="020B0604020202020204" pitchFamily="34" charset="0"/>
              <a:buChar char="•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108585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latin typeface="+mn-ea"/>
                <a:ea typeface="+mn-ea"/>
              </a:rPr>
              <a:t>주파수는 </a:t>
            </a:r>
            <a:r>
              <a:rPr lang="en-US" altLang="ko-KR" b="1" dirty="0">
                <a:latin typeface="+mn-ea"/>
                <a:ea typeface="+mn-ea"/>
              </a:rPr>
              <a:t>PWM</a:t>
            </a:r>
            <a:r>
              <a:rPr lang="ko-KR" altLang="en-US" b="1" dirty="0">
                <a:latin typeface="+mn-ea"/>
                <a:ea typeface="+mn-ea"/>
              </a:rPr>
              <a:t>이 사이클을 완료하는 속도</a:t>
            </a: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ko-KR" altLang="en-US" b="1" dirty="0">
                <a:latin typeface="+mn-ea"/>
                <a:ea typeface="+mn-ea"/>
              </a:rPr>
              <a:t>즉</a:t>
            </a:r>
            <a:r>
              <a:rPr lang="en-US" altLang="ko-KR" b="1" dirty="0">
                <a:latin typeface="+mn-ea"/>
                <a:ea typeface="+mn-ea"/>
              </a:rPr>
              <a:t>, 1000Hz</a:t>
            </a:r>
            <a:r>
              <a:rPr lang="ko-KR" altLang="en-US" b="1" dirty="0">
                <a:latin typeface="+mn-ea"/>
                <a:ea typeface="+mn-ea"/>
              </a:rPr>
              <a:t>는 초당 </a:t>
            </a:r>
            <a:r>
              <a:rPr lang="en-US" altLang="ko-KR" b="1" dirty="0">
                <a:latin typeface="+mn-ea"/>
                <a:ea typeface="+mn-ea"/>
              </a:rPr>
              <a:t>1000 </a:t>
            </a:r>
            <a:r>
              <a:rPr lang="ko-KR" altLang="en-US" b="1" dirty="0">
                <a:latin typeface="+mn-ea"/>
                <a:ea typeface="+mn-ea"/>
              </a:rPr>
              <a:t>사이클</a:t>
            </a:r>
            <a:r>
              <a:rPr lang="en-US" altLang="ko-KR" b="1" dirty="0">
                <a:latin typeface="+mn-ea"/>
                <a:ea typeface="+mn-ea"/>
              </a:rPr>
              <a:t>)</a:t>
            </a:r>
            <a:r>
              <a:rPr lang="ko-KR" altLang="en-US" b="1" dirty="0">
                <a:latin typeface="+mn-ea"/>
                <a:ea typeface="+mn-ea"/>
              </a:rPr>
              <a:t>를 </a:t>
            </a:r>
            <a:r>
              <a:rPr lang="ko-KR" altLang="en-US" b="1" dirty="0" smtClean="0">
                <a:latin typeface="+mn-ea"/>
                <a:ea typeface="+mn-ea"/>
              </a:rPr>
              <a:t>결정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485900" lvl="2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latin typeface="+mn-ea"/>
                <a:ea typeface="+mn-ea"/>
              </a:rPr>
              <a:t>디지털 </a:t>
            </a:r>
            <a:r>
              <a:rPr lang="ko-KR" altLang="en-US" b="1" dirty="0">
                <a:latin typeface="+mn-ea"/>
                <a:ea typeface="+mn-ea"/>
              </a:rPr>
              <a:t>신호를 빠른 속도로 일정한 </a:t>
            </a:r>
            <a:r>
              <a:rPr lang="ko-KR" altLang="en-US" b="1" dirty="0" err="1">
                <a:latin typeface="+mn-ea"/>
                <a:ea typeface="+mn-ea"/>
              </a:rPr>
              <a:t>듀티</a:t>
            </a:r>
            <a:r>
              <a:rPr lang="ko-KR" altLang="en-US" b="1" dirty="0">
                <a:latin typeface="+mn-ea"/>
                <a:ea typeface="+mn-ea"/>
              </a:rPr>
              <a:t> 사이클을 통해 껐다가 켜면 장치에 전원을 공급할 때 출력이 </a:t>
            </a:r>
            <a:r>
              <a:rPr lang="ko-KR" altLang="en-US" b="1" dirty="0" err="1">
                <a:latin typeface="+mn-ea"/>
                <a:ea typeface="+mn-ea"/>
              </a:rPr>
              <a:t>정전압</a:t>
            </a:r>
            <a:r>
              <a:rPr lang="ko-KR" altLang="en-US" b="1" dirty="0">
                <a:latin typeface="+mn-ea"/>
                <a:ea typeface="+mn-ea"/>
              </a:rPr>
              <a:t> 아날로그 신호처럼 작동하는 것처럼 보일 수 </a:t>
            </a:r>
            <a:r>
              <a:rPr lang="ko-KR" altLang="en-US" b="1" dirty="0" smtClean="0">
                <a:latin typeface="+mn-ea"/>
                <a:ea typeface="+mn-ea"/>
              </a:rPr>
              <a:t>있다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</a:p>
          <a:p>
            <a:pPr marL="1485900" lvl="2" indent="-342900" eaLnBrk="1" hangingPunct="1">
              <a:buFont typeface="Arial" panose="020B0604020202020204" pitchFamily="34" charset="0"/>
              <a:buChar char="•"/>
              <a:defRPr/>
            </a:pPr>
            <a:endParaRPr lang="en-US" altLang="ko-KR" b="1" dirty="0" smtClean="0">
              <a:latin typeface="+mn-ea"/>
              <a:ea typeface="+mn-ea"/>
            </a:endParaRPr>
          </a:p>
          <a:p>
            <a:pPr marL="108585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latin typeface="+mn-ea"/>
                <a:ea typeface="+mn-ea"/>
              </a:rPr>
              <a:t>PWM </a:t>
            </a:r>
            <a:r>
              <a:rPr lang="ko-KR" altLang="en-US" b="1" dirty="0">
                <a:latin typeface="+mn-ea"/>
                <a:ea typeface="+mn-ea"/>
              </a:rPr>
              <a:t>신호는 다양한 제어 어플리케이션에 </a:t>
            </a:r>
            <a:r>
              <a:rPr lang="ko-KR" altLang="en-US" b="1" dirty="0" smtClean="0">
                <a:latin typeface="+mn-ea"/>
                <a:ea typeface="+mn-ea"/>
              </a:rPr>
              <a:t>사용</a:t>
            </a:r>
            <a:endParaRPr lang="en-US" altLang="ko-KR" b="1" dirty="0">
              <a:latin typeface="+mn-ea"/>
              <a:ea typeface="+mn-ea"/>
            </a:endParaRPr>
          </a:p>
          <a:p>
            <a:pPr marL="1485900" lvl="2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b="1" dirty="0" smtClean="0">
                <a:latin typeface="+mn-ea"/>
                <a:ea typeface="+mn-ea"/>
              </a:rPr>
              <a:t>주 </a:t>
            </a:r>
            <a:r>
              <a:rPr lang="ko-KR" altLang="en-US" b="1" dirty="0">
                <a:latin typeface="+mn-ea"/>
                <a:ea typeface="+mn-ea"/>
              </a:rPr>
              <a:t>용도는 </a:t>
            </a:r>
            <a:r>
              <a:rPr lang="en-US" altLang="ko-KR" b="1" dirty="0">
                <a:latin typeface="+mn-ea"/>
                <a:ea typeface="+mn-ea"/>
              </a:rPr>
              <a:t>DC </a:t>
            </a:r>
            <a:r>
              <a:rPr lang="ko-KR" altLang="en-US" b="1" dirty="0">
                <a:latin typeface="+mn-ea"/>
                <a:ea typeface="+mn-ea"/>
              </a:rPr>
              <a:t>모터 제어이지만 밸브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펌프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유압 장치 및 기타 기계 부품을 제어하는 ​​곳에도 사용할 수 </a:t>
            </a:r>
            <a:r>
              <a:rPr lang="ko-KR" altLang="en-US" b="1" dirty="0" smtClean="0">
                <a:latin typeface="+mn-ea"/>
                <a:ea typeface="+mn-ea"/>
              </a:rPr>
              <a:t>있다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447" name="Rectangle 1"/>
          <p:cNvSpPr>
            <a:spLocks noChangeArrowheads="1"/>
          </p:cNvSpPr>
          <p:nvPr/>
        </p:nvSpPr>
        <p:spPr bwMode="auto">
          <a:xfrm>
            <a:off x="1890713" y="24653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60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000F2D-6F76-40F9-A2C4-E1E5CA41B849}" type="slidenum">
              <a:rPr lang="ko-KR" altLang="en-US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 dirty="0" err="1">
                <a:latin typeface="+mn-ea"/>
                <a:ea typeface="+mn-ea"/>
              </a:rPr>
              <a:t>펄스폭</a:t>
            </a:r>
            <a:r>
              <a:rPr lang="ko-KR" altLang="en-US" sz="2800" b="1" dirty="0">
                <a:latin typeface="+mn-ea"/>
                <a:ea typeface="+mn-ea"/>
              </a:rPr>
              <a:t> 변조</a:t>
            </a:r>
            <a:r>
              <a:rPr lang="en-US" altLang="ko-KR" sz="2800" b="1" dirty="0">
                <a:latin typeface="+mn-ea"/>
                <a:ea typeface="+mn-ea"/>
              </a:rPr>
              <a:t>(Pulse Width Modulation)</a:t>
            </a:r>
            <a:endParaRPr lang="ko-KR" altLang="en-US" sz="2800" dirty="0" smtClean="0">
              <a:latin typeface="+mn-ea"/>
              <a:ea typeface="+mn-ea"/>
            </a:endParaRPr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108585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2100" b="1" dirty="0" smtClean="0">
                <a:latin typeface="+mn-ea"/>
                <a:ea typeface="+mn-ea"/>
              </a:rPr>
              <a:t>예로</a:t>
            </a:r>
            <a:r>
              <a:rPr lang="en-US" altLang="ko-KR" sz="2100" b="1" dirty="0">
                <a:latin typeface="+mn-ea"/>
                <a:ea typeface="+mn-ea"/>
              </a:rPr>
              <a:t>,  5V </a:t>
            </a:r>
            <a:r>
              <a:rPr lang="ko-KR" altLang="en-US" sz="2100" b="1" dirty="0">
                <a:latin typeface="+mn-ea"/>
                <a:ea typeface="+mn-ea"/>
              </a:rPr>
              <a:t>에서 </a:t>
            </a:r>
            <a:r>
              <a:rPr lang="en-US" altLang="ko-KR" sz="2100" b="1" dirty="0" smtClean="0">
                <a:latin typeface="+mn-ea"/>
                <a:ea typeface="+mn-ea"/>
              </a:rPr>
              <a:t>High(on</a:t>
            </a:r>
            <a:r>
              <a:rPr lang="en-US" altLang="ko-KR" sz="2100" b="1" dirty="0">
                <a:latin typeface="+mn-ea"/>
                <a:ea typeface="+mn-ea"/>
              </a:rPr>
              <a:t>) </a:t>
            </a:r>
            <a:r>
              <a:rPr lang="ko-KR" altLang="en-US" sz="2100" b="1" dirty="0">
                <a:latin typeface="+mn-ea"/>
                <a:ea typeface="+mn-ea"/>
              </a:rPr>
              <a:t>또는 </a:t>
            </a:r>
            <a:r>
              <a:rPr lang="en-US" altLang="ko-KR" sz="2100" b="1" dirty="0">
                <a:latin typeface="+mn-ea"/>
                <a:ea typeface="+mn-ea"/>
              </a:rPr>
              <a:t>0V </a:t>
            </a:r>
            <a:r>
              <a:rPr lang="ko-KR" altLang="en-US" sz="2100" b="1" dirty="0">
                <a:latin typeface="+mn-ea"/>
                <a:ea typeface="+mn-ea"/>
              </a:rPr>
              <a:t>에서 </a:t>
            </a:r>
            <a:r>
              <a:rPr lang="en-US" altLang="ko-KR" sz="2100" b="1" dirty="0" smtClean="0">
                <a:latin typeface="+mn-ea"/>
                <a:ea typeface="+mn-ea"/>
              </a:rPr>
              <a:t>Low(off</a:t>
            </a:r>
            <a:r>
              <a:rPr lang="en-US" altLang="ko-KR" sz="2100" b="1" dirty="0">
                <a:latin typeface="+mn-ea"/>
                <a:ea typeface="+mn-ea"/>
              </a:rPr>
              <a:t>)</a:t>
            </a:r>
            <a:r>
              <a:rPr lang="ko-KR" altLang="en-US" sz="2100" b="1" dirty="0">
                <a:latin typeface="+mn-ea"/>
                <a:ea typeface="+mn-ea"/>
              </a:rPr>
              <a:t>일 수 있는 디지털 소스를 사용하여 </a:t>
            </a:r>
            <a:r>
              <a:rPr lang="en-US" altLang="ko-KR" sz="2100" b="1" dirty="0">
                <a:latin typeface="+mn-ea"/>
                <a:ea typeface="+mn-ea"/>
              </a:rPr>
              <a:t>3V </a:t>
            </a:r>
            <a:r>
              <a:rPr lang="ko-KR" altLang="en-US" sz="2100" b="1" dirty="0">
                <a:latin typeface="+mn-ea"/>
                <a:ea typeface="+mn-ea"/>
              </a:rPr>
              <a:t>신호를 생성하려면 </a:t>
            </a:r>
            <a:r>
              <a:rPr lang="en-US" altLang="ko-KR" sz="2100" b="1" dirty="0">
                <a:latin typeface="+mn-ea"/>
                <a:ea typeface="+mn-ea"/>
              </a:rPr>
              <a:t>60% </a:t>
            </a:r>
            <a:r>
              <a:rPr lang="ko-KR" altLang="en-US" sz="2100" b="1" dirty="0">
                <a:latin typeface="+mn-ea"/>
                <a:ea typeface="+mn-ea"/>
              </a:rPr>
              <a:t>의 </a:t>
            </a:r>
            <a:r>
              <a:rPr lang="ko-KR" altLang="en-US" sz="2100" b="1" dirty="0" err="1">
                <a:latin typeface="+mn-ea"/>
                <a:ea typeface="+mn-ea"/>
              </a:rPr>
              <a:t>듀티</a:t>
            </a:r>
            <a:r>
              <a:rPr lang="ko-KR" altLang="en-US" sz="2100" b="1" dirty="0">
                <a:latin typeface="+mn-ea"/>
                <a:ea typeface="+mn-ea"/>
              </a:rPr>
              <a:t> </a:t>
            </a:r>
            <a:r>
              <a:rPr lang="ko-KR" altLang="en-US" sz="2100" b="1" dirty="0" smtClean="0">
                <a:latin typeface="+mn-ea"/>
                <a:ea typeface="+mn-ea"/>
              </a:rPr>
              <a:t>사이클</a:t>
            </a:r>
            <a:r>
              <a:rPr lang="en-US" altLang="ko-KR" sz="2100" b="1" dirty="0" smtClean="0">
                <a:latin typeface="+mn-ea"/>
                <a:ea typeface="+mn-ea"/>
              </a:rPr>
              <a:t>(duty cycle)</a:t>
            </a:r>
            <a:r>
              <a:rPr lang="ko-KR" altLang="en-US" sz="2100" b="1" dirty="0" smtClean="0">
                <a:latin typeface="+mn-ea"/>
                <a:ea typeface="+mn-ea"/>
              </a:rPr>
              <a:t>을 </a:t>
            </a:r>
            <a:r>
              <a:rPr lang="ko-KR" altLang="en-US" sz="2100" b="1" dirty="0">
                <a:latin typeface="+mn-ea"/>
                <a:ea typeface="+mn-ea"/>
              </a:rPr>
              <a:t>갖는 </a:t>
            </a:r>
            <a:r>
              <a:rPr lang="en-US" altLang="ko-KR" sz="2100" b="1" dirty="0">
                <a:latin typeface="+mn-ea"/>
                <a:ea typeface="+mn-ea"/>
              </a:rPr>
              <a:t>PWM</a:t>
            </a:r>
            <a:r>
              <a:rPr lang="ko-KR" altLang="en-US" sz="2100" b="1" dirty="0">
                <a:latin typeface="+mn-ea"/>
                <a:ea typeface="+mn-ea"/>
              </a:rPr>
              <a:t>을 사용하여 </a:t>
            </a:r>
            <a:r>
              <a:rPr lang="en-US" altLang="ko-KR" sz="2100" b="1" dirty="0">
                <a:latin typeface="+mn-ea"/>
                <a:ea typeface="+mn-ea"/>
              </a:rPr>
              <a:t>5V 60% </a:t>
            </a:r>
            <a:r>
              <a:rPr lang="ko-KR" altLang="en-US" sz="2100" b="1" dirty="0">
                <a:latin typeface="+mn-ea"/>
                <a:ea typeface="+mn-ea"/>
              </a:rPr>
              <a:t>의 시간을 </a:t>
            </a:r>
            <a:r>
              <a:rPr lang="ko-KR" altLang="en-US" sz="2100" b="1" dirty="0" smtClean="0">
                <a:latin typeface="+mn-ea"/>
                <a:ea typeface="+mn-ea"/>
              </a:rPr>
              <a:t>출력</a:t>
            </a:r>
            <a:endParaRPr lang="en-US" altLang="ko-KR" sz="2100" b="1" dirty="0" smtClean="0">
              <a:latin typeface="+mn-ea"/>
              <a:ea typeface="+mn-ea"/>
            </a:endParaRPr>
          </a:p>
          <a:p>
            <a:pPr marL="108585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2100" b="1" dirty="0" smtClean="0">
                <a:latin typeface="+mn-ea"/>
                <a:ea typeface="+mn-ea"/>
              </a:rPr>
              <a:t>디지털 </a:t>
            </a:r>
            <a:r>
              <a:rPr lang="ko-KR" altLang="en-US" sz="2100" b="1" dirty="0">
                <a:latin typeface="+mn-ea"/>
                <a:ea typeface="+mn-ea"/>
              </a:rPr>
              <a:t>신호가 충분히 빠르게 순환되면 출력에서 ​​볼 수 있는 전압이 평균 전압으로 </a:t>
            </a:r>
            <a:r>
              <a:rPr lang="ko-KR" altLang="en-US" sz="2100" b="1" dirty="0" smtClean="0">
                <a:latin typeface="+mn-ea"/>
                <a:ea typeface="+mn-ea"/>
              </a:rPr>
              <a:t>나타낸다</a:t>
            </a:r>
            <a:r>
              <a:rPr lang="en-US" altLang="ko-KR" sz="2100" b="1" dirty="0">
                <a:latin typeface="+mn-ea"/>
                <a:ea typeface="+mn-ea"/>
              </a:rPr>
              <a:t>. </a:t>
            </a:r>
            <a:endParaRPr lang="en-US" altLang="ko-KR" sz="2100" b="1" dirty="0" smtClean="0">
              <a:latin typeface="+mn-ea"/>
              <a:ea typeface="+mn-ea"/>
            </a:endParaRPr>
          </a:p>
          <a:p>
            <a:pPr marL="108585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2100" b="1" dirty="0" smtClean="0">
                <a:latin typeface="+mn-ea"/>
                <a:ea typeface="+mn-ea"/>
              </a:rPr>
              <a:t>디지털 </a:t>
            </a:r>
            <a:r>
              <a:rPr lang="ko-KR" altLang="en-US" sz="2100" b="1" dirty="0">
                <a:latin typeface="+mn-ea"/>
                <a:ea typeface="+mn-ea"/>
              </a:rPr>
              <a:t>로우가 </a:t>
            </a:r>
            <a:r>
              <a:rPr lang="en-US" altLang="ko-KR" sz="2100" b="1" dirty="0">
                <a:latin typeface="+mn-ea"/>
                <a:ea typeface="+mn-ea"/>
              </a:rPr>
              <a:t>0V </a:t>
            </a:r>
            <a:r>
              <a:rPr lang="ko-KR" altLang="en-US" sz="2100" b="1" dirty="0">
                <a:latin typeface="+mn-ea"/>
                <a:ea typeface="+mn-ea"/>
              </a:rPr>
              <a:t>인 경우 평균 전압은 디지털 하이 전압에 </a:t>
            </a:r>
            <a:r>
              <a:rPr lang="ko-KR" altLang="en-US" sz="2100" b="1" dirty="0" err="1">
                <a:latin typeface="+mn-ea"/>
                <a:ea typeface="+mn-ea"/>
              </a:rPr>
              <a:t>듀티</a:t>
            </a:r>
            <a:r>
              <a:rPr lang="ko-KR" altLang="en-US" sz="2100" b="1" dirty="0">
                <a:latin typeface="+mn-ea"/>
                <a:ea typeface="+mn-ea"/>
              </a:rPr>
              <a:t> 사이클 또는 </a:t>
            </a:r>
            <a:r>
              <a:rPr lang="en-US" altLang="ko-KR" sz="2100" b="1" dirty="0">
                <a:latin typeface="+mn-ea"/>
                <a:ea typeface="+mn-ea"/>
              </a:rPr>
              <a:t>5V x 0.6 = 3V </a:t>
            </a:r>
            <a:r>
              <a:rPr lang="ko-KR" altLang="en-US" sz="2100" b="1" dirty="0">
                <a:latin typeface="+mn-ea"/>
                <a:ea typeface="+mn-ea"/>
              </a:rPr>
              <a:t>를 곱하여 계산할 수 </a:t>
            </a:r>
            <a:r>
              <a:rPr lang="ko-KR" altLang="en-US" sz="2100" b="1" dirty="0" smtClean="0">
                <a:latin typeface="+mn-ea"/>
                <a:ea typeface="+mn-ea"/>
              </a:rPr>
              <a:t>있다</a:t>
            </a:r>
            <a:r>
              <a:rPr lang="en-US" altLang="ko-KR" sz="2100" b="1" dirty="0" smtClean="0">
                <a:latin typeface="+mn-ea"/>
                <a:ea typeface="+mn-ea"/>
              </a:rPr>
              <a:t>.</a:t>
            </a:r>
            <a:endParaRPr lang="ko-KR" altLang="en-US" sz="2100" b="1" dirty="0" smtClean="0">
              <a:latin typeface="+mn-ea"/>
              <a:ea typeface="+mn-ea"/>
            </a:endParaRPr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7447" name="Rectangle 1"/>
          <p:cNvSpPr>
            <a:spLocks noChangeArrowheads="1"/>
          </p:cNvSpPr>
          <p:nvPr/>
        </p:nvSpPr>
        <p:spPr bwMode="auto">
          <a:xfrm>
            <a:off x="1890713" y="24653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4121444"/>
            <a:ext cx="3908301" cy="24280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808" y="4121444"/>
            <a:ext cx="3961259" cy="246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1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15E101-BF58-42CE-881F-E2C0CCBC6BF7}" type="slidenum">
              <a:rPr lang="ko-KR" altLang="en-US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8704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70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70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70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704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70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7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705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70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705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705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70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70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705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70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70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70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70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70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706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70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706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706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70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70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70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70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70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7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아두이노 </a:t>
            </a:r>
            <a:r>
              <a:rPr kumimoji="0" lang="en-US" altLang="ko-KR" sz="2100" b="1" smtClean="0">
                <a:latin typeface="+mn-ea"/>
                <a:ea typeface="+mn-ea"/>
              </a:rPr>
              <a:t>PWM </a:t>
            </a:r>
            <a:r>
              <a:rPr kumimoji="0" lang="ko-KR" altLang="en-US" sz="2100" b="1" smtClean="0">
                <a:latin typeface="+mn-ea"/>
                <a:ea typeface="+mn-ea"/>
              </a:rPr>
              <a:t>출력 기능</a:t>
            </a:r>
            <a:endParaRPr kumimoji="0" lang="en-US" altLang="ko-KR" sz="2100" b="1" smtClean="0">
              <a:latin typeface="+mn-ea"/>
              <a:ea typeface="+mn-ea"/>
            </a:endParaRPr>
          </a:p>
        </p:txBody>
      </p:sp>
      <p:sp>
        <p:nvSpPr>
          <p:cNvPr id="87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87075" name="_x252932840" descr="EMB000015bc07b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63713"/>
            <a:ext cx="6102350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2800" b="1" smtClean="0">
                <a:latin typeface="+mn-ea"/>
                <a:ea typeface="+mn-ea"/>
              </a:rPr>
              <a:t>PWM(Pulse Width Modulation)</a:t>
            </a:r>
            <a:endParaRPr lang="ko-KR" altLang="en-US" sz="2800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19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77FAD7-95B9-4C23-AD60-B0226AAB3924}" type="slidenum">
              <a:rPr lang="ko-KR" altLang="en-US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880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80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80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80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80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80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8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807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80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807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807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807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80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80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80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80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80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80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80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808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808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808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809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809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80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80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80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80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7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아두이노 </a:t>
            </a:r>
            <a:r>
              <a:rPr kumimoji="0" lang="en-US" altLang="ko-KR" sz="2100" b="1" smtClean="0">
                <a:latin typeface="+mn-ea"/>
                <a:ea typeface="+mn-ea"/>
              </a:rPr>
              <a:t>PWM </a:t>
            </a:r>
            <a:r>
              <a:rPr kumimoji="0" lang="ko-KR" altLang="en-US" sz="2100" b="1" smtClean="0">
                <a:latin typeface="+mn-ea"/>
                <a:ea typeface="+mn-ea"/>
              </a:rPr>
              <a:t>출력 기능</a:t>
            </a:r>
            <a:endParaRPr kumimoji="0" lang="en-US" altLang="ko-KR" sz="2100" b="1" smtClean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   □ </a:t>
            </a:r>
            <a:r>
              <a:rPr lang="ko-KR" altLang="en-US" sz="2100" b="1" smtClean="0">
                <a:latin typeface="+mn-ea"/>
                <a:ea typeface="+mn-ea"/>
              </a:rPr>
              <a:t>아두이노 </a:t>
            </a:r>
            <a:r>
              <a:rPr lang="ko-KR" altLang="en-US" sz="2100" b="1">
                <a:latin typeface="+mn-ea"/>
                <a:ea typeface="+mn-ea"/>
              </a:rPr>
              <a:t>보드에서는 </a:t>
            </a:r>
            <a:r>
              <a:rPr lang="en-US" altLang="ko-KR" sz="2100" b="1">
                <a:latin typeface="+mn-ea"/>
                <a:ea typeface="+mn-ea"/>
              </a:rPr>
              <a:t>3, 5, 6, 9, 10, 11 </a:t>
            </a:r>
            <a:r>
              <a:rPr lang="ko-KR" altLang="en-US" sz="2100" b="1">
                <a:latin typeface="+mn-ea"/>
                <a:ea typeface="+mn-ea"/>
              </a:rPr>
              <a:t>번 핀</a:t>
            </a:r>
          </a:p>
          <a:p>
            <a:pPr eaLnBrk="1" hangingPunct="1"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   □ </a:t>
            </a:r>
            <a:r>
              <a:rPr lang="en-US" altLang="ko-KR" sz="2100" b="1" smtClean="0">
                <a:latin typeface="+mn-ea"/>
                <a:ea typeface="+mn-ea"/>
              </a:rPr>
              <a:t>analogWrite(0 </a:t>
            </a:r>
            <a:r>
              <a:rPr lang="en-US" altLang="ko-KR" sz="2100" b="1">
                <a:latin typeface="+mn-ea"/>
                <a:ea typeface="+mn-ea"/>
              </a:rPr>
              <a:t>~ 255) </a:t>
            </a:r>
            <a:r>
              <a:rPr lang="ko-KR" altLang="en-US" sz="2100" b="1">
                <a:latin typeface="+mn-ea"/>
                <a:ea typeface="+mn-ea"/>
              </a:rPr>
              <a:t>라는 함수를 이용해서 </a:t>
            </a:r>
            <a:r>
              <a:rPr lang="en-US" altLang="ko-KR" sz="2100" b="1">
                <a:latin typeface="+mn-ea"/>
                <a:ea typeface="+mn-ea"/>
              </a:rPr>
              <a:t>PWM </a:t>
            </a:r>
            <a:r>
              <a:rPr lang="ko-KR" altLang="en-US" sz="2100" b="1" smtClean="0">
                <a:latin typeface="+mn-ea"/>
                <a:ea typeface="+mn-ea"/>
              </a:rPr>
              <a:t>출력</a:t>
            </a:r>
            <a:endParaRPr lang="en-US" altLang="ko-KR" sz="2100" b="1" smtClean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   □ </a:t>
            </a:r>
            <a:r>
              <a:rPr lang="ko-KR" altLang="en-US" sz="2100" b="1" smtClean="0">
                <a:latin typeface="+mn-ea"/>
                <a:ea typeface="+mn-ea"/>
              </a:rPr>
              <a:t>아두이노 </a:t>
            </a:r>
            <a:r>
              <a:rPr lang="ko-KR" altLang="en-US" sz="2100" b="1">
                <a:latin typeface="+mn-ea"/>
                <a:ea typeface="+mn-ea"/>
              </a:rPr>
              <a:t>하드웨어의 실크 인쇄된 부분의 출력 핀에 “</a:t>
            </a:r>
            <a:r>
              <a:rPr lang="en-US" altLang="ko-KR" sz="2100" b="1">
                <a:latin typeface="+mn-ea"/>
                <a:ea typeface="+mn-ea"/>
              </a:rPr>
              <a:t>~” </a:t>
            </a:r>
            <a:endParaRPr lang="en-US" altLang="ko-KR" sz="2100" b="1" smtClean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en-US" altLang="ko-KR" sz="2100" b="1">
                <a:latin typeface="+mn-ea"/>
                <a:ea typeface="+mn-ea"/>
              </a:rPr>
              <a:t> </a:t>
            </a:r>
            <a:r>
              <a:rPr lang="en-US" altLang="ko-KR" sz="2100" b="1" smtClean="0">
                <a:latin typeface="+mn-ea"/>
                <a:ea typeface="+mn-ea"/>
              </a:rPr>
              <a:t>     </a:t>
            </a:r>
            <a:r>
              <a:rPr lang="ko-KR" altLang="en-US" sz="2100" b="1" smtClean="0">
                <a:latin typeface="+mn-ea"/>
                <a:ea typeface="+mn-ea"/>
              </a:rPr>
              <a:t>모양 으로 </a:t>
            </a:r>
            <a:r>
              <a:rPr lang="ko-KR" altLang="en-US" sz="2100" b="1">
                <a:latin typeface="+mn-ea"/>
                <a:ea typeface="+mn-ea"/>
              </a:rPr>
              <a:t>일반 디지털 </a:t>
            </a:r>
            <a:r>
              <a:rPr lang="en-US" altLang="ko-KR" sz="2100" b="1">
                <a:latin typeface="+mn-ea"/>
                <a:ea typeface="+mn-ea"/>
              </a:rPr>
              <a:t>I/O </a:t>
            </a:r>
            <a:r>
              <a:rPr lang="ko-KR" altLang="en-US" sz="2100" b="1">
                <a:latin typeface="+mn-ea"/>
                <a:ea typeface="+mn-ea"/>
              </a:rPr>
              <a:t>핀과 </a:t>
            </a:r>
            <a:r>
              <a:rPr lang="ko-KR" altLang="en-US" sz="2100" b="1" smtClean="0">
                <a:latin typeface="+mn-ea"/>
                <a:ea typeface="+mn-ea"/>
              </a:rPr>
              <a:t>구분</a:t>
            </a:r>
            <a:endParaRPr lang="ko-KR" altLang="en-US" sz="2100" b="1">
              <a:latin typeface="+mn-ea"/>
              <a:ea typeface="+mn-ea"/>
            </a:endParaRPr>
          </a:p>
        </p:txBody>
      </p:sp>
      <p:sp>
        <p:nvSpPr>
          <p:cNvPr id="880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8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2800" b="1" smtClean="0">
                <a:latin typeface="+mn-ea"/>
                <a:ea typeface="+mn-ea"/>
              </a:rPr>
              <a:t>PWM(Pulse Width Modulation)</a:t>
            </a:r>
            <a:endParaRPr lang="ko-KR" altLang="en-US" sz="2800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465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D6609A-EBD4-4FDD-ADA3-F945B01E847A}" type="slidenum">
              <a:rPr lang="ko-KR" altLang="en-US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8909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90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90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90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90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90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9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909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91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910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910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91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91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91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9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91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91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91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91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91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91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91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911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91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91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91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91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91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91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8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2800" b="1" smtClean="0">
                <a:latin typeface="+mn-ea"/>
                <a:ea typeface="+mn-ea"/>
              </a:rPr>
              <a:t>PWM(Pulse Width Modulation)</a:t>
            </a:r>
            <a:endParaRPr lang="ko-KR" altLang="en-US" sz="2800" b="1">
              <a:latin typeface="+mn-ea"/>
              <a:ea typeface="+mn-ea"/>
            </a:endParaRPr>
          </a:p>
        </p:txBody>
      </p:sp>
      <p:sp>
        <p:nvSpPr>
          <p:cNvPr id="891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89124" name="_x254809936" descr="EMB000015bc07c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125538"/>
            <a:ext cx="4751388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086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CDC193-8CB6-4C7E-AFA8-D892127AEE23}" type="slidenum">
              <a:rPr lang="ko-KR" altLang="en-US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901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01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01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01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01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01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0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01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01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012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01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01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01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01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0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01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01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01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01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013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01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013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013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01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01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01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01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014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7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</a:t>
            </a:r>
            <a:r>
              <a:rPr lang="en-US" altLang="ko-KR" sz="2100" b="1">
                <a:latin typeface="+mn-ea"/>
                <a:ea typeface="+mn-ea"/>
              </a:rPr>
              <a:t>PWM </a:t>
            </a:r>
            <a:r>
              <a:rPr lang="ko-KR" altLang="en-US" sz="2100" b="1">
                <a:latin typeface="+mn-ea"/>
                <a:ea typeface="+mn-ea"/>
              </a:rPr>
              <a:t>기능을 이용하면 </a:t>
            </a:r>
            <a:r>
              <a:rPr lang="en-US" altLang="ko-KR" sz="2100" b="1">
                <a:latin typeface="+mn-ea"/>
                <a:ea typeface="+mn-ea"/>
              </a:rPr>
              <a:t>Duty Cycle</a:t>
            </a:r>
            <a:r>
              <a:rPr lang="ko-KR" altLang="en-US" sz="2100" b="1">
                <a:latin typeface="+mn-ea"/>
                <a:ea typeface="+mn-ea"/>
              </a:rPr>
              <a:t>에 의해서 </a:t>
            </a:r>
            <a:r>
              <a:rPr lang="en-US" altLang="ko-KR" sz="2100" b="1">
                <a:latin typeface="+mn-ea"/>
                <a:ea typeface="+mn-ea"/>
              </a:rPr>
              <a:t>LED</a:t>
            </a:r>
            <a:r>
              <a:rPr lang="ko-KR" altLang="en-US" sz="2100" b="1">
                <a:latin typeface="+mn-ea"/>
                <a:ea typeface="+mn-ea"/>
              </a:rPr>
              <a:t>를 </a:t>
            </a:r>
            <a:r>
              <a:rPr lang="ko-KR" altLang="en-US" sz="2100" b="1" smtClean="0">
                <a:latin typeface="+mn-ea"/>
                <a:ea typeface="+mn-ea"/>
              </a:rPr>
              <a:t>밝기를</a:t>
            </a:r>
            <a:endParaRPr lang="en-US" altLang="ko-KR" sz="2100" b="1" smtClean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en-US" altLang="ko-KR" sz="2100" b="1">
                <a:latin typeface="+mn-ea"/>
                <a:ea typeface="+mn-ea"/>
              </a:rPr>
              <a:t> </a:t>
            </a:r>
            <a:r>
              <a:rPr lang="en-US" altLang="ko-KR" sz="2100" b="1" smtClean="0">
                <a:latin typeface="+mn-ea"/>
                <a:ea typeface="+mn-ea"/>
              </a:rPr>
              <a:t> </a:t>
            </a:r>
            <a:r>
              <a:rPr lang="ko-KR" altLang="en-US" sz="2100" b="1" smtClean="0">
                <a:latin typeface="+mn-ea"/>
                <a:ea typeface="+mn-ea"/>
              </a:rPr>
              <a:t> 조정</a:t>
            </a:r>
            <a:endParaRPr lang="ko-KR" altLang="en-US" sz="2100" b="1">
              <a:latin typeface="+mn-ea"/>
              <a:ea typeface="+mn-ea"/>
            </a:endParaRPr>
          </a:p>
        </p:txBody>
      </p:sp>
      <p:sp>
        <p:nvSpPr>
          <p:cNvPr id="901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8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2800" b="1" smtClean="0">
                <a:latin typeface="+mn-ea"/>
                <a:ea typeface="+mn-ea"/>
              </a:rPr>
              <a:t>PWM</a:t>
            </a:r>
            <a:r>
              <a:rPr lang="ko-KR" altLang="en-US" sz="2800" b="1" smtClean="0">
                <a:latin typeface="+mn-ea"/>
                <a:ea typeface="+mn-ea"/>
              </a:rPr>
              <a:t>을 이용한 </a:t>
            </a:r>
            <a:r>
              <a:rPr lang="en-US" altLang="ko-KR" sz="2800" b="1" smtClean="0">
                <a:latin typeface="+mn-ea"/>
                <a:ea typeface="+mn-ea"/>
              </a:rPr>
              <a:t>LED </a:t>
            </a:r>
            <a:r>
              <a:rPr lang="ko-KR" altLang="en-US" sz="2800" b="1" smtClean="0">
                <a:latin typeface="+mn-ea"/>
                <a:ea typeface="+mn-ea"/>
              </a:rPr>
              <a:t>밝기 조절하기</a:t>
            </a:r>
            <a:endParaRPr lang="ko-KR" altLang="en-US" sz="2800" b="1">
              <a:latin typeface="+mn-ea"/>
              <a:ea typeface="+mn-ea"/>
            </a:endParaRPr>
          </a:p>
        </p:txBody>
      </p:sp>
      <p:pic>
        <p:nvPicPr>
          <p:cNvPr id="90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2133600"/>
            <a:ext cx="8101013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930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3C3C6A-25CA-450C-BFF3-04C15CCFF4B5}" type="slidenum">
              <a:rPr lang="ko-KR" altLang="en-US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911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11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11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114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11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11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1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11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114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114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115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115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11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115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11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11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11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115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11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115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11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116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116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11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11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116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11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11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11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8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2800" b="1" smtClean="0">
                <a:latin typeface="+mn-ea"/>
                <a:ea typeface="+mn-ea"/>
              </a:rPr>
              <a:t>PWM</a:t>
            </a:r>
            <a:r>
              <a:rPr lang="ko-KR" altLang="en-US" sz="2800" b="1" smtClean="0">
                <a:latin typeface="+mn-ea"/>
                <a:ea typeface="+mn-ea"/>
              </a:rPr>
              <a:t>을 이용한 </a:t>
            </a:r>
            <a:r>
              <a:rPr lang="en-US" altLang="ko-KR" sz="2800" b="1" smtClean="0">
                <a:latin typeface="+mn-ea"/>
                <a:ea typeface="+mn-ea"/>
              </a:rPr>
              <a:t>LED </a:t>
            </a:r>
            <a:r>
              <a:rPr lang="ko-KR" altLang="en-US" sz="2800" b="1" smtClean="0">
                <a:latin typeface="+mn-ea"/>
                <a:ea typeface="+mn-ea"/>
              </a:rPr>
              <a:t>밝기 조절하기 </a:t>
            </a:r>
            <a:r>
              <a:rPr lang="en-US" altLang="ko-KR" sz="2800" b="1" smtClean="0">
                <a:latin typeface="+mn-ea"/>
                <a:ea typeface="+mn-ea"/>
              </a:rPr>
              <a:t>– </a:t>
            </a:r>
            <a:r>
              <a:rPr lang="ko-KR" altLang="en-US" sz="2800" b="1" smtClean="0">
                <a:latin typeface="+mn-ea"/>
                <a:ea typeface="+mn-ea"/>
              </a:rPr>
              <a:t>배선도</a:t>
            </a:r>
            <a:endParaRPr lang="ko-KR" altLang="en-US" sz="2800" b="1">
              <a:latin typeface="+mn-ea"/>
              <a:ea typeface="+mn-ea"/>
            </a:endParaRPr>
          </a:p>
        </p:txBody>
      </p:sp>
      <p:sp>
        <p:nvSpPr>
          <p:cNvPr id="911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91172" name="_x254811936" descr="EMB000015bc07c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125538"/>
            <a:ext cx="7305675" cy="522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4227513" y="2492375"/>
            <a:ext cx="4889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>
                <a:latin typeface="+mn-ea"/>
              </a:rPr>
              <a:t>D9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08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95DED3-7DC7-44CC-BC50-5E7423CE0ACC}" type="slidenum">
              <a:rPr lang="ko-KR" altLang="en-US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921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216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21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21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21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21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2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21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21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217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217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217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21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217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21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217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21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21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21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218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21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218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218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218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218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21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21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219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21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8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2800" b="1" smtClean="0">
                <a:latin typeface="+mn-ea"/>
                <a:ea typeface="+mn-ea"/>
              </a:rPr>
              <a:t>PWM</a:t>
            </a:r>
            <a:r>
              <a:rPr lang="ko-KR" altLang="en-US" sz="2800" b="1" smtClean="0">
                <a:latin typeface="+mn-ea"/>
                <a:ea typeface="+mn-ea"/>
              </a:rPr>
              <a:t>을 이용한 </a:t>
            </a:r>
            <a:r>
              <a:rPr lang="en-US" altLang="ko-KR" sz="2800" b="1" smtClean="0">
                <a:latin typeface="+mn-ea"/>
                <a:ea typeface="+mn-ea"/>
              </a:rPr>
              <a:t>LED </a:t>
            </a:r>
            <a:r>
              <a:rPr lang="ko-KR" altLang="en-US" sz="2800" b="1" smtClean="0">
                <a:latin typeface="+mn-ea"/>
                <a:ea typeface="+mn-ea"/>
              </a:rPr>
              <a:t>밝기 조절하기 </a:t>
            </a:r>
            <a:r>
              <a:rPr lang="en-US" altLang="ko-KR" sz="2800" b="1" smtClean="0">
                <a:latin typeface="+mn-ea"/>
                <a:ea typeface="+mn-ea"/>
              </a:rPr>
              <a:t>– </a:t>
            </a:r>
            <a:r>
              <a:rPr lang="ko-KR" altLang="en-US" sz="2800" b="1" smtClean="0">
                <a:latin typeface="+mn-ea"/>
                <a:ea typeface="+mn-ea"/>
              </a:rPr>
              <a:t>회</a:t>
            </a:r>
            <a:r>
              <a:rPr lang="ko-KR" altLang="en-US" sz="2800" b="1">
                <a:latin typeface="+mn-ea"/>
                <a:ea typeface="+mn-ea"/>
              </a:rPr>
              <a:t>로</a:t>
            </a:r>
            <a:r>
              <a:rPr lang="ko-KR" altLang="en-US" sz="2800" b="1" smtClean="0">
                <a:latin typeface="+mn-ea"/>
                <a:ea typeface="+mn-ea"/>
              </a:rPr>
              <a:t>도</a:t>
            </a:r>
            <a:endParaRPr lang="ko-KR" altLang="en-US" sz="2800" b="1">
              <a:latin typeface="+mn-ea"/>
              <a:ea typeface="+mn-ea"/>
            </a:endParaRPr>
          </a:p>
        </p:txBody>
      </p:sp>
      <p:sp>
        <p:nvSpPr>
          <p:cNvPr id="921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21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92197" name="_x254809936" descr="EMB000015bc07c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123950"/>
            <a:ext cx="4968875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370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33E429-9F9A-4B83-B9B2-9C6E18820622}" type="slidenum">
              <a:rPr lang="ko-KR" altLang="en-US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9318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31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31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319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31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31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3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31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31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319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31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319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32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32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3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32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32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32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32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320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32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320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321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32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32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32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3214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8313" y="1125538"/>
            <a:ext cx="8135937" cy="53546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int led = 9; // the pin that the LED is attached to</a:t>
            </a: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int brightness = 0; // how bright the LED is</a:t>
            </a: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int fadeAmount = 5; // how many points to fade the LED by</a:t>
            </a:r>
          </a:p>
          <a:p>
            <a:pPr latinLnBrk="0">
              <a:defRPr/>
            </a:pPr>
            <a:endParaRPr lang="en-US" altLang="ko-KR" b="1">
              <a:ea typeface="굴림" pitchFamily="50" charset="-127"/>
            </a:endParaRP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void setup() </a:t>
            </a: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{ </a:t>
            </a: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    pinMode(led, OUTPUT);</a:t>
            </a: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} </a:t>
            </a:r>
          </a:p>
          <a:p>
            <a:pPr latinLnBrk="0">
              <a:defRPr/>
            </a:pPr>
            <a:endParaRPr lang="en-US" altLang="ko-KR" b="1">
              <a:ea typeface="굴림" pitchFamily="50" charset="-127"/>
            </a:endParaRP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void loop() </a:t>
            </a: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{ </a:t>
            </a: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    analogWrite(led, brightness); </a:t>
            </a: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    brightness = brightness + fadeAmount;</a:t>
            </a: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    if (brightness == 0 || brightness == 255) {</a:t>
            </a: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        fadeAmount = -fadeAmount ; </a:t>
            </a: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    } </a:t>
            </a: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    </a:t>
            </a: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    delay(30); </a:t>
            </a: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}</a:t>
            </a:r>
          </a:p>
        </p:txBody>
      </p:sp>
      <p:sp>
        <p:nvSpPr>
          <p:cNvPr id="35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2800" b="1" smtClean="0">
                <a:latin typeface="+mn-ea"/>
                <a:ea typeface="+mn-ea"/>
              </a:rPr>
              <a:t>PWM</a:t>
            </a:r>
            <a:r>
              <a:rPr lang="ko-KR" altLang="en-US" sz="2800" b="1" smtClean="0">
                <a:latin typeface="+mn-ea"/>
                <a:ea typeface="+mn-ea"/>
              </a:rPr>
              <a:t>을 이용한 </a:t>
            </a:r>
            <a:r>
              <a:rPr lang="en-US" altLang="ko-KR" sz="2800" b="1" smtClean="0">
                <a:latin typeface="+mn-ea"/>
                <a:ea typeface="+mn-ea"/>
              </a:rPr>
              <a:t>LED </a:t>
            </a:r>
            <a:r>
              <a:rPr lang="ko-KR" altLang="en-US" sz="2800" b="1" smtClean="0">
                <a:latin typeface="+mn-ea"/>
                <a:ea typeface="+mn-ea"/>
              </a:rPr>
              <a:t>밝기 조절하기 </a:t>
            </a:r>
            <a:r>
              <a:rPr lang="en-US" altLang="ko-KR" sz="2800" b="1" smtClean="0">
                <a:latin typeface="+mn-ea"/>
                <a:ea typeface="+mn-ea"/>
              </a:rPr>
              <a:t>– </a:t>
            </a:r>
            <a:r>
              <a:rPr lang="ko-KR" altLang="en-US" sz="2800" b="1" smtClean="0">
                <a:latin typeface="+mn-ea"/>
                <a:ea typeface="+mn-ea"/>
              </a:rPr>
              <a:t>스케</a:t>
            </a:r>
            <a:r>
              <a:rPr lang="ko-KR" altLang="en-US" sz="2800" b="1">
                <a:latin typeface="+mn-ea"/>
                <a:ea typeface="+mn-ea"/>
              </a:rPr>
              <a:t>치</a:t>
            </a:r>
          </a:p>
        </p:txBody>
      </p:sp>
    </p:spTree>
    <p:extLst>
      <p:ext uri="{BB962C8B-B14F-4D97-AF65-F5344CB8AC3E}">
        <p14:creationId xmlns:p14="http://schemas.microsoft.com/office/powerpoint/2010/main" val="245710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3E70B5-C667-4DF1-AEB3-C0A66BF9E454}" type="slidenum">
              <a:rPr lang="ko-KR" altLang="en-US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942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42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42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42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42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42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42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42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42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422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422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42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42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42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42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42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42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42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42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423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42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423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423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423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42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42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4239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5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 smtClean="0">
                <a:latin typeface="+mn-ea"/>
                <a:ea typeface="+mn-ea"/>
              </a:rPr>
              <a:t>아날로그 입력</a:t>
            </a:r>
            <a:endParaRPr lang="ko-KR" altLang="en-US" sz="2800" b="1">
              <a:latin typeface="+mn-ea"/>
              <a:ea typeface="+mn-ea"/>
            </a:endParaRPr>
          </a:p>
        </p:txBody>
      </p:sp>
      <p:sp>
        <p:nvSpPr>
          <p:cNvPr id="34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</a:t>
            </a:r>
            <a:r>
              <a:rPr lang="en-US" altLang="ko-KR" sz="2100" b="1">
                <a:latin typeface="+mn-ea"/>
                <a:ea typeface="+mn-ea"/>
              </a:rPr>
              <a:t>ADC(Analog Digital Converter)</a:t>
            </a:r>
            <a:r>
              <a:rPr lang="ko-KR" altLang="en-US" sz="2100" b="1">
                <a:latin typeface="+mn-ea"/>
                <a:ea typeface="+mn-ea"/>
              </a:rPr>
              <a:t>라는 기능을 이용</a:t>
            </a:r>
          </a:p>
          <a:p>
            <a:pPr eaLnBrk="1" hangingPunct="1"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</a:t>
            </a:r>
            <a:r>
              <a:rPr lang="en-US" altLang="ko-KR" sz="2100" b="1">
                <a:latin typeface="+mn-ea"/>
                <a:ea typeface="+mn-ea"/>
              </a:rPr>
              <a:t>ADC</a:t>
            </a:r>
            <a:r>
              <a:rPr lang="ko-KR" altLang="en-US" sz="2100" b="1">
                <a:latin typeface="+mn-ea"/>
                <a:ea typeface="+mn-ea"/>
              </a:rPr>
              <a:t>란 연속적인 신호인 아날로그 신호를 부호화된 디지털 </a:t>
            </a:r>
            <a:endParaRPr lang="en-US" altLang="ko-KR" sz="2100" b="1" smtClean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en-US" altLang="ko-KR" sz="2100" b="1">
                <a:latin typeface="+mn-ea"/>
                <a:ea typeface="+mn-ea"/>
              </a:rPr>
              <a:t> </a:t>
            </a:r>
            <a:r>
              <a:rPr lang="en-US" altLang="ko-KR" sz="2100" b="1" smtClean="0">
                <a:latin typeface="+mn-ea"/>
                <a:ea typeface="+mn-ea"/>
              </a:rPr>
              <a:t>  </a:t>
            </a:r>
            <a:r>
              <a:rPr lang="ko-KR" altLang="en-US" sz="2100" b="1" smtClean="0">
                <a:latin typeface="+mn-ea"/>
                <a:ea typeface="+mn-ea"/>
              </a:rPr>
              <a:t>신호로 </a:t>
            </a:r>
            <a:r>
              <a:rPr lang="ko-KR" altLang="en-US" sz="2100" b="1">
                <a:latin typeface="+mn-ea"/>
                <a:ea typeface="+mn-ea"/>
              </a:rPr>
              <a:t>변환하는 장치</a:t>
            </a:r>
          </a:p>
          <a:p>
            <a:pPr eaLnBrk="1" hangingPunct="1">
              <a:defRPr/>
            </a:pPr>
            <a:r>
              <a:rPr kumimoji="0" lang="ko-KR" altLang="en-US" sz="2100" b="1">
                <a:latin typeface="+mn-ea"/>
                <a:ea typeface="+mn-ea"/>
              </a:rPr>
              <a:t>□ </a:t>
            </a:r>
            <a:r>
              <a:rPr kumimoji="0" lang="en-US" altLang="ko-KR" sz="2100" b="1" smtClean="0">
                <a:latin typeface="+mn-ea"/>
                <a:ea typeface="+mn-ea"/>
              </a:rPr>
              <a:t>A</a:t>
            </a:r>
            <a:r>
              <a:rPr lang="en-US" altLang="ko-KR" sz="2100" b="1" smtClean="0">
                <a:latin typeface="+mn-ea"/>
                <a:ea typeface="+mn-ea"/>
              </a:rPr>
              <a:t>DC</a:t>
            </a:r>
            <a:r>
              <a:rPr lang="ko-KR" altLang="en-US" sz="2100" b="1">
                <a:latin typeface="+mn-ea"/>
                <a:ea typeface="+mn-ea"/>
              </a:rPr>
              <a:t>는 온도</a:t>
            </a:r>
            <a:r>
              <a:rPr lang="en-US" altLang="ko-KR" sz="2100" b="1">
                <a:latin typeface="+mn-ea"/>
                <a:ea typeface="+mn-ea"/>
              </a:rPr>
              <a:t>, </a:t>
            </a:r>
            <a:r>
              <a:rPr lang="ko-KR" altLang="en-US" sz="2100" b="1">
                <a:latin typeface="+mn-ea"/>
                <a:ea typeface="+mn-ea"/>
              </a:rPr>
              <a:t>압력</a:t>
            </a:r>
            <a:r>
              <a:rPr lang="en-US" altLang="ko-KR" sz="2100" b="1">
                <a:latin typeface="+mn-ea"/>
                <a:ea typeface="+mn-ea"/>
              </a:rPr>
              <a:t>, </a:t>
            </a:r>
            <a:r>
              <a:rPr lang="ko-KR" altLang="en-US" sz="2100" b="1">
                <a:latin typeface="+mn-ea"/>
                <a:ea typeface="+mn-ea"/>
              </a:rPr>
              <a:t>음성</a:t>
            </a:r>
            <a:r>
              <a:rPr lang="en-US" altLang="ko-KR" sz="2100" b="1">
                <a:latin typeface="+mn-ea"/>
                <a:ea typeface="+mn-ea"/>
              </a:rPr>
              <a:t>, </a:t>
            </a:r>
            <a:r>
              <a:rPr lang="ko-KR" altLang="en-US" sz="2100" b="1">
                <a:latin typeface="+mn-ea"/>
                <a:ea typeface="+mn-ea"/>
              </a:rPr>
              <a:t>영상신호</a:t>
            </a:r>
            <a:r>
              <a:rPr lang="en-US" altLang="ko-KR" sz="2100" b="1">
                <a:latin typeface="+mn-ea"/>
                <a:ea typeface="+mn-ea"/>
              </a:rPr>
              <a:t>, </a:t>
            </a:r>
            <a:r>
              <a:rPr lang="ko-KR" altLang="en-US" sz="2100" b="1">
                <a:latin typeface="+mn-ea"/>
                <a:ea typeface="+mn-ea"/>
              </a:rPr>
              <a:t>전압 등을 실생활에서 </a:t>
            </a:r>
            <a:r>
              <a:rPr lang="ko-KR" altLang="en-US" sz="2100" b="1" smtClean="0">
                <a:latin typeface="+mn-ea"/>
                <a:ea typeface="+mn-ea"/>
              </a:rPr>
              <a:t>연</a:t>
            </a:r>
            <a:r>
              <a:rPr kumimoji="0" lang="ko-KR" altLang="en-US" sz="2100" b="1">
                <a:latin typeface="+mn-ea"/>
                <a:ea typeface="+mn-ea"/>
              </a:rPr>
              <a:t> </a:t>
            </a:r>
            <a:endParaRPr kumimoji="0" lang="en-US" altLang="ko-KR" sz="2100" b="1" smtClean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ko-KR" altLang="en-US" sz="2100" b="1" smtClean="0">
                <a:latin typeface="+mn-ea"/>
                <a:ea typeface="+mn-ea"/>
              </a:rPr>
              <a:t>   속적인 </a:t>
            </a:r>
            <a:r>
              <a:rPr lang="ko-KR" altLang="en-US" sz="2100" b="1">
                <a:latin typeface="+mn-ea"/>
                <a:ea typeface="+mn-ea"/>
              </a:rPr>
              <a:t>아날로그 신호를 측정하여 그 신호를 컴퓨터로 입력하고 </a:t>
            </a:r>
            <a:endParaRPr lang="en-US" altLang="ko-KR" sz="2100" b="1" smtClean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en-US" altLang="ko-KR" sz="2100" b="1">
                <a:latin typeface="+mn-ea"/>
                <a:ea typeface="+mn-ea"/>
              </a:rPr>
              <a:t> </a:t>
            </a:r>
            <a:r>
              <a:rPr lang="en-US" altLang="ko-KR" sz="2100" b="1" smtClean="0">
                <a:latin typeface="+mn-ea"/>
                <a:ea typeface="+mn-ea"/>
              </a:rPr>
              <a:t>  </a:t>
            </a:r>
            <a:r>
              <a:rPr lang="ko-KR" altLang="en-US" sz="2100" b="1" smtClean="0">
                <a:latin typeface="+mn-ea"/>
                <a:ea typeface="+mn-ea"/>
              </a:rPr>
              <a:t>디지털로 변환</a:t>
            </a:r>
            <a:endParaRPr lang="ko-KR" altLang="en-US" sz="2100" b="1">
              <a:latin typeface="+mn-ea"/>
              <a:ea typeface="+mn-ea"/>
            </a:endParaRPr>
          </a:p>
        </p:txBody>
      </p:sp>
      <p:sp>
        <p:nvSpPr>
          <p:cNvPr id="94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94243" name="_x254812416" descr="EMB000015bc07d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3509963"/>
            <a:ext cx="8113712" cy="258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82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092006-63F6-404E-85C8-AB9586E8164B}" type="slidenum">
              <a:rPr lang="ko-KR" altLang="en-US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06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06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06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06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066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06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06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06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066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067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06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06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06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0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067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06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067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06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067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06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068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068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06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06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06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06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068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0688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>
                <a:latin typeface="+mn-ea"/>
                <a:ea typeface="+mn-ea"/>
              </a:rPr>
              <a:t>시리얼</a:t>
            </a:r>
            <a:r>
              <a:rPr lang="en-US" altLang="ko-KR" sz="2800" b="1">
                <a:latin typeface="+mn-ea"/>
                <a:ea typeface="+mn-ea"/>
              </a:rPr>
              <a:t>(RS232) </a:t>
            </a:r>
            <a:r>
              <a:rPr lang="ko-KR" altLang="en-US" sz="2800" b="1">
                <a:latin typeface="+mn-ea"/>
                <a:ea typeface="+mn-ea"/>
              </a:rPr>
              <a:t>통신 </a:t>
            </a:r>
            <a:r>
              <a:rPr lang="ko-KR" altLang="en-US" sz="2800" b="1" smtClean="0">
                <a:latin typeface="+mn-ea"/>
                <a:ea typeface="+mn-ea"/>
              </a:rPr>
              <a:t>소개</a:t>
            </a:r>
            <a:endParaRPr lang="ko-KR" altLang="en-US" sz="2800">
              <a:latin typeface="+mn-ea"/>
              <a:ea typeface="+mn-ea"/>
            </a:endParaRPr>
          </a:p>
        </p:txBody>
      </p:sp>
      <p:sp>
        <p:nvSpPr>
          <p:cNvPr id="37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36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</a:t>
            </a:r>
            <a:r>
              <a:rPr lang="en-US" altLang="ko-KR" sz="2100" b="1">
                <a:latin typeface="+mn-ea"/>
                <a:ea typeface="+mn-ea"/>
              </a:rPr>
              <a:t>RS232 </a:t>
            </a:r>
            <a:r>
              <a:rPr lang="ko-KR" altLang="en-US" sz="2100" b="1">
                <a:latin typeface="+mn-ea"/>
                <a:ea typeface="+mn-ea"/>
              </a:rPr>
              <a:t>통신은 주로 </a:t>
            </a:r>
            <a:r>
              <a:rPr lang="en-US" altLang="ko-KR" sz="2100" b="1">
                <a:latin typeface="+mn-ea"/>
                <a:ea typeface="+mn-ea"/>
              </a:rPr>
              <a:t>IBM </a:t>
            </a:r>
            <a:r>
              <a:rPr lang="ko-KR" altLang="en-US" sz="2100" b="1">
                <a:latin typeface="+mn-ea"/>
                <a:ea typeface="+mn-ea"/>
              </a:rPr>
              <a:t>호환 </a:t>
            </a:r>
            <a:r>
              <a:rPr lang="en-US" altLang="ko-KR" sz="2100" b="1">
                <a:latin typeface="+mn-ea"/>
                <a:ea typeface="+mn-ea"/>
              </a:rPr>
              <a:t>PC</a:t>
            </a:r>
            <a:r>
              <a:rPr lang="ko-KR" altLang="en-US" sz="2100" b="1">
                <a:latin typeface="+mn-ea"/>
                <a:ea typeface="+mn-ea"/>
              </a:rPr>
              <a:t>에서 쓰이는 시리얼 </a:t>
            </a:r>
            <a:r>
              <a:rPr lang="ko-KR" altLang="en-US" sz="2100" b="1" smtClean="0">
                <a:latin typeface="+mn-ea"/>
                <a:ea typeface="+mn-ea"/>
              </a:rPr>
              <a:t>통신방법</a:t>
            </a:r>
            <a:endParaRPr kumimoji="0"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endParaRPr kumimoji="0"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</a:t>
            </a:r>
            <a:r>
              <a:rPr lang="ko-KR" altLang="en-US" sz="2100" b="1">
                <a:latin typeface="+mn-ea"/>
                <a:ea typeface="+mn-ea"/>
              </a:rPr>
              <a:t>예전에는 주로 모뎀연결에 </a:t>
            </a:r>
            <a:r>
              <a:rPr lang="en-US" altLang="ko-KR" sz="2100" b="1">
                <a:latin typeface="+mn-ea"/>
                <a:ea typeface="+mn-ea"/>
              </a:rPr>
              <a:t>RS232</a:t>
            </a:r>
            <a:r>
              <a:rPr lang="ko-KR" altLang="en-US" sz="2100" b="1">
                <a:latin typeface="+mn-ea"/>
                <a:ea typeface="+mn-ea"/>
              </a:rPr>
              <a:t>통신을 많이 </a:t>
            </a:r>
            <a:r>
              <a:rPr lang="ko-KR" altLang="en-US" sz="2100" b="1" smtClean="0">
                <a:latin typeface="+mn-ea"/>
                <a:ea typeface="+mn-ea"/>
              </a:rPr>
              <a:t>사용</a:t>
            </a:r>
            <a:endParaRPr lang="en-US" altLang="ko-KR" sz="2100" b="1">
              <a:latin typeface="+mn-ea"/>
              <a:ea typeface="+mn-ea"/>
            </a:endParaRPr>
          </a:p>
          <a:p>
            <a:pPr>
              <a:defRPr/>
            </a:pPr>
            <a:endParaRPr kumimoji="0"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</a:t>
            </a:r>
            <a:r>
              <a:rPr lang="ko-KR" altLang="en-US" sz="2100" b="1" smtClean="0">
                <a:latin typeface="+mn-ea"/>
                <a:ea typeface="+mn-ea"/>
              </a:rPr>
              <a:t>최장 </a:t>
            </a:r>
            <a:r>
              <a:rPr lang="en-US" altLang="ko-KR" sz="2100" b="1" smtClean="0">
                <a:latin typeface="+mn-ea"/>
                <a:ea typeface="+mn-ea"/>
              </a:rPr>
              <a:t>1.5m </a:t>
            </a:r>
            <a:r>
              <a:rPr lang="ko-KR" altLang="en-US" sz="2100" b="1">
                <a:latin typeface="+mn-ea"/>
                <a:ea typeface="+mn-ea"/>
              </a:rPr>
              <a:t>정도까지 통신 </a:t>
            </a:r>
            <a:r>
              <a:rPr lang="ko-KR" altLang="en-US" sz="2100" b="1" smtClean="0">
                <a:latin typeface="+mn-ea"/>
                <a:ea typeface="+mn-ea"/>
              </a:rPr>
              <a:t>가능</a:t>
            </a:r>
            <a:endParaRPr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endParaRPr kumimoji="0"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</a:t>
            </a:r>
            <a:r>
              <a:rPr lang="ko-KR" altLang="en-US" sz="2100" b="1" smtClean="0">
                <a:latin typeface="+mn-ea"/>
                <a:ea typeface="+mn-ea"/>
              </a:rPr>
              <a:t>최근의 </a:t>
            </a:r>
            <a:r>
              <a:rPr lang="ko-KR" altLang="en-US" sz="2100" b="1">
                <a:latin typeface="+mn-ea"/>
                <a:ea typeface="+mn-ea"/>
              </a:rPr>
              <a:t>노트북 </a:t>
            </a:r>
            <a:r>
              <a:rPr lang="en-US" altLang="ko-KR" sz="2100" b="1">
                <a:latin typeface="+mn-ea"/>
                <a:ea typeface="+mn-ea"/>
              </a:rPr>
              <a:t>PC</a:t>
            </a:r>
            <a:r>
              <a:rPr lang="ko-KR" altLang="en-US" sz="2100" b="1">
                <a:latin typeface="+mn-ea"/>
                <a:ea typeface="+mn-ea"/>
              </a:rPr>
              <a:t>들은 두께</a:t>
            </a:r>
            <a:r>
              <a:rPr lang="en-US" altLang="ko-KR" sz="2100" b="1">
                <a:latin typeface="+mn-ea"/>
                <a:ea typeface="+mn-ea"/>
              </a:rPr>
              <a:t>, </a:t>
            </a:r>
            <a:r>
              <a:rPr lang="ko-KR" altLang="en-US" sz="2100" b="1">
                <a:latin typeface="+mn-ea"/>
                <a:ea typeface="+mn-ea"/>
              </a:rPr>
              <a:t>무게 등을 줄이기 위해서 </a:t>
            </a:r>
            <a:endParaRPr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2100" b="1">
                <a:latin typeface="+mn-ea"/>
                <a:ea typeface="+mn-ea"/>
              </a:rPr>
              <a:t> </a:t>
            </a:r>
            <a:r>
              <a:rPr lang="en-US" altLang="ko-KR" sz="2100" b="1" smtClean="0">
                <a:latin typeface="+mn-ea"/>
                <a:ea typeface="+mn-ea"/>
              </a:rPr>
              <a:t>   RS232 </a:t>
            </a:r>
            <a:r>
              <a:rPr lang="ko-KR" altLang="en-US" sz="2100" b="1">
                <a:latin typeface="+mn-ea"/>
                <a:ea typeface="+mn-ea"/>
              </a:rPr>
              <a:t>포트를 없애고 있는 </a:t>
            </a:r>
            <a:r>
              <a:rPr lang="ko-KR" altLang="en-US" sz="2100" b="1" smtClean="0">
                <a:latin typeface="+mn-ea"/>
                <a:ea typeface="+mn-ea"/>
              </a:rPr>
              <a:t>추세</a:t>
            </a:r>
            <a:endParaRPr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endParaRPr kumimoji="0"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</a:t>
            </a:r>
            <a:r>
              <a:rPr lang="ko-KR" altLang="en-US" sz="2100" b="1" smtClean="0">
                <a:latin typeface="+mn-ea"/>
                <a:ea typeface="+mn-ea"/>
              </a:rPr>
              <a:t>아두이노는 </a:t>
            </a:r>
            <a:r>
              <a:rPr lang="ko-KR" altLang="en-US" sz="2100" b="1">
                <a:latin typeface="+mn-ea"/>
                <a:ea typeface="+mn-ea"/>
              </a:rPr>
              <a:t>보드에서 기본으로 제공하는 </a:t>
            </a:r>
            <a:r>
              <a:rPr lang="en-US" altLang="ko-KR" sz="2100" b="1">
                <a:latin typeface="+mn-ea"/>
                <a:ea typeface="+mn-ea"/>
              </a:rPr>
              <a:t>USB</a:t>
            </a:r>
            <a:r>
              <a:rPr lang="ko-KR" altLang="en-US" sz="2100" b="1">
                <a:latin typeface="+mn-ea"/>
                <a:ea typeface="+mn-ea"/>
              </a:rPr>
              <a:t>포트를 </a:t>
            </a:r>
            <a:r>
              <a:rPr lang="ko-KR" altLang="en-US" sz="2100" b="1" smtClean="0">
                <a:latin typeface="+mn-ea"/>
                <a:ea typeface="+mn-ea"/>
              </a:rPr>
              <a:t>이용해서 </a:t>
            </a:r>
            <a:endParaRPr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2100" b="1">
                <a:latin typeface="+mn-ea"/>
                <a:ea typeface="+mn-ea"/>
              </a:rPr>
              <a:t> </a:t>
            </a:r>
            <a:r>
              <a:rPr lang="en-US" altLang="ko-KR" sz="2100" b="1" smtClean="0">
                <a:latin typeface="+mn-ea"/>
                <a:ea typeface="+mn-ea"/>
              </a:rPr>
              <a:t>   RS232 </a:t>
            </a:r>
            <a:r>
              <a:rPr lang="ko-KR" altLang="en-US" sz="2100" b="1" smtClean="0">
                <a:latin typeface="+mn-ea"/>
                <a:ea typeface="+mn-ea"/>
              </a:rPr>
              <a:t>통신 가능</a:t>
            </a:r>
            <a:endParaRPr lang="ko-KR" altLang="en-US" sz="2100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853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89C8AC-557C-4353-8ACD-A5DA058F6B8E}" type="slidenum">
              <a:rPr lang="ko-KR" altLang="en-US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9523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52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52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52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52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52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5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524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52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524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524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52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524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52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52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525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52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525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52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525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52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525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525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52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52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52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5263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5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 smtClean="0">
                <a:latin typeface="+mn-ea"/>
                <a:ea typeface="+mn-ea"/>
              </a:rPr>
              <a:t>가변 저항으로 </a:t>
            </a:r>
            <a:r>
              <a:rPr lang="en-US" altLang="ko-KR" sz="2800" b="1" smtClean="0">
                <a:latin typeface="+mn-ea"/>
                <a:ea typeface="+mn-ea"/>
              </a:rPr>
              <a:t>LED</a:t>
            </a:r>
            <a:r>
              <a:rPr lang="ko-KR" altLang="en-US" sz="2800" b="1" smtClean="0">
                <a:latin typeface="+mn-ea"/>
                <a:ea typeface="+mn-ea"/>
              </a:rPr>
              <a:t>밝기 조절하기</a:t>
            </a:r>
            <a:endParaRPr lang="ko-KR" altLang="en-US" sz="2800" b="1">
              <a:latin typeface="+mn-ea"/>
              <a:ea typeface="+mn-ea"/>
            </a:endParaRPr>
          </a:p>
        </p:txBody>
      </p:sp>
      <p:sp>
        <p:nvSpPr>
          <p:cNvPr id="34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가변 저항의 값을 읽어서 </a:t>
            </a:r>
            <a:r>
              <a:rPr kumimoji="0" lang="en-US" altLang="ko-KR" sz="2100" b="1" smtClean="0">
                <a:latin typeface="+mn-ea"/>
                <a:ea typeface="+mn-ea"/>
              </a:rPr>
              <a:t>LED </a:t>
            </a:r>
            <a:r>
              <a:rPr kumimoji="0" lang="ko-KR" altLang="en-US" sz="2100" b="1" smtClean="0">
                <a:latin typeface="+mn-ea"/>
                <a:ea typeface="+mn-ea"/>
              </a:rPr>
              <a:t>의</a:t>
            </a:r>
            <a:r>
              <a:rPr kumimoji="0" lang="en-US" altLang="ko-KR" sz="2100" b="1" smtClean="0">
                <a:latin typeface="+mn-ea"/>
                <a:ea typeface="+mn-ea"/>
              </a:rPr>
              <a:t> </a:t>
            </a:r>
            <a:r>
              <a:rPr kumimoji="0" lang="ko-KR" altLang="en-US" sz="2100" b="1" smtClean="0">
                <a:latin typeface="+mn-ea"/>
                <a:ea typeface="+mn-ea"/>
              </a:rPr>
              <a:t>밝기 조절하기</a:t>
            </a:r>
            <a:endParaRPr kumimoji="0"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r>
              <a:rPr kumimoji="0" lang="ko-KR" altLang="en-US" sz="2100" b="1" smtClean="0">
                <a:latin typeface="+mj-ea"/>
                <a:ea typeface="+mj-ea"/>
              </a:rPr>
              <a:t>□ 가변저항이란 </a:t>
            </a:r>
            <a:r>
              <a:rPr kumimoji="0" lang="en-US" altLang="ko-KR" sz="2100" b="1" smtClean="0">
                <a:latin typeface="+mj-ea"/>
                <a:ea typeface="+mj-ea"/>
              </a:rPr>
              <a:t>?</a:t>
            </a:r>
          </a:p>
          <a:p>
            <a:pPr>
              <a:defRPr/>
            </a:pPr>
            <a:r>
              <a:rPr kumimoji="0" lang="ko-KR" altLang="en-US" sz="2100" b="1" smtClean="0">
                <a:latin typeface="+mj-ea"/>
                <a:ea typeface="+mj-ea"/>
              </a:rPr>
              <a:t>   □ 저항의 값이 고정되어 있지 않고 회전 스위치 등을 이용해서 </a:t>
            </a:r>
            <a:endParaRPr kumimoji="0" lang="en-US" altLang="ko-KR" sz="2100" b="1" smtClean="0">
              <a:latin typeface="+mj-ea"/>
              <a:ea typeface="+mj-ea"/>
            </a:endParaRPr>
          </a:p>
          <a:p>
            <a:pPr>
              <a:defRPr/>
            </a:pPr>
            <a:r>
              <a:rPr kumimoji="0" lang="en-US" altLang="ko-KR" sz="2100" b="1">
                <a:latin typeface="+mj-ea"/>
                <a:ea typeface="+mj-ea"/>
              </a:rPr>
              <a:t> </a:t>
            </a:r>
            <a:r>
              <a:rPr kumimoji="0" lang="en-US" altLang="ko-KR" sz="2100" b="1" smtClean="0">
                <a:latin typeface="+mj-ea"/>
                <a:ea typeface="+mj-ea"/>
              </a:rPr>
              <a:t>     </a:t>
            </a:r>
            <a:r>
              <a:rPr kumimoji="0" lang="ko-KR" altLang="en-US" sz="2100" b="1" smtClean="0">
                <a:latin typeface="+mj-ea"/>
                <a:ea typeface="+mj-ea"/>
              </a:rPr>
              <a:t>임의의 </a:t>
            </a:r>
            <a:r>
              <a:rPr kumimoji="0" lang="ko-KR" altLang="en-US" sz="2100" b="1">
                <a:latin typeface="+mj-ea"/>
                <a:ea typeface="+mj-ea"/>
              </a:rPr>
              <a:t>저항값으로 </a:t>
            </a:r>
            <a:r>
              <a:rPr kumimoji="0" lang="ko-KR" altLang="en-US" sz="2100" b="1" smtClean="0">
                <a:latin typeface="+mj-ea"/>
                <a:ea typeface="+mj-ea"/>
              </a:rPr>
              <a:t> 변경 가능한 저항</a:t>
            </a:r>
            <a:endParaRPr lang="ko-KR" altLang="en-US" sz="2100" b="1">
              <a:latin typeface="+mj-ea"/>
              <a:ea typeface="+mj-ea"/>
            </a:endParaRPr>
          </a:p>
        </p:txBody>
      </p:sp>
      <p:sp>
        <p:nvSpPr>
          <p:cNvPr id="95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952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2520950"/>
            <a:ext cx="8137525" cy="226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752975"/>
            <a:ext cx="8135937" cy="170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497" y="4848788"/>
            <a:ext cx="1744786" cy="11631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051720" y="478948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16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EF998B-5CC6-4B50-948F-E47594B679B2}" type="slidenum">
              <a:rPr lang="ko-KR" altLang="en-US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962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62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62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62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62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626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6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62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62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626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627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62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62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62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6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627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62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627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62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627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62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628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628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62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62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62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6286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5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 smtClean="0">
                <a:latin typeface="+mn-ea"/>
                <a:ea typeface="+mn-ea"/>
              </a:rPr>
              <a:t>가변 저항으로 </a:t>
            </a:r>
            <a:r>
              <a:rPr lang="en-US" altLang="ko-KR" sz="2800" b="1" smtClean="0">
                <a:latin typeface="+mn-ea"/>
                <a:ea typeface="+mn-ea"/>
              </a:rPr>
              <a:t>LED</a:t>
            </a:r>
            <a:r>
              <a:rPr lang="ko-KR" altLang="en-US" sz="2800" b="1" smtClean="0">
                <a:latin typeface="+mn-ea"/>
                <a:ea typeface="+mn-ea"/>
              </a:rPr>
              <a:t>밝기 조절하기 </a:t>
            </a:r>
            <a:r>
              <a:rPr lang="en-US" altLang="ko-KR" sz="2800" b="1" smtClean="0">
                <a:latin typeface="+mn-ea"/>
                <a:ea typeface="+mn-ea"/>
              </a:rPr>
              <a:t>- </a:t>
            </a:r>
            <a:r>
              <a:rPr lang="ko-KR" altLang="en-US" sz="2800" b="1" smtClean="0">
                <a:latin typeface="+mn-ea"/>
                <a:ea typeface="+mn-ea"/>
              </a:rPr>
              <a:t>배선도</a:t>
            </a:r>
            <a:endParaRPr lang="ko-KR" altLang="en-US" sz="2800" b="1">
              <a:latin typeface="+mn-ea"/>
              <a:ea typeface="+mn-ea"/>
            </a:endParaRPr>
          </a:p>
        </p:txBody>
      </p:sp>
      <p:sp>
        <p:nvSpPr>
          <p:cNvPr id="9628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62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629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96291" name="_x254811216" descr="EMB000015bc07d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081088"/>
            <a:ext cx="7416800" cy="522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8172450" y="2308225"/>
            <a:ext cx="47942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>
                <a:latin typeface="+mn-ea"/>
              </a:rPr>
              <a:t>A0</a:t>
            </a: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227513" y="2420938"/>
            <a:ext cx="4889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>
                <a:latin typeface="+mn-ea"/>
              </a:rPr>
              <a:t>D9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31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417BA4-ABC6-4688-8B63-47A6E3791A4C}" type="slidenum">
              <a:rPr lang="ko-KR" altLang="en-US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972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72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72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728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728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72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72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729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7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729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729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72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72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72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72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729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73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73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73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730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73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730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730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73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73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73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7311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5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 smtClean="0">
                <a:latin typeface="+mn-ea"/>
                <a:ea typeface="+mn-ea"/>
              </a:rPr>
              <a:t>가변 저항으로 </a:t>
            </a:r>
            <a:r>
              <a:rPr lang="en-US" altLang="ko-KR" sz="2800" b="1" smtClean="0">
                <a:latin typeface="+mn-ea"/>
                <a:ea typeface="+mn-ea"/>
              </a:rPr>
              <a:t>LED</a:t>
            </a:r>
            <a:r>
              <a:rPr lang="ko-KR" altLang="en-US" sz="2800" b="1" smtClean="0">
                <a:latin typeface="+mn-ea"/>
                <a:ea typeface="+mn-ea"/>
              </a:rPr>
              <a:t>밝기 조절하기 </a:t>
            </a:r>
            <a:r>
              <a:rPr lang="en-US" altLang="ko-KR" sz="2800" b="1" smtClean="0">
                <a:latin typeface="+mn-ea"/>
                <a:ea typeface="+mn-ea"/>
              </a:rPr>
              <a:t>- </a:t>
            </a:r>
            <a:r>
              <a:rPr lang="ko-KR" altLang="en-US" sz="2800" b="1" smtClean="0">
                <a:latin typeface="+mn-ea"/>
                <a:ea typeface="+mn-ea"/>
              </a:rPr>
              <a:t>배선도</a:t>
            </a:r>
            <a:endParaRPr lang="ko-KR" altLang="en-US" sz="2800" b="1">
              <a:latin typeface="+mn-ea"/>
              <a:ea typeface="+mn-ea"/>
            </a:endParaRPr>
          </a:p>
        </p:txBody>
      </p:sp>
      <p:sp>
        <p:nvSpPr>
          <p:cNvPr id="973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7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731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73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97317" name="_x254810416" descr="EMB000015bc07d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1103313"/>
            <a:ext cx="5546725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612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CC3A93-178D-47E8-AF61-384EC105BB15}" type="slidenum">
              <a:rPr lang="ko-KR" altLang="en-US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983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1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1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2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2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3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8334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8313" y="1125538"/>
            <a:ext cx="8135937" cy="53546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int sensorPin = A0; // select the input pin for the potentiometer</a:t>
            </a: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int led = 9; // the pin that the LED is attached to</a:t>
            </a:r>
          </a:p>
          <a:p>
            <a:pPr latinLnBrk="0">
              <a:defRPr/>
            </a:pPr>
            <a:endParaRPr lang="en-US" altLang="ko-KR" b="1">
              <a:ea typeface="굴림" pitchFamily="50" charset="-127"/>
            </a:endParaRP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void setup() </a:t>
            </a: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{ </a:t>
            </a: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    pinMode(led, OUTPUT);</a:t>
            </a: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    Serial.begin(9600);</a:t>
            </a: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} </a:t>
            </a:r>
          </a:p>
          <a:p>
            <a:pPr latinLnBrk="0">
              <a:defRPr/>
            </a:pPr>
            <a:endParaRPr lang="en-US" altLang="ko-KR" b="1">
              <a:ea typeface="굴림" pitchFamily="50" charset="-127"/>
            </a:endParaRP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void loop() </a:t>
            </a: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{ </a:t>
            </a: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    int sensorValue = 0;</a:t>
            </a:r>
          </a:p>
          <a:p>
            <a:pPr latinLnBrk="0">
              <a:defRPr/>
            </a:pPr>
            <a:endParaRPr lang="en-US" altLang="ko-KR" b="1">
              <a:ea typeface="굴림" pitchFamily="50" charset="-127"/>
            </a:endParaRP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    sensorValue = analogRead(sensorPin); </a:t>
            </a: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    analogWrite(led, sensorValue);</a:t>
            </a: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    Serial.println(sensorValue);</a:t>
            </a:r>
          </a:p>
          <a:p>
            <a:pPr latinLnBrk="0">
              <a:defRPr/>
            </a:pPr>
            <a:endParaRPr lang="en-US" altLang="ko-KR" b="1">
              <a:ea typeface="굴림" pitchFamily="50" charset="-127"/>
            </a:endParaRP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    delay(10); </a:t>
            </a:r>
          </a:p>
          <a:p>
            <a:pPr latinLnBrk="0">
              <a:defRPr/>
            </a:pPr>
            <a:r>
              <a:rPr lang="en-US" altLang="ko-KR" b="1">
                <a:ea typeface="굴림" pitchFamily="50" charset="-127"/>
              </a:rPr>
              <a:t>}</a:t>
            </a:r>
          </a:p>
        </p:txBody>
      </p:sp>
      <p:sp>
        <p:nvSpPr>
          <p:cNvPr id="34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 smtClean="0">
                <a:latin typeface="+mn-ea"/>
                <a:ea typeface="+mn-ea"/>
              </a:rPr>
              <a:t>가변 저항으로 </a:t>
            </a:r>
            <a:r>
              <a:rPr lang="en-US" altLang="ko-KR" sz="2800" b="1" smtClean="0">
                <a:latin typeface="+mn-ea"/>
                <a:ea typeface="+mn-ea"/>
              </a:rPr>
              <a:t>LED</a:t>
            </a:r>
            <a:r>
              <a:rPr lang="ko-KR" altLang="en-US" sz="2800" b="1" smtClean="0">
                <a:latin typeface="+mn-ea"/>
                <a:ea typeface="+mn-ea"/>
              </a:rPr>
              <a:t>밝기 조절하기 </a:t>
            </a:r>
            <a:r>
              <a:rPr lang="en-US" altLang="ko-KR" sz="2800" b="1" smtClean="0">
                <a:latin typeface="+mn-ea"/>
                <a:ea typeface="+mn-ea"/>
              </a:rPr>
              <a:t>- </a:t>
            </a:r>
            <a:r>
              <a:rPr lang="ko-KR" altLang="en-US" sz="2800" b="1" smtClean="0">
                <a:latin typeface="+mn-ea"/>
                <a:ea typeface="+mn-ea"/>
              </a:rPr>
              <a:t>스케치</a:t>
            </a:r>
            <a:endParaRPr lang="ko-KR" altLang="en-US" sz="2800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557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09EF40-D7AF-4345-9E4C-41399718E6F5}" type="slidenum">
              <a:rPr lang="ko-KR" altLang="en-US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993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93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93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933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93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93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9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93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93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934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934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934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93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93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93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93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934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93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93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935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93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935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935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93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93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935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9359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5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 smtClean="0">
                <a:latin typeface="+mn-ea"/>
                <a:ea typeface="+mn-ea"/>
              </a:rPr>
              <a:t>가변 저항으로 </a:t>
            </a:r>
            <a:r>
              <a:rPr lang="en-US" altLang="ko-KR" sz="2800" b="1" smtClean="0">
                <a:latin typeface="+mn-ea"/>
                <a:ea typeface="+mn-ea"/>
              </a:rPr>
              <a:t>LED</a:t>
            </a:r>
            <a:r>
              <a:rPr lang="ko-KR" altLang="en-US" sz="2800" b="1" smtClean="0">
                <a:latin typeface="+mn-ea"/>
                <a:ea typeface="+mn-ea"/>
              </a:rPr>
              <a:t>밝기 조절하기 </a:t>
            </a:r>
            <a:r>
              <a:rPr lang="en-US" altLang="ko-KR" sz="2800" b="1" smtClean="0">
                <a:latin typeface="+mn-ea"/>
                <a:ea typeface="+mn-ea"/>
              </a:rPr>
              <a:t>- </a:t>
            </a:r>
            <a:r>
              <a:rPr lang="ko-KR" altLang="en-US" sz="2800" b="1" smtClean="0">
                <a:latin typeface="+mn-ea"/>
                <a:ea typeface="+mn-ea"/>
              </a:rPr>
              <a:t>실행결</a:t>
            </a:r>
            <a:r>
              <a:rPr lang="ko-KR" altLang="en-US" sz="2800" b="1">
                <a:latin typeface="+mn-ea"/>
                <a:ea typeface="+mn-ea"/>
              </a:rPr>
              <a:t>과</a:t>
            </a:r>
          </a:p>
        </p:txBody>
      </p:sp>
      <p:sp>
        <p:nvSpPr>
          <p:cNvPr id="993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9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936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93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936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99366" name="_x254811296" descr="EMB000015bc07e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268413"/>
            <a:ext cx="8135937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641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10656C-9866-4E34-B96E-B429561978CC}" type="slidenum">
              <a:rPr lang="ko-KR" altLang="en-US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1003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035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03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03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03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03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0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03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03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036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036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03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03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03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0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03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03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03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03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037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03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037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037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037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03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03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0382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5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 smtClean="0">
                <a:latin typeface="+mn-ea"/>
                <a:ea typeface="+mn-ea"/>
              </a:rPr>
              <a:t>아날로그 입력으로</a:t>
            </a:r>
            <a:r>
              <a:rPr lang="en-US" altLang="ko-KR" sz="2800" b="1" smtClean="0">
                <a:latin typeface="+mn-ea"/>
                <a:ea typeface="+mn-ea"/>
              </a:rPr>
              <a:t> </a:t>
            </a:r>
            <a:r>
              <a:rPr lang="ko-KR" altLang="en-US" sz="2800" b="1" smtClean="0">
                <a:latin typeface="+mn-ea"/>
                <a:ea typeface="+mn-ea"/>
              </a:rPr>
              <a:t>전압값 읽기</a:t>
            </a:r>
            <a:endParaRPr lang="ko-KR" altLang="en-US" sz="2800" b="1">
              <a:latin typeface="+mn-ea"/>
              <a:ea typeface="+mn-ea"/>
            </a:endParaRPr>
          </a:p>
        </p:txBody>
      </p:sp>
      <p:sp>
        <p:nvSpPr>
          <p:cNvPr id="34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아누이노의 아날로그 입력 기능을 이용</a:t>
            </a:r>
            <a:endParaRPr kumimoji="0"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r>
              <a:rPr kumimoji="0" lang="ko-KR" altLang="en-US" sz="2100" b="1" smtClean="0">
                <a:latin typeface="+mj-ea"/>
                <a:ea typeface="+mj-ea"/>
              </a:rPr>
              <a:t>□ 아날로그 데이터를 </a:t>
            </a:r>
            <a:r>
              <a:rPr kumimoji="0" lang="en-US" altLang="ko-KR" sz="2100" b="1" smtClean="0">
                <a:latin typeface="+mj-ea"/>
                <a:ea typeface="+mj-ea"/>
              </a:rPr>
              <a:t>Voltage </a:t>
            </a:r>
            <a:r>
              <a:rPr kumimoji="0" lang="ko-KR" altLang="en-US" sz="2100" b="1" smtClean="0">
                <a:latin typeface="+mj-ea"/>
                <a:ea typeface="+mj-ea"/>
              </a:rPr>
              <a:t>값으로 변환</a:t>
            </a:r>
            <a:endParaRPr lang="ko-KR" altLang="en-US" sz="2100" b="1">
              <a:latin typeface="+mj-ea"/>
              <a:ea typeface="+mj-ea"/>
            </a:endParaRPr>
          </a:p>
        </p:txBody>
      </p:sp>
      <p:sp>
        <p:nvSpPr>
          <p:cNvPr id="1003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00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2133600"/>
            <a:ext cx="8137525" cy="226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0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34E8B1-77C3-45F0-85E6-2CBE67B97486}" type="slidenum">
              <a:rPr lang="ko-KR" altLang="en-US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2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2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2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2430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8313" y="1125538"/>
            <a:ext cx="8135937" cy="53244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int sensorPin = A0; // select the input pin for the potentiometer</a:t>
            </a: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int led = 9; // the pin that the LED is attached to</a:t>
            </a: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void setup() </a:t>
            </a: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{ </a:t>
            </a: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    pinMode(led, OUTPUT);</a:t>
            </a: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    Serial.begin(9600);</a:t>
            </a: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} </a:t>
            </a:r>
          </a:p>
          <a:p>
            <a:pPr latinLnBrk="0">
              <a:defRPr/>
            </a:pPr>
            <a:endParaRPr lang="en-US" altLang="ko-KR" sz="1700" b="1">
              <a:ea typeface="굴림" pitchFamily="50" charset="-127"/>
            </a:endParaRP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void loop() </a:t>
            </a: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{ </a:t>
            </a: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    int sensorValue = 0;</a:t>
            </a: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    float voltage = 0.0;</a:t>
            </a: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    sensorValue = analogRead(sensorPin); </a:t>
            </a: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    voltage = ((float)sensorValue/1023.0)*5.0;</a:t>
            </a: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    Serial.print(sensorValue);</a:t>
            </a: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    Serial.print(", ");</a:t>
            </a: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    Serial.println(voltage);</a:t>
            </a: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    analogWrite(led, sensorValue); </a:t>
            </a: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    delay(10); </a:t>
            </a:r>
          </a:p>
          <a:p>
            <a:pPr latinLnBrk="0">
              <a:defRPr/>
            </a:pPr>
            <a:r>
              <a:rPr lang="en-US" altLang="ko-KR" sz="1700" b="1">
                <a:ea typeface="굴림" pitchFamily="50" charset="-127"/>
              </a:rPr>
              <a:t>}</a:t>
            </a:r>
          </a:p>
        </p:txBody>
      </p:sp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 smtClean="0">
                <a:latin typeface="+mn-ea"/>
                <a:ea typeface="+mn-ea"/>
              </a:rPr>
              <a:t>아날로그 입력으로</a:t>
            </a:r>
            <a:r>
              <a:rPr lang="en-US" altLang="ko-KR" sz="2800" b="1" smtClean="0">
                <a:latin typeface="+mn-ea"/>
                <a:ea typeface="+mn-ea"/>
              </a:rPr>
              <a:t> </a:t>
            </a:r>
            <a:r>
              <a:rPr lang="ko-KR" altLang="en-US" sz="2800" b="1" smtClean="0">
                <a:latin typeface="+mn-ea"/>
                <a:ea typeface="+mn-ea"/>
              </a:rPr>
              <a:t>전압값 읽기 </a:t>
            </a:r>
            <a:r>
              <a:rPr lang="en-US" altLang="ko-KR" sz="2800" b="1" smtClean="0">
                <a:latin typeface="+mn-ea"/>
                <a:ea typeface="+mn-ea"/>
              </a:rPr>
              <a:t>- </a:t>
            </a:r>
            <a:r>
              <a:rPr lang="ko-KR" altLang="en-US" sz="2800" b="1" smtClean="0">
                <a:latin typeface="+mn-ea"/>
                <a:ea typeface="+mn-ea"/>
              </a:rPr>
              <a:t>스케치</a:t>
            </a:r>
            <a:endParaRPr lang="ko-KR" altLang="en-US" sz="2800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857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E58461-91D5-44EF-B159-D59E12002F25}" type="slidenum">
              <a:rPr lang="ko-KR" altLang="en-US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1034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34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34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34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34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34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3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343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34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343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343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34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34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34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34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344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34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34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34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344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344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344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345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345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34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345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3454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34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34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345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3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34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0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 smtClean="0">
                <a:latin typeface="+mn-ea"/>
                <a:ea typeface="+mn-ea"/>
              </a:rPr>
              <a:t>아날로그 입력으로</a:t>
            </a:r>
            <a:r>
              <a:rPr lang="en-US" altLang="ko-KR" sz="2800" b="1" smtClean="0">
                <a:latin typeface="+mn-ea"/>
                <a:ea typeface="+mn-ea"/>
              </a:rPr>
              <a:t> </a:t>
            </a:r>
            <a:r>
              <a:rPr lang="ko-KR" altLang="en-US" sz="2800" b="1" smtClean="0">
                <a:latin typeface="+mn-ea"/>
                <a:ea typeface="+mn-ea"/>
              </a:rPr>
              <a:t>전압값 읽기 </a:t>
            </a:r>
            <a:r>
              <a:rPr lang="en-US" altLang="ko-KR" sz="2800" b="1" smtClean="0">
                <a:latin typeface="+mn-ea"/>
                <a:ea typeface="+mn-ea"/>
              </a:rPr>
              <a:t>- </a:t>
            </a:r>
            <a:r>
              <a:rPr lang="ko-KR" altLang="en-US" sz="2800" b="1" smtClean="0">
                <a:latin typeface="+mn-ea"/>
                <a:ea typeface="+mn-ea"/>
              </a:rPr>
              <a:t>실행결</a:t>
            </a:r>
            <a:r>
              <a:rPr lang="ko-KR" altLang="en-US" sz="2800" b="1">
                <a:latin typeface="+mn-ea"/>
                <a:ea typeface="+mn-ea"/>
              </a:rPr>
              <a:t>과</a:t>
            </a:r>
          </a:p>
        </p:txBody>
      </p:sp>
      <p:sp>
        <p:nvSpPr>
          <p:cNvPr id="1034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03462" name="_x254812256" descr="EMB000015bc07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317625"/>
            <a:ext cx="8156575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049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D457A-ABC9-4B89-B046-5B6B709B9471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47664" y="2132856"/>
            <a:ext cx="61206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/>
              <a:t>Homework</a:t>
            </a:r>
          </a:p>
          <a:p>
            <a:pPr algn="ctr"/>
            <a:endParaRPr lang="en-US" altLang="ko-KR" sz="4000" dirty="0"/>
          </a:p>
          <a:p>
            <a:pPr algn="ctr"/>
            <a:r>
              <a:rPr lang="ko-KR" altLang="en-US" sz="4000" dirty="0" err="1" smtClean="0"/>
              <a:t>무드등</a:t>
            </a:r>
            <a:r>
              <a:rPr lang="ko-KR" altLang="en-US" sz="4000" dirty="0" smtClean="0"/>
              <a:t> 만들기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1445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E0670C-CB93-42D1-A736-81E67C6FD5C7}" type="slidenum">
              <a:rPr lang="ko-KR" altLang="en-US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716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6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6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68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68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6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6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69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6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69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69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6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6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6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69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7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7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7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70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7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70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70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7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7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7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7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7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713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 smtClean="0">
                <a:latin typeface="+mn-ea"/>
                <a:ea typeface="+mn-ea"/>
              </a:rPr>
              <a:t>아두이노 시리얼</a:t>
            </a:r>
            <a:r>
              <a:rPr lang="en-US" altLang="ko-KR" sz="2800" b="1">
                <a:latin typeface="+mn-ea"/>
                <a:ea typeface="+mn-ea"/>
              </a:rPr>
              <a:t>(RS232) </a:t>
            </a:r>
            <a:r>
              <a:rPr lang="ko-KR" altLang="en-US" sz="2800" b="1">
                <a:latin typeface="+mn-ea"/>
                <a:ea typeface="+mn-ea"/>
              </a:rPr>
              <a:t>통신 </a:t>
            </a:r>
            <a:r>
              <a:rPr lang="ko-KR" altLang="en-US" sz="2800" b="1" smtClean="0">
                <a:latin typeface="+mn-ea"/>
                <a:ea typeface="+mn-ea"/>
              </a:rPr>
              <a:t>포</a:t>
            </a:r>
            <a:r>
              <a:rPr lang="ko-KR" altLang="en-US" sz="2800" b="1">
                <a:latin typeface="+mn-ea"/>
                <a:ea typeface="+mn-ea"/>
              </a:rPr>
              <a:t>트</a:t>
            </a:r>
            <a:endParaRPr lang="ko-KR" altLang="en-US" sz="2800">
              <a:latin typeface="+mn-ea"/>
              <a:ea typeface="+mn-ea"/>
            </a:endParaRPr>
          </a:p>
        </p:txBody>
      </p:sp>
      <p:sp>
        <p:nvSpPr>
          <p:cNvPr id="37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latinLnBrk="0"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</a:t>
            </a:r>
            <a:r>
              <a:rPr lang="ko-KR" altLang="en-US" sz="2100" b="1">
                <a:latin typeface="+mn-ea"/>
                <a:ea typeface="+mn-ea"/>
              </a:rPr>
              <a:t>아두이노 </a:t>
            </a:r>
            <a:r>
              <a:rPr lang="en-US" altLang="ko-KR" sz="2100" b="1">
                <a:latin typeface="+mn-ea"/>
                <a:ea typeface="+mn-ea"/>
              </a:rPr>
              <a:t>UNO R3</a:t>
            </a:r>
            <a:r>
              <a:rPr lang="ko-KR" altLang="en-US" sz="2100" b="1">
                <a:latin typeface="+mn-ea"/>
                <a:ea typeface="+mn-ea"/>
              </a:rPr>
              <a:t>의 가상 </a:t>
            </a:r>
            <a:r>
              <a:rPr lang="en-US" altLang="ko-KR" sz="2100" b="1">
                <a:latin typeface="+mn-ea"/>
                <a:ea typeface="+mn-ea"/>
              </a:rPr>
              <a:t>COM </a:t>
            </a:r>
            <a:r>
              <a:rPr lang="ko-KR" altLang="en-US" sz="2100" b="1">
                <a:latin typeface="+mn-ea"/>
                <a:ea typeface="+mn-ea"/>
              </a:rPr>
              <a:t>포트 </a:t>
            </a:r>
            <a:r>
              <a:rPr lang="ko-KR" altLang="en-US" sz="2100" b="1" smtClean="0">
                <a:latin typeface="+mn-ea"/>
                <a:ea typeface="+mn-ea"/>
              </a:rPr>
              <a:t>기능</a:t>
            </a:r>
            <a:endParaRPr lang="ko-KR" altLang="en-US" sz="2100" b="1">
              <a:latin typeface="+mn-ea"/>
              <a:ea typeface="+mn-ea"/>
            </a:endParaRPr>
          </a:p>
        </p:txBody>
      </p:sp>
      <p:sp>
        <p:nvSpPr>
          <p:cNvPr id="717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17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71718" name="_x244174792" descr="EMB0000095c05f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36750"/>
            <a:ext cx="8135937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445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06CF5-2596-4C32-89F6-3D423060B9EA}" type="slidenum">
              <a:rPr lang="ko-KR" altLang="en-US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727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27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27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27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27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27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27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27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27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271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271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27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27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27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2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27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27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27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27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272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27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272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273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27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27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27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27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273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2736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 smtClean="0">
                <a:latin typeface="+mn-ea"/>
                <a:ea typeface="+mn-ea"/>
              </a:rPr>
              <a:t>아두이노 시리얼</a:t>
            </a:r>
            <a:r>
              <a:rPr lang="en-US" altLang="ko-KR" sz="2800" b="1">
                <a:latin typeface="+mn-ea"/>
                <a:ea typeface="+mn-ea"/>
              </a:rPr>
              <a:t>(RS232) </a:t>
            </a:r>
            <a:r>
              <a:rPr lang="ko-KR" altLang="en-US" sz="2800" b="1">
                <a:latin typeface="+mn-ea"/>
                <a:ea typeface="+mn-ea"/>
              </a:rPr>
              <a:t>통신 </a:t>
            </a:r>
            <a:r>
              <a:rPr lang="ko-KR" altLang="en-US" sz="2800" b="1" smtClean="0">
                <a:latin typeface="+mn-ea"/>
                <a:ea typeface="+mn-ea"/>
              </a:rPr>
              <a:t>포</a:t>
            </a:r>
            <a:r>
              <a:rPr lang="ko-KR" altLang="en-US" sz="2800" b="1">
                <a:latin typeface="+mn-ea"/>
                <a:ea typeface="+mn-ea"/>
              </a:rPr>
              <a:t>트</a:t>
            </a:r>
            <a:endParaRPr lang="ko-KR" altLang="en-US" sz="2800">
              <a:latin typeface="+mn-ea"/>
              <a:ea typeface="+mn-ea"/>
            </a:endParaRPr>
          </a:p>
        </p:txBody>
      </p:sp>
      <p:sp>
        <p:nvSpPr>
          <p:cNvPr id="37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latinLnBrk="0"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</a:t>
            </a:r>
            <a:r>
              <a:rPr lang="ko-KR" altLang="en-US" sz="2100" b="1">
                <a:latin typeface="+mn-ea"/>
                <a:ea typeface="+mn-ea"/>
              </a:rPr>
              <a:t>아두이노 </a:t>
            </a:r>
            <a:r>
              <a:rPr lang="en-US" altLang="ko-KR" sz="2100" b="1">
                <a:latin typeface="+mn-ea"/>
                <a:ea typeface="+mn-ea"/>
              </a:rPr>
              <a:t>UNO R3</a:t>
            </a:r>
            <a:r>
              <a:rPr lang="ko-KR" altLang="en-US" sz="2100" b="1">
                <a:latin typeface="+mn-ea"/>
                <a:ea typeface="+mn-ea"/>
              </a:rPr>
              <a:t>와 </a:t>
            </a:r>
            <a:r>
              <a:rPr lang="en-US" altLang="ko-KR" sz="2100" b="1">
                <a:latin typeface="+mn-ea"/>
                <a:ea typeface="+mn-ea"/>
              </a:rPr>
              <a:t>PC</a:t>
            </a:r>
            <a:r>
              <a:rPr lang="ko-KR" altLang="en-US" sz="2100" b="1">
                <a:latin typeface="+mn-ea"/>
                <a:ea typeface="+mn-ea"/>
              </a:rPr>
              <a:t>의 </a:t>
            </a:r>
            <a:r>
              <a:rPr lang="en-US" altLang="ko-KR" sz="2100" b="1">
                <a:latin typeface="+mn-ea"/>
                <a:ea typeface="+mn-ea"/>
              </a:rPr>
              <a:t>USB </a:t>
            </a:r>
            <a:r>
              <a:rPr lang="ko-KR" altLang="en-US" sz="2100" b="1" smtClean="0">
                <a:latin typeface="+mn-ea"/>
                <a:ea typeface="+mn-ea"/>
              </a:rPr>
              <a:t>연결</a:t>
            </a:r>
            <a:endParaRPr lang="ko-KR" altLang="en-US" sz="2100" b="1">
              <a:latin typeface="+mn-ea"/>
              <a:ea typeface="+mn-ea"/>
            </a:endParaRPr>
          </a:p>
        </p:txBody>
      </p:sp>
      <p:sp>
        <p:nvSpPr>
          <p:cNvPr id="727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27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27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72742" name="_x244175512" descr="EMB0000095c05f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866900"/>
            <a:ext cx="8245475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55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11C1EE-EF7C-4365-BD43-95BC9DB3BAD4}" type="slidenum">
              <a:rPr lang="ko-KR" altLang="en-US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737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37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37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373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37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37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37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37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37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374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374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374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37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37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3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37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374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37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37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375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37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375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375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37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37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375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37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37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3761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 smtClean="0">
                <a:latin typeface="+mn-ea"/>
                <a:ea typeface="+mn-ea"/>
              </a:rPr>
              <a:t>아두이노 시리얼</a:t>
            </a:r>
            <a:r>
              <a:rPr lang="en-US" altLang="ko-KR" sz="2800" b="1">
                <a:latin typeface="+mn-ea"/>
                <a:ea typeface="+mn-ea"/>
              </a:rPr>
              <a:t>(RS232) </a:t>
            </a:r>
            <a:r>
              <a:rPr lang="ko-KR" altLang="en-US" sz="2800" b="1">
                <a:latin typeface="+mn-ea"/>
                <a:ea typeface="+mn-ea"/>
              </a:rPr>
              <a:t>통신 </a:t>
            </a:r>
            <a:r>
              <a:rPr lang="ko-KR" altLang="en-US" sz="2800" b="1" smtClean="0">
                <a:latin typeface="+mn-ea"/>
                <a:ea typeface="+mn-ea"/>
              </a:rPr>
              <a:t>포</a:t>
            </a:r>
            <a:r>
              <a:rPr lang="ko-KR" altLang="en-US" sz="2800" b="1">
                <a:latin typeface="+mn-ea"/>
                <a:ea typeface="+mn-ea"/>
              </a:rPr>
              <a:t>트</a:t>
            </a:r>
            <a:endParaRPr lang="ko-KR" altLang="en-US" sz="2800">
              <a:latin typeface="+mn-ea"/>
              <a:ea typeface="+mn-ea"/>
            </a:endParaRPr>
          </a:p>
        </p:txBody>
      </p:sp>
      <p:sp>
        <p:nvSpPr>
          <p:cNvPr id="37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</a:t>
            </a:r>
            <a:r>
              <a:rPr lang="ko-KR" altLang="en-US" sz="2100" b="1" smtClean="0">
                <a:latin typeface="+mn-ea"/>
                <a:ea typeface="+mn-ea"/>
              </a:rPr>
              <a:t>아두이노는 </a:t>
            </a:r>
            <a:r>
              <a:rPr lang="ko-KR" altLang="en-US" sz="2100" b="1">
                <a:latin typeface="+mn-ea"/>
                <a:ea typeface="+mn-ea"/>
              </a:rPr>
              <a:t>보드에서 기본으로 제공하는 </a:t>
            </a:r>
            <a:r>
              <a:rPr lang="en-US" altLang="ko-KR" sz="2100" b="1">
                <a:latin typeface="+mn-ea"/>
                <a:ea typeface="+mn-ea"/>
              </a:rPr>
              <a:t>USB</a:t>
            </a:r>
            <a:r>
              <a:rPr lang="ko-KR" altLang="en-US" sz="2100" b="1">
                <a:latin typeface="+mn-ea"/>
                <a:ea typeface="+mn-ea"/>
              </a:rPr>
              <a:t>포트를 </a:t>
            </a:r>
            <a:r>
              <a:rPr lang="ko-KR" altLang="en-US" sz="2100" b="1" smtClean="0">
                <a:latin typeface="+mn-ea"/>
                <a:ea typeface="+mn-ea"/>
              </a:rPr>
              <a:t>이용해서 </a:t>
            </a:r>
            <a:endParaRPr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2100" b="1">
                <a:latin typeface="+mn-ea"/>
                <a:ea typeface="+mn-ea"/>
              </a:rPr>
              <a:t> </a:t>
            </a:r>
            <a:r>
              <a:rPr lang="en-US" altLang="ko-KR" sz="2100" b="1" smtClean="0">
                <a:latin typeface="+mn-ea"/>
                <a:ea typeface="+mn-ea"/>
              </a:rPr>
              <a:t>   RS232 </a:t>
            </a:r>
            <a:r>
              <a:rPr lang="ko-KR" altLang="en-US" sz="2100" b="1" smtClean="0">
                <a:latin typeface="+mn-ea"/>
                <a:ea typeface="+mn-ea"/>
              </a:rPr>
              <a:t>통신 가능</a:t>
            </a:r>
            <a:endParaRPr lang="ko-KR" altLang="en-US" sz="2100" b="1">
              <a:latin typeface="+mn-ea"/>
              <a:ea typeface="+mn-ea"/>
            </a:endParaRPr>
          </a:p>
        </p:txBody>
      </p:sp>
      <p:sp>
        <p:nvSpPr>
          <p:cNvPr id="737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73765" name="_x244175992" descr="EMB0000095c05b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147888"/>
            <a:ext cx="6191250" cy="418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518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2719B3-7480-469E-8EA5-ACC58A491295}" type="slidenum">
              <a:rPr lang="ko-KR" altLang="en-US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747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475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47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47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47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47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47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47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47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476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476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47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47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47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4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47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47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47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47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477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47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477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4778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477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47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47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47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47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4785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>
              <a:defRPr/>
            </a:pPr>
            <a:r>
              <a:rPr lang="en-US" altLang="ko-KR" sz="2800" b="1">
                <a:latin typeface="+mn-ea"/>
                <a:ea typeface="+mn-ea"/>
              </a:rPr>
              <a:t>PC</a:t>
            </a:r>
            <a:r>
              <a:rPr lang="ko-KR" altLang="en-US" sz="2800" b="1">
                <a:latin typeface="+mn-ea"/>
                <a:ea typeface="+mn-ea"/>
              </a:rPr>
              <a:t>와 시리얼</a:t>
            </a:r>
            <a:r>
              <a:rPr lang="en-US" altLang="ko-KR" sz="2800" b="1">
                <a:latin typeface="+mn-ea"/>
                <a:ea typeface="+mn-ea"/>
              </a:rPr>
              <a:t>(RS232) </a:t>
            </a:r>
            <a:r>
              <a:rPr lang="ko-KR" altLang="en-US" sz="2800" b="1">
                <a:latin typeface="+mn-ea"/>
                <a:ea typeface="+mn-ea"/>
              </a:rPr>
              <a:t>통신하기</a:t>
            </a:r>
            <a:endParaRPr lang="ko-KR" altLang="en-US" sz="2800">
              <a:latin typeface="+mn-ea"/>
              <a:ea typeface="+mn-ea"/>
            </a:endParaRPr>
          </a:p>
        </p:txBody>
      </p:sp>
      <p:sp>
        <p:nvSpPr>
          <p:cNvPr id="37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latinLnBrk="0"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</a:t>
            </a:r>
            <a:r>
              <a:rPr lang="ko-KR" altLang="en-US" sz="2100" b="1">
                <a:latin typeface="+mn-ea"/>
                <a:ea typeface="+mn-ea"/>
              </a:rPr>
              <a:t>아두이노에서는 </a:t>
            </a:r>
            <a:r>
              <a:rPr lang="en-US" altLang="ko-KR" sz="2100" b="1">
                <a:latin typeface="+mn-ea"/>
                <a:ea typeface="+mn-ea"/>
              </a:rPr>
              <a:t>RS232</a:t>
            </a:r>
            <a:r>
              <a:rPr lang="ko-KR" altLang="en-US" sz="2100" b="1">
                <a:latin typeface="+mn-ea"/>
                <a:ea typeface="+mn-ea"/>
              </a:rPr>
              <a:t>통신으로 데이터가 오기를 기다리고 </a:t>
            </a:r>
            <a:endParaRPr lang="en-US" altLang="ko-KR" sz="2100" b="1" smtClean="0">
              <a:latin typeface="+mn-ea"/>
              <a:ea typeface="+mn-ea"/>
            </a:endParaRPr>
          </a:p>
          <a:p>
            <a:pPr latinLnBrk="0">
              <a:defRPr/>
            </a:pPr>
            <a:r>
              <a:rPr lang="en-US" altLang="ko-KR" sz="2100" b="1">
                <a:latin typeface="+mn-ea"/>
                <a:ea typeface="+mn-ea"/>
              </a:rPr>
              <a:t> </a:t>
            </a:r>
            <a:r>
              <a:rPr lang="en-US" altLang="ko-KR" sz="2100" b="1" smtClean="0">
                <a:latin typeface="+mn-ea"/>
                <a:ea typeface="+mn-ea"/>
              </a:rPr>
              <a:t>   </a:t>
            </a:r>
            <a:r>
              <a:rPr lang="ko-KR" altLang="en-US" sz="2100" b="1" smtClean="0">
                <a:latin typeface="+mn-ea"/>
                <a:ea typeface="+mn-ea"/>
              </a:rPr>
              <a:t>있다가 </a:t>
            </a:r>
            <a:r>
              <a:rPr lang="ko-KR" altLang="en-US" sz="2100" b="1">
                <a:latin typeface="+mn-ea"/>
                <a:ea typeface="+mn-ea"/>
              </a:rPr>
              <a:t>데이터가 도착을 하면 도착한 데이터를 곧 바로 </a:t>
            </a:r>
            <a:r>
              <a:rPr lang="en-US" altLang="ko-KR" sz="2100" b="1">
                <a:latin typeface="+mn-ea"/>
                <a:ea typeface="+mn-ea"/>
              </a:rPr>
              <a:t>PC</a:t>
            </a:r>
            <a:r>
              <a:rPr lang="ko-KR" altLang="en-US" sz="2100" b="1">
                <a:latin typeface="+mn-ea"/>
                <a:ea typeface="+mn-ea"/>
              </a:rPr>
              <a:t>로 </a:t>
            </a:r>
            <a:endParaRPr lang="en-US" altLang="ko-KR" sz="2100" b="1" smtClean="0">
              <a:latin typeface="+mn-ea"/>
              <a:ea typeface="+mn-ea"/>
            </a:endParaRPr>
          </a:p>
          <a:p>
            <a:pPr latinLnBrk="0">
              <a:defRPr/>
            </a:pPr>
            <a:r>
              <a:rPr lang="en-US" altLang="ko-KR" sz="2100" b="1">
                <a:latin typeface="+mn-ea"/>
                <a:ea typeface="+mn-ea"/>
              </a:rPr>
              <a:t> </a:t>
            </a:r>
            <a:r>
              <a:rPr lang="en-US" altLang="ko-KR" sz="2100" b="1" smtClean="0">
                <a:latin typeface="+mn-ea"/>
                <a:ea typeface="+mn-ea"/>
              </a:rPr>
              <a:t>   </a:t>
            </a:r>
            <a:r>
              <a:rPr lang="ko-KR" altLang="en-US" sz="2100" b="1" smtClean="0">
                <a:latin typeface="+mn-ea"/>
                <a:ea typeface="+mn-ea"/>
              </a:rPr>
              <a:t>재전송하는 실험</a:t>
            </a:r>
            <a:endParaRPr lang="en-US" altLang="ko-KR" sz="2100" b="1">
              <a:latin typeface="+mn-ea"/>
              <a:ea typeface="+mn-ea"/>
            </a:endParaRPr>
          </a:p>
          <a:p>
            <a:pPr latinLnBrk="0">
              <a:defRPr/>
            </a:pPr>
            <a:endParaRPr kumimoji="0" lang="en-US" altLang="ko-KR" sz="2100" b="1" smtClean="0">
              <a:latin typeface="+mn-ea"/>
              <a:ea typeface="+mn-ea"/>
            </a:endParaRPr>
          </a:p>
          <a:p>
            <a:pPr latinLnBrk="0"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</a:t>
            </a:r>
            <a:r>
              <a:rPr lang="ko-KR" altLang="en-US" sz="2100" b="1" smtClean="0">
                <a:latin typeface="+mn-ea"/>
                <a:ea typeface="+mn-ea"/>
              </a:rPr>
              <a:t>아두이노 </a:t>
            </a:r>
            <a:r>
              <a:rPr lang="ko-KR" altLang="en-US" sz="2100" b="1">
                <a:latin typeface="+mn-ea"/>
                <a:ea typeface="+mn-ea"/>
              </a:rPr>
              <a:t>입장에서 생각해 보면 </a:t>
            </a:r>
            <a:r>
              <a:rPr lang="en-US" altLang="ko-KR" sz="2100" b="1">
                <a:latin typeface="+mn-ea"/>
                <a:ea typeface="+mn-ea"/>
              </a:rPr>
              <a:t>PC</a:t>
            </a:r>
            <a:r>
              <a:rPr lang="ko-KR" altLang="en-US" sz="2100" b="1">
                <a:latin typeface="+mn-ea"/>
                <a:ea typeface="+mn-ea"/>
              </a:rPr>
              <a:t>에서 데이터가 도착하는 </a:t>
            </a:r>
            <a:endParaRPr lang="en-US" altLang="ko-KR" sz="2100" b="1" smtClean="0">
              <a:latin typeface="+mn-ea"/>
              <a:ea typeface="+mn-ea"/>
            </a:endParaRPr>
          </a:p>
          <a:p>
            <a:pPr latinLnBrk="0">
              <a:defRPr/>
            </a:pPr>
            <a:r>
              <a:rPr lang="en-US" altLang="ko-KR" sz="2100" b="1">
                <a:latin typeface="+mn-ea"/>
                <a:ea typeface="+mn-ea"/>
              </a:rPr>
              <a:t> </a:t>
            </a:r>
            <a:r>
              <a:rPr lang="en-US" altLang="ko-KR" sz="2100" b="1" smtClean="0">
                <a:latin typeface="+mn-ea"/>
                <a:ea typeface="+mn-ea"/>
              </a:rPr>
              <a:t>   </a:t>
            </a:r>
            <a:r>
              <a:rPr lang="ko-KR" altLang="en-US" sz="2100" b="1" smtClean="0">
                <a:latin typeface="+mn-ea"/>
                <a:ea typeface="+mn-ea"/>
              </a:rPr>
              <a:t>것을 </a:t>
            </a:r>
            <a:r>
              <a:rPr lang="en-US" altLang="ko-KR" sz="2100" b="1">
                <a:latin typeface="+mn-ea"/>
                <a:ea typeface="+mn-ea"/>
              </a:rPr>
              <a:t>RX</a:t>
            </a:r>
            <a:r>
              <a:rPr lang="ko-KR" altLang="en-US" sz="2100" b="1">
                <a:latin typeface="+mn-ea"/>
                <a:ea typeface="+mn-ea"/>
              </a:rPr>
              <a:t>데이터</a:t>
            </a:r>
          </a:p>
          <a:p>
            <a:pPr latinLnBrk="0">
              <a:defRPr/>
            </a:pPr>
            <a:endParaRPr kumimoji="0" lang="en-US" altLang="ko-KR" sz="2100" b="1" smtClean="0">
              <a:latin typeface="+mn-ea"/>
              <a:ea typeface="+mn-ea"/>
            </a:endParaRPr>
          </a:p>
          <a:p>
            <a:pPr latinLnBrk="0"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</a:t>
            </a:r>
            <a:r>
              <a:rPr lang="ko-KR" altLang="en-US" sz="2100" b="1" smtClean="0">
                <a:latin typeface="+mn-ea"/>
                <a:ea typeface="+mn-ea"/>
              </a:rPr>
              <a:t>아두이노 </a:t>
            </a:r>
            <a:r>
              <a:rPr lang="ko-KR" altLang="en-US" sz="2100" b="1">
                <a:latin typeface="+mn-ea"/>
                <a:ea typeface="+mn-ea"/>
              </a:rPr>
              <a:t>보드에서 </a:t>
            </a:r>
            <a:r>
              <a:rPr lang="en-US" altLang="ko-KR" sz="2100" b="1">
                <a:latin typeface="+mn-ea"/>
                <a:ea typeface="+mn-ea"/>
              </a:rPr>
              <a:t>PC</a:t>
            </a:r>
            <a:r>
              <a:rPr lang="ko-KR" altLang="en-US" sz="2100" b="1">
                <a:latin typeface="+mn-ea"/>
                <a:ea typeface="+mn-ea"/>
              </a:rPr>
              <a:t>로 데이터를 전송하는 것을 </a:t>
            </a:r>
            <a:r>
              <a:rPr lang="en-US" altLang="ko-KR" sz="2100" b="1">
                <a:latin typeface="+mn-ea"/>
                <a:ea typeface="+mn-ea"/>
              </a:rPr>
              <a:t>TX </a:t>
            </a:r>
            <a:endParaRPr lang="en-US" altLang="ko-KR" sz="2100" b="1" smtClean="0">
              <a:latin typeface="+mn-ea"/>
              <a:ea typeface="+mn-ea"/>
            </a:endParaRPr>
          </a:p>
          <a:p>
            <a:pPr latinLnBrk="0">
              <a:defRPr/>
            </a:pPr>
            <a:r>
              <a:rPr lang="en-US" altLang="ko-KR" sz="2100" b="1">
                <a:latin typeface="+mn-ea"/>
                <a:ea typeface="+mn-ea"/>
              </a:rPr>
              <a:t> </a:t>
            </a:r>
            <a:r>
              <a:rPr lang="en-US" altLang="ko-KR" sz="2100" b="1" smtClean="0">
                <a:latin typeface="+mn-ea"/>
                <a:ea typeface="+mn-ea"/>
              </a:rPr>
              <a:t>   </a:t>
            </a:r>
            <a:r>
              <a:rPr lang="ko-KR" altLang="en-US" sz="2100" b="1" smtClean="0">
                <a:latin typeface="+mn-ea"/>
                <a:ea typeface="+mn-ea"/>
              </a:rPr>
              <a:t>데이터라고 </a:t>
            </a:r>
            <a:r>
              <a:rPr lang="ko-KR" altLang="en-US" sz="2100" b="1">
                <a:latin typeface="+mn-ea"/>
                <a:ea typeface="+mn-ea"/>
              </a:rPr>
              <a:t>한다</a:t>
            </a:r>
            <a:r>
              <a:rPr lang="en-US" altLang="ko-KR" sz="2100" b="1" smtClean="0">
                <a:latin typeface="+mn-ea"/>
                <a:ea typeface="+mn-ea"/>
              </a:rPr>
              <a:t>.</a:t>
            </a:r>
            <a:endParaRPr lang="ko-KR" altLang="en-US" sz="2100" b="1">
              <a:latin typeface="+mn-ea"/>
              <a:ea typeface="+mn-ea"/>
            </a:endParaRPr>
          </a:p>
        </p:txBody>
      </p:sp>
      <p:sp>
        <p:nvSpPr>
          <p:cNvPr id="7478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47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47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0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F00125-614B-446B-A140-A6910B741DA0}" type="slidenum">
              <a:rPr lang="ko-KR" altLang="en-US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2800" b="1">
                <a:latin typeface="+mn-ea"/>
                <a:ea typeface="+mn-ea"/>
              </a:rPr>
              <a:t>PC</a:t>
            </a:r>
            <a:r>
              <a:rPr lang="ko-KR" altLang="en-US" sz="2800" b="1">
                <a:latin typeface="+mn-ea"/>
                <a:ea typeface="+mn-ea"/>
              </a:rPr>
              <a:t>와 시리얼</a:t>
            </a:r>
            <a:r>
              <a:rPr lang="en-US" altLang="ko-KR" sz="2800" b="1">
                <a:latin typeface="+mn-ea"/>
                <a:ea typeface="+mn-ea"/>
              </a:rPr>
              <a:t>(RS232) </a:t>
            </a:r>
            <a:r>
              <a:rPr lang="ko-KR" altLang="en-US" sz="2800" b="1">
                <a:latin typeface="+mn-ea"/>
                <a:ea typeface="+mn-ea"/>
              </a:rPr>
              <a:t>통신하기</a:t>
            </a:r>
            <a:r>
              <a:rPr lang="ko-KR" altLang="en-US" sz="2800" b="1" smtClean="0">
                <a:latin typeface="+mn-ea"/>
                <a:ea typeface="+mn-ea"/>
              </a:rPr>
              <a:t> </a:t>
            </a:r>
            <a:r>
              <a:rPr lang="en-US" altLang="ko-KR" sz="2800" b="1" smtClean="0">
                <a:latin typeface="+mn-ea"/>
                <a:ea typeface="+mn-ea"/>
              </a:rPr>
              <a:t>- </a:t>
            </a:r>
            <a:r>
              <a:rPr lang="ko-KR" altLang="en-US" sz="2800" b="1" smtClean="0">
                <a:latin typeface="+mn-ea"/>
                <a:ea typeface="+mn-ea"/>
              </a:rPr>
              <a:t>스케치</a:t>
            </a:r>
          </a:p>
        </p:txBody>
      </p:sp>
      <p:sp>
        <p:nvSpPr>
          <p:cNvPr id="757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578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57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57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57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57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57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578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578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57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579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5791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57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57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5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57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57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57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57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579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58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58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580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580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58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58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58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5808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8313" y="1125538"/>
            <a:ext cx="8135937" cy="4801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latinLnBrk="0">
              <a:defRPr/>
            </a:pPr>
            <a:endParaRPr lang="en-US" altLang="ko-KR" b="1" dirty="0"/>
          </a:p>
          <a:p>
            <a:pPr latinLnBrk="0">
              <a:defRPr/>
            </a:pPr>
            <a:r>
              <a:rPr lang="en-US" altLang="ko-KR" b="1" dirty="0"/>
              <a:t>void setup()</a:t>
            </a:r>
          </a:p>
          <a:p>
            <a:pPr latinLnBrk="0">
              <a:defRPr/>
            </a:pPr>
            <a:r>
              <a:rPr lang="en-US" altLang="ko-KR" b="1" dirty="0"/>
              <a:t>{</a:t>
            </a:r>
          </a:p>
          <a:p>
            <a:pPr latinLnBrk="0">
              <a:defRPr/>
            </a:pPr>
            <a:r>
              <a:rPr lang="en-US" altLang="ko-KR" b="1" dirty="0"/>
              <a:t>    </a:t>
            </a:r>
            <a:r>
              <a:rPr lang="en-US" altLang="ko-KR" b="1" dirty="0" err="1"/>
              <a:t>Serial.begin</a:t>
            </a:r>
            <a:r>
              <a:rPr lang="en-US" altLang="ko-KR" b="1" dirty="0"/>
              <a:t>(9600);</a:t>
            </a:r>
          </a:p>
          <a:p>
            <a:pPr latinLnBrk="0">
              <a:defRPr/>
            </a:pPr>
            <a:r>
              <a:rPr lang="en-US" altLang="ko-KR" b="1" dirty="0" smtClean="0"/>
              <a:t>}</a:t>
            </a:r>
            <a:endParaRPr lang="en-US" altLang="ko-KR" b="1" dirty="0"/>
          </a:p>
          <a:p>
            <a:pPr latinLnBrk="0">
              <a:defRPr/>
            </a:pPr>
            <a:endParaRPr lang="en-US" altLang="ko-KR" b="1" dirty="0"/>
          </a:p>
          <a:p>
            <a:pPr latinLnBrk="0">
              <a:defRPr/>
            </a:pPr>
            <a:r>
              <a:rPr lang="en-US" altLang="ko-KR" b="1" dirty="0"/>
              <a:t>void loop()</a:t>
            </a:r>
          </a:p>
          <a:p>
            <a:pPr latinLnBrk="0">
              <a:defRPr/>
            </a:pPr>
            <a:r>
              <a:rPr lang="en-US" altLang="ko-KR" b="1" dirty="0"/>
              <a:t>{</a:t>
            </a:r>
          </a:p>
          <a:p>
            <a:pPr latinLnBrk="0">
              <a:defRPr/>
            </a:pPr>
            <a:r>
              <a:rPr lang="en-US" altLang="ko-KR" b="1" dirty="0"/>
              <a:t>    char </a:t>
            </a:r>
            <a:r>
              <a:rPr lang="en-US" altLang="ko-KR" b="1" dirty="0" err="1"/>
              <a:t>read_data</a:t>
            </a:r>
            <a:r>
              <a:rPr lang="en-US" altLang="ko-KR" b="1" dirty="0"/>
              <a:t>;</a:t>
            </a:r>
          </a:p>
          <a:p>
            <a:pPr latinLnBrk="0">
              <a:defRPr/>
            </a:pPr>
            <a:endParaRPr lang="en-US" altLang="ko-KR" b="1" dirty="0"/>
          </a:p>
          <a:p>
            <a:pPr latinLnBrk="0">
              <a:defRPr/>
            </a:pPr>
            <a:r>
              <a:rPr lang="en-US" altLang="ko-KR" b="1" dirty="0"/>
              <a:t>    if (</a:t>
            </a:r>
            <a:r>
              <a:rPr lang="en-US" altLang="ko-KR" b="1" dirty="0" err="1"/>
              <a:t>Serial.available</a:t>
            </a:r>
            <a:r>
              <a:rPr lang="en-US" altLang="ko-KR" b="1" dirty="0"/>
              <a:t>())</a:t>
            </a:r>
          </a:p>
          <a:p>
            <a:pPr latinLnBrk="0">
              <a:defRPr/>
            </a:pPr>
            <a:r>
              <a:rPr lang="en-US" altLang="ko-KR" b="1" dirty="0"/>
              <a:t>    {</a:t>
            </a:r>
          </a:p>
          <a:p>
            <a:pPr latinLnBrk="0">
              <a:defRPr/>
            </a:pPr>
            <a:r>
              <a:rPr lang="en-US" altLang="ko-KR" b="1" dirty="0"/>
              <a:t>        </a:t>
            </a:r>
            <a:r>
              <a:rPr lang="en-US" altLang="ko-KR" b="1" dirty="0" err="1"/>
              <a:t>read_data</a:t>
            </a:r>
            <a:r>
              <a:rPr lang="en-US" altLang="ko-KR" b="1" dirty="0"/>
              <a:t> = </a:t>
            </a:r>
            <a:r>
              <a:rPr lang="en-US" altLang="ko-KR" b="1" dirty="0" err="1"/>
              <a:t>Serial.read</a:t>
            </a:r>
            <a:r>
              <a:rPr lang="en-US" altLang="ko-KR" b="1" dirty="0"/>
              <a:t>();</a:t>
            </a:r>
          </a:p>
          <a:p>
            <a:pPr latinLnBrk="0">
              <a:defRPr/>
            </a:pPr>
            <a:r>
              <a:rPr lang="en-US" altLang="ko-KR" b="1" dirty="0"/>
              <a:t>        </a:t>
            </a:r>
            <a:r>
              <a:rPr lang="en-US" altLang="ko-KR" b="1" dirty="0" err="1"/>
              <a:t>Serial.print</a:t>
            </a:r>
            <a:r>
              <a:rPr lang="en-US" altLang="ko-KR" b="1" dirty="0"/>
              <a:t>(</a:t>
            </a:r>
            <a:r>
              <a:rPr lang="en-US" altLang="ko-KR" b="1" dirty="0" err="1"/>
              <a:t>read_data</a:t>
            </a:r>
            <a:r>
              <a:rPr lang="en-US" altLang="ko-KR" b="1" dirty="0"/>
              <a:t>); </a:t>
            </a:r>
          </a:p>
          <a:p>
            <a:pPr latinLnBrk="0">
              <a:defRPr/>
            </a:pPr>
            <a:r>
              <a:rPr lang="en-US" altLang="ko-KR" b="1" dirty="0"/>
              <a:t>    }</a:t>
            </a:r>
          </a:p>
          <a:p>
            <a:pPr latinLnBrk="0">
              <a:defRPr/>
            </a:pPr>
            <a:r>
              <a:rPr lang="en-US" altLang="ko-KR" b="1" dirty="0"/>
              <a:t>    delay(10);</a:t>
            </a:r>
          </a:p>
          <a:p>
            <a:pPr latinLnBrk="0">
              <a:defRPr/>
            </a:pPr>
            <a:r>
              <a:rPr lang="en-US" altLang="ko-KR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366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5E6146-1F3D-467E-BBD7-4047D5B6B9B3}" type="slidenum">
              <a:rPr lang="ko-KR" altLang="en-US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2800" b="1">
                <a:latin typeface="+mn-ea"/>
                <a:ea typeface="+mn-ea"/>
              </a:rPr>
              <a:t>PC</a:t>
            </a:r>
            <a:r>
              <a:rPr lang="ko-KR" altLang="en-US" sz="2800" b="1">
                <a:latin typeface="+mn-ea"/>
                <a:ea typeface="+mn-ea"/>
              </a:rPr>
              <a:t>와 시리얼</a:t>
            </a:r>
            <a:r>
              <a:rPr lang="en-US" altLang="ko-KR" sz="2800" b="1">
                <a:latin typeface="+mn-ea"/>
                <a:ea typeface="+mn-ea"/>
              </a:rPr>
              <a:t>(RS232) </a:t>
            </a:r>
            <a:r>
              <a:rPr lang="ko-KR" altLang="en-US" sz="2800" b="1">
                <a:latin typeface="+mn-ea"/>
                <a:ea typeface="+mn-ea"/>
              </a:rPr>
              <a:t>통신하기</a:t>
            </a:r>
            <a:r>
              <a:rPr lang="ko-KR" altLang="en-US" sz="2800" b="1" smtClean="0">
                <a:latin typeface="+mn-ea"/>
                <a:ea typeface="+mn-ea"/>
              </a:rPr>
              <a:t> </a:t>
            </a:r>
            <a:r>
              <a:rPr lang="en-US" altLang="ko-KR" sz="2800" b="1" smtClean="0">
                <a:latin typeface="+mn-ea"/>
                <a:ea typeface="+mn-ea"/>
              </a:rPr>
              <a:t>- </a:t>
            </a:r>
            <a:r>
              <a:rPr lang="ko-KR" altLang="en-US" sz="2800" b="1" smtClean="0">
                <a:latin typeface="+mn-ea"/>
                <a:ea typeface="+mn-ea"/>
              </a:rPr>
              <a:t>실행결</a:t>
            </a:r>
            <a:r>
              <a:rPr lang="ko-KR" altLang="en-US" sz="2800" b="1">
                <a:latin typeface="+mn-ea"/>
                <a:ea typeface="+mn-ea"/>
              </a:rPr>
              <a:t>과</a:t>
            </a:r>
            <a:endParaRPr lang="ko-KR" altLang="en-US" sz="2800" b="1" smtClean="0">
              <a:latin typeface="+mn-ea"/>
              <a:ea typeface="+mn-ea"/>
            </a:endParaRPr>
          </a:p>
        </p:txBody>
      </p:sp>
      <p:sp>
        <p:nvSpPr>
          <p:cNvPr id="768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680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68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68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68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68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68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68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68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68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681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681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68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68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6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68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68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68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68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68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68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68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682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68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68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68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68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6831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768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76833" name="_x254811776" descr="EMB000015bc06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2290763"/>
            <a:ext cx="6651625" cy="3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3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76835" name="_x254812656" descr="EMB000015bc067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125538"/>
            <a:ext cx="66976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00113" y="1665288"/>
            <a:ext cx="6697662" cy="415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100" b="1">
                <a:latin typeface="+mn-ea"/>
                <a:ea typeface="+mn-ea"/>
              </a:rPr>
              <a:t>아두이노 시리얼 모니터 실행</a:t>
            </a:r>
          </a:p>
        </p:txBody>
      </p:sp>
    </p:spTree>
    <p:extLst>
      <p:ext uri="{BB962C8B-B14F-4D97-AF65-F5344CB8AC3E}">
        <p14:creationId xmlns:p14="http://schemas.microsoft.com/office/powerpoint/2010/main" val="163644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1452</Words>
  <Application>Microsoft Office PowerPoint</Application>
  <PresentationFormat>화면 슬라이드 쇼(4:3)</PresentationFormat>
  <Paragraphs>297</Paragraphs>
  <Slides>38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굴림</vt:lpstr>
      <vt:lpstr>나눔명조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 E Jeong</dc:creator>
  <cp:lastModifiedBy>Jeong Tae Eui</cp:lastModifiedBy>
  <cp:revision>61</cp:revision>
  <dcterms:created xsi:type="dcterms:W3CDTF">2013-07-14T23:53:04Z</dcterms:created>
  <dcterms:modified xsi:type="dcterms:W3CDTF">2020-04-02T01:48:58Z</dcterms:modified>
</cp:coreProperties>
</file>