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18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45" r:id="rId12"/>
    <p:sldId id="328" r:id="rId13"/>
    <p:sldId id="329" r:id="rId14"/>
    <p:sldId id="331" r:id="rId15"/>
    <p:sldId id="333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6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93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5B340-B74E-481C-B6C9-8FCEECA5D29B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38665-971B-45E0-A775-F366FA41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157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3455B-E299-4C10-9549-4DDD2870B329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7F7F-12E6-4F90-B1BB-8C3DF5F6FA53}" type="datetime1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96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10DE-7E10-4946-A551-64A10147CF4B}" type="datetime1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13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7CD9-7EEB-4340-AB0E-C8F90668DBDB}" type="datetime1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598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8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8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8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8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8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86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86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0AB1-D987-4EAE-9C2C-900685956E37}" type="datetime1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796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86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86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8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86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86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86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8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86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86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CCF4-718B-4F03-970A-8B585A35F90D}" type="datetime1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509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86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86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86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9850-7C1C-4535-A284-4B58988E5AF2}" type="datetime1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89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B1AA-91F2-4C47-A8DD-DB48593A4B48}" type="datetime1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73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73AD-81B9-426F-A90C-5B2119476C56}" type="datetime1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53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AEA6-5863-4DA2-BF44-24B374456FD1}" type="datetime1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33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C609-15F2-4F95-902D-663DC795CDEB}" type="datetime1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99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38C6-E504-4369-B6ED-DBFDB1B45962}" type="datetime1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84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676D2-9A8E-42AB-B511-0DF465C9F984}" type="datetime1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5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2" r:id="rId23"/>
    <p:sldLayoutId id="2147483674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5" r:id="rId3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ejeong@skuniv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adalton/arduino/tree/master/projects/Dht11_Library" TargetMode="Externa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065543" y="1928772"/>
            <a:ext cx="4963219" cy="1384995"/>
          </a:xfrm>
          <a:prstGeom prst="rect">
            <a:avLst/>
          </a:prstGeom>
          <a:solidFill>
            <a:srgbClr val="009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FF99"/>
                </a:solidFill>
                <a:latin typeface="+mn-ea"/>
              </a:rPr>
              <a:t>CS1069</a:t>
            </a:r>
          </a:p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Embedded System</a:t>
            </a: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7</a:t>
            </a:r>
            <a:r>
              <a:rPr lang="en-US" altLang="ko-KR" sz="2800" baseline="30000" dirty="0" smtClean="0">
                <a:solidFill>
                  <a:schemeClr val="bg1"/>
                </a:solidFill>
                <a:latin typeface="+mn-ea"/>
              </a:rPr>
              <a:t>th</a:t>
            </a:r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 Lecture Note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681160" y="3717031"/>
            <a:ext cx="3731984" cy="923330"/>
          </a:xfrm>
          <a:prstGeom prst="rect">
            <a:avLst/>
          </a:prstGeom>
          <a:solidFill>
            <a:srgbClr val="009900"/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FFFF99"/>
                </a:solidFill>
                <a:latin typeface="+mn-ea"/>
              </a:rPr>
              <a:t>Tel     : 9 4 0 – 7 7 6 0</a:t>
            </a:r>
            <a:endParaRPr lang="en-US" altLang="ko-KR" dirty="0">
              <a:solidFill>
                <a:srgbClr val="FFFF99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FFFF99"/>
                </a:solidFill>
                <a:latin typeface="+mn-ea"/>
              </a:rPr>
              <a:t>Office : Room 615, </a:t>
            </a:r>
            <a:r>
              <a:rPr lang="en-US" altLang="ko-KR" dirty="0" err="1">
                <a:solidFill>
                  <a:srgbClr val="FFFF99"/>
                </a:solidFill>
                <a:latin typeface="+mn-ea"/>
              </a:rPr>
              <a:t>Buk-ak</a:t>
            </a:r>
            <a:r>
              <a:rPr lang="en-US" altLang="ko-KR" dirty="0">
                <a:solidFill>
                  <a:srgbClr val="FFFF99"/>
                </a:solidFill>
                <a:latin typeface="+mn-ea"/>
              </a:rPr>
              <a:t> Bldg.</a:t>
            </a:r>
          </a:p>
          <a:p>
            <a:r>
              <a:rPr lang="en-US" altLang="ko-KR" dirty="0">
                <a:solidFill>
                  <a:srgbClr val="FFFF99"/>
                </a:solidFill>
                <a:latin typeface="+mn-ea"/>
              </a:rPr>
              <a:t>E-mail : </a:t>
            </a:r>
            <a:r>
              <a:rPr lang="en-US" altLang="ko-KR" dirty="0">
                <a:solidFill>
                  <a:srgbClr val="FFFF99"/>
                </a:solidFill>
                <a:latin typeface="+mn-ea"/>
                <a:hlinkClick r:id="rId3"/>
              </a:rPr>
              <a:t>tejeong@skuniv.ac.kr</a:t>
            </a:r>
            <a:r>
              <a:rPr lang="en-US" altLang="ko-KR" dirty="0">
                <a:solidFill>
                  <a:srgbClr val="FFFF99"/>
                </a:solidFill>
                <a:latin typeface="+mn-ea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21360" y="1196752"/>
            <a:ext cx="3451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tx1">
                      <a:alpha val="44000"/>
                    </a:schemeClr>
                  </a:solidFill>
                </a:ln>
                <a:latin typeface="나눔명조" pitchFamily="18" charset="-127"/>
                <a:ea typeface="나눔명조" pitchFamily="18" charset="-127"/>
              </a:rPr>
              <a:t>Department of Computer Science</a:t>
            </a:r>
          </a:p>
          <a:p>
            <a:pPr algn="ctr"/>
            <a:r>
              <a:rPr lang="en-US" altLang="ko-KR" sz="1600" dirty="0" err="1" smtClean="0">
                <a:ln>
                  <a:solidFill>
                    <a:schemeClr val="tx1">
                      <a:alpha val="44000"/>
                    </a:schemeClr>
                  </a:solidFill>
                </a:ln>
                <a:latin typeface="나눔명조" pitchFamily="18" charset="-127"/>
                <a:ea typeface="나눔명조" pitchFamily="18" charset="-127"/>
              </a:rPr>
              <a:t>SeoKyeong</a:t>
            </a:r>
            <a:r>
              <a:rPr lang="en-US" altLang="ko-KR" sz="1600" dirty="0" smtClean="0">
                <a:ln>
                  <a:solidFill>
                    <a:schemeClr val="tx1">
                      <a:alpha val="44000"/>
                    </a:schemeClr>
                  </a:solidFill>
                </a:ln>
                <a:latin typeface="나눔명조" pitchFamily="18" charset="-127"/>
                <a:ea typeface="나눔명조" pitchFamily="18" charset="-127"/>
              </a:rPr>
              <a:t> University</a:t>
            </a:r>
            <a:endParaRPr lang="ko-KR" altLang="en-US" sz="1600" dirty="0">
              <a:ln>
                <a:solidFill>
                  <a:schemeClr val="tx1">
                    <a:alpha val="44000"/>
                  </a:schemeClr>
                </a:solidFill>
              </a:ln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94780" y="4807114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tx1">
                      <a:alpha val="44000"/>
                    </a:schemeClr>
                  </a:solidFill>
                </a:ln>
                <a:solidFill>
                  <a:srgbClr val="009900"/>
                </a:solidFill>
                <a:latin typeface="나눔명조" pitchFamily="18" charset="-127"/>
                <a:ea typeface="나눔명조" pitchFamily="18" charset="-127"/>
              </a:rPr>
              <a:t>Prof. T. E. Jeong</a:t>
            </a:r>
            <a:endParaRPr lang="en-US" altLang="ko-KR" sz="1200" dirty="0">
              <a:ln>
                <a:solidFill>
                  <a:schemeClr val="tx1">
                    <a:alpha val="44000"/>
                  </a:schemeClr>
                </a:solidFill>
              </a:ln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065543" y="3327059"/>
            <a:ext cx="665725" cy="389972"/>
          </a:xfrm>
          <a:prstGeom prst="line">
            <a:avLst/>
          </a:prstGeom>
          <a:ln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413144" y="3327059"/>
            <a:ext cx="615618" cy="389972"/>
          </a:xfrm>
          <a:prstGeom prst="line">
            <a:avLst/>
          </a:prstGeom>
          <a:ln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95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4BC374-2B02-48FA-8A68-BBEB393DA05C}" type="slidenum">
              <a:rPr lang="ko-KR" altLang="en-US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11878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878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87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879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87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87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8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87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87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879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87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879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88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880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88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880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880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88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88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880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88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880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881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88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88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88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8814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881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88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881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8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881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88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88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2800" b="1" smtClean="0">
                <a:latin typeface="+mn-ea"/>
                <a:ea typeface="+mn-ea"/>
              </a:rPr>
              <a:t>DHT11 </a:t>
            </a:r>
            <a:r>
              <a:rPr lang="ko-KR" altLang="en-US" sz="2800" b="1" smtClean="0">
                <a:latin typeface="+mn-ea"/>
                <a:ea typeface="+mn-ea"/>
              </a:rPr>
              <a:t>온</a:t>
            </a:r>
            <a:r>
              <a:rPr lang="en-US" altLang="ko-KR" sz="2800" b="1" smtClean="0">
                <a:latin typeface="+mn-ea"/>
                <a:ea typeface="+mn-ea"/>
              </a:rPr>
              <a:t>/</a:t>
            </a:r>
            <a:r>
              <a:rPr lang="ko-KR" altLang="en-US" sz="2800" b="1" smtClean="0">
                <a:latin typeface="+mn-ea"/>
                <a:ea typeface="+mn-ea"/>
              </a:rPr>
              <a:t>습도 센서 </a:t>
            </a:r>
            <a:r>
              <a:rPr lang="en-US" altLang="ko-KR" sz="2800" b="1" smtClean="0">
                <a:latin typeface="+mn-ea"/>
                <a:ea typeface="+mn-ea"/>
              </a:rPr>
              <a:t>- </a:t>
            </a:r>
            <a:r>
              <a:rPr lang="ko-KR" altLang="en-US" sz="2800" b="1" smtClean="0">
                <a:latin typeface="+mn-ea"/>
                <a:ea typeface="+mn-ea"/>
              </a:rPr>
              <a:t>실습재료</a:t>
            </a:r>
            <a:endParaRPr lang="ko-KR" altLang="en-US" sz="2800" b="1">
              <a:latin typeface="+mn-ea"/>
              <a:ea typeface="+mn-ea"/>
            </a:endParaRPr>
          </a:p>
        </p:txBody>
      </p:sp>
      <p:pic>
        <p:nvPicPr>
          <p:cNvPr id="11882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125538"/>
            <a:ext cx="82931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82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2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D457A-ABC9-4B89-B046-5B6B709B9471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83568" y="612845"/>
            <a:ext cx="748883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smtClean="0"/>
              <a:t>Thermistor </a:t>
            </a:r>
            <a:r>
              <a:rPr lang="en-US" altLang="ko-KR" dirty="0"/>
              <a:t>= A0;</a:t>
            </a:r>
          </a:p>
          <a:p>
            <a:r>
              <a:rPr lang="en-US" altLang="ko-KR" dirty="0"/>
              <a:t>void setup()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Serial.begin</a:t>
            </a:r>
            <a:r>
              <a:rPr lang="en-US" altLang="ko-KR" dirty="0"/>
              <a:t>(9600);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void loop() 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val</a:t>
            </a:r>
            <a:r>
              <a:rPr lang="en-US" altLang="ko-KR" dirty="0"/>
              <a:t> = </a:t>
            </a:r>
            <a:r>
              <a:rPr lang="en-US" altLang="ko-KR" dirty="0" err="1" smtClean="0"/>
              <a:t>analogRead</a:t>
            </a:r>
            <a:r>
              <a:rPr lang="en-US" altLang="ko-KR" dirty="0" smtClean="0"/>
              <a:t>(</a:t>
            </a:r>
            <a:r>
              <a:rPr lang="en-US" altLang="ko-KR" dirty="0"/>
              <a:t>Thermistor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/>
              <a:t>  float volt = </a:t>
            </a:r>
            <a:r>
              <a:rPr lang="en-US" altLang="ko-KR" dirty="0" err="1"/>
              <a:t>val</a:t>
            </a:r>
            <a:r>
              <a:rPr lang="en-US" altLang="ko-KR" dirty="0"/>
              <a:t>*5.0/2014.0;</a:t>
            </a:r>
          </a:p>
          <a:p>
            <a:r>
              <a:rPr lang="en-US" altLang="ko-KR" dirty="0"/>
              <a:t>  float RES = ((50000)/volt) - 10000;</a:t>
            </a:r>
          </a:p>
          <a:p>
            <a:r>
              <a:rPr lang="en-US" altLang="ko-KR" dirty="0"/>
              <a:t>  float </a:t>
            </a:r>
            <a:r>
              <a:rPr lang="en-US" altLang="ko-KR" dirty="0" err="1"/>
              <a:t>kT</a:t>
            </a:r>
            <a:r>
              <a:rPr lang="en-US" altLang="ko-KR" dirty="0"/>
              <a:t> = 1/((1/(273.15 + 25)) + (1/4200.0) * log(RES/10000));</a:t>
            </a:r>
          </a:p>
          <a:p>
            <a:r>
              <a:rPr lang="en-US" altLang="ko-KR" dirty="0"/>
              <a:t>  float </a:t>
            </a:r>
            <a:r>
              <a:rPr lang="en-US" altLang="ko-KR" dirty="0" err="1"/>
              <a:t>cT</a:t>
            </a:r>
            <a:r>
              <a:rPr lang="en-US" altLang="ko-KR" dirty="0"/>
              <a:t> = </a:t>
            </a:r>
            <a:r>
              <a:rPr lang="en-US" altLang="ko-KR" dirty="0" err="1" smtClean="0"/>
              <a:t>kT</a:t>
            </a:r>
            <a:r>
              <a:rPr lang="en-US" altLang="ko-KR" dirty="0" smtClean="0"/>
              <a:t> - 273.15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  </a:t>
            </a:r>
            <a:r>
              <a:rPr lang="en-US" altLang="ko-KR" dirty="0" err="1"/>
              <a:t>Serial.print</a:t>
            </a:r>
            <a:r>
              <a:rPr lang="en-US" altLang="ko-KR" dirty="0"/>
              <a:t>("Temp: ");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Serial.print</a:t>
            </a:r>
            <a:r>
              <a:rPr lang="en-US" altLang="ko-KR" dirty="0"/>
              <a:t>(</a:t>
            </a:r>
            <a:r>
              <a:rPr lang="en-US" altLang="ko-KR" dirty="0" err="1"/>
              <a:t>cT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Serial.println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delay(2000);</a:t>
            </a:r>
          </a:p>
          <a:p>
            <a:r>
              <a:rPr lang="en-US" altLang="ko-KR" dirty="0"/>
              <a:t>}</a:t>
            </a:r>
          </a:p>
        </p:txBody>
      </p:sp>
      <p:pic>
        <p:nvPicPr>
          <p:cNvPr id="1026" name="Picture 2" descr="https://doctroid.files.wordpress.com/2013/01/thermistor_sche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198" y="0"/>
            <a:ext cx="2277036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667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82366-B6E2-4252-BFCD-2F154585436B}" type="slidenum">
              <a:rPr lang="ko-KR" altLang="en-US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1198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98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98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981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98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98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9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981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98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982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982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982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98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98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98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982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98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98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98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983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983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983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983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983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98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98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98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983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98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984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9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984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98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5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2800" b="1" smtClean="0">
                <a:latin typeface="+mn-ea"/>
                <a:ea typeface="+mn-ea"/>
              </a:rPr>
              <a:t>DHT11 </a:t>
            </a:r>
            <a:r>
              <a:rPr lang="ko-KR" altLang="en-US" sz="2800" b="1" smtClean="0">
                <a:latin typeface="+mn-ea"/>
                <a:ea typeface="+mn-ea"/>
              </a:rPr>
              <a:t>온</a:t>
            </a:r>
            <a:r>
              <a:rPr lang="en-US" altLang="ko-KR" sz="2800" b="1" smtClean="0">
                <a:latin typeface="+mn-ea"/>
                <a:ea typeface="+mn-ea"/>
              </a:rPr>
              <a:t>/</a:t>
            </a:r>
            <a:r>
              <a:rPr lang="ko-KR" altLang="en-US" sz="2800" b="1" smtClean="0">
                <a:latin typeface="+mn-ea"/>
                <a:ea typeface="+mn-ea"/>
              </a:rPr>
              <a:t>습도 센서 </a:t>
            </a:r>
            <a:r>
              <a:rPr lang="en-US" altLang="ko-KR" sz="2800" b="1" smtClean="0">
                <a:latin typeface="+mn-ea"/>
                <a:ea typeface="+mn-ea"/>
              </a:rPr>
              <a:t>- </a:t>
            </a:r>
            <a:r>
              <a:rPr lang="ko-KR" altLang="en-US" sz="2800" b="1" smtClean="0">
                <a:latin typeface="+mn-ea"/>
                <a:ea typeface="+mn-ea"/>
              </a:rPr>
              <a:t>배선도</a:t>
            </a:r>
            <a:endParaRPr lang="ko-KR" altLang="en-US" sz="2800" b="1">
              <a:latin typeface="+mn-ea"/>
              <a:ea typeface="+mn-ea"/>
            </a:endParaRPr>
          </a:p>
        </p:txBody>
      </p:sp>
      <p:sp>
        <p:nvSpPr>
          <p:cNvPr id="11984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9847" name="_x125485296" descr="EMB000033cc78c1"/>
          <p:cNvSpPr>
            <a:spLocks noChangeAspect="1" noChangeArrowheads="1"/>
          </p:cNvSpPr>
          <p:nvPr/>
        </p:nvSpPr>
        <p:spPr bwMode="auto">
          <a:xfrm>
            <a:off x="890588" y="1125538"/>
            <a:ext cx="7281862" cy="518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9848" name="Rectangle 4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19849" name="_x225157968" descr="EMB00002c384ad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096963"/>
            <a:ext cx="7704137" cy="548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4211638" y="2492375"/>
            <a:ext cx="48895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>
                <a:latin typeface="+mn-ea"/>
              </a:rPr>
              <a:t>D2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24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688016-658E-4F9A-9650-337583B0C923}" type="slidenum">
              <a:rPr lang="ko-KR" altLang="en-US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12083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08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08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083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084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084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0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084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08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084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084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084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084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08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08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085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085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085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08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085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08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085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085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085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08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086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086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086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086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0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08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08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08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5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2800" b="1" smtClean="0">
                <a:latin typeface="+mn-ea"/>
                <a:ea typeface="+mn-ea"/>
              </a:rPr>
              <a:t>DHT11 </a:t>
            </a:r>
            <a:r>
              <a:rPr lang="ko-KR" altLang="en-US" sz="2800" b="1" smtClean="0">
                <a:latin typeface="+mn-ea"/>
                <a:ea typeface="+mn-ea"/>
              </a:rPr>
              <a:t>온</a:t>
            </a:r>
            <a:r>
              <a:rPr lang="en-US" altLang="ko-KR" sz="2800" b="1" smtClean="0">
                <a:latin typeface="+mn-ea"/>
                <a:ea typeface="+mn-ea"/>
              </a:rPr>
              <a:t>/</a:t>
            </a:r>
            <a:r>
              <a:rPr lang="ko-KR" altLang="en-US" sz="2800" b="1" smtClean="0">
                <a:latin typeface="+mn-ea"/>
                <a:ea typeface="+mn-ea"/>
              </a:rPr>
              <a:t>습도 센서 </a:t>
            </a:r>
            <a:r>
              <a:rPr lang="en-US" altLang="ko-KR" sz="2800" b="1" smtClean="0">
                <a:latin typeface="+mn-ea"/>
                <a:ea typeface="+mn-ea"/>
              </a:rPr>
              <a:t>- </a:t>
            </a:r>
            <a:r>
              <a:rPr lang="ko-KR" altLang="en-US" sz="2800" b="1" smtClean="0">
                <a:latin typeface="+mn-ea"/>
                <a:ea typeface="+mn-ea"/>
              </a:rPr>
              <a:t>배선도</a:t>
            </a:r>
            <a:endParaRPr lang="ko-KR" altLang="en-US" sz="2800" b="1">
              <a:latin typeface="+mn-ea"/>
              <a:ea typeface="+mn-ea"/>
            </a:endParaRPr>
          </a:p>
        </p:txBody>
      </p:sp>
      <p:sp>
        <p:nvSpPr>
          <p:cNvPr id="12087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08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20873" name="_x125484976" descr="EMB000033cc78c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844675"/>
            <a:ext cx="22161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"/>
          <p:cNvSpPr txBox="1">
            <a:spLocks noChangeArrowheads="1"/>
          </p:cNvSpPr>
          <p:nvPr/>
        </p:nvSpPr>
        <p:spPr bwMode="auto">
          <a:xfrm>
            <a:off x="468313" y="1125538"/>
            <a:ext cx="81359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</a:t>
            </a:r>
            <a:r>
              <a:rPr kumimoji="0" lang="en-US" altLang="ko-KR" sz="2100" b="1" smtClean="0">
                <a:latin typeface="+mn-ea"/>
                <a:ea typeface="+mn-ea"/>
              </a:rPr>
              <a:t>DHT11 </a:t>
            </a:r>
            <a:r>
              <a:rPr kumimoji="0" lang="ko-KR" altLang="en-US" sz="2100" b="1" smtClean="0">
                <a:latin typeface="+mn-ea"/>
                <a:ea typeface="+mn-ea"/>
              </a:rPr>
              <a:t>온</a:t>
            </a:r>
            <a:r>
              <a:rPr kumimoji="0" lang="en-US" altLang="ko-KR" sz="2100" b="1" smtClean="0">
                <a:latin typeface="+mn-ea"/>
                <a:ea typeface="+mn-ea"/>
              </a:rPr>
              <a:t>/</a:t>
            </a:r>
            <a:r>
              <a:rPr kumimoji="0" lang="ko-KR" altLang="en-US" sz="2100" b="1" smtClean="0">
                <a:latin typeface="+mn-ea"/>
                <a:ea typeface="+mn-ea"/>
              </a:rPr>
              <a:t>습도 센서 핀 배열</a:t>
            </a:r>
            <a:endParaRPr lang="ko-KR" altLang="en-US" sz="2100" b="1">
              <a:latin typeface="+mn-ea"/>
              <a:ea typeface="+mn-ea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576388" y="5994400"/>
            <a:ext cx="2274887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851275" y="5781675"/>
            <a:ext cx="2995613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>
                <a:latin typeface="+mn-ea"/>
              </a:rPr>
              <a:t>아두이노 보드의 </a:t>
            </a:r>
            <a:r>
              <a:rPr lang="en-US" altLang="ko-KR" b="1">
                <a:latin typeface="+mn-ea"/>
              </a:rPr>
              <a:t>D2</a:t>
            </a:r>
            <a:r>
              <a:rPr lang="ko-KR" altLang="en-US" b="1">
                <a:latin typeface="+mn-ea"/>
              </a:rPr>
              <a:t>에 연결</a:t>
            </a:r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2714625" y="2060575"/>
          <a:ext cx="3598864" cy="1849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DHT11</a:t>
                      </a:r>
                      <a:endParaRPr lang="ko-KR" altLang="en-US" sz="1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0" marR="91420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아두이노</a:t>
                      </a:r>
                      <a:endParaRPr lang="ko-KR" altLang="en-US" sz="1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0" marR="91420" marT="45728" marB="4572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VCC</a:t>
                      </a:r>
                      <a:endParaRPr lang="ko-KR" altLang="en-US" sz="1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0" marR="91420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5V</a:t>
                      </a:r>
                      <a:endParaRPr lang="ko-KR" altLang="en-US" sz="1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0" marR="91420" marT="45728" marB="4572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endParaRPr lang="ko-KR" altLang="en-US" sz="1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0" marR="91420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D2</a:t>
                      </a:r>
                      <a:endParaRPr lang="ko-KR" altLang="en-US" sz="1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0" marR="91420" marT="45728" marB="4572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NC</a:t>
                      </a:r>
                      <a:endParaRPr lang="ko-KR" altLang="en-US" sz="1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0" marR="91420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0" marR="91420" marT="45728" marB="4572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GND</a:t>
                      </a:r>
                      <a:endParaRPr lang="ko-KR" altLang="en-US" sz="1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0" marR="91420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GND</a:t>
                      </a:r>
                      <a:endParaRPr lang="ko-KR" altLang="en-US" sz="1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0" marR="91420" marT="45728" marB="4572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3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B50A46-21EE-4F93-967C-9F203F1B5B05}" type="slidenum">
              <a:rPr lang="ko-KR" altLang="en-US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1228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88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8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88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88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88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89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8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89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89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8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8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8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8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89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0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0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0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0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0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10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1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1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3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2800" b="1" smtClean="0">
                <a:latin typeface="+mn-ea"/>
                <a:ea typeface="+mn-ea"/>
              </a:rPr>
              <a:t>DHT11 </a:t>
            </a:r>
            <a:r>
              <a:rPr lang="ko-KR" altLang="en-US" sz="2800" b="1" smtClean="0">
                <a:latin typeface="+mn-ea"/>
                <a:ea typeface="+mn-ea"/>
              </a:rPr>
              <a:t>온</a:t>
            </a:r>
            <a:r>
              <a:rPr lang="en-US" altLang="ko-KR" sz="2800" b="1" smtClean="0">
                <a:latin typeface="+mn-ea"/>
                <a:ea typeface="+mn-ea"/>
              </a:rPr>
              <a:t>/</a:t>
            </a:r>
            <a:r>
              <a:rPr lang="ko-KR" altLang="en-US" sz="2800" b="1" smtClean="0">
                <a:latin typeface="+mn-ea"/>
                <a:ea typeface="+mn-ea"/>
              </a:rPr>
              <a:t>습도 센서 </a:t>
            </a:r>
            <a:r>
              <a:rPr lang="en-US" altLang="ko-KR" sz="2800" b="1" smtClean="0">
                <a:latin typeface="+mn-ea"/>
                <a:ea typeface="+mn-ea"/>
              </a:rPr>
              <a:t>- </a:t>
            </a:r>
            <a:r>
              <a:rPr lang="ko-KR" altLang="en-US" sz="2800" b="1" smtClean="0">
                <a:latin typeface="+mn-ea"/>
                <a:ea typeface="+mn-ea"/>
              </a:rPr>
              <a:t>스케</a:t>
            </a:r>
            <a:r>
              <a:rPr lang="ko-KR" altLang="en-US" sz="2800" b="1">
                <a:latin typeface="+mn-ea"/>
                <a:ea typeface="+mn-ea"/>
              </a:rPr>
              <a:t>치</a:t>
            </a:r>
          </a:p>
        </p:txBody>
      </p:sp>
      <p:sp>
        <p:nvSpPr>
          <p:cNvPr id="1229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5" name="TextBox 4"/>
          <p:cNvSpPr txBox="1">
            <a:spLocks noChangeArrowheads="1"/>
          </p:cNvSpPr>
          <p:nvPr/>
        </p:nvSpPr>
        <p:spPr bwMode="auto">
          <a:xfrm>
            <a:off x="468313" y="1125538"/>
            <a:ext cx="8135937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>
              <a:defRPr/>
            </a:pPr>
            <a:r>
              <a:rPr kumimoji="0" lang="ko-KR" altLang="en-US" sz="2100" b="1" dirty="0" smtClean="0">
                <a:latin typeface="+mn-ea"/>
                <a:ea typeface="+mn-ea"/>
              </a:rPr>
              <a:t>□ </a:t>
            </a:r>
            <a:r>
              <a:rPr kumimoji="0" lang="en-US" altLang="ko-KR" sz="2100" b="1" dirty="0" smtClean="0">
                <a:latin typeface="+mn-ea"/>
                <a:ea typeface="+mn-ea"/>
              </a:rPr>
              <a:t>DHT11 </a:t>
            </a:r>
            <a:r>
              <a:rPr kumimoji="0" lang="ko-KR" altLang="en-US" sz="2100" b="1" dirty="0" smtClean="0">
                <a:latin typeface="+mn-ea"/>
                <a:ea typeface="+mn-ea"/>
              </a:rPr>
              <a:t>온</a:t>
            </a:r>
            <a:r>
              <a:rPr kumimoji="0" lang="en-US" altLang="ko-KR" sz="2100" b="1" dirty="0" smtClean="0">
                <a:latin typeface="+mn-ea"/>
                <a:ea typeface="+mn-ea"/>
              </a:rPr>
              <a:t>/</a:t>
            </a:r>
            <a:r>
              <a:rPr kumimoji="0" lang="ko-KR" altLang="en-US" sz="2100" b="1" dirty="0" smtClean="0">
                <a:latin typeface="+mn-ea"/>
                <a:ea typeface="+mn-ea"/>
              </a:rPr>
              <a:t>습도 센서 라이브러리 다운로드</a:t>
            </a:r>
            <a:r>
              <a:rPr kumimoji="0" lang="en-US" altLang="ko-KR" sz="1400" b="1" dirty="0" smtClean="0">
                <a:latin typeface="+mn-ea"/>
                <a:ea typeface="+mn-ea"/>
              </a:rPr>
              <a:t>(</a:t>
            </a:r>
            <a:r>
              <a:rPr lang="en-US" altLang="ko-KR" sz="1400" dirty="0">
                <a:hlinkClick r:id="rId2"/>
              </a:rPr>
              <a:t>https://</a:t>
            </a:r>
            <a:r>
              <a:rPr lang="en-US" altLang="ko-KR" sz="1400" dirty="0" smtClean="0">
                <a:hlinkClick r:id="rId2"/>
              </a:rPr>
              <a:t>github.com/adalton/arduino/tree/master/projects/Dht11_Library</a:t>
            </a:r>
            <a:r>
              <a:rPr lang="en-US" altLang="ko-KR" sz="1400" dirty="0" smtClean="0"/>
              <a:t>)</a:t>
            </a:r>
            <a:r>
              <a:rPr kumimoji="0" lang="ko-KR" altLang="en-US" sz="1400" b="1" dirty="0" smtClean="0">
                <a:latin typeface="+mn-ea"/>
                <a:ea typeface="+mn-ea"/>
              </a:rPr>
              <a:t> </a:t>
            </a:r>
            <a:r>
              <a:rPr kumimoji="0" lang="en-US" altLang="ko-KR" sz="1400" b="1" dirty="0" smtClean="0">
                <a:latin typeface="+mn-ea"/>
                <a:ea typeface="+mn-ea"/>
              </a:rPr>
              <a:t>- </a:t>
            </a:r>
            <a:r>
              <a:rPr kumimoji="0" lang="ko-KR" altLang="en-US" sz="1400" b="1" dirty="0" smtClean="0">
                <a:latin typeface="+mn-ea"/>
                <a:ea typeface="+mn-ea"/>
              </a:rPr>
              <a:t>계속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229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22923" name="_x125483696" descr="EMB000033cc78d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24768"/>
            <a:ext cx="638810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007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E0ED6-7F69-4A83-BFE2-C79C61C0C5FA}" type="slidenum">
              <a:rPr lang="ko-KR" altLang="en-US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1249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49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49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493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49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49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4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493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494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494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494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494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49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49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49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494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494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49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49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495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495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495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495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495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49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495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4958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495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49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496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49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496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496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496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496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3" name="TextBox 4"/>
          <p:cNvSpPr txBox="1">
            <a:spLocks noChangeArrowheads="1"/>
          </p:cNvSpPr>
          <p:nvPr/>
        </p:nvSpPr>
        <p:spPr bwMode="auto">
          <a:xfrm>
            <a:off x="3707904" y="333374"/>
            <a:ext cx="511237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2800" b="1" dirty="0" smtClean="0">
                <a:latin typeface="+mn-ea"/>
                <a:ea typeface="+mn-ea"/>
              </a:rPr>
              <a:t>DHT11 </a:t>
            </a:r>
            <a:r>
              <a:rPr lang="ko-KR" altLang="en-US" sz="2800" b="1" dirty="0" smtClean="0">
                <a:latin typeface="+mn-ea"/>
                <a:ea typeface="+mn-ea"/>
              </a:rPr>
              <a:t>온</a:t>
            </a:r>
            <a:r>
              <a:rPr lang="en-US" altLang="ko-KR" sz="2800" b="1" dirty="0" smtClean="0">
                <a:latin typeface="+mn-ea"/>
                <a:ea typeface="+mn-ea"/>
              </a:rPr>
              <a:t>/</a:t>
            </a:r>
            <a:r>
              <a:rPr lang="ko-KR" altLang="en-US" sz="2800" b="1" dirty="0" smtClean="0">
                <a:latin typeface="+mn-ea"/>
                <a:ea typeface="+mn-ea"/>
              </a:rPr>
              <a:t>습도 센서 </a:t>
            </a:r>
            <a:r>
              <a:rPr lang="en-US" altLang="ko-KR" sz="2800" b="1" dirty="0" smtClean="0">
                <a:latin typeface="+mn-ea"/>
                <a:ea typeface="+mn-ea"/>
              </a:rPr>
              <a:t>- </a:t>
            </a:r>
            <a:r>
              <a:rPr lang="ko-KR" altLang="en-US" sz="2800" b="1" dirty="0" smtClean="0">
                <a:latin typeface="+mn-ea"/>
                <a:ea typeface="+mn-ea"/>
              </a:rPr>
              <a:t>스케</a:t>
            </a:r>
            <a:r>
              <a:rPr lang="ko-KR" altLang="en-US" sz="2800" b="1" dirty="0">
                <a:latin typeface="+mn-ea"/>
                <a:ea typeface="+mn-ea"/>
              </a:rPr>
              <a:t>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47849" y="335706"/>
            <a:ext cx="3060055" cy="62478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#include </a:t>
            </a:r>
            <a:r>
              <a:rPr lang="en-US" altLang="ko-KR" sz="1000" dirty="0" smtClean="0"/>
              <a:t>“Dht11.h”</a:t>
            </a:r>
            <a:endParaRPr lang="en-US" altLang="ko-KR" sz="1000" dirty="0"/>
          </a:p>
          <a:p>
            <a:r>
              <a:rPr lang="en-US" altLang="ko-KR" sz="1000" dirty="0"/>
              <a:t>#define DHT11PIN 2</a:t>
            </a:r>
          </a:p>
          <a:p>
            <a:endParaRPr lang="ko-KR" altLang="en-US" sz="1000" dirty="0"/>
          </a:p>
          <a:p>
            <a:r>
              <a:rPr lang="en-US" altLang="ko-KR" sz="1000" dirty="0"/>
              <a:t>void setup()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Serial.begin</a:t>
            </a:r>
            <a:r>
              <a:rPr lang="en-US" altLang="ko-KR" sz="1000" dirty="0"/>
              <a:t>(9600);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Serial.println</a:t>
            </a:r>
            <a:r>
              <a:rPr lang="en-US" altLang="ko-KR" sz="1000" dirty="0"/>
              <a:t>("DHT11 TEST PROGRAM ");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Serial.print</a:t>
            </a:r>
            <a:r>
              <a:rPr lang="en-US" altLang="ko-KR" sz="1000" dirty="0"/>
              <a:t>("LIBRARY VERSION: ");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Serial.println</a:t>
            </a:r>
            <a:r>
              <a:rPr lang="en-US" altLang="ko-KR" sz="1000" dirty="0"/>
              <a:t>(Dht11::VERSION);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Serial.println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}</a:t>
            </a:r>
          </a:p>
          <a:p>
            <a:endParaRPr lang="ko-KR" altLang="en-US" sz="1000" dirty="0"/>
          </a:p>
          <a:p>
            <a:r>
              <a:rPr lang="en-US" altLang="ko-KR" sz="1000" dirty="0"/>
              <a:t>void loop()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static Dht11 sensor(DHT11PIN);</a:t>
            </a:r>
          </a:p>
          <a:p>
            <a:endParaRPr lang="ko-KR" altLang="en-US" sz="1000" dirty="0"/>
          </a:p>
          <a:p>
            <a:r>
              <a:rPr lang="en-US" altLang="ko-KR" sz="1000" dirty="0"/>
              <a:t>    switch (</a:t>
            </a:r>
            <a:r>
              <a:rPr lang="en-US" altLang="ko-KR" sz="1000" dirty="0" err="1"/>
              <a:t>sensor.read</a:t>
            </a:r>
            <a:r>
              <a:rPr lang="en-US" altLang="ko-KR" sz="1000" dirty="0"/>
              <a:t>()) {</a:t>
            </a:r>
          </a:p>
          <a:p>
            <a:r>
              <a:rPr lang="en-US" altLang="ko-KR" sz="1000" dirty="0"/>
              <a:t>    case Dht11::OK: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/>
              <a:t>Serial.print</a:t>
            </a:r>
            <a:r>
              <a:rPr lang="en-US" altLang="ko-KR" sz="1000" dirty="0"/>
              <a:t>("Humidity (%): ");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/>
              <a:t>Serial.println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sensor.getHumidity</a:t>
            </a:r>
            <a:r>
              <a:rPr lang="en-US" altLang="ko-KR" sz="1000" dirty="0"/>
              <a:t>());</a:t>
            </a:r>
          </a:p>
          <a:p>
            <a:endParaRPr lang="ko-KR" altLang="en-US" sz="1000" dirty="0"/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Serial.print</a:t>
            </a:r>
            <a:r>
              <a:rPr lang="en-US" altLang="ko-KR" sz="1000" dirty="0"/>
              <a:t>("Temperature (C): ");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Serial.println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sensor.getTemperature</a:t>
            </a:r>
            <a:r>
              <a:rPr lang="en-US" altLang="ko-KR" sz="1000" dirty="0"/>
              <a:t>());</a:t>
            </a:r>
          </a:p>
          <a:p>
            <a:r>
              <a:rPr lang="en-US" altLang="ko-KR" sz="1000" dirty="0"/>
              <a:t>        break;</a:t>
            </a:r>
          </a:p>
          <a:p>
            <a:endParaRPr lang="ko-KR" altLang="en-US" sz="1000" dirty="0"/>
          </a:p>
          <a:p>
            <a:r>
              <a:rPr lang="en-US" altLang="ko-KR" sz="1000" dirty="0"/>
              <a:t>    case Dht11::ERROR_CHECKSUM: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Serial.println</a:t>
            </a:r>
            <a:r>
              <a:rPr lang="en-US" altLang="ko-KR" sz="1000" dirty="0"/>
              <a:t>("Checksum error");</a:t>
            </a:r>
          </a:p>
          <a:p>
            <a:r>
              <a:rPr lang="en-US" altLang="ko-KR" sz="1000" dirty="0"/>
              <a:t>        break;</a:t>
            </a:r>
          </a:p>
          <a:p>
            <a:endParaRPr lang="ko-KR" altLang="en-US" sz="1000" dirty="0"/>
          </a:p>
          <a:p>
            <a:r>
              <a:rPr lang="en-US" altLang="ko-KR" sz="1000" dirty="0"/>
              <a:t>    case Dht11::ERROR_TIMEOUT: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Serial.println</a:t>
            </a:r>
            <a:r>
              <a:rPr lang="en-US" altLang="ko-KR" sz="1000" dirty="0"/>
              <a:t>("Timeout error");</a:t>
            </a:r>
          </a:p>
          <a:p>
            <a:r>
              <a:rPr lang="en-US" altLang="ko-KR" sz="1000" dirty="0"/>
              <a:t>        break;</a:t>
            </a:r>
          </a:p>
          <a:p>
            <a:endParaRPr lang="ko-KR" altLang="en-US" sz="1000" dirty="0"/>
          </a:p>
          <a:p>
            <a:r>
              <a:rPr lang="en-US" altLang="ko-KR" sz="1000" dirty="0"/>
              <a:t>    default: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Serial.println</a:t>
            </a:r>
            <a:r>
              <a:rPr lang="en-US" altLang="ko-KR" sz="1000" dirty="0"/>
              <a:t>("Unknown error");</a:t>
            </a:r>
          </a:p>
          <a:p>
            <a:r>
              <a:rPr lang="en-US" altLang="ko-KR" sz="1000" dirty="0"/>
              <a:t>        break;</a:t>
            </a:r>
          </a:p>
          <a:p>
            <a:r>
              <a:rPr lang="ko-KR" altLang="en-US" sz="1000" dirty="0"/>
              <a:t>    </a:t>
            </a:r>
            <a:r>
              <a:rPr lang="en-US" altLang="ko-KR" sz="1000" dirty="0"/>
              <a:t>}</a:t>
            </a:r>
          </a:p>
          <a:p>
            <a:endParaRPr lang="ko-KR" altLang="en-US" sz="1000" dirty="0"/>
          </a:p>
          <a:p>
            <a:r>
              <a:rPr lang="en-US" altLang="ko-KR" sz="1000" dirty="0"/>
              <a:t>    delay(2000);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923928" y="122565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latin typeface="+mn-ea"/>
              </a:rPr>
              <a:t>다운받은 </a:t>
            </a:r>
            <a:r>
              <a:rPr lang="en-US" altLang="ko-KR" b="1" dirty="0" smtClean="0">
                <a:latin typeface="+mn-ea"/>
              </a:rPr>
              <a:t>Dht11.h</a:t>
            </a:r>
            <a:r>
              <a:rPr lang="en-US" altLang="ko-KR" b="1" dirty="0">
                <a:latin typeface="+mn-ea"/>
              </a:rPr>
              <a:t>, </a:t>
            </a:r>
            <a:r>
              <a:rPr lang="en-US" altLang="ko-KR" b="1" dirty="0" smtClean="0">
                <a:latin typeface="+mn-ea"/>
              </a:rPr>
              <a:t>Dht11.cpp </a:t>
            </a:r>
            <a:r>
              <a:rPr lang="ko-KR" altLang="en-US" b="1" dirty="0">
                <a:latin typeface="+mn-ea"/>
              </a:rPr>
              <a:t>파일을 </a:t>
            </a:r>
            <a:r>
              <a:rPr lang="ko-KR" altLang="en-US" b="1" dirty="0" smtClean="0">
                <a:latin typeface="+mn-ea"/>
              </a:rPr>
              <a:t>왼쪽 프로그램이 </a:t>
            </a:r>
            <a:r>
              <a:rPr lang="ko-KR" altLang="en-US" b="1" dirty="0">
                <a:latin typeface="+mn-ea"/>
              </a:rPr>
              <a:t>있는 폴더로 복사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462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9B2C8B-1227-4F97-9728-737AB1E48193}" type="slidenum">
              <a:rPr lang="ko-KR" altLang="en-US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12800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80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80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80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80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80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80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80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80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80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801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801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80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80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80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801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80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80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80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802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80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802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802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802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80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80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8030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80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803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803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80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803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80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80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803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3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2800" b="1" smtClean="0">
                <a:latin typeface="+mn-ea"/>
                <a:ea typeface="+mn-ea"/>
              </a:rPr>
              <a:t>DHT11 </a:t>
            </a:r>
            <a:r>
              <a:rPr lang="ko-KR" altLang="en-US" sz="2800" b="1" smtClean="0">
                <a:latin typeface="+mn-ea"/>
                <a:ea typeface="+mn-ea"/>
              </a:rPr>
              <a:t>온</a:t>
            </a:r>
            <a:r>
              <a:rPr lang="en-US" altLang="ko-KR" sz="2800" b="1" smtClean="0">
                <a:latin typeface="+mn-ea"/>
                <a:ea typeface="+mn-ea"/>
              </a:rPr>
              <a:t>/</a:t>
            </a:r>
            <a:r>
              <a:rPr lang="ko-KR" altLang="en-US" sz="2800" b="1" smtClean="0">
                <a:latin typeface="+mn-ea"/>
                <a:ea typeface="+mn-ea"/>
              </a:rPr>
              <a:t>습도 센서 </a:t>
            </a:r>
            <a:r>
              <a:rPr lang="en-US" altLang="ko-KR" sz="2800" b="1" smtClean="0">
                <a:latin typeface="+mn-ea"/>
                <a:ea typeface="+mn-ea"/>
              </a:rPr>
              <a:t>- </a:t>
            </a:r>
            <a:r>
              <a:rPr lang="ko-KR" altLang="en-US" sz="2800" b="1" smtClean="0">
                <a:latin typeface="+mn-ea"/>
                <a:ea typeface="+mn-ea"/>
              </a:rPr>
              <a:t>실행결과</a:t>
            </a:r>
            <a:endParaRPr lang="ko-KR" altLang="en-US" sz="2800" b="1">
              <a:latin typeface="+mn-ea"/>
              <a:ea typeface="+mn-ea"/>
            </a:endParaRPr>
          </a:p>
        </p:txBody>
      </p:sp>
      <p:sp>
        <p:nvSpPr>
          <p:cNvPr id="12804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28041" name="_x125484896" descr="EMB000033cc78d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1128713"/>
            <a:ext cx="8124825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27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0459DD-50C4-42EC-99A7-042C8C15419C}" type="slidenum">
              <a:rPr lang="ko-KR" altLang="en-US"/>
              <a:pPr>
                <a:defRPr/>
              </a:pPr>
              <a:t>17</a:t>
            </a:fld>
            <a:endParaRPr lang="ko-KR" altLang="en-US"/>
          </a:p>
        </p:txBody>
      </p:sp>
      <p:sp>
        <p:nvSpPr>
          <p:cNvPr id="12902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90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90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90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903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90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90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903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90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903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903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903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904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904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90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904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90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90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90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904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904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904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905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905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905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905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9054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905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90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905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90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905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0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 smtClean="0">
                <a:latin typeface="+mn-ea"/>
                <a:ea typeface="+mn-ea"/>
              </a:rPr>
              <a:t>초음파 센서</a:t>
            </a:r>
            <a:endParaRPr lang="ko-KR" altLang="en-US" sz="2800" b="1">
              <a:latin typeface="+mn-ea"/>
              <a:ea typeface="+mn-ea"/>
            </a:endParaRPr>
          </a:p>
        </p:txBody>
      </p:sp>
      <p:sp>
        <p:nvSpPr>
          <p:cNvPr id="12906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" name="TextBox 4"/>
          <p:cNvSpPr txBox="1">
            <a:spLocks noChangeArrowheads="1"/>
          </p:cNvSpPr>
          <p:nvPr/>
        </p:nvSpPr>
        <p:spPr bwMode="auto">
          <a:xfrm>
            <a:off x="468313" y="1125538"/>
            <a:ext cx="8135937" cy="466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>
              <a:defRPr/>
            </a:pPr>
            <a:r>
              <a:rPr kumimoji="0" lang="ko-KR" altLang="en-US" sz="2100" b="1">
                <a:latin typeface="+mn-ea"/>
                <a:ea typeface="+mn-ea"/>
              </a:rPr>
              <a:t>□ </a:t>
            </a:r>
            <a:r>
              <a:rPr lang="ko-KR" altLang="en-US" sz="2100" b="1" smtClean="0">
                <a:latin typeface="+mn-ea"/>
                <a:ea typeface="+mn-ea"/>
              </a:rPr>
              <a:t>초음파란 </a:t>
            </a:r>
            <a:r>
              <a:rPr lang="en-US" altLang="ko-KR" sz="2100" b="1" smtClean="0">
                <a:latin typeface="+mn-ea"/>
                <a:ea typeface="+mn-ea"/>
              </a:rPr>
              <a:t>?</a:t>
            </a:r>
          </a:p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   □ </a:t>
            </a:r>
            <a:r>
              <a:rPr lang="ko-KR" altLang="en-US" sz="2100" b="1" smtClean="0">
                <a:latin typeface="+mn-ea"/>
                <a:ea typeface="+mn-ea"/>
              </a:rPr>
              <a:t>인간의 </a:t>
            </a:r>
            <a:r>
              <a:rPr lang="ko-KR" altLang="en-US" sz="2100" b="1">
                <a:latin typeface="+mn-ea"/>
                <a:ea typeface="+mn-ea"/>
              </a:rPr>
              <a:t>가청 주파수를 넘어가는 </a:t>
            </a:r>
            <a:r>
              <a:rPr lang="en-US" altLang="ko-KR" sz="2100" b="1">
                <a:latin typeface="+mn-ea"/>
                <a:ea typeface="+mn-ea"/>
              </a:rPr>
              <a:t>20Khz </a:t>
            </a:r>
            <a:r>
              <a:rPr lang="ko-KR" altLang="en-US" sz="2100" b="1">
                <a:latin typeface="+mn-ea"/>
                <a:ea typeface="+mn-ea"/>
              </a:rPr>
              <a:t>이상의 주파수를 </a:t>
            </a:r>
            <a:r>
              <a:rPr lang="ko-KR" altLang="en-US" sz="2100" b="1" smtClean="0">
                <a:latin typeface="+mn-ea"/>
                <a:ea typeface="+mn-ea"/>
              </a:rPr>
              <a:t>가지</a:t>
            </a:r>
            <a:endParaRPr lang="en-US" altLang="ko-KR" sz="21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2100" b="1">
                <a:latin typeface="+mn-ea"/>
                <a:ea typeface="+mn-ea"/>
              </a:rPr>
              <a:t> </a:t>
            </a:r>
            <a:r>
              <a:rPr lang="en-US" altLang="ko-KR" sz="2100" b="1" smtClean="0">
                <a:latin typeface="+mn-ea"/>
                <a:ea typeface="+mn-ea"/>
              </a:rPr>
              <a:t>      </a:t>
            </a:r>
            <a:r>
              <a:rPr lang="ko-KR" altLang="en-US" sz="2100" b="1" smtClean="0">
                <a:latin typeface="+mn-ea"/>
                <a:ea typeface="+mn-ea"/>
              </a:rPr>
              <a:t>는 </a:t>
            </a:r>
            <a:r>
              <a:rPr lang="ko-KR" altLang="en-US" sz="2100" b="1">
                <a:latin typeface="+mn-ea"/>
                <a:ea typeface="+mn-ea"/>
              </a:rPr>
              <a:t>음파</a:t>
            </a:r>
          </a:p>
          <a:p>
            <a:pPr>
              <a:defRPr/>
            </a:pPr>
            <a:r>
              <a:rPr kumimoji="0" lang="ko-KR" altLang="en-US" sz="2400" b="1" smtClean="0">
                <a:latin typeface="+mn-ea"/>
              </a:rPr>
              <a:t>  </a:t>
            </a:r>
            <a:r>
              <a:rPr kumimoji="0" lang="ko-KR" altLang="en-US" sz="2100" b="1" smtClean="0">
                <a:latin typeface="+mn-ea"/>
                <a:ea typeface="+mn-ea"/>
              </a:rPr>
              <a:t> </a:t>
            </a:r>
            <a:r>
              <a:rPr kumimoji="0" lang="ko-KR" altLang="en-US" sz="2100" b="1">
                <a:latin typeface="+mn-ea"/>
                <a:ea typeface="+mn-ea"/>
              </a:rPr>
              <a:t>□ </a:t>
            </a:r>
            <a:r>
              <a:rPr lang="ko-KR" altLang="en-US" sz="2100" b="1" smtClean="0">
                <a:latin typeface="+mn-ea"/>
                <a:ea typeface="+mn-ea"/>
              </a:rPr>
              <a:t>보통 </a:t>
            </a:r>
            <a:r>
              <a:rPr lang="ko-KR" altLang="en-US" sz="2100" b="1">
                <a:latin typeface="+mn-ea"/>
                <a:ea typeface="+mn-ea"/>
              </a:rPr>
              <a:t>인간의 가청 주파수는 </a:t>
            </a:r>
            <a:r>
              <a:rPr lang="en-US" altLang="ko-KR" sz="2100" b="1">
                <a:latin typeface="+mn-ea"/>
                <a:ea typeface="+mn-ea"/>
              </a:rPr>
              <a:t>16Hz ~ </a:t>
            </a:r>
            <a:r>
              <a:rPr lang="en-US" altLang="ko-KR" sz="2100" b="1" smtClean="0">
                <a:latin typeface="+mn-ea"/>
                <a:ea typeface="+mn-ea"/>
              </a:rPr>
              <a:t>20Khz</a:t>
            </a:r>
            <a:endParaRPr kumimoji="0" lang="en-US" altLang="ko-KR" sz="2100" b="1" smtClean="0">
              <a:latin typeface="+mn-ea"/>
            </a:endParaRPr>
          </a:p>
          <a:p>
            <a:pPr>
              <a:defRPr/>
            </a:pPr>
            <a:endParaRPr kumimoji="0" lang="en-US" altLang="ko-KR" sz="2100" b="1" smtClean="0">
              <a:latin typeface="+mn-ea"/>
              <a:ea typeface="+mn-ea"/>
            </a:endParaRPr>
          </a:p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동물들이 내는 초음파 주파수의 범위</a:t>
            </a:r>
            <a:endParaRPr lang="en-US" altLang="ko-KR" sz="2100" b="1">
              <a:latin typeface="+mn-ea"/>
              <a:ea typeface="+mn-ea"/>
            </a:endParaRPr>
          </a:p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   □ </a:t>
            </a:r>
            <a:r>
              <a:rPr lang="ko-KR" altLang="en-US" sz="2100" b="1" smtClean="0">
                <a:latin typeface="+mn-ea"/>
                <a:ea typeface="+mn-ea"/>
              </a:rPr>
              <a:t>돌고래</a:t>
            </a:r>
            <a:r>
              <a:rPr lang="en-US" altLang="ko-KR" sz="2100" b="1">
                <a:latin typeface="+mn-ea"/>
                <a:ea typeface="+mn-ea"/>
              </a:rPr>
              <a:t>-</a:t>
            </a:r>
            <a:r>
              <a:rPr lang="ko-KR" altLang="en-US" sz="2100" b="1">
                <a:latin typeface="+mn-ea"/>
                <a:ea typeface="+mn-ea"/>
              </a:rPr>
              <a:t>약</a:t>
            </a:r>
            <a:r>
              <a:rPr lang="en-US" altLang="ko-KR" sz="2100" b="1">
                <a:latin typeface="+mn-ea"/>
                <a:ea typeface="+mn-ea"/>
              </a:rPr>
              <a:t>170kHz</a:t>
            </a:r>
            <a:endParaRPr lang="ko-KR" altLang="en-US" sz="2100" b="1">
              <a:latin typeface="+mn-ea"/>
              <a:ea typeface="+mn-ea"/>
            </a:endParaRPr>
          </a:p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   □ </a:t>
            </a:r>
            <a:r>
              <a:rPr lang="ko-KR" altLang="en-US" sz="2100" b="1" smtClean="0">
                <a:latin typeface="+mn-ea"/>
                <a:ea typeface="+mn-ea"/>
              </a:rPr>
              <a:t>박쥐 </a:t>
            </a:r>
            <a:r>
              <a:rPr lang="en-US" altLang="ko-KR" sz="2100" b="1">
                <a:latin typeface="+mn-ea"/>
                <a:ea typeface="+mn-ea"/>
              </a:rPr>
              <a:t>-100Hz ~ 200kHz </a:t>
            </a:r>
            <a:endParaRPr kumimoji="0" lang="en-US" altLang="ko-KR" sz="2100" b="1" smtClean="0">
              <a:latin typeface="+mn-ea"/>
              <a:ea typeface="+mn-ea"/>
            </a:endParaRPr>
          </a:p>
          <a:p>
            <a:pPr>
              <a:defRPr/>
            </a:pPr>
            <a:endParaRPr kumimoji="0" lang="en-US" altLang="ko-KR" sz="2100" b="1" smtClean="0">
              <a:latin typeface="+mn-ea"/>
              <a:ea typeface="+mn-ea"/>
            </a:endParaRPr>
          </a:p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초음파의 활용 용도</a:t>
            </a:r>
            <a:endParaRPr lang="en-US" altLang="ko-KR" sz="2100" b="1" smtClean="0">
              <a:latin typeface="+mn-ea"/>
              <a:ea typeface="+mn-ea"/>
            </a:endParaRPr>
          </a:p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   □</a:t>
            </a:r>
            <a:r>
              <a:rPr lang="en-US" altLang="ko-KR" sz="2100" b="1" smtClean="0">
                <a:latin typeface="+mn-ea"/>
                <a:ea typeface="+mn-ea"/>
              </a:rPr>
              <a:t> </a:t>
            </a:r>
            <a:r>
              <a:rPr lang="ko-KR" altLang="en-US" sz="2100" b="1">
                <a:latin typeface="+mn-ea"/>
                <a:ea typeface="+mn-ea"/>
              </a:rPr>
              <a:t>인체 진단을 위한 초음파 </a:t>
            </a:r>
            <a:r>
              <a:rPr lang="ko-KR" altLang="en-US" sz="2100" b="1" smtClean="0">
                <a:latin typeface="+mn-ea"/>
                <a:ea typeface="+mn-ea"/>
              </a:rPr>
              <a:t>검사기</a:t>
            </a:r>
            <a:endParaRPr lang="en-US" altLang="ko-KR" sz="2100" b="1">
              <a:latin typeface="+mn-ea"/>
              <a:ea typeface="+mn-ea"/>
            </a:endParaRPr>
          </a:p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   □ </a:t>
            </a:r>
            <a:r>
              <a:rPr lang="ko-KR" altLang="en-US" sz="2100" b="1">
                <a:latin typeface="+mn-ea"/>
                <a:ea typeface="+mn-ea"/>
              </a:rPr>
              <a:t>어업을 위한 어군 </a:t>
            </a:r>
            <a:r>
              <a:rPr lang="ko-KR" altLang="en-US" sz="2100" b="1" smtClean="0">
                <a:latin typeface="+mn-ea"/>
                <a:ea typeface="+mn-ea"/>
              </a:rPr>
              <a:t>탐지기</a:t>
            </a:r>
            <a:endParaRPr lang="ko-KR" altLang="en-US" sz="2100" b="1">
              <a:latin typeface="+mn-ea"/>
              <a:ea typeface="+mn-ea"/>
            </a:endParaRPr>
          </a:p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   □ </a:t>
            </a:r>
            <a:r>
              <a:rPr lang="ko-KR" altLang="en-US" sz="2100" b="1">
                <a:latin typeface="+mn-ea"/>
                <a:ea typeface="+mn-ea"/>
              </a:rPr>
              <a:t>초음파 </a:t>
            </a:r>
            <a:r>
              <a:rPr lang="ko-KR" altLang="en-US" sz="2100" b="1" smtClean="0">
                <a:latin typeface="+mn-ea"/>
                <a:ea typeface="+mn-ea"/>
              </a:rPr>
              <a:t>세척기</a:t>
            </a:r>
            <a:endParaRPr lang="en-US" altLang="ko-KR" sz="2100" b="1" smtClean="0">
              <a:latin typeface="+mn-ea"/>
              <a:ea typeface="+mn-ea"/>
            </a:endParaRPr>
          </a:p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   □ 초음파 가습기</a:t>
            </a:r>
            <a:endParaRPr lang="ko-KR" altLang="en-US" sz="2100" b="1">
              <a:latin typeface="+mn-ea"/>
              <a:ea typeface="+mn-ea"/>
            </a:endParaRPr>
          </a:p>
        </p:txBody>
      </p:sp>
      <p:sp>
        <p:nvSpPr>
          <p:cNvPr id="129063" name="Rectangle 1"/>
          <p:cNvSpPr>
            <a:spLocks noChangeArrowheads="1"/>
          </p:cNvSpPr>
          <p:nvPr/>
        </p:nvSpPr>
        <p:spPr bwMode="auto">
          <a:xfrm>
            <a:off x="1903413" y="3340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906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92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C6BAB-F012-4E91-8E5F-B71E54EE03C5}" type="slidenum">
              <a:rPr lang="ko-KR" altLang="en-US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13005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005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00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005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00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005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00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005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00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006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006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006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006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006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00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00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00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00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00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007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00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007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007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007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007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007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0078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007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008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008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00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00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0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 smtClean="0">
                <a:latin typeface="+mn-ea"/>
                <a:ea typeface="+mn-ea"/>
              </a:rPr>
              <a:t>초음파 센서</a:t>
            </a:r>
            <a:endParaRPr lang="ko-KR" altLang="en-US" sz="2800" b="1">
              <a:latin typeface="+mn-ea"/>
              <a:ea typeface="+mn-ea"/>
            </a:endParaRPr>
          </a:p>
        </p:txBody>
      </p:sp>
      <p:sp>
        <p:nvSpPr>
          <p:cNvPr id="13008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" name="TextBox 4"/>
          <p:cNvSpPr txBox="1">
            <a:spLocks noChangeArrowheads="1"/>
          </p:cNvSpPr>
          <p:nvPr/>
        </p:nvSpPr>
        <p:spPr bwMode="auto">
          <a:xfrm>
            <a:off x="468313" y="1125538"/>
            <a:ext cx="8135937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>
              <a:defRPr/>
            </a:pPr>
            <a:r>
              <a:rPr kumimoji="0" lang="ko-KR" altLang="en-US" sz="2100" b="1">
                <a:latin typeface="+mn-ea"/>
                <a:ea typeface="+mn-ea"/>
              </a:rPr>
              <a:t>□ </a:t>
            </a:r>
            <a:r>
              <a:rPr kumimoji="0" lang="ko-KR" altLang="en-US" sz="2100" b="1" smtClean="0">
                <a:latin typeface="+mn-ea"/>
                <a:ea typeface="+mn-ea"/>
              </a:rPr>
              <a:t>주파수별 용어</a:t>
            </a:r>
            <a:endParaRPr kumimoji="0" lang="en-US" altLang="ko-KR" sz="2100" b="1" smtClean="0">
              <a:latin typeface="+mn-ea"/>
              <a:ea typeface="+mn-ea"/>
            </a:endParaRPr>
          </a:p>
          <a:p>
            <a:pPr>
              <a:defRPr/>
            </a:pPr>
            <a:endParaRPr kumimoji="0" lang="en-US" altLang="ko-KR" sz="2100" b="1">
              <a:latin typeface="+mn-ea"/>
              <a:ea typeface="+mn-ea"/>
            </a:endParaRPr>
          </a:p>
          <a:p>
            <a:pPr>
              <a:defRPr/>
            </a:pPr>
            <a:endParaRPr kumimoji="0" lang="en-US" altLang="ko-KR" sz="2100" b="1" smtClean="0">
              <a:latin typeface="+mn-ea"/>
              <a:ea typeface="+mn-ea"/>
            </a:endParaRPr>
          </a:p>
          <a:p>
            <a:pPr>
              <a:defRPr/>
            </a:pPr>
            <a:endParaRPr kumimoji="0" lang="en-US" altLang="ko-KR" sz="2100" b="1">
              <a:latin typeface="+mn-ea"/>
              <a:ea typeface="+mn-ea"/>
            </a:endParaRPr>
          </a:p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초음파 센서의 작동원리</a:t>
            </a:r>
            <a:endParaRPr lang="en-US" altLang="ko-KR" sz="2100" b="1" smtClean="0">
              <a:latin typeface="+mn-ea"/>
              <a:ea typeface="+mn-ea"/>
            </a:endParaRPr>
          </a:p>
        </p:txBody>
      </p:sp>
      <p:sp>
        <p:nvSpPr>
          <p:cNvPr id="130087" name="Rectangle 1"/>
          <p:cNvSpPr>
            <a:spLocks noChangeArrowheads="1"/>
          </p:cNvSpPr>
          <p:nvPr/>
        </p:nvSpPr>
        <p:spPr bwMode="auto">
          <a:xfrm>
            <a:off x="1903413" y="3340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008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30089" name="_x245552760" descr="EMB000033cc78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1628775"/>
            <a:ext cx="80772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30091" name="_x125486896" descr="EMB000033cc78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2997200"/>
            <a:ext cx="6573837" cy="316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310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269E5C-F8A7-4912-A2DC-F4276F093A68}" type="slidenum">
              <a:rPr lang="ko-KR" altLang="en-US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13107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107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10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107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108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108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10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10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10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108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108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108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108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108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10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109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10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10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10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109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10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109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109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109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11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110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1102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110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110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110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11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11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0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 smtClean="0">
                <a:latin typeface="+mn-ea"/>
                <a:ea typeface="+mn-ea"/>
              </a:rPr>
              <a:t>초음파 센서</a:t>
            </a:r>
            <a:endParaRPr lang="ko-KR" altLang="en-US" sz="2800" b="1">
              <a:latin typeface="+mn-ea"/>
              <a:ea typeface="+mn-ea"/>
            </a:endParaRPr>
          </a:p>
        </p:txBody>
      </p:sp>
      <p:sp>
        <p:nvSpPr>
          <p:cNvPr id="1311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" name="TextBox 4"/>
          <p:cNvSpPr txBox="1">
            <a:spLocks noChangeArrowheads="1"/>
          </p:cNvSpPr>
          <p:nvPr/>
        </p:nvSpPr>
        <p:spPr bwMode="auto">
          <a:xfrm>
            <a:off x="468313" y="1125538"/>
            <a:ext cx="8135937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</a:t>
            </a:r>
            <a:r>
              <a:rPr kumimoji="0" lang="en-US" altLang="ko-KR" sz="2100" b="1" smtClean="0">
                <a:latin typeface="+mn-ea"/>
                <a:ea typeface="+mn-ea"/>
              </a:rPr>
              <a:t>HC-SR04 </a:t>
            </a:r>
            <a:r>
              <a:rPr kumimoji="0" lang="ko-KR" altLang="en-US" sz="2100" b="1" smtClean="0">
                <a:latin typeface="+mn-ea"/>
                <a:ea typeface="+mn-ea"/>
              </a:rPr>
              <a:t>초음파 센서</a:t>
            </a:r>
            <a:endParaRPr kumimoji="0" lang="en-US" altLang="ko-KR" sz="2100" b="1" smtClean="0">
              <a:latin typeface="+mn-ea"/>
              <a:ea typeface="+mn-ea"/>
            </a:endParaRPr>
          </a:p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   □ 장애물을 감지하기 위한 센서</a:t>
            </a:r>
            <a:endParaRPr lang="en-US" altLang="ko-KR" sz="21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2100" b="1" smtClean="0">
                <a:latin typeface="+mn-ea"/>
                <a:ea typeface="+mn-ea"/>
              </a:rPr>
              <a:t>      - </a:t>
            </a:r>
            <a:r>
              <a:rPr lang="ko-KR" altLang="en-US" sz="2100" b="1">
                <a:latin typeface="+mn-ea"/>
                <a:ea typeface="+mn-ea"/>
              </a:rPr>
              <a:t>동작 전압 </a:t>
            </a:r>
            <a:r>
              <a:rPr lang="en-US" altLang="ko-KR" sz="2100" b="1">
                <a:latin typeface="+mn-ea"/>
                <a:ea typeface="+mn-ea"/>
              </a:rPr>
              <a:t>: 5V</a:t>
            </a:r>
            <a:endParaRPr lang="ko-KR" altLang="en-US" sz="2100" b="1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2100" b="1" smtClean="0">
                <a:latin typeface="+mn-ea"/>
                <a:ea typeface="+mn-ea"/>
              </a:rPr>
              <a:t>      - </a:t>
            </a:r>
            <a:r>
              <a:rPr lang="ko-KR" altLang="en-US" sz="2100" b="1">
                <a:latin typeface="+mn-ea"/>
                <a:ea typeface="+mn-ea"/>
              </a:rPr>
              <a:t>주파수 </a:t>
            </a:r>
            <a:r>
              <a:rPr lang="en-US" altLang="ko-KR" sz="2100" b="1">
                <a:latin typeface="+mn-ea"/>
                <a:ea typeface="+mn-ea"/>
              </a:rPr>
              <a:t>: 40KHz</a:t>
            </a:r>
            <a:endParaRPr lang="ko-KR" altLang="en-US" sz="2100" b="1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2100" b="1" smtClean="0">
                <a:latin typeface="+mn-ea"/>
                <a:ea typeface="+mn-ea"/>
              </a:rPr>
              <a:t>      - </a:t>
            </a:r>
            <a:r>
              <a:rPr lang="ko-KR" altLang="en-US" sz="2100" b="1">
                <a:latin typeface="+mn-ea"/>
                <a:ea typeface="+mn-ea"/>
              </a:rPr>
              <a:t>최대 감지 거리 </a:t>
            </a:r>
            <a:r>
              <a:rPr lang="en-US" altLang="ko-KR" sz="2100" b="1">
                <a:latin typeface="+mn-ea"/>
                <a:ea typeface="+mn-ea"/>
              </a:rPr>
              <a:t>: 3m</a:t>
            </a:r>
            <a:endParaRPr lang="ko-KR" altLang="en-US" sz="2100" b="1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2100" b="1" smtClean="0">
                <a:latin typeface="+mn-ea"/>
                <a:ea typeface="+mn-ea"/>
              </a:rPr>
              <a:t>      - </a:t>
            </a:r>
            <a:r>
              <a:rPr lang="ko-KR" altLang="en-US" sz="2100" b="1">
                <a:latin typeface="+mn-ea"/>
                <a:ea typeface="+mn-ea"/>
              </a:rPr>
              <a:t>최소 감지 거리 </a:t>
            </a:r>
            <a:r>
              <a:rPr lang="en-US" altLang="ko-KR" sz="2100" b="1">
                <a:latin typeface="+mn-ea"/>
                <a:ea typeface="+mn-ea"/>
              </a:rPr>
              <a:t>: </a:t>
            </a:r>
            <a:r>
              <a:rPr lang="en-US" altLang="ko-KR" sz="2100" b="1" smtClean="0">
                <a:latin typeface="+mn-ea"/>
                <a:ea typeface="+mn-ea"/>
              </a:rPr>
              <a:t>3cm</a:t>
            </a:r>
            <a:endParaRPr kumimoji="0" lang="en-US" altLang="ko-KR" sz="2100" b="1" smtClean="0">
              <a:latin typeface="+mn-ea"/>
              <a:ea typeface="+mn-ea"/>
            </a:endParaRPr>
          </a:p>
          <a:p>
            <a:pPr>
              <a:defRPr/>
            </a:pPr>
            <a:endParaRPr kumimoji="0" lang="en-US" altLang="ko-KR" sz="2100" b="1" smtClean="0">
              <a:latin typeface="+mn-ea"/>
              <a:ea typeface="+mn-ea"/>
            </a:endParaRPr>
          </a:p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감지할 수 없는 장애물</a:t>
            </a:r>
            <a:endParaRPr lang="en-US" altLang="ko-KR" sz="2100" b="1" smtClean="0">
              <a:latin typeface="+mn-ea"/>
              <a:ea typeface="+mn-ea"/>
            </a:endParaRPr>
          </a:p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   □ </a:t>
            </a:r>
            <a:r>
              <a:rPr lang="ko-KR" altLang="en-US" sz="2100" b="1" smtClean="0">
                <a:latin typeface="+mn-ea"/>
                <a:ea typeface="+mn-ea"/>
              </a:rPr>
              <a:t>철사</a:t>
            </a:r>
            <a:r>
              <a:rPr lang="en-US" altLang="ko-KR" sz="2100" b="1">
                <a:latin typeface="+mn-ea"/>
                <a:ea typeface="+mn-ea"/>
              </a:rPr>
              <a:t>, </a:t>
            </a:r>
            <a:r>
              <a:rPr lang="ko-KR" altLang="en-US" sz="2100" b="1">
                <a:latin typeface="+mn-ea"/>
                <a:ea typeface="+mn-ea"/>
              </a:rPr>
              <a:t>줄과 같은 초음파가 반사될 수 없는 가는 </a:t>
            </a:r>
            <a:r>
              <a:rPr lang="ko-KR" altLang="en-US" sz="2100" b="1" smtClean="0">
                <a:latin typeface="+mn-ea"/>
                <a:ea typeface="+mn-ea"/>
              </a:rPr>
              <a:t>물체</a:t>
            </a:r>
            <a:endParaRPr lang="en-US" altLang="ko-KR" sz="21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2100" b="1" smtClean="0">
                <a:latin typeface="+mn-ea"/>
                <a:ea typeface="+mn-ea"/>
              </a:rPr>
              <a:t>   </a:t>
            </a:r>
            <a:r>
              <a:rPr kumimoji="0" lang="ko-KR" altLang="en-US" sz="2100" b="1">
                <a:latin typeface="+mn-ea"/>
                <a:ea typeface="+mn-ea"/>
              </a:rPr>
              <a:t>□ </a:t>
            </a:r>
            <a:r>
              <a:rPr lang="ko-KR" altLang="en-US" sz="2100" b="1" smtClean="0">
                <a:latin typeface="+mn-ea"/>
                <a:ea typeface="+mn-ea"/>
              </a:rPr>
              <a:t>스펀지</a:t>
            </a:r>
            <a:r>
              <a:rPr lang="en-US" altLang="ko-KR" sz="2100" b="1">
                <a:latin typeface="+mn-ea"/>
                <a:ea typeface="+mn-ea"/>
              </a:rPr>
              <a:t>, </a:t>
            </a:r>
            <a:r>
              <a:rPr lang="ko-KR" altLang="en-US" sz="2100" b="1">
                <a:latin typeface="+mn-ea"/>
                <a:ea typeface="+mn-ea"/>
              </a:rPr>
              <a:t>섬유</a:t>
            </a:r>
            <a:r>
              <a:rPr lang="en-US" altLang="ko-KR" sz="2100" b="1">
                <a:latin typeface="+mn-ea"/>
                <a:ea typeface="+mn-ea"/>
              </a:rPr>
              <a:t>, </a:t>
            </a:r>
            <a:r>
              <a:rPr lang="ko-KR" altLang="en-US" sz="2100" b="1">
                <a:latin typeface="+mn-ea"/>
                <a:ea typeface="+mn-ea"/>
              </a:rPr>
              <a:t>눈 등과 같이 전파를 흡수하는 </a:t>
            </a:r>
            <a:r>
              <a:rPr lang="ko-KR" altLang="en-US" sz="2100" b="1" smtClean="0">
                <a:latin typeface="+mn-ea"/>
                <a:ea typeface="+mn-ea"/>
              </a:rPr>
              <a:t>물체</a:t>
            </a:r>
            <a:endParaRPr lang="ko-KR" altLang="en-US" sz="2100" b="1">
              <a:latin typeface="+mn-ea"/>
              <a:ea typeface="+mn-ea"/>
            </a:endParaRPr>
          </a:p>
        </p:txBody>
      </p:sp>
      <p:sp>
        <p:nvSpPr>
          <p:cNvPr id="131111" name="Rectangle 1"/>
          <p:cNvSpPr>
            <a:spLocks noChangeArrowheads="1"/>
          </p:cNvSpPr>
          <p:nvPr/>
        </p:nvSpPr>
        <p:spPr bwMode="auto">
          <a:xfrm>
            <a:off x="1903413" y="3340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11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11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31114" name="_x125484896" descr="EMB000033cc78f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314450"/>
            <a:ext cx="3527425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812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557D28-A111-4544-A1B2-3249087D9BB6}" type="slidenum">
              <a:rPr lang="ko-KR" altLang="en-US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8313" y="3111500"/>
            <a:ext cx="8135937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4000" b="1">
                <a:latin typeface="+mn-ea"/>
                <a:ea typeface="+mn-ea"/>
              </a:rPr>
              <a:t>센서</a:t>
            </a:r>
            <a:r>
              <a:rPr lang="en-US" altLang="ko-KR" sz="4000" b="1">
                <a:latin typeface="+mn-ea"/>
                <a:ea typeface="+mn-ea"/>
              </a:rPr>
              <a:t>(Sensors)</a:t>
            </a:r>
            <a:endParaRPr lang="ko-KR" altLang="en-US" sz="4000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517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ABF0D4-5E8F-463B-A23B-AF8D61EFF421}" type="slidenum">
              <a:rPr lang="ko-KR" altLang="en-US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13209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210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21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210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210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21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21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21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21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210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21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21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21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21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21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211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21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21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21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211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21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212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212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212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21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21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2126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212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21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212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2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21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0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 smtClean="0">
                <a:latin typeface="+mn-ea"/>
                <a:ea typeface="+mn-ea"/>
              </a:rPr>
              <a:t>초음파 센서 </a:t>
            </a:r>
            <a:r>
              <a:rPr lang="en-US" altLang="ko-KR" sz="2800" b="1" smtClean="0">
                <a:latin typeface="+mn-ea"/>
                <a:ea typeface="+mn-ea"/>
              </a:rPr>
              <a:t>– </a:t>
            </a:r>
            <a:r>
              <a:rPr lang="ko-KR" altLang="en-US" sz="2800" b="1" smtClean="0">
                <a:latin typeface="+mn-ea"/>
                <a:ea typeface="+mn-ea"/>
              </a:rPr>
              <a:t>배선</a:t>
            </a:r>
            <a:r>
              <a:rPr lang="ko-KR" altLang="en-US" sz="2800" b="1">
                <a:latin typeface="+mn-ea"/>
                <a:ea typeface="+mn-ea"/>
              </a:rPr>
              <a:t>도</a:t>
            </a:r>
          </a:p>
        </p:txBody>
      </p:sp>
      <p:sp>
        <p:nvSpPr>
          <p:cNvPr id="1321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2134" name="Rectangle 1"/>
          <p:cNvSpPr>
            <a:spLocks noChangeArrowheads="1"/>
          </p:cNvSpPr>
          <p:nvPr/>
        </p:nvSpPr>
        <p:spPr bwMode="auto">
          <a:xfrm>
            <a:off x="1903413" y="3340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213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21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21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2138" name="_x125483856" descr="EMB000033cc78f8"/>
          <p:cNvSpPr>
            <a:spLocks noChangeAspect="1" noChangeArrowheads="1"/>
          </p:cNvSpPr>
          <p:nvPr/>
        </p:nvSpPr>
        <p:spPr bwMode="auto">
          <a:xfrm>
            <a:off x="684213" y="1123950"/>
            <a:ext cx="7632700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2139" name="Rectangle 6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32140" name="_x241817816" descr="EMB000032042a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123950"/>
            <a:ext cx="7377113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828675" y="3716338"/>
          <a:ext cx="3598864" cy="1849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HC-SR04</a:t>
                      </a:r>
                      <a:endParaRPr lang="ko-KR" altLang="en-US" sz="1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0" marR="91420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아두이노</a:t>
                      </a:r>
                      <a:endParaRPr lang="ko-KR" altLang="en-US" sz="1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0" marR="91420" marT="45728" marB="4572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VCC</a:t>
                      </a:r>
                      <a:endParaRPr lang="ko-KR" altLang="en-US" sz="1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0" marR="91420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5V</a:t>
                      </a:r>
                      <a:endParaRPr lang="ko-KR" altLang="en-US" sz="1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0" marR="91420" marT="45728" marB="4572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Trig</a:t>
                      </a:r>
                      <a:endParaRPr lang="ko-KR" altLang="en-US" sz="1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0" marR="91420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D12</a:t>
                      </a:r>
                      <a:endParaRPr lang="ko-KR" altLang="en-US" sz="1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0" marR="91420" marT="45728" marB="4572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Echo</a:t>
                      </a:r>
                      <a:endParaRPr lang="ko-KR" altLang="en-US" sz="1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0" marR="91420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D13</a:t>
                      </a:r>
                      <a:endParaRPr lang="ko-KR" altLang="en-US" sz="1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0" marR="91420" marT="45728" marB="4572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GND</a:t>
                      </a:r>
                      <a:endParaRPr lang="ko-KR" altLang="en-US" sz="1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0" marR="91420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GND</a:t>
                      </a:r>
                      <a:endParaRPr lang="ko-KR" altLang="en-US" sz="1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0" marR="91420" marT="45728" marB="4572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74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DA5321-F547-4C87-84CC-7BF18DB8EF5C}" type="slidenum">
              <a:rPr lang="ko-KR" altLang="en-US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13312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31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31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312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31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31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3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31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313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313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313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313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31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31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31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313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314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314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31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314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31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314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314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314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314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31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3150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315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315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315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31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315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31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315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315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68313" y="1125538"/>
            <a:ext cx="8135937" cy="2862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latinLnBrk="0">
              <a:defRPr/>
            </a:pPr>
            <a:r>
              <a:rPr lang="en-US" altLang="ko-KR" b="1" dirty="0">
                <a:ea typeface="굴림" pitchFamily="50" charset="-127"/>
              </a:rPr>
              <a:t>#define </a:t>
            </a:r>
            <a:r>
              <a:rPr lang="en-US" altLang="ko-KR" b="1" dirty="0" err="1">
                <a:ea typeface="굴림" pitchFamily="50" charset="-127"/>
              </a:rPr>
              <a:t>trigPin</a:t>
            </a:r>
            <a:r>
              <a:rPr lang="en-US" altLang="ko-KR" b="1" dirty="0">
                <a:ea typeface="굴림" pitchFamily="50" charset="-127"/>
              </a:rPr>
              <a:t> </a:t>
            </a:r>
            <a:r>
              <a:rPr lang="en-US" altLang="ko-KR" b="1" dirty="0" smtClean="0">
                <a:ea typeface="굴림" pitchFamily="50" charset="-127"/>
              </a:rPr>
              <a:t>12 </a:t>
            </a:r>
            <a:endParaRPr lang="en-US" altLang="ko-KR" b="1" dirty="0">
              <a:ea typeface="굴림" pitchFamily="50" charset="-127"/>
            </a:endParaRPr>
          </a:p>
          <a:p>
            <a:pPr latinLnBrk="0">
              <a:defRPr/>
            </a:pPr>
            <a:r>
              <a:rPr lang="en-US" altLang="ko-KR" b="1" dirty="0">
                <a:ea typeface="굴림" pitchFamily="50" charset="-127"/>
              </a:rPr>
              <a:t>#define </a:t>
            </a:r>
            <a:r>
              <a:rPr lang="en-US" altLang="ko-KR" b="1" dirty="0" err="1">
                <a:ea typeface="굴림" pitchFamily="50" charset="-127"/>
              </a:rPr>
              <a:t>echoPin</a:t>
            </a:r>
            <a:r>
              <a:rPr lang="en-US" altLang="ko-KR" b="1" dirty="0">
                <a:ea typeface="굴림" pitchFamily="50" charset="-127"/>
              </a:rPr>
              <a:t> </a:t>
            </a:r>
            <a:r>
              <a:rPr lang="en-US" altLang="ko-KR" b="1" dirty="0" smtClean="0">
                <a:ea typeface="굴림" pitchFamily="50" charset="-127"/>
              </a:rPr>
              <a:t>13 </a:t>
            </a:r>
            <a:endParaRPr lang="en-US" altLang="ko-KR" b="1" dirty="0">
              <a:ea typeface="굴림" pitchFamily="50" charset="-127"/>
            </a:endParaRPr>
          </a:p>
          <a:p>
            <a:pPr latinLnBrk="0">
              <a:defRPr/>
            </a:pPr>
            <a:endParaRPr lang="en-US" altLang="ko-KR" b="1" dirty="0">
              <a:ea typeface="굴림" pitchFamily="50" charset="-127"/>
            </a:endParaRPr>
          </a:p>
          <a:p>
            <a:pPr latinLnBrk="0">
              <a:defRPr/>
            </a:pPr>
            <a:r>
              <a:rPr lang="en-US" altLang="ko-KR" b="1" dirty="0">
                <a:ea typeface="굴림" pitchFamily="50" charset="-127"/>
              </a:rPr>
              <a:t>void setup() </a:t>
            </a:r>
          </a:p>
          <a:p>
            <a:pPr latinLnBrk="0">
              <a:defRPr/>
            </a:pPr>
            <a:r>
              <a:rPr lang="en-US" altLang="ko-KR" b="1" dirty="0">
                <a:ea typeface="굴림" pitchFamily="50" charset="-127"/>
              </a:rPr>
              <a:t>{ </a:t>
            </a:r>
          </a:p>
          <a:p>
            <a:pPr latinLnBrk="0">
              <a:defRPr/>
            </a:pPr>
            <a:r>
              <a:rPr lang="en-US" altLang="ko-KR" b="1" dirty="0">
                <a:ea typeface="굴림" pitchFamily="50" charset="-127"/>
              </a:rPr>
              <a:t>    </a:t>
            </a:r>
            <a:r>
              <a:rPr lang="en-US" altLang="ko-KR" b="1" dirty="0" err="1">
                <a:ea typeface="굴림" pitchFamily="50" charset="-127"/>
              </a:rPr>
              <a:t>Serial.begin</a:t>
            </a:r>
            <a:r>
              <a:rPr lang="en-US" altLang="ko-KR" b="1" dirty="0">
                <a:ea typeface="굴림" pitchFamily="50" charset="-127"/>
              </a:rPr>
              <a:t> (9600); </a:t>
            </a:r>
          </a:p>
          <a:p>
            <a:pPr latinLnBrk="0">
              <a:defRPr/>
            </a:pPr>
            <a:r>
              <a:rPr lang="en-US" altLang="ko-KR" b="1" dirty="0">
                <a:ea typeface="굴림" pitchFamily="50" charset="-127"/>
              </a:rPr>
              <a:t>    </a:t>
            </a:r>
            <a:r>
              <a:rPr lang="en-US" altLang="ko-KR" b="1" dirty="0" err="1">
                <a:ea typeface="굴림" pitchFamily="50" charset="-127"/>
              </a:rPr>
              <a:t>pinMode</a:t>
            </a:r>
            <a:r>
              <a:rPr lang="en-US" altLang="ko-KR" b="1" dirty="0">
                <a:ea typeface="굴림" pitchFamily="50" charset="-127"/>
              </a:rPr>
              <a:t>(</a:t>
            </a:r>
            <a:r>
              <a:rPr lang="en-US" altLang="ko-KR" b="1" dirty="0" err="1">
                <a:ea typeface="굴림" pitchFamily="50" charset="-127"/>
              </a:rPr>
              <a:t>trigPin</a:t>
            </a:r>
            <a:r>
              <a:rPr lang="en-US" altLang="ko-KR" b="1" dirty="0">
                <a:ea typeface="굴림" pitchFamily="50" charset="-127"/>
              </a:rPr>
              <a:t>, OUTPUT); </a:t>
            </a:r>
          </a:p>
          <a:p>
            <a:pPr latinLnBrk="0">
              <a:defRPr/>
            </a:pPr>
            <a:r>
              <a:rPr lang="en-US" altLang="ko-KR" b="1" dirty="0">
                <a:ea typeface="굴림" pitchFamily="50" charset="-127"/>
              </a:rPr>
              <a:t>    </a:t>
            </a:r>
            <a:r>
              <a:rPr lang="en-US" altLang="ko-KR" b="1" dirty="0" err="1">
                <a:ea typeface="굴림" pitchFamily="50" charset="-127"/>
              </a:rPr>
              <a:t>pinMode</a:t>
            </a:r>
            <a:r>
              <a:rPr lang="en-US" altLang="ko-KR" b="1" dirty="0">
                <a:ea typeface="굴림" pitchFamily="50" charset="-127"/>
              </a:rPr>
              <a:t>(</a:t>
            </a:r>
            <a:r>
              <a:rPr lang="en-US" altLang="ko-KR" b="1" dirty="0" err="1">
                <a:ea typeface="굴림" pitchFamily="50" charset="-127"/>
              </a:rPr>
              <a:t>echoPin</a:t>
            </a:r>
            <a:r>
              <a:rPr lang="en-US" altLang="ko-KR" b="1" dirty="0">
                <a:ea typeface="굴림" pitchFamily="50" charset="-127"/>
              </a:rPr>
              <a:t>, INPUT); </a:t>
            </a:r>
          </a:p>
          <a:p>
            <a:pPr latinLnBrk="0">
              <a:defRPr/>
            </a:pPr>
            <a:r>
              <a:rPr lang="en-US" altLang="ko-KR" b="1" dirty="0">
                <a:ea typeface="굴림" pitchFamily="50" charset="-127"/>
              </a:rPr>
              <a:t>} </a:t>
            </a:r>
          </a:p>
          <a:p>
            <a:pPr latinLnBrk="0">
              <a:defRPr/>
            </a:pPr>
            <a:endParaRPr lang="en-US" altLang="ko-KR" b="1" dirty="0">
              <a:ea typeface="굴림" pitchFamily="50" charset="-127"/>
            </a:endParaRPr>
          </a:p>
        </p:txBody>
      </p:sp>
      <p:sp>
        <p:nvSpPr>
          <p:cNvPr id="43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 smtClean="0">
                <a:latin typeface="+mn-ea"/>
                <a:ea typeface="+mn-ea"/>
              </a:rPr>
              <a:t>초음</a:t>
            </a:r>
            <a:r>
              <a:rPr lang="ko-KR" altLang="en-US" sz="2800" b="1">
                <a:latin typeface="+mn-ea"/>
                <a:ea typeface="+mn-ea"/>
              </a:rPr>
              <a:t>파</a:t>
            </a:r>
            <a:r>
              <a:rPr lang="ko-KR" altLang="en-US" sz="2800" b="1" smtClean="0">
                <a:latin typeface="+mn-ea"/>
                <a:ea typeface="+mn-ea"/>
              </a:rPr>
              <a:t> 센서 </a:t>
            </a:r>
            <a:r>
              <a:rPr lang="en-US" altLang="ko-KR" sz="2800" b="1" smtClean="0">
                <a:latin typeface="+mn-ea"/>
                <a:ea typeface="+mn-ea"/>
              </a:rPr>
              <a:t>- </a:t>
            </a:r>
            <a:r>
              <a:rPr lang="ko-KR" altLang="en-US" sz="2800" b="1" smtClean="0">
                <a:latin typeface="+mn-ea"/>
                <a:ea typeface="+mn-ea"/>
              </a:rPr>
              <a:t>스케</a:t>
            </a:r>
            <a:r>
              <a:rPr lang="ko-KR" altLang="en-US" sz="2800" b="1">
                <a:latin typeface="+mn-ea"/>
                <a:ea typeface="+mn-ea"/>
              </a:rPr>
              <a:t>치</a:t>
            </a:r>
          </a:p>
        </p:txBody>
      </p:sp>
    </p:spTree>
    <p:extLst>
      <p:ext uri="{BB962C8B-B14F-4D97-AF65-F5344CB8AC3E}">
        <p14:creationId xmlns:p14="http://schemas.microsoft.com/office/powerpoint/2010/main" val="327076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AA10DE-9FEF-402A-ACA2-6683D1017970}" type="slidenum">
              <a:rPr lang="ko-KR" altLang="en-US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13414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41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41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415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415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415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41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415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41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415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41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415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41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416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41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416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416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416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41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416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41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416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417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41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41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41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4174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417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417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417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41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417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418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418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418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68313" y="1125538"/>
            <a:ext cx="8135937" cy="4708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long microsecondsToInches(long microseconds)</a:t>
            </a: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{</a:t>
            </a: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    // According to Parallax's datasheet for the PING))), there are</a:t>
            </a: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    // 73.746 microseconds per inch </a:t>
            </a:r>
          </a:p>
          <a:p>
            <a:pPr latinLnBrk="0">
              <a:defRPr/>
            </a:pPr>
            <a:endParaRPr lang="en-US" altLang="ko-KR" b="1">
              <a:ea typeface="굴림" pitchFamily="50" charset="-127"/>
            </a:endParaRP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    return microseconds / 74 / 2;</a:t>
            </a: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}</a:t>
            </a:r>
          </a:p>
          <a:p>
            <a:pPr latinLnBrk="0">
              <a:defRPr/>
            </a:pPr>
            <a:endParaRPr lang="en-US" altLang="ko-KR" b="1">
              <a:ea typeface="굴림" pitchFamily="50" charset="-127"/>
            </a:endParaRP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long microsecondsToCentimeters(long microseconds)</a:t>
            </a: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{</a:t>
            </a:r>
          </a:p>
          <a:p>
            <a:pPr latinLnBrk="0">
              <a:defRPr/>
            </a:pPr>
            <a:r>
              <a:rPr lang="en-US" altLang="ko-KR" sz="1600" b="1">
                <a:ea typeface="굴림" pitchFamily="50" charset="-127"/>
              </a:rPr>
              <a:t>    // The speed of sound is 340 m/s or 29 microseconds per centimeter.</a:t>
            </a:r>
          </a:p>
          <a:p>
            <a:pPr latinLnBrk="0">
              <a:defRPr/>
            </a:pPr>
            <a:r>
              <a:rPr lang="en-US" altLang="ko-KR" sz="1600" b="1">
                <a:ea typeface="굴림" pitchFamily="50" charset="-127"/>
              </a:rPr>
              <a:t>    // The ping travels out and back, so to find the distance of the</a:t>
            </a:r>
          </a:p>
          <a:p>
            <a:pPr latinLnBrk="0">
              <a:defRPr/>
            </a:pPr>
            <a:r>
              <a:rPr lang="en-US" altLang="ko-KR" sz="1600" b="1">
                <a:ea typeface="굴림" pitchFamily="50" charset="-127"/>
              </a:rPr>
              <a:t>    // object we take half of the distance travelled.</a:t>
            </a: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    </a:t>
            </a: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    return microseconds / 29 / 2;</a:t>
            </a: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}</a:t>
            </a:r>
          </a:p>
          <a:p>
            <a:pPr latinLnBrk="0">
              <a:defRPr/>
            </a:pPr>
            <a:endParaRPr lang="en-US" altLang="ko-KR" b="1">
              <a:ea typeface="굴림" pitchFamily="50" charset="-127"/>
            </a:endParaRPr>
          </a:p>
        </p:txBody>
      </p:sp>
      <p:sp>
        <p:nvSpPr>
          <p:cNvPr id="43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 smtClean="0">
                <a:latin typeface="+mn-ea"/>
                <a:ea typeface="+mn-ea"/>
              </a:rPr>
              <a:t>초음</a:t>
            </a:r>
            <a:r>
              <a:rPr lang="ko-KR" altLang="en-US" sz="2800" b="1">
                <a:latin typeface="+mn-ea"/>
                <a:ea typeface="+mn-ea"/>
              </a:rPr>
              <a:t>파</a:t>
            </a:r>
            <a:r>
              <a:rPr lang="ko-KR" altLang="en-US" sz="2800" b="1" smtClean="0">
                <a:latin typeface="+mn-ea"/>
                <a:ea typeface="+mn-ea"/>
              </a:rPr>
              <a:t> 센서 </a:t>
            </a:r>
            <a:r>
              <a:rPr lang="en-US" altLang="ko-KR" sz="2800" b="1" smtClean="0">
                <a:latin typeface="+mn-ea"/>
                <a:ea typeface="+mn-ea"/>
              </a:rPr>
              <a:t>- </a:t>
            </a:r>
            <a:r>
              <a:rPr lang="ko-KR" altLang="en-US" sz="2800" b="1" smtClean="0">
                <a:latin typeface="+mn-ea"/>
                <a:ea typeface="+mn-ea"/>
              </a:rPr>
              <a:t>스케</a:t>
            </a:r>
            <a:r>
              <a:rPr lang="ko-KR" altLang="en-US" sz="2800" b="1">
                <a:latin typeface="+mn-ea"/>
                <a:ea typeface="+mn-ea"/>
              </a:rPr>
              <a:t>치</a:t>
            </a:r>
          </a:p>
        </p:txBody>
      </p:sp>
    </p:spTree>
    <p:extLst>
      <p:ext uri="{BB962C8B-B14F-4D97-AF65-F5344CB8AC3E}">
        <p14:creationId xmlns:p14="http://schemas.microsoft.com/office/powerpoint/2010/main" val="310056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09CC6A-1960-4C83-AD74-31BE717771E3}" type="slidenum">
              <a:rPr lang="ko-KR" altLang="en-US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1351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51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51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517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517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517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51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517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518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518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518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51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51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518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51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518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518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518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51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519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51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519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519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51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51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51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5198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519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52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520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5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520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520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52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520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68313" y="1125538"/>
            <a:ext cx="8135937" cy="52625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latinLnBrk="0">
              <a:defRPr/>
            </a:pPr>
            <a:r>
              <a:rPr lang="en-US" altLang="ko-KR" sz="1600" b="1" dirty="0">
                <a:ea typeface="굴림" pitchFamily="50" charset="-127"/>
              </a:rPr>
              <a:t>void loop() </a:t>
            </a:r>
          </a:p>
          <a:p>
            <a:pPr latinLnBrk="0">
              <a:defRPr/>
            </a:pPr>
            <a:r>
              <a:rPr lang="en-US" altLang="ko-KR" sz="1600" b="1" dirty="0">
                <a:ea typeface="굴림" pitchFamily="50" charset="-127"/>
              </a:rPr>
              <a:t>{ </a:t>
            </a:r>
          </a:p>
          <a:p>
            <a:pPr latinLnBrk="0">
              <a:defRPr/>
            </a:pPr>
            <a:r>
              <a:rPr lang="en-US" altLang="ko-KR" sz="1600" b="1" dirty="0">
                <a:ea typeface="굴림" pitchFamily="50" charset="-127"/>
              </a:rPr>
              <a:t>    long duration, inches, cm;</a:t>
            </a:r>
          </a:p>
          <a:p>
            <a:pPr latinLnBrk="0">
              <a:defRPr/>
            </a:pPr>
            <a:endParaRPr lang="en-US" altLang="ko-KR" sz="1600" b="1" dirty="0">
              <a:ea typeface="굴림" pitchFamily="50" charset="-127"/>
            </a:endParaRPr>
          </a:p>
          <a:p>
            <a:pPr latinLnBrk="0">
              <a:defRPr/>
            </a:pPr>
            <a:r>
              <a:rPr lang="en-US" altLang="ko-KR" sz="1600" b="1" dirty="0">
                <a:ea typeface="굴림" pitchFamily="50" charset="-127"/>
              </a:rPr>
              <a:t>    </a:t>
            </a:r>
            <a:r>
              <a:rPr lang="en-US" altLang="ko-KR" sz="1600" b="1" dirty="0" err="1">
                <a:ea typeface="굴림" pitchFamily="50" charset="-127"/>
              </a:rPr>
              <a:t>digitalWrite</a:t>
            </a:r>
            <a:r>
              <a:rPr lang="en-US" altLang="ko-KR" sz="1600" b="1" dirty="0">
                <a:ea typeface="굴림" pitchFamily="50" charset="-127"/>
              </a:rPr>
              <a:t>(</a:t>
            </a:r>
            <a:r>
              <a:rPr lang="en-US" altLang="ko-KR" sz="1600" b="1" dirty="0" err="1">
                <a:ea typeface="굴림" pitchFamily="50" charset="-127"/>
              </a:rPr>
              <a:t>trigPin</a:t>
            </a:r>
            <a:r>
              <a:rPr lang="en-US" altLang="ko-KR" sz="1600" b="1" dirty="0">
                <a:ea typeface="굴림" pitchFamily="50" charset="-127"/>
              </a:rPr>
              <a:t>, LOW);</a:t>
            </a:r>
          </a:p>
          <a:p>
            <a:pPr latinLnBrk="0">
              <a:defRPr/>
            </a:pPr>
            <a:r>
              <a:rPr lang="en-US" altLang="ko-KR" sz="1600" b="1" dirty="0">
                <a:ea typeface="굴림" pitchFamily="50" charset="-127"/>
              </a:rPr>
              <a:t>    </a:t>
            </a:r>
            <a:r>
              <a:rPr lang="en-US" altLang="ko-KR" sz="1600" b="1" dirty="0" err="1" smtClean="0">
                <a:ea typeface="굴림" pitchFamily="50" charset="-127"/>
              </a:rPr>
              <a:t>delayMicroseconds</a:t>
            </a:r>
            <a:r>
              <a:rPr lang="en-US" altLang="ko-KR" sz="1600" b="1" dirty="0" smtClean="0">
                <a:ea typeface="굴림" pitchFamily="50" charset="-127"/>
              </a:rPr>
              <a:t>(10); </a:t>
            </a:r>
            <a:endParaRPr lang="en-US" altLang="ko-KR" sz="1600" b="1" dirty="0">
              <a:ea typeface="굴림" pitchFamily="50" charset="-127"/>
            </a:endParaRPr>
          </a:p>
          <a:p>
            <a:pPr latinLnBrk="0">
              <a:defRPr/>
            </a:pPr>
            <a:r>
              <a:rPr lang="en-US" altLang="ko-KR" sz="1600" b="1" dirty="0">
                <a:ea typeface="굴림" pitchFamily="50" charset="-127"/>
              </a:rPr>
              <a:t>    </a:t>
            </a:r>
            <a:r>
              <a:rPr lang="en-US" altLang="ko-KR" sz="1600" b="1" dirty="0" err="1">
                <a:ea typeface="굴림" pitchFamily="50" charset="-127"/>
              </a:rPr>
              <a:t>digitalWrite</a:t>
            </a:r>
            <a:r>
              <a:rPr lang="en-US" altLang="ko-KR" sz="1600" b="1" dirty="0">
                <a:ea typeface="굴림" pitchFamily="50" charset="-127"/>
              </a:rPr>
              <a:t>(</a:t>
            </a:r>
            <a:r>
              <a:rPr lang="en-US" altLang="ko-KR" sz="1600" b="1" dirty="0" err="1">
                <a:ea typeface="굴림" pitchFamily="50" charset="-127"/>
              </a:rPr>
              <a:t>trigPin</a:t>
            </a:r>
            <a:r>
              <a:rPr lang="en-US" altLang="ko-KR" sz="1600" b="1" dirty="0">
                <a:ea typeface="굴림" pitchFamily="50" charset="-127"/>
              </a:rPr>
              <a:t>, HIGH);</a:t>
            </a:r>
          </a:p>
          <a:p>
            <a:pPr latinLnBrk="0">
              <a:defRPr/>
            </a:pPr>
            <a:r>
              <a:rPr lang="en-US" altLang="ko-KR" sz="1600" b="1" dirty="0">
                <a:ea typeface="굴림" pitchFamily="50" charset="-127"/>
              </a:rPr>
              <a:t>    </a:t>
            </a:r>
            <a:r>
              <a:rPr lang="en-US" altLang="ko-KR" sz="1600" b="1" dirty="0" err="1">
                <a:ea typeface="굴림" pitchFamily="50" charset="-127"/>
              </a:rPr>
              <a:t>delayMicroseconds</a:t>
            </a:r>
            <a:r>
              <a:rPr lang="en-US" altLang="ko-KR" sz="1600" b="1" dirty="0">
                <a:ea typeface="굴림" pitchFamily="50" charset="-127"/>
              </a:rPr>
              <a:t>(10); </a:t>
            </a:r>
          </a:p>
          <a:p>
            <a:pPr latinLnBrk="0">
              <a:defRPr/>
            </a:pPr>
            <a:r>
              <a:rPr lang="en-US" altLang="ko-KR" sz="1600" b="1" dirty="0">
                <a:ea typeface="굴림" pitchFamily="50" charset="-127"/>
              </a:rPr>
              <a:t>    </a:t>
            </a:r>
            <a:r>
              <a:rPr lang="en-US" altLang="ko-KR" sz="1600" b="1" dirty="0" err="1">
                <a:ea typeface="굴림" pitchFamily="50" charset="-127"/>
              </a:rPr>
              <a:t>digitalWrite</a:t>
            </a:r>
            <a:r>
              <a:rPr lang="en-US" altLang="ko-KR" sz="1600" b="1" dirty="0">
                <a:ea typeface="굴림" pitchFamily="50" charset="-127"/>
              </a:rPr>
              <a:t>(</a:t>
            </a:r>
            <a:r>
              <a:rPr lang="en-US" altLang="ko-KR" sz="1600" b="1" dirty="0" err="1">
                <a:ea typeface="굴림" pitchFamily="50" charset="-127"/>
              </a:rPr>
              <a:t>trigPin</a:t>
            </a:r>
            <a:r>
              <a:rPr lang="en-US" altLang="ko-KR" sz="1600" b="1" dirty="0">
                <a:ea typeface="굴림" pitchFamily="50" charset="-127"/>
              </a:rPr>
              <a:t>, LOW);</a:t>
            </a:r>
          </a:p>
          <a:p>
            <a:pPr latinLnBrk="0">
              <a:defRPr/>
            </a:pPr>
            <a:r>
              <a:rPr lang="en-US" altLang="ko-KR" sz="1600" b="1" dirty="0">
                <a:ea typeface="굴림" pitchFamily="50" charset="-127"/>
              </a:rPr>
              <a:t>    duration = </a:t>
            </a:r>
            <a:r>
              <a:rPr lang="en-US" altLang="ko-KR" sz="1600" b="1" dirty="0" err="1">
                <a:ea typeface="굴림" pitchFamily="50" charset="-127"/>
              </a:rPr>
              <a:t>pulseIn</a:t>
            </a:r>
            <a:r>
              <a:rPr lang="en-US" altLang="ko-KR" sz="1600" b="1" dirty="0">
                <a:ea typeface="굴림" pitchFamily="50" charset="-127"/>
              </a:rPr>
              <a:t>(</a:t>
            </a:r>
            <a:r>
              <a:rPr lang="en-US" altLang="ko-KR" sz="1600" b="1" dirty="0" err="1">
                <a:ea typeface="굴림" pitchFamily="50" charset="-127"/>
              </a:rPr>
              <a:t>echoPin</a:t>
            </a:r>
            <a:r>
              <a:rPr lang="en-US" altLang="ko-KR" sz="1600" b="1" dirty="0">
                <a:ea typeface="굴림" pitchFamily="50" charset="-127"/>
              </a:rPr>
              <a:t>, HIGH); </a:t>
            </a:r>
          </a:p>
          <a:p>
            <a:pPr latinLnBrk="0">
              <a:defRPr/>
            </a:pPr>
            <a:endParaRPr lang="en-US" altLang="ko-KR" sz="1600" b="1" dirty="0">
              <a:ea typeface="굴림" pitchFamily="50" charset="-127"/>
            </a:endParaRPr>
          </a:p>
          <a:p>
            <a:pPr latinLnBrk="0">
              <a:defRPr/>
            </a:pPr>
            <a:r>
              <a:rPr lang="en-US" altLang="ko-KR" sz="1600" b="1" dirty="0">
                <a:ea typeface="굴림" pitchFamily="50" charset="-127"/>
              </a:rPr>
              <a:t>    // convert the time into a distance</a:t>
            </a:r>
          </a:p>
          <a:p>
            <a:pPr latinLnBrk="0">
              <a:defRPr/>
            </a:pPr>
            <a:r>
              <a:rPr lang="en-US" altLang="ko-KR" sz="1600" b="1" dirty="0">
                <a:ea typeface="굴림" pitchFamily="50" charset="-127"/>
              </a:rPr>
              <a:t>    inches = </a:t>
            </a:r>
            <a:r>
              <a:rPr lang="en-US" altLang="ko-KR" sz="1600" b="1" dirty="0" err="1">
                <a:ea typeface="굴림" pitchFamily="50" charset="-127"/>
              </a:rPr>
              <a:t>microsecondsToInches</a:t>
            </a:r>
            <a:r>
              <a:rPr lang="en-US" altLang="ko-KR" sz="1600" b="1" dirty="0">
                <a:ea typeface="굴림" pitchFamily="50" charset="-127"/>
              </a:rPr>
              <a:t>(duration);</a:t>
            </a:r>
          </a:p>
          <a:p>
            <a:pPr latinLnBrk="0">
              <a:defRPr/>
            </a:pPr>
            <a:r>
              <a:rPr lang="en-US" altLang="ko-KR" sz="1600" b="1" dirty="0">
                <a:ea typeface="굴림" pitchFamily="50" charset="-127"/>
              </a:rPr>
              <a:t>    cm = </a:t>
            </a:r>
            <a:r>
              <a:rPr lang="en-US" altLang="ko-KR" sz="1600" b="1" dirty="0" err="1">
                <a:ea typeface="굴림" pitchFamily="50" charset="-127"/>
              </a:rPr>
              <a:t>microsecondsToCentimeters</a:t>
            </a:r>
            <a:r>
              <a:rPr lang="en-US" altLang="ko-KR" sz="1600" b="1" dirty="0">
                <a:ea typeface="굴림" pitchFamily="50" charset="-127"/>
              </a:rPr>
              <a:t>(duration);</a:t>
            </a:r>
          </a:p>
          <a:p>
            <a:pPr latinLnBrk="0">
              <a:defRPr/>
            </a:pPr>
            <a:r>
              <a:rPr lang="en-US" altLang="ko-KR" sz="1600" b="1" dirty="0">
                <a:ea typeface="굴림" pitchFamily="50" charset="-127"/>
              </a:rPr>
              <a:t>    </a:t>
            </a:r>
            <a:r>
              <a:rPr lang="en-US" altLang="ko-KR" sz="1600" b="1" dirty="0" err="1">
                <a:ea typeface="굴림" pitchFamily="50" charset="-127"/>
              </a:rPr>
              <a:t>Serial.print</a:t>
            </a:r>
            <a:r>
              <a:rPr lang="en-US" altLang="ko-KR" sz="1600" b="1" dirty="0">
                <a:ea typeface="굴림" pitchFamily="50" charset="-127"/>
              </a:rPr>
              <a:t>(inches);</a:t>
            </a:r>
          </a:p>
          <a:p>
            <a:pPr latinLnBrk="0">
              <a:defRPr/>
            </a:pPr>
            <a:r>
              <a:rPr lang="en-US" altLang="ko-KR" sz="1600" b="1" dirty="0">
                <a:ea typeface="굴림" pitchFamily="50" charset="-127"/>
              </a:rPr>
              <a:t>    </a:t>
            </a:r>
            <a:r>
              <a:rPr lang="en-US" altLang="ko-KR" sz="1600" b="1" dirty="0" err="1">
                <a:ea typeface="굴림" pitchFamily="50" charset="-127"/>
              </a:rPr>
              <a:t>Serial.print</a:t>
            </a:r>
            <a:r>
              <a:rPr lang="en-US" altLang="ko-KR" sz="1600" b="1" dirty="0">
                <a:ea typeface="굴림" pitchFamily="50" charset="-127"/>
              </a:rPr>
              <a:t>("inch, ");</a:t>
            </a:r>
          </a:p>
          <a:p>
            <a:pPr latinLnBrk="0">
              <a:defRPr/>
            </a:pPr>
            <a:r>
              <a:rPr lang="en-US" altLang="ko-KR" sz="1600" b="1" dirty="0">
                <a:ea typeface="굴림" pitchFamily="50" charset="-127"/>
              </a:rPr>
              <a:t>    </a:t>
            </a:r>
            <a:r>
              <a:rPr lang="en-US" altLang="ko-KR" sz="1600" b="1" dirty="0" err="1">
                <a:ea typeface="굴림" pitchFamily="50" charset="-127"/>
              </a:rPr>
              <a:t>Serial.print</a:t>
            </a:r>
            <a:r>
              <a:rPr lang="en-US" altLang="ko-KR" sz="1600" b="1" dirty="0">
                <a:ea typeface="굴림" pitchFamily="50" charset="-127"/>
              </a:rPr>
              <a:t>(cm);</a:t>
            </a:r>
          </a:p>
          <a:p>
            <a:pPr latinLnBrk="0">
              <a:defRPr/>
            </a:pPr>
            <a:r>
              <a:rPr lang="en-US" altLang="ko-KR" sz="1600" b="1" dirty="0">
                <a:ea typeface="굴림" pitchFamily="50" charset="-127"/>
              </a:rPr>
              <a:t>    </a:t>
            </a:r>
            <a:r>
              <a:rPr lang="en-US" altLang="ko-KR" sz="1600" b="1" dirty="0" err="1">
                <a:ea typeface="굴림" pitchFamily="50" charset="-127"/>
              </a:rPr>
              <a:t>Serial.println</a:t>
            </a:r>
            <a:r>
              <a:rPr lang="en-US" altLang="ko-KR" sz="1600" b="1" dirty="0">
                <a:ea typeface="굴림" pitchFamily="50" charset="-127"/>
              </a:rPr>
              <a:t>(" cm"); </a:t>
            </a:r>
          </a:p>
          <a:p>
            <a:pPr latinLnBrk="0">
              <a:defRPr/>
            </a:pPr>
            <a:endParaRPr lang="en-US" altLang="ko-KR" sz="1600" b="1" dirty="0">
              <a:ea typeface="굴림" pitchFamily="50" charset="-127"/>
            </a:endParaRPr>
          </a:p>
          <a:p>
            <a:pPr latinLnBrk="0">
              <a:defRPr/>
            </a:pPr>
            <a:r>
              <a:rPr lang="en-US" altLang="ko-KR" sz="1600" b="1" dirty="0">
                <a:ea typeface="굴림" pitchFamily="50" charset="-127"/>
              </a:rPr>
              <a:t>    delay(100); </a:t>
            </a:r>
          </a:p>
          <a:p>
            <a:pPr latinLnBrk="0">
              <a:defRPr/>
            </a:pPr>
            <a:r>
              <a:rPr lang="en-US" altLang="ko-KR" sz="1600" b="1" dirty="0">
                <a:ea typeface="굴림" pitchFamily="50" charset="-127"/>
              </a:rPr>
              <a:t>}</a:t>
            </a:r>
          </a:p>
        </p:txBody>
      </p:sp>
      <p:sp>
        <p:nvSpPr>
          <p:cNvPr id="43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 smtClean="0">
                <a:latin typeface="+mn-ea"/>
                <a:ea typeface="+mn-ea"/>
              </a:rPr>
              <a:t>초음</a:t>
            </a:r>
            <a:r>
              <a:rPr lang="ko-KR" altLang="en-US" sz="2800" b="1">
                <a:latin typeface="+mn-ea"/>
                <a:ea typeface="+mn-ea"/>
              </a:rPr>
              <a:t>파</a:t>
            </a:r>
            <a:r>
              <a:rPr lang="ko-KR" altLang="en-US" sz="2800" b="1" smtClean="0">
                <a:latin typeface="+mn-ea"/>
                <a:ea typeface="+mn-ea"/>
              </a:rPr>
              <a:t> 센서 </a:t>
            </a:r>
            <a:r>
              <a:rPr lang="en-US" altLang="ko-KR" sz="2800" b="1" smtClean="0">
                <a:latin typeface="+mn-ea"/>
                <a:ea typeface="+mn-ea"/>
              </a:rPr>
              <a:t>- </a:t>
            </a:r>
            <a:r>
              <a:rPr lang="ko-KR" altLang="en-US" sz="2800" b="1" smtClean="0">
                <a:latin typeface="+mn-ea"/>
                <a:ea typeface="+mn-ea"/>
              </a:rPr>
              <a:t>스케</a:t>
            </a:r>
            <a:r>
              <a:rPr lang="ko-KR" altLang="en-US" sz="2800" b="1">
                <a:latin typeface="+mn-ea"/>
                <a:ea typeface="+mn-ea"/>
              </a:rPr>
              <a:t>치</a:t>
            </a:r>
          </a:p>
        </p:txBody>
      </p:sp>
    </p:spTree>
    <p:extLst>
      <p:ext uri="{BB962C8B-B14F-4D97-AF65-F5344CB8AC3E}">
        <p14:creationId xmlns:p14="http://schemas.microsoft.com/office/powerpoint/2010/main" val="9484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8A0213-0F75-4316-9D97-BA571B51066D}" type="slidenum">
              <a:rPr lang="ko-KR" altLang="en-US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1361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61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61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619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62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620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6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620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620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620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620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62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62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62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62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62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62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62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62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621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62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621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621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621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62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62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6222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622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62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622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62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622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62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62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623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3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 smtClean="0">
                <a:latin typeface="+mn-ea"/>
                <a:ea typeface="+mn-ea"/>
              </a:rPr>
              <a:t>초음</a:t>
            </a:r>
            <a:r>
              <a:rPr lang="ko-KR" altLang="en-US" sz="2800" b="1">
                <a:latin typeface="+mn-ea"/>
                <a:ea typeface="+mn-ea"/>
              </a:rPr>
              <a:t>파</a:t>
            </a:r>
            <a:r>
              <a:rPr lang="ko-KR" altLang="en-US" sz="2800" b="1" smtClean="0">
                <a:latin typeface="+mn-ea"/>
                <a:ea typeface="+mn-ea"/>
              </a:rPr>
              <a:t> 센서 </a:t>
            </a:r>
            <a:r>
              <a:rPr lang="en-US" altLang="ko-KR" sz="2800" b="1" smtClean="0">
                <a:latin typeface="+mn-ea"/>
                <a:ea typeface="+mn-ea"/>
              </a:rPr>
              <a:t>- </a:t>
            </a:r>
            <a:r>
              <a:rPr lang="ko-KR" altLang="en-US" sz="2800" b="1" smtClean="0">
                <a:latin typeface="+mn-ea"/>
                <a:ea typeface="+mn-ea"/>
              </a:rPr>
              <a:t>실행결과</a:t>
            </a:r>
            <a:endParaRPr lang="ko-KR" altLang="en-US" sz="2800" b="1">
              <a:latin typeface="+mn-ea"/>
              <a:ea typeface="+mn-ea"/>
            </a:endParaRPr>
          </a:p>
        </p:txBody>
      </p:sp>
      <p:sp>
        <p:nvSpPr>
          <p:cNvPr id="13623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36233" name="_x125484256" descr="EMB000033cc78f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125538"/>
            <a:ext cx="8180387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653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D457A-ABC9-4B89-B046-5B6B709B9471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75656" y="980728"/>
            <a:ext cx="633670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/>
              <a:t>Homework</a:t>
            </a:r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다음의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작업을 통시에 수행할 것</a:t>
            </a:r>
            <a:r>
              <a:rPr lang="en-US" altLang="ko-KR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맑은 고딕" panose="020B0503020000020004" pitchFamily="50" charset="-127"/>
              <a:buChar char="-"/>
            </a:pPr>
            <a:r>
              <a:rPr lang="ko-KR" altLang="en-US" dirty="0" err="1"/>
              <a:t>온습도</a:t>
            </a:r>
            <a:r>
              <a:rPr lang="ko-KR" altLang="en-US" dirty="0"/>
              <a:t> 센서에서 얻은 온도는 </a:t>
            </a:r>
            <a:r>
              <a:rPr lang="en-US" altLang="ko-KR" dirty="0"/>
              <a:t>Serial LCD</a:t>
            </a:r>
            <a:r>
              <a:rPr lang="ko-KR" altLang="en-US" dirty="0" smtClean="0"/>
              <a:t>에 표시하고</a:t>
            </a:r>
            <a:r>
              <a:rPr lang="en-US" altLang="ko-KR" dirty="0" smtClean="0"/>
              <a:t>,</a:t>
            </a:r>
          </a:p>
          <a:p>
            <a:pPr marL="742950" lvl="1" indent="-285750">
              <a:buFont typeface="맑은 고딕" panose="020B0503020000020004" pitchFamily="50" charset="-127"/>
              <a:buChar char="-"/>
            </a:pPr>
            <a:endParaRPr lang="en-US" altLang="ko-KR" dirty="0" smtClean="0"/>
          </a:p>
          <a:p>
            <a:pPr marL="742950" lvl="1" indent="-285750">
              <a:buFont typeface="맑은 고딕" panose="020B0503020000020004" pitchFamily="50" charset="-127"/>
              <a:buChar char="-"/>
            </a:pPr>
            <a:r>
              <a:rPr lang="ko-KR" altLang="en-US" dirty="0" smtClean="0"/>
              <a:t>초음파 센서에서 얻은 </a:t>
            </a:r>
            <a:r>
              <a:rPr lang="en-US" altLang="ko-KR" dirty="0" smtClean="0"/>
              <a:t>inch</a:t>
            </a:r>
            <a:r>
              <a:rPr lang="ko-KR" altLang="en-US" dirty="0" smtClean="0"/>
              <a:t> 값은 </a:t>
            </a:r>
            <a:r>
              <a:rPr lang="en-US" altLang="ko-KR" dirty="0" smtClean="0"/>
              <a:t>7 segment</a:t>
            </a:r>
            <a:r>
              <a:rPr lang="ko-KR" altLang="en-US" dirty="0" smtClean="0"/>
              <a:t>에 표</a:t>
            </a:r>
            <a:r>
              <a:rPr lang="ko-KR" altLang="en-US" dirty="0" smtClean="0"/>
              <a:t>시</a:t>
            </a:r>
            <a:r>
              <a:rPr lang="ko-KR" altLang="en-US" dirty="0" smtClean="0"/>
              <a:t>할 것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주의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2.54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5</a:t>
            </a:r>
            <a:r>
              <a:rPr lang="ko-KR" altLang="en-US" dirty="0" smtClean="0"/>
              <a:t>사이의 소수점이 켜져야 됨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물론 거리가 변동되는 것을 보여줘야 함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26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928E9D-A1ED-4FC4-B486-5C1135705728}" type="slidenum">
              <a:rPr lang="ko-KR" altLang="en-US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11161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16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16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162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16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16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1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162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16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162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16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16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163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16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16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163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16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16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16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163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164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164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164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164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16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16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1646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164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164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164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1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165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0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 smtClean="0">
                <a:latin typeface="+mn-ea"/>
                <a:ea typeface="+mn-ea"/>
              </a:rPr>
              <a:t>센서</a:t>
            </a:r>
            <a:r>
              <a:rPr lang="en-US" altLang="ko-KR" sz="2800" b="1" smtClean="0">
                <a:latin typeface="+mn-ea"/>
                <a:ea typeface="+mn-ea"/>
              </a:rPr>
              <a:t>(Sensors)</a:t>
            </a:r>
            <a:endParaRPr lang="ko-KR" altLang="en-US" sz="2800" b="1">
              <a:latin typeface="+mn-ea"/>
              <a:ea typeface="+mn-ea"/>
            </a:endParaRPr>
          </a:p>
        </p:txBody>
      </p:sp>
      <p:sp>
        <p:nvSpPr>
          <p:cNvPr id="11165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" name="TextBox 4"/>
          <p:cNvSpPr txBox="1">
            <a:spLocks noChangeArrowheads="1"/>
          </p:cNvSpPr>
          <p:nvPr/>
        </p:nvSpPr>
        <p:spPr bwMode="auto">
          <a:xfrm>
            <a:off x="468313" y="1125538"/>
            <a:ext cx="8135937" cy="36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</a:t>
            </a:r>
            <a:r>
              <a:rPr lang="ko-KR" altLang="en-US" sz="2100" b="1">
                <a:latin typeface="+mn-ea"/>
                <a:ea typeface="+mn-ea"/>
              </a:rPr>
              <a:t>온도나 빛 같은 물리에너지를 전기신호로 바꿔 주는 </a:t>
            </a:r>
            <a:endParaRPr lang="en-US" altLang="ko-KR" sz="21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2100" b="1">
                <a:latin typeface="+mn-ea"/>
                <a:ea typeface="+mn-ea"/>
              </a:rPr>
              <a:t> </a:t>
            </a:r>
            <a:r>
              <a:rPr lang="en-US" altLang="ko-KR" sz="2100" b="1" smtClean="0">
                <a:latin typeface="+mn-ea"/>
                <a:ea typeface="+mn-ea"/>
              </a:rPr>
              <a:t>   </a:t>
            </a:r>
            <a:r>
              <a:rPr lang="ko-KR" altLang="en-US" sz="2100" b="1" smtClean="0">
                <a:latin typeface="+mn-ea"/>
                <a:ea typeface="+mn-ea"/>
              </a:rPr>
              <a:t>정보탐지장치</a:t>
            </a:r>
            <a:r>
              <a:rPr lang="en-US" altLang="ko-KR" sz="2100" b="1" smtClean="0">
                <a:latin typeface="+mn-ea"/>
                <a:ea typeface="+mn-ea"/>
              </a:rPr>
              <a:t>(Wikipidia)</a:t>
            </a:r>
            <a:endParaRPr kumimoji="0" lang="en-US" altLang="ko-KR" sz="2100" b="1" smtClean="0">
              <a:latin typeface="+mn-ea"/>
              <a:ea typeface="+mn-ea"/>
            </a:endParaRPr>
          </a:p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스마트폰에 사용된 센서들</a:t>
            </a:r>
            <a:endParaRPr kumimoji="0" lang="en-US" altLang="ko-KR" sz="2100" b="1" smtClean="0">
              <a:latin typeface="+mn-ea"/>
              <a:ea typeface="+mn-ea"/>
            </a:endParaRPr>
          </a:p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   □ </a:t>
            </a:r>
            <a:r>
              <a:rPr lang="ko-KR" altLang="en-US" sz="2100" b="1">
                <a:latin typeface="+mn-ea"/>
                <a:ea typeface="+mn-ea"/>
              </a:rPr>
              <a:t>근접센서</a:t>
            </a:r>
            <a:r>
              <a:rPr lang="en-US" altLang="ko-KR" sz="2100" b="1">
                <a:latin typeface="+mn-ea"/>
                <a:ea typeface="+mn-ea"/>
              </a:rPr>
              <a:t>, </a:t>
            </a:r>
            <a:r>
              <a:rPr lang="ko-KR" altLang="en-US" sz="2100" b="1">
                <a:latin typeface="+mn-ea"/>
                <a:ea typeface="+mn-ea"/>
              </a:rPr>
              <a:t>온도</a:t>
            </a:r>
            <a:r>
              <a:rPr lang="en-US" altLang="ko-KR" sz="2100" b="1">
                <a:latin typeface="+mn-ea"/>
                <a:ea typeface="+mn-ea"/>
              </a:rPr>
              <a:t>/</a:t>
            </a:r>
            <a:r>
              <a:rPr lang="ko-KR" altLang="en-US" sz="2100" b="1">
                <a:latin typeface="+mn-ea"/>
                <a:ea typeface="+mn-ea"/>
              </a:rPr>
              <a:t>습도 센서</a:t>
            </a:r>
            <a:r>
              <a:rPr lang="en-US" altLang="ko-KR" sz="2100" b="1">
                <a:latin typeface="+mn-ea"/>
                <a:ea typeface="+mn-ea"/>
              </a:rPr>
              <a:t>, </a:t>
            </a:r>
            <a:r>
              <a:rPr lang="ko-KR" altLang="en-US" sz="2100" b="1">
                <a:latin typeface="+mn-ea"/>
                <a:ea typeface="+mn-ea"/>
              </a:rPr>
              <a:t>지자기 센서</a:t>
            </a:r>
            <a:r>
              <a:rPr lang="en-US" altLang="ko-KR" sz="2100" b="1">
                <a:latin typeface="+mn-ea"/>
                <a:ea typeface="+mn-ea"/>
              </a:rPr>
              <a:t>, </a:t>
            </a:r>
            <a:r>
              <a:rPr lang="ko-KR" altLang="en-US" sz="2100" b="1">
                <a:latin typeface="+mn-ea"/>
                <a:ea typeface="+mn-ea"/>
              </a:rPr>
              <a:t>자이로 센서</a:t>
            </a:r>
            <a:r>
              <a:rPr lang="en-US" altLang="ko-KR" sz="2100" b="1">
                <a:latin typeface="+mn-ea"/>
                <a:ea typeface="+mn-ea"/>
              </a:rPr>
              <a:t>, </a:t>
            </a:r>
            <a:endParaRPr lang="en-US" altLang="ko-KR" sz="2100" b="1" smtClean="0">
              <a:latin typeface="+mn-ea"/>
              <a:ea typeface="+mn-ea"/>
            </a:endParaRPr>
          </a:p>
          <a:p>
            <a:pPr>
              <a:defRPr/>
            </a:pPr>
            <a:r>
              <a:rPr kumimoji="0" lang="ko-KR" altLang="en-US" sz="2100" b="1">
                <a:latin typeface="+mn-ea"/>
                <a:ea typeface="+mn-ea"/>
              </a:rPr>
              <a:t> </a:t>
            </a:r>
            <a:r>
              <a:rPr kumimoji="0" lang="ko-KR" altLang="en-US" sz="2100" b="1" smtClean="0">
                <a:latin typeface="+mn-ea"/>
                <a:ea typeface="+mn-ea"/>
              </a:rPr>
              <a:t>  □ </a:t>
            </a:r>
            <a:r>
              <a:rPr lang="ko-KR" altLang="en-US" sz="2100" b="1" smtClean="0">
                <a:latin typeface="+mn-ea"/>
                <a:ea typeface="+mn-ea"/>
              </a:rPr>
              <a:t>가속도 </a:t>
            </a:r>
            <a:r>
              <a:rPr lang="ko-KR" altLang="en-US" sz="2100" b="1">
                <a:latin typeface="+mn-ea"/>
                <a:ea typeface="+mn-ea"/>
              </a:rPr>
              <a:t>센서</a:t>
            </a:r>
            <a:r>
              <a:rPr lang="en-US" altLang="ko-KR" sz="2100" b="1">
                <a:latin typeface="+mn-ea"/>
                <a:ea typeface="+mn-ea"/>
              </a:rPr>
              <a:t>, </a:t>
            </a:r>
            <a:r>
              <a:rPr lang="ko-KR" altLang="en-US" sz="2100" b="1">
                <a:latin typeface="+mn-ea"/>
                <a:ea typeface="+mn-ea"/>
              </a:rPr>
              <a:t>조도센서</a:t>
            </a:r>
          </a:p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아두이노 실험에 사용될 센서들</a:t>
            </a:r>
            <a:endParaRPr kumimoji="0" lang="en-US" altLang="ko-KR" sz="2100" b="1">
              <a:latin typeface="+mn-ea"/>
              <a:ea typeface="+mn-ea"/>
            </a:endParaRPr>
          </a:p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   □ </a:t>
            </a:r>
            <a:r>
              <a:rPr lang="ko-KR" altLang="en-US" sz="2100" b="1" smtClean="0">
                <a:latin typeface="+mn-ea"/>
                <a:ea typeface="+mn-ea"/>
              </a:rPr>
              <a:t>아날로그 </a:t>
            </a:r>
            <a:r>
              <a:rPr lang="ko-KR" altLang="en-US" sz="2100" b="1">
                <a:latin typeface="+mn-ea"/>
                <a:ea typeface="+mn-ea"/>
              </a:rPr>
              <a:t>센서 </a:t>
            </a:r>
          </a:p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       □ </a:t>
            </a:r>
            <a:r>
              <a:rPr lang="en-US" altLang="ko-KR" sz="2100" b="1" smtClean="0">
                <a:latin typeface="+mn-ea"/>
                <a:ea typeface="+mn-ea"/>
              </a:rPr>
              <a:t>CDS </a:t>
            </a:r>
            <a:r>
              <a:rPr lang="ko-KR" altLang="en-US" sz="2100" b="1">
                <a:latin typeface="+mn-ea"/>
                <a:ea typeface="+mn-ea"/>
              </a:rPr>
              <a:t>조도센서</a:t>
            </a:r>
          </a:p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   □ </a:t>
            </a:r>
            <a:r>
              <a:rPr lang="ko-KR" altLang="en-US" sz="2100" b="1" smtClean="0">
                <a:latin typeface="+mn-ea"/>
                <a:ea typeface="+mn-ea"/>
              </a:rPr>
              <a:t>디지털 </a:t>
            </a:r>
            <a:r>
              <a:rPr lang="ko-KR" altLang="en-US" sz="2100" b="1">
                <a:latin typeface="+mn-ea"/>
                <a:ea typeface="+mn-ea"/>
              </a:rPr>
              <a:t>센서</a:t>
            </a:r>
          </a:p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       □ </a:t>
            </a:r>
            <a:r>
              <a:rPr lang="en-US" altLang="ko-KR" sz="2100" b="1" smtClean="0">
                <a:latin typeface="+mn-ea"/>
                <a:ea typeface="+mn-ea"/>
              </a:rPr>
              <a:t>DHT11 </a:t>
            </a:r>
            <a:r>
              <a:rPr lang="ko-KR" altLang="en-US" sz="2100" b="1">
                <a:latin typeface="+mn-ea"/>
                <a:ea typeface="+mn-ea"/>
              </a:rPr>
              <a:t>온습도</a:t>
            </a:r>
            <a:r>
              <a:rPr lang="en-US" altLang="ko-KR" sz="2100" b="1">
                <a:latin typeface="+mn-ea"/>
                <a:ea typeface="+mn-ea"/>
              </a:rPr>
              <a:t>, </a:t>
            </a:r>
            <a:r>
              <a:rPr lang="ko-KR" altLang="en-US" sz="2100" b="1">
                <a:latin typeface="+mn-ea"/>
                <a:ea typeface="+mn-ea"/>
              </a:rPr>
              <a:t>화염감지</a:t>
            </a:r>
            <a:r>
              <a:rPr lang="en-US" altLang="ko-KR" sz="2100" b="1">
                <a:latin typeface="+mn-ea"/>
                <a:ea typeface="+mn-ea"/>
              </a:rPr>
              <a:t>, SW-520D </a:t>
            </a:r>
            <a:r>
              <a:rPr lang="ko-KR" altLang="en-US" sz="2100" b="1">
                <a:latin typeface="+mn-ea"/>
                <a:ea typeface="+mn-ea"/>
              </a:rPr>
              <a:t>기울기</a:t>
            </a:r>
            <a:r>
              <a:rPr lang="en-US" altLang="ko-KR" sz="2100" b="1">
                <a:latin typeface="+mn-ea"/>
                <a:ea typeface="+mn-ea"/>
              </a:rPr>
              <a:t>, </a:t>
            </a:r>
            <a:endParaRPr lang="en-US" altLang="ko-KR" sz="21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2100" b="1">
                <a:latin typeface="+mn-ea"/>
                <a:ea typeface="+mn-ea"/>
              </a:rPr>
              <a:t> </a:t>
            </a:r>
            <a:r>
              <a:rPr lang="en-US" altLang="ko-KR" sz="2100" b="1" smtClean="0">
                <a:latin typeface="+mn-ea"/>
                <a:ea typeface="+mn-ea"/>
              </a:rPr>
              <a:t>          SW-18020P </a:t>
            </a:r>
            <a:r>
              <a:rPr lang="ko-KR" altLang="en-US" sz="2100" b="1">
                <a:latin typeface="+mn-ea"/>
                <a:ea typeface="+mn-ea"/>
              </a:rPr>
              <a:t>진동</a:t>
            </a:r>
            <a:r>
              <a:rPr lang="en-US" altLang="ko-KR" sz="2100" b="1">
                <a:latin typeface="+mn-ea"/>
                <a:ea typeface="+mn-ea"/>
              </a:rPr>
              <a:t>, </a:t>
            </a:r>
            <a:r>
              <a:rPr lang="ko-KR" altLang="en-US" sz="2100" b="1" smtClean="0">
                <a:latin typeface="+mn-ea"/>
                <a:ea typeface="+mn-ea"/>
              </a:rPr>
              <a:t>초음파센서 등</a:t>
            </a:r>
            <a:endParaRPr lang="ko-KR" altLang="en-US" sz="2100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751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D47D11-9132-42B6-967E-F5F97428591D}" type="slidenum">
              <a:rPr lang="ko-KR" altLang="en-US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11264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26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26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264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264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26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2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265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265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265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26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265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26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265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26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265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26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266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26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266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266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266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266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26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26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26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2670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26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26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267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2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267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0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2800" b="1" smtClean="0">
                <a:latin typeface="+mn-ea"/>
                <a:ea typeface="+mn-ea"/>
              </a:rPr>
              <a:t>CDS </a:t>
            </a:r>
            <a:r>
              <a:rPr lang="ko-KR" altLang="en-US" sz="2800" b="1" smtClean="0">
                <a:latin typeface="+mn-ea"/>
                <a:ea typeface="+mn-ea"/>
              </a:rPr>
              <a:t>조도센서</a:t>
            </a:r>
            <a:endParaRPr lang="ko-KR" altLang="en-US" sz="2800" b="1">
              <a:latin typeface="+mn-ea"/>
              <a:ea typeface="+mn-ea"/>
            </a:endParaRPr>
          </a:p>
        </p:txBody>
      </p:sp>
      <p:sp>
        <p:nvSpPr>
          <p:cNvPr id="11267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" name="TextBox 4"/>
          <p:cNvSpPr txBox="1">
            <a:spLocks noChangeArrowheads="1"/>
          </p:cNvSpPr>
          <p:nvPr/>
        </p:nvSpPr>
        <p:spPr bwMode="auto">
          <a:xfrm>
            <a:off x="468313" y="1125538"/>
            <a:ext cx="8135937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빛 감지센서</a:t>
            </a:r>
            <a:endParaRPr lang="en-US" altLang="ko-KR" sz="2100" b="1" smtClean="0">
              <a:latin typeface="+mn-ea"/>
              <a:ea typeface="+mn-ea"/>
            </a:endParaRPr>
          </a:p>
          <a:p>
            <a:pPr>
              <a:defRPr/>
            </a:pPr>
            <a:r>
              <a:rPr kumimoji="0" lang="ko-KR" altLang="en-US" sz="2100" b="1">
                <a:latin typeface="+mn-ea"/>
                <a:ea typeface="+mn-ea"/>
              </a:rPr>
              <a:t>□</a:t>
            </a:r>
            <a:r>
              <a:rPr lang="en-US" altLang="ko-KR" sz="2100" b="1" smtClean="0">
                <a:latin typeface="+mn-ea"/>
                <a:ea typeface="+mn-ea"/>
              </a:rPr>
              <a:t> </a:t>
            </a:r>
            <a:r>
              <a:rPr lang="ko-KR" altLang="en-US" sz="2100" b="1" smtClean="0">
                <a:latin typeface="+mn-ea"/>
                <a:ea typeface="+mn-ea"/>
              </a:rPr>
              <a:t>저렴한 </a:t>
            </a:r>
            <a:r>
              <a:rPr lang="ko-KR" altLang="en-US" sz="2100" b="1">
                <a:latin typeface="+mn-ea"/>
                <a:ea typeface="+mn-ea"/>
              </a:rPr>
              <a:t>가격과 활용도 때문에 많이 사용</a:t>
            </a:r>
          </a:p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</a:t>
            </a:r>
            <a:r>
              <a:rPr lang="en-US" altLang="ko-KR" sz="2100" b="1">
                <a:latin typeface="+mn-ea"/>
                <a:ea typeface="+mn-ea"/>
              </a:rPr>
              <a:t>CDS </a:t>
            </a:r>
            <a:r>
              <a:rPr lang="ko-KR" altLang="en-US" sz="2100" b="1">
                <a:latin typeface="+mn-ea"/>
                <a:ea typeface="+mn-ea"/>
              </a:rPr>
              <a:t>센서는 광에 쏘여지면 저항 값이 감소하는 </a:t>
            </a:r>
            <a:r>
              <a:rPr lang="ko-KR" altLang="en-US" sz="2100" b="1" smtClean="0">
                <a:latin typeface="+mn-ea"/>
                <a:ea typeface="+mn-ea"/>
              </a:rPr>
              <a:t>광도전효과</a:t>
            </a:r>
            <a:endParaRPr lang="en-US" altLang="ko-KR" sz="21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2100" b="1">
                <a:latin typeface="+mn-ea"/>
                <a:ea typeface="+mn-ea"/>
              </a:rPr>
              <a:t> </a:t>
            </a:r>
            <a:r>
              <a:rPr lang="en-US" altLang="ko-KR" sz="2100" b="1" smtClean="0">
                <a:latin typeface="+mn-ea"/>
                <a:ea typeface="+mn-ea"/>
              </a:rPr>
              <a:t>  (</a:t>
            </a:r>
            <a:r>
              <a:rPr lang="en-US" altLang="ko-KR" sz="2100" b="1">
                <a:latin typeface="+mn-ea"/>
                <a:ea typeface="+mn-ea"/>
              </a:rPr>
              <a:t>Photo conductive effect)</a:t>
            </a:r>
            <a:r>
              <a:rPr lang="ko-KR" altLang="en-US" sz="2100" b="1">
                <a:latin typeface="+mn-ea"/>
                <a:ea typeface="+mn-ea"/>
              </a:rPr>
              <a:t>를 이용한 반도체 포토센서</a:t>
            </a:r>
          </a:p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</a:t>
            </a:r>
            <a:r>
              <a:rPr lang="en-US" altLang="ko-KR" sz="2100" b="1" smtClean="0">
                <a:latin typeface="+mn-ea"/>
                <a:ea typeface="+mn-ea"/>
              </a:rPr>
              <a:t>CDS</a:t>
            </a:r>
            <a:r>
              <a:rPr lang="ko-KR" altLang="en-US" sz="2100" b="1">
                <a:latin typeface="+mn-ea"/>
                <a:ea typeface="+mn-ea"/>
              </a:rPr>
              <a:t>라고 불리는 이유는 </a:t>
            </a:r>
            <a:r>
              <a:rPr lang="en-US" altLang="ko-KR" sz="2100" b="1" smtClean="0">
                <a:latin typeface="+mn-ea"/>
                <a:ea typeface="+mn-ea"/>
              </a:rPr>
              <a:t>CDS </a:t>
            </a:r>
            <a:r>
              <a:rPr lang="en-US" altLang="ko-KR" sz="2100" b="1">
                <a:latin typeface="+mn-ea"/>
                <a:ea typeface="+mn-ea"/>
              </a:rPr>
              <a:t>Photoresistor</a:t>
            </a:r>
            <a:r>
              <a:rPr lang="ko-KR" altLang="en-US" sz="2100" b="1">
                <a:latin typeface="+mn-ea"/>
                <a:ea typeface="+mn-ea"/>
              </a:rPr>
              <a:t>를 만드는 주 </a:t>
            </a:r>
            <a:r>
              <a:rPr lang="ko-KR" altLang="en-US" sz="2100" b="1" smtClean="0">
                <a:latin typeface="+mn-ea"/>
                <a:ea typeface="+mn-ea"/>
              </a:rPr>
              <a:t>재료</a:t>
            </a:r>
            <a:endParaRPr lang="en-US" altLang="ko-KR" sz="21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2100" b="1">
                <a:latin typeface="+mn-ea"/>
                <a:ea typeface="+mn-ea"/>
              </a:rPr>
              <a:t> </a:t>
            </a:r>
            <a:r>
              <a:rPr lang="en-US" altLang="ko-KR" sz="2100" b="1" smtClean="0">
                <a:latin typeface="+mn-ea"/>
                <a:ea typeface="+mn-ea"/>
              </a:rPr>
              <a:t>   </a:t>
            </a:r>
            <a:r>
              <a:rPr lang="ko-KR" altLang="en-US" sz="2100" b="1" smtClean="0">
                <a:latin typeface="+mn-ea"/>
                <a:ea typeface="+mn-ea"/>
              </a:rPr>
              <a:t>가 </a:t>
            </a:r>
            <a:r>
              <a:rPr lang="ko-KR" altLang="en-US" sz="2100" b="1">
                <a:latin typeface="+mn-ea"/>
                <a:ea typeface="+mn-ea"/>
              </a:rPr>
              <a:t>카드늄</a:t>
            </a:r>
            <a:r>
              <a:rPr lang="en-US" altLang="ko-KR" sz="2100" b="1">
                <a:latin typeface="+mn-ea"/>
                <a:ea typeface="+mn-ea"/>
              </a:rPr>
              <a:t>(Cd)</a:t>
            </a:r>
            <a:r>
              <a:rPr lang="ko-KR" altLang="en-US" sz="2100" b="1">
                <a:latin typeface="+mn-ea"/>
                <a:ea typeface="+mn-ea"/>
              </a:rPr>
              <a:t>과 황</a:t>
            </a:r>
            <a:r>
              <a:rPr lang="en-US" altLang="ko-KR" sz="2100" b="1">
                <a:latin typeface="+mn-ea"/>
                <a:ea typeface="+mn-ea"/>
              </a:rPr>
              <a:t>(S)</a:t>
            </a:r>
            <a:r>
              <a:rPr lang="ko-KR" altLang="en-US" sz="2100" b="1">
                <a:latin typeface="+mn-ea"/>
                <a:ea typeface="+mn-ea"/>
              </a:rPr>
              <a:t>의 화합물인 황화카드뮴</a:t>
            </a:r>
            <a:r>
              <a:rPr lang="en-US" altLang="ko-KR" sz="2100" b="1">
                <a:latin typeface="+mn-ea"/>
                <a:ea typeface="+mn-ea"/>
              </a:rPr>
              <a:t>(</a:t>
            </a:r>
            <a:r>
              <a:rPr lang="en-US" altLang="ko-KR" sz="2100" b="1" smtClean="0">
                <a:latin typeface="+mn-ea"/>
                <a:ea typeface="+mn-ea"/>
              </a:rPr>
              <a:t>CDS</a:t>
            </a:r>
            <a:r>
              <a:rPr lang="en-US" altLang="ko-KR" sz="2100" b="1">
                <a:latin typeface="+mn-ea"/>
                <a:ea typeface="+mn-ea"/>
              </a:rPr>
              <a:t>)</a:t>
            </a:r>
            <a:r>
              <a:rPr lang="ko-KR" altLang="en-US" sz="2100" b="1">
                <a:latin typeface="+mn-ea"/>
                <a:ea typeface="+mn-ea"/>
              </a:rPr>
              <a:t>이기 </a:t>
            </a:r>
            <a:r>
              <a:rPr lang="ko-KR" altLang="en-US" sz="2100" b="1" smtClean="0">
                <a:latin typeface="+mn-ea"/>
                <a:ea typeface="+mn-ea"/>
              </a:rPr>
              <a:t>때문</a:t>
            </a:r>
            <a:endParaRPr kumimoji="0" lang="en-US" altLang="ko-KR" sz="2100" b="1">
              <a:latin typeface="+mn-ea"/>
              <a:ea typeface="+mn-ea"/>
            </a:endParaRPr>
          </a:p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</a:t>
            </a:r>
            <a:r>
              <a:rPr lang="ko-KR" altLang="en-US" sz="2100" b="1">
                <a:latin typeface="+mn-ea"/>
                <a:ea typeface="+mn-ea"/>
              </a:rPr>
              <a:t>주위가 밝으면 저항이 줄어들고 주위가 어두우면 저항이 </a:t>
            </a:r>
            <a:r>
              <a:rPr lang="ko-KR" altLang="en-US" sz="2100" b="1" smtClean="0">
                <a:latin typeface="+mn-ea"/>
                <a:ea typeface="+mn-ea"/>
              </a:rPr>
              <a:t>커지는</a:t>
            </a:r>
            <a:endParaRPr lang="en-US" altLang="ko-KR" sz="21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2100" b="1">
                <a:latin typeface="+mn-ea"/>
                <a:ea typeface="+mn-ea"/>
              </a:rPr>
              <a:t> </a:t>
            </a:r>
            <a:r>
              <a:rPr lang="en-US" altLang="ko-KR" sz="2100" b="1" smtClean="0">
                <a:latin typeface="+mn-ea"/>
                <a:ea typeface="+mn-ea"/>
              </a:rPr>
              <a:t>  </a:t>
            </a:r>
            <a:r>
              <a:rPr lang="ko-KR" altLang="en-US" sz="2100" b="1" smtClean="0">
                <a:latin typeface="+mn-ea"/>
                <a:ea typeface="+mn-ea"/>
              </a:rPr>
              <a:t> 특징</a:t>
            </a:r>
            <a:endParaRPr lang="en-US" altLang="ko-KR" sz="2100" b="1" smtClean="0">
              <a:latin typeface="+mn-ea"/>
              <a:ea typeface="+mn-ea"/>
            </a:endParaRPr>
          </a:p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   □ </a:t>
            </a:r>
            <a:r>
              <a:rPr lang="ko-KR" altLang="en-US" sz="2100" b="1" smtClean="0">
                <a:latin typeface="+mn-ea"/>
                <a:ea typeface="+mn-ea"/>
              </a:rPr>
              <a:t>주위가 </a:t>
            </a:r>
            <a:r>
              <a:rPr lang="ko-KR" altLang="en-US" sz="2100" b="1">
                <a:latin typeface="+mn-ea"/>
                <a:ea typeface="+mn-ea"/>
              </a:rPr>
              <a:t>밝아지면 </a:t>
            </a:r>
            <a:endParaRPr lang="en-US" altLang="ko-KR" sz="21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2100" b="1">
                <a:latin typeface="+mn-ea"/>
                <a:ea typeface="+mn-ea"/>
              </a:rPr>
              <a:t> </a:t>
            </a:r>
            <a:r>
              <a:rPr lang="en-US" altLang="ko-KR" sz="2100" b="1" smtClean="0">
                <a:latin typeface="+mn-ea"/>
                <a:ea typeface="+mn-ea"/>
              </a:rPr>
              <a:t>      </a:t>
            </a:r>
            <a:r>
              <a:rPr kumimoji="0" lang="ko-KR" altLang="en-US" sz="2100" b="1" smtClean="0">
                <a:latin typeface="+mn-ea"/>
                <a:ea typeface="+mn-ea"/>
              </a:rPr>
              <a:t>□ </a:t>
            </a:r>
            <a:r>
              <a:rPr lang="en-US" altLang="ko-KR" sz="2100" b="1" smtClean="0">
                <a:latin typeface="+mn-ea"/>
                <a:ea typeface="+mn-ea"/>
              </a:rPr>
              <a:t>CDS</a:t>
            </a:r>
            <a:r>
              <a:rPr lang="ko-KR" altLang="en-US" sz="2100" b="1">
                <a:latin typeface="+mn-ea"/>
                <a:ea typeface="+mn-ea"/>
              </a:rPr>
              <a:t>저항이 줄어들어 </a:t>
            </a:r>
            <a:r>
              <a:rPr lang="en-US" altLang="ko-KR" sz="2100" b="1">
                <a:latin typeface="+mn-ea"/>
                <a:ea typeface="+mn-ea"/>
              </a:rPr>
              <a:t>Analog Input </a:t>
            </a:r>
            <a:r>
              <a:rPr lang="ko-KR" altLang="en-US" sz="2100" b="1">
                <a:latin typeface="+mn-ea"/>
                <a:ea typeface="+mn-ea"/>
              </a:rPr>
              <a:t>핀에 높은 </a:t>
            </a:r>
            <a:r>
              <a:rPr lang="ko-KR" altLang="en-US" sz="2100" b="1" smtClean="0">
                <a:latin typeface="+mn-ea"/>
                <a:ea typeface="+mn-ea"/>
              </a:rPr>
              <a:t>전압</a:t>
            </a:r>
            <a:endParaRPr lang="en-US" altLang="ko-KR" sz="2100" b="1" smtClean="0">
              <a:latin typeface="+mn-ea"/>
              <a:ea typeface="+mn-ea"/>
            </a:endParaRPr>
          </a:p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   □ </a:t>
            </a:r>
            <a:r>
              <a:rPr lang="ko-KR" altLang="en-US" sz="2100" b="1" smtClean="0">
                <a:latin typeface="+mn-ea"/>
                <a:ea typeface="+mn-ea"/>
              </a:rPr>
              <a:t>주위가 </a:t>
            </a:r>
            <a:r>
              <a:rPr lang="ko-KR" altLang="en-US" sz="2100" b="1">
                <a:latin typeface="+mn-ea"/>
                <a:ea typeface="+mn-ea"/>
              </a:rPr>
              <a:t>어두워지면 </a:t>
            </a:r>
            <a:endParaRPr lang="en-US" altLang="ko-KR" sz="2100" b="1" smtClean="0">
              <a:latin typeface="+mn-ea"/>
              <a:ea typeface="+mn-ea"/>
            </a:endParaRPr>
          </a:p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       □ </a:t>
            </a:r>
            <a:r>
              <a:rPr lang="en-US" altLang="ko-KR" sz="2100" b="1" smtClean="0">
                <a:latin typeface="+mn-ea"/>
                <a:ea typeface="+mn-ea"/>
              </a:rPr>
              <a:t>CDS</a:t>
            </a:r>
            <a:r>
              <a:rPr lang="ko-KR" altLang="en-US" sz="2100" b="1" smtClean="0">
                <a:latin typeface="+mn-ea"/>
                <a:ea typeface="+mn-ea"/>
              </a:rPr>
              <a:t>저항이 커져 </a:t>
            </a:r>
            <a:r>
              <a:rPr lang="en-US" altLang="ko-KR" sz="2100" b="1" smtClean="0">
                <a:latin typeface="+mn-ea"/>
                <a:ea typeface="+mn-ea"/>
              </a:rPr>
              <a:t>Analog</a:t>
            </a:r>
            <a:r>
              <a:rPr lang="ko-KR" altLang="en-US" sz="2100" b="1" smtClean="0">
                <a:latin typeface="+mn-ea"/>
                <a:ea typeface="+mn-ea"/>
              </a:rPr>
              <a:t> </a:t>
            </a:r>
            <a:r>
              <a:rPr lang="en-US" altLang="ko-KR" sz="2100" b="1">
                <a:latin typeface="+mn-ea"/>
                <a:ea typeface="+mn-ea"/>
              </a:rPr>
              <a:t>Input </a:t>
            </a:r>
            <a:r>
              <a:rPr lang="ko-KR" altLang="en-US" sz="2100" b="1">
                <a:latin typeface="+mn-ea"/>
                <a:ea typeface="+mn-ea"/>
              </a:rPr>
              <a:t>핀에 낮은 </a:t>
            </a:r>
            <a:r>
              <a:rPr lang="ko-KR" altLang="en-US" sz="2100" b="1" smtClean="0">
                <a:latin typeface="+mn-ea"/>
                <a:ea typeface="+mn-ea"/>
              </a:rPr>
              <a:t>전압</a:t>
            </a:r>
            <a:endParaRPr lang="ko-KR" altLang="en-US" sz="2100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135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7D789E-6B54-457C-AEB6-E6E8B20131F6}" type="slidenum">
              <a:rPr lang="ko-KR" altLang="en-US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1136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36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36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36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36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36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3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367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367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367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367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367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368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368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36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36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36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368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36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368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368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368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369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369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36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36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3695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36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36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369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369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37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0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2800" b="1" smtClean="0">
                <a:latin typeface="+mn-ea"/>
                <a:ea typeface="+mn-ea"/>
              </a:rPr>
              <a:t>CDS </a:t>
            </a:r>
            <a:r>
              <a:rPr lang="ko-KR" altLang="en-US" sz="2800" b="1" smtClean="0">
                <a:latin typeface="+mn-ea"/>
                <a:ea typeface="+mn-ea"/>
              </a:rPr>
              <a:t>조도센서</a:t>
            </a:r>
            <a:endParaRPr lang="ko-KR" altLang="en-US" sz="2800" b="1">
              <a:latin typeface="+mn-ea"/>
              <a:ea typeface="+mn-ea"/>
            </a:endParaRPr>
          </a:p>
        </p:txBody>
      </p:sp>
      <p:sp>
        <p:nvSpPr>
          <p:cNvPr id="1137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" name="TextBox 4"/>
          <p:cNvSpPr txBox="1">
            <a:spLocks noChangeArrowheads="1"/>
          </p:cNvSpPr>
          <p:nvPr/>
        </p:nvSpPr>
        <p:spPr bwMode="auto">
          <a:xfrm>
            <a:off x="468313" y="1125538"/>
            <a:ext cx="81359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</a:t>
            </a:r>
            <a:r>
              <a:rPr kumimoji="0" lang="en-US" altLang="ko-KR" sz="2100" b="1" smtClean="0">
                <a:latin typeface="+mn-ea"/>
                <a:ea typeface="+mn-ea"/>
              </a:rPr>
              <a:t>CDS </a:t>
            </a:r>
            <a:r>
              <a:rPr kumimoji="0" lang="ko-KR" altLang="en-US" sz="2100" b="1" smtClean="0">
                <a:latin typeface="+mn-ea"/>
                <a:ea typeface="+mn-ea"/>
              </a:rPr>
              <a:t>셀의 구조</a:t>
            </a:r>
            <a:endParaRPr lang="ko-KR" altLang="en-US" sz="2100" b="1">
              <a:latin typeface="+mn-ea"/>
              <a:ea typeface="+mn-ea"/>
            </a:endParaRPr>
          </a:p>
        </p:txBody>
      </p:sp>
      <p:sp>
        <p:nvSpPr>
          <p:cNvPr id="11370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13705" name="_x254813776" descr="EMB000015bc081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1844675"/>
            <a:ext cx="7991475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411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6ACEF-44E8-4BB8-BF50-80FF6A18C458}" type="slidenum">
              <a:rPr lang="ko-KR" altLang="en-US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11469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46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46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46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46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46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4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469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47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470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470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470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470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47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47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47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47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47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47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471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47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47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471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471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47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47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4719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47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47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472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472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47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0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2800" b="1" smtClean="0">
                <a:latin typeface="+mn-ea"/>
                <a:ea typeface="+mn-ea"/>
              </a:rPr>
              <a:t>CDS </a:t>
            </a:r>
            <a:r>
              <a:rPr lang="ko-KR" altLang="en-US" sz="2800" b="1" smtClean="0">
                <a:latin typeface="+mn-ea"/>
                <a:ea typeface="+mn-ea"/>
              </a:rPr>
              <a:t>조도센서 </a:t>
            </a:r>
            <a:r>
              <a:rPr lang="en-US" altLang="ko-KR" sz="2800" b="1" smtClean="0">
                <a:latin typeface="+mn-ea"/>
                <a:ea typeface="+mn-ea"/>
              </a:rPr>
              <a:t>- </a:t>
            </a:r>
            <a:r>
              <a:rPr lang="ko-KR" altLang="en-US" sz="2800" b="1" smtClean="0">
                <a:latin typeface="+mn-ea"/>
                <a:ea typeface="+mn-ea"/>
              </a:rPr>
              <a:t>실습재료</a:t>
            </a:r>
            <a:endParaRPr lang="ko-KR" altLang="en-US" sz="2800" b="1">
              <a:latin typeface="+mn-ea"/>
              <a:ea typeface="+mn-ea"/>
            </a:endParaRPr>
          </a:p>
        </p:txBody>
      </p:sp>
      <p:sp>
        <p:nvSpPr>
          <p:cNvPr id="1147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472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147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25538"/>
            <a:ext cx="8194675" cy="410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694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615E6-6E5E-4136-A597-8F429495E173}" type="slidenum">
              <a:rPr lang="ko-KR" altLang="en-US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11571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57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57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571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57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57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5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572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57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572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572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572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57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57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57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57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573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57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57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573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57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573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573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573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574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574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5742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574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57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574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5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574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0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2800" b="1" smtClean="0">
                <a:latin typeface="+mn-ea"/>
                <a:ea typeface="+mn-ea"/>
              </a:rPr>
              <a:t>CDS </a:t>
            </a:r>
            <a:r>
              <a:rPr lang="ko-KR" altLang="en-US" sz="2800" b="1" smtClean="0">
                <a:latin typeface="+mn-ea"/>
                <a:ea typeface="+mn-ea"/>
              </a:rPr>
              <a:t>조도센서 </a:t>
            </a:r>
            <a:r>
              <a:rPr lang="en-US" altLang="ko-KR" sz="2800" b="1" smtClean="0">
                <a:latin typeface="+mn-ea"/>
                <a:ea typeface="+mn-ea"/>
              </a:rPr>
              <a:t>- </a:t>
            </a:r>
            <a:r>
              <a:rPr lang="ko-KR" altLang="en-US" sz="2800" b="1" smtClean="0">
                <a:latin typeface="+mn-ea"/>
                <a:ea typeface="+mn-ea"/>
              </a:rPr>
              <a:t>배선도</a:t>
            </a:r>
            <a:endParaRPr lang="ko-KR" altLang="en-US" sz="2800" b="1">
              <a:latin typeface="+mn-ea"/>
              <a:ea typeface="+mn-ea"/>
            </a:endParaRPr>
          </a:p>
        </p:txBody>
      </p:sp>
      <p:sp>
        <p:nvSpPr>
          <p:cNvPr id="1157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57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15751" name="_x254811376" descr="EMB000015bc08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146175"/>
            <a:ext cx="7229475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4298950" y="2628900"/>
            <a:ext cx="62230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>
                <a:latin typeface="+mn-ea"/>
              </a:rPr>
              <a:t>D11</a:t>
            </a:r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101013" y="2292350"/>
            <a:ext cx="481012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>
                <a:latin typeface="+mn-ea"/>
              </a:rPr>
              <a:t>A0</a:t>
            </a: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331913" y="4211638"/>
            <a:ext cx="60007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>
                <a:latin typeface="+mn-ea"/>
              </a:rPr>
              <a:t>10K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23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9E027E-B50C-4421-A4E7-1B5F2FCFDF27}" type="slidenum">
              <a:rPr lang="ko-KR" altLang="en-US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11673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674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67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674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67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67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6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674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674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674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675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675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675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675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67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675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67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675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67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675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67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676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676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676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676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676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6766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67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67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676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6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67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67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67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677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68313" y="1125538"/>
            <a:ext cx="8135937" cy="4016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latinLnBrk="0">
              <a:defRPr/>
            </a:pPr>
            <a:r>
              <a:rPr lang="en-US" altLang="ko-KR" sz="1700" b="1">
                <a:ea typeface="굴림" pitchFamily="50" charset="-127"/>
              </a:rPr>
              <a:t>int lightPin = 0; // define a pin for Photo resistor</a:t>
            </a:r>
          </a:p>
          <a:p>
            <a:pPr latinLnBrk="0">
              <a:defRPr/>
            </a:pPr>
            <a:r>
              <a:rPr lang="en-US" altLang="ko-KR" sz="1700" b="1">
                <a:ea typeface="굴림" pitchFamily="50" charset="-127"/>
              </a:rPr>
              <a:t>int ledPin=11; // define a pin for LED</a:t>
            </a:r>
          </a:p>
          <a:p>
            <a:pPr latinLnBrk="0">
              <a:defRPr/>
            </a:pPr>
            <a:endParaRPr lang="en-US" altLang="ko-KR" sz="1700" b="1">
              <a:ea typeface="굴림" pitchFamily="50" charset="-127"/>
            </a:endParaRPr>
          </a:p>
          <a:p>
            <a:pPr latinLnBrk="0">
              <a:defRPr/>
            </a:pPr>
            <a:r>
              <a:rPr lang="en-US" altLang="ko-KR" sz="1700" b="1">
                <a:ea typeface="굴림" pitchFamily="50" charset="-127"/>
              </a:rPr>
              <a:t>void setup()</a:t>
            </a:r>
          </a:p>
          <a:p>
            <a:pPr latinLnBrk="0">
              <a:defRPr/>
            </a:pPr>
            <a:r>
              <a:rPr lang="en-US" altLang="ko-KR" sz="1700" b="1">
                <a:ea typeface="굴림" pitchFamily="50" charset="-127"/>
              </a:rPr>
              <a:t>{</a:t>
            </a:r>
          </a:p>
          <a:p>
            <a:pPr latinLnBrk="0">
              <a:defRPr/>
            </a:pPr>
            <a:r>
              <a:rPr lang="en-US" altLang="ko-KR" sz="1700" b="1">
                <a:ea typeface="굴림" pitchFamily="50" charset="-127"/>
              </a:rPr>
              <a:t>    Serial.begin(9600); //Begin serial communcation</a:t>
            </a:r>
          </a:p>
          <a:p>
            <a:pPr latinLnBrk="0">
              <a:defRPr/>
            </a:pPr>
            <a:r>
              <a:rPr lang="en-US" altLang="ko-KR" sz="1700" b="1">
                <a:ea typeface="굴림" pitchFamily="50" charset="-127"/>
              </a:rPr>
              <a:t>    pinMode( ledPin, OUTPUT );</a:t>
            </a:r>
          </a:p>
          <a:p>
            <a:pPr latinLnBrk="0">
              <a:defRPr/>
            </a:pPr>
            <a:r>
              <a:rPr lang="en-US" altLang="ko-KR" sz="1700" b="1">
                <a:ea typeface="굴림" pitchFamily="50" charset="-127"/>
              </a:rPr>
              <a:t>}</a:t>
            </a:r>
          </a:p>
          <a:p>
            <a:pPr latinLnBrk="0">
              <a:defRPr/>
            </a:pPr>
            <a:endParaRPr lang="en-US" altLang="ko-KR" sz="1700" b="1">
              <a:ea typeface="굴림" pitchFamily="50" charset="-127"/>
            </a:endParaRPr>
          </a:p>
          <a:p>
            <a:pPr latinLnBrk="0">
              <a:defRPr/>
            </a:pPr>
            <a:r>
              <a:rPr lang="en-US" altLang="ko-KR" sz="1700" b="1">
                <a:ea typeface="굴림" pitchFamily="50" charset="-127"/>
              </a:rPr>
              <a:t>void loop()</a:t>
            </a:r>
          </a:p>
          <a:p>
            <a:pPr latinLnBrk="0">
              <a:defRPr/>
            </a:pPr>
            <a:r>
              <a:rPr lang="en-US" altLang="ko-KR" sz="1700" b="1">
                <a:ea typeface="굴림" pitchFamily="50" charset="-127"/>
              </a:rPr>
              <a:t>{</a:t>
            </a:r>
          </a:p>
          <a:p>
            <a:pPr latinLnBrk="0">
              <a:defRPr/>
            </a:pPr>
            <a:r>
              <a:rPr lang="en-US" altLang="ko-KR" sz="1700" b="1">
                <a:ea typeface="굴림" pitchFamily="50" charset="-127"/>
              </a:rPr>
              <a:t>    Serial.println(analogRead(lightPin));</a:t>
            </a:r>
          </a:p>
          <a:p>
            <a:pPr latinLnBrk="0">
              <a:defRPr/>
            </a:pPr>
            <a:r>
              <a:rPr lang="en-US" altLang="ko-KR" sz="1700" b="1">
                <a:ea typeface="굴림" pitchFamily="50" charset="-127"/>
              </a:rPr>
              <a:t>    analogWrite(ledPin, analogRead(lightPin)/2);</a:t>
            </a:r>
          </a:p>
          <a:p>
            <a:pPr latinLnBrk="0">
              <a:defRPr/>
            </a:pPr>
            <a:r>
              <a:rPr lang="en-US" altLang="ko-KR" sz="1700" b="1">
                <a:ea typeface="굴림" pitchFamily="50" charset="-127"/>
              </a:rPr>
              <a:t>    delay(10); //short delay for faster response to light.</a:t>
            </a:r>
          </a:p>
          <a:p>
            <a:pPr latinLnBrk="0">
              <a:defRPr/>
            </a:pPr>
            <a:r>
              <a:rPr lang="en-US" altLang="ko-KR" sz="1700" b="1">
                <a:ea typeface="굴림" pitchFamily="50" charset="-127"/>
              </a:rPr>
              <a:t>}</a:t>
            </a:r>
          </a:p>
        </p:txBody>
      </p:sp>
      <p:sp>
        <p:nvSpPr>
          <p:cNvPr id="42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2800" b="1" smtClean="0">
                <a:latin typeface="+mn-ea"/>
                <a:ea typeface="+mn-ea"/>
              </a:rPr>
              <a:t>CDS </a:t>
            </a:r>
            <a:r>
              <a:rPr lang="ko-KR" altLang="en-US" sz="2800" b="1" smtClean="0">
                <a:latin typeface="+mn-ea"/>
                <a:ea typeface="+mn-ea"/>
              </a:rPr>
              <a:t>조도센서 </a:t>
            </a:r>
            <a:r>
              <a:rPr lang="en-US" altLang="ko-KR" sz="2800" b="1" smtClean="0">
                <a:latin typeface="+mn-ea"/>
                <a:ea typeface="+mn-ea"/>
              </a:rPr>
              <a:t>- </a:t>
            </a:r>
            <a:r>
              <a:rPr lang="ko-KR" altLang="en-US" sz="2800" b="1" smtClean="0">
                <a:latin typeface="+mn-ea"/>
                <a:ea typeface="+mn-ea"/>
              </a:rPr>
              <a:t>스케</a:t>
            </a:r>
            <a:r>
              <a:rPr lang="ko-KR" altLang="en-US" sz="2800" b="1">
                <a:latin typeface="+mn-ea"/>
                <a:ea typeface="+mn-ea"/>
              </a:rPr>
              <a:t>치</a:t>
            </a:r>
          </a:p>
        </p:txBody>
      </p:sp>
    </p:spTree>
    <p:extLst>
      <p:ext uri="{BB962C8B-B14F-4D97-AF65-F5344CB8AC3E}">
        <p14:creationId xmlns:p14="http://schemas.microsoft.com/office/powerpoint/2010/main" val="179685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F94BF28D-C101-4A75-8A5B-5BC45157E287}" type="slidenum">
              <a:rPr lang="ko-KR" altLang="en-US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11776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776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77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77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77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77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7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77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77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777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777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777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777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777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77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777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778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778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77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778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77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778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778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778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778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778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7790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779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77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779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7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77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0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2800" b="1" smtClean="0">
                <a:latin typeface="+mn-ea"/>
                <a:ea typeface="+mn-ea"/>
              </a:rPr>
              <a:t>DHT11 </a:t>
            </a:r>
            <a:r>
              <a:rPr lang="ko-KR" altLang="en-US" sz="2800" b="1" smtClean="0">
                <a:latin typeface="+mn-ea"/>
                <a:ea typeface="+mn-ea"/>
              </a:rPr>
              <a:t>온</a:t>
            </a:r>
            <a:r>
              <a:rPr lang="en-US" altLang="ko-KR" sz="2800" b="1" smtClean="0">
                <a:latin typeface="+mn-ea"/>
                <a:ea typeface="+mn-ea"/>
              </a:rPr>
              <a:t>/</a:t>
            </a:r>
            <a:r>
              <a:rPr lang="ko-KR" altLang="en-US" sz="2800" b="1" smtClean="0">
                <a:latin typeface="+mn-ea"/>
                <a:ea typeface="+mn-ea"/>
              </a:rPr>
              <a:t>습도 센서</a:t>
            </a:r>
            <a:endParaRPr lang="ko-KR" altLang="en-US" sz="2800" b="1">
              <a:latin typeface="+mn-ea"/>
              <a:ea typeface="+mn-ea"/>
            </a:endParaRPr>
          </a:p>
        </p:txBody>
      </p:sp>
      <p:sp>
        <p:nvSpPr>
          <p:cNvPr id="1177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" name="TextBox 4"/>
          <p:cNvSpPr txBox="1">
            <a:spLocks noChangeArrowheads="1"/>
          </p:cNvSpPr>
          <p:nvPr/>
        </p:nvSpPr>
        <p:spPr bwMode="auto">
          <a:xfrm>
            <a:off x="468313" y="1125538"/>
            <a:ext cx="8135937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</a:t>
            </a:r>
            <a:r>
              <a:rPr lang="ko-KR" altLang="en-US" sz="2100" b="1">
                <a:latin typeface="+mn-ea"/>
                <a:ea typeface="+mn-ea"/>
              </a:rPr>
              <a:t>온도와 습도를 동시에 측정이 가능한 온습도 </a:t>
            </a:r>
            <a:r>
              <a:rPr lang="ko-KR" altLang="en-US" sz="2100" b="1" smtClean="0">
                <a:latin typeface="+mn-ea"/>
                <a:ea typeface="+mn-ea"/>
              </a:rPr>
              <a:t>센서</a:t>
            </a:r>
            <a:endParaRPr lang="en-US" altLang="ko-KR" sz="2100" b="1" smtClean="0">
              <a:latin typeface="+mn-ea"/>
              <a:ea typeface="+mn-ea"/>
            </a:endParaRPr>
          </a:p>
          <a:p>
            <a:pPr>
              <a:defRPr/>
            </a:pPr>
            <a:r>
              <a:rPr kumimoji="0" lang="ko-KR" altLang="en-US" sz="2100" b="1">
                <a:latin typeface="+mn-ea"/>
                <a:ea typeface="+mn-ea"/>
              </a:rPr>
              <a:t>□</a:t>
            </a:r>
            <a:r>
              <a:rPr lang="en-US" altLang="ko-KR" sz="2100" b="1" smtClean="0">
                <a:latin typeface="+mn-ea"/>
                <a:ea typeface="+mn-ea"/>
              </a:rPr>
              <a:t> </a:t>
            </a:r>
            <a:r>
              <a:rPr lang="en-US" altLang="ko-KR" sz="2100" b="1" u="sng">
                <a:latin typeface="+mn-ea"/>
                <a:ea typeface="+mn-ea"/>
              </a:rPr>
              <a:t>http://playground.arduino.cc/main/DHT11Lib</a:t>
            </a:r>
            <a:endParaRPr lang="en-US" altLang="ko-KR" sz="2100" b="1">
              <a:latin typeface="+mn-ea"/>
              <a:ea typeface="+mn-ea"/>
            </a:endParaRPr>
          </a:p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</a:t>
            </a:r>
            <a:r>
              <a:rPr lang="en-US" altLang="ko-KR" sz="2100" b="1" smtClean="0">
                <a:latin typeface="+mn-ea"/>
                <a:ea typeface="+mn-ea"/>
              </a:rPr>
              <a:t>Arduino Playground </a:t>
            </a:r>
            <a:r>
              <a:rPr lang="ko-KR" altLang="en-US" sz="2100" b="1" smtClean="0">
                <a:latin typeface="+mn-ea"/>
                <a:ea typeface="+mn-ea"/>
              </a:rPr>
              <a:t>에서 라이브러리 제공</a:t>
            </a:r>
            <a:endParaRPr lang="ko-KR" altLang="en-US" sz="2100" b="1">
              <a:latin typeface="+mn-ea"/>
              <a:ea typeface="+mn-ea"/>
            </a:endParaRPr>
          </a:p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</a:t>
            </a:r>
            <a:r>
              <a:rPr lang="ko-KR" altLang="en-US" sz="2100" b="1">
                <a:latin typeface="+mn-ea"/>
                <a:ea typeface="+mn-ea"/>
              </a:rPr>
              <a:t>온도와 습도를 동시에 측정할 수 있는 것은 아니고 서로 </a:t>
            </a:r>
            <a:r>
              <a:rPr lang="ko-KR" altLang="en-US" sz="2100" b="1" smtClean="0">
                <a:latin typeface="+mn-ea"/>
                <a:ea typeface="+mn-ea"/>
              </a:rPr>
              <a:t>배타적</a:t>
            </a:r>
            <a:endParaRPr lang="en-US" altLang="ko-KR" sz="21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2100" b="1">
                <a:latin typeface="+mn-ea"/>
                <a:ea typeface="+mn-ea"/>
              </a:rPr>
              <a:t> </a:t>
            </a:r>
            <a:r>
              <a:rPr lang="en-US" altLang="ko-KR" sz="2100" b="1" smtClean="0">
                <a:latin typeface="+mn-ea"/>
                <a:ea typeface="+mn-ea"/>
              </a:rPr>
              <a:t>   </a:t>
            </a:r>
            <a:r>
              <a:rPr lang="ko-KR" altLang="en-US" sz="2100" b="1" smtClean="0">
                <a:latin typeface="+mn-ea"/>
                <a:ea typeface="+mn-ea"/>
              </a:rPr>
              <a:t>으로 </a:t>
            </a:r>
            <a:r>
              <a:rPr lang="ko-KR" altLang="en-US" sz="2100" b="1">
                <a:latin typeface="+mn-ea"/>
                <a:ea typeface="+mn-ea"/>
              </a:rPr>
              <a:t>측정값을 읽어 올수 가 있다</a:t>
            </a:r>
            <a:r>
              <a:rPr lang="en-US" altLang="ko-KR" sz="2100" b="1" smtClean="0">
                <a:latin typeface="+mn-ea"/>
                <a:ea typeface="+mn-ea"/>
              </a:rPr>
              <a:t>.</a:t>
            </a:r>
            <a:endParaRPr lang="ko-KR" altLang="en-US" sz="2100" b="1"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68313" y="3462338"/>
          <a:ext cx="8135935" cy="2127250"/>
        </p:xfrm>
        <a:graphic>
          <a:graphicData uri="http://schemas.openxmlformats.org/drawingml/2006/table">
            <a:tbl>
              <a:tblPr/>
              <a:tblGrid>
                <a:gridCol w="1627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7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1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636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Measurement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Range</a:t>
                      </a:r>
                    </a:p>
                  </a:txBody>
                  <a:tcPr marL="64764" marR="64764" marT="17908" marB="1790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Humidity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Accuracy</a:t>
                      </a:r>
                    </a:p>
                  </a:txBody>
                  <a:tcPr marL="64764" marR="64764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Temperature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Accuracy </a:t>
                      </a:r>
                    </a:p>
                  </a:txBody>
                  <a:tcPr marL="64764" marR="64764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Resolution</a:t>
                      </a:r>
                    </a:p>
                  </a:txBody>
                  <a:tcPr marL="64764" marR="64764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Package </a:t>
                      </a:r>
                    </a:p>
                  </a:txBody>
                  <a:tcPr marL="64764" marR="64764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36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20-90%RH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0-50 ℃</a:t>
                      </a:r>
                    </a:p>
                  </a:txBody>
                  <a:tcPr marL="64764" marR="64764" marT="17908" marB="1790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±5％RH </a:t>
                      </a:r>
                    </a:p>
                  </a:txBody>
                  <a:tcPr marL="64764" marR="64764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±2℃</a:t>
                      </a:r>
                    </a:p>
                  </a:txBody>
                  <a:tcPr marL="64764" marR="64764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64" marR="64764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 Pin Single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Row</a:t>
                      </a:r>
                    </a:p>
                  </a:txBody>
                  <a:tcPr marL="64764" marR="64764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7817" name="Rectangle 1"/>
          <p:cNvSpPr>
            <a:spLocks noChangeArrowheads="1"/>
          </p:cNvSpPr>
          <p:nvPr/>
        </p:nvSpPr>
        <p:spPr bwMode="auto">
          <a:xfrm>
            <a:off x="1903413" y="3340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82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1122</Words>
  <Application>Microsoft Office PowerPoint</Application>
  <PresentationFormat>화면 슬라이드 쇼(4:3)</PresentationFormat>
  <Paragraphs>284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굴림</vt:lpstr>
      <vt:lpstr>나눔명조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 E Jeong</dc:creator>
  <cp:lastModifiedBy>Jeong Tae Eui</cp:lastModifiedBy>
  <cp:revision>68</cp:revision>
  <dcterms:created xsi:type="dcterms:W3CDTF">2013-07-14T23:53:04Z</dcterms:created>
  <dcterms:modified xsi:type="dcterms:W3CDTF">2020-04-19T01:54:29Z</dcterms:modified>
</cp:coreProperties>
</file>