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8" r:id="rId2"/>
    <p:sldId id="344" r:id="rId3"/>
    <p:sldId id="345" r:id="rId4"/>
    <p:sldId id="346" r:id="rId5"/>
    <p:sldId id="347" r:id="rId6"/>
    <p:sldId id="349" r:id="rId7"/>
    <p:sldId id="351" r:id="rId8"/>
    <p:sldId id="348" r:id="rId9"/>
    <p:sldId id="350" r:id="rId10"/>
    <p:sldId id="34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FAE"/>
    <a:srgbClr val="F6F2BC"/>
    <a:srgbClr val="F5FF79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B340-B74E-481C-B6C9-8FCEECA5D29B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38665-971B-45E0-A775-F366FA41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5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38665-971B-45E0-A775-F366FA41266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1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38665-971B-45E0-A775-F366FA4126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9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38665-971B-45E0-A775-F366FA41266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62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38665-971B-45E0-A775-F366FA4126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055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38665-971B-45E0-A775-F366FA41266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30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38665-971B-45E0-A775-F366FA41266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03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38665-971B-45E0-A775-F366FA41266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656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38665-971B-45E0-A775-F366FA41266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25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38665-971B-45E0-A775-F366FA41266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6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F7F-12E6-4F90-B1BB-8C3DF5F6FA53}" type="datetime1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96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10DE-7E10-4946-A551-64A10147CF4B}" type="datetime1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3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7CD9-7EEB-4340-AB0E-C8F90668DBDB}" type="datetime1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98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59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0AB1-D987-4EAE-9C2C-900685956E37}" type="datetime1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79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CCF4-718B-4F03-970A-8B585A35F90D}" type="datetime1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5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9850-7C1C-4535-A284-4B58988E5AF2}" type="datetime1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9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B1AA-91F2-4C47-A8DD-DB48593A4B48}" type="datetime1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3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73AD-81B9-426F-A90C-5B2119476C56}" type="datetime1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3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AEA6-5863-4DA2-BF44-24B374456FD1}" type="datetime1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C609-15F2-4F95-902D-663DC795CDEB}" type="datetime1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99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38C6-E504-4369-B6ED-DBFDB1B45962}" type="datetime1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4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76D2-9A8E-42AB-B511-0DF465C9F984}" type="datetime1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5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ejeong@skuniv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12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image" Target="../media/image27.jpeg"/><Relationship Id="rId5" Type="http://schemas.openxmlformats.org/officeDocument/2006/relationships/image" Target="../media/image21.png"/><Relationship Id="rId10" Type="http://schemas.openxmlformats.org/officeDocument/2006/relationships/image" Target="../media/image26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Relationship Id="rId14" Type="http://schemas.openxmlformats.org/officeDocument/2006/relationships/image" Target="../media/image3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65543" y="2115355"/>
            <a:ext cx="4963219" cy="1948034"/>
          </a:xfrm>
          <a:prstGeom prst="rect">
            <a:avLst/>
          </a:prstGeom>
          <a:solidFill>
            <a:srgbClr val="0099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Embedded System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Arduino Project</a:t>
            </a: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FFFF99"/>
                </a:solidFill>
                <a:latin typeface="+mn-ea"/>
              </a:rPr>
              <a:t>스마트 잠금장치</a:t>
            </a:r>
            <a:endParaRPr lang="en-US" altLang="ko-KR" sz="2800" b="1" dirty="0">
              <a:solidFill>
                <a:srgbClr val="FFFF99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55776" y="4446609"/>
            <a:ext cx="4012096" cy="1285288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FF99"/>
                </a:solidFill>
                <a:latin typeface="+mn-ea"/>
              </a:rPr>
              <a:t>Name    : </a:t>
            </a:r>
            <a:r>
              <a:rPr lang="ko-KR" altLang="en-US" dirty="0">
                <a:solidFill>
                  <a:srgbClr val="FFFF99"/>
                </a:solidFill>
                <a:latin typeface="+mn-ea"/>
              </a:rPr>
              <a:t>박상민</a:t>
            </a:r>
            <a:endParaRPr lang="en-US" altLang="ko-KR" dirty="0">
              <a:solidFill>
                <a:srgbClr val="FFFF9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FF99"/>
                </a:solidFill>
                <a:latin typeface="+mn-ea"/>
              </a:rPr>
              <a:t>Number : 2016301035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FF99"/>
                </a:solidFill>
                <a:latin typeface="+mn-ea"/>
              </a:rPr>
              <a:t>E-mail   : </a:t>
            </a:r>
            <a:r>
              <a:rPr lang="en-US" altLang="ko-KR" dirty="0">
                <a:solidFill>
                  <a:srgbClr val="FFFF99"/>
                </a:solidFill>
                <a:latin typeface="+mn-ea"/>
                <a:hlinkClick r:id="rId3"/>
              </a:rPr>
              <a:t>computer012@skuniv.ac.kr</a:t>
            </a:r>
            <a:endParaRPr lang="en-US" altLang="ko-KR" dirty="0">
              <a:solidFill>
                <a:srgbClr val="FFFF99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21360" y="1196752"/>
            <a:ext cx="3451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Department of Computer Science</a:t>
            </a:r>
          </a:p>
          <a:p>
            <a:pPr algn="ctr"/>
            <a:r>
              <a:rPr lang="en-US" altLang="ko-KR" sz="1600" dirty="0" err="1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SeoKyeong</a:t>
            </a:r>
            <a:r>
              <a:rPr lang="en-US" altLang="ko-KR" sz="1600" dirty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 University</a:t>
            </a:r>
            <a:endParaRPr lang="ko-KR" altLang="en-US" sz="1600" dirty="0">
              <a:ln>
                <a:solidFill>
                  <a:schemeClr val="tx1">
                    <a:alpha val="44000"/>
                  </a:schemeClr>
                </a:solidFill>
              </a:ln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2065543" y="4056637"/>
            <a:ext cx="475561" cy="389972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6553200" y="4056637"/>
            <a:ext cx="475562" cy="389972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b="1" smtClean="0"/>
              <a:t>1</a:t>
            </a:fld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18795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D457A-ABC9-4B89-B046-5B6B709B9471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24" y="404664"/>
            <a:ext cx="8568952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500" b="1" dirty="0"/>
              <a:t>7. </a:t>
            </a:r>
            <a:r>
              <a:rPr lang="ko-KR" altLang="en-US" sz="2500" b="1" dirty="0"/>
              <a:t>기타</a:t>
            </a:r>
            <a:endParaRPr lang="en-US" altLang="ko-KR"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A2071-5187-4A95-AD29-4D478C7C937A}"/>
              </a:ext>
            </a:extLst>
          </p:cNvPr>
          <p:cNvSpPr txBox="1"/>
          <p:nvPr/>
        </p:nvSpPr>
        <p:spPr>
          <a:xfrm>
            <a:off x="287524" y="1124744"/>
            <a:ext cx="8568952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COVID19 </a:t>
            </a:r>
            <a:r>
              <a:rPr lang="ko-KR" altLang="en-US" sz="2000" dirty="0"/>
              <a:t>라는 시대상 반영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‘</a:t>
            </a:r>
            <a:r>
              <a:rPr lang="ko-KR" altLang="en-US" sz="2000" dirty="0"/>
              <a:t>블루투스</a:t>
            </a:r>
            <a:r>
              <a:rPr lang="en-US" altLang="ko-KR" sz="2000" dirty="0"/>
              <a:t>’ </a:t>
            </a:r>
            <a:r>
              <a:rPr lang="ko-KR" altLang="en-US" sz="2000" dirty="0"/>
              <a:t>외 다른 것으로 대체 응용 가능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공동 현관 등에도 활용 가능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실질적인 현실 반영 가능 기술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3021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D457A-ABC9-4B89-B046-5B6B709B9471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764704"/>
            <a:ext cx="727280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개발 계획서</a:t>
            </a:r>
            <a:endParaRPr lang="en-US" altLang="ko-KR" sz="3200" dirty="0"/>
          </a:p>
          <a:p>
            <a:pPr algn="ctr"/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개발 배경 및 목적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개발하는 이유</a:t>
            </a:r>
            <a:r>
              <a:rPr lang="en-US" altLang="ko-KR" dirty="0"/>
              <a:t>, </a:t>
            </a:r>
            <a:r>
              <a:rPr lang="ko-KR" altLang="en-US" dirty="0"/>
              <a:t>목적</a:t>
            </a:r>
            <a:r>
              <a:rPr lang="en-US" altLang="ko-KR" dirty="0"/>
              <a:t>, </a:t>
            </a:r>
            <a:r>
              <a:rPr lang="ko-KR" altLang="en-US" dirty="0"/>
              <a:t>배경</a:t>
            </a:r>
            <a:r>
              <a:rPr lang="en-US" altLang="ko-KR" dirty="0"/>
              <a:t>, </a:t>
            </a:r>
            <a:r>
              <a:rPr lang="ko-KR" altLang="en-US" dirty="0"/>
              <a:t>동기에 대한 소개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시스템 구성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구조도 제시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주요기능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 err="1"/>
              <a:t>개발물의</a:t>
            </a:r>
            <a:r>
              <a:rPr lang="ko-KR" altLang="en-US" dirty="0"/>
              <a:t> 기능별 상세 설명</a:t>
            </a:r>
            <a:r>
              <a:rPr lang="en-US" altLang="ko-KR" dirty="0"/>
              <a:t>, </a:t>
            </a:r>
            <a:r>
              <a:rPr lang="ko-KR" altLang="en-US" dirty="0"/>
              <a:t>예상에 따른 이미지 제공 가능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부품 리스트 </a:t>
            </a:r>
            <a:r>
              <a:rPr lang="en-US" altLang="ko-KR" sz="1400" dirty="0"/>
              <a:t>: </a:t>
            </a:r>
            <a:r>
              <a:rPr lang="ko-KR" altLang="en-US" dirty="0"/>
              <a:t>필요한 부품 리스트 및 수량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프로젝트 추진 일정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개발 일정에 대한 소개   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기대 효과 및 활용 분야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프로젝트가 활용되어 질 수 있는 분야</a:t>
            </a:r>
            <a:r>
              <a:rPr lang="en-US" altLang="ko-KR" dirty="0"/>
              <a:t> </a:t>
            </a:r>
            <a:r>
              <a:rPr lang="ko-KR" altLang="en-US" dirty="0"/>
              <a:t>및 기대효과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기타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프로젝트의 독창성 혹은 특장점에 대한 소개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개발계획서를 </a:t>
            </a:r>
            <a:r>
              <a:rPr lang="en-US" altLang="ko-KR" sz="1400" dirty="0" err="1"/>
              <a:t>ppt</a:t>
            </a:r>
            <a:r>
              <a:rPr lang="ko-KR" altLang="en-US" sz="1400" dirty="0"/>
              <a:t>로 작성하고</a:t>
            </a:r>
            <a:r>
              <a:rPr lang="en-US" altLang="ko-KR" sz="1400" dirty="0"/>
              <a:t>, </a:t>
            </a:r>
            <a:r>
              <a:rPr lang="ko-KR" altLang="en-US" sz="1400" dirty="0"/>
              <a:t>설명은 </a:t>
            </a:r>
            <a:r>
              <a:rPr lang="en-US" altLang="ko-KR" sz="1400" dirty="0"/>
              <a:t>mp4</a:t>
            </a:r>
            <a:r>
              <a:rPr lang="ko-KR" altLang="en-US" sz="1400" dirty="0"/>
              <a:t>로 촬영하여 </a:t>
            </a:r>
            <a:r>
              <a:rPr lang="en-US" altLang="ko-KR" sz="1400" dirty="0" err="1"/>
              <a:t>ppt</a:t>
            </a:r>
            <a:r>
              <a:rPr lang="ko-KR" altLang="en-US" sz="1400" dirty="0"/>
              <a:t>와 영상을 </a:t>
            </a:r>
            <a:r>
              <a:rPr lang="en-US" altLang="ko-KR" sz="1400" dirty="0"/>
              <a:t>5</a:t>
            </a:r>
            <a:r>
              <a:rPr lang="ko-KR" altLang="en-US" sz="1400" dirty="0"/>
              <a:t>월 </a:t>
            </a:r>
            <a:r>
              <a:rPr lang="en-US" altLang="ko-KR" sz="1400" dirty="0"/>
              <a:t>23</a:t>
            </a:r>
            <a:r>
              <a:rPr lang="ko-KR" altLang="en-US" sz="1400" dirty="0"/>
              <a:t>일</a:t>
            </a:r>
            <a:r>
              <a:rPr lang="en-US" altLang="ko-KR" sz="1400" dirty="0"/>
              <a:t>(</a:t>
            </a:r>
            <a:r>
              <a:rPr lang="ko-KR" altLang="en-US" sz="1400" dirty="0"/>
              <a:t>토</a:t>
            </a:r>
            <a:r>
              <a:rPr lang="en-US" altLang="ko-KR" sz="1400" dirty="0"/>
              <a:t>) </a:t>
            </a:r>
            <a:r>
              <a:rPr lang="ko-KR" altLang="en-US" sz="1400" dirty="0"/>
              <a:t>자정까지 메일로 내게 송부할 것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76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D457A-ABC9-4B89-B046-5B6B709B9471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24" y="404664"/>
            <a:ext cx="8568952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500" b="1" dirty="0"/>
              <a:t>개발 배경 및 목적</a:t>
            </a:r>
            <a:endParaRPr lang="en-US" altLang="ko-KR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A41EA-4D9C-4125-ACA3-C9423AFAD666}"/>
              </a:ext>
            </a:extLst>
          </p:cNvPr>
          <p:cNvSpPr txBox="1"/>
          <p:nvPr/>
        </p:nvSpPr>
        <p:spPr>
          <a:xfrm>
            <a:off x="287524" y="1124744"/>
            <a:ext cx="8568952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잠금 장치는 비밀번호 입력 형태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COVID-19</a:t>
            </a:r>
            <a:r>
              <a:rPr lang="ko-KR" altLang="en-US" sz="2000" dirty="0"/>
              <a:t>로 인한 직접 접촉 지양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손 대지 않고 비밀번호 입력</a:t>
            </a:r>
            <a:endParaRPr lang="en-US" altLang="ko-KR" sz="2000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카드</a:t>
            </a:r>
            <a:r>
              <a:rPr lang="en-US" altLang="ko-KR" sz="2000" dirty="0"/>
              <a:t> – </a:t>
            </a:r>
            <a:r>
              <a:rPr lang="ko-KR" altLang="en-US" sz="2000" dirty="0"/>
              <a:t>잊고 놓고 올 가능성 다분</a:t>
            </a:r>
            <a:endParaRPr lang="en-US" altLang="ko-KR" sz="2000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휴대폰 </a:t>
            </a:r>
            <a:r>
              <a:rPr lang="en-US" altLang="ko-KR" sz="2000" dirty="0"/>
              <a:t>– </a:t>
            </a:r>
            <a:r>
              <a:rPr lang="ko-KR" altLang="en-US" sz="2000" dirty="0"/>
              <a:t>항시 휴대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집 앞 택배 그냥 두고 가는 경우 다분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인지 불가</a:t>
            </a: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Door lock </a:t>
            </a:r>
            <a:r>
              <a:rPr lang="ko-KR" altLang="en-US" sz="2000" dirty="0"/>
              <a:t>잠금 장치</a:t>
            </a:r>
            <a:r>
              <a:rPr lang="en-US" altLang="ko-KR" sz="2000" dirty="0"/>
              <a:t>, </a:t>
            </a:r>
            <a:r>
              <a:rPr lang="ko-KR" altLang="en-US" sz="2000" dirty="0"/>
              <a:t>소리</a:t>
            </a:r>
            <a:r>
              <a:rPr lang="en-US" altLang="ko-KR" sz="2000" dirty="0"/>
              <a:t>, </a:t>
            </a:r>
            <a:r>
              <a:rPr lang="ko-KR" altLang="en-US" sz="2000" dirty="0"/>
              <a:t>판단 등 직접 구현 목적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블루투스 및 센서 활용 실용적인 작품 구현 목적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1640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65ED457A-ABC9-4B89-B046-5B6B709B9471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24" y="404664"/>
            <a:ext cx="8568952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500" b="1" dirty="0"/>
              <a:t>2. </a:t>
            </a:r>
            <a:r>
              <a:rPr lang="ko-KR" altLang="en-US" sz="2500" b="1" dirty="0"/>
              <a:t>주요기능</a:t>
            </a:r>
            <a:endParaRPr lang="en-US" altLang="ko-KR" sz="25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73B92FD-5E92-4121-A93C-1E3BBFC16EF7}"/>
              </a:ext>
            </a:extLst>
          </p:cNvPr>
          <p:cNvGrpSpPr/>
          <p:nvPr/>
        </p:nvGrpSpPr>
        <p:grpSpPr>
          <a:xfrm>
            <a:off x="3343438" y="4360678"/>
            <a:ext cx="796514" cy="796514"/>
            <a:chOff x="3075245" y="4807107"/>
            <a:chExt cx="796514" cy="796514"/>
          </a:xfrm>
        </p:grpSpPr>
        <p:pic>
          <p:nvPicPr>
            <p:cNvPr id="41" name="Picture 14" descr="display, lcd, screen icon">
              <a:extLst>
                <a:ext uri="{FF2B5EF4-FFF2-40B4-BE49-F238E27FC236}">
                  <a16:creationId xmlns:a16="http://schemas.microsoft.com/office/drawing/2014/main" id="{FAB50EB9-DB2E-4723-A750-F394F4740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5245" y="4807107"/>
              <a:ext cx="796514" cy="796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login, password, security icon">
              <a:extLst>
                <a:ext uri="{FF2B5EF4-FFF2-40B4-BE49-F238E27FC236}">
                  <a16:creationId xmlns:a16="http://schemas.microsoft.com/office/drawing/2014/main" id="{EDC2C992-56F4-4E13-A03E-263CB39AA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718" y="4916898"/>
              <a:ext cx="482186" cy="48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35E04F7-BB87-4880-B3D5-748CFDFE43C5}"/>
              </a:ext>
            </a:extLst>
          </p:cNvPr>
          <p:cNvSpPr txBox="1"/>
          <p:nvPr/>
        </p:nvSpPr>
        <p:spPr>
          <a:xfrm>
            <a:off x="323528" y="1124744"/>
            <a:ext cx="8568952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버튼 </a:t>
            </a:r>
            <a:r>
              <a:rPr lang="en-US" altLang="ko-KR" sz="2000" dirty="0"/>
              <a:t>/ </a:t>
            </a:r>
            <a:r>
              <a:rPr lang="ko-KR" altLang="en-US" sz="2000" dirty="0"/>
              <a:t>블루투스 </a:t>
            </a:r>
            <a:r>
              <a:rPr lang="en-US" altLang="ko-KR" sz="2000" dirty="0"/>
              <a:t>controller</a:t>
            </a:r>
            <a:r>
              <a:rPr lang="ko-KR" altLang="en-US" sz="2000" dirty="0"/>
              <a:t>로 비밀번호 입력 기능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잠금 장치 </a:t>
            </a:r>
            <a:r>
              <a:rPr lang="en-US" altLang="ko-KR" sz="2000" dirty="0"/>
              <a:t>Lock / Unlock </a:t>
            </a:r>
            <a:r>
              <a:rPr lang="ko-KR" altLang="en-US" sz="2000" dirty="0"/>
              <a:t>기능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문이 닫히는 것을 판단해 자동 </a:t>
            </a:r>
            <a:r>
              <a:rPr lang="en-US" altLang="ko-KR" sz="2000" dirty="0"/>
              <a:t>Lock </a:t>
            </a:r>
            <a:r>
              <a:rPr lang="ko-KR" altLang="en-US" sz="2000" dirty="0"/>
              <a:t>기능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입력 값 및 안내 메시지 </a:t>
            </a:r>
            <a:r>
              <a:rPr lang="en-US" altLang="ko-KR" sz="2000" dirty="0"/>
              <a:t>LCD </a:t>
            </a:r>
            <a:r>
              <a:rPr lang="ko-KR" altLang="en-US" sz="2000" dirty="0"/>
              <a:t>출력 기능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Lock / Unlock </a:t>
            </a:r>
            <a:r>
              <a:rPr lang="ko-KR" altLang="en-US" sz="2000" dirty="0"/>
              <a:t>구분</a:t>
            </a:r>
            <a:r>
              <a:rPr lang="en-US" altLang="ko-KR" sz="2000" dirty="0"/>
              <a:t> </a:t>
            </a:r>
            <a:r>
              <a:rPr lang="ko-KR" altLang="en-US" sz="2000" dirty="0"/>
              <a:t>및 비밀번호 입력 횟수 초과 판단 </a:t>
            </a:r>
            <a:r>
              <a:rPr lang="en-US" altLang="ko-KR" sz="2000" dirty="0"/>
              <a:t>LED </a:t>
            </a:r>
            <a:r>
              <a:rPr lang="ko-KR" altLang="en-US" sz="2000" dirty="0"/>
              <a:t>출력 기능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비밀번호 일치 </a:t>
            </a:r>
            <a:r>
              <a:rPr lang="en-US" altLang="ko-KR" sz="2000" dirty="0"/>
              <a:t>/ </a:t>
            </a:r>
            <a:r>
              <a:rPr lang="ko-KR" altLang="en-US" sz="2000" dirty="0"/>
              <a:t>불일치 </a:t>
            </a:r>
            <a:r>
              <a:rPr lang="en-US" altLang="ko-KR" sz="2000" dirty="0"/>
              <a:t>/ </a:t>
            </a:r>
            <a:r>
              <a:rPr lang="ko-KR" altLang="en-US" sz="2000" dirty="0"/>
              <a:t>문 앞 감지 소리 출력 기능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 앞에 사람 및 택배 도착 여부 감지 기능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778DF7D-1E7C-4C50-8E8E-E76610FDE139}"/>
              </a:ext>
            </a:extLst>
          </p:cNvPr>
          <p:cNvGrpSpPr/>
          <p:nvPr/>
        </p:nvGrpSpPr>
        <p:grpSpPr>
          <a:xfrm>
            <a:off x="1727212" y="4579430"/>
            <a:ext cx="4212940" cy="2151838"/>
            <a:chOff x="1727212" y="4579430"/>
            <a:chExt cx="4212940" cy="2151838"/>
          </a:xfrm>
        </p:grpSpPr>
        <p:pic>
          <p:nvPicPr>
            <p:cNvPr id="1032" name="Picture 8" descr="doorlock, doorway, hasp, stirrup, swivel, threshold icon">
              <a:extLst>
                <a:ext uri="{FF2B5EF4-FFF2-40B4-BE49-F238E27FC236}">
                  <a16:creationId xmlns:a16="http://schemas.microsoft.com/office/drawing/2014/main" id="{A0953B8B-C559-46B7-BE4C-E932A801F9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772" y="5282978"/>
              <a:ext cx="726646" cy="72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77E5346-129C-427A-9711-B6727F7C1C72}"/>
                </a:ext>
              </a:extLst>
            </p:cNvPr>
            <p:cNvGrpSpPr/>
            <p:nvPr/>
          </p:nvGrpSpPr>
          <p:grpSpPr>
            <a:xfrm>
              <a:off x="1727212" y="4753155"/>
              <a:ext cx="755022" cy="755022"/>
              <a:chOff x="1033153" y="4418327"/>
              <a:chExt cx="1243880" cy="1243880"/>
            </a:xfrm>
          </p:grpSpPr>
          <p:pic>
            <p:nvPicPr>
              <p:cNvPr id="1026" name="Picture 2" descr="call, phone, smart icon">
                <a:extLst>
                  <a:ext uri="{FF2B5EF4-FFF2-40B4-BE49-F238E27FC236}">
                    <a16:creationId xmlns:a16="http://schemas.microsoft.com/office/drawing/2014/main" id="{7A697C0A-8C1E-4EAC-AEF5-0A9799A298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3153" y="4418327"/>
                <a:ext cx="1243880" cy="1243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dialpad, keypad, phone, touch icon">
                <a:extLst>
                  <a:ext uri="{FF2B5EF4-FFF2-40B4-BE49-F238E27FC236}">
                    <a16:creationId xmlns:a16="http://schemas.microsoft.com/office/drawing/2014/main" id="{4FA5D490-42AC-4D13-B6ED-C44C840712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0837" y="4767100"/>
                <a:ext cx="633651" cy="6336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AC0DDAD-C980-4A4A-82C1-50C5BC6FBF74}"/>
                </a:ext>
              </a:extLst>
            </p:cNvPr>
            <p:cNvGrpSpPr/>
            <p:nvPr/>
          </p:nvGrpSpPr>
          <p:grpSpPr>
            <a:xfrm>
              <a:off x="2117885" y="4579430"/>
              <a:ext cx="538512" cy="505836"/>
              <a:chOff x="2406891" y="4977409"/>
              <a:chExt cx="538512" cy="505836"/>
            </a:xfrm>
          </p:grpSpPr>
          <p:sp>
            <p:nvSpPr>
              <p:cNvPr id="18" name="번개 17">
                <a:extLst>
                  <a:ext uri="{FF2B5EF4-FFF2-40B4-BE49-F238E27FC236}">
                    <a16:creationId xmlns:a16="http://schemas.microsoft.com/office/drawing/2014/main" id="{E6F9CC6D-096C-4366-961D-B1BD4C44CB62}"/>
                  </a:ext>
                </a:extLst>
              </p:cNvPr>
              <p:cNvSpPr/>
              <p:nvPr/>
            </p:nvSpPr>
            <p:spPr>
              <a:xfrm>
                <a:off x="2406891" y="5233237"/>
                <a:ext cx="538512" cy="250008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8" name="Picture 4" descr="bluetooth icon">
                <a:extLst>
                  <a:ext uri="{FF2B5EF4-FFF2-40B4-BE49-F238E27FC236}">
                    <a16:creationId xmlns:a16="http://schemas.microsoft.com/office/drawing/2014/main" id="{E34D7D51-8CB3-4991-9408-7C0D04E42E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6227" y="4977409"/>
                <a:ext cx="316380" cy="3163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ED42302-0E74-46CB-B54E-73CB48ECA14D}"/>
                </a:ext>
              </a:extLst>
            </p:cNvPr>
            <p:cNvGrpSpPr/>
            <p:nvPr/>
          </p:nvGrpSpPr>
          <p:grpSpPr>
            <a:xfrm>
              <a:off x="1899248" y="5750338"/>
              <a:ext cx="542346" cy="538754"/>
              <a:chOff x="1835696" y="5739783"/>
              <a:chExt cx="759129" cy="754102"/>
            </a:xfrm>
          </p:grpSpPr>
          <p:sp>
            <p:nvSpPr>
              <p:cNvPr id="8" name="사각형: 빗면 7">
                <a:extLst>
                  <a:ext uri="{FF2B5EF4-FFF2-40B4-BE49-F238E27FC236}">
                    <a16:creationId xmlns:a16="http://schemas.microsoft.com/office/drawing/2014/main" id="{ABCD059E-6CE4-42EE-8A8B-DB5836AD4D8E}"/>
                  </a:ext>
                </a:extLst>
              </p:cNvPr>
              <p:cNvSpPr/>
              <p:nvPr/>
            </p:nvSpPr>
            <p:spPr>
              <a:xfrm>
                <a:off x="1835696" y="5739783"/>
                <a:ext cx="754102" cy="754102"/>
              </a:xfrm>
              <a:prstGeom prst="bevel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3" name="Picture 18" descr="dialpad, keypad, phone, touch icon">
                <a:extLst>
                  <a:ext uri="{FF2B5EF4-FFF2-40B4-BE49-F238E27FC236}">
                    <a16:creationId xmlns:a16="http://schemas.microsoft.com/office/drawing/2014/main" id="{56A4EA3D-42D0-403D-8A88-21649DB070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919" y="5906979"/>
                <a:ext cx="586906" cy="586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46" name="Picture 22" descr="arrow, forward, right icon">
              <a:extLst>
                <a:ext uri="{FF2B5EF4-FFF2-40B4-BE49-F238E27FC236}">
                  <a16:creationId xmlns:a16="http://schemas.microsoft.com/office/drawing/2014/main" id="{7817EFBF-2FB6-469E-89E7-4850ED5F94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41954">
              <a:off x="2582719" y="5574418"/>
              <a:ext cx="419304" cy="419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68B10A2-DA39-4A29-85CB-B37DF089CF28}"/>
                </a:ext>
              </a:extLst>
            </p:cNvPr>
            <p:cNvGrpSpPr/>
            <p:nvPr/>
          </p:nvGrpSpPr>
          <p:grpSpPr>
            <a:xfrm>
              <a:off x="3131840" y="6381328"/>
              <a:ext cx="679730" cy="349940"/>
              <a:chOff x="3131840" y="6381328"/>
              <a:chExt cx="679730" cy="349940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AC6841EB-8B4D-4D7F-8437-3345B5DEEC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6381328"/>
                <a:ext cx="349940" cy="349940"/>
              </a:xfrm>
              <a:prstGeom prst="rect">
                <a:avLst/>
              </a:prstGeom>
              <a:solidFill>
                <a:srgbClr val="FF0000"/>
              </a:solidFill>
            </p:spPr>
          </p:pic>
          <p:pic>
            <p:nvPicPr>
              <p:cNvPr id="20" name="Picture 2">
                <a:extLst>
                  <a:ext uri="{FF2B5EF4-FFF2-40B4-BE49-F238E27FC236}">
                    <a16:creationId xmlns:a16="http://schemas.microsoft.com/office/drawing/2014/main" id="{663AE48F-3D97-46EB-A590-B6752D488C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1630" y="6381328"/>
                <a:ext cx="349940" cy="349940"/>
              </a:xfrm>
              <a:prstGeom prst="rect">
                <a:avLst/>
              </a:prstGeom>
              <a:solidFill>
                <a:srgbClr val="00B050"/>
              </a:solidFill>
            </p:spPr>
          </p:pic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891060D-75E1-4E41-A5DB-A95EFE0282BE}"/>
                </a:ext>
              </a:extLst>
            </p:cNvPr>
            <p:cNvGrpSpPr/>
            <p:nvPr/>
          </p:nvGrpSpPr>
          <p:grpSpPr>
            <a:xfrm>
              <a:off x="4484877" y="4656337"/>
              <a:ext cx="1422105" cy="440212"/>
              <a:chOff x="4484877" y="4656337"/>
              <a:chExt cx="1422105" cy="440212"/>
            </a:xfrm>
          </p:grpSpPr>
          <p:pic>
            <p:nvPicPr>
              <p:cNvPr id="39" name="Picture 14" descr="lock, locked icon">
                <a:extLst>
                  <a:ext uri="{FF2B5EF4-FFF2-40B4-BE49-F238E27FC236}">
                    <a16:creationId xmlns:a16="http://schemas.microsoft.com/office/drawing/2014/main" id="{D8714A83-184C-43C0-9476-6078F0EE6B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4877" y="4688978"/>
                <a:ext cx="407571" cy="4075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sound, volume, volumeon icon">
                <a:extLst>
                  <a:ext uri="{FF2B5EF4-FFF2-40B4-BE49-F238E27FC236}">
                    <a16:creationId xmlns:a16="http://schemas.microsoft.com/office/drawing/2014/main" id="{E30DC2FC-D9A5-4615-90A9-D9479AA269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4456" y="4684869"/>
                <a:ext cx="407571" cy="4075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melody, music, sound icon">
                <a:extLst>
                  <a:ext uri="{FF2B5EF4-FFF2-40B4-BE49-F238E27FC236}">
                    <a16:creationId xmlns:a16="http://schemas.microsoft.com/office/drawing/2014/main" id="{56F1D2FF-1C66-4DB5-8D10-4774C44982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2757" y="4656337"/>
                <a:ext cx="409864" cy="4098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8" descr="melody, music, sound icon">
                <a:extLst>
                  <a:ext uri="{FF2B5EF4-FFF2-40B4-BE49-F238E27FC236}">
                    <a16:creationId xmlns:a16="http://schemas.microsoft.com/office/drawing/2014/main" id="{25CB6962-EB5D-4B8C-B620-C6340A5659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7368" y="4682826"/>
                <a:ext cx="409614" cy="4096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31D9679-B8A0-4FF7-8707-57CBD58A74FA}"/>
                </a:ext>
              </a:extLst>
            </p:cNvPr>
            <p:cNvGrpSpPr/>
            <p:nvPr/>
          </p:nvGrpSpPr>
          <p:grpSpPr>
            <a:xfrm>
              <a:off x="4561283" y="5312633"/>
              <a:ext cx="1329752" cy="488662"/>
              <a:chOff x="4561283" y="5312633"/>
              <a:chExt cx="1329752" cy="488662"/>
            </a:xfrm>
          </p:grpSpPr>
          <p:pic>
            <p:nvPicPr>
              <p:cNvPr id="25" name="Picture 8" descr="melody, music, sound icon">
                <a:extLst>
                  <a:ext uri="{FF2B5EF4-FFF2-40B4-BE49-F238E27FC236}">
                    <a16:creationId xmlns:a16="http://schemas.microsoft.com/office/drawing/2014/main" id="{A348A133-C035-4A15-A7CC-8163D52C13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4971" y="5391681"/>
                <a:ext cx="409614" cy="4096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D791A6A-3F68-4083-A9D9-F445B14F8815}"/>
                  </a:ext>
                </a:extLst>
              </p:cNvPr>
              <p:cNvGrpSpPr/>
              <p:nvPr/>
            </p:nvGrpSpPr>
            <p:grpSpPr>
              <a:xfrm>
                <a:off x="4561283" y="5312633"/>
                <a:ext cx="1329752" cy="486619"/>
                <a:chOff x="4561283" y="5312633"/>
                <a:chExt cx="1329752" cy="486619"/>
              </a:xfrm>
            </p:grpSpPr>
            <p:pic>
              <p:nvPicPr>
                <p:cNvPr id="38" name="Picture 10" descr="lock, unlock icon">
                  <a:extLst>
                    <a:ext uri="{FF2B5EF4-FFF2-40B4-BE49-F238E27FC236}">
                      <a16:creationId xmlns:a16="http://schemas.microsoft.com/office/drawing/2014/main" id="{F20DE7FA-E2A1-4A67-8F61-38EE14062F0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61283" y="5312633"/>
                  <a:ext cx="407571" cy="4075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4" descr="sound, volume, volumeon icon">
                  <a:extLst>
                    <a:ext uri="{FF2B5EF4-FFF2-40B4-BE49-F238E27FC236}">
                      <a16:creationId xmlns:a16="http://schemas.microsoft.com/office/drawing/2014/main" id="{2E46129E-3CED-4CD3-9D44-492B897BCD0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0075" y="5391681"/>
                  <a:ext cx="407571" cy="4075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6" descr="melody, music, sound icon">
                  <a:extLst>
                    <a:ext uri="{FF2B5EF4-FFF2-40B4-BE49-F238E27FC236}">
                      <a16:creationId xmlns:a16="http://schemas.microsoft.com/office/drawing/2014/main" id="{D489C5CF-74B5-4C32-9A52-9B22AEC840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81171" y="5337428"/>
                  <a:ext cx="409864" cy="4098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DD01720-7E57-4742-BF50-70F0447A49B9}"/>
                </a:ext>
              </a:extLst>
            </p:cNvPr>
            <p:cNvGrpSpPr/>
            <p:nvPr/>
          </p:nvGrpSpPr>
          <p:grpSpPr>
            <a:xfrm>
              <a:off x="4525157" y="5988171"/>
              <a:ext cx="1414995" cy="468130"/>
              <a:chOff x="4525157" y="5988171"/>
              <a:chExt cx="1414995" cy="468130"/>
            </a:xfrm>
          </p:grpSpPr>
          <p:pic>
            <p:nvPicPr>
              <p:cNvPr id="1036" name="Picture 12" descr="fire sensor, sensor, smoke sensor icon">
                <a:extLst>
                  <a:ext uri="{FF2B5EF4-FFF2-40B4-BE49-F238E27FC236}">
                    <a16:creationId xmlns:a16="http://schemas.microsoft.com/office/drawing/2014/main" id="{15577769-8842-4621-934F-76337A07C4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5157" y="6052874"/>
                <a:ext cx="367291" cy="3672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" descr="sound, volume, volumeon icon">
                <a:extLst>
                  <a:ext uri="{FF2B5EF4-FFF2-40B4-BE49-F238E27FC236}">
                    <a16:creationId xmlns:a16="http://schemas.microsoft.com/office/drawing/2014/main" id="{FF039D23-FCBA-435A-B685-DD185B9C37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9368" y="6048730"/>
                <a:ext cx="407571" cy="4075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6" descr="melody, music, sound icon">
                <a:extLst>
                  <a:ext uri="{FF2B5EF4-FFF2-40B4-BE49-F238E27FC236}">
                    <a16:creationId xmlns:a16="http://schemas.microsoft.com/office/drawing/2014/main" id="{BC3AFD0A-BF57-4FA1-81C9-7F8621BB3B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6448" y="5988171"/>
                <a:ext cx="409864" cy="4098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6" descr="melody, music, sound icon">
                <a:extLst>
                  <a:ext uri="{FF2B5EF4-FFF2-40B4-BE49-F238E27FC236}">
                    <a16:creationId xmlns:a16="http://schemas.microsoft.com/office/drawing/2014/main" id="{2CC318DE-E997-470C-8205-B78C78487D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30288" y="6027654"/>
                <a:ext cx="409864" cy="4098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Picture 22" descr="arrow, forward, right icon">
              <a:extLst>
                <a:ext uri="{FF2B5EF4-FFF2-40B4-BE49-F238E27FC236}">
                  <a16:creationId xmlns:a16="http://schemas.microsoft.com/office/drawing/2014/main" id="{41ECDC00-6A11-488C-94C1-FE2EFD04D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00000">
              <a:off x="3983227" y="5044816"/>
              <a:ext cx="419304" cy="419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2" descr="arrow, forward, right icon">
              <a:extLst>
                <a:ext uri="{FF2B5EF4-FFF2-40B4-BE49-F238E27FC236}">
                  <a16:creationId xmlns:a16="http://schemas.microsoft.com/office/drawing/2014/main" id="{FD6AF500-C9D2-4EE7-B101-6084D54C8E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41954">
              <a:off x="4029050" y="5391936"/>
              <a:ext cx="419304" cy="419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2" descr="arrow, forward, right icon">
              <a:extLst>
                <a:ext uri="{FF2B5EF4-FFF2-40B4-BE49-F238E27FC236}">
                  <a16:creationId xmlns:a16="http://schemas.microsoft.com/office/drawing/2014/main" id="{5551AD88-83F9-4DF0-AD14-BF92ACBE6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4036147" y="5793363"/>
              <a:ext cx="419304" cy="419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2" descr="arrow, forward, right icon">
              <a:extLst>
                <a:ext uri="{FF2B5EF4-FFF2-40B4-BE49-F238E27FC236}">
                  <a16:creationId xmlns:a16="http://schemas.microsoft.com/office/drawing/2014/main" id="{18BB32B9-707D-4F56-BD70-0DAA46430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59649">
              <a:off x="3045020" y="4898421"/>
              <a:ext cx="419304" cy="419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2" descr="arrow, forward, right icon">
              <a:extLst>
                <a:ext uri="{FF2B5EF4-FFF2-40B4-BE49-F238E27FC236}">
                  <a16:creationId xmlns:a16="http://schemas.microsoft.com/office/drawing/2014/main" id="{C812444D-0EA6-476C-BFBE-5D43BBE8BF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200000">
              <a:off x="3516807" y="5922034"/>
              <a:ext cx="419304" cy="419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2" descr="arrow, forward, right icon">
              <a:extLst>
                <a:ext uri="{FF2B5EF4-FFF2-40B4-BE49-F238E27FC236}">
                  <a16:creationId xmlns:a16="http://schemas.microsoft.com/office/drawing/2014/main" id="{857AF679-129F-44F5-BC60-5D4D4FA0A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0000">
              <a:off x="2617892" y="5156290"/>
              <a:ext cx="419304" cy="419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91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65ED457A-ABC9-4B89-B046-5B6B709B9471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7524" y="404664"/>
            <a:ext cx="8568952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500" b="1" dirty="0"/>
              <a:t>3. </a:t>
            </a:r>
            <a:r>
              <a:rPr lang="ko-KR" altLang="en-US" sz="2500" b="1" dirty="0"/>
              <a:t>시스템 구성</a:t>
            </a:r>
            <a:endParaRPr lang="en-US" altLang="ko-KR" sz="250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9FA2E23-E726-4985-8B73-2FC6A39C76AD}"/>
              </a:ext>
            </a:extLst>
          </p:cNvPr>
          <p:cNvSpPr/>
          <p:nvPr/>
        </p:nvSpPr>
        <p:spPr>
          <a:xfrm>
            <a:off x="7000647" y="2303349"/>
            <a:ext cx="1599966" cy="1015741"/>
          </a:xfrm>
          <a:prstGeom prst="roundRect">
            <a:avLst/>
          </a:prstGeom>
          <a:solidFill>
            <a:srgbClr val="F4EF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altLang="ko-KR" sz="5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b="1" dirty="0">
                <a:solidFill>
                  <a:schemeClr val="tx1"/>
                </a:solidFill>
              </a:rPr>
              <a:t>- Lock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b="1" dirty="0">
                <a:solidFill>
                  <a:schemeClr val="tx1"/>
                </a:solidFill>
              </a:rPr>
              <a:t>- Unlock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2A0F514-D6F6-4D2B-A008-C939C57FD2F0}"/>
              </a:ext>
            </a:extLst>
          </p:cNvPr>
          <p:cNvSpPr/>
          <p:nvPr/>
        </p:nvSpPr>
        <p:spPr>
          <a:xfrm>
            <a:off x="7288679" y="2033494"/>
            <a:ext cx="1023902" cy="539708"/>
          </a:xfrm>
          <a:prstGeom prst="roundRect">
            <a:avLst/>
          </a:prstGeom>
          <a:solidFill>
            <a:srgbClr val="F6F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잠금장치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모터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BB25101-4045-4D9D-83CA-7CB8948B1031}"/>
              </a:ext>
            </a:extLst>
          </p:cNvPr>
          <p:cNvSpPr/>
          <p:nvPr/>
        </p:nvSpPr>
        <p:spPr>
          <a:xfrm>
            <a:off x="758824" y="1332671"/>
            <a:ext cx="1406475" cy="59503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500" b="1" dirty="0">
                <a:solidFill>
                  <a:schemeClr val="tx1"/>
                </a:solidFill>
              </a:rPr>
              <a:t>Bluetooth</a:t>
            </a:r>
          </a:p>
          <a:p>
            <a:pPr algn="just"/>
            <a:r>
              <a:rPr lang="en-US" altLang="ko-KR" sz="1500" b="1" dirty="0">
                <a:solidFill>
                  <a:schemeClr val="tx1"/>
                </a:solidFill>
              </a:rPr>
              <a:t>Controller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21E86D63-452C-498E-B8B2-339B712EEA07}"/>
              </a:ext>
            </a:extLst>
          </p:cNvPr>
          <p:cNvSpPr/>
          <p:nvPr/>
        </p:nvSpPr>
        <p:spPr>
          <a:xfrm>
            <a:off x="3776980" y="1861593"/>
            <a:ext cx="288032" cy="581499"/>
          </a:xfrm>
          <a:prstGeom prst="downArrow">
            <a:avLst>
              <a:gd name="adj1" fmla="val 50000"/>
              <a:gd name="adj2" fmla="val 65411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638C799A-EC2E-46E1-9C49-3F5A8FD05060}"/>
              </a:ext>
            </a:extLst>
          </p:cNvPr>
          <p:cNvSpPr/>
          <p:nvPr/>
        </p:nvSpPr>
        <p:spPr>
          <a:xfrm rot="16200000">
            <a:off x="2487771" y="4506798"/>
            <a:ext cx="288032" cy="581499"/>
          </a:xfrm>
          <a:prstGeom prst="downArrow">
            <a:avLst>
              <a:gd name="adj1" fmla="val 50000"/>
              <a:gd name="adj2" fmla="val 65411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419E21-F6A7-4E6B-BF3C-71D5741D3ECF}"/>
              </a:ext>
            </a:extLst>
          </p:cNvPr>
          <p:cNvSpPr/>
          <p:nvPr/>
        </p:nvSpPr>
        <p:spPr>
          <a:xfrm>
            <a:off x="3150248" y="2778564"/>
            <a:ext cx="2522078" cy="24029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2200"/>
              </a:lnSpc>
            </a:pPr>
            <a:r>
              <a:rPr lang="en-US" altLang="ko-KR" sz="1500" b="1" dirty="0">
                <a:solidFill>
                  <a:schemeClr val="tx1"/>
                </a:solidFill>
              </a:rPr>
              <a:t>- Check password</a:t>
            </a:r>
          </a:p>
          <a:p>
            <a:pPr algn="just">
              <a:lnSpc>
                <a:spcPts val="2200"/>
              </a:lnSpc>
            </a:pPr>
            <a:r>
              <a:rPr lang="en-US" altLang="ko-KR" sz="1500" b="1" dirty="0">
                <a:solidFill>
                  <a:schemeClr val="tx1"/>
                </a:solidFill>
              </a:rPr>
              <a:t>- Check count input</a:t>
            </a:r>
          </a:p>
          <a:p>
            <a:pPr algn="just">
              <a:lnSpc>
                <a:spcPts val="2200"/>
              </a:lnSpc>
            </a:pPr>
            <a:r>
              <a:rPr lang="en-US" altLang="ko-KR" sz="1500" b="1" dirty="0">
                <a:solidFill>
                  <a:schemeClr val="tx1"/>
                </a:solidFill>
              </a:rPr>
              <a:t>- Is open</a:t>
            </a:r>
          </a:p>
          <a:p>
            <a:pPr algn="just">
              <a:lnSpc>
                <a:spcPts val="2200"/>
              </a:lnSpc>
            </a:pPr>
            <a:r>
              <a:rPr lang="en-US" altLang="ko-KR" sz="1500" b="1" dirty="0">
                <a:solidFill>
                  <a:schemeClr val="tx1"/>
                </a:solidFill>
              </a:rPr>
              <a:t>- Is lock</a:t>
            </a:r>
          </a:p>
          <a:p>
            <a:pPr algn="just">
              <a:lnSpc>
                <a:spcPts val="2200"/>
              </a:lnSpc>
            </a:pPr>
            <a:r>
              <a:rPr lang="en-US" altLang="ko-KR" sz="1500" b="1" dirty="0">
                <a:solidFill>
                  <a:schemeClr val="tx1"/>
                </a:solidFill>
              </a:rPr>
              <a:t>- Is detected</a:t>
            </a:r>
          </a:p>
          <a:p>
            <a:pPr algn="just">
              <a:lnSpc>
                <a:spcPts val="2200"/>
              </a:lnSpc>
            </a:pPr>
            <a:r>
              <a:rPr lang="en-US" altLang="ko-KR" sz="1500" b="1" dirty="0">
                <a:solidFill>
                  <a:schemeClr val="tx1"/>
                </a:solidFill>
              </a:rPr>
              <a:t>- Sound buzzer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B2C6897-8FDB-4815-BA8A-EDB7302DF3E7}"/>
              </a:ext>
            </a:extLst>
          </p:cNvPr>
          <p:cNvSpPr/>
          <p:nvPr/>
        </p:nvSpPr>
        <p:spPr>
          <a:xfrm>
            <a:off x="3743448" y="2566836"/>
            <a:ext cx="1274080" cy="53970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Logic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(Uno)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A2482F0C-22EA-4067-950A-5086780EB7CC}"/>
              </a:ext>
            </a:extLst>
          </p:cNvPr>
          <p:cNvSpPr/>
          <p:nvPr/>
        </p:nvSpPr>
        <p:spPr>
          <a:xfrm rot="16200000">
            <a:off x="6115144" y="2887765"/>
            <a:ext cx="288032" cy="581499"/>
          </a:xfrm>
          <a:prstGeom prst="downArrow">
            <a:avLst>
              <a:gd name="adj1" fmla="val 50000"/>
              <a:gd name="adj2" fmla="val 65411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B9C510D-4D8F-45B9-A810-63BD901B7B86}"/>
              </a:ext>
            </a:extLst>
          </p:cNvPr>
          <p:cNvSpPr/>
          <p:nvPr/>
        </p:nvSpPr>
        <p:spPr>
          <a:xfrm rot="16200000">
            <a:off x="2487772" y="2848060"/>
            <a:ext cx="288032" cy="581499"/>
          </a:xfrm>
          <a:prstGeom prst="downArrow">
            <a:avLst>
              <a:gd name="adj1" fmla="val 50000"/>
              <a:gd name="adj2" fmla="val 65411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0647D49-805A-4EB0-BBA1-9A11C009F122}"/>
              </a:ext>
            </a:extLst>
          </p:cNvPr>
          <p:cNvSpPr/>
          <p:nvPr/>
        </p:nvSpPr>
        <p:spPr>
          <a:xfrm>
            <a:off x="775781" y="4581523"/>
            <a:ext cx="1296144" cy="53970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Key pad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9D459AE-C34E-4A06-A96F-39F168A74FA8}"/>
              </a:ext>
            </a:extLst>
          </p:cNvPr>
          <p:cNvSpPr/>
          <p:nvPr/>
        </p:nvSpPr>
        <p:spPr>
          <a:xfrm>
            <a:off x="2759015" y="1201108"/>
            <a:ext cx="1296144" cy="5397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초음파 센서</a:t>
            </a: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4AC01D9E-CDCD-408C-965D-644E36455CE6}"/>
              </a:ext>
            </a:extLst>
          </p:cNvPr>
          <p:cNvSpPr/>
          <p:nvPr/>
        </p:nvSpPr>
        <p:spPr>
          <a:xfrm>
            <a:off x="4788024" y="5293111"/>
            <a:ext cx="288032" cy="581499"/>
          </a:xfrm>
          <a:prstGeom prst="downArrow">
            <a:avLst>
              <a:gd name="adj1" fmla="val 50000"/>
              <a:gd name="adj2" fmla="val 65411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D44E5DE-23C5-473B-A2CE-532F0B1EAB54}"/>
              </a:ext>
            </a:extLst>
          </p:cNvPr>
          <p:cNvSpPr/>
          <p:nvPr/>
        </p:nvSpPr>
        <p:spPr>
          <a:xfrm>
            <a:off x="3779912" y="6018626"/>
            <a:ext cx="1296144" cy="53970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LCD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B1D3894-1A76-4815-86BA-5800C6E6C1CE}"/>
              </a:ext>
            </a:extLst>
          </p:cNvPr>
          <p:cNvSpPr/>
          <p:nvPr/>
        </p:nvSpPr>
        <p:spPr>
          <a:xfrm>
            <a:off x="773634" y="2753861"/>
            <a:ext cx="1296144" cy="59503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Bluetooth</a:t>
            </a: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Module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5BF23728-445F-4F87-84A2-EAAE11502F8D}"/>
              </a:ext>
            </a:extLst>
          </p:cNvPr>
          <p:cNvSpPr/>
          <p:nvPr/>
        </p:nvSpPr>
        <p:spPr>
          <a:xfrm>
            <a:off x="1277801" y="2052751"/>
            <a:ext cx="288032" cy="581499"/>
          </a:xfrm>
          <a:prstGeom prst="downArrow">
            <a:avLst>
              <a:gd name="adj1" fmla="val 50000"/>
              <a:gd name="adj2" fmla="val 6541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D47E795-A78A-4D49-8A60-39A3F8C81A43}"/>
              </a:ext>
            </a:extLst>
          </p:cNvPr>
          <p:cNvSpPr/>
          <p:nvPr/>
        </p:nvSpPr>
        <p:spPr>
          <a:xfrm>
            <a:off x="7524328" y="620687"/>
            <a:ext cx="1296144" cy="2880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 b="1" dirty="0">
                <a:solidFill>
                  <a:schemeClr val="tx1"/>
                </a:solidFill>
              </a:rPr>
              <a:t>Input Output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0" name="Picture 4" descr="bluetooth icon">
            <a:extLst>
              <a:ext uri="{FF2B5EF4-FFF2-40B4-BE49-F238E27FC236}">
                <a16:creationId xmlns:a16="http://schemas.microsoft.com/office/drawing/2014/main" id="{97BE90FC-EBC5-4AF4-88AC-8886DEE3E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79" y="2124759"/>
            <a:ext cx="219676" cy="2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0F62CF38-19D1-401A-BD06-14C514DF415C}"/>
              </a:ext>
            </a:extLst>
          </p:cNvPr>
          <p:cNvSpPr/>
          <p:nvPr/>
        </p:nvSpPr>
        <p:spPr>
          <a:xfrm rot="16200000">
            <a:off x="6115145" y="3431164"/>
            <a:ext cx="288032" cy="581499"/>
          </a:xfrm>
          <a:prstGeom prst="downArrow">
            <a:avLst>
              <a:gd name="adj1" fmla="val 50000"/>
              <a:gd name="adj2" fmla="val 65411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B5CA885C-8EF2-4BE9-BC55-73968C355E2E}"/>
              </a:ext>
            </a:extLst>
          </p:cNvPr>
          <p:cNvSpPr/>
          <p:nvPr/>
        </p:nvSpPr>
        <p:spPr>
          <a:xfrm>
            <a:off x="3131840" y="4969427"/>
            <a:ext cx="1296144" cy="53970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74HC595</a:t>
            </a:r>
            <a:r>
              <a:rPr lang="ko-KR" altLang="en-US" sz="1500" b="1" dirty="0">
                <a:solidFill>
                  <a:schemeClr val="tx1"/>
                </a:solidFill>
              </a:rPr>
              <a:t>칩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(More Digital Pin)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5B9E365-DAB4-4B0C-8D40-F302A212FC1F}"/>
              </a:ext>
            </a:extLst>
          </p:cNvPr>
          <p:cNvSpPr/>
          <p:nvPr/>
        </p:nvSpPr>
        <p:spPr>
          <a:xfrm>
            <a:off x="6464896" y="5142355"/>
            <a:ext cx="2427584" cy="12071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altLang="ko-KR" sz="5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b="1" dirty="0">
                <a:solidFill>
                  <a:schemeClr val="tx1"/>
                </a:solidFill>
              </a:rPr>
              <a:t>1) Password right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b="1" dirty="0">
                <a:solidFill>
                  <a:schemeClr val="tx1"/>
                </a:solidFill>
              </a:rPr>
              <a:t>2) Password wrong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b="1" dirty="0">
                <a:solidFill>
                  <a:schemeClr val="tx1"/>
                </a:solidFill>
              </a:rPr>
              <a:t>3) Detected something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F8CF5C9-66B5-47E3-B82A-B8478B27C3A3}"/>
              </a:ext>
            </a:extLst>
          </p:cNvPr>
          <p:cNvSpPr/>
          <p:nvPr/>
        </p:nvSpPr>
        <p:spPr>
          <a:xfrm>
            <a:off x="7049247" y="4789055"/>
            <a:ext cx="1296144" cy="5397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피에조</a:t>
            </a:r>
            <a:r>
              <a:rPr lang="ko-KR" altLang="en-US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 err="1">
                <a:solidFill>
                  <a:schemeClr val="tx1"/>
                </a:solidFill>
              </a:rPr>
              <a:t>부저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75CD097-DB46-406A-A875-CEE86BC3D584}"/>
              </a:ext>
            </a:extLst>
          </p:cNvPr>
          <p:cNvSpPr/>
          <p:nvPr/>
        </p:nvSpPr>
        <p:spPr>
          <a:xfrm>
            <a:off x="7000647" y="3517068"/>
            <a:ext cx="1599966" cy="1015741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92D050"/>
              </a:gs>
              <a:gs pos="100000">
                <a:srgbClr val="00B05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altLang="ko-KR" sz="5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b="1" dirty="0">
                <a:solidFill>
                  <a:schemeClr val="tx1"/>
                </a:solidFill>
              </a:rPr>
              <a:t>- Red / Blink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b="1" dirty="0">
                <a:solidFill>
                  <a:schemeClr val="tx1"/>
                </a:solidFill>
              </a:rPr>
              <a:t>- Green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EAF2ECF-71FD-4797-80C0-67A18B40F429}"/>
              </a:ext>
            </a:extLst>
          </p:cNvPr>
          <p:cNvSpPr/>
          <p:nvPr/>
        </p:nvSpPr>
        <p:spPr>
          <a:xfrm>
            <a:off x="7152558" y="3299823"/>
            <a:ext cx="1296144" cy="434490"/>
          </a:xfrm>
          <a:prstGeom prst="roundRect">
            <a:avLst/>
          </a:prstGeom>
          <a:gradFill flip="none" rotWithShape="1">
            <a:gsLst>
              <a:gs pos="100000">
                <a:srgbClr val="00B050">
                  <a:lumMod val="80000"/>
                  <a:lumOff val="20000"/>
                </a:srgbClr>
              </a:gs>
              <a:gs pos="0">
                <a:srgbClr val="FF0000">
                  <a:lumMod val="80000"/>
                  <a:lumOff val="2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LED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C0ABD8D-5AF6-48B5-9949-E28D20B85847}"/>
              </a:ext>
            </a:extLst>
          </p:cNvPr>
          <p:cNvSpPr/>
          <p:nvPr/>
        </p:nvSpPr>
        <p:spPr>
          <a:xfrm>
            <a:off x="4652625" y="1196752"/>
            <a:ext cx="1296144" cy="5397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적외선 센서</a:t>
            </a:r>
          </a:p>
        </p:txBody>
      </p:sp>
      <p:sp>
        <p:nvSpPr>
          <p:cNvPr id="80" name="화살표: 아래쪽 79">
            <a:extLst>
              <a:ext uri="{FF2B5EF4-FFF2-40B4-BE49-F238E27FC236}">
                <a16:creationId xmlns:a16="http://schemas.microsoft.com/office/drawing/2014/main" id="{D7846257-677C-4BF5-B9C4-0CCDD2CE3C61}"/>
              </a:ext>
            </a:extLst>
          </p:cNvPr>
          <p:cNvSpPr/>
          <p:nvPr/>
        </p:nvSpPr>
        <p:spPr>
          <a:xfrm>
            <a:off x="4652625" y="1861593"/>
            <a:ext cx="288032" cy="581499"/>
          </a:xfrm>
          <a:prstGeom prst="downArrow">
            <a:avLst>
              <a:gd name="adj1" fmla="val 50000"/>
              <a:gd name="adj2" fmla="val 65411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4" name="Picture 6" descr="essential, input, interface, ui, ux, web, website icon">
            <a:extLst>
              <a:ext uri="{FF2B5EF4-FFF2-40B4-BE49-F238E27FC236}">
                <a16:creationId xmlns:a16="http://schemas.microsoft.com/office/drawing/2014/main" id="{BC84598A-1540-4145-A68F-A35024BA1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69" y="2849381"/>
            <a:ext cx="251094" cy="33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ssential, interface, output, ui, ux, web, website icon">
            <a:extLst>
              <a:ext uri="{FF2B5EF4-FFF2-40B4-BE49-F238E27FC236}">
                <a16:creationId xmlns:a16="http://schemas.microsoft.com/office/drawing/2014/main" id="{DAB4875D-65BD-4A34-8130-E1D868235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46" y="6121083"/>
            <a:ext cx="251094" cy="33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6" descr="essential, input, interface, ui, ux, web, website icon">
            <a:extLst>
              <a:ext uri="{FF2B5EF4-FFF2-40B4-BE49-F238E27FC236}">
                <a16:creationId xmlns:a16="http://schemas.microsoft.com/office/drawing/2014/main" id="{25EA941A-B674-4A80-84BA-48E7A58FB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88" y="1293312"/>
            <a:ext cx="251094" cy="33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" descr="essential, input, interface, ui, ux, web, website icon">
            <a:extLst>
              <a:ext uri="{FF2B5EF4-FFF2-40B4-BE49-F238E27FC236}">
                <a16:creationId xmlns:a16="http://schemas.microsoft.com/office/drawing/2014/main" id="{1E6878E8-3556-4E6E-B207-311028A71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286" y="1303566"/>
            <a:ext cx="251094" cy="33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6" descr="essential, input, interface, ui, ux, web, website icon">
            <a:extLst>
              <a:ext uri="{FF2B5EF4-FFF2-40B4-BE49-F238E27FC236}">
                <a16:creationId xmlns:a16="http://schemas.microsoft.com/office/drawing/2014/main" id="{DEEC565F-3336-4F38-B329-FFAD77CC4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49" y="4656954"/>
            <a:ext cx="251094" cy="33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essential, interface, output, ui, ux, web, website icon">
            <a:extLst>
              <a:ext uri="{FF2B5EF4-FFF2-40B4-BE49-F238E27FC236}">
                <a16:creationId xmlns:a16="http://schemas.microsoft.com/office/drawing/2014/main" id="{2B5D6B2A-F1B0-4BF5-BDA6-B5B7E227A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802" y="5578510"/>
            <a:ext cx="251094" cy="33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" descr="essential, interface, output, ui, ux, web, website icon">
            <a:extLst>
              <a:ext uri="{FF2B5EF4-FFF2-40B4-BE49-F238E27FC236}">
                <a16:creationId xmlns:a16="http://schemas.microsoft.com/office/drawing/2014/main" id="{FF84EFB5-F048-4B56-AC6B-95EA4E795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61" y="3849467"/>
            <a:ext cx="251094" cy="33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" descr="essential, interface, output, ui, ux, web, website icon">
            <a:extLst>
              <a:ext uri="{FF2B5EF4-FFF2-40B4-BE49-F238E27FC236}">
                <a16:creationId xmlns:a16="http://schemas.microsoft.com/office/drawing/2014/main" id="{6A65B1F8-E509-476C-A1D0-F3A3B34DE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61" y="2658383"/>
            <a:ext cx="251094" cy="33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essential, input, interface, ui, ux, web, website icon">
            <a:extLst>
              <a:ext uri="{FF2B5EF4-FFF2-40B4-BE49-F238E27FC236}">
                <a16:creationId xmlns:a16="http://schemas.microsoft.com/office/drawing/2014/main" id="{3C41A914-FF50-418B-A318-5153A7C91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74" y="1458739"/>
            <a:ext cx="251094" cy="33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화살표: 아래쪽 89">
            <a:extLst>
              <a:ext uri="{FF2B5EF4-FFF2-40B4-BE49-F238E27FC236}">
                <a16:creationId xmlns:a16="http://schemas.microsoft.com/office/drawing/2014/main" id="{E4705A9F-E2D9-4AAA-A8E0-1A6AA1157036}"/>
              </a:ext>
            </a:extLst>
          </p:cNvPr>
          <p:cNvSpPr/>
          <p:nvPr/>
        </p:nvSpPr>
        <p:spPr>
          <a:xfrm rot="18000000">
            <a:off x="5904379" y="4871233"/>
            <a:ext cx="288032" cy="581499"/>
          </a:xfrm>
          <a:prstGeom prst="downArrow">
            <a:avLst>
              <a:gd name="adj1" fmla="val 50000"/>
              <a:gd name="adj2" fmla="val 65411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2" name="Picture 6" descr="essential, input, interface, ui, ux, web, website icon">
            <a:extLst>
              <a:ext uri="{FF2B5EF4-FFF2-40B4-BE49-F238E27FC236}">
                <a16:creationId xmlns:a16="http://schemas.microsoft.com/office/drawing/2014/main" id="{F0097AF9-B247-4020-8315-412843C6C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363" y="309788"/>
            <a:ext cx="251094" cy="33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essential, interface, output, ui, ux, web, website icon">
            <a:extLst>
              <a:ext uri="{FF2B5EF4-FFF2-40B4-BE49-F238E27FC236}">
                <a16:creationId xmlns:a16="http://schemas.microsoft.com/office/drawing/2014/main" id="{A3BE32DA-6EA2-455B-B606-60B8DCDFF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796" y="310743"/>
            <a:ext cx="251094" cy="33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call, phone, smart icon">
            <a:extLst>
              <a:ext uri="{FF2B5EF4-FFF2-40B4-BE49-F238E27FC236}">
                <a16:creationId xmlns:a16="http://schemas.microsoft.com/office/drawing/2014/main" id="{91F86EB9-92E2-4364-B9E6-01A5BD37B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763" y="1479018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63BAAB96-1C30-4518-977D-ED0589BF6629}"/>
              </a:ext>
            </a:extLst>
          </p:cNvPr>
          <p:cNvSpPr/>
          <p:nvPr/>
        </p:nvSpPr>
        <p:spPr>
          <a:xfrm>
            <a:off x="4427984" y="5766683"/>
            <a:ext cx="500144" cy="2158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b="1" dirty="0">
                <a:solidFill>
                  <a:schemeClr val="tx1"/>
                </a:solidFill>
              </a:rPr>
              <a:t>출력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068D2C62-8BB6-4094-8639-F3534271253F}"/>
              </a:ext>
            </a:extLst>
          </p:cNvPr>
          <p:cNvSpPr/>
          <p:nvPr/>
        </p:nvSpPr>
        <p:spPr>
          <a:xfrm>
            <a:off x="5868144" y="4789055"/>
            <a:ext cx="1077163" cy="2158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 b="1" dirty="0">
                <a:solidFill>
                  <a:schemeClr val="tx1"/>
                </a:solidFill>
              </a:rPr>
              <a:t>Sound buzzer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212595D1-CD6D-4104-9BE0-396A3AED2678}"/>
              </a:ext>
            </a:extLst>
          </p:cNvPr>
          <p:cNvSpPr/>
          <p:nvPr/>
        </p:nvSpPr>
        <p:spPr>
          <a:xfrm>
            <a:off x="5705024" y="2747247"/>
            <a:ext cx="1077163" cy="2158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잠금장치 제어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3D06317-31BF-4527-895D-831449BD961B}"/>
              </a:ext>
            </a:extLst>
          </p:cNvPr>
          <p:cNvSpPr/>
          <p:nvPr/>
        </p:nvSpPr>
        <p:spPr>
          <a:xfrm>
            <a:off x="5705024" y="3935559"/>
            <a:ext cx="1077163" cy="2158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LED </a:t>
            </a:r>
            <a:r>
              <a:rPr lang="ko-KR" altLang="en-US" sz="1000" b="1" dirty="0">
                <a:solidFill>
                  <a:schemeClr val="tx1"/>
                </a:solidFill>
              </a:rPr>
              <a:t>제어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A0633BFA-BFF0-4F72-912E-96F3931AB596}"/>
              </a:ext>
            </a:extLst>
          </p:cNvPr>
          <p:cNvSpPr/>
          <p:nvPr/>
        </p:nvSpPr>
        <p:spPr>
          <a:xfrm>
            <a:off x="395536" y="3343756"/>
            <a:ext cx="2834641" cy="12373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 b="1" dirty="0">
                <a:solidFill>
                  <a:schemeClr val="tx1"/>
                </a:solidFill>
              </a:rPr>
              <a:t>- </a:t>
            </a:r>
            <a:r>
              <a:rPr lang="ko-KR" altLang="en-US" sz="1000" b="1" dirty="0">
                <a:solidFill>
                  <a:schemeClr val="tx1"/>
                </a:solidFill>
              </a:rPr>
              <a:t>패스워드 맞으면 잠금장치 </a:t>
            </a:r>
            <a:r>
              <a:rPr lang="en-US" altLang="ko-KR" sz="1000" b="1" dirty="0">
                <a:solidFill>
                  <a:schemeClr val="tx1"/>
                </a:solidFill>
              </a:rPr>
              <a:t>Unlock,</a:t>
            </a:r>
          </a:p>
          <a:p>
            <a:pPr algn="just"/>
            <a:r>
              <a:rPr lang="en-US" altLang="ko-KR" sz="1000" b="1" dirty="0">
                <a:solidFill>
                  <a:schemeClr val="tx1"/>
                </a:solidFill>
              </a:rPr>
              <a:t>  LED Green, sound buzzer 1)</a:t>
            </a:r>
          </a:p>
          <a:p>
            <a:pPr algn="just"/>
            <a:r>
              <a:rPr lang="en-US" altLang="ko-KR" sz="500" b="1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000" b="1" dirty="0">
                <a:solidFill>
                  <a:schemeClr val="tx1"/>
                </a:solidFill>
              </a:rPr>
              <a:t>- </a:t>
            </a:r>
            <a:r>
              <a:rPr lang="ko-KR" altLang="en-US" sz="1000" b="1" dirty="0">
                <a:solidFill>
                  <a:schemeClr val="tx1"/>
                </a:solidFill>
              </a:rPr>
              <a:t>패스워드 틀리면</a:t>
            </a:r>
            <a:r>
              <a:rPr lang="en-US" altLang="ko-KR" sz="1000" b="1" dirty="0">
                <a:solidFill>
                  <a:schemeClr val="tx1"/>
                </a:solidFill>
              </a:rPr>
              <a:t>, sound buzzer 2) </a:t>
            </a:r>
          </a:p>
          <a:p>
            <a:pPr algn="just"/>
            <a:r>
              <a:rPr lang="en-US" altLang="ko-KR" sz="700" b="1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000" b="1" dirty="0">
                <a:solidFill>
                  <a:schemeClr val="tx1"/>
                </a:solidFill>
              </a:rPr>
              <a:t>- </a:t>
            </a:r>
            <a:r>
              <a:rPr lang="ko-KR" altLang="en-US" sz="1000" b="1" dirty="0">
                <a:solidFill>
                  <a:schemeClr val="tx1"/>
                </a:solidFill>
              </a:rPr>
              <a:t>패스워드 </a:t>
            </a:r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r>
              <a:rPr lang="ko-KR" altLang="en-US" sz="1000" b="1" dirty="0">
                <a:solidFill>
                  <a:schemeClr val="tx1"/>
                </a:solidFill>
              </a:rPr>
              <a:t>회 틀리면</a:t>
            </a:r>
            <a:r>
              <a:rPr lang="en-US" altLang="ko-KR" sz="1000" b="1" dirty="0">
                <a:solidFill>
                  <a:schemeClr val="tx1"/>
                </a:solidFill>
              </a:rPr>
              <a:t> 10</a:t>
            </a:r>
            <a:r>
              <a:rPr lang="ko-KR" altLang="en-US" sz="1000" b="1" dirty="0">
                <a:solidFill>
                  <a:schemeClr val="tx1"/>
                </a:solidFill>
              </a:rPr>
              <a:t>초간 입력 값 무시</a:t>
            </a:r>
            <a:r>
              <a:rPr lang="en-US" altLang="ko-KR" sz="1000" b="1" dirty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en-US" altLang="ko-KR" sz="1000" b="1" dirty="0">
                <a:solidFill>
                  <a:schemeClr val="tx1"/>
                </a:solidFill>
              </a:rPr>
              <a:t>  10</a:t>
            </a:r>
            <a:r>
              <a:rPr lang="ko-KR" altLang="en-US" sz="1000" b="1" dirty="0">
                <a:solidFill>
                  <a:schemeClr val="tx1"/>
                </a:solidFill>
              </a:rPr>
              <a:t>초간 </a:t>
            </a:r>
            <a:r>
              <a:rPr lang="en-US" altLang="ko-KR" sz="1000" b="1" dirty="0">
                <a:solidFill>
                  <a:schemeClr val="tx1"/>
                </a:solidFill>
              </a:rPr>
              <a:t>LED Red Blink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C927614-E673-47B6-B734-A6B95655B09B}"/>
              </a:ext>
            </a:extLst>
          </p:cNvPr>
          <p:cNvSpPr/>
          <p:nvPr/>
        </p:nvSpPr>
        <p:spPr>
          <a:xfrm>
            <a:off x="2453331" y="1772816"/>
            <a:ext cx="1470597" cy="7619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 b="1" dirty="0">
                <a:solidFill>
                  <a:schemeClr val="tx1"/>
                </a:solidFill>
              </a:rPr>
              <a:t>- </a:t>
            </a:r>
            <a:r>
              <a:rPr lang="ko-KR" altLang="en-US" sz="1000" b="1" dirty="0">
                <a:solidFill>
                  <a:schemeClr val="tx1"/>
                </a:solidFill>
              </a:rPr>
              <a:t>닫혀 있는지 확인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000" b="1" dirty="0">
                <a:solidFill>
                  <a:schemeClr val="tx1"/>
                </a:solidFill>
              </a:rPr>
              <a:t>- Unlock </a:t>
            </a:r>
            <a:r>
              <a:rPr lang="ko-KR" altLang="en-US" sz="1000" b="1" dirty="0">
                <a:solidFill>
                  <a:schemeClr val="tx1"/>
                </a:solidFill>
              </a:rPr>
              <a:t>상태 확인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000" b="1" dirty="0">
                <a:solidFill>
                  <a:schemeClr val="tx1"/>
                </a:solidFill>
              </a:rPr>
              <a:t>- </a:t>
            </a:r>
            <a:r>
              <a:rPr lang="ko-KR" altLang="en-US" sz="1000" b="1" dirty="0">
                <a:solidFill>
                  <a:schemeClr val="tx1"/>
                </a:solidFill>
              </a:rPr>
              <a:t>둘 다 해당 되면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000" b="1" dirty="0">
                <a:solidFill>
                  <a:schemeClr val="tx1"/>
                </a:solidFill>
              </a:rPr>
              <a:t>  </a:t>
            </a:r>
            <a:r>
              <a:rPr lang="ko-KR" altLang="en-US" sz="1000" b="1" dirty="0">
                <a:solidFill>
                  <a:schemeClr val="tx1"/>
                </a:solidFill>
              </a:rPr>
              <a:t>잠금장치 </a:t>
            </a:r>
            <a:r>
              <a:rPr lang="en-US" altLang="ko-KR" sz="1000" b="1" dirty="0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8B41972C-4AE7-446E-8511-8C2E027AF1A7}"/>
              </a:ext>
            </a:extLst>
          </p:cNvPr>
          <p:cNvSpPr/>
          <p:nvPr/>
        </p:nvSpPr>
        <p:spPr>
          <a:xfrm>
            <a:off x="4860031" y="1764719"/>
            <a:ext cx="1911339" cy="5126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 b="1" dirty="0">
                <a:solidFill>
                  <a:schemeClr val="tx1"/>
                </a:solidFill>
              </a:rPr>
              <a:t>- </a:t>
            </a:r>
            <a:r>
              <a:rPr lang="ko-KR" altLang="en-US" sz="1000" b="1" dirty="0">
                <a:solidFill>
                  <a:schemeClr val="tx1"/>
                </a:solidFill>
              </a:rPr>
              <a:t>감지여부 판단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000" b="1" dirty="0">
                <a:solidFill>
                  <a:schemeClr val="tx1"/>
                </a:solidFill>
              </a:rPr>
              <a:t>- </a:t>
            </a:r>
            <a:r>
              <a:rPr lang="ko-KR" altLang="en-US" sz="1000" b="1" dirty="0">
                <a:solidFill>
                  <a:schemeClr val="tx1"/>
                </a:solidFill>
              </a:rPr>
              <a:t>해당되면 </a:t>
            </a:r>
            <a:r>
              <a:rPr lang="en-US" altLang="ko-KR" sz="1000" b="1" dirty="0">
                <a:solidFill>
                  <a:schemeClr val="tx1"/>
                </a:solidFill>
              </a:rPr>
              <a:t>sound buzzer 3)</a:t>
            </a:r>
          </a:p>
        </p:txBody>
      </p:sp>
      <p:sp>
        <p:nvSpPr>
          <p:cNvPr id="105" name="말풍선: 타원형 104">
            <a:extLst>
              <a:ext uri="{FF2B5EF4-FFF2-40B4-BE49-F238E27FC236}">
                <a16:creationId xmlns:a16="http://schemas.microsoft.com/office/drawing/2014/main" id="{C491726A-7758-4C91-8009-2AD65A9DE0CA}"/>
              </a:ext>
            </a:extLst>
          </p:cNvPr>
          <p:cNvSpPr/>
          <p:nvPr/>
        </p:nvSpPr>
        <p:spPr>
          <a:xfrm>
            <a:off x="2334445" y="5580035"/>
            <a:ext cx="736371" cy="386342"/>
          </a:xfrm>
          <a:prstGeom prst="wedgeEllipseCallout">
            <a:avLst>
              <a:gd name="adj1" fmla="val 47835"/>
              <a:gd name="adj2" fmla="val -6375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1172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65ED457A-ABC9-4B89-B046-5B6B709B9471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7524" y="404664"/>
            <a:ext cx="8568952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500" b="1" dirty="0"/>
              <a:t>4. </a:t>
            </a:r>
            <a:r>
              <a:rPr lang="ko-KR" altLang="en-US" sz="2500" b="1" dirty="0"/>
              <a:t>부품 리스트</a:t>
            </a:r>
            <a:endParaRPr lang="en-US" altLang="ko-KR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9243D-0AD4-47C2-8F1B-8D3CA309D889}"/>
              </a:ext>
            </a:extLst>
          </p:cNvPr>
          <p:cNvSpPr txBox="1"/>
          <p:nvPr/>
        </p:nvSpPr>
        <p:spPr>
          <a:xfrm>
            <a:off x="287524" y="980728"/>
            <a:ext cx="8568952" cy="5572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Bluetooth module - 1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Ultrasonic sensor - 1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Infrared sensor - 1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key pad 4x4 button - 1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Servo</a:t>
            </a:r>
            <a:r>
              <a:rPr lang="ko-KR" altLang="en-US" sz="2000" dirty="0"/>
              <a:t> </a:t>
            </a:r>
            <a:r>
              <a:rPr lang="en-US" altLang="ko-KR" sz="2000" dirty="0"/>
              <a:t>Motor - 1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LCD - 1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piezo buzzer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Arduino Uno - 1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Bread board - 1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LED - 2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Registers - </a:t>
            </a:r>
            <a:r>
              <a:rPr lang="ko-KR" altLang="en-US" sz="2000" dirty="0"/>
              <a:t>다수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Cable – </a:t>
            </a:r>
            <a:r>
              <a:rPr lang="ko-KR" altLang="en-US" sz="2000" dirty="0"/>
              <a:t>다수</a:t>
            </a:r>
            <a:endParaRPr lang="en-US" altLang="ko-KR" sz="2000" dirty="0"/>
          </a:p>
        </p:txBody>
      </p:sp>
      <p:pic>
        <p:nvPicPr>
          <p:cNvPr id="3074" name="Picture 2" descr="상품이미지">
            <a:extLst>
              <a:ext uri="{FF2B5EF4-FFF2-40B4-BE49-F238E27FC236}">
                <a16:creationId xmlns:a16="http://schemas.microsoft.com/office/drawing/2014/main" id="{EE7619BD-258D-4FC6-A8BD-405BB6A95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43" y="1360631"/>
            <a:ext cx="968165" cy="96816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상품이미지">
            <a:extLst>
              <a:ext uri="{FF2B5EF4-FFF2-40B4-BE49-F238E27FC236}">
                <a16:creationId xmlns:a16="http://schemas.microsoft.com/office/drawing/2014/main" id="{87C97A08-E0C4-4E0A-96A0-0EAAAF54D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4" y="3514908"/>
            <a:ext cx="968165" cy="96816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에듀이노-아두이노 전문 교육쇼핑몰">
            <a:extLst>
              <a:ext uri="{FF2B5EF4-FFF2-40B4-BE49-F238E27FC236}">
                <a16:creationId xmlns:a16="http://schemas.microsoft.com/office/drawing/2014/main" id="{8AF69DAD-537F-4A12-9825-FFC14886F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80844" y="280431"/>
            <a:ext cx="968165" cy="9681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상품이미지">
            <a:extLst>
              <a:ext uri="{FF2B5EF4-FFF2-40B4-BE49-F238E27FC236}">
                <a16:creationId xmlns:a16="http://schemas.microsoft.com/office/drawing/2014/main" id="{113E67A0-0ABF-45BF-A85E-5C45348F5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41" y="279055"/>
            <a:ext cx="968165" cy="9681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상품이미지">
            <a:extLst>
              <a:ext uri="{FF2B5EF4-FFF2-40B4-BE49-F238E27FC236}">
                <a16:creationId xmlns:a16="http://schemas.microsoft.com/office/drawing/2014/main" id="{B0A019D3-8989-455B-A843-58496CBE4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41" y="1357433"/>
            <a:ext cx="968165" cy="9681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에듀이노-코딩교육 전문 쇼핑몰">
            <a:extLst>
              <a:ext uri="{FF2B5EF4-FFF2-40B4-BE49-F238E27FC236}">
                <a16:creationId xmlns:a16="http://schemas.microsoft.com/office/drawing/2014/main" id="{DC7CF6C8-DD3C-49EF-8F42-5C33F21D4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6" y="2433102"/>
            <a:ext cx="968163" cy="9681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아두이노 LCD 1602 IIC연결방식으로 글자표기하기 - 송파 메이커스페이스">
            <a:extLst>
              <a:ext uri="{FF2B5EF4-FFF2-40B4-BE49-F238E27FC236}">
                <a16:creationId xmlns:a16="http://schemas.microsoft.com/office/drawing/2014/main" id="{BEABF75B-A1D5-4DC5-8DE0-297BB8D85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41" y="2439599"/>
            <a:ext cx="968165" cy="9681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엔지니어를 위한 공간 오 마이 엔지니어 전자부품/산업공구/전자키트 전문">
            <a:extLst>
              <a:ext uri="{FF2B5EF4-FFF2-40B4-BE49-F238E27FC236}">
                <a16:creationId xmlns:a16="http://schemas.microsoft.com/office/drawing/2014/main" id="{E6459B0D-05BC-4C11-AE37-D21BBEA1B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41" y="3514908"/>
            <a:ext cx="968165" cy="9681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상품이미지">
            <a:extLst>
              <a:ext uri="{FF2B5EF4-FFF2-40B4-BE49-F238E27FC236}">
                <a16:creationId xmlns:a16="http://schemas.microsoft.com/office/drawing/2014/main" id="{7FF633CC-BCD9-4B37-9FC5-3D90CE688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4" y="4596716"/>
            <a:ext cx="968165" cy="9681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상품이미지">
            <a:extLst>
              <a:ext uri="{FF2B5EF4-FFF2-40B4-BE49-F238E27FC236}">
                <a16:creationId xmlns:a16="http://schemas.microsoft.com/office/drawing/2014/main" id="{B2F628DE-88A5-4A86-AB61-2F0BEE9CE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41" y="4590217"/>
            <a:ext cx="968165" cy="96816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에듀이노-아두이노 전문 교육쇼핑몰">
            <a:extLst>
              <a:ext uri="{FF2B5EF4-FFF2-40B4-BE49-F238E27FC236}">
                <a16:creationId xmlns:a16="http://schemas.microsoft.com/office/drawing/2014/main" id="{696F449E-C427-4875-916E-7A6D636E5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767" y="5675357"/>
            <a:ext cx="968165" cy="9681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엘레파츠-大韓民國No.1 전자부품쇼핑몰">
            <a:extLst>
              <a:ext uri="{FF2B5EF4-FFF2-40B4-BE49-F238E27FC236}">
                <a16:creationId xmlns:a16="http://schemas.microsoft.com/office/drawing/2014/main" id="{0487AFB8-6464-45D0-8131-2142FC436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40" y="5665526"/>
            <a:ext cx="968165" cy="9681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71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542856" y="6376243"/>
            <a:ext cx="2133600" cy="365125"/>
          </a:xfrm>
        </p:spPr>
        <p:txBody>
          <a:bodyPr/>
          <a:lstStyle/>
          <a:p>
            <a:pPr>
              <a:defRPr/>
            </a:pPr>
            <a:fld id="{65ED457A-ABC9-4B89-B046-5B6B709B947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24" y="404664"/>
            <a:ext cx="8568952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500" b="1" dirty="0"/>
              <a:t>5. </a:t>
            </a:r>
            <a:r>
              <a:rPr lang="ko-KR" altLang="en-US" sz="2500" b="1" dirty="0"/>
              <a:t>프로젝트 추진 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7F85A-63EA-4BB3-8968-9C0B04A5FFE6}"/>
              </a:ext>
            </a:extLst>
          </p:cNvPr>
          <p:cNvSpPr txBox="1"/>
          <p:nvPr/>
        </p:nvSpPr>
        <p:spPr>
          <a:xfrm>
            <a:off x="287524" y="1124744"/>
            <a:ext cx="8568952" cy="4880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/>
              <a:t>(5</a:t>
            </a:r>
            <a:r>
              <a:rPr lang="ko-KR" altLang="en-US" sz="2000" dirty="0"/>
              <a:t>월</a:t>
            </a:r>
            <a:r>
              <a:rPr lang="en-US" altLang="ko-KR" sz="2000" dirty="0"/>
              <a:t>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1</a:t>
            </a:r>
            <a:r>
              <a:rPr lang="ko-KR" altLang="en-US" sz="2000" dirty="0"/>
              <a:t>주차</a:t>
            </a:r>
            <a:r>
              <a:rPr lang="en-US" altLang="ko-KR" sz="2000" dirty="0"/>
              <a:t>(~24)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초기 아이디어 구상 및 개발 계획서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1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2</a:t>
            </a:r>
            <a:r>
              <a:rPr lang="ko-KR" altLang="en-US" sz="2000" dirty="0"/>
              <a:t>주차</a:t>
            </a:r>
            <a:r>
              <a:rPr lang="en-US" altLang="ko-KR" sz="2000" dirty="0"/>
              <a:t>(~31)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필요 부품 주문</a:t>
            </a:r>
            <a:endParaRPr lang="en-US" altLang="ko-KR" sz="2000" dirty="0"/>
          </a:p>
          <a:p>
            <a:pPr lvl="1" algn="just">
              <a:lnSpc>
                <a:spcPct val="150000"/>
              </a:lnSpc>
            </a:pPr>
            <a:r>
              <a:rPr lang="en-US" altLang="ko-KR" sz="2000" dirty="0"/>
              <a:t>		</a:t>
            </a:r>
            <a:r>
              <a:rPr lang="ko-KR" altLang="en-US" sz="2000" dirty="0"/>
              <a:t>기능별 부품 테스트 및 구현 구체화</a:t>
            </a:r>
            <a:endParaRPr lang="en-US" altLang="ko-KR" sz="2000" dirty="0"/>
          </a:p>
          <a:p>
            <a:pPr lvl="1" algn="just">
              <a:lnSpc>
                <a:spcPct val="150000"/>
              </a:lnSpc>
            </a:pPr>
            <a:r>
              <a:rPr lang="en-US" altLang="ko-KR" sz="2000" dirty="0"/>
              <a:t>		</a:t>
            </a:r>
            <a:r>
              <a:rPr lang="ko-KR" altLang="en-US" sz="2000" dirty="0"/>
              <a:t>최소화 데모 테스트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(6</a:t>
            </a:r>
            <a:r>
              <a:rPr lang="ko-KR" altLang="en-US" sz="2000" dirty="0"/>
              <a:t>월</a:t>
            </a:r>
            <a:r>
              <a:rPr lang="en-US" altLang="ko-KR" sz="2000" dirty="0"/>
              <a:t>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3</a:t>
            </a:r>
            <a:r>
              <a:rPr lang="ko-KR" altLang="en-US" sz="2000" dirty="0"/>
              <a:t>주차</a:t>
            </a:r>
            <a:r>
              <a:rPr lang="en-US" altLang="ko-KR" sz="2000" dirty="0"/>
              <a:t>(~07)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모터를 이용한 잠금 기능 구현 </a:t>
            </a:r>
            <a:endParaRPr lang="en-US" altLang="ko-KR" sz="2000" dirty="0"/>
          </a:p>
          <a:p>
            <a:pPr lvl="2" algn="just">
              <a:lnSpc>
                <a:spcPct val="150000"/>
              </a:lnSpc>
            </a:pPr>
            <a:r>
              <a:rPr lang="en-US" altLang="ko-KR" sz="2000" dirty="0"/>
              <a:t>	</a:t>
            </a:r>
            <a:r>
              <a:rPr lang="ko-KR" altLang="en-US" sz="2000" dirty="0"/>
              <a:t>초음파 센서를 이용한 자동 잠금 기능 구현</a:t>
            </a:r>
            <a:endParaRPr lang="en-US" altLang="ko-KR" sz="2000" dirty="0"/>
          </a:p>
          <a:p>
            <a:pPr lvl="3" algn="just">
              <a:lnSpc>
                <a:spcPct val="150000"/>
              </a:lnSpc>
            </a:pPr>
            <a:r>
              <a:rPr lang="en-US" altLang="ko-KR" sz="2000" dirty="0"/>
              <a:t>	Buzzer</a:t>
            </a:r>
            <a:r>
              <a:rPr lang="ko-KR" altLang="en-US" sz="2000" dirty="0"/>
              <a:t>를 이용해 상황별로 다른 멜로디 출력 구현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3541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D457A-ABC9-4B89-B046-5B6B709B9471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7524" y="404664"/>
            <a:ext cx="8568952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500" b="1" dirty="0"/>
              <a:t>5. </a:t>
            </a:r>
            <a:r>
              <a:rPr lang="ko-KR" altLang="en-US" sz="2500" b="1" dirty="0"/>
              <a:t>프로젝트 추진 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7F85A-63EA-4BB3-8968-9C0B04A5FFE6}"/>
              </a:ext>
            </a:extLst>
          </p:cNvPr>
          <p:cNvSpPr txBox="1"/>
          <p:nvPr/>
        </p:nvSpPr>
        <p:spPr>
          <a:xfrm>
            <a:off x="287524" y="1556792"/>
            <a:ext cx="8568952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4</a:t>
            </a:r>
            <a:r>
              <a:rPr lang="ko-KR" altLang="en-US" sz="2000" dirty="0"/>
              <a:t>주차</a:t>
            </a:r>
            <a:r>
              <a:rPr lang="en-US" altLang="ko-KR" sz="2000" dirty="0"/>
              <a:t>(~14) : Keypad</a:t>
            </a:r>
            <a:r>
              <a:rPr lang="ko-KR" altLang="en-US" sz="2000" dirty="0"/>
              <a:t>를 이용한 비밀번호 입력 구현</a:t>
            </a:r>
            <a:endParaRPr lang="en-US" altLang="ko-KR" sz="2000" dirty="0"/>
          </a:p>
          <a:p>
            <a:pPr lvl="4" algn="just">
              <a:lnSpc>
                <a:spcPct val="150000"/>
              </a:lnSpc>
            </a:pPr>
            <a:r>
              <a:rPr lang="ko-KR" altLang="en-US" sz="2000" dirty="0"/>
              <a:t>블루투스 </a:t>
            </a:r>
            <a:r>
              <a:rPr lang="en-US" altLang="ko-KR" sz="2000" dirty="0"/>
              <a:t>controller</a:t>
            </a:r>
            <a:r>
              <a:rPr lang="ko-KR" altLang="en-US" sz="2000" dirty="0"/>
              <a:t>를 이용한 비밀번호 입력 구현</a:t>
            </a:r>
            <a:endParaRPr lang="en-US" altLang="ko-KR" sz="2000" dirty="0"/>
          </a:p>
          <a:p>
            <a:pPr lvl="2" algn="just">
              <a:lnSpc>
                <a:spcPct val="150000"/>
              </a:lnSpc>
            </a:pPr>
            <a:r>
              <a:rPr lang="en-US" altLang="ko-KR" sz="2000" dirty="0"/>
              <a:t>	</a:t>
            </a:r>
            <a:r>
              <a:rPr lang="ko-KR" altLang="en-US" sz="2000" dirty="0"/>
              <a:t>비밀번호 일치 여부로 잠금장치 제어 구현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		Lock / Unlock </a:t>
            </a:r>
            <a:r>
              <a:rPr lang="ko-KR" altLang="en-US" sz="2000" dirty="0"/>
              <a:t>상태에 따른 </a:t>
            </a:r>
            <a:r>
              <a:rPr lang="en-US" altLang="ko-KR" sz="2000" dirty="0"/>
              <a:t>LED </a:t>
            </a:r>
            <a:r>
              <a:rPr lang="ko-KR" altLang="en-US" sz="2000" dirty="0"/>
              <a:t>출력 구현</a:t>
            </a:r>
            <a:endParaRPr lang="en-US" altLang="ko-KR" sz="2000" dirty="0"/>
          </a:p>
          <a:p>
            <a:pPr lvl="1" algn="just">
              <a:lnSpc>
                <a:spcPct val="150000"/>
              </a:lnSpc>
            </a:pPr>
            <a:r>
              <a:rPr lang="en-US" altLang="ko-KR" sz="2000" dirty="0"/>
              <a:t>		 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5</a:t>
            </a:r>
            <a:r>
              <a:rPr lang="ko-KR" altLang="en-US" sz="2000" dirty="0"/>
              <a:t>주차</a:t>
            </a:r>
            <a:r>
              <a:rPr lang="en-US" altLang="ko-KR" sz="2000" dirty="0"/>
              <a:t>(~21) : LCD</a:t>
            </a:r>
            <a:r>
              <a:rPr lang="ko-KR" altLang="en-US" sz="2000" dirty="0"/>
              <a:t>를 이용한 출력 구현</a:t>
            </a:r>
            <a:endParaRPr lang="en-US" altLang="ko-KR" sz="2000" dirty="0"/>
          </a:p>
          <a:p>
            <a:pPr lvl="2" algn="just">
              <a:lnSpc>
                <a:spcPct val="150000"/>
              </a:lnSpc>
            </a:pPr>
            <a:r>
              <a:rPr lang="en-US" altLang="ko-KR" sz="2000" dirty="0"/>
              <a:t>	</a:t>
            </a:r>
            <a:r>
              <a:rPr lang="ko-KR" altLang="en-US" sz="2000" dirty="0"/>
              <a:t>적외선 센서를 이용한 문 앞 사람 및 택배 인식 구현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		</a:t>
            </a:r>
            <a:r>
              <a:rPr lang="ko-KR" altLang="en-US" sz="2000" dirty="0"/>
              <a:t>최종 마무리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5015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D457A-ABC9-4B89-B046-5B6B709B9471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24" y="404664"/>
            <a:ext cx="8568952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500" b="1" dirty="0"/>
              <a:t>6. </a:t>
            </a:r>
            <a:r>
              <a:rPr lang="ko-KR" altLang="en-US" sz="2500" b="1" dirty="0"/>
              <a:t>기대 효과 및 활용 분야</a:t>
            </a:r>
            <a:endParaRPr lang="en-US" altLang="ko-KR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9CAAC-252A-4B6C-86FB-3026846901FE}"/>
              </a:ext>
            </a:extLst>
          </p:cNvPr>
          <p:cNvSpPr txBox="1"/>
          <p:nvPr/>
        </p:nvSpPr>
        <p:spPr>
          <a:xfrm>
            <a:off x="287524" y="1124744"/>
            <a:ext cx="8568952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직접 접촉 완화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키</a:t>
            </a:r>
            <a:r>
              <a:rPr lang="en-US" altLang="ko-KR" sz="2000" dirty="0"/>
              <a:t>, </a:t>
            </a:r>
            <a:r>
              <a:rPr lang="ko-KR" altLang="en-US" sz="2000" dirty="0"/>
              <a:t>장애 등 </a:t>
            </a:r>
            <a:r>
              <a:rPr lang="ko-KR" altLang="en-US" sz="2000" dirty="0" err="1"/>
              <a:t>키패드</a:t>
            </a:r>
            <a:r>
              <a:rPr lang="ko-KR" altLang="en-US" sz="2000" dirty="0"/>
              <a:t> 접근 어려운 사람 유용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비대면</a:t>
            </a:r>
            <a:r>
              <a:rPr lang="ko-KR" altLang="en-US" sz="2000" b="1" dirty="0"/>
              <a:t> 택배 수령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확인</a:t>
            </a:r>
            <a:endParaRPr lang="en-US" altLang="ko-KR" sz="2000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네트워크 확장 시 실시간 알림 활용 가능</a:t>
            </a: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블루투스 제어</a:t>
            </a:r>
            <a:r>
              <a:rPr lang="en-US" altLang="ko-KR" sz="2000" dirty="0"/>
              <a:t>, Application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네트워크 제어 </a:t>
            </a:r>
            <a:r>
              <a:rPr lang="en-US" altLang="ko-KR" sz="2000" dirty="0"/>
              <a:t>(IoT </a:t>
            </a:r>
            <a:r>
              <a:rPr lang="ko-KR" altLang="en-US" sz="2000" dirty="0"/>
              <a:t>분야</a:t>
            </a:r>
            <a:r>
              <a:rPr lang="en-US" altLang="ko-KR" sz="2000" dirty="0"/>
              <a:t>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다양한 분야 기능 추가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400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12605</TotalTime>
  <Words>511</Words>
  <Application>Microsoft Office PowerPoint</Application>
  <PresentationFormat>화면 슬라이드 쇼(4:3)</PresentationFormat>
  <Paragraphs>157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 E Jeong</dc:creator>
  <cp:lastModifiedBy> </cp:lastModifiedBy>
  <cp:revision>166</cp:revision>
  <dcterms:created xsi:type="dcterms:W3CDTF">2013-07-14T23:53:04Z</dcterms:created>
  <dcterms:modified xsi:type="dcterms:W3CDTF">2020-05-30T04:55:23Z</dcterms:modified>
</cp:coreProperties>
</file>