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2" r:id="rId5"/>
  </p:sldMasterIdLst>
  <p:notesMasterIdLst>
    <p:notesMasterId r:id="rId36"/>
  </p:notesMasterIdLst>
  <p:sldIdLst>
    <p:sldId id="256" r:id="rId6"/>
    <p:sldId id="386" r:id="rId7"/>
    <p:sldId id="389" r:id="rId8"/>
    <p:sldId id="416" r:id="rId9"/>
    <p:sldId id="384" r:id="rId10"/>
    <p:sldId id="401" r:id="rId11"/>
    <p:sldId id="391" r:id="rId12"/>
    <p:sldId id="387" r:id="rId13"/>
    <p:sldId id="394" r:id="rId14"/>
    <p:sldId id="398" r:id="rId15"/>
    <p:sldId id="396" r:id="rId16"/>
    <p:sldId id="399" r:id="rId17"/>
    <p:sldId id="390" r:id="rId18"/>
    <p:sldId id="400" r:id="rId19"/>
    <p:sldId id="392" r:id="rId20"/>
    <p:sldId id="402" r:id="rId21"/>
    <p:sldId id="405" r:id="rId22"/>
    <p:sldId id="406" r:id="rId23"/>
    <p:sldId id="403" r:id="rId24"/>
    <p:sldId id="404" r:id="rId25"/>
    <p:sldId id="408" r:id="rId26"/>
    <p:sldId id="407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314" r:id="rId3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554B-2A20-494B-BE9C-AD74DE84340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B15A0-A309-43C3-9FA3-79E741F33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4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66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5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1897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321579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89833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359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14938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36072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92160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38200" y="6448818"/>
            <a:ext cx="1152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confidential</a:t>
            </a:r>
            <a:endParaRPr lang="ko-KR" altLang="en-US" sz="12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589625" y="6565613"/>
            <a:ext cx="1436612" cy="27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FF49F-C38C-F2E7-F75D-DF49539E1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66" y="200879"/>
            <a:ext cx="1266513" cy="53357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A2A0D0-C5B1-B653-60F5-7700EBA4AB27}"/>
              </a:ext>
            </a:extLst>
          </p:cNvPr>
          <p:cNvSpPr txBox="1">
            <a:spLocks/>
          </p:cNvSpPr>
          <p:nvPr userDrawn="1"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49061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0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83" r:id="rId5"/>
    <p:sldLayoutId id="2147483669" r:id="rId6"/>
    <p:sldLayoutId id="2147483670" r:id="rId7"/>
    <p:sldLayoutId id="2147483671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bf7h7lSHsA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ko/devops/testing-tutorials" TargetMode="External"/><Relationship Id="rId13" Type="http://schemas.openxmlformats.org/officeDocument/2006/relationships/hyperlink" Target="https://www.atlassian.com/ko/software/confluence/jira-integration" TargetMode="External"/><Relationship Id="rId3" Type="http://schemas.openxmlformats.org/officeDocument/2006/relationships/hyperlink" Target="https://www.atlassian.com/ko/agile/kanban/boards" TargetMode="External"/><Relationship Id="rId7" Type="http://schemas.openxmlformats.org/officeDocument/2006/relationships/hyperlink" Target="https://www.atlassian.com/ko/devops/security-tutorials" TargetMode="External"/><Relationship Id="rId12" Type="http://schemas.openxmlformats.org/officeDocument/2006/relationships/hyperlink" Target="https://www.atlassian.com/ko/software/opsgenie" TargetMode="External"/><Relationship Id="rId2" Type="http://schemas.openxmlformats.org/officeDocument/2006/relationships/hyperlink" Target="https://www.atlassian.com/ko/software/jira/features/scrum-board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tlassian.com/ko/devops" TargetMode="External"/><Relationship Id="rId11" Type="http://schemas.openxmlformats.org/officeDocument/2006/relationships/hyperlink" Target="https://www.atlassian.com/ko/software/confluence" TargetMode="External"/><Relationship Id="rId5" Type="http://schemas.openxmlformats.org/officeDocument/2006/relationships/hyperlink" Target="https://www.atlassian.com/ko/continuous-delivery" TargetMode="External"/><Relationship Id="rId15" Type="http://schemas.openxmlformats.org/officeDocument/2006/relationships/hyperlink" Target="https://www.atlassian.com/ko/devops/devops-tools/test-automation" TargetMode="External"/><Relationship Id="rId10" Type="http://schemas.openxmlformats.org/officeDocument/2006/relationships/hyperlink" Target="https://bitbucket.org/product/ko/" TargetMode="External"/><Relationship Id="rId4" Type="http://schemas.openxmlformats.org/officeDocument/2006/relationships/hyperlink" Target="https://www.atlassian.com/ko/software/jira/templates?category=software-development&amp;" TargetMode="External"/><Relationship Id="rId9" Type="http://schemas.openxmlformats.org/officeDocument/2006/relationships/hyperlink" Target="https://www.atlassian.com/ko/devops/automation-tutorials" TargetMode="External"/><Relationship Id="rId14" Type="http://schemas.openxmlformats.org/officeDocument/2006/relationships/hyperlink" Target="https://www.atlassian.com/ko/software/jira/features/workflow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ko/software/jira/guides/issu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ko/software/jira/guides/basic-roadmaps" TargetMode="External"/><Relationship Id="rId2" Type="http://schemas.openxmlformats.org/officeDocument/2006/relationships/hyperlink" Target="https://www.atlassian.com/ko/software/jira/guides/issues/overview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tlassian.com/ko/software/jira/guides/advanced-roadma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angsanggu74-1728864701657.atlassian.net/jira/software/projects/UDN/boards/2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전자기기이(가) 표시된 사진&#10;&#10;자동 생성된 설명">
            <a:extLst>
              <a:ext uri="{FF2B5EF4-FFF2-40B4-BE49-F238E27FC236}">
                <a16:creationId xmlns:a16="http://schemas.microsoft.com/office/drawing/2014/main" id="{2C333066-850E-46DD-A716-8B4284A70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3344F4-D9E1-4DD6-9139-78CD43FB0F02}"/>
              </a:ext>
            </a:extLst>
          </p:cNvPr>
          <p:cNvSpPr/>
          <p:nvPr/>
        </p:nvSpPr>
        <p:spPr>
          <a:xfrm rot="16200000">
            <a:off x="2667002" y="-2667001"/>
            <a:ext cx="6858000" cy="12192001"/>
          </a:xfrm>
          <a:prstGeom prst="rect">
            <a:avLst/>
          </a:prstGeom>
          <a:gradFill>
            <a:gsLst>
              <a:gs pos="59000">
                <a:sysClr val="window" lastClr="FFFFFF"/>
              </a:gs>
              <a:gs pos="79000">
                <a:sysClr val="window" lastClr="FFFFFF">
                  <a:alpha val="50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33" y="-2"/>
            <a:ext cx="1391081" cy="7213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/>
        </p:nvSpPr>
        <p:spPr>
          <a:xfrm>
            <a:off x="10644534" y="626321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C053D-14F1-48CA-BF57-FC3C8253DC7A}"/>
              </a:ext>
            </a:extLst>
          </p:cNvPr>
          <p:cNvSpPr txBox="1"/>
          <p:nvPr/>
        </p:nvSpPr>
        <p:spPr>
          <a:xfrm>
            <a:off x="1416941" y="5174472"/>
            <a:ext cx="28693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latinLnBrk="1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작성일자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2025. 01. 09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DCC99-46C4-44E5-A87D-21DB98E9F30E}"/>
              </a:ext>
            </a:extLst>
          </p:cNvPr>
          <p:cNvSpPr txBox="1"/>
          <p:nvPr/>
        </p:nvSpPr>
        <p:spPr>
          <a:xfrm>
            <a:off x="8946145" y="6567715"/>
            <a:ext cx="3179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Copyright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©all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rights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reserved 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SAMJI ELECTRONICS CO., LTD.</a:t>
            </a:r>
            <a:endParaRPr lang="ko-KR" altLang="en-US" sz="8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915110" y="1118934"/>
            <a:ext cx="9098466" cy="22936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[Enhancement]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JIRA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D7B037-017E-480B-BB15-A3AD48595237}"/>
              </a:ext>
            </a:extLst>
          </p:cNvPr>
          <p:cNvGrpSpPr/>
          <p:nvPr/>
        </p:nvGrpSpPr>
        <p:grpSpPr>
          <a:xfrm>
            <a:off x="8932243" y="3121075"/>
            <a:ext cx="2292939" cy="2168286"/>
            <a:chOff x="2118516" y="3556001"/>
            <a:chExt cx="2037968" cy="203796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58AED9D-0510-4BA6-BC95-9A6145A74222}"/>
                </a:ext>
              </a:extLst>
            </p:cNvPr>
            <p:cNvSpPr/>
            <p:nvPr/>
          </p:nvSpPr>
          <p:spPr>
            <a:xfrm>
              <a:off x="2462849" y="3900333"/>
              <a:ext cx="1349306" cy="134930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064F961-CEDE-4D0F-BC03-E64BD77BA976}"/>
                </a:ext>
              </a:extLst>
            </p:cNvPr>
            <p:cNvGrpSpPr/>
            <p:nvPr/>
          </p:nvGrpSpPr>
          <p:grpSpPr>
            <a:xfrm rot="385447">
              <a:off x="2118516" y="3556001"/>
              <a:ext cx="2037968" cy="2037968"/>
              <a:chOff x="10731424" y="3308339"/>
              <a:chExt cx="2784043" cy="2784044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CF4E3856-0EE0-4110-A2A4-4E64B11C3644}"/>
                  </a:ext>
                </a:extLst>
              </p:cNvPr>
              <p:cNvSpPr/>
              <p:nvPr/>
            </p:nvSpPr>
            <p:spPr>
              <a:xfrm rot="19651762">
                <a:off x="10731425" y="3308341"/>
                <a:ext cx="2784042" cy="2784042"/>
              </a:xfrm>
              <a:prstGeom prst="arc">
                <a:avLst>
                  <a:gd name="adj1" fmla="val 13144416"/>
                  <a:gd name="adj2" fmla="val 2274529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94A62855-1DFF-4C9D-B9CC-DAA6C68B62A0}"/>
                  </a:ext>
                </a:extLst>
              </p:cNvPr>
              <p:cNvSpPr/>
              <p:nvPr/>
            </p:nvSpPr>
            <p:spPr>
              <a:xfrm rot="19651762" flipH="1" flipV="1">
                <a:off x="10731424" y="3308339"/>
                <a:ext cx="2784042" cy="2784042"/>
              </a:xfrm>
              <a:prstGeom prst="arc">
                <a:avLst>
                  <a:gd name="adj1" fmla="val 12842777"/>
                  <a:gd name="adj2" fmla="val 2479034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5378249-2CE3-4BB2-90E3-84E7246DB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4316" y="4768877"/>
            <a:ext cx="488792" cy="713372"/>
          </a:xfrm>
          <a:prstGeom prst="rect">
            <a:avLst/>
          </a:prstGeom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65FB8FE-3659-4FEF-B24D-AA86BAEC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88" l="0" r="9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8488" y="3794858"/>
            <a:ext cx="566546" cy="82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1397E4CF-E6D5-418F-8710-D6E5950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2177" y="3968581"/>
            <a:ext cx="387936" cy="47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8CAFCB88-7B42-41DC-A70F-D0FAABE25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748" y="3995367"/>
            <a:ext cx="578294" cy="4197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2920" y="2920882"/>
            <a:ext cx="60120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"/>
    </mc:Choice>
    <mc:Fallback xmlns="">
      <p:transition spd="slow" advTm="17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Design &amp; Interface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2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1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37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87F87A-B960-1C2C-9BBC-2C63D061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8" y="1429041"/>
            <a:ext cx="5585653" cy="161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5095A-E193-2624-9210-03DA34BE0033}"/>
              </a:ext>
            </a:extLst>
          </p:cNvPr>
          <p:cNvSpPr txBox="1"/>
          <p:nvPr/>
        </p:nvSpPr>
        <p:spPr>
          <a:xfrm>
            <a:off x="349398" y="1146024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170BB5"/>
                </a:solidFill>
              </a:rPr>
              <a:t>R&amp;D: 37</a:t>
            </a:r>
            <a:r>
              <a:rPr lang="ko-KR" altLang="en-US" sz="1000" b="1" dirty="0">
                <a:solidFill>
                  <a:srgbClr val="170BB5"/>
                </a:solidFill>
              </a:rPr>
              <a:t>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F80E44-0E6B-6A87-6C57-62997686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8" y="4210940"/>
            <a:ext cx="5585652" cy="1675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9C8969-0B13-79BB-4845-A7447941B6E6}"/>
              </a:ext>
            </a:extLst>
          </p:cNvPr>
          <p:cNvSpPr txBox="1"/>
          <p:nvPr/>
        </p:nvSpPr>
        <p:spPr>
          <a:xfrm>
            <a:off x="349398" y="3964719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170BB5"/>
                </a:solidFill>
              </a:rPr>
              <a:t>R&amp;D: 37</a:t>
            </a:r>
            <a:r>
              <a:rPr lang="ko-KR" altLang="en-US" sz="1000" b="1" dirty="0">
                <a:solidFill>
                  <a:srgbClr val="170BB5"/>
                </a:solidFill>
              </a:rPr>
              <a:t>명 </a:t>
            </a:r>
            <a:r>
              <a:rPr lang="en-US" altLang="ko-KR" sz="1000" b="1" dirty="0">
                <a:solidFill>
                  <a:srgbClr val="170BB5"/>
                </a:solidFill>
              </a:rPr>
              <a:t>+ </a:t>
            </a:r>
            <a:r>
              <a:rPr lang="ko-KR" altLang="en-US" sz="1000" b="1" dirty="0">
                <a:solidFill>
                  <a:srgbClr val="170BB5"/>
                </a:solidFill>
              </a:rPr>
              <a:t>품질</a:t>
            </a:r>
            <a:r>
              <a:rPr lang="en-US" altLang="ko-KR" sz="1000" b="1" dirty="0">
                <a:solidFill>
                  <a:srgbClr val="170BB5"/>
                </a:solidFill>
              </a:rPr>
              <a:t>: 14</a:t>
            </a:r>
            <a:endParaRPr lang="ko-KR" altLang="en-US" sz="1000" b="1" dirty="0">
              <a:solidFill>
                <a:srgbClr val="170BB5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2FC3B3-3C30-44BD-CD23-D371575C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48" y="1392245"/>
            <a:ext cx="5585652" cy="1591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CF2AD-304A-028F-CF22-802D1EE2DEA5}"/>
              </a:ext>
            </a:extLst>
          </p:cNvPr>
          <p:cNvSpPr txBox="1"/>
          <p:nvPr/>
        </p:nvSpPr>
        <p:spPr>
          <a:xfrm>
            <a:off x="6185386" y="1146023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170BB5"/>
                </a:solidFill>
              </a:rPr>
              <a:t>전사</a:t>
            </a:r>
            <a:r>
              <a:rPr lang="en-US" altLang="ko-KR" sz="1000" b="1" dirty="0">
                <a:solidFill>
                  <a:srgbClr val="170BB5"/>
                </a:solidFill>
              </a:rPr>
              <a:t>: 117</a:t>
            </a:r>
            <a:r>
              <a:rPr lang="ko-KR" altLang="en-US" sz="1000" b="1" dirty="0">
                <a:solidFill>
                  <a:srgbClr val="170BB5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19290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JIRA </a:t>
            </a:r>
            <a:r>
              <a:rPr lang="ko-KR" altLang="en-US" dirty="0"/>
              <a:t>요구사항 및 설치</a:t>
            </a:r>
            <a:r>
              <a:rPr lang="en-US" altLang="ko-KR" dirty="0"/>
              <a:t>(Optional?)</a:t>
            </a:r>
            <a:endParaRPr lang="ko-KR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E02CD-5B1B-CEC9-0266-2D581E8908BB}"/>
              </a:ext>
            </a:extLst>
          </p:cNvPr>
          <p:cNvSpPr txBox="1"/>
          <p:nvPr/>
        </p:nvSpPr>
        <p:spPr>
          <a:xfrm>
            <a:off x="627017" y="1419497"/>
            <a:ext cx="10110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세미나 대 주제</a:t>
            </a:r>
            <a:r>
              <a:rPr lang="en-US" altLang="ko-KR" sz="1000" dirty="0"/>
              <a:t>(</a:t>
            </a:r>
            <a:r>
              <a:rPr lang="ko-KR" altLang="en-US" sz="1000" dirty="0"/>
              <a:t>안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JIRA</a:t>
            </a:r>
            <a:r>
              <a:rPr lang="ko-KR" altLang="en-US" sz="1000" dirty="0"/>
              <a:t>란 무엇인가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누가 사용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얼마나 많이 사용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그럼 어디에 어떻게 사용할 것인가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실제로 사용하는 모습을 직접 보여줘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업무 로드가 늘어날까</a:t>
            </a:r>
            <a:r>
              <a:rPr lang="en-US" altLang="ko-KR" sz="10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장점은 </a:t>
            </a:r>
            <a:r>
              <a:rPr lang="ko-KR" altLang="en-US" sz="1000" dirty="0" err="1"/>
              <a:t>뭐고</a:t>
            </a:r>
            <a:r>
              <a:rPr lang="ko-KR" altLang="en-US" sz="1000" dirty="0"/>
              <a:t> 단점은 뭐지</a:t>
            </a:r>
            <a:r>
              <a:rPr lang="en-US" altLang="ko-KR" sz="1000" dirty="0"/>
              <a:t>? </a:t>
            </a:r>
            <a:r>
              <a:rPr lang="ko-KR" altLang="en-US" sz="1000" dirty="0"/>
              <a:t>유사한 툴에는 어떤 것이 있나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문서 관리의 편리</a:t>
            </a:r>
            <a:r>
              <a:rPr lang="en-US" altLang="ko-KR" sz="1000" dirty="0"/>
              <a:t>(</a:t>
            </a:r>
            <a:r>
              <a:rPr lang="ko-KR" altLang="en-US" sz="1000" dirty="0"/>
              <a:t>검색</a:t>
            </a:r>
            <a:r>
              <a:rPr lang="en-US" altLang="ko-KR" sz="1000" dirty="0"/>
              <a:t>-</a:t>
            </a:r>
            <a:r>
              <a:rPr lang="ko-KR" altLang="en-US" sz="1000" dirty="0"/>
              <a:t>문서의 검색어로 파일 검색 가능</a:t>
            </a:r>
            <a:r>
              <a:rPr lang="en-US" altLang="ko-KR" sz="10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통계</a:t>
            </a:r>
            <a:r>
              <a:rPr lang="en-US" altLang="ko-KR" sz="1000" dirty="0"/>
              <a:t>/</a:t>
            </a:r>
            <a:r>
              <a:rPr lang="ko-KR" altLang="en-US" sz="1000" dirty="0"/>
              <a:t>현황 파악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이슈 추적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얼마야</a:t>
            </a:r>
            <a:r>
              <a:rPr lang="en-US" altLang="ko-KR" sz="10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바로 사용하려면</a:t>
            </a:r>
            <a:r>
              <a:rPr lang="en-US" altLang="ko-KR" sz="1000" dirty="0"/>
              <a:t>?(</a:t>
            </a:r>
            <a:r>
              <a:rPr lang="ko-KR" altLang="en-US" sz="1000" dirty="0" err="1"/>
              <a:t>컨설트</a:t>
            </a:r>
            <a:r>
              <a:rPr lang="en-US" altLang="ko-KR" sz="1000" dirty="0"/>
              <a:t>, </a:t>
            </a:r>
            <a:r>
              <a:rPr lang="ko-KR" altLang="en-US" sz="1000" dirty="0"/>
              <a:t>교육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확장 </a:t>
            </a:r>
            <a:r>
              <a:rPr lang="en-US" altLang="ko-KR" sz="1000" dirty="0"/>
              <a:t>– confluence, bitbucket,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유사한 </a:t>
            </a:r>
            <a:r>
              <a:rPr lang="en-US" altLang="ko-KR" sz="1000" dirty="0"/>
              <a:t>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CI/CD </a:t>
            </a:r>
            <a:r>
              <a:rPr lang="ko-KR" altLang="en-US" sz="1000" dirty="0"/>
              <a:t>연결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flug</a:t>
            </a:r>
            <a:r>
              <a:rPr lang="en-US" altLang="ko-KR" sz="1000" dirty="0"/>
              <a:t> in </a:t>
            </a:r>
            <a:r>
              <a:rPr lang="ko-KR" altLang="en-US" sz="1000" dirty="0"/>
              <a:t>연결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 회사의 효율성을 높일 예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간단한 예 </a:t>
            </a:r>
            <a:r>
              <a:rPr lang="en-US" altLang="ko-KR" sz="1000" dirty="0"/>
              <a:t>– </a:t>
            </a:r>
            <a:r>
              <a:rPr lang="ko-KR" altLang="en-US" sz="1000" dirty="0"/>
              <a:t>여기저기 흩어져 있는 문서</a:t>
            </a:r>
            <a:r>
              <a:rPr lang="en-US" altLang="ko-KR" sz="1000" dirty="0"/>
              <a:t>. </a:t>
            </a:r>
            <a:r>
              <a:rPr lang="ko-KR" altLang="en-US" sz="1000" dirty="0"/>
              <a:t>검색의 어려움</a:t>
            </a:r>
            <a:r>
              <a:rPr lang="en-US" altLang="ko-KR" sz="1000" dirty="0"/>
              <a:t>. </a:t>
            </a:r>
            <a:r>
              <a:rPr lang="ko-KR" altLang="en-US" sz="1000" dirty="0"/>
              <a:t>프로젝트 진행 현황</a:t>
            </a:r>
            <a:r>
              <a:rPr lang="en-US" altLang="ko-KR" sz="1000" dirty="0"/>
              <a:t>(</a:t>
            </a:r>
            <a:r>
              <a:rPr lang="ko-KR" altLang="en-US" sz="1000" dirty="0"/>
              <a:t>내 업무의 위치</a:t>
            </a:r>
            <a:r>
              <a:rPr lang="en-US" altLang="ko-KR" sz="1000" dirty="0"/>
              <a:t>). </a:t>
            </a:r>
            <a:r>
              <a:rPr lang="ko-KR" altLang="en-US" sz="1000" dirty="0"/>
              <a:t>병목현상 파악</a:t>
            </a:r>
            <a:r>
              <a:rPr lang="en-US" altLang="ko-KR" sz="1000" dirty="0"/>
              <a:t>(</a:t>
            </a:r>
            <a:r>
              <a:rPr lang="ko-KR" altLang="en-US" sz="1000" dirty="0"/>
              <a:t>그래프</a:t>
            </a:r>
            <a:r>
              <a:rPr lang="en-US" altLang="ko-KR" sz="1000" dirty="0"/>
              <a:t>). </a:t>
            </a:r>
            <a:r>
              <a:rPr lang="ko-KR" altLang="en-US" sz="1000" dirty="0"/>
              <a:t>이슈의 지속적 </a:t>
            </a:r>
            <a:r>
              <a:rPr lang="ko-KR" altLang="en-US" sz="1000" dirty="0" err="1"/>
              <a:t>트래킹</a:t>
            </a:r>
            <a:r>
              <a:rPr lang="ko-KR" altLang="en-US" sz="1000" dirty="0"/>
              <a:t> 및 해결을 위한 협업</a:t>
            </a:r>
            <a:r>
              <a:rPr lang="en-US" altLang="ko-KR" sz="10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간단한 예 </a:t>
            </a:r>
            <a:r>
              <a:rPr lang="en-US" altLang="ko-KR" sz="1000" dirty="0"/>
              <a:t>– </a:t>
            </a:r>
            <a:r>
              <a:rPr lang="ko-KR" altLang="en-US" sz="1000" dirty="0"/>
              <a:t>공통으로 알고 있어야 하는 지속적인 업데이트가 필요한 사항</a:t>
            </a:r>
            <a:r>
              <a:rPr lang="en-US" altLang="ko-KR" sz="1000" dirty="0"/>
              <a:t>(</a:t>
            </a:r>
            <a:r>
              <a:rPr lang="ko-KR" altLang="en-US" sz="1000" dirty="0"/>
              <a:t>프로젝트별 </a:t>
            </a:r>
            <a:r>
              <a:rPr lang="en-US" altLang="ko-KR" sz="1000" dirty="0"/>
              <a:t>SDK.</a:t>
            </a:r>
            <a:r>
              <a:rPr lang="ko-KR" altLang="en-US" sz="1000" dirty="0"/>
              <a:t> 릴리즈 상황</a:t>
            </a:r>
            <a:r>
              <a:rPr lang="en-US" altLang="ko-KR" sz="1000" dirty="0"/>
              <a:t>/</a:t>
            </a:r>
            <a:r>
              <a:rPr lang="ko-KR" altLang="en-US" sz="1000" dirty="0"/>
              <a:t>파일</a:t>
            </a:r>
            <a:r>
              <a:rPr lang="en-US" altLang="ko-KR" sz="1000"/>
              <a:t>. </a:t>
            </a:r>
            <a:r>
              <a:rPr lang="en-US" altLang="ko-KR" sz="10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Chat GPT – </a:t>
            </a:r>
            <a:r>
              <a:rPr lang="ko-KR" altLang="en-US" sz="1000" dirty="0" err="1"/>
              <a:t>프리젠테이션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선행조건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패러다임의 변화</a:t>
            </a:r>
            <a:r>
              <a:rPr lang="en-US" altLang="ko-KR" sz="1000" dirty="0"/>
              <a:t>. </a:t>
            </a:r>
            <a:r>
              <a:rPr lang="ko-KR" altLang="en-US" sz="1000" dirty="0"/>
              <a:t>인식의 변화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애자일 개발에 대한 인식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Atlassian </a:t>
            </a:r>
          </a:p>
        </p:txBody>
      </p:sp>
    </p:spTree>
    <p:extLst>
      <p:ext uri="{BB962C8B-B14F-4D97-AF65-F5344CB8AC3E}">
        <p14:creationId xmlns:p14="http://schemas.microsoft.com/office/powerpoint/2010/main" val="24196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46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83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2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3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이미지" descr="이미지">
            <a:extLst>
              <a:ext uri="{FF2B5EF4-FFF2-40B4-BE49-F238E27FC236}">
                <a16:creationId xmlns:a16="http://schemas.microsoft.com/office/drawing/2014/main" id="{DEE55DF0-C051-CFD8-829B-9D650F952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C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3" y="-11548"/>
            <a:ext cx="1120346" cy="6877786"/>
          </a:xfrm>
          <a:prstGeom prst="rect">
            <a:avLst/>
          </a:prstGeom>
          <a:ln w="3175">
            <a:miter lim="400000"/>
          </a:ln>
        </p:spPr>
      </p:pic>
      <p:sp>
        <p:nvSpPr>
          <p:cNvPr id="15" name="Contents">
            <a:extLst>
              <a:ext uri="{FF2B5EF4-FFF2-40B4-BE49-F238E27FC236}">
                <a16:creationId xmlns:a16="http://schemas.microsoft.com/office/drawing/2014/main" id="{D3FE0D44-2AEF-6D14-B7B7-CB833F335BF0}"/>
              </a:ext>
            </a:extLst>
          </p:cNvPr>
          <p:cNvSpPr txBox="1"/>
          <p:nvPr/>
        </p:nvSpPr>
        <p:spPr>
          <a:xfrm rot="16200000">
            <a:off x="1265432" y="1997772"/>
            <a:ext cx="2311786" cy="749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2300" b="1">
                <a:solidFill>
                  <a:srgbClr val="FF7E79"/>
                </a:solidFill>
              </a:defRPr>
            </a:lvl1pPr>
          </a:lstStyle>
          <a:p>
            <a:r>
              <a:rPr sz="4400" dirty="0">
                <a:solidFill>
                  <a:srgbClr val="CC3300"/>
                </a:solidFill>
              </a:rPr>
              <a:t>Contents</a:t>
            </a:r>
            <a:r>
              <a:rPr lang="en-US" sz="4400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작성일자 :…">
            <a:extLst>
              <a:ext uri="{FF2B5EF4-FFF2-40B4-BE49-F238E27FC236}">
                <a16:creationId xmlns:a16="http://schemas.microsoft.com/office/drawing/2014/main" id="{0E240F91-60EC-4C60-2619-968C1B10F977}"/>
              </a:ext>
            </a:extLst>
          </p:cNvPr>
          <p:cNvSpPr txBox="1"/>
          <p:nvPr/>
        </p:nvSpPr>
        <p:spPr>
          <a:xfrm>
            <a:off x="5069576" y="929183"/>
            <a:ext cx="5725942" cy="4386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400" dirty="0">
                <a:latin typeface="+mj-ea"/>
                <a:ea typeface="+mj-ea"/>
              </a:rPr>
              <a:t>JIRA</a:t>
            </a:r>
            <a:r>
              <a:rPr lang="ko-KR" altLang="en-US" sz="2400" dirty="0">
                <a:latin typeface="+mj-ea"/>
                <a:ea typeface="+mj-ea"/>
              </a:rPr>
              <a:t>란</a:t>
            </a:r>
            <a:r>
              <a:rPr lang="en-US" altLang="ko-KR" sz="2400" dirty="0">
                <a:latin typeface="+mj-ea"/>
                <a:ea typeface="+mj-ea"/>
              </a:rPr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400" dirty="0">
                <a:latin typeface="+mj-ea"/>
                <a:ea typeface="+mj-ea"/>
              </a:rPr>
              <a:t>Use Case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400" dirty="0">
                <a:latin typeface="+mj-ea"/>
                <a:ea typeface="+mj-ea"/>
              </a:rPr>
              <a:t>JIRA </a:t>
            </a:r>
            <a:r>
              <a:rPr lang="ko-KR" altLang="en-US" sz="2400" dirty="0">
                <a:latin typeface="+mj-ea"/>
                <a:ea typeface="+mj-ea"/>
              </a:rPr>
              <a:t>사용의 목적</a:t>
            </a:r>
            <a:r>
              <a:rPr lang="en-US" altLang="ko-KR" sz="2400" dirty="0">
                <a:latin typeface="+mj-ea"/>
                <a:ea typeface="+mj-ea"/>
              </a:rPr>
              <a:t>(in SAMJI)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400" dirty="0">
                <a:latin typeface="+mj-ea"/>
                <a:ea typeface="+mj-ea"/>
              </a:rPr>
              <a:t>사용 예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400" dirty="0">
                <a:latin typeface="+mj-ea"/>
                <a:ea typeface="+mj-ea"/>
              </a:rPr>
              <a:t>비용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컨설팅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방법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400" dirty="0">
                <a:latin typeface="+mj-ea"/>
                <a:ea typeface="+mj-ea"/>
              </a:rPr>
              <a:t>기타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604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77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7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49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1116-94B1-B60B-7D00-4DEF7E96E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0F1F2226-1FCE-3577-66A8-B108273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0D3B4026-C79F-5943-31B8-F451B45F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45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AA798-DBC1-00F4-1AFA-22DC4F36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E1E887A-3262-3698-3557-9DAA8803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0077C0E-E772-76CC-47B3-CE80D842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79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A3A1-D956-B120-8EBE-A7D5E3685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094E3ABD-DE8E-D3AA-096E-D7C409E8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3AB139FA-CB6D-1413-CDD8-259A7FDB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88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2F21-3862-9715-E0F4-6D204DB8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1E3287F3-0D68-8BB3-5505-7E528B21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643E72FC-0687-220D-7A59-CDC24A8A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839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4742-9907-2A9E-5340-BD40DFB0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CA1F6DBC-3AD2-A4FC-7015-1DA63D4D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F87C4687-C123-6A13-539E-66A9E975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02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FCF8-DBB3-B280-1591-BDECBA21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A6172E6F-0D28-8F8A-95E7-8DCB1C26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E812AFAF-33CD-64C9-814E-B25500D0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17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86A5-ABA0-A22C-CBD2-AC41598F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1C748B8D-EA7E-93F2-3DD2-88C95C96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7EBD95E3-3CAE-F96F-D31D-2B73F9B9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3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FD35C3D-0C00-3390-FF01-57763DF9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F0B1-C368-07A7-1A93-127E7E841CE7}"/>
              </a:ext>
            </a:extLst>
          </p:cNvPr>
          <p:cNvSpPr txBox="1"/>
          <p:nvPr/>
        </p:nvSpPr>
        <p:spPr>
          <a:xfrm>
            <a:off x="139699" y="1114697"/>
            <a:ext cx="11767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란 무엇인가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팀이 세계적인 수준의 소프트웨어를 자신 있게 계획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추적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릴리스 및 지원하는 데 사용하는 최고의 애자일 프로젝트 관리 도구입니다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r>
              <a:rPr lang="en-US" altLang="ko-KR" sz="1200" dirty="0">
                <a:hlinkClick r:id="rId2"/>
              </a:rPr>
              <a:t>https://youtu.be/obf7h7lSHsA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2. JIRA </a:t>
            </a:r>
            <a:r>
              <a:rPr lang="ko-KR" altLang="en-US" sz="1200" dirty="0"/>
              <a:t>사용자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애자일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제품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버그 추적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프로젝트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소프트웨어 개발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DevOps </a:t>
            </a:r>
            <a:r>
              <a:rPr lang="ko-KR" altLang="en-US" sz="1200" dirty="0"/>
              <a:t>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특정 기능</a:t>
            </a:r>
            <a:endParaRPr lang="en-US" altLang="ko-KR" sz="1200" dirty="0"/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팀이 필요로 하는 소프트웨어 개발을 위한 애자일 프로젝트 관리 방법론을 지원합니다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계획부터 완전 사용자 지정 가능한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칸반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및 스크럼보드에 이르기까지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프레임워크에 맞게 설계된 워크플로로 속도를 추정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보고 및 측정하는 데 필요한 도구를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4.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제품군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지라라는 용어는 이 모든 제품의 기반이 되는 공통 플랫폼을 의미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 코어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-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범용적인 작업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 소프트웨어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-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애자일 방법론을 사용하려는 소프트웨어 개발팀에 적합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 서비스 데스크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-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7803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D763-2FF6-B885-B87C-EF5D02E5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4A277-B3F0-D86B-59DC-E5456249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 </a:t>
            </a:r>
            <a:r>
              <a:rPr lang="ko-KR" altLang="en-US" dirty="0"/>
              <a:t>구조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EF9C7C4-52AC-855E-D6B0-1163D98E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A3532-9779-AE6D-8D52-BAB9A6B51C4F}"/>
              </a:ext>
            </a:extLst>
          </p:cNvPr>
          <p:cNvSpPr txBox="1"/>
          <p:nvPr/>
        </p:nvSpPr>
        <p:spPr>
          <a:xfrm>
            <a:off x="139699" y="5599628"/>
            <a:ext cx="1176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웹 브라우저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지라는 웹 애플리케이션으로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에는 아무것도 설치할 필요가 없다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애플리케이션 서비스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지라에서 제공되는 모든 기능과 서비스를 포함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데이터 저장소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 내부의 여러 곳에 영구적인 데이터를 저장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8B1D62-E20F-EF73-87C8-BFC1563ECE1B}"/>
              </a:ext>
            </a:extLst>
          </p:cNvPr>
          <p:cNvGrpSpPr/>
          <p:nvPr/>
        </p:nvGrpSpPr>
        <p:grpSpPr>
          <a:xfrm>
            <a:off x="1412490" y="1026070"/>
            <a:ext cx="8286006" cy="4479538"/>
            <a:chOff x="1412490" y="1026070"/>
            <a:chExt cx="8286006" cy="447953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BE2633D-D1E5-9495-1DA1-599CD1510ED2}"/>
                </a:ext>
              </a:extLst>
            </p:cNvPr>
            <p:cNvSpPr/>
            <p:nvPr/>
          </p:nvSpPr>
          <p:spPr>
            <a:xfrm>
              <a:off x="1412490" y="1287681"/>
              <a:ext cx="8229600" cy="742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07367E-B558-1552-8959-994AF7A6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38" y="1423309"/>
              <a:ext cx="540076" cy="5400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050F14-EF11-972E-C464-582FAB486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57" y="1423309"/>
              <a:ext cx="508703" cy="5400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DD68C9-6370-D2FE-9262-6B7FDF56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65" y="1423308"/>
              <a:ext cx="956006" cy="5377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2D526-1CAE-BF6F-D4A5-CB7AD9FC9538}"/>
                </a:ext>
              </a:extLst>
            </p:cNvPr>
            <p:cNvSpPr txBox="1"/>
            <p:nvPr/>
          </p:nvSpPr>
          <p:spPr>
            <a:xfrm>
              <a:off x="1412490" y="1026070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웹 브라우저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E6E4B37-1FBA-7321-08BB-36EE13383D9D}"/>
                </a:ext>
              </a:extLst>
            </p:cNvPr>
            <p:cNvSpPr/>
            <p:nvPr/>
          </p:nvSpPr>
          <p:spPr>
            <a:xfrm>
              <a:off x="1468896" y="4429141"/>
              <a:ext cx="8229600" cy="10764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FBF181C-7BF7-7C76-5DE0-9A725BCD6F2F}"/>
                </a:ext>
              </a:extLst>
            </p:cNvPr>
            <p:cNvSpPr/>
            <p:nvPr/>
          </p:nvSpPr>
          <p:spPr>
            <a:xfrm>
              <a:off x="1416373" y="2514808"/>
              <a:ext cx="8229600" cy="14470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F037B1AA-68EB-9EE3-29C7-3760219AFF65}"/>
                </a:ext>
              </a:extLst>
            </p:cNvPr>
            <p:cNvSpPr/>
            <p:nvPr/>
          </p:nvSpPr>
          <p:spPr>
            <a:xfrm>
              <a:off x="5210692" y="2093478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0850CA6-8999-6DB4-77B2-FF2825B59770}"/>
                </a:ext>
              </a:extLst>
            </p:cNvPr>
            <p:cNvSpPr/>
            <p:nvPr/>
          </p:nvSpPr>
          <p:spPr>
            <a:xfrm>
              <a:off x="3744444" y="4010941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0C5D3343-0452-AFC4-D7A2-7AF19A502F1E}"/>
                </a:ext>
              </a:extLst>
            </p:cNvPr>
            <p:cNvSpPr/>
            <p:nvPr/>
          </p:nvSpPr>
          <p:spPr>
            <a:xfrm rot="10800000">
              <a:off x="6956613" y="3995015"/>
              <a:ext cx="364334" cy="35261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C0606B-B1DA-BE87-2296-E13AA72B28CF}"/>
                </a:ext>
              </a:extLst>
            </p:cNvPr>
            <p:cNvSpPr txBox="1"/>
            <p:nvPr/>
          </p:nvSpPr>
          <p:spPr>
            <a:xfrm>
              <a:off x="1412490" y="2288139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웹애플리케이션</a:t>
              </a:r>
              <a:r>
                <a:rPr lang="ko-KR" altLang="en-US" sz="1100" dirty="0"/>
                <a:t> 서비스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C5C05-AFD1-ACAA-ABB2-379C019CEF15}"/>
                </a:ext>
              </a:extLst>
            </p:cNvPr>
            <p:cNvSpPr txBox="1"/>
            <p:nvPr/>
          </p:nvSpPr>
          <p:spPr>
            <a:xfrm>
              <a:off x="1463504" y="4171323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저장소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2AEC0F-E28A-C669-1A79-C5D924ABA82D}"/>
                </a:ext>
              </a:extLst>
            </p:cNvPr>
            <p:cNvSpPr txBox="1"/>
            <p:nvPr/>
          </p:nvSpPr>
          <p:spPr>
            <a:xfrm>
              <a:off x="4610448" y="5243998"/>
              <a:ext cx="2254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홈 디렉터리</a:t>
              </a:r>
              <a:r>
                <a:rPr lang="en-US" altLang="ko-KR" sz="1100" dirty="0"/>
                <a:t>(JIRA_HOME)</a:t>
              </a:r>
              <a:endParaRPr lang="ko-KR" alt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CA1315-7D8E-85AC-5D47-5A70A5A15AED}"/>
                </a:ext>
              </a:extLst>
            </p:cNvPr>
            <p:cNvSpPr txBox="1"/>
            <p:nvPr/>
          </p:nvSpPr>
          <p:spPr>
            <a:xfrm>
              <a:off x="4369308" y="3633252"/>
              <a:ext cx="2691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설치 디렉터리</a:t>
              </a:r>
              <a:r>
                <a:rPr lang="en-US" altLang="ko-KR" sz="1100" dirty="0"/>
                <a:t>(JIRA_INSTALL)</a:t>
              </a:r>
              <a:endParaRPr lang="ko-KR" altLang="en-US" sz="1100" dirty="0"/>
            </a:p>
          </p:txBody>
        </p:sp>
        <p:sp>
          <p:nvSpPr>
            <p:cNvPr id="21" name="순서도: 자기 디스크 20">
              <a:extLst>
                <a:ext uri="{FF2B5EF4-FFF2-40B4-BE49-F238E27FC236}">
                  <a16:creationId xmlns:a16="http://schemas.microsoft.com/office/drawing/2014/main" id="{0041CE7F-120A-16BB-1666-593B022114F2}"/>
                </a:ext>
              </a:extLst>
            </p:cNvPr>
            <p:cNvSpPr/>
            <p:nvPr/>
          </p:nvSpPr>
          <p:spPr>
            <a:xfrm>
              <a:off x="2850750" y="4489481"/>
              <a:ext cx="1093053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데이터베이스</a:t>
              </a:r>
            </a:p>
          </p:txBody>
        </p:sp>
        <p:sp>
          <p:nvSpPr>
            <p:cNvPr id="22" name="순서도: 자기 디스크 21">
              <a:extLst>
                <a:ext uri="{FF2B5EF4-FFF2-40B4-BE49-F238E27FC236}">
                  <a16:creationId xmlns:a16="http://schemas.microsoft.com/office/drawing/2014/main" id="{AEE13737-ED27-4C36-687C-D79C945F0FB8}"/>
                </a:ext>
              </a:extLst>
            </p:cNvPr>
            <p:cNvSpPr/>
            <p:nvPr/>
          </p:nvSpPr>
          <p:spPr>
            <a:xfrm>
              <a:off x="5045002" y="4483303"/>
              <a:ext cx="1093969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인덱스</a:t>
              </a:r>
            </a:p>
          </p:txBody>
        </p:sp>
        <p:sp>
          <p:nvSpPr>
            <p:cNvPr id="23" name="순서도: 다중 문서 22">
              <a:extLst>
                <a:ext uri="{FF2B5EF4-FFF2-40B4-BE49-F238E27FC236}">
                  <a16:creationId xmlns:a16="http://schemas.microsoft.com/office/drawing/2014/main" id="{F9A1CDB2-ED26-0E46-9859-EC1AD4A5CCFF}"/>
                </a:ext>
              </a:extLst>
            </p:cNvPr>
            <p:cNvSpPr/>
            <p:nvPr/>
          </p:nvSpPr>
          <p:spPr>
            <a:xfrm>
              <a:off x="7138780" y="4483304"/>
              <a:ext cx="1093053" cy="578252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첨부 파일</a:t>
              </a:r>
            </a:p>
          </p:txBody>
        </p:sp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6BCBB20C-B099-97E8-36E0-9FA5949329E7}"/>
                </a:ext>
              </a:extLst>
            </p:cNvPr>
            <p:cNvSpPr/>
            <p:nvPr/>
          </p:nvSpPr>
          <p:spPr>
            <a:xfrm>
              <a:off x="1962018" y="2686389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워크플로우</a:t>
              </a:r>
              <a:endParaRPr lang="ko-KR" altLang="en-US" sz="1100" dirty="0"/>
            </a:p>
          </p:txBody>
        </p:sp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5B0931BB-E4FA-67C1-E272-C4DC50297758}"/>
                </a:ext>
              </a:extLst>
            </p:cNvPr>
            <p:cNvSpPr/>
            <p:nvPr/>
          </p:nvSpPr>
          <p:spPr>
            <a:xfrm>
              <a:off x="1962018" y="3192425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WebDav</a:t>
              </a:r>
              <a:endParaRPr lang="ko-KR" altLang="en-US" sz="1100" dirty="0"/>
            </a:p>
          </p:txBody>
        </p:sp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21863A9F-BC7A-ACE6-FDC3-F0A233011DE1}"/>
                </a:ext>
              </a:extLst>
            </p:cNvPr>
            <p:cNvSpPr/>
            <p:nvPr/>
          </p:nvSpPr>
          <p:spPr>
            <a:xfrm>
              <a:off x="3912848" y="2684520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보안</a:t>
              </a:r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E0225232-3B71-1FD0-516C-70F67B8B725D}"/>
                </a:ext>
              </a:extLst>
            </p:cNvPr>
            <p:cNvSpPr/>
            <p:nvPr/>
          </p:nvSpPr>
          <p:spPr>
            <a:xfrm>
              <a:off x="3926611" y="3188430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서비스</a:t>
              </a:r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F70DD344-3C51-9764-687F-07EBB0F9E797}"/>
                </a:ext>
              </a:extLst>
            </p:cNvPr>
            <p:cNvSpPr/>
            <p:nvPr/>
          </p:nvSpPr>
          <p:spPr>
            <a:xfrm>
              <a:off x="5966681" y="2682242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사용자 관리</a:t>
              </a:r>
            </a:p>
          </p:txBody>
        </p: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545C8A61-6F82-A8D2-9A4C-15D9FC9E37BF}"/>
                </a:ext>
              </a:extLst>
            </p:cNvPr>
            <p:cNvSpPr/>
            <p:nvPr/>
          </p:nvSpPr>
          <p:spPr>
            <a:xfrm>
              <a:off x="5976008" y="3188430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 서비스</a:t>
              </a: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F3813618-812F-6FB3-9AA0-09F65488D988}"/>
                </a:ext>
              </a:extLst>
            </p:cNvPr>
            <p:cNvSpPr/>
            <p:nvPr/>
          </p:nvSpPr>
          <p:spPr>
            <a:xfrm>
              <a:off x="8016078" y="2681291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추가 기능</a:t>
              </a:r>
            </a:p>
          </p:txBody>
        </p:sp>
        <p:sp>
          <p:nvSpPr>
            <p:cNvPr id="31" name="사각형: 잘린 한쪽 모서리 30">
              <a:extLst>
                <a:ext uri="{FF2B5EF4-FFF2-40B4-BE49-F238E27FC236}">
                  <a16:creationId xmlns:a16="http://schemas.microsoft.com/office/drawing/2014/main" id="{C864E591-8BF9-F57C-9FC2-1155633DA185}"/>
                </a:ext>
              </a:extLst>
            </p:cNvPr>
            <p:cNvSpPr/>
            <p:nvPr/>
          </p:nvSpPr>
          <p:spPr>
            <a:xfrm>
              <a:off x="8025405" y="3187479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알림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3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팀을 위한 </a:t>
            </a:r>
            <a:r>
              <a:rPr lang="en-US" altLang="ko-KR" dirty="0"/>
              <a:t>JIRA</a:t>
            </a:r>
            <a:endParaRPr lang="ko-KR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9E2F63D-51F0-A2C8-9686-1E91F36C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464F2-B8FD-E9CD-FC56-BA2E2D52D9C2}"/>
              </a:ext>
            </a:extLst>
          </p:cNvPr>
          <p:cNvSpPr txBox="1"/>
          <p:nvPr/>
        </p:nvSpPr>
        <p:spPr>
          <a:xfrm>
            <a:off x="139699" y="1114697"/>
            <a:ext cx="1176767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팀을 위한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JIRA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방법론을 적용하는 팀은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통해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스크럼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 </a:t>
            </a:r>
            <a:r>
              <a:rPr lang="ko-KR" altLang="en-US" sz="1200" b="0" i="0" u="sng" dirty="0" err="1">
                <a:solidFill>
                  <a:srgbClr val="0052CC"/>
                </a:solidFill>
                <a:effectLst/>
                <a:latin typeface="Charlie Text"/>
                <a:hlinkClick r:id="rId3"/>
              </a:rPr>
              <a:t>칸반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3"/>
              </a:rPr>
              <a:t> 보드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즉시 이용할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프로젝트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4"/>
              </a:rPr>
              <a:t>템플릿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으로 시작하거나 자체 사용자 지정 워크플로를 만들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'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'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이라고도 부르는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워크플로가 완료 단계에 이르기까지 거쳐야 하는 각각의 작업을 추적합니다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소프트웨어 개발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종속성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기능 요구 사항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이해 관계자를 관리할 수 있도록 계획 및 추적 도구를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CI/CD 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통합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은 소프트웨어 개발 수명 주기 전반에서 투명성을 향상합니다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DevOps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6"/>
              </a:rPr>
              <a:t>DevOps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소프트웨어 개발 팀과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IT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더 빠르고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7"/>
              </a:rPr>
              <a:t>안전하게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소프트웨어를 빌드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릴리스할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있도록 두 팀 간의 프로세스를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9"/>
              </a:rPr>
              <a:t>자동화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 통합하는 일련의 관행입니다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0"/>
              </a:rPr>
              <a:t>Bitbucket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GitHub, Gitlab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같은 코드 및 버전 제어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1"/>
              </a:rPr>
              <a:t>Confluence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문서화 및 지식 관리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 err="1">
                <a:solidFill>
                  <a:srgbClr val="0052CC"/>
                </a:solidFill>
                <a:effectLst/>
                <a:latin typeface="Charlie Text"/>
                <a:hlinkClick r:id="rId12"/>
              </a:rPr>
              <a:t>Opsgenie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모니터링 및 운영 도구를 포함하여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DevOps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수명 주기 전반에 걸쳐 자사 및 타사 도구와 통합됩니다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제품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여러 프로젝트를 계획하는 경우 팀이 공유 계획을 만들어 단일 정보 출처 내에서 부서 간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종속성 및 작업 수용량을 시각화하고 전달할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3"/>
              </a:rPr>
              <a:t>Confluence Cloud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문서화 및 토론을 위한 체계적인 워크플로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 추적 및 통합 지식 관리를 이용하여 프로젝트를 원활하게 관리하고 공동 작업하세요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6.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작업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나와 팀원이 수행할 작업을 만들고 세부 정보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미리 알림을 포함해 완성합니다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하위 작업을 활용하여 대규모 작업을 세분화합니다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다른 사용자가 작업을 관찰하여 진행률을 추적하고 이메일 알림으로 최신 내용을 확인할 수 있게 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상위 작업 내에 하위 작업을 만들어 작업 단위를 다양한 팀원이 쉽게 이해할 수 있는 단위로 세분화할 수도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보드에서 모든 작업을 확인하고 각 작업의 상태를 쉽게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시각화할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7.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전체적인 목표의 우선 순위를 지정할 수 있도록 백로그의 모든 작업 및 버그를 확인하는 것이 중요합니다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Jira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의 강력한 워크플로 엔진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을 사용하면 버그가 포착된 경우 자동으로 작업을 할당하고 우선순위를 지정합니다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그런 다음 팀은 버그를 완료까지 추적할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8.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요구 사항 및 테스트 사례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코딩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협업 및 릴리스 단계를 위한 중앙 허브입니다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다양한 품질 보증 앱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통합되고 필드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워크플로 및 화면을 사용자 지정할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이 모든 기능을 이용해 소프트웨어 개발 주기의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5"/>
              </a:rPr>
              <a:t>수동 및 자동 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원활하고 효과적으로 관리할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1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JIRA</a:t>
            </a:r>
            <a:r>
              <a:rPr lang="ko-KR" altLang="en-US" dirty="0"/>
              <a:t>를 시작하기위한 </a:t>
            </a:r>
            <a:r>
              <a:rPr lang="en-US" altLang="ko-KR" dirty="0"/>
              <a:t>7</a:t>
            </a:r>
            <a:r>
              <a:rPr lang="ko-KR" altLang="en-US" dirty="0"/>
              <a:t>가지 단계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54C026A3-9957-E59D-CBF7-54F1AECF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AE599-D519-A600-B7B5-777323E51CC8}"/>
              </a:ext>
            </a:extLst>
          </p:cNvPr>
          <p:cNvSpPr txBox="1"/>
          <p:nvPr/>
        </p:nvSpPr>
        <p:spPr>
          <a:xfrm>
            <a:off x="139699" y="1114697"/>
            <a:ext cx="117676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1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만들기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사이트에 로그인합니다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상단 탐색에서 “프로젝트”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드롭다운을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선택하고 “프로젝트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만들기”를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2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템플릿 선택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스크럼</a:t>
            </a: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 err="1">
                <a:solidFill>
                  <a:srgbClr val="253858"/>
                </a:solidFill>
                <a:effectLst/>
                <a:latin typeface="Charlie Display"/>
              </a:rPr>
              <a:t>칸반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3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열 설정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보드는 선택한 이슈를 열로 표시하며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열은 작업을 완료하는 팀 워크플로의 한 단계를 나타냅니다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4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이슈 만들기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프로젝트의 빌딩 블록입니다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스토리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에픽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버그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만들어야 하는 기능 또는 프로젝트의 다른 작업을 나타낼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5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도구 연결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6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 초대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7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업무 진행</a:t>
            </a: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2419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JIRA </a:t>
            </a:r>
            <a:r>
              <a:rPr lang="ko-KR" altLang="en-US" dirty="0"/>
              <a:t>프로젝트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A499-4523-3A92-E5CB-F7949F1185E4}"/>
              </a:ext>
            </a:extLst>
          </p:cNvPr>
          <p:cNvSpPr txBox="1"/>
          <p:nvPr/>
        </p:nvSpPr>
        <p:spPr>
          <a:xfrm>
            <a:off x="139699" y="1114697"/>
            <a:ext cx="1176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JIRA </a:t>
            </a:r>
            <a:r>
              <a:rPr lang="ko-KR" altLang="en-US" sz="1200" dirty="0"/>
              <a:t>프로젝트란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프로젝트는 전체 팀의 작업 또는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체계화하고 추적하는 데 사용되는 컨테이너로 간주할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2. JIRA </a:t>
            </a:r>
            <a:r>
              <a:rPr lang="ko-KR" altLang="en-US" sz="1200" dirty="0"/>
              <a:t>프로젝트의 핵심 요소는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완료해야 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하는 사용자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진행하는 데 도움이 되는 프로세스가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이슈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사용자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워크플로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템플릿이란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특정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(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예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HR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소프트웨어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)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사용 사례에 맞는 프로젝트를 사용하여 팀이 빠르게 설정할 수 있도록 여러 프로젝트 템플릿을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유형이란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의 프로젝트는 “팀에서 관리하는” 프로젝트 또는 “회사에서 관리하는” 프로젝트 유형 중 하나가 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두 프로젝트 유형의 근본적인 차이점은 관리 방법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즉 프로젝트가 팀 수준 또는 회사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/Jira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관리자 수준에서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관리되는지의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차이입니다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5F9311-DC1E-84BC-1888-19468C40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37350"/>
              </p:ext>
            </p:extLst>
          </p:nvPr>
        </p:nvGraphicFramePr>
        <p:xfrm>
          <a:off x="447039" y="4073673"/>
          <a:ext cx="11192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166">
                  <a:extLst>
                    <a:ext uri="{9D8B030D-6E8A-4147-A177-3AD203B41FA5}">
                      <a16:colId xmlns:a16="http://schemas.microsoft.com/office/drawing/2014/main" val="1513785850"/>
                    </a:ext>
                  </a:extLst>
                </a:gridCol>
                <a:gridCol w="5596166">
                  <a:extLst>
                    <a:ext uri="{9D8B030D-6E8A-4147-A177-3AD203B41FA5}">
                      <a16:colId xmlns:a16="http://schemas.microsoft.com/office/drawing/2014/main" val="3507425291"/>
                    </a:ext>
                  </a:extLst>
                </a:gridCol>
              </a:tblGrid>
              <a:tr h="227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팀에서 관리하는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회사에서 관리하는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579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독립적인 공간에서 구성을 간소화하고 자체 작업 프로세스 및 관행을 더 많이 제어하려는 팀에 적합합니다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팀에서 관리하는 프로젝트는 프로젝트 관리자가 관리하므로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관리자의 도움 없이 변경 사항을 적용할 수 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여러 팀과 함께 여러 프로젝트에서 더욱 표준화된 방식으로 작업하려는 팀에 적합합니다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회사에서 관리하는 프로젝트는 공유 구성을 통해 조직의 모범 사례 및 프로세스를 장려하고 유도하는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관리합니다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15033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간소화된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 구성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740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타임라인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프로젝트의 이슈만 보드에 표시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활성 스프린트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필수 애자일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고급 계획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(Premium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보드의 다른 프로젝트에서 이슈를 끌어오는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병렬 스프린트를 실행하는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포괄적인 애자일 보고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2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5. JIRA</a:t>
            </a:r>
            <a:r>
              <a:rPr lang="ko-KR" altLang="en-US" dirty="0"/>
              <a:t> 보드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3E74A-84DE-AD84-1FE1-3BA628398F61}"/>
              </a:ext>
            </a:extLst>
          </p:cNvPr>
          <p:cNvSpPr txBox="1"/>
          <p:nvPr/>
        </p:nvSpPr>
        <p:spPr>
          <a:xfrm>
            <a:off x="139699" y="1114697"/>
            <a:ext cx="11767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보드란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보드는 팀이 작업을 계획하고 시각화하고 관리하는 데 도움이 되는 도구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프로젝트에는 기본적으로 보드가 있으며 시작하지 않은 모든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진행 중인 작업 및 완료한 작업에 대한 공유 보기를 팀에 제공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  <a:hlinkClick r:id="rId2"/>
              </a:rPr>
              <a:t>https://kangsanggu74-1728864701657.atlassian.net/jira/software/projects/UDN/boards/2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28B26-018C-177E-FE2B-4A8407C0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" y="2477736"/>
            <a:ext cx="7649327" cy="38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5. JIRA</a:t>
            </a:r>
            <a:r>
              <a:rPr lang="ko-KR" altLang="en-US" dirty="0"/>
              <a:t> 보드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73E62-C6C3-1207-38B2-C1D3466A2CE2}"/>
              </a:ext>
            </a:extLst>
          </p:cNvPr>
          <p:cNvSpPr txBox="1"/>
          <p:nvPr/>
        </p:nvSpPr>
        <p:spPr>
          <a:xfrm>
            <a:off x="139699" y="1114697"/>
            <a:ext cx="117676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보드와 프로젝트는 어떻게 다릅니까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프로젝트에는 특정 목표를 달성하기 위해 완료해야 하는 모든 이슈의 모음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반면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보드는 이슈가 만들어지고 완료될 때까지 이슈를 관리하는 데 사용되는 도구이다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보드는 팀의 고유한 작업 방식에 따라 다양하게 사용할 수 있는 유연한 도구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스크럼을 적용하는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스프린트 또는 시간이 정해진 기간 내에 이행하기로 약속한 우선 순위가 지정된 이슈 선택 항목을 표시하기 위해 보드를 사용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선택 항목 외의 이슈는 백로그에서 찾을 수 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200" b="1" i="0" dirty="0" err="1">
                <a:solidFill>
                  <a:srgbClr val="091E42"/>
                </a:solidFill>
                <a:effectLst/>
                <a:latin typeface="Charlie Text"/>
              </a:rPr>
              <a:t>칸반을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 적용하는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보드를 모든 이슈의 작업 관리 도구로 사용하고 이슈가 만들어지고 완료될 때까지 각 이슈가 해당 열을 거치도록 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대규모 프로젝트나 여러 작업 스트림이 있는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여러 보드 또는 교차 프로젝트 보드를 사용하여 다양한 유형의 작업을 더 쉽게 추적하고 관리할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에서 사용할 수 있는 보드의 유형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903534060"/>
      </p:ext>
    </p:extLst>
  </p:cSld>
  <p:clrMapOvr>
    <a:masterClrMapping/>
  </p:clrMapOvr>
</p:sld>
</file>

<file path=ppt/theme/theme1.xml><?xml version="1.0" encoding="utf-8"?>
<a:theme xmlns:a="http://schemas.openxmlformats.org/drawingml/2006/main" name="영어 와이드-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1" id="{4A7FCC28-D0E2-4571-B946-D47A1589FD04}" vid="{304B7956-E883-4318-9A9D-E5730D50C834}"/>
    </a:ext>
  </a:extLst>
</a:theme>
</file>

<file path=ppt/theme/theme2.xml><?xml version="1.0" encoding="utf-8"?>
<a:theme xmlns:a="http://schemas.openxmlformats.org/drawingml/2006/main" name="영어 와이드-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2" id="{5177F9C9-6941-465A-9C58-46690CEF0F75}" vid="{073D9648-66B7-486D-8219-F2EF037D627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C68666E97AFF4BBAD7A5FE64735B7A" ma:contentTypeVersion="4" ma:contentTypeDescription="새 문서를 만듭니다." ma:contentTypeScope="" ma:versionID="0b00407589b835ee755b9e23f25e5fe3">
  <xsd:schema xmlns:xsd="http://www.w3.org/2001/XMLSchema" xmlns:xs="http://www.w3.org/2001/XMLSchema" xmlns:p="http://schemas.microsoft.com/office/2006/metadata/properties" xmlns:ns2="a7808110-8328-42fc-b4bb-a41d2afd8544" xmlns:ns3="90b0d3db-da4e-4480-a7d2-0c179ad16e16" targetNamespace="http://schemas.microsoft.com/office/2006/metadata/properties" ma:root="true" ma:fieldsID="fb3734044a15ad06594235ed8616f05a" ns2:_="" ns3:_="">
    <xsd:import namespace="a7808110-8328-42fc-b4bb-a41d2afd8544"/>
    <xsd:import namespace="90b0d3db-da4e-4480-a7d2-0c179ad16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08110-8328-42fc-b4bb-a41d2afd8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0d3db-da4e-4480-a7d2-0c179ad16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4E3531-3C7B-4F91-8F05-D253CEC94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26C5A-A190-4C7D-A859-77AA9214B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08110-8328-42fc-b4bb-a41d2afd8544"/>
    <ds:schemaRef ds:uri="90b0d3db-da4e-4480-a7d2-0c179ad16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483ED-7A24-453D-9374-6242B9C787B8}">
  <ds:schemaRefs>
    <ds:schemaRef ds:uri="http://purl.org/dc/terms/"/>
    <ds:schemaRef ds:uri="90b0d3db-da4e-4480-a7d2-0c179ad16e16"/>
    <ds:schemaRef ds:uri="http://purl.org/dc/dcmitype/"/>
    <ds:schemaRef ds:uri="http://schemas.microsoft.com/office/infopath/2007/PartnerControls"/>
    <ds:schemaRef ds:uri="a7808110-8328-42fc-b4bb-a41d2afd8544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영어 와이드-1</Template>
  <TotalTime>65912</TotalTime>
  <Words>1505</Words>
  <Application>Microsoft Office PowerPoint</Application>
  <PresentationFormat>와이드스크린</PresentationFormat>
  <Paragraphs>194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Charlie Display</vt:lpstr>
      <vt:lpstr>Charlie Text</vt:lpstr>
      <vt:lpstr>HY견고딕</vt:lpstr>
      <vt:lpstr>Noto Sans CJK KR Bold</vt:lpstr>
      <vt:lpstr>Noto Sans CJK KR DemiLight</vt:lpstr>
      <vt:lpstr>맑은 고딕</vt:lpstr>
      <vt:lpstr>Arial</vt:lpstr>
      <vt:lpstr>Arial Black</vt:lpstr>
      <vt:lpstr>Calibri</vt:lpstr>
      <vt:lpstr>Calibri Light</vt:lpstr>
      <vt:lpstr>Nirmala UI</vt:lpstr>
      <vt:lpstr>Wingdings</vt:lpstr>
      <vt:lpstr>영어 와이드-1</vt:lpstr>
      <vt:lpstr>영어 와이드-2</vt:lpstr>
      <vt:lpstr>PowerPoint 프레젠테이션</vt:lpstr>
      <vt:lpstr>PowerPoint 프레젠테이션</vt:lpstr>
      <vt:lpstr>1. JIRA란 무엇인가?</vt:lpstr>
      <vt:lpstr>1. JIRA 구조</vt:lpstr>
      <vt:lpstr>2. 팀을 위한 JIRA</vt:lpstr>
      <vt:lpstr>3. JIRA를 시작하기위한 7가지 단계</vt:lpstr>
      <vt:lpstr>4. JIRA 프로젝트</vt:lpstr>
      <vt:lpstr>5. JIRA 보드</vt:lpstr>
      <vt:lpstr>5. JIRA 보드</vt:lpstr>
      <vt:lpstr>3. System Design &amp; Interface</vt:lpstr>
      <vt:lpstr>3. System Design &amp; Interface</vt:lpstr>
      <vt:lpstr>3. System Design &amp; Interface</vt:lpstr>
      <vt:lpstr>3. 비용</vt:lpstr>
      <vt:lpstr>3. System Design &amp; Interface</vt:lpstr>
      <vt:lpstr>4. JIRA 요구사항 및 설치(Optional?)</vt:lpstr>
      <vt:lpstr>3. System Design &amp; Interface</vt:lpstr>
      <vt:lpstr>4. 모듈 제작 및 단품 시험결과</vt:lpstr>
      <vt:lpstr>4. 모듈 제작 및 단품 시험결과</vt:lpstr>
      <vt:lpstr>4. 모듈 제작 및 단품 시험결과</vt:lpstr>
      <vt:lpstr>4. 모듈 제작 및 단품 시험결과</vt:lpstr>
      <vt:lpstr>4. 모듈 제작 및 단품 시험결과</vt:lpstr>
      <vt:lpstr>5. 시스템 시험결과</vt:lpstr>
      <vt:lpstr>6. 기능설계 최적화</vt:lpstr>
      <vt:lpstr>6. 기능설계 최적화</vt:lpstr>
      <vt:lpstr>6. 기능설계 최적화</vt:lpstr>
      <vt:lpstr>6. 기능설계 최적화</vt:lpstr>
      <vt:lpstr>6. 기능설계 최적화</vt:lpstr>
      <vt:lpstr>6. 기능설계 최적화</vt:lpstr>
      <vt:lpstr>6. 기능설계 최적화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권낙원</dc:creator>
  <cp:lastModifiedBy>강 상구</cp:lastModifiedBy>
  <cp:revision>870</cp:revision>
  <cp:lastPrinted>2019-02-28T05:34:01Z</cp:lastPrinted>
  <dcterms:created xsi:type="dcterms:W3CDTF">2019-02-21T00:41:17Z</dcterms:created>
  <dcterms:modified xsi:type="dcterms:W3CDTF">2025-01-17T06:05:25Z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0x0101000DC68666E97AFF4BBAD7A5FE64735B7A</vt:lpwstr>
  </property>
</Properties>
</file>