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  <p:sldMasterId id="2147483672" r:id="rId5"/>
  </p:sldMasterIdLst>
  <p:notesMasterIdLst>
    <p:notesMasterId r:id="rId22"/>
  </p:notesMasterIdLst>
  <p:sldIdLst>
    <p:sldId id="256" r:id="rId6"/>
    <p:sldId id="386" r:id="rId7"/>
    <p:sldId id="389" r:id="rId8"/>
    <p:sldId id="417" r:id="rId9"/>
    <p:sldId id="418" r:id="rId10"/>
    <p:sldId id="416" r:id="rId11"/>
    <p:sldId id="384" r:id="rId12"/>
    <p:sldId id="401" r:id="rId13"/>
    <p:sldId id="391" r:id="rId14"/>
    <p:sldId id="387" r:id="rId15"/>
    <p:sldId id="394" r:id="rId16"/>
    <p:sldId id="398" r:id="rId17"/>
    <p:sldId id="396" r:id="rId18"/>
    <p:sldId id="390" r:id="rId19"/>
    <p:sldId id="392" r:id="rId20"/>
    <p:sldId id="314" r:id="rId21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0B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7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3554B-2A20-494B-BE9C-AD74DE843402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CB15A0-A309-43C3-9FA3-79E741F331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361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(발표용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13466" y="4679315"/>
            <a:ext cx="9121377" cy="719191"/>
          </a:xfrm>
        </p:spPr>
        <p:txBody>
          <a:bodyPr anchor="b">
            <a:normAutofit/>
          </a:bodyPr>
          <a:lstStyle>
            <a:lvl1pPr algn="r">
              <a:defRPr sz="3600" b="1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제목 편집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36pt)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50455" y="5615258"/>
            <a:ext cx="8984388" cy="501823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 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20pt)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91643" y="633383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7469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38200" y="644881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i="1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/>
              <a:t>confidential</a:t>
            </a:r>
            <a:endParaRPr lang="ko-KR" altLang="en-US" sz="1200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5548043" y="6448818"/>
            <a:ext cx="11506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C96C28-8C44-498F-8640-FC650561E3E7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3965" y="772392"/>
            <a:ext cx="11760000" cy="43200"/>
          </a:xfrm>
          <a:prstGeom prst="rect">
            <a:avLst/>
          </a:prstGeom>
          <a:solidFill>
            <a:srgbClr val="1C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0117" y="1024239"/>
            <a:ext cx="5271496" cy="5273819"/>
          </a:xfrm>
        </p:spPr>
        <p:txBody>
          <a:bodyPr>
            <a:normAutofit/>
          </a:bodyPr>
          <a:lstStyle>
            <a:lvl1pPr marL="228600" indent="-228600">
              <a:buClr>
                <a:srgbClr val="1A427B"/>
              </a:buClr>
              <a:buSzPct val="81000"/>
              <a:buFont typeface="Wingdings" panose="05000000000000000000" pitchFamily="2" charset="2"/>
              <a:buChar char="l"/>
              <a:defRPr sz="1400">
                <a:latin typeface="+mj-ea"/>
                <a:ea typeface="+mj-ea"/>
              </a:defRPr>
            </a:lvl1pPr>
            <a:lvl2pPr marL="6858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200">
                <a:latin typeface="+mj-ea"/>
                <a:ea typeface="+mj-ea"/>
              </a:defRPr>
            </a:lvl2pPr>
            <a:lvl3pPr marL="11430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100">
                <a:latin typeface="+mj-ea"/>
                <a:ea typeface="+mj-ea"/>
              </a:defRPr>
            </a:lvl3pPr>
            <a:lvl4pPr marL="1714500" indent="-342900">
              <a:buClr>
                <a:srgbClr val="1A427B"/>
              </a:buClr>
              <a:buFont typeface="Wingdings" panose="05000000000000000000" pitchFamily="2" charset="2"/>
              <a:buChar char="§"/>
              <a:defRPr sz="1050">
                <a:latin typeface="+mj-ea"/>
                <a:ea typeface="+mj-ea"/>
              </a:defRPr>
            </a:lvl4pPr>
            <a:lvl5pPr marL="20574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050"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.(</a:t>
            </a:r>
            <a:r>
              <a:rPr lang="ko-KR" altLang="en-US"/>
              <a:t>맑은고딕</a:t>
            </a:r>
            <a:r>
              <a:rPr lang="en-US" altLang="ko-KR" dirty="0"/>
              <a:t>24</a:t>
            </a:r>
            <a:r>
              <a:rPr lang="ko-KR" altLang="en-US"/>
              <a:t>이상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235560" y="1024239"/>
            <a:ext cx="5271496" cy="5273819"/>
          </a:xfrm>
        </p:spPr>
        <p:txBody>
          <a:bodyPr>
            <a:normAutofit/>
          </a:bodyPr>
          <a:lstStyle>
            <a:lvl1pPr marL="228600" indent="-228600">
              <a:buClr>
                <a:srgbClr val="1A427B"/>
              </a:buClr>
              <a:buSzPct val="81000"/>
              <a:buFont typeface="Wingdings" panose="05000000000000000000" pitchFamily="2" charset="2"/>
              <a:buChar char="l"/>
              <a:defRPr sz="1400">
                <a:latin typeface="+mj-ea"/>
                <a:ea typeface="+mj-ea"/>
              </a:defRPr>
            </a:lvl1pPr>
            <a:lvl2pPr marL="6858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200">
                <a:latin typeface="+mj-ea"/>
                <a:ea typeface="+mj-ea"/>
              </a:defRPr>
            </a:lvl2pPr>
            <a:lvl3pPr marL="11430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100">
                <a:latin typeface="+mj-ea"/>
                <a:ea typeface="+mj-ea"/>
              </a:defRPr>
            </a:lvl3pPr>
            <a:lvl4pPr marL="1714500" indent="-342900">
              <a:buClr>
                <a:srgbClr val="1A427B"/>
              </a:buClr>
              <a:buFont typeface="Wingdings" panose="05000000000000000000" pitchFamily="2" charset="2"/>
              <a:buChar char="§"/>
              <a:defRPr sz="1050">
                <a:latin typeface="+mj-ea"/>
                <a:ea typeface="+mj-ea"/>
              </a:defRPr>
            </a:lvl4pPr>
            <a:lvl5pPr marL="20574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050"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.(</a:t>
            </a:r>
            <a:r>
              <a:rPr lang="ko-KR" altLang="en-US"/>
              <a:t>맑은고딕</a:t>
            </a:r>
            <a:r>
              <a:rPr lang="en-US" altLang="ko-KR" dirty="0"/>
              <a:t>24</a:t>
            </a:r>
            <a:r>
              <a:rPr lang="ko-KR" altLang="en-US"/>
              <a:t>이상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50528" y="215756"/>
            <a:ext cx="10956528" cy="523982"/>
          </a:xfrm>
        </p:spPr>
        <p:txBody>
          <a:bodyPr>
            <a:noAutofit/>
          </a:bodyPr>
          <a:lstStyle>
            <a:lvl1pPr>
              <a:defRPr sz="3000" b="1">
                <a:solidFill>
                  <a:srgbClr val="1A427B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r>
              <a:rPr lang="en-US" altLang="ko-KR" dirty="0"/>
              <a:t>(</a:t>
            </a:r>
            <a:r>
              <a:rPr lang="ko-KR" altLang="en-US" dirty="0"/>
              <a:t>국문</a:t>
            </a:r>
            <a:r>
              <a:rPr lang="en-US" altLang="ko-KR" dirty="0"/>
              <a:t>)-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30pt</a:t>
            </a:r>
            <a:endParaRPr 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86D0C01-7E2E-4FF9-BD3E-BA0058E419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366" y="200879"/>
            <a:ext cx="1207254" cy="6259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5826749-A829-4D2C-9F3A-D78B85FFA956}"/>
              </a:ext>
            </a:extLst>
          </p:cNvPr>
          <p:cNvSpPr txBox="1"/>
          <p:nvPr userDrawn="1"/>
        </p:nvSpPr>
        <p:spPr>
          <a:xfrm>
            <a:off x="10742075" y="6565612"/>
            <a:ext cx="1436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>
              <a:lnSpc>
                <a:spcPct val="130000"/>
              </a:lnSpc>
            </a:pPr>
            <a:r>
              <a:rPr lang="en-US" altLang="ko-KR" sz="1000" b="1" dirty="0">
                <a:solidFill>
                  <a:srgbClr val="C0000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SAMJI ELECTRONICS</a:t>
            </a:r>
          </a:p>
        </p:txBody>
      </p:sp>
    </p:spTree>
    <p:extLst>
      <p:ext uri="{BB962C8B-B14F-4D97-AF65-F5344CB8AC3E}">
        <p14:creationId xmlns:p14="http://schemas.microsoft.com/office/powerpoint/2010/main" val="2189792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(발표용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메인 타이틀…"/>
          <p:cNvSpPr txBox="1"/>
          <p:nvPr userDrawn="1"/>
        </p:nvSpPr>
        <p:spPr>
          <a:xfrm>
            <a:off x="5467369" y="3767058"/>
            <a:ext cx="5769365" cy="126900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9021" tIns="29021" rIns="29021" bIns="29021" anchor="ctr">
            <a:spAutoFit/>
          </a:bodyPr>
          <a:lstStyle/>
          <a:p>
            <a:pPr algn="l">
              <a:lnSpc>
                <a:spcPct val="150000"/>
              </a:lnSpc>
              <a:defRPr sz="5500" b="1">
                <a:solidFill>
                  <a:srgbClr val="006685"/>
                </a:solidFill>
              </a:defRPr>
            </a:pPr>
            <a:r>
              <a:rPr lang="en-US" sz="5850" dirty="0">
                <a:solidFill>
                  <a:srgbClr val="CC0000"/>
                </a:solidFill>
                <a:latin typeface="Arial Black" panose="020B0A04020102020204" pitchFamily="34" charset="0"/>
              </a:rPr>
              <a:t>THANK YOU.</a:t>
            </a:r>
            <a:endParaRPr sz="5850" dirty="0">
              <a:solidFill>
                <a:srgbClr val="CC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이미지" descr="이미지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rgbClr val="CC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4680672" y="-4680674"/>
            <a:ext cx="2817341" cy="12178687"/>
          </a:xfrm>
          <a:prstGeom prst="rect">
            <a:avLst/>
          </a:prstGeom>
          <a:ln w="3175">
            <a:miter lim="400000"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826749-A829-4D2C-9F3A-D78B85FFA956}"/>
              </a:ext>
            </a:extLst>
          </p:cNvPr>
          <p:cNvSpPr txBox="1"/>
          <p:nvPr userDrawn="1"/>
        </p:nvSpPr>
        <p:spPr>
          <a:xfrm>
            <a:off x="10742073" y="6565612"/>
            <a:ext cx="1436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>
              <a:lnSpc>
                <a:spcPct val="130000"/>
              </a:lnSpc>
            </a:pPr>
            <a:r>
              <a:rPr lang="en-US" altLang="ko-KR" sz="1000" b="1" dirty="0">
                <a:solidFill>
                  <a:srgbClr val="C0000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SAMJI ELECTRONICS</a:t>
            </a:r>
          </a:p>
        </p:txBody>
      </p:sp>
    </p:spTree>
    <p:extLst>
      <p:ext uri="{BB962C8B-B14F-4D97-AF65-F5344CB8AC3E}">
        <p14:creationId xmlns:p14="http://schemas.microsoft.com/office/powerpoint/2010/main" val="3215791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-1(영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526" y="215756"/>
            <a:ext cx="11088845" cy="523982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1A427B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 (</a:t>
            </a:r>
            <a:r>
              <a:rPr lang="en-US" altLang="ko-KR" dirty="0" err="1"/>
              <a:t>Eng</a:t>
            </a:r>
            <a:r>
              <a:rPr lang="en-US" altLang="ko-KR" dirty="0"/>
              <a:t> </a:t>
            </a:r>
            <a:r>
              <a:rPr lang="en-US" altLang="ko-KR" dirty="0" err="1"/>
              <a:t>ver</a:t>
            </a:r>
            <a:r>
              <a:rPr lang="en-US" altLang="ko-KR" dirty="0"/>
              <a:t> / Arial 32pt)</a:t>
            </a:r>
            <a:endParaRPr 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93965" y="772392"/>
            <a:ext cx="11760000" cy="43200"/>
          </a:xfrm>
          <a:prstGeom prst="rect">
            <a:avLst/>
          </a:prstGeom>
          <a:solidFill>
            <a:srgbClr val="1C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5548043" y="6448818"/>
            <a:ext cx="11506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C96C28-8C44-498F-8640-FC650561E3E7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0526" y="948583"/>
            <a:ext cx="11088845" cy="5424381"/>
          </a:xfrm>
        </p:spPr>
        <p:txBody>
          <a:bodyPr>
            <a:normAutofit/>
          </a:bodyPr>
          <a:lstStyle>
            <a:lvl1pPr marL="228600" indent="-228600">
              <a:buClr>
                <a:srgbClr val="1A427B"/>
              </a:buClr>
              <a:buSzPct val="81000"/>
              <a:buFont typeface="Wingdings" panose="05000000000000000000" pitchFamily="2" charset="2"/>
              <a:buChar char="l"/>
              <a:defRPr sz="2400">
                <a:latin typeface="+mn-ea"/>
                <a:ea typeface="+mn-ea"/>
              </a:defRPr>
            </a:lvl1pPr>
            <a:lvl2pPr marL="6858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2000">
                <a:latin typeface="+mn-ea"/>
                <a:ea typeface="+mn-ea"/>
              </a:defRPr>
            </a:lvl2pPr>
            <a:lvl3pPr marL="11430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800">
                <a:latin typeface="+mn-ea"/>
                <a:ea typeface="+mn-ea"/>
              </a:defRPr>
            </a:lvl3pPr>
            <a:lvl4pPr marL="1714500" indent="-342900">
              <a:buClr>
                <a:srgbClr val="1A427B"/>
              </a:buClr>
              <a:buFont typeface="Wingdings" panose="05000000000000000000" pitchFamily="2" charset="2"/>
              <a:buChar char="§"/>
              <a:defRPr sz="1600">
                <a:latin typeface="+mn-ea"/>
                <a:ea typeface="+mn-ea"/>
              </a:defRPr>
            </a:lvl4pPr>
            <a:lvl5pPr marL="20574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.(</a:t>
            </a:r>
            <a:r>
              <a:rPr lang="ko-KR" altLang="en-US" dirty="0" err="1"/>
              <a:t>맑은고딕</a:t>
            </a:r>
            <a:r>
              <a:rPr lang="en-US" altLang="ko-KR" dirty="0"/>
              <a:t>20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6D0C01-7E2E-4FF9-BD3E-BA0058E419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488" y="200879"/>
            <a:ext cx="1207254" cy="625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826749-A829-4D2C-9F3A-D78B85FFA956}"/>
              </a:ext>
            </a:extLst>
          </p:cNvPr>
          <p:cNvSpPr txBox="1"/>
          <p:nvPr userDrawn="1"/>
        </p:nvSpPr>
        <p:spPr>
          <a:xfrm>
            <a:off x="10733197" y="6565612"/>
            <a:ext cx="1436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>
              <a:lnSpc>
                <a:spcPct val="130000"/>
              </a:lnSpc>
            </a:pPr>
            <a:r>
              <a:rPr lang="en-US" altLang="ko-KR" sz="1000" b="1" dirty="0">
                <a:solidFill>
                  <a:srgbClr val="C0000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SAMJI ELECTRONICS</a:t>
            </a:r>
          </a:p>
        </p:txBody>
      </p:sp>
    </p:spTree>
    <p:extLst>
      <p:ext uri="{BB962C8B-B14F-4D97-AF65-F5344CB8AC3E}">
        <p14:creationId xmlns:p14="http://schemas.microsoft.com/office/powerpoint/2010/main" val="898331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-1(영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 txBox="1">
            <a:spLocks/>
          </p:cNvSpPr>
          <p:nvPr/>
        </p:nvSpPr>
        <p:spPr>
          <a:xfrm>
            <a:off x="5548043" y="6448818"/>
            <a:ext cx="11506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C96C28-8C44-498F-8640-FC650561E3E7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0526" y="948583"/>
            <a:ext cx="11088845" cy="5424381"/>
          </a:xfrm>
        </p:spPr>
        <p:txBody>
          <a:bodyPr>
            <a:normAutofit/>
          </a:bodyPr>
          <a:lstStyle>
            <a:lvl1pPr marL="228600" indent="-228600">
              <a:buClr>
                <a:srgbClr val="1A427B"/>
              </a:buClr>
              <a:buSzPct val="81000"/>
              <a:buFont typeface="Wingdings" panose="05000000000000000000" pitchFamily="2" charset="2"/>
              <a:buChar char="l"/>
              <a:defRPr sz="2400">
                <a:latin typeface="+mn-ea"/>
                <a:ea typeface="+mn-ea"/>
              </a:defRPr>
            </a:lvl1pPr>
            <a:lvl2pPr marL="6858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2000">
                <a:latin typeface="+mn-ea"/>
                <a:ea typeface="+mn-ea"/>
              </a:defRPr>
            </a:lvl2pPr>
            <a:lvl3pPr marL="11430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800">
                <a:latin typeface="+mn-ea"/>
                <a:ea typeface="+mn-ea"/>
              </a:defRPr>
            </a:lvl3pPr>
            <a:lvl4pPr marL="1714500" indent="-342900">
              <a:buClr>
                <a:srgbClr val="1A427B"/>
              </a:buClr>
              <a:buFont typeface="Wingdings" panose="05000000000000000000" pitchFamily="2" charset="2"/>
              <a:buChar char="§"/>
              <a:defRPr sz="1600">
                <a:latin typeface="+mn-ea"/>
                <a:ea typeface="+mn-ea"/>
              </a:defRPr>
            </a:lvl4pPr>
            <a:lvl5pPr marL="20574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.(</a:t>
            </a:r>
            <a:r>
              <a:rPr lang="ko-KR" altLang="en-US" dirty="0" err="1"/>
              <a:t>맑은고딕</a:t>
            </a:r>
            <a:r>
              <a:rPr lang="en-US" altLang="ko-KR" dirty="0"/>
              <a:t>20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86D0C01-7E2E-4FF9-BD3E-BA0058E419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488" y="200879"/>
            <a:ext cx="1207254" cy="6259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826749-A829-4D2C-9F3A-D78B85FFA956}"/>
              </a:ext>
            </a:extLst>
          </p:cNvPr>
          <p:cNvSpPr txBox="1"/>
          <p:nvPr userDrawn="1"/>
        </p:nvSpPr>
        <p:spPr>
          <a:xfrm>
            <a:off x="10733197" y="6565612"/>
            <a:ext cx="1436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>
              <a:lnSpc>
                <a:spcPct val="130000"/>
              </a:lnSpc>
            </a:pPr>
            <a:r>
              <a:rPr lang="en-US" altLang="ko-KR" sz="1000" b="1" dirty="0">
                <a:solidFill>
                  <a:srgbClr val="C0000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SAMJI ELECTRONICS</a:t>
            </a:r>
          </a:p>
        </p:txBody>
      </p:sp>
    </p:spTree>
    <p:extLst>
      <p:ext uri="{BB962C8B-B14F-4D97-AF65-F5344CB8AC3E}">
        <p14:creationId xmlns:p14="http://schemas.microsoft.com/office/powerpoint/2010/main" val="23598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서브 제목(영문_발표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914400"/>
            <a:ext cx="12192000" cy="1787236"/>
          </a:xfrm>
          <a:prstGeom prst="rect">
            <a:avLst/>
          </a:prstGeom>
          <a:solidFill>
            <a:srgbClr val="1C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직사각형 6"/>
          <p:cNvSpPr/>
          <p:nvPr/>
        </p:nvSpPr>
        <p:spPr>
          <a:xfrm>
            <a:off x="952813" y="1356487"/>
            <a:ext cx="250521" cy="951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39867" y="1356487"/>
            <a:ext cx="10190480" cy="420943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 (</a:t>
            </a:r>
            <a:r>
              <a:rPr lang="en-US" altLang="ko-KR" dirty="0" err="1"/>
              <a:t>Eng</a:t>
            </a:r>
            <a:r>
              <a:rPr lang="en-US" altLang="ko-KR" dirty="0"/>
              <a:t> </a:t>
            </a:r>
            <a:r>
              <a:rPr lang="en-US" altLang="ko-KR" dirty="0" err="1"/>
              <a:t>ver</a:t>
            </a:r>
            <a:r>
              <a:rPr lang="en-US" altLang="ko-KR" dirty="0"/>
              <a:t> / Arial 36pt)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39867" y="1894120"/>
            <a:ext cx="10190480" cy="607081"/>
          </a:xfrm>
        </p:spPr>
        <p:txBody>
          <a:bodyPr>
            <a:normAutofit/>
          </a:bodyPr>
          <a:lstStyle>
            <a:lvl1pPr marL="0" indent="0" algn="l">
              <a:buNone/>
              <a:defRPr sz="2800" b="1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SUB TITLE (</a:t>
            </a:r>
            <a:r>
              <a:rPr lang="en-US" altLang="ko-KR" dirty="0" err="1"/>
              <a:t>Eng</a:t>
            </a:r>
            <a:r>
              <a:rPr lang="en-US" altLang="ko-KR" dirty="0"/>
              <a:t> </a:t>
            </a:r>
            <a:r>
              <a:rPr lang="en-US" altLang="ko-KR" dirty="0" err="1"/>
              <a:t>ver</a:t>
            </a:r>
            <a:r>
              <a:rPr lang="en-US" altLang="ko-KR" dirty="0"/>
              <a:t> / Arial 28pt)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439867" y="2958958"/>
            <a:ext cx="9735851" cy="3416206"/>
          </a:xfrm>
        </p:spPr>
        <p:txBody>
          <a:bodyPr>
            <a:normAutofit/>
          </a:bodyPr>
          <a:lstStyle>
            <a:lvl1pPr marL="457200" indent="-457200">
              <a:buClr>
                <a:srgbClr val="1A427B"/>
              </a:buClr>
              <a:buSzPct val="81000"/>
              <a:buFont typeface="+mj-lt"/>
              <a:buAutoNum type="arabicPeriod"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>
              <a:buClr>
                <a:srgbClr val="1A427B"/>
              </a:buClr>
              <a:buFont typeface="+mj-lt"/>
              <a:buAutoNum type="arabicPeriod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marR="0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A427B"/>
              </a:buClr>
              <a:buSzTx/>
              <a:buFont typeface="+mj-lt"/>
              <a:buNone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marR="0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A427B"/>
              </a:buClr>
              <a:buSzTx/>
              <a:buFont typeface="+mj-lt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marR="0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A427B"/>
              </a:buClr>
              <a:buSzTx/>
              <a:buFont typeface="+mj-lt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.(Arial 20pt)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r>
              <a:rPr lang="en-US" altLang="ko-KR" dirty="0"/>
              <a:t> (Arial 18pt)</a:t>
            </a:r>
            <a:endParaRPr lang="ko-KR" altLang="en-US" dirty="0"/>
          </a:p>
          <a:p>
            <a:pPr marL="1257300" marR="0" lvl="2" indent="-3429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A427B"/>
              </a:buClr>
              <a:buSzTx/>
              <a:buFont typeface="+mj-lt"/>
              <a:buAutoNum type="arabicPeriod"/>
              <a:tabLst/>
              <a:defRPr/>
            </a:pPr>
            <a:r>
              <a:rPr lang="ko-KR" altLang="en-US" dirty="0"/>
              <a:t>셋째 수준 </a:t>
            </a:r>
            <a:r>
              <a:rPr lang="en-US" altLang="ko-KR" dirty="0"/>
              <a:t>(Arial 16pt)</a:t>
            </a:r>
            <a:endParaRPr lang="ko-KR" altLang="en-US" dirty="0"/>
          </a:p>
          <a:p>
            <a:pPr marL="1714500" marR="0" lvl="3" indent="-3429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A427B"/>
              </a:buClr>
              <a:buSzTx/>
              <a:buFont typeface="+mj-lt"/>
              <a:buAutoNum type="arabicPeriod"/>
              <a:tabLst/>
              <a:defRPr/>
            </a:pPr>
            <a:r>
              <a:rPr lang="ko-KR" altLang="en-US" dirty="0"/>
              <a:t>넷째 수준 </a:t>
            </a:r>
            <a:r>
              <a:rPr lang="en-US" altLang="ko-KR" dirty="0"/>
              <a:t>(Arial 14pt)</a:t>
            </a:r>
            <a:endParaRPr lang="ko-KR" altLang="en-US" dirty="0"/>
          </a:p>
          <a:p>
            <a:pPr marL="2171700" marR="0" lvl="4" indent="-3429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A427B"/>
              </a:buClr>
              <a:buSzTx/>
              <a:buFont typeface="+mj-lt"/>
              <a:buAutoNum type="arabicPeriod"/>
              <a:tabLst/>
              <a:defRPr/>
            </a:pPr>
            <a:r>
              <a:rPr lang="ko-KR" altLang="en-US" dirty="0"/>
              <a:t>다섯째 수준 </a:t>
            </a:r>
            <a:r>
              <a:rPr lang="en-US" altLang="ko-KR" dirty="0"/>
              <a:t>(Arial 14pt)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358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527" y="215756"/>
            <a:ext cx="11046115" cy="523982"/>
          </a:xfrm>
        </p:spPr>
        <p:txBody>
          <a:bodyPr>
            <a:noAutofit/>
          </a:bodyPr>
          <a:lstStyle>
            <a:lvl1pPr>
              <a:defRPr sz="3000" b="1">
                <a:solidFill>
                  <a:srgbClr val="1A427B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r>
              <a:rPr lang="en-US" altLang="ko-KR" dirty="0"/>
              <a:t>(</a:t>
            </a:r>
            <a:r>
              <a:rPr lang="ko-KR" altLang="en-US"/>
              <a:t>국문</a:t>
            </a:r>
            <a:r>
              <a:rPr lang="en-US" altLang="ko-KR" dirty="0"/>
              <a:t>)-</a:t>
            </a:r>
            <a:r>
              <a:rPr lang="ko-KR" altLang="en-US"/>
              <a:t>맑은고딕 </a:t>
            </a:r>
            <a:r>
              <a:rPr lang="en-US" altLang="ko-KR" dirty="0"/>
              <a:t>30pt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19598" y="6445469"/>
            <a:ext cx="1150699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ABC33E8-9B74-4F18-83D0-AF0470EA4F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93965" y="772392"/>
            <a:ext cx="11760000" cy="43200"/>
          </a:xfrm>
          <a:prstGeom prst="rect">
            <a:avLst/>
          </a:prstGeom>
          <a:solidFill>
            <a:srgbClr val="1C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193965" y="772392"/>
            <a:ext cx="11760000" cy="43200"/>
          </a:xfrm>
          <a:prstGeom prst="rect">
            <a:avLst/>
          </a:prstGeom>
          <a:solidFill>
            <a:srgbClr val="1C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0526" y="948583"/>
            <a:ext cx="11088845" cy="5424381"/>
          </a:xfrm>
        </p:spPr>
        <p:txBody>
          <a:bodyPr>
            <a:normAutofit/>
          </a:bodyPr>
          <a:lstStyle>
            <a:lvl1pPr marL="228600" indent="-228600">
              <a:buClr>
                <a:srgbClr val="1A427B"/>
              </a:buClr>
              <a:buSzPct val="81000"/>
              <a:buFont typeface="Wingdings" panose="05000000000000000000" pitchFamily="2" charset="2"/>
              <a:buChar char="l"/>
              <a:defRPr sz="2400">
                <a:latin typeface="+mn-ea"/>
                <a:ea typeface="+mn-ea"/>
              </a:defRPr>
            </a:lvl1pPr>
            <a:lvl2pPr marL="6858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2000">
                <a:latin typeface="+mn-ea"/>
                <a:ea typeface="+mn-ea"/>
              </a:defRPr>
            </a:lvl2pPr>
            <a:lvl3pPr marL="11430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800">
                <a:latin typeface="+mn-ea"/>
                <a:ea typeface="+mn-ea"/>
              </a:defRPr>
            </a:lvl3pPr>
            <a:lvl4pPr marL="1714500" indent="-342900">
              <a:buClr>
                <a:srgbClr val="1A427B"/>
              </a:buClr>
              <a:buFont typeface="Wingdings" panose="05000000000000000000" pitchFamily="2" charset="2"/>
              <a:buChar char="§"/>
              <a:defRPr sz="1600">
                <a:latin typeface="+mn-ea"/>
                <a:ea typeface="+mn-ea"/>
              </a:defRPr>
            </a:lvl4pPr>
            <a:lvl5pPr marL="20574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.(</a:t>
            </a:r>
            <a:r>
              <a:rPr lang="ko-KR" altLang="en-US" dirty="0" err="1"/>
              <a:t>맑은고딕</a:t>
            </a:r>
            <a:r>
              <a:rPr lang="en-US" altLang="ko-KR" dirty="0"/>
              <a:t>20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86D0C01-7E2E-4FF9-BD3E-BA0058E419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488" y="200879"/>
            <a:ext cx="1207254" cy="62598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826749-A829-4D2C-9F3A-D78B85FFA956}"/>
              </a:ext>
            </a:extLst>
          </p:cNvPr>
          <p:cNvSpPr txBox="1"/>
          <p:nvPr userDrawn="1"/>
        </p:nvSpPr>
        <p:spPr>
          <a:xfrm>
            <a:off x="10733197" y="6565612"/>
            <a:ext cx="1436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>
              <a:lnSpc>
                <a:spcPct val="130000"/>
              </a:lnSpc>
            </a:pPr>
            <a:r>
              <a:rPr lang="en-US" altLang="ko-KR" sz="1000" b="1" dirty="0">
                <a:solidFill>
                  <a:srgbClr val="C0000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SAMJI ELECTRONICS</a:t>
            </a:r>
          </a:p>
        </p:txBody>
      </p:sp>
    </p:spTree>
    <p:extLst>
      <p:ext uri="{BB962C8B-B14F-4D97-AF65-F5344CB8AC3E}">
        <p14:creationId xmlns:p14="http://schemas.microsoft.com/office/powerpoint/2010/main" val="1149384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72118" y="4479526"/>
            <a:ext cx="6738291" cy="719191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72117" y="5166991"/>
            <a:ext cx="6738291" cy="501823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7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 txBox="1">
            <a:spLocks/>
          </p:cNvSpPr>
          <p:nvPr/>
        </p:nvSpPr>
        <p:spPr>
          <a:xfrm>
            <a:off x="838200" y="644881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i="1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/>
              <a:t>confidential</a:t>
            </a:r>
            <a:endParaRPr lang="ko-KR" altLang="en-US" sz="1200" dirty="0"/>
          </a:p>
        </p:txBody>
      </p:sp>
      <p:sp>
        <p:nvSpPr>
          <p:cNvPr id="10" name="Slide Number Placeholder 5"/>
          <p:cNvSpPr txBox="1">
            <a:spLocks/>
          </p:cNvSpPr>
          <p:nvPr/>
        </p:nvSpPr>
        <p:spPr>
          <a:xfrm>
            <a:off x="5548043" y="6448818"/>
            <a:ext cx="11506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C96C28-8C44-498F-8640-FC650561E3E7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3965" y="772392"/>
            <a:ext cx="11760000" cy="43200"/>
          </a:xfrm>
          <a:prstGeom prst="rect">
            <a:avLst/>
          </a:prstGeom>
          <a:solidFill>
            <a:srgbClr val="1C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60117" y="1024239"/>
            <a:ext cx="5271496" cy="5273819"/>
          </a:xfrm>
        </p:spPr>
        <p:txBody>
          <a:bodyPr>
            <a:normAutofit/>
          </a:bodyPr>
          <a:lstStyle>
            <a:lvl1pPr marL="228600" indent="-228600">
              <a:buClr>
                <a:srgbClr val="1A427B"/>
              </a:buClr>
              <a:buSzPct val="81000"/>
              <a:buFont typeface="Wingdings" panose="05000000000000000000" pitchFamily="2" charset="2"/>
              <a:buChar char="l"/>
              <a:defRPr sz="1400">
                <a:latin typeface="+mj-ea"/>
                <a:ea typeface="+mj-ea"/>
              </a:defRPr>
            </a:lvl1pPr>
            <a:lvl2pPr marL="6858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200">
                <a:latin typeface="+mj-ea"/>
                <a:ea typeface="+mj-ea"/>
              </a:defRPr>
            </a:lvl2pPr>
            <a:lvl3pPr marL="11430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100">
                <a:latin typeface="+mj-ea"/>
                <a:ea typeface="+mj-ea"/>
              </a:defRPr>
            </a:lvl3pPr>
            <a:lvl4pPr marL="1714500" indent="-342900">
              <a:buClr>
                <a:srgbClr val="1A427B"/>
              </a:buClr>
              <a:buFont typeface="Wingdings" panose="05000000000000000000" pitchFamily="2" charset="2"/>
              <a:buChar char="§"/>
              <a:defRPr sz="1050">
                <a:latin typeface="+mj-ea"/>
                <a:ea typeface="+mj-ea"/>
              </a:defRPr>
            </a:lvl4pPr>
            <a:lvl5pPr marL="20574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050"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.(</a:t>
            </a:r>
            <a:r>
              <a:rPr lang="ko-KR" altLang="en-US"/>
              <a:t>맑은고딕</a:t>
            </a:r>
            <a:r>
              <a:rPr lang="en-US" altLang="ko-KR" dirty="0"/>
              <a:t>24</a:t>
            </a:r>
            <a:r>
              <a:rPr lang="ko-KR" altLang="en-US"/>
              <a:t>이상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0" hasCustomPrompt="1"/>
          </p:nvPr>
        </p:nvSpPr>
        <p:spPr>
          <a:xfrm>
            <a:off x="6235560" y="1024239"/>
            <a:ext cx="5271496" cy="5273819"/>
          </a:xfrm>
        </p:spPr>
        <p:txBody>
          <a:bodyPr>
            <a:normAutofit/>
          </a:bodyPr>
          <a:lstStyle>
            <a:lvl1pPr marL="228600" indent="-228600">
              <a:buClr>
                <a:srgbClr val="1A427B"/>
              </a:buClr>
              <a:buSzPct val="81000"/>
              <a:buFont typeface="Wingdings" panose="05000000000000000000" pitchFamily="2" charset="2"/>
              <a:buChar char="l"/>
              <a:defRPr sz="1400">
                <a:latin typeface="+mj-ea"/>
                <a:ea typeface="+mj-ea"/>
              </a:defRPr>
            </a:lvl1pPr>
            <a:lvl2pPr marL="6858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200">
                <a:latin typeface="+mj-ea"/>
                <a:ea typeface="+mj-ea"/>
              </a:defRPr>
            </a:lvl2pPr>
            <a:lvl3pPr marL="11430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100">
                <a:latin typeface="+mj-ea"/>
                <a:ea typeface="+mj-ea"/>
              </a:defRPr>
            </a:lvl3pPr>
            <a:lvl4pPr marL="1714500" indent="-342900">
              <a:buClr>
                <a:srgbClr val="1A427B"/>
              </a:buClr>
              <a:buFont typeface="Wingdings" panose="05000000000000000000" pitchFamily="2" charset="2"/>
              <a:buChar char="§"/>
              <a:defRPr sz="1050">
                <a:latin typeface="+mj-ea"/>
                <a:ea typeface="+mj-ea"/>
              </a:defRPr>
            </a:lvl4pPr>
            <a:lvl5pPr marL="20574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050"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.(</a:t>
            </a:r>
            <a:r>
              <a:rPr lang="ko-KR" altLang="en-US"/>
              <a:t>맑은고딕</a:t>
            </a:r>
            <a:r>
              <a:rPr lang="en-US" altLang="ko-KR" dirty="0"/>
              <a:t>24</a:t>
            </a:r>
            <a:r>
              <a:rPr lang="ko-KR" altLang="en-US"/>
              <a:t>이상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550528" y="215756"/>
            <a:ext cx="10956528" cy="523982"/>
          </a:xfrm>
        </p:spPr>
        <p:txBody>
          <a:bodyPr>
            <a:noAutofit/>
          </a:bodyPr>
          <a:lstStyle>
            <a:lvl1pPr>
              <a:defRPr sz="3000" b="1">
                <a:solidFill>
                  <a:srgbClr val="1A427B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  <a:r>
              <a:rPr lang="en-US" altLang="ko-KR" dirty="0"/>
              <a:t>(</a:t>
            </a:r>
            <a:r>
              <a:rPr lang="ko-KR" altLang="en-US" dirty="0"/>
              <a:t>국문</a:t>
            </a:r>
            <a:r>
              <a:rPr lang="en-US" altLang="ko-KR" dirty="0"/>
              <a:t>)-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30pt</a:t>
            </a:r>
            <a:endParaRPr 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86D0C01-7E2E-4FF9-BD3E-BA0058E419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488" y="200879"/>
            <a:ext cx="1207254" cy="62598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5826749-A829-4D2C-9F3A-D78B85FFA956}"/>
              </a:ext>
            </a:extLst>
          </p:cNvPr>
          <p:cNvSpPr txBox="1"/>
          <p:nvPr userDrawn="1"/>
        </p:nvSpPr>
        <p:spPr>
          <a:xfrm>
            <a:off x="10733197" y="6565612"/>
            <a:ext cx="1436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>
              <a:lnSpc>
                <a:spcPct val="130000"/>
              </a:lnSpc>
            </a:pPr>
            <a:r>
              <a:rPr lang="en-US" altLang="ko-KR" sz="1000" b="1" dirty="0">
                <a:solidFill>
                  <a:srgbClr val="C0000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SAMJI ELECTRONICS</a:t>
            </a:r>
          </a:p>
        </p:txBody>
      </p:sp>
    </p:spTree>
    <p:extLst>
      <p:ext uri="{BB962C8B-B14F-4D97-AF65-F5344CB8AC3E}">
        <p14:creationId xmlns:p14="http://schemas.microsoft.com/office/powerpoint/2010/main" val="1360728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(발표용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메인 타이틀…"/>
          <p:cNvSpPr txBox="1"/>
          <p:nvPr userDrawn="1"/>
        </p:nvSpPr>
        <p:spPr>
          <a:xfrm>
            <a:off x="5467369" y="3767058"/>
            <a:ext cx="5769365" cy="126900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9021" tIns="29021" rIns="29021" bIns="29021" anchor="ctr">
            <a:spAutoFit/>
          </a:bodyPr>
          <a:lstStyle/>
          <a:p>
            <a:pPr algn="l">
              <a:lnSpc>
                <a:spcPct val="150000"/>
              </a:lnSpc>
              <a:defRPr sz="5500" b="1">
                <a:solidFill>
                  <a:srgbClr val="006685"/>
                </a:solidFill>
              </a:defRPr>
            </a:pPr>
            <a:r>
              <a:rPr lang="en-US" sz="5850" dirty="0">
                <a:solidFill>
                  <a:srgbClr val="CC0000"/>
                </a:solidFill>
                <a:latin typeface="Arial Black" panose="020B0A04020102020204" pitchFamily="34" charset="0"/>
              </a:rPr>
              <a:t>THANK YOU.</a:t>
            </a:r>
            <a:endParaRPr sz="5850" dirty="0">
              <a:solidFill>
                <a:srgbClr val="CC0000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이미지" descr="이미지"/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rgbClr val="CC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4680672" y="-4680674"/>
            <a:ext cx="2817341" cy="12178687"/>
          </a:xfrm>
          <a:prstGeom prst="rect">
            <a:avLst/>
          </a:prstGeom>
          <a:ln w="3175">
            <a:miter lim="400000"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826749-A829-4D2C-9F3A-D78B85FFA956}"/>
              </a:ext>
            </a:extLst>
          </p:cNvPr>
          <p:cNvSpPr txBox="1"/>
          <p:nvPr userDrawn="1"/>
        </p:nvSpPr>
        <p:spPr>
          <a:xfrm>
            <a:off x="10742073" y="6565612"/>
            <a:ext cx="1436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>
              <a:lnSpc>
                <a:spcPct val="130000"/>
              </a:lnSpc>
            </a:pPr>
            <a:r>
              <a:rPr lang="en-US" altLang="ko-KR" sz="1000" b="1" dirty="0">
                <a:solidFill>
                  <a:srgbClr val="C0000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SAMJI ELECTRONICS</a:t>
            </a:r>
          </a:p>
        </p:txBody>
      </p:sp>
    </p:spTree>
    <p:extLst>
      <p:ext uri="{BB962C8B-B14F-4D97-AF65-F5344CB8AC3E}">
        <p14:creationId xmlns:p14="http://schemas.microsoft.com/office/powerpoint/2010/main" val="921606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-1(영문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526" y="215756"/>
            <a:ext cx="11088845" cy="523982"/>
          </a:xfrm>
        </p:spPr>
        <p:txBody>
          <a:bodyPr>
            <a:noAutofit/>
          </a:bodyPr>
          <a:lstStyle>
            <a:lvl1pPr>
              <a:defRPr sz="3200" b="1">
                <a:solidFill>
                  <a:srgbClr val="1A427B"/>
                </a:solidFill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 (</a:t>
            </a:r>
            <a:r>
              <a:rPr lang="en-US" altLang="ko-KR" dirty="0" err="1"/>
              <a:t>Eng</a:t>
            </a:r>
            <a:r>
              <a:rPr lang="en-US" altLang="ko-KR" dirty="0"/>
              <a:t> </a:t>
            </a:r>
            <a:r>
              <a:rPr lang="en-US" altLang="ko-KR" dirty="0" err="1"/>
              <a:t>ver</a:t>
            </a:r>
            <a:r>
              <a:rPr lang="en-US" altLang="ko-KR" dirty="0"/>
              <a:t> / Arial 32pt)</a:t>
            </a:r>
            <a:endParaRPr 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193965" y="772392"/>
            <a:ext cx="11760000" cy="43200"/>
          </a:xfrm>
          <a:prstGeom prst="rect">
            <a:avLst/>
          </a:prstGeom>
          <a:solidFill>
            <a:srgbClr val="1C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Footer Placeholder 4"/>
          <p:cNvSpPr txBox="1">
            <a:spLocks/>
          </p:cNvSpPr>
          <p:nvPr/>
        </p:nvSpPr>
        <p:spPr>
          <a:xfrm>
            <a:off x="838200" y="6448818"/>
            <a:ext cx="11529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i="1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confidential</a:t>
            </a:r>
            <a:endParaRPr lang="ko-KR" altLang="en-US" sz="1200" dirty="0"/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5548043" y="6448818"/>
            <a:ext cx="11506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C96C28-8C44-498F-8640-FC650561E3E7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0526" y="948583"/>
            <a:ext cx="11088845" cy="5424381"/>
          </a:xfrm>
        </p:spPr>
        <p:txBody>
          <a:bodyPr>
            <a:normAutofit/>
          </a:bodyPr>
          <a:lstStyle>
            <a:lvl1pPr marL="228600" indent="-228600">
              <a:buClr>
                <a:srgbClr val="1A427B"/>
              </a:buClr>
              <a:buSzPct val="81000"/>
              <a:buFont typeface="Wingdings" panose="05000000000000000000" pitchFamily="2" charset="2"/>
              <a:buChar char="l"/>
              <a:defRPr sz="2400">
                <a:latin typeface="+mn-ea"/>
                <a:ea typeface="+mn-ea"/>
              </a:defRPr>
            </a:lvl1pPr>
            <a:lvl2pPr marL="6858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2000">
                <a:latin typeface="+mn-ea"/>
                <a:ea typeface="+mn-ea"/>
              </a:defRPr>
            </a:lvl2pPr>
            <a:lvl3pPr marL="11430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800">
                <a:latin typeface="+mn-ea"/>
                <a:ea typeface="+mn-ea"/>
              </a:defRPr>
            </a:lvl3pPr>
            <a:lvl4pPr marL="1714500" indent="-342900">
              <a:buClr>
                <a:srgbClr val="1A427B"/>
              </a:buClr>
              <a:buFont typeface="Wingdings" panose="05000000000000000000" pitchFamily="2" charset="2"/>
              <a:buChar char="§"/>
              <a:defRPr sz="1600">
                <a:latin typeface="+mn-ea"/>
                <a:ea typeface="+mn-ea"/>
              </a:defRPr>
            </a:lvl4pPr>
            <a:lvl5pPr marL="20574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.(</a:t>
            </a:r>
            <a:r>
              <a:rPr lang="ko-KR" altLang="en-US" dirty="0" err="1"/>
              <a:t>맑은고딕</a:t>
            </a:r>
            <a:r>
              <a:rPr lang="en-US" altLang="ko-KR" dirty="0"/>
              <a:t>20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3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5826749-A829-4D2C-9F3A-D78B85FFA956}"/>
              </a:ext>
            </a:extLst>
          </p:cNvPr>
          <p:cNvSpPr txBox="1"/>
          <p:nvPr userDrawn="1"/>
        </p:nvSpPr>
        <p:spPr>
          <a:xfrm>
            <a:off x="10589625" y="6565613"/>
            <a:ext cx="1436612" cy="271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sz="1000" b="1" dirty="0">
                <a:solidFill>
                  <a:srgbClr val="C0000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SAMJI ELECTRONICS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FFF49F-C38C-F2E7-F75D-DF49539E10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866" y="200879"/>
            <a:ext cx="1266513" cy="533578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CA2A0D0-C5B1-B653-60F5-7700EBA4AB27}"/>
              </a:ext>
            </a:extLst>
          </p:cNvPr>
          <p:cNvSpPr txBox="1">
            <a:spLocks/>
          </p:cNvSpPr>
          <p:nvPr userDrawn="1"/>
        </p:nvSpPr>
        <p:spPr>
          <a:xfrm>
            <a:off x="5548043" y="6448818"/>
            <a:ext cx="11506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C96C28-8C44-498F-8640-FC650561E3E7}" type="slidenum">
              <a:rPr lang="ko-KR" altLang="en-US" sz="12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37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서브 제목(영문_발표용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914400"/>
            <a:ext cx="12192000" cy="1787236"/>
          </a:xfrm>
          <a:prstGeom prst="rect">
            <a:avLst/>
          </a:prstGeom>
          <a:solidFill>
            <a:srgbClr val="1C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직사각형 6"/>
          <p:cNvSpPr/>
          <p:nvPr/>
        </p:nvSpPr>
        <p:spPr>
          <a:xfrm>
            <a:off x="952813" y="1356487"/>
            <a:ext cx="250521" cy="9519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39867" y="1356487"/>
            <a:ext cx="10190480" cy="420943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 (</a:t>
            </a:r>
            <a:r>
              <a:rPr lang="en-US" altLang="ko-KR" dirty="0" err="1"/>
              <a:t>Eng</a:t>
            </a:r>
            <a:r>
              <a:rPr lang="en-US" altLang="ko-KR" dirty="0"/>
              <a:t> </a:t>
            </a:r>
            <a:r>
              <a:rPr lang="en-US" altLang="ko-KR" dirty="0" err="1"/>
              <a:t>ver</a:t>
            </a:r>
            <a:r>
              <a:rPr lang="en-US" altLang="ko-KR" dirty="0"/>
              <a:t> / Arial 36pt)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439867" y="1894120"/>
            <a:ext cx="10190480" cy="607081"/>
          </a:xfrm>
        </p:spPr>
        <p:txBody>
          <a:bodyPr>
            <a:normAutofit/>
          </a:bodyPr>
          <a:lstStyle>
            <a:lvl1pPr marL="0" indent="0" algn="l">
              <a:buNone/>
              <a:defRPr sz="2800" b="1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SUB TITLE (</a:t>
            </a:r>
            <a:r>
              <a:rPr lang="en-US" altLang="ko-KR" dirty="0" err="1"/>
              <a:t>Eng</a:t>
            </a:r>
            <a:r>
              <a:rPr lang="en-US" altLang="ko-KR" dirty="0"/>
              <a:t> </a:t>
            </a:r>
            <a:r>
              <a:rPr lang="en-US" altLang="ko-KR" dirty="0" err="1"/>
              <a:t>ver</a:t>
            </a:r>
            <a:r>
              <a:rPr lang="en-US" altLang="ko-KR" dirty="0"/>
              <a:t> / Arial 28pt)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439867" y="2958958"/>
            <a:ext cx="9735851" cy="3416206"/>
          </a:xfrm>
        </p:spPr>
        <p:txBody>
          <a:bodyPr>
            <a:normAutofit/>
          </a:bodyPr>
          <a:lstStyle>
            <a:lvl1pPr marL="457200" indent="-457200">
              <a:buClr>
                <a:srgbClr val="1A427B"/>
              </a:buClr>
              <a:buSzPct val="81000"/>
              <a:buFont typeface="+mj-lt"/>
              <a:buAutoNum type="arabicPeriod"/>
              <a:defRPr sz="1800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indent="-457200">
              <a:buClr>
                <a:srgbClr val="1A427B"/>
              </a:buClr>
              <a:buFont typeface="+mj-lt"/>
              <a:buAutoNum type="arabicPeriod"/>
              <a:defRPr sz="1600" b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marR="0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A427B"/>
              </a:buClr>
              <a:buSzTx/>
              <a:buFont typeface="+mj-lt"/>
              <a:buNone/>
              <a:tabLst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marR="0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A427B"/>
              </a:buClr>
              <a:buSzTx/>
              <a:buFont typeface="+mj-lt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marR="0" indent="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A427B"/>
              </a:buClr>
              <a:buSzTx/>
              <a:buFont typeface="+mj-lt"/>
              <a:buNone/>
              <a:tabLst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.(Arial 20pt)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r>
              <a:rPr lang="en-US" altLang="ko-KR" dirty="0"/>
              <a:t> (Arial 18pt)</a:t>
            </a:r>
            <a:endParaRPr lang="ko-KR" altLang="en-US" dirty="0"/>
          </a:p>
          <a:p>
            <a:pPr marL="1257300" marR="0" lvl="2" indent="-3429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A427B"/>
              </a:buClr>
              <a:buSzTx/>
              <a:buFont typeface="+mj-lt"/>
              <a:buAutoNum type="arabicPeriod"/>
              <a:tabLst/>
              <a:defRPr/>
            </a:pPr>
            <a:r>
              <a:rPr lang="ko-KR" altLang="en-US" dirty="0"/>
              <a:t>셋째 수준 </a:t>
            </a:r>
            <a:r>
              <a:rPr lang="en-US" altLang="ko-KR" dirty="0"/>
              <a:t>(Arial 16pt)</a:t>
            </a:r>
            <a:endParaRPr lang="ko-KR" altLang="en-US" dirty="0"/>
          </a:p>
          <a:p>
            <a:pPr marL="1714500" marR="0" lvl="3" indent="-3429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A427B"/>
              </a:buClr>
              <a:buSzTx/>
              <a:buFont typeface="+mj-lt"/>
              <a:buAutoNum type="arabicPeriod"/>
              <a:tabLst/>
              <a:defRPr/>
            </a:pPr>
            <a:r>
              <a:rPr lang="ko-KR" altLang="en-US" dirty="0"/>
              <a:t>넷째 수준 </a:t>
            </a:r>
            <a:r>
              <a:rPr lang="en-US" altLang="ko-KR" dirty="0"/>
              <a:t>(Arial 14pt)</a:t>
            </a:r>
            <a:endParaRPr lang="ko-KR" altLang="en-US" dirty="0"/>
          </a:p>
          <a:p>
            <a:pPr marL="2171700" marR="0" lvl="4" indent="-3429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A427B"/>
              </a:buClr>
              <a:buSzTx/>
              <a:buFont typeface="+mj-lt"/>
              <a:buAutoNum type="arabicPeriod"/>
              <a:tabLst/>
              <a:defRPr/>
            </a:pPr>
            <a:r>
              <a:rPr lang="ko-KR" altLang="en-US" dirty="0"/>
              <a:t>다섯째 수준 </a:t>
            </a:r>
            <a:r>
              <a:rPr lang="en-US" altLang="ko-KR" dirty="0"/>
              <a:t>(Arial 14pt)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76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0527" y="215756"/>
            <a:ext cx="11046115" cy="523982"/>
          </a:xfrm>
        </p:spPr>
        <p:txBody>
          <a:bodyPr>
            <a:noAutofit/>
          </a:bodyPr>
          <a:lstStyle>
            <a:lvl1pPr>
              <a:defRPr sz="3000" b="1">
                <a:solidFill>
                  <a:srgbClr val="1A427B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  <a:r>
              <a:rPr lang="en-US" altLang="ko-KR" dirty="0"/>
              <a:t>(</a:t>
            </a:r>
            <a:r>
              <a:rPr lang="ko-KR" altLang="en-US"/>
              <a:t>국문</a:t>
            </a:r>
            <a:r>
              <a:rPr lang="en-US" altLang="ko-KR" dirty="0"/>
              <a:t>)-</a:t>
            </a:r>
            <a:r>
              <a:rPr lang="ko-KR" altLang="en-US"/>
              <a:t>맑은고딕 </a:t>
            </a:r>
            <a:r>
              <a:rPr lang="en-US" altLang="ko-KR" dirty="0"/>
              <a:t>30pt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519598" y="6445469"/>
            <a:ext cx="1150699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ABC33E8-9B74-4F18-83D0-AF0470EA4F8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93965" y="772392"/>
            <a:ext cx="11760000" cy="43200"/>
          </a:xfrm>
          <a:prstGeom prst="rect">
            <a:avLst/>
          </a:prstGeom>
          <a:solidFill>
            <a:srgbClr val="1C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193965" y="772392"/>
            <a:ext cx="11760000" cy="43200"/>
          </a:xfrm>
          <a:prstGeom prst="rect">
            <a:avLst/>
          </a:prstGeom>
          <a:solidFill>
            <a:srgbClr val="1C42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0526" y="948583"/>
            <a:ext cx="11088845" cy="5424381"/>
          </a:xfrm>
        </p:spPr>
        <p:txBody>
          <a:bodyPr>
            <a:normAutofit/>
          </a:bodyPr>
          <a:lstStyle>
            <a:lvl1pPr marL="228600" indent="-228600">
              <a:buClr>
                <a:srgbClr val="1A427B"/>
              </a:buClr>
              <a:buSzPct val="81000"/>
              <a:buFont typeface="Wingdings" panose="05000000000000000000" pitchFamily="2" charset="2"/>
              <a:buChar char="l"/>
              <a:defRPr sz="2400">
                <a:latin typeface="+mn-ea"/>
                <a:ea typeface="+mn-ea"/>
              </a:defRPr>
            </a:lvl1pPr>
            <a:lvl2pPr marL="6858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2000">
                <a:latin typeface="+mn-ea"/>
                <a:ea typeface="+mn-ea"/>
              </a:defRPr>
            </a:lvl2pPr>
            <a:lvl3pPr marL="11430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800">
                <a:latin typeface="+mn-ea"/>
                <a:ea typeface="+mn-ea"/>
              </a:defRPr>
            </a:lvl3pPr>
            <a:lvl4pPr marL="1714500" indent="-342900">
              <a:buClr>
                <a:srgbClr val="1A427B"/>
              </a:buClr>
              <a:buFont typeface="Wingdings" panose="05000000000000000000" pitchFamily="2" charset="2"/>
              <a:buChar char="§"/>
              <a:defRPr sz="1600">
                <a:latin typeface="+mn-ea"/>
                <a:ea typeface="+mn-ea"/>
              </a:defRPr>
            </a:lvl4pPr>
            <a:lvl5pPr marL="2057400" indent="-228600">
              <a:buClr>
                <a:srgbClr val="1A427B"/>
              </a:buClr>
              <a:buFont typeface="Wingdings" panose="05000000000000000000" pitchFamily="2" charset="2"/>
              <a:buChar char="§"/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  <a:r>
              <a:rPr lang="en-US" altLang="ko-KR" dirty="0"/>
              <a:t>.(</a:t>
            </a:r>
            <a:r>
              <a:rPr lang="ko-KR" altLang="en-US" dirty="0" err="1"/>
              <a:t>맑은고딕</a:t>
            </a:r>
            <a:r>
              <a:rPr lang="en-US" altLang="ko-KR" dirty="0"/>
              <a:t>20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86D0C01-7E2E-4FF9-BD3E-BA0058E419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488" y="200879"/>
            <a:ext cx="1207254" cy="6259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826749-A829-4D2C-9F3A-D78B85FFA956}"/>
              </a:ext>
            </a:extLst>
          </p:cNvPr>
          <p:cNvSpPr txBox="1"/>
          <p:nvPr userDrawn="1"/>
        </p:nvSpPr>
        <p:spPr>
          <a:xfrm>
            <a:off x="10733197" y="6565612"/>
            <a:ext cx="1436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>
              <a:lnSpc>
                <a:spcPct val="130000"/>
              </a:lnSpc>
            </a:pPr>
            <a:r>
              <a:rPr lang="en-US" altLang="ko-KR" sz="1000" b="1" dirty="0">
                <a:solidFill>
                  <a:srgbClr val="C0000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SAMJI ELECTRONICS</a:t>
            </a:r>
          </a:p>
        </p:txBody>
      </p:sp>
    </p:spTree>
    <p:extLst>
      <p:ext uri="{BB962C8B-B14F-4D97-AF65-F5344CB8AC3E}">
        <p14:creationId xmlns:p14="http://schemas.microsoft.com/office/powerpoint/2010/main" val="249061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772118" y="4479526"/>
            <a:ext cx="6738291" cy="719191"/>
          </a:xfrm>
        </p:spPr>
        <p:txBody>
          <a:bodyPr anchor="b">
            <a:normAutofit/>
          </a:bodyPr>
          <a:lstStyle>
            <a:lvl1pPr algn="l">
              <a:defRPr sz="3600" b="1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772117" y="5166991"/>
            <a:ext cx="6738291" cy="501823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2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(발표용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13466" y="4679315"/>
            <a:ext cx="9121377" cy="719191"/>
          </a:xfrm>
        </p:spPr>
        <p:txBody>
          <a:bodyPr anchor="b">
            <a:normAutofit/>
          </a:bodyPr>
          <a:lstStyle>
            <a:lvl1pPr algn="r">
              <a:defRPr sz="3600" b="1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제목 편집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36pt)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150455" y="5615258"/>
            <a:ext cx="8984388" cy="501823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 </a:t>
            </a:r>
            <a:r>
              <a:rPr lang="en-US" altLang="ko-KR" dirty="0"/>
              <a:t>(</a:t>
            </a:r>
            <a:r>
              <a:rPr lang="ko-KR" altLang="en-US" dirty="0" err="1"/>
              <a:t>맑은고딕</a:t>
            </a:r>
            <a:r>
              <a:rPr lang="ko-KR" altLang="en-US" dirty="0"/>
              <a:t> </a:t>
            </a:r>
            <a:r>
              <a:rPr lang="en-US" altLang="ko-KR" dirty="0"/>
              <a:t>20pt)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91643" y="633383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106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C33E8-9B74-4F18-83D0-AF0470EA4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84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83" r:id="rId5"/>
    <p:sldLayoutId id="2147483669" r:id="rId6"/>
    <p:sldLayoutId id="2147483670" r:id="rId7"/>
    <p:sldLayoutId id="2147483671" r:id="rId8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C33E8-9B74-4F18-83D0-AF0470EA4F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74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82" r:id="rId5"/>
    <p:sldLayoutId id="2147483677" r:id="rId6"/>
    <p:sldLayoutId id="2147483678" r:id="rId7"/>
    <p:sldLayoutId id="2147483679" r:id="rId8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kangsanggu74-1728864701657.atlassian.net/jira/software/projects/UDN/boards/2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kangsanggu74-1728864701657.atlassian.net/jira/your-work" TargetMode="External"/><Relationship Id="rId2" Type="http://schemas.openxmlformats.org/officeDocument/2006/relationships/hyperlink" Target="https://admin.atlassian.com/o/334c7b96-b23f-477d-a8b3-918055a19fb4/details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youtu.be/obf7h7lSHsA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tlassian.com/ko/devops/testing-tutorials" TargetMode="External"/><Relationship Id="rId13" Type="http://schemas.openxmlformats.org/officeDocument/2006/relationships/hyperlink" Target="https://www.atlassian.com/ko/software/confluence/jira-integration" TargetMode="External"/><Relationship Id="rId3" Type="http://schemas.openxmlformats.org/officeDocument/2006/relationships/hyperlink" Target="https://www.atlassian.com/ko/agile/kanban/boards" TargetMode="External"/><Relationship Id="rId7" Type="http://schemas.openxmlformats.org/officeDocument/2006/relationships/hyperlink" Target="https://www.atlassian.com/ko/devops/security-tutorials" TargetMode="External"/><Relationship Id="rId12" Type="http://schemas.openxmlformats.org/officeDocument/2006/relationships/hyperlink" Target="https://www.atlassian.com/ko/software/opsgenie" TargetMode="External"/><Relationship Id="rId2" Type="http://schemas.openxmlformats.org/officeDocument/2006/relationships/hyperlink" Target="https://www.atlassian.com/ko/software/jira/features/scrum-board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atlassian.com/ko/devops" TargetMode="External"/><Relationship Id="rId11" Type="http://schemas.openxmlformats.org/officeDocument/2006/relationships/hyperlink" Target="https://www.atlassian.com/ko/software/confluence" TargetMode="External"/><Relationship Id="rId5" Type="http://schemas.openxmlformats.org/officeDocument/2006/relationships/hyperlink" Target="https://www.atlassian.com/ko/continuous-delivery" TargetMode="External"/><Relationship Id="rId15" Type="http://schemas.openxmlformats.org/officeDocument/2006/relationships/hyperlink" Target="https://www.atlassian.com/ko/devops/devops-tools/test-automation" TargetMode="External"/><Relationship Id="rId10" Type="http://schemas.openxmlformats.org/officeDocument/2006/relationships/hyperlink" Target="https://bitbucket.org/product/ko/" TargetMode="External"/><Relationship Id="rId4" Type="http://schemas.openxmlformats.org/officeDocument/2006/relationships/hyperlink" Target="https://www.atlassian.com/ko/software/jira/templates?category=software-development&amp;" TargetMode="External"/><Relationship Id="rId9" Type="http://schemas.openxmlformats.org/officeDocument/2006/relationships/hyperlink" Target="https://www.atlassian.com/ko/devops/automation-tutorials" TargetMode="External"/><Relationship Id="rId14" Type="http://schemas.openxmlformats.org/officeDocument/2006/relationships/hyperlink" Target="https://www.atlassian.com/ko/software/jira/features/workflow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angsanggu74-1728864701657.atlassian.net/jira/your-work" TargetMode="External"/><Relationship Id="rId2" Type="http://schemas.openxmlformats.org/officeDocument/2006/relationships/hyperlink" Target="https://www.atlassian.com/ko/software/jira/guides/issues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ko/software/jira/guides/basic-roadmaps" TargetMode="External"/><Relationship Id="rId2" Type="http://schemas.openxmlformats.org/officeDocument/2006/relationships/hyperlink" Target="https://www.atlassian.com/ko/software/jira/guides/issues/overview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atlassian.com/ko/software/jira/guides/advanced-roadma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그림 29" descr="전자기기이(가) 표시된 사진&#10;&#10;자동 생성된 설명">
            <a:extLst>
              <a:ext uri="{FF2B5EF4-FFF2-40B4-BE49-F238E27FC236}">
                <a16:creationId xmlns:a16="http://schemas.microsoft.com/office/drawing/2014/main" id="{2C333066-850E-46DD-A716-8B4284A70A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rgbClr val="E7E6E6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573344F4-D9E1-4DD6-9139-78CD43FB0F02}"/>
              </a:ext>
            </a:extLst>
          </p:cNvPr>
          <p:cNvSpPr/>
          <p:nvPr/>
        </p:nvSpPr>
        <p:spPr>
          <a:xfrm rot="16200000">
            <a:off x="2667002" y="-2667001"/>
            <a:ext cx="6858000" cy="12192001"/>
          </a:xfrm>
          <a:prstGeom prst="rect">
            <a:avLst/>
          </a:prstGeom>
          <a:gradFill>
            <a:gsLst>
              <a:gs pos="59000">
                <a:sysClr val="window" lastClr="FFFFFF"/>
              </a:gs>
              <a:gs pos="79000">
                <a:sysClr val="window" lastClr="FFFFFF">
                  <a:alpha val="50000"/>
                </a:sysClr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486D0C01-7E2E-4FF9-BD3E-BA0058E419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333" y="-2"/>
            <a:ext cx="1391081" cy="72130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5826749-A829-4D2C-9F3A-D78B85FFA956}"/>
              </a:ext>
            </a:extLst>
          </p:cNvPr>
          <p:cNvSpPr txBox="1"/>
          <p:nvPr/>
        </p:nvSpPr>
        <p:spPr>
          <a:xfrm>
            <a:off x="10644534" y="626321"/>
            <a:ext cx="143661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>
              <a:lnSpc>
                <a:spcPct val="130000"/>
              </a:lnSpc>
            </a:pPr>
            <a:r>
              <a:rPr lang="en-US" altLang="ko-KR" sz="1000" b="1" dirty="0">
                <a:solidFill>
                  <a:srgbClr val="C0000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SAMJI ELECTRONICS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AC053D-14F1-48CA-BF57-FC3C8253DC7A}"/>
              </a:ext>
            </a:extLst>
          </p:cNvPr>
          <p:cNvSpPr txBox="1"/>
          <p:nvPr/>
        </p:nvSpPr>
        <p:spPr>
          <a:xfrm>
            <a:off x="1416941" y="5174472"/>
            <a:ext cx="28693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defTabSz="914400" latinLnBrk="1"/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작성일자 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B0503020000020004" pitchFamily="50" charset="-127"/>
              </a:rPr>
              <a:t>:  2025. 01. 22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9DCC99-46C4-44E5-A87D-21DB98E9F30E}"/>
              </a:ext>
            </a:extLst>
          </p:cNvPr>
          <p:cNvSpPr txBox="1"/>
          <p:nvPr/>
        </p:nvSpPr>
        <p:spPr>
          <a:xfrm>
            <a:off x="8946145" y="6567715"/>
            <a:ext cx="31790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 latinLnBrk="1"/>
            <a:r>
              <a:rPr lang="en-US" altLang="ko-KR" sz="800" dirty="0">
                <a:solidFill>
                  <a:prstClr val="black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Copyright</a:t>
            </a:r>
            <a:r>
              <a:rPr lang="ko-KR" altLang="en-US" sz="800" dirty="0">
                <a:solidFill>
                  <a:prstClr val="black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en-US" altLang="ko-KR" sz="800" dirty="0">
                <a:solidFill>
                  <a:prstClr val="black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©all</a:t>
            </a:r>
            <a:r>
              <a:rPr lang="ko-KR" altLang="en-US" sz="800" dirty="0">
                <a:solidFill>
                  <a:prstClr val="black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en-US" altLang="ko-KR" sz="800" dirty="0">
                <a:solidFill>
                  <a:prstClr val="black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rights</a:t>
            </a:r>
            <a:r>
              <a:rPr lang="ko-KR" altLang="en-US" sz="800" dirty="0">
                <a:solidFill>
                  <a:prstClr val="black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en-US" altLang="ko-KR" sz="800" dirty="0">
                <a:solidFill>
                  <a:prstClr val="black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reserved </a:t>
            </a:r>
            <a:r>
              <a:rPr lang="ko-KR" altLang="en-US" sz="800" dirty="0">
                <a:solidFill>
                  <a:prstClr val="black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rPr>
              <a:t> </a:t>
            </a:r>
            <a:r>
              <a:rPr lang="en-US" altLang="ko-KR" sz="800" dirty="0">
                <a:solidFill>
                  <a:prstClr val="black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SAMJI ELECTRONICS CO., LTD.</a:t>
            </a:r>
            <a:endParaRPr lang="ko-KR" altLang="en-US" sz="800" dirty="0">
              <a:solidFill>
                <a:prstClr val="black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6" name="제목 1"/>
          <p:cNvSpPr txBox="1">
            <a:spLocks/>
          </p:cNvSpPr>
          <p:nvPr/>
        </p:nvSpPr>
        <p:spPr>
          <a:xfrm>
            <a:off x="915110" y="1118934"/>
            <a:ext cx="9098466" cy="229365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b="1" kern="1200" baseline="0">
                <a:solidFill>
                  <a:srgbClr val="002060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F0302020204030204"/>
              </a:rPr>
              <a:t>[Introduction]</a:t>
            </a:r>
          </a:p>
          <a:p>
            <a:pPr>
              <a:lnSpc>
                <a:spcPct val="130000"/>
              </a:lnSpc>
              <a:spcBef>
                <a:spcPts val="300"/>
              </a:spcBef>
            </a:pPr>
            <a:r>
              <a:rPr lang="en-US" altLang="ko-KR" sz="3200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 panose="020F0302020204030204"/>
              </a:rPr>
              <a:t>JIRA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ED7B037-017E-480B-BB15-A3AD48595237}"/>
              </a:ext>
            </a:extLst>
          </p:cNvPr>
          <p:cNvGrpSpPr/>
          <p:nvPr/>
        </p:nvGrpSpPr>
        <p:grpSpPr>
          <a:xfrm>
            <a:off x="8932243" y="3121075"/>
            <a:ext cx="2292939" cy="2168286"/>
            <a:chOff x="2118516" y="3556001"/>
            <a:chExt cx="2037968" cy="2037968"/>
          </a:xfrm>
        </p:grpSpPr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58AED9D-0510-4BA6-BC95-9A6145A74222}"/>
                </a:ext>
              </a:extLst>
            </p:cNvPr>
            <p:cNvSpPr/>
            <p:nvPr/>
          </p:nvSpPr>
          <p:spPr>
            <a:xfrm>
              <a:off x="2462849" y="3900333"/>
              <a:ext cx="1349306" cy="1349306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064F961-CEDE-4D0F-BC03-E64BD77BA976}"/>
                </a:ext>
              </a:extLst>
            </p:cNvPr>
            <p:cNvGrpSpPr/>
            <p:nvPr/>
          </p:nvGrpSpPr>
          <p:grpSpPr>
            <a:xfrm rot="385447">
              <a:off x="2118516" y="3556001"/>
              <a:ext cx="2037968" cy="2037968"/>
              <a:chOff x="10731424" y="3308339"/>
              <a:chExt cx="2784043" cy="2784044"/>
            </a:xfrm>
          </p:grpSpPr>
          <p:sp>
            <p:nvSpPr>
              <p:cNvPr id="41" name="원호 40">
                <a:extLst>
                  <a:ext uri="{FF2B5EF4-FFF2-40B4-BE49-F238E27FC236}">
                    <a16:creationId xmlns:a16="http://schemas.microsoft.com/office/drawing/2014/main" id="{CF4E3856-0EE0-4110-A2A4-4E64B11C3644}"/>
                  </a:ext>
                </a:extLst>
              </p:cNvPr>
              <p:cNvSpPr/>
              <p:nvPr/>
            </p:nvSpPr>
            <p:spPr>
              <a:xfrm rot="19651762">
                <a:off x="10731425" y="3308341"/>
                <a:ext cx="2784042" cy="2784042"/>
              </a:xfrm>
              <a:prstGeom prst="arc">
                <a:avLst>
                  <a:gd name="adj1" fmla="val 13144416"/>
                  <a:gd name="adj2" fmla="val 2274529"/>
                </a:avLst>
              </a:prstGeom>
              <a:noFill/>
              <a:ln w="6350" cap="flat" cmpd="sng" algn="ctr">
                <a:gradFill>
                  <a:gsLst>
                    <a:gs pos="0">
                      <a:srgbClr val="C00000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0" scaled="0"/>
                </a:gradFill>
                <a:prstDash val="sysDot"/>
                <a:miter lim="800000"/>
                <a:headEnd type="none" w="sm" len="sm"/>
              </a:ln>
              <a:effectLst/>
            </p:spPr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2" name="원호 41">
                <a:extLst>
                  <a:ext uri="{FF2B5EF4-FFF2-40B4-BE49-F238E27FC236}">
                    <a16:creationId xmlns:a16="http://schemas.microsoft.com/office/drawing/2014/main" id="{94A62855-1DFF-4C9D-B9CC-DAA6C68B62A0}"/>
                  </a:ext>
                </a:extLst>
              </p:cNvPr>
              <p:cNvSpPr/>
              <p:nvPr/>
            </p:nvSpPr>
            <p:spPr>
              <a:xfrm rot="19651762" flipH="1" flipV="1">
                <a:off x="10731424" y="3308339"/>
                <a:ext cx="2784042" cy="2784042"/>
              </a:xfrm>
              <a:prstGeom prst="arc">
                <a:avLst>
                  <a:gd name="adj1" fmla="val 12842777"/>
                  <a:gd name="adj2" fmla="val 2479034"/>
                </a:avLst>
              </a:prstGeom>
              <a:noFill/>
              <a:ln w="6350" cap="flat" cmpd="sng" algn="ctr">
                <a:gradFill>
                  <a:gsLst>
                    <a:gs pos="0">
                      <a:srgbClr val="C00000"/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0" scaled="0"/>
                </a:gradFill>
                <a:prstDash val="sysDot"/>
                <a:miter lim="800000"/>
                <a:headEnd type="none" w="sm" len="sm"/>
              </a:ln>
              <a:effectLst/>
            </p:spPr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45378249-2CE3-4BB2-90E3-84E7246DB56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4316" y="4768877"/>
            <a:ext cx="488792" cy="713372"/>
          </a:xfrm>
          <a:prstGeom prst="rect">
            <a:avLst/>
          </a:prstGeom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065FB8FE-3659-4FEF-B24D-AA86BAEC3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6888" l="0" r="9980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78488" y="3794858"/>
            <a:ext cx="566546" cy="820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4">
            <a:extLst>
              <a:ext uri="{FF2B5EF4-FFF2-40B4-BE49-F238E27FC236}">
                <a16:creationId xmlns:a16="http://schemas.microsoft.com/office/drawing/2014/main" id="{1397E4CF-E6D5-418F-8710-D6E59503E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52177" y="3968581"/>
            <a:ext cx="387936" cy="47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6" name="Picture 13">
            <a:extLst>
              <a:ext uri="{FF2B5EF4-FFF2-40B4-BE49-F238E27FC236}">
                <a16:creationId xmlns:a16="http://schemas.microsoft.com/office/drawing/2014/main" id="{8CAFCB88-7B42-41DC-A70F-D0FAABE250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17748" y="3995367"/>
            <a:ext cx="578294" cy="419700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52920" y="2920882"/>
            <a:ext cx="601204" cy="39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1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7"/>
    </mc:Choice>
    <mc:Fallback xmlns="">
      <p:transition spd="slow" advTm="175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>
            <a:extLst>
              <a:ext uri="{FF2B5EF4-FFF2-40B4-BE49-F238E27FC236}">
                <a16:creationId xmlns:a16="http://schemas.microsoft.com/office/drawing/2014/main" id="{E07677D8-5FB3-3385-9BD9-C02A67E5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6" y="215756"/>
            <a:ext cx="11088845" cy="523982"/>
          </a:xfrm>
        </p:spPr>
        <p:txBody>
          <a:bodyPr/>
          <a:lstStyle/>
          <a:p>
            <a:r>
              <a:rPr lang="en-US" altLang="ko-KR" dirty="0"/>
              <a:t>6. JIRA</a:t>
            </a:r>
            <a:r>
              <a:rPr lang="ko-KR" altLang="en-US" dirty="0"/>
              <a:t> 보드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170E9D07-8CC3-83F6-3C2A-0701DCEB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D3E74A-84DE-AD84-1FE1-3BA628398F61}"/>
              </a:ext>
            </a:extLst>
          </p:cNvPr>
          <p:cNvSpPr txBox="1"/>
          <p:nvPr/>
        </p:nvSpPr>
        <p:spPr>
          <a:xfrm>
            <a:off x="139699" y="1114697"/>
            <a:ext cx="117676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 fontAlgn="base"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JIRA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보드란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?</a:t>
            </a:r>
          </a:p>
          <a:p>
            <a:pPr algn="l" fontAlgn="base">
              <a:spcAft>
                <a:spcPts val="1200"/>
              </a:spcAft>
            </a:pP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애자일 보드는 팀이 작업을 계획하고 시각화하고 관리하는 데 도움이 되는 도구</a:t>
            </a:r>
            <a:endParaRPr lang="en-US" altLang="ko-KR" sz="1200" b="0" i="0" dirty="0">
              <a:solidFill>
                <a:srgbClr val="091E42"/>
              </a:solidFill>
              <a:effectLst/>
              <a:latin typeface="Charlie Text"/>
            </a:endParaRPr>
          </a:p>
          <a:p>
            <a:pPr algn="l" fontAlgn="base">
              <a:spcAft>
                <a:spcPts val="1200"/>
              </a:spcAft>
            </a:pP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각 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Jira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프로젝트에는 기본적으로 보드가 있으며 시작하지 않은 모든 작업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진행 중인 작업 및 완료한 작업에 대한 공유 보기를 팀에 제공</a:t>
            </a:r>
            <a:endParaRPr lang="en-US" altLang="ko-KR" sz="1200" b="0" i="0" dirty="0">
              <a:solidFill>
                <a:srgbClr val="091E42"/>
              </a:solidFill>
              <a:effectLst/>
              <a:latin typeface="Charlie Text"/>
            </a:endParaRPr>
          </a:p>
          <a:p>
            <a:pPr algn="l" fontAlgn="base">
              <a:spcAft>
                <a:spcPts val="1200"/>
              </a:spcAft>
            </a:pP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  <a:hlinkClick r:id="rId2"/>
              </a:rPr>
              <a:t>https://kangsanggu74-1728864701657.atlassian.net/jira/software/projects/UDN/boards/2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pPr algn="l" fontAlgn="base">
              <a:spcAft>
                <a:spcPts val="1200"/>
              </a:spcAft>
            </a:pPr>
            <a:endParaRPr lang="en-US" altLang="ko-KR" sz="1200" b="0" i="0" dirty="0">
              <a:solidFill>
                <a:srgbClr val="091E42"/>
              </a:solidFill>
              <a:effectLst/>
              <a:latin typeface="Charlie Text"/>
            </a:endParaRPr>
          </a:p>
          <a:p>
            <a:pPr algn="l" fontAlgn="base">
              <a:spcAft>
                <a:spcPts val="1200"/>
              </a:spcAft>
            </a:pPr>
            <a:endParaRPr lang="en-US" altLang="ko-KR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pPr algn="l" fontAlgn="base">
              <a:spcAft>
                <a:spcPts val="1200"/>
              </a:spcAft>
            </a:pPr>
            <a:endParaRPr lang="en-US" altLang="ko-KR" sz="1200" dirty="0">
              <a:solidFill>
                <a:srgbClr val="253858"/>
              </a:solidFill>
              <a:latin typeface="Charlie Display"/>
            </a:endParaRPr>
          </a:p>
          <a:p>
            <a:pPr algn="l" fontAlgn="base">
              <a:spcAft>
                <a:spcPts val="1200"/>
              </a:spcAft>
            </a:pPr>
            <a:endParaRPr lang="en-US" altLang="ko-KR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pPr algn="l" fontAlgn="base">
              <a:spcAft>
                <a:spcPts val="1200"/>
              </a:spcAft>
            </a:pPr>
            <a:endParaRPr lang="en-US" altLang="ko-KR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pPr algn="l" fontAlgn="base">
              <a:spcAft>
                <a:spcPts val="1200"/>
              </a:spcAft>
            </a:pPr>
            <a:endParaRPr lang="ko-KR" altLang="en-US" sz="1200" b="0" i="0" dirty="0">
              <a:solidFill>
                <a:srgbClr val="253858"/>
              </a:solidFill>
              <a:effectLst/>
              <a:latin typeface="Charlie Display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D28B26-018C-177E-FE2B-4A8407C05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525" y="2477736"/>
            <a:ext cx="7649327" cy="384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>
            <a:extLst>
              <a:ext uri="{FF2B5EF4-FFF2-40B4-BE49-F238E27FC236}">
                <a16:creationId xmlns:a16="http://schemas.microsoft.com/office/drawing/2014/main" id="{E07677D8-5FB3-3385-9BD9-C02A67E5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6" y="215756"/>
            <a:ext cx="11088845" cy="523982"/>
          </a:xfrm>
        </p:spPr>
        <p:txBody>
          <a:bodyPr/>
          <a:lstStyle/>
          <a:p>
            <a:r>
              <a:rPr lang="en-US" altLang="ko-KR" dirty="0"/>
              <a:t>6. JIRA</a:t>
            </a:r>
            <a:r>
              <a:rPr lang="ko-KR" altLang="en-US" dirty="0"/>
              <a:t> 보드</a:t>
            </a: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170E9D07-8CC3-83F6-3C2A-0701DCEB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" name="그림 3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92283A47-7DBE-83FF-89BD-2DB36875F8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198" y="1050312"/>
            <a:ext cx="8660996" cy="53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34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JIRA</a:t>
            </a:r>
            <a:r>
              <a:rPr lang="ko-KR" altLang="en-US" dirty="0"/>
              <a:t> </a:t>
            </a:r>
            <a:r>
              <a:rPr lang="en-US" altLang="ko-KR" dirty="0"/>
              <a:t>Software</a:t>
            </a:r>
            <a:r>
              <a:rPr lang="ko-KR" altLang="en-US" dirty="0"/>
              <a:t> </a:t>
            </a:r>
            <a:r>
              <a:rPr lang="en-US" altLang="ko-KR" dirty="0"/>
              <a:t>workflow</a:t>
            </a:r>
          </a:p>
        </p:txBody>
      </p:sp>
      <p:sp>
        <p:nvSpPr>
          <p:cNvPr id="35" name="AutoShape 7">
            <a:extLst>
              <a:ext uri="{FF2B5EF4-FFF2-40B4-BE49-F238E27FC236}">
                <a16:creationId xmlns:a16="http://schemas.microsoft.com/office/drawing/2014/main" id="{170E9D07-8CC3-83F6-3C2A-0701DCEB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E5517C-B105-200C-527E-B55F8C796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363" y="1244730"/>
            <a:ext cx="6253551" cy="19235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A26955-27A7-3CA5-9AAA-FE4AA36E9DA1}"/>
              </a:ext>
            </a:extLst>
          </p:cNvPr>
          <p:cNvSpPr txBox="1"/>
          <p:nvPr/>
        </p:nvSpPr>
        <p:spPr>
          <a:xfrm>
            <a:off x="1158240" y="3712350"/>
            <a:ext cx="38753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Manager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/>
              <a:t>Created a new  software project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/>
              <a:t>Added users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/>
              <a:t>Prepared your backlog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/>
              <a:t>Started and completed a sprint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/>
              <a:t>Evaluated the results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AEF91-910D-48E5-8562-D7F841986653}"/>
              </a:ext>
            </a:extLst>
          </p:cNvPr>
          <p:cNvSpPr txBox="1"/>
          <p:nvPr/>
        </p:nvSpPr>
        <p:spPr>
          <a:xfrm>
            <a:off x="5930137" y="3864750"/>
            <a:ext cx="5852559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User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172B4D"/>
                </a:solidFill>
                <a:effectLst/>
                <a:latin typeface="-apple-system"/>
              </a:rPr>
              <a:t> Create and manage issues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rgbClr val="172B4D"/>
                </a:solidFill>
                <a:latin typeface="-apple-system"/>
              </a:rPr>
              <a:t> </a:t>
            </a:r>
            <a:r>
              <a:rPr lang="en-US" altLang="ko-KR" sz="1600" b="0" i="0" dirty="0">
                <a:solidFill>
                  <a:srgbClr val="172B4D"/>
                </a:solidFill>
                <a:effectLst/>
                <a:latin typeface="-apple-system"/>
              </a:rPr>
              <a:t>Check code review status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172B4D"/>
                </a:solidFill>
                <a:effectLst/>
                <a:latin typeface="-apple-system"/>
              </a:rPr>
              <a:t> Create branches (with integrated development tools)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D9C565-C4C4-0A78-8CAC-E7D8E264C98C}"/>
              </a:ext>
            </a:extLst>
          </p:cNvPr>
          <p:cNvSpPr txBox="1"/>
          <p:nvPr/>
        </p:nvSpPr>
        <p:spPr>
          <a:xfrm>
            <a:off x="1158240" y="5365336"/>
            <a:ext cx="5852559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개발팀 사용 시나리오 예</a:t>
            </a:r>
            <a:endParaRPr lang="en-US" altLang="ko-KR" sz="1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solidFill>
                  <a:srgbClr val="172B4D"/>
                </a:solidFill>
                <a:effectLst/>
                <a:latin typeface="-apple-system"/>
              </a:rPr>
              <a:t> 버그가 보고되면 개발자에게 자동으로 할당</a:t>
            </a:r>
            <a:endParaRPr lang="en-US" altLang="ko-KR" sz="1400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172B4D"/>
                </a:solidFill>
                <a:latin typeface="-apple-system"/>
              </a:rPr>
              <a:t> </a:t>
            </a:r>
            <a:r>
              <a:rPr lang="ko-KR" altLang="en-US" sz="1400" b="0" i="0" dirty="0">
                <a:solidFill>
                  <a:srgbClr val="172B4D"/>
                </a:solidFill>
                <a:effectLst/>
                <a:latin typeface="-apple-system"/>
              </a:rPr>
              <a:t>해결 후 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-apple-system"/>
              </a:rPr>
              <a:t>QA </a:t>
            </a:r>
            <a:r>
              <a:rPr lang="ko-KR" altLang="en-US" sz="1400" b="0" i="0" dirty="0">
                <a:solidFill>
                  <a:srgbClr val="172B4D"/>
                </a:solidFill>
                <a:effectLst/>
                <a:latin typeface="-apple-system"/>
              </a:rPr>
              <a:t>팀으로 전달</a:t>
            </a:r>
            <a:endParaRPr lang="en-US" altLang="ko-KR" sz="1400" b="0" i="0" dirty="0">
              <a:solidFill>
                <a:srgbClr val="172B4D"/>
              </a:solidFill>
              <a:effectLst/>
              <a:latin typeface="-apple-system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ko-KR" sz="1400" b="0" i="0" dirty="0">
                <a:solidFill>
                  <a:srgbClr val="172B4D"/>
                </a:solidFill>
                <a:effectLst/>
                <a:latin typeface="-apple-system"/>
              </a:rPr>
              <a:t> QA </a:t>
            </a:r>
            <a:r>
              <a:rPr lang="ko-KR" altLang="en-US" sz="1400" b="0" i="0" dirty="0">
                <a:solidFill>
                  <a:srgbClr val="172B4D"/>
                </a:solidFill>
                <a:effectLst/>
                <a:latin typeface="-apple-system"/>
              </a:rPr>
              <a:t>팀에서 테스트 후 이슈 </a:t>
            </a:r>
            <a:r>
              <a:rPr lang="en-US" altLang="ko-KR" sz="1400" b="0" i="0" dirty="0">
                <a:solidFill>
                  <a:srgbClr val="172B4D"/>
                </a:solidFill>
                <a:effectLst/>
                <a:latin typeface="-apple-system"/>
              </a:rPr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2473263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1">
            <a:extLst>
              <a:ext uri="{FF2B5EF4-FFF2-40B4-BE49-F238E27FC236}">
                <a16:creationId xmlns:a16="http://schemas.microsoft.com/office/drawing/2014/main" id="{E07677D8-5FB3-3385-9BD9-C02A67E5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26" y="215756"/>
            <a:ext cx="11088845" cy="523982"/>
          </a:xfrm>
        </p:spPr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사용 예</a:t>
            </a: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170E9D07-8CC3-83F6-3C2A-0701DCEB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DEE3B4-0DB5-3BFB-2EBA-8B0BF29B303E}"/>
              </a:ext>
            </a:extLst>
          </p:cNvPr>
          <p:cNvSpPr txBox="1"/>
          <p:nvPr/>
        </p:nvSpPr>
        <p:spPr>
          <a:xfrm>
            <a:off x="284629" y="1297577"/>
            <a:ext cx="1141969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Administration</a:t>
            </a:r>
          </a:p>
          <a:p>
            <a:r>
              <a:rPr lang="en-US" altLang="ko-KR" sz="1400" dirty="0">
                <a:hlinkClick r:id="rId2"/>
              </a:rPr>
              <a:t>https://admin.atlassian.com/o/334c7b96-b23f-477d-a8b3-918055a19fb4/details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User</a:t>
            </a:r>
          </a:p>
          <a:p>
            <a:r>
              <a:rPr lang="en-US" altLang="ko-KR" sz="1400" dirty="0">
                <a:hlinkClick r:id="rId3"/>
              </a:rPr>
              <a:t>https://kangsanggu74-1728864701657.atlassian.net/jira/your-work</a:t>
            </a:r>
            <a:endParaRPr lang="en-US" altLang="ko-KR" sz="1400" dirty="0"/>
          </a:p>
          <a:p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dirty="0"/>
              <a:t>유료 사용 시 컨설팅을 받을 수 있음</a:t>
            </a:r>
          </a:p>
        </p:txBody>
      </p:sp>
    </p:spTree>
    <p:extLst>
      <p:ext uri="{BB962C8B-B14F-4D97-AF65-F5344CB8AC3E}">
        <p14:creationId xmlns:p14="http://schemas.microsoft.com/office/powerpoint/2010/main" val="840617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비용</a:t>
            </a:r>
            <a:endParaRPr lang="en-US" altLang="ko-KR" dirty="0"/>
          </a:p>
        </p:txBody>
      </p:sp>
      <p:sp>
        <p:nvSpPr>
          <p:cNvPr id="35" name="AutoShape 7">
            <a:extLst>
              <a:ext uri="{FF2B5EF4-FFF2-40B4-BE49-F238E27FC236}">
                <a16:creationId xmlns:a16="http://schemas.microsoft.com/office/drawing/2014/main" id="{170E9D07-8CC3-83F6-3C2A-0701DCEB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187F87A-B960-1C2C-9BBC-2C63D0615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98" y="1429041"/>
            <a:ext cx="5585653" cy="16189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15095A-E193-2624-9210-03DA34BE0033}"/>
              </a:ext>
            </a:extLst>
          </p:cNvPr>
          <p:cNvSpPr txBox="1"/>
          <p:nvPr/>
        </p:nvSpPr>
        <p:spPr>
          <a:xfrm>
            <a:off x="349398" y="1146024"/>
            <a:ext cx="55856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170BB5"/>
                </a:solidFill>
              </a:rPr>
              <a:t>R&amp;D: 37</a:t>
            </a:r>
            <a:r>
              <a:rPr lang="ko-KR" altLang="en-US" sz="1000" b="1" dirty="0">
                <a:solidFill>
                  <a:srgbClr val="170BB5"/>
                </a:solidFill>
              </a:rPr>
              <a:t>명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1F80E44-0E6B-6A87-6C57-62997686B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98" y="4210940"/>
            <a:ext cx="5585652" cy="16756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9C8969-0B13-79BB-4845-A7447941B6E6}"/>
              </a:ext>
            </a:extLst>
          </p:cNvPr>
          <p:cNvSpPr txBox="1"/>
          <p:nvPr/>
        </p:nvSpPr>
        <p:spPr>
          <a:xfrm>
            <a:off x="349398" y="3964719"/>
            <a:ext cx="55856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170BB5"/>
                </a:solidFill>
              </a:rPr>
              <a:t>R&amp;D: 37</a:t>
            </a:r>
            <a:r>
              <a:rPr lang="ko-KR" altLang="en-US" sz="1000" b="1" dirty="0">
                <a:solidFill>
                  <a:srgbClr val="170BB5"/>
                </a:solidFill>
              </a:rPr>
              <a:t>명 </a:t>
            </a:r>
            <a:r>
              <a:rPr lang="en-US" altLang="ko-KR" sz="1000" b="1" dirty="0">
                <a:solidFill>
                  <a:srgbClr val="170BB5"/>
                </a:solidFill>
              </a:rPr>
              <a:t>+ </a:t>
            </a:r>
            <a:r>
              <a:rPr lang="ko-KR" altLang="en-US" sz="1000" b="1" dirty="0">
                <a:solidFill>
                  <a:srgbClr val="170BB5"/>
                </a:solidFill>
              </a:rPr>
              <a:t>품질</a:t>
            </a:r>
            <a:r>
              <a:rPr lang="en-US" altLang="ko-KR" sz="1000" b="1" dirty="0">
                <a:solidFill>
                  <a:srgbClr val="170BB5"/>
                </a:solidFill>
              </a:rPr>
              <a:t>: 14</a:t>
            </a:r>
            <a:endParaRPr lang="ko-KR" altLang="en-US" sz="1000" b="1" dirty="0">
              <a:solidFill>
                <a:srgbClr val="170BB5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72FC3B3-3C30-44BD-CD23-D371575C2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948" y="1392245"/>
            <a:ext cx="5585652" cy="15914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2CF2AD-304A-028F-CF22-802D1EE2DEA5}"/>
              </a:ext>
            </a:extLst>
          </p:cNvPr>
          <p:cNvSpPr txBox="1"/>
          <p:nvPr/>
        </p:nvSpPr>
        <p:spPr>
          <a:xfrm>
            <a:off x="6185386" y="1146023"/>
            <a:ext cx="55856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170BB5"/>
                </a:solidFill>
              </a:rPr>
              <a:t>전사</a:t>
            </a:r>
            <a:r>
              <a:rPr lang="en-US" altLang="ko-KR" sz="1000" b="1" dirty="0">
                <a:solidFill>
                  <a:srgbClr val="170BB5"/>
                </a:solidFill>
              </a:rPr>
              <a:t>: 117</a:t>
            </a:r>
            <a:r>
              <a:rPr lang="ko-KR" altLang="en-US" sz="1000" b="1" dirty="0">
                <a:solidFill>
                  <a:srgbClr val="170BB5"/>
                </a:solidFill>
              </a:rPr>
              <a:t>명</a:t>
            </a:r>
          </a:p>
        </p:txBody>
      </p:sp>
    </p:spTree>
    <p:extLst>
      <p:ext uri="{BB962C8B-B14F-4D97-AF65-F5344CB8AC3E}">
        <p14:creationId xmlns:p14="http://schemas.microsoft.com/office/powerpoint/2010/main" val="3192905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10. Q&amp;A</a:t>
            </a:r>
            <a:endParaRPr lang="ko-KR" alt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70E9D07-8CC3-83F6-3C2A-0701DCEB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EE02CD-5B1B-CEC9-0266-2D581E8908BB}"/>
              </a:ext>
            </a:extLst>
          </p:cNvPr>
          <p:cNvSpPr txBox="1"/>
          <p:nvPr/>
        </p:nvSpPr>
        <p:spPr>
          <a:xfrm>
            <a:off x="627017" y="1419497"/>
            <a:ext cx="10110652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세미나 대 주제</a:t>
            </a:r>
            <a:r>
              <a:rPr lang="en-US" altLang="ko-KR" sz="1000" dirty="0"/>
              <a:t>(</a:t>
            </a:r>
            <a:r>
              <a:rPr lang="ko-KR" altLang="en-US" sz="1000" dirty="0"/>
              <a:t>안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JIRA</a:t>
            </a:r>
            <a:r>
              <a:rPr lang="ko-KR" altLang="en-US" sz="1000" dirty="0"/>
              <a:t>란 무엇인가</a:t>
            </a:r>
            <a:r>
              <a:rPr lang="en-US" altLang="ko-KR" sz="1000" dirty="0"/>
              <a:t>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누가 사용</a:t>
            </a:r>
            <a:endParaRPr lang="en-US" altLang="ko-K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얼마나 많이 사용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그럼 어디에 어떻게 사용할 것인가</a:t>
            </a:r>
            <a:r>
              <a:rPr lang="en-US" altLang="ko-KR" sz="1000" dirty="0"/>
              <a:t>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실제로 사용하는 모습을 직접 보여줘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업무 로드가 늘어날까</a:t>
            </a:r>
            <a:r>
              <a:rPr lang="en-US" altLang="ko-KR" sz="1000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장점은 </a:t>
            </a:r>
            <a:r>
              <a:rPr lang="ko-KR" altLang="en-US" sz="1000" dirty="0" err="1"/>
              <a:t>뭐고</a:t>
            </a:r>
            <a:r>
              <a:rPr lang="ko-KR" altLang="en-US" sz="1000" dirty="0"/>
              <a:t> 단점은 뭐지</a:t>
            </a:r>
            <a:r>
              <a:rPr lang="en-US" altLang="ko-KR" sz="1000" dirty="0"/>
              <a:t>? </a:t>
            </a:r>
            <a:r>
              <a:rPr lang="ko-KR" altLang="en-US" sz="1000" dirty="0"/>
              <a:t>유사한 툴에는 어떤 것이 있나</a:t>
            </a:r>
            <a:r>
              <a:rPr lang="en-US" altLang="ko-KR" sz="1000" dirty="0"/>
              <a:t>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문서 관리의 편리</a:t>
            </a:r>
            <a:r>
              <a:rPr lang="en-US" altLang="ko-KR" sz="1000" dirty="0"/>
              <a:t>(</a:t>
            </a:r>
            <a:r>
              <a:rPr lang="ko-KR" altLang="en-US" sz="1000" dirty="0"/>
              <a:t>검색</a:t>
            </a:r>
            <a:r>
              <a:rPr lang="en-US" altLang="ko-KR" sz="1000" dirty="0"/>
              <a:t>-</a:t>
            </a:r>
            <a:r>
              <a:rPr lang="ko-KR" altLang="en-US" sz="1000" dirty="0"/>
              <a:t>문서의 검색어로 파일 검색 가능</a:t>
            </a:r>
            <a:r>
              <a:rPr lang="en-US" altLang="ko-KR" sz="1000" dirty="0"/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통계</a:t>
            </a:r>
            <a:r>
              <a:rPr lang="en-US" altLang="ko-KR" sz="1000" dirty="0"/>
              <a:t>/</a:t>
            </a:r>
            <a:r>
              <a:rPr lang="ko-KR" altLang="en-US" sz="1000" dirty="0"/>
              <a:t>현황 파악</a:t>
            </a:r>
            <a:endParaRPr lang="en-US" altLang="ko-K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이슈 추적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얼마야</a:t>
            </a:r>
            <a:r>
              <a:rPr lang="en-US" altLang="ko-KR" sz="1000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바로 사용하려면</a:t>
            </a:r>
            <a:r>
              <a:rPr lang="en-US" altLang="ko-KR" sz="1000" dirty="0"/>
              <a:t>?(</a:t>
            </a:r>
            <a:r>
              <a:rPr lang="ko-KR" altLang="en-US" sz="1000" dirty="0" err="1"/>
              <a:t>컨설트</a:t>
            </a:r>
            <a:r>
              <a:rPr lang="en-US" altLang="ko-KR" sz="1000" dirty="0"/>
              <a:t>, </a:t>
            </a:r>
            <a:r>
              <a:rPr lang="ko-KR" altLang="en-US" sz="1000" dirty="0"/>
              <a:t>교육</a:t>
            </a:r>
            <a:r>
              <a:rPr lang="en-US" altLang="ko-KR" sz="1000" dirty="0"/>
              <a:t>, </a:t>
            </a:r>
            <a:r>
              <a:rPr lang="ko-KR" altLang="en-US" sz="1000" dirty="0"/>
              <a:t>관리자</a:t>
            </a:r>
            <a:r>
              <a:rPr lang="en-US" altLang="ko-KR" sz="10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확장 </a:t>
            </a:r>
            <a:r>
              <a:rPr lang="en-US" altLang="ko-KR" sz="1000" dirty="0"/>
              <a:t>– confluence, bitbucket,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유사한 </a:t>
            </a:r>
            <a:r>
              <a:rPr lang="en-US" altLang="ko-KR" sz="1000" dirty="0"/>
              <a:t>tool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CI/CD </a:t>
            </a:r>
            <a:r>
              <a:rPr lang="ko-KR" altLang="en-US" sz="1000" dirty="0"/>
              <a:t>연결</a:t>
            </a:r>
            <a:r>
              <a:rPr lang="en-US" altLang="ko-KR" sz="1000" dirty="0"/>
              <a:t>(</a:t>
            </a:r>
            <a:r>
              <a:rPr lang="en-US" altLang="ko-KR" sz="1000" dirty="0" err="1"/>
              <a:t>flug</a:t>
            </a:r>
            <a:r>
              <a:rPr lang="en-US" altLang="ko-KR" sz="1000" dirty="0"/>
              <a:t> in </a:t>
            </a:r>
            <a:r>
              <a:rPr lang="ko-KR" altLang="en-US" sz="1000" dirty="0"/>
              <a:t>연결</a:t>
            </a:r>
            <a:r>
              <a:rPr lang="en-US" altLang="ko-KR" sz="10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현재 회사의 효율성을 높일 예</a:t>
            </a:r>
            <a:endParaRPr lang="en-US" altLang="ko-K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간단한 예 </a:t>
            </a:r>
            <a:r>
              <a:rPr lang="en-US" altLang="ko-KR" sz="1000" dirty="0"/>
              <a:t>– </a:t>
            </a:r>
            <a:r>
              <a:rPr lang="ko-KR" altLang="en-US" sz="1000" dirty="0"/>
              <a:t>여기저기 흩어져 있는 문서</a:t>
            </a:r>
            <a:r>
              <a:rPr lang="en-US" altLang="ko-KR" sz="1000" dirty="0"/>
              <a:t>. </a:t>
            </a:r>
            <a:r>
              <a:rPr lang="ko-KR" altLang="en-US" sz="1000" dirty="0"/>
              <a:t>검색의 어려움</a:t>
            </a:r>
            <a:r>
              <a:rPr lang="en-US" altLang="ko-KR" sz="1000" dirty="0"/>
              <a:t>. </a:t>
            </a:r>
            <a:r>
              <a:rPr lang="ko-KR" altLang="en-US" sz="1000" dirty="0"/>
              <a:t>프로젝트 진행 현황</a:t>
            </a:r>
            <a:r>
              <a:rPr lang="en-US" altLang="ko-KR" sz="1000" dirty="0"/>
              <a:t>(</a:t>
            </a:r>
            <a:r>
              <a:rPr lang="ko-KR" altLang="en-US" sz="1000" dirty="0"/>
              <a:t>내 업무의 위치</a:t>
            </a:r>
            <a:r>
              <a:rPr lang="en-US" altLang="ko-KR" sz="1000" dirty="0"/>
              <a:t>). </a:t>
            </a:r>
            <a:r>
              <a:rPr lang="ko-KR" altLang="en-US" sz="1000" dirty="0"/>
              <a:t>병목현상 파악</a:t>
            </a:r>
            <a:r>
              <a:rPr lang="en-US" altLang="ko-KR" sz="1000" dirty="0"/>
              <a:t>(</a:t>
            </a:r>
            <a:r>
              <a:rPr lang="ko-KR" altLang="en-US" sz="1000" dirty="0"/>
              <a:t>그래프</a:t>
            </a:r>
            <a:r>
              <a:rPr lang="en-US" altLang="ko-KR" sz="1000" dirty="0"/>
              <a:t>). </a:t>
            </a:r>
            <a:r>
              <a:rPr lang="ko-KR" altLang="en-US" sz="1000" dirty="0"/>
              <a:t>이슈의 지속적 </a:t>
            </a:r>
            <a:r>
              <a:rPr lang="ko-KR" altLang="en-US" sz="1000" dirty="0" err="1"/>
              <a:t>트래킹</a:t>
            </a:r>
            <a:r>
              <a:rPr lang="ko-KR" altLang="en-US" sz="1000" dirty="0"/>
              <a:t> 및 해결을 위한 협업</a:t>
            </a:r>
            <a:r>
              <a:rPr lang="en-US" altLang="ko-KR" sz="1000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간단한 예 </a:t>
            </a:r>
            <a:r>
              <a:rPr lang="en-US" altLang="ko-KR" sz="1000" dirty="0"/>
              <a:t>– </a:t>
            </a:r>
            <a:r>
              <a:rPr lang="ko-KR" altLang="en-US" sz="1000" dirty="0"/>
              <a:t>공통으로 알고 있어야 하는 지속적인 업데이트가 필요한 사항</a:t>
            </a:r>
            <a:r>
              <a:rPr lang="en-US" altLang="ko-KR" sz="1000" dirty="0"/>
              <a:t>(</a:t>
            </a:r>
            <a:r>
              <a:rPr lang="ko-KR" altLang="en-US" sz="1000" dirty="0"/>
              <a:t>프로젝트별 </a:t>
            </a:r>
            <a:r>
              <a:rPr lang="en-US" altLang="ko-KR" sz="1000" dirty="0"/>
              <a:t>SDK.</a:t>
            </a:r>
            <a:r>
              <a:rPr lang="ko-KR" altLang="en-US" sz="1000" dirty="0"/>
              <a:t> 릴리즈 상황</a:t>
            </a:r>
            <a:r>
              <a:rPr lang="en-US" altLang="ko-KR" sz="1000" dirty="0"/>
              <a:t>/</a:t>
            </a:r>
            <a:r>
              <a:rPr lang="ko-KR" altLang="en-US" sz="1000" dirty="0"/>
              <a:t>파일</a:t>
            </a:r>
            <a:r>
              <a:rPr lang="en-US" altLang="ko-KR" sz="1000" dirty="0"/>
              <a:t>. 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Chat GPT – </a:t>
            </a:r>
            <a:r>
              <a:rPr lang="ko-KR" altLang="en-US" sz="1000" dirty="0" err="1"/>
              <a:t>프리젠테이션</a:t>
            </a: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선행조건</a:t>
            </a:r>
            <a:endParaRPr lang="en-US" altLang="ko-K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패러다임의 변화</a:t>
            </a:r>
            <a:r>
              <a:rPr lang="en-US" altLang="ko-KR" sz="1000" dirty="0"/>
              <a:t>. </a:t>
            </a:r>
            <a:r>
              <a:rPr lang="ko-KR" altLang="en-US" sz="1000" dirty="0"/>
              <a:t>인식의 변화</a:t>
            </a:r>
            <a:endParaRPr lang="en-US" altLang="ko-K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00" dirty="0"/>
              <a:t>애자일 개발에 대한 인식</a:t>
            </a:r>
            <a:endParaRPr lang="en-US" altLang="ko-KR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00" dirty="0"/>
              <a:t>Atlassian </a:t>
            </a:r>
          </a:p>
        </p:txBody>
      </p:sp>
    </p:spTree>
    <p:extLst>
      <p:ext uri="{BB962C8B-B14F-4D97-AF65-F5344CB8AC3E}">
        <p14:creationId xmlns:p14="http://schemas.microsoft.com/office/powerpoint/2010/main" val="241969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099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이미지" descr="이미지">
            <a:extLst>
              <a:ext uri="{FF2B5EF4-FFF2-40B4-BE49-F238E27FC236}">
                <a16:creationId xmlns:a16="http://schemas.microsoft.com/office/drawing/2014/main" id="{DEE55DF0-C051-CFD8-829B-9D650F952C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CC33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53" y="-11548"/>
            <a:ext cx="1120346" cy="6877786"/>
          </a:xfrm>
          <a:prstGeom prst="rect">
            <a:avLst/>
          </a:prstGeom>
          <a:ln w="3175">
            <a:miter lim="400000"/>
          </a:ln>
        </p:spPr>
      </p:pic>
      <p:sp>
        <p:nvSpPr>
          <p:cNvPr id="15" name="Contents">
            <a:extLst>
              <a:ext uri="{FF2B5EF4-FFF2-40B4-BE49-F238E27FC236}">
                <a16:creationId xmlns:a16="http://schemas.microsoft.com/office/drawing/2014/main" id="{D3FE0D44-2AEF-6D14-B7B7-CB833F335BF0}"/>
              </a:ext>
            </a:extLst>
          </p:cNvPr>
          <p:cNvSpPr txBox="1"/>
          <p:nvPr/>
        </p:nvSpPr>
        <p:spPr>
          <a:xfrm rot="16200000">
            <a:off x="1265432" y="1997772"/>
            <a:ext cx="2311786" cy="7492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8" tIns="35718" rIns="35718" bIns="35718" anchor="ctr">
            <a:spAutoFit/>
          </a:bodyPr>
          <a:lstStyle>
            <a:lvl1pPr algn="l">
              <a:defRPr sz="2300" b="1">
                <a:solidFill>
                  <a:srgbClr val="FF7E79"/>
                </a:solidFill>
              </a:defRPr>
            </a:lvl1pPr>
          </a:lstStyle>
          <a:p>
            <a:r>
              <a:rPr sz="4400" dirty="0">
                <a:solidFill>
                  <a:srgbClr val="CC3300"/>
                </a:solidFill>
              </a:rPr>
              <a:t>Contents</a:t>
            </a:r>
            <a:r>
              <a:rPr lang="en-US" sz="4400" dirty="0">
                <a:solidFill>
                  <a:srgbClr val="FF0000"/>
                </a:solidFill>
              </a:rPr>
              <a:t>.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18" name="작성일자 :…">
            <a:extLst>
              <a:ext uri="{FF2B5EF4-FFF2-40B4-BE49-F238E27FC236}">
                <a16:creationId xmlns:a16="http://schemas.microsoft.com/office/drawing/2014/main" id="{0E240F91-60EC-4C60-2619-968C1B10F977}"/>
              </a:ext>
            </a:extLst>
          </p:cNvPr>
          <p:cNvSpPr txBox="1"/>
          <p:nvPr/>
        </p:nvSpPr>
        <p:spPr>
          <a:xfrm>
            <a:off x="5069576" y="57631"/>
            <a:ext cx="5725942" cy="612968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5718" tIns="35718" rIns="35718" bIns="35718" anchor="ctr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  <a:defRPr b="1">
                <a:solidFill>
                  <a:srgbClr val="212121"/>
                </a:solidFill>
              </a:defRPr>
            </a:pPr>
            <a:r>
              <a:rPr lang="en-US" altLang="ko-KR" sz="2000" dirty="0">
                <a:latin typeface="+mj-ea"/>
                <a:ea typeface="+mj-ea"/>
              </a:rPr>
              <a:t>JIRA</a:t>
            </a:r>
            <a:r>
              <a:rPr lang="ko-KR" altLang="en-US" sz="2000" dirty="0">
                <a:latin typeface="+mj-ea"/>
                <a:ea typeface="+mj-ea"/>
              </a:rPr>
              <a:t>란 무엇인가</a:t>
            </a:r>
            <a:r>
              <a:rPr lang="en-US" altLang="ko-KR" sz="2000" dirty="0">
                <a:latin typeface="+mj-ea"/>
                <a:ea typeface="+mj-ea"/>
              </a:rPr>
              <a:t>?</a:t>
            </a:r>
          </a:p>
          <a:p>
            <a:pPr marL="342900" indent="-342900">
              <a:lnSpc>
                <a:spcPct val="200000"/>
              </a:lnSpc>
              <a:buAutoNum type="arabicPeriod"/>
              <a:defRPr b="1">
                <a:solidFill>
                  <a:srgbClr val="212121"/>
                </a:solidFill>
              </a:defRPr>
            </a:pPr>
            <a:r>
              <a:rPr lang="en-US" altLang="ko-KR" sz="2000" dirty="0">
                <a:latin typeface="+mj-ea"/>
                <a:ea typeface="+mj-ea"/>
              </a:rPr>
              <a:t>JIRA </a:t>
            </a:r>
            <a:r>
              <a:rPr lang="ko-KR" altLang="en-US" sz="2000" dirty="0">
                <a:latin typeface="+mj-ea"/>
                <a:ea typeface="+mj-ea"/>
              </a:rPr>
              <a:t>구조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AutoNum type="arabicPeriod"/>
              <a:defRPr b="1">
                <a:solidFill>
                  <a:srgbClr val="212121"/>
                </a:solidFill>
              </a:defRPr>
            </a:pPr>
            <a:r>
              <a:rPr lang="ko-KR" altLang="en-US" sz="2000" dirty="0">
                <a:latin typeface="+mj-ea"/>
                <a:ea typeface="+mj-ea"/>
              </a:rPr>
              <a:t>팀을 위한 </a:t>
            </a:r>
            <a:r>
              <a:rPr lang="en-US" altLang="ko-KR" sz="2000" dirty="0">
                <a:latin typeface="+mj-ea"/>
                <a:ea typeface="+mj-ea"/>
              </a:rPr>
              <a:t>JIRA</a:t>
            </a:r>
          </a:p>
          <a:p>
            <a:pPr marL="342900" indent="-342900">
              <a:lnSpc>
                <a:spcPct val="200000"/>
              </a:lnSpc>
              <a:buAutoNum type="arabicPeriod"/>
              <a:defRPr b="1">
                <a:solidFill>
                  <a:srgbClr val="212121"/>
                </a:solidFill>
              </a:defRPr>
            </a:pPr>
            <a:r>
              <a:rPr lang="en-US" altLang="ko-KR" sz="2000" dirty="0">
                <a:latin typeface="+mj-ea"/>
                <a:ea typeface="+mj-ea"/>
              </a:rPr>
              <a:t>JIRA</a:t>
            </a:r>
            <a:r>
              <a:rPr lang="ko-KR" altLang="en-US" sz="2000" dirty="0">
                <a:latin typeface="+mj-ea"/>
                <a:ea typeface="+mj-ea"/>
              </a:rPr>
              <a:t>를 시작하기 위한 </a:t>
            </a:r>
            <a:r>
              <a:rPr lang="en-US" altLang="ko-KR" sz="2000" dirty="0">
                <a:latin typeface="+mj-ea"/>
                <a:ea typeface="+mj-ea"/>
              </a:rPr>
              <a:t>7</a:t>
            </a:r>
            <a:r>
              <a:rPr lang="ko-KR" altLang="en-US" sz="2000" dirty="0">
                <a:latin typeface="+mj-ea"/>
                <a:ea typeface="+mj-ea"/>
              </a:rPr>
              <a:t>가지 단계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AutoNum type="arabicPeriod"/>
              <a:defRPr b="1">
                <a:solidFill>
                  <a:srgbClr val="212121"/>
                </a:solidFill>
              </a:defRPr>
            </a:pPr>
            <a:r>
              <a:rPr lang="en-US" altLang="ko-KR" sz="2000" dirty="0">
                <a:latin typeface="+mj-ea"/>
                <a:ea typeface="+mj-ea"/>
              </a:rPr>
              <a:t>JIRA </a:t>
            </a:r>
            <a:r>
              <a:rPr lang="ko-KR" altLang="en-US" sz="2000" dirty="0">
                <a:latin typeface="+mj-ea"/>
                <a:ea typeface="+mj-ea"/>
              </a:rPr>
              <a:t>프로젝트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AutoNum type="arabicPeriod"/>
              <a:defRPr b="1">
                <a:solidFill>
                  <a:srgbClr val="212121"/>
                </a:solidFill>
              </a:defRPr>
            </a:pPr>
            <a:r>
              <a:rPr lang="en-US" altLang="ko-KR" sz="2000" dirty="0">
                <a:latin typeface="+mj-ea"/>
                <a:ea typeface="+mj-ea"/>
              </a:rPr>
              <a:t>JIRA </a:t>
            </a:r>
            <a:r>
              <a:rPr lang="ko-KR" altLang="en-US" sz="2000" dirty="0">
                <a:latin typeface="+mj-ea"/>
                <a:ea typeface="+mj-ea"/>
              </a:rPr>
              <a:t>보드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AutoNum type="arabicPeriod"/>
              <a:defRPr b="1">
                <a:solidFill>
                  <a:srgbClr val="212121"/>
                </a:solidFill>
              </a:defRPr>
            </a:pPr>
            <a:r>
              <a:rPr lang="en-US" altLang="ko-KR" sz="2000" dirty="0">
                <a:latin typeface="+mj-ea"/>
                <a:ea typeface="+mj-ea"/>
              </a:rPr>
              <a:t>JIRA Software Workflow</a:t>
            </a:r>
          </a:p>
          <a:p>
            <a:pPr marL="342900" indent="-342900">
              <a:lnSpc>
                <a:spcPct val="200000"/>
              </a:lnSpc>
              <a:buAutoNum type="arabicPeriod"/>
              <a:defRPr b="1">
                <a:solidFill>
                  <a:srgbClr val="212121"/>
                </a:solidFill>
              </a:defRPr>
            </a:pPr>
            <a:r>
              <a:rPr lang="ko-KR" altLang="en-US" sz="2000" dirty="0">
                <a:latin typeface="+mj-ea"/>
                <a:ea typeface="+mj-ea"/>
              </a:rPr>
              <a:t>사용 예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AutoNum type="arabicPeriod"/>
              <a:defRPr b="1">
                <a:solidFill>
                  <a:srgbClr val="212121"/>
                </a:solidFill>
              </a:defRPr>
            </a:pPr>
            <a:r>
              <a:rPr lang="ko-KR" altLang="en-US" sz="2000" dirty="0">
                <a:latin typeface="+mj-ea"/>
                <a:ea typeface="+mj-ea"/>
              </a:rPr>
              <a:t>비용</a:t>
            </a:r>
            <a:endParaRPr lang="en-US" altLang="ko-KR" sz="2000" dirty="0">
              <a:latin typeface="+mj-ea"/>
              <a:ea typeface="+mj-ea"/>
            </a:endParaRPr>
          </a:p>
          <a:p>
            <a:pPr marL="342900" indent="-342900">
              <a:lnSpc>
                <a:spcPct val="200000"/>
              </a:lnSpc>
              <a:buAutoNum type="arabicPeriod"/>
              <a:defRPr b="1">
                <a:solidFill>
                  <a:srgbClr val="212121"/>
                </a:solidFill>
              </a:defRPr>
            </a:pPr>
            <a:r>
              <a:rPr lang="en-US" altLang="ko-KR" sz="2000" dirty="0">
                <a:latin typeface="+mj-ea"/>
                <a:ea typeface="+mj-ea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686048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JIRA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0FD35C3D-0C00-3390-FF01-57763DF97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4F0B1-C368-07A7-1A93-127E7E841CE7}"/>
              </a:ext>
            </a:extLst>
          </p:cNvPr>
          <p:cNvSpPr txBox="1"/>
          <p:nvPr/>
        </p:nvSpPr>
        <p:spPr>
          <a:xfrm>
            <a:off x="139699" y="1114697"/>
            <a:ext cx="117676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1. JIRA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란 무엇인가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?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Atlassian</a:t>
            </a:r>
            <a:r>
              <a:rPr lang="ko-KR" altLang="en-US" sz="1200" dirty="0"/>
              <a:t>에서 개발한 프로젝트 관리 및 이슈 </a:t>
            </a:r>
            <a:r>
              <a:rPr lang="ko-KR" altLang="en-US" sz="1200" dirty="0" err="1"/>
              <a:t>트래킹</a:t>
            </a:r>
            <a:r>
              <a:rPr lang="ko-KR" altLang="en-US" sz="1200" dirty="0"/>
              <a:t> 도구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Jira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는 팀이 세계적인 수준의 소프트웨어를 자신 있게 계획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추적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릴리스 및 지원하는 데 사용하는 최고의 애자일 프로젝트 관리 도구</a:t>
            </a:r>
            <a:endParaRPr lang="en-US" altLang="ko-KR" sz="1200" dirty="0"/>
          </a:p>
          <a:p>
            <a:r>
              <a:rPr lang="en-US" altLang="ko-KR" sz="1200" dirty="0">
                <a:hlinkClick r:id="rId2"/>
              </a:rPr>
              <a:t>https://youtu.be/obf7h7lSHsA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소프트웨어 개발</a:t>
            </a:r>
            <a:r>
              <a:rPr lang="en-US" altLang="ko-KR" sz="1200" dirty="0"/>
              <a:t>, </a:t>
            </a:r>
            <a:r>
              <a:rPr lang="ko-KR" altLang="en-US" sz="1200" dirty="0"/>
              <a:t>버그 추적</a:t>
            </a:r>
            <a:r>
              <a:rPr lang="en-US" altLang="ko-KR" sz="1200" dirty="0"/>
              <a:t>, </a:t>
            </a:r>
            <a:r>
              <a:rPr lang="ko-KR" altLang="en-US" sz="1200" dirty="0"/>
              <a:t>프로젝트 계획 및 애자일 관리</a:t>
            </a:r>
            <a:r>
              <a:rPr lang="en-US" altLang="ko-KR" sz="1200" dirty="0"/>
              <a:t>(Scrum/Kanban </a:t>
            </a:r>
            <a:r>
              <a:rPr lang="ko-KR" altLang="en-US" sz="1200" dirty="0"/>
              <a:t>보드 등</a:t>
            </a:r>
            <a:r>
              <a:rPr lang="en-US" altLang="ko-KR" sz="1200" dirty="0"/>
              <a:t>)</a:t>
            </a:r>
            <a:r>
              <a:rPr lang="ko-KR" altLang="en-US" sz="1200" dirty="0"/>
              <a:t>를 지원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팀 협업 강화</a:t>
            </a:r>
            <a:r>
              <a:rPr lang="en-US" altLang="ko-KR" sz="1200" dirty="0"/>
              <a:t>, </a:t>
            </a:r>
            <a:r>
              <a:rPr lang="ko-KR" altLang="en-US" sz="1200" dirty="0"/>
              <a:t>작업 추적</a:t>
            </a:r>
            <a:r>
              <a:rPr lang="en-US" altLang="ko-KR" sz="1200" dirty="0"/>
              <a:t>, </a:t>
            </a:r>
            <a:r>
              <a:rPr lang="ko-KR" altLang="en-US" sz="1200" dirty="0"/>
              <a:t>워크플로우 관리 최적화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955B488-13F2-7DC5-67DA-18629C3EE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930" y="3693587"/>
            <a:ext cx="990945" cy="107575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87326FA-91DF-D5E8-0AF5-8E164ED5D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852" y="2272937"/>
            <a:ext cx="8055346" cy="415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80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E7FF2-7A12-5C52-C9A1-CACFD8034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1249B3-5D6C-DDBE-6D9D-B3B66C02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JIRA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384F2302-E150-05E6-CCEC-07C59A35F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4E2549-5FDA-5AEE-43D1-2072905FDCCB}"/>
              </a:ext>
            </a:extLst>
          </p:cNvPr>
          <p:cNvSpPr txBox="1"/>
          <p:nvPr/>
        </p:nvSpPr>
        <p:spPr>
          <a:xfrm>
            <a:off x="139699" y="1114697"/>
            <a:ext cx="1176767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JIRA </a:t>
            </a:r>
            <a:r>
              <a:rPr lang="ko-KR" altLang="en-US" sz="1200" dirty="0"/>
              <a:t>사용자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소프트웨어 개발 팀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애자일 팀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제품 관리 팀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버그 추적 팀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프로젝트 관리 팀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DevOps </a:t>
            </a:r>
            <a:r>
              <a:rPr lang="ko-KR" altLang="en-US" sz="1200" dirty="0"/>
              <a:t>팀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다양한 조직과 부서 </a:t>
            </a:r>
            <a:r>
              <a:rPr lang="en-US" altLang="ko-KR" sz="1200" dirty="0"/>
              <a:t>– IT </a:t>
            </a:r>
            <a:r>
              <a:rPr lang="ko-KR" altLang="en-US" sz="1200" dirty="0"/>
              <a:t>운영팀</a:t>
            </a:r>
            <a:r>
              <a:rPr lang="en-US" altLang="ko-KR" sz="1200" dirty="0"/>
              <a:t>, </a:t>
            </a:r>
            <a:r>
              <a:rPr lang="ko-KR" altLang="en-US" sz="1200" dirty="0"/>
              <a:t>마케팅</a:t>
            </a:r>
            <a:r>
              <a:rPr lang="en-US" altLang="ko-KR" sz="1200" dirty="0"/>
              <a:t>, HR </a:t>
            </a:r>
            <a:r>
              <a:rPr lang="ko-KR" altLang="en-US" sz="1200" dirty="0"/>
              <a:t>등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/>
          </a:p>
          <a:p>
            <a:r>
              <a:rPr lang="ko-KR" altLang="en-US" sz="1200" dirty="0"/>
              <a:t>사용 범위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애자일 개발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: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스프린트 관리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 err="1">
                <a:solidFill>
                  <a:srgbClr val="091E42"/>
                </a:solidFill>
                <a:effectLst/>
                <a:latin typeface="Charlie Text"/>
              </a:rPr>
              <a:t>백로그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 정리</a:t>
            </a:r>
            <a:endParaRPr lang="en-US" altLang="ko-KR" sz="1200" b="0" i="0" dirty="0">
              <a:solidFill>
                <a:srgbClr val="091E42"/>
              </a:solidFill>
              <a:effectLst/>
              <a:latin typeface="Charlie Text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버그 추적 및 해결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b="0" i="0" dirty="0" err="1">
                <a:solidFill>
                  <a:srgbClr val="091E42"/>
                </a:solidFill>
                <a:effectLst/>
                <a:latin typeface="Charlie Text"/>
              </a:rPr>
              <a:t>비개발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 프로젝트의 워크플로우 관리</a:t>
            </a:r>
            <a:endParaRPr lang="en-US" altLang="ko-KR" sz="1200" b="0" i="0" dirty="0">
              <a:solidFill>
                <a:srgbClr val="091E42"/>
              </a:solidFill>
              <a:effectLst/>
              <a:latin typeface="Charlie Text"/>
            </a:endParaRPr>
          </a:p>
          <a:p>
            <a:endParaRPr lang="en-US" altLang="ko-KR" sz="1200" b="0" i="0" dirty="0">
              <a:solidFill>
                <a:srgbClr val="091E42"/>
              </a:solidFill>
              <a:effectLst/>
              <a:latin typeface="Charlie Text"/>
            </a:endParaRPr>
          </a:p>
          <a:p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사용 현황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rgbClr val="091E42"/>
                </a:solidFill>
                <a:latin typeface="Charlie Text"/>
              </a:rPr>
              <a:t>190</a:t>
            </a: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개 이상의 국가에서 수백만 명의 사용자가 활용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>
                <a:solidFill>
                  <a:srgbClr val="091E42"/>
                </a:solidFill>
                <a:latin typeface="Charlie Text"/>
              </a:rPr>
              <a:t>100,000</a:t>
            </a: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개 이상의 조직이 </a:t>
            </a:r>
            <a:r>
              <a:rPr lang="en-US" altLang="ko-KR" sz="1200" dirty="0">
                <a:solidFill>
                  <a:srgbClr val="091E42"/>
                </a:solidFill>
                <a:latin typeface="Charlie Text"/>
              </a:rPr>
              <a:t>JIRA</a:t>
            </a: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 도입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40EED96-8A60-8E6C-EF02-7C396EA75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27" y="1014462"/>
            <a:ext cx="4443243" cy="257949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8609844-1231-9FB3-300C-C0E7A8AC1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553" y="1201783"/>
            <a:ext cx="3097817" cy="2597113"/>
          </a:xfrm>
          <a:prstGeom prst="rect">
            <a:avLst/>
          </a:prstGeom>
        </p:spPr>
      </p:pic>
      <p:pic>
        <p:nvPicPr>
          <p:cNvPr id="23" name="그림 2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AC5657E-46BA-8D52-75D6-BEF3E63CDF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7" y="3637049"/>
            <a:ext cx="4145282" cy="275661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C61A5C3-D741-45EB-8CE4-9AACA10D5BFB}"/>
              </a:ext>
            </a:extLst>
          </p:cNvPr>
          <p:cNvSpPr txBox="1"/>
          <p:nvPr/>
        </p:nvSpPr>
        <p:spPr>
          <a:xfrm>
            <a:off x="6897188" y="6205927"/>
            <a:ext cx="34137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2024</a:t>
            </a:r>
            <a:r>
              <a:rPr lang="ko-KR" altLang="en-US" sz="900" dirty="0"/>
              <a:t>년 기준 애자일 프로젝트 도구 점유율</a:t>
            </a:r>
          </a:p>
        </p:txBody>
      </p:sp>
    </p:spTree>
    <p:extLst>
      <p:ext uri="{BB962C8B-B14F-4D97-AF65-F5344CB8AC3E}">
        <p14:creationId xmlns:p14="http://schemas.microsoft.com/office/powerpoint/2010/main" val="331513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3C442-78CB-CA3E-A489-09C89EA69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F9D09-EC5B-D3FB-A9AE-D981FD34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JIRA</a:t>
            </a:r>
            <a:r>
              <a:rPr lang="ko-KR" altLang="en-US" dirty="0"/>
              <a:t>란 무엇인가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B2944F7B-7AA1-0100-7D57-558E502F3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F07E80-0544-4BCD-4DD9-7F256E5BEE2C}"/>
              </a:ext>
            </a:extLst>
          </p:cNvPr>
          <p:cNvSpPr txBox="1"/>
          <p:nvPr/>
        </p:nvSpPr>
        <p:spPr>
          <a:xfrm>
            <a:off x="139699" y="1114697"/>
            <a:ext cx="117676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장점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다양한 </a:t>
            </a:r>
            <a:r>
              <a:rPr lang="ko-KR" altLang="en-US" sz="1200" dirty="0" err="1"/>
              <a:t>프로그인과</a:t>
            </a:r>
            <a:r>
              <a:rPr lang="ko-KR" altLang="en-US" sz="1200" dirty="0"/>
              <a:t> 확장성</a:t>
            </a:r>
            <a:r>
              <a:rPr lang="en-US" altLang="ko-KR" sz="1200" dirty="0"/>
              <a:t>: Confluence, Bitbucket, bamboo </a:t>
            </a:r>
            <a:r>
              <a:rPr lang="ko-KR" altLang="en-US" sz="1200" dirty="0"/>
              <a:t>등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유연한 워크플로우 설계</a:t>
            </a:r>
            <a:r>
              <a:rPr lang="en-US" altLang="ko-KR" sz="1200" dirty="0"/>
              <a:t>: </a:t>
            </a:r>
            <a:r>
              <a:rPr lang="ko-KR" altLang="en-US" sz="1200" dirty="0"/>
              <a:t>팀에 맞춘 커스터마이징 가능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강력한 리포팅 기능</a:t>
            </a:r>
            <a:r>
              <a:rPr lang="en-US" altLang="ko-KR" sz="1200" dirty="0"/>
              <a:t>: </a:t>
            </a:r>
            <a:r>
              <a:rPr lang="ko-KR" altLang="en-US" sz="1200" dirty="0"/>
              <a:t>작업 추적 및 성과 분석 지원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클라우드 및 </a:t>
            </a:r>
            <a:r>
              <a:rPr lang="ko-KR" altLang="en-US" sz="1200" dirty="0" err="1"/>
              <a:t>온프레미스</a:t>
            </a:r>
            <a:r>
              <a:rPr lang="ko-KR" altLang="en-US" sz="1200" dirty="0"/>
              <a:t> 옵션 제공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/>
              <a:t>통합 관리</a:t>
            </a:r>
            <a:r>
              <a:rPr lang="en-US" altLang="ko-KR" sz="1200" dirty="0"/>
              <a:t>: GitHub, GitLab, Bitbucket </a:t>
            </a:r>
            <a:r>
              <a:rPr lang="ko-KR" altLang="en-US" sz="1200" dirty="0"/>
              <a:t>등 버전 관리 시스템과 연결</a:t>
            </a:r>
            <a:r>
              <a:rPr lang="en-US" altLang="ko-KR" sz="1200" dirty="0"/>
              <a:t>. Slack, Microsoft Teams</a:t>
            </a:r>
            <a:r>
              <a:rPr lang="ko-KR" altLang="en-US" sz="1200" dirty="0"/>
              <a:t>와의 알림 통합</a:t>
            </a:r>
            <a:r>
              <a:rPr lang="en-US" altLang="ko-KR" sz="1200" dirty="0"/>
              <a:t>.</a:t>
            </a:r>
          </a:p>
          <a:p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단점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초기 설정 복잡성</a:t>
            </a:r>
            <a:r>
              <a:rPr lang="en-US" altLang="ko-KR" sz="1200" dirty="0">
                <a:solidFill>
                  <a:srgbClr val="091E42"/>
                </a:solidFill>
                <a:latin typeface="Charlie Text"/>
              </a:rPr>
              <a:t>: </a:t>
            </a: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학습 곡선이 높음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비용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사용 도구 간 중복 가능성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유사한 </a:t>
            </a:r>
            <a:r>
              <a:rPr lang="en-US" altLang="ko-KR" sz="1200" dirty="0">
                <a:solidFill>
                  <a:srgbClr val="091E42"/>
                </a:solidFill>
                <a:latin typeface="Charlie Text"/>
              </a:rPr>
              <a:t>tool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Asana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Trello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Azure DevOps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/>
              <a:t>Monday.com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sz="1200" dirty="0" err="1"/>
              <a:t>ClickUp</a:t>
            </a:r>
            <a:endParaRPr lang="ko-KR" altLang="en-US" sz="1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E94CAB0-7650-DED7-A58E-C761E30BB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028" y="2824947"/>
            <a:ext cx="6972299" cy="341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74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0D763-2FF6-B885-B87C-EF5D02E51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4A277-B3F0-D86B-59DC-E5456249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JIRA </a:t>
            </a:r>
            <a:r>
              <a:rPr lang="ko-KR" altLang="en-US" dirty="0"/>
              <a:t>구조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6EF9C7C4-52AC-855E-D6B0-1163D98E5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0A3532-9779-AE6D-8D52-BAB9A6B51C4F}"/>
              </a:ext>
            </a:extLst>
          </p:cNvPr>
          <p:cNvSpPr txBox="1"/>
          <p:nvPr/>
        </p:nvSpPr>
        <p:spPr>
          <a:xfrm>
            <a:off x="139699" y="5599628"/>
            <a:ext cx="11767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200" dirty="0"/>
              <a:t>웹 브라우저 </a:t>
            </a:r>
            <a:r>
              <a:rPr lang="en-US" altLang="ko-KR" sz="1200" dirty="0"/>
              <a:t>– </a:t>
            </a:r>
            <a:r>
              <a:rPr lang="ko-KR" altLang="en-US" sz="1200" dirty="0"/>
              <a:t>지라는 웹 애플리케이션으로 사용자 </a:t>
            </a:r>
            <a:r>
              <a:rPr lang="en-US" altLang="ko-KR" sz="1200" dirty="0"/>
              <a:t>PC</a:t>
            </a:r>
            <a:r>
              <a:rPr lang="ko-KR" altLang="en-US" sz="1200" dirty="0"/>
              <a:t>에는 아무것도 설치할 필요가 없다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200" dirty="0"/>
              <a:t>애플리케이션 서비스 </a:t>
            </a:r>
            <a:r>
              <a:rPr lang="en-US" altLang="ko-KR" sz="1200" dirty="0"/>
              <a:t>– </a:t>
            </a:r>
            <a:r>
              <a:rPr lang="ko-KR" altLang="en-US" sz="1200" dirty="0"/>
              <a:t>지라에서 제공되는 모든 기능과 서비스를 포함</a:t>
            </a: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1200" dirty="0"/>
              <a:t>데이터 저장소 </a:t>
            </a:r>
            <a:r>
              <a:rPr lang="en-US" altLang="ko-KR" sz="1200" dirty="0"/>
              <a:t>– </a:t>
            </a:r>
            <a:r>
              <a:rPr lang="ko-KR" altLang="en-US" sz="1200" dirty="0"/>
              <a:t>지라 내부의 여러 곳에 영구적인 데이터를 저장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A18B1D62-E20F-EF73-87C8-BFC1563ECE1B}"/>
              </a:ext>
            </a:extLst>
          </p:cNvPr>
          <p:cNvGrpSpPr/>
          <p:nvPr/>
        </p:nvGrpSpPr>
        <p:grpSpPr>
          <a:xfrm>
            <a:off x="1412490" y="1026070"/>
            <a:ext cx="8286006" cy="4479538"/>
            <a:chOff x="1412490" y="1026070"/>
            <a:chExt cx="8286006" cy="4479538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BE2633D-D1E5-9495-1DA1-599CD1510ED2}"/>
                </a:ext>
              </a:extLst>
            </p:cNvPr>
            <p:cNvSpPr/>
            <p:nvPr/>
          </p:nvSpPr>
          <p:spPr>
            <a:xfrm>
              <a:off x="1412490" y="1287681"/>
              <a:ext cx="8229600" cy="742781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807367E-B558-1552-8959-994AF7A60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0238" y="1423309"/>
              <a:ext cx="540076" cy="54007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E050F14-EF11-972E-C464-582FAB486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2357" y="1423309"/>
              <a:ext cx="508703" cy="540076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3DD68C9-6370-D2FE-9262-6B7FDF567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5365" y="1423308"/>
              <a:ext cx="956006" cy="53775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A2D526-1CAE-BF6F-D4A5-CB7AD9FC9538}"/>
                </a:ext>
              </a:extLst>
            </p:cNvPr>
            <p:cNvSpPr txBox="1"/>
            <p:nvPr/>
          </p:nvSpPr>
          <p:spPr>
            <a:xfrm>
              <a:off x="1412490" y="1026070"/>
              <a:ext cx="20095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웹 브라우저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1E6E4B37-1FBA-7321-08BB-36EE13383D9D}"/>
                </a:ext>
              </a:extLst>
            </p:cNvPr>
            <p:cNvSpPr/>
            <p:nvPr/>
          </p:nvSpPr>
          <p:spPr>
            <a:xfrm>
              <a:off x="1468896" y="4429141"/>
              <a:ext cx="8229600" cy="1076467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FBF181C-7BF7-7C76-5DE0-9A725BCD6F2F}"/>
                </a:ext>
              </a:extLst>
            </p:cNvPr>
            <p:cNvSpPr/>
            <p:nvPr/>
          </p:nvSpPr>
          <p:spPr>
            <a:xfrm>
              <a:off x="1416373" y="2514808"/>
              <a:ext cx="8229600" cy="1447042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화살표: 아래쪽 13">
              <a:extLst>
                <a:ext uri="{FF2B5EF4-FFF2-40B4-BE49-F238E27FC236}">
                  <a16:creationId xmlns:a16="http://schemas.microsoft.com/office/drawing/2014/main" id="{F037B1AA-68EB-9EE3-29C7-3760219AFF65}"/>
                </a:ext>
              </a:extLst>
            </p:cNvPr>
            <p:cNvSpPr/>
            <p:nvPr/>
          </p:nvSpPr>
          <p:spPr>
            <a:xfrm>
              <a:off x="5210692" y="2093478"/>
              <a:ext cx="364333" cy="354253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화살표: 아래쪽 14">
              <a:extLst>
                <a:ext uri="{FF2B5EF4-FFF2-40B4-BE49-F238E27FC236}">
                  <a16:creationId xmlns:a16="http://schemas.microsoft.com/office/drawing/2014/main" id="{D0850CA6-8999-6DB4-77B2-FF2825B59770}"/>
                </a:ext>
              </a:extLst>
            </p:cNvPr>
            <p:cNvSpPr/>
            <p:nvPr/>
          </p:nvSpPr>
          <p:spPr>
            <a:xfrm>
              <a:off x="3744444" y="4010941"/>
              <a:ext cx="364333" cy="354253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화살표: 아래쪽 15">
              <a:extLst>
                <a:ext uri="{FF2B5EF4-FFF2-40B4-BE49-F238E27FC236}">
                  <a16:creationId xmlns:a16="http://schemas.microsoft.com/office/drawing/2014/main" id="{0C5D3343-0452-AFC4-D7A2-7AF19A502F1E}"/>
                </a:ext>
              </a:extLst>
            </p:cNvPr>
            <p:cNvSpPr/>
            <p:nvPr/>
          </p:nvSpPr>
          <p:spPr>
            <a:xfrm rot="10800000">
              <a:off x="6956613" y="3995015"/>
              <a:ext cx="364334" cy="352615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C0606B-B1DA-BE87-2296-E13AA72B28CF}"/>
                </a:ext>
              </a:extLst>
            </p:cNvPr>
            <p:cNvSpPr txBox="1"/>
            <p:nvPr/>
          </p:nvSpPr>
          <p:spPr>
            <a:xfrm>
              <a:off x="1412490" y="2288139"/>
              <a:ext cx="20095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 err="1"/>
                <a:t>웹애플리케이션</a:t>
              </a:r>
              <a:r>
                <a:rPr lang="ko-KR" altLang="en-US" sz="1100" dirty="0"/>
                <a:t> 서비스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5C5C05-AFD1-ACAA-ABB2-379C019CEF15}"/>
                </a:ext>
              </a:extLst>
            </p:cNvPr>
            <p:cNvSpPr txBox="1"/>
            <p:nvPr/>
          </p:nvSpPr>
          <p:spPr>
            <a:xfrm>
              <a:off x="1463504" y="4171323"/>
              <a:ext cx="200952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/>
                <a:t>데이터 저장소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A2AEC0F-E28A-C669-1A79-C5D924ABA82D}"/>
                </a:ext>
              </a:extLst>
            </p:cNvPr>
            <p:cNvSpPr txBox="1"/>
            <p:nvPr/>
          </p:nvSpPr>
          <p:spPr>
            <a:xfrm>
              <a:off x="4610448" y="5243998"/>
              <a:ext cx="22541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지라 홈 디렉터리</a:t>
              </a:r>
              <a:r>
                <a:rPr lang="en-US" altLang="ko-KR" sz="1100" dirty="0"/>
                <a:t>(JIRA_HOME)</a:t>
              </a:r>
              <a:endParaRPr lang="ko-KR" altLang="en-US" sz="11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CA1315-7D8E-85AC-5D47-5A70A5A15AED}"/>
                </a:ext>
              </a:extLst>
            </p:cNvPr>
            <p:cNvSpPr txBox="1"/>
            <p:nvPr/>
          </p:nvSpPr>
          <p:spPr>
            <a:xfrm>
              <a:off x="4369308" y="3633252"/>
              <a:ext cx="26912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/>
                <a:t>지라 설치 디렉터리</a:t>
              </a:r>
              <a:r>
                <a:rPr lang="en-US" altLang="ko-KR" sz="1100" dirty="0"/>
                <a:t>(JIRA_INSTALL)</a:t>
              </a:r>
              <a:endParaRPr lang="ko-KR" altLang="en-US" sz="1100" dirty="0"/>
            </a:p>
          </p:txBody>
        </p:sp>
        <p:sp>
          <p:nvSpPr>
            <p:cNvPr id="21" name="순서도: 자기 디스크 20">
              <a:extLst>
                <a:ext uri="{FF2B5EF4-FFF2-40B4-BE49-F238E27FC236}">
                  <a16:creationId xmlns:a16="http://schemas.microsoft.com/office/drawing/2014/main" id="{0041CE7F-120A-16BB-1666-593B022114F2}"/>
                </a:ext>
              </a:extLst>
            </p:cNvPr>
            <p:cNvSpPr/>
            <p:nvPr/>
          </p:nvSpPr>
          <p:spPr>
            <a:xfrm>
              <a:off x="2850750" y="4489481"/>
              <a:ext cx="1093053" cy="578253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데이터베이스</a:t>
              </a:r>
            </a:p>
          </p:txBody>
        </p:sp>
        <p:sp>
          <p:nvSpPr>
            <p:cNvPr id="22" name="순서도: 자기 디스크 21">
              <a:extLst>
                <a:ext uri="{FF2B5EF4-FFF2-40B4-BE49-F238E27FC236}">
                  <a16:creationId xmlns:a16="http://schemas.microsoft.com/office/drawing/2014/main" id="{AEE13737-ED27-4C36-687C-D79C945F0FB8}"/>
                </a:ext>
              </a:extLst>
            </p:cNvPr>
            <p:cNvSpPr/>
            <p:nvPr/>
          </p:nvSpPr>
          <p:spPr>
            <a:xfrm>
              <a:off x="5045002" y="4483303"/>
              <a:ext cx="1093969" cy="578253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검색</a:t>
              </a:r>
              <a:endParaRPr lang="en-US" altLang="ko-KR" sz="1100" dirty="0"/>
            </a:p>
            <a:p>
              <a:pPr algn="ctr"/>
              <a:r>
                <a:rPr lang="ko-KR" altLang="en-US" sz="1100" dirty="0"/>
                <a:t>인덱스</a:t>
              </a:r>
            </a:p>
          </p:txBody>
        </p:sp>
        <p:sp>
          <p:nvSpPr>
            <p:cNvPr id="23" name="순서도: 다중 문서 22">
              <a:extLst>
                <a:ext uri="{FF2B5EF4-FFF2-40B4-BE49-F238E27FC236}">
                  <a16:creationId xmlns:a16="http://schemas.microsoft.com/office/drawing/2014/main" id="{F9A1CDB2-ED26-0E46-9859-EC1AD4A5CCFF}"/>
                </a:ext>
              </a:extLst>
            </p:cNvPr>
            <p:cNvSpPr/>
            <p:nvPr/>
          </p:nvSpPr>
          <p:spPr>
            <a:xfrm>
              <a:off x="7138780" y="4483304"/>
              <a:ext cx="1093053" cy="578252"/>
            </a:xfrm>
            <a:prstGeom prst="flowChartMultidocumen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첨부 파일</a:t>
              </a:r>
            </a:p>
          </p:txBody>
        </p:sp>
        <p:sp>
          <p:nvSpPr>
            <p:cNvPr id="24" name="사각형: 잘린 한쪽 모서리 23">
              <a:extLst>
                <a:ext uri="{FF2B5EF4-FFF2-40B4-BE49-F238E27FC236}">
                  <a16:creationId xmlns:a16="http://schemas.microsoft.com/office/drawing/2014/main" id="{6BCBB20C-B099-97E8-36E0-9FA5949329E7}"/>
                </a:ext>
              </a:extLst>
            </p:cNvPr>
            <p:cNvSpPr/>
            <p:nvPr/>
          </p:nvSpPr>
          <p:spPr>
            <a:xfrm>
              <a:off x="1962018" y="2686389"/>
              <a:ext cx="1084560" cy="347706"/>
            </a:xfrm>
            <a:prstGeom prst="snip1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/>
                <a:t>워크플로우</a:t>
              </a:r>
              <a:endParaRPr lang="ko-KR" altLang="en-US" sz="1100" dirty="0"/>
            </a:p>
          </p:txBody>
        </p:sp>
        <p:sp>
          <p:nvSpPr>
            <p:cNvPr id="25" name="사각형: 잘린 한쪽 모서리 24">
              <a:extLst>
                <a:ext uri="{FF2B5EF4-FFF2-40B4-BE49-F238E27FC236}">
                  <a16:creationId xmlns:a16="http://schemas.microsoft.com/office/drawing/2014/main" id="{5B0931BB-E4FA-67C1-E272-C4DC50297758}"/>
                </a:ext>
              </a:extLst>
            </p:cNvPr>
            <p:cNvSpPr/>
            <p:nvPr/>
          </p:nvSpPr>
          <p:spPr>
            <a:xfrm>
              <a:off x="1962018" y="3192425"/>
              <a:ext cx="1084560" cy="326016"/>
            </a:xfrm>
            <a:prstGeom prst="snip1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err="1"/>
                <a:t>WebDav</a:t>
              </a:r>
              <a:endParaRPr lang="ko-KR" altLang="en-US" sz="1100" dirty="0"/>
            </a:p>
          </p:txBody>
        </p:sp>
        <p:sp>
          <p:nvSpPr>
            <p:cNvPr id="26" name="사각형: 잘린 한쪽 모서리 25">
              <a:extLst>
                <a:ext uri="{FF2B5EF4-FFF2-40B4-BE49-F238E27FC236}">
                  <a16:creationId xmlns:a16="http://schemas.microsoft.com/office/drawing/2014/main" id="{21863A9F-BC7A-ACE6-FDC3-F0A233011DE1}"/>
                </a:ext>
              </a:extLst>
            </p:cNvPr>
            <p:cNvSpPr/>
            <p:nvPr/>
          </p:nvSpPr>
          <p:spPr>
            <a:xfrm>
              <a:off x="3912848" y="2684520"/>
              <a:ext cx="1084560" cy="347706"/>
            </a:xfrm>
            <a:prstGeom prst="snip1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보안</a:t>
              </a:r>
            </a:p>
          </p:txBody>
        </p:sp>
        <p:sp>
          <p:nvSpPr>
            <p:cNvPr id="27" name="사각형: 잘린 한쪽 모서리 26">
              <a:extLst>
                <a:ext uri="{FF2B5EF4-FFF2-40B4-BE49-F238E27FC236}">
                  <a16:creationId xmlns:a16="http://schemas.microsoft.com/office/drawing/2014/main" id="{E0225232-3B71-1FD0-516C-70F67B8B725D}"/>
                </a:ext>
              </a:extLst>
            </p:cNvPr>
            <p:cNvSpPr/>
            <p:nvPr/>
          </p:nvSpPr>
          <p:spPr>
            <a:xfrm>
              <a:off x="3926611" y="3188430"/>
              <a:ext cx="1084560" cy="326016"/>
            </a:xfrm>
            <a:prstGeom prst="snip1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웹</a:t>
              </a:r>
              <a:r>
                <a:rPr lang="en-US" altLang="ko-KR" sz="1100" dirty="0"/>
                <a:t> </a:t>
              </a:r>
              <a:r>
                <a:rPr lang="ko-KR" altLang="en-US" sz="1100" dirty="0"/>
                <a:t>서비스</a:t>
              </a:r>
            </a:p>
          </p:txBody>
        </p:sp>
        <p:sp>
          <p:nvSpPr>
            <p:cNvPr id="28" name="사각형: 잘린 한쪽 모서리 27">
              <a:extLst>
                <a:ext uri="{FF2B5EF4-FFF2-40B4-BE49-F238E27FC236}">
                  <a16:creationId xmlns:a16="http://schemas.microsoft.com/office/drawing/2014/main" id="{F70DD344-3C51-9764-687F-07EBB0F9E797}"/>
                </a:ext>
              </a:extLst>
            </p:cNvPr>
            <p:cNvSpPr/>
            <p:nvPr/>
          </p:nvSpPr>
          <p:spPr>
            <a:xfrm>
              <a:off x="5966681" y="2682242"/>
              <a:ext cx="1084560" cy="347706"/>
            </a:xfrm>
            <a:prstGeom prst="snip1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사용자 관리</a:t>
              </a:r>
            </a:p>
          </p:txBody>
        </p:sp>
        <p:sp>
          <p:nvSpPr>
            <p:cNvPr id="29" name="사각형: 잘린 한쪽 모서리 28">
              <a:extLst>
                <a:ext uri="{FF2B5EF4-FFF2-40B4-BE49-F238E27FC236}">
                  <a16:creationId xmlns:a16="http://schemas.microsoft.com/office/drawing/2014/main" id="{545C8A61-6F82-A8D2-9A4C-15D9FC9E37BF}"/>
                </a:ext>
              </a:extLst>
            </p:cNvPr>
            <p:cNvSpPr/>
            <p:nvPr/>
          </p:nvSpPr>
          <p:spPr>
            <a:xfrm>
              <a:off x="5976008" y="3188430"/>
              <a:ext cx="1084560" cy="325864"/>
            </a:xfrm>
            <a:prstGeom prst="snip1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검색 서비스</a:t>
              </a:r>
            </a:p>
          </p:txBody>
        </p:sp>
        <p:sp>
          <p:nvSpPr>
            <p:cNvPr id="30" name="사각형: 잘린 한쪽 모서리 29">
              <a:extLst>
                <a:ext uri="{FF2B5EF4-FFF2-40B4-BE49-F238E27FC236}">
                  <a16:creationId xmlns:a16="http://schemas.microsoft.com/office/drawing/2014/main" id="{F3813618-812F-6FB3-9AA0-09F65488D988}"/>
                </a:ext>
              </a:extLst>
            </p:cNvPr>
            <p:cNvSpPr/>
            <p:nvPr/>
          </p:nvSpPr>
          <p:spPr>
            <a:xfrm>
              <a:off x="8016078" y="2681291"/>
              <a:ext cx="1084560" cy="347706"/>
            </a:xfrm>
            <a:prstGeom prst="snip1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추가 기능</a:t>
              </a:r>
            </a:p>
          </p:txBody>
        </p:sp>
        <p:sp>
          <p:nvSpPr>
            <p:cNvPr id="31" name="사각형: 잘린 한쪽 모서리 30">
              <a:extLst>
                <a:ext uri="{FF2B5EF4-FFF2-40B4-BE49-F238E27FC236}">
                  <a16:creationId xmlns:a16="http://schemas.microsoft.com/office/drawing/2014/main" id="{C864E591-8BF9-F57C-9FC2-1155633DA185}"/>
                </a:ext>
              </a:extLst>
            </p:cNvPr>
            <p:cNvSpPr/>
            <p:nvPr/>
          </p:nvSpPr>
          <p:spPr>
            <a:xfrm>
              <a:off x="8025405" y="3187479"/>
              <a:ext cx="1084560" cy="325864"/>
            </a:xfrm>
            <a:prstGeom prst="snip1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알림 시스템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534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팀을 위한 </a:t>
            </a:r>
            <a:r>
              <a:rPr lang="en-US" altLang="ko-KR" dirty="0"/>
              <a:t>JIRA</a:t>
            </a:r>
            <a:endParaRPr lang="ko-KR" altLang="en-US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79E2F63D-51F0-A2C8-9686-1E91F36CD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F464F2-B8FD-E9CD-FC56-BA2E2D52D9C2}"/>
              </a:ext>
            </a:extLst>
          </p:cNvPr>
          <p:cNvSpPr txBox="1"/>
          <p:nvPr/>
        </p:nvSpPr>
        <p:spPr>
          <a:xfrm>
            <a:off x="139699" y="1114697"/>
            <a:ext cx="1176767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1.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애자일 </a:t>
            </a: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팀을 위한 </a:t>
            </a:r>
            <a:r>
              <a:rPr lang="en-US" altLang="ko-KR" sz="1200" dirty="0">
                <a:solidFill>
                  <a:srgbClr val="091E42"/>
                </a:solidFill>
                <a:latin typeface="Charlie Text"/>
              </a:rPr>
              <a:t>JIRA</a:t>
            </a:r>
            <a:endParaRPr lang="en-US" altLang="ko-KR" sz="1200" b="0" i="0" dirty="0">
              <a:solidFill>
                <a:srgbClr val="091E42"/>
              </a:solidFill>
              <a:effectLst/>
              <a:latin typeface="Charlie Text"/>
            </a:endParaRPr>
          </a:p>
          <a:p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애자일 방법론을 적용하는 팀은 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Jira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를 통해 </a:t>
            </a:r>
            <a:r>
              <a:rPr lang="ko-KR" altLang="en-US" sz="1200" b="0" i="0" u="sng" dirty="0">
                <a:solidFill>
                  <a:srgbClr val="0052CC"/>
                </a:solidFill>
                <a:effectLst/>
                <a:latin typeface="Charlie Text"/>
                <a:hlinkClick r:id="rId2"/>
              </a:rPr>
              <a:t>스크럼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 및 </a:t>
            </a:r>
            <a:r>
              <a:rPr lang="ko-KR" altLang="en-US" sz="1200" b="0" i="0" u="sng" dirty="0" err="1">
                <a:solidFill>
                  <a:srgbClr val="0052CC"/>
                </a:solidFill>
                <a:effectLst/>
                <a:latin typeface="Charlie Text"/>
                <a:hlinkClick r:id="rId3"/>
              </a:rPr>
              <a:t>칸반</a:t>
            </a:r>
            <a:r>
              <a:rPr lang="ko-KR" altLang="en-US" sz="1200" b="0" i="0" u="sng" dirty="0">
                <a:solidFill>
                  <a:srgbClr val="0052CC"/>
                </a:solidFill>
                <a:effectLst/>
                <a:latin typeface="Charlie Text"/>
                <a:hlinkClick r:id="rId3"/>
              </a:rPr>
              <a:t> 보드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를 즉시 이용할 수 있습니다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프로젝트 관리 팀을 위한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Jira</a:t>
            </a:r>
          </a:p>
          <a:p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팀은 프로젝트 </a:t>
            </a:r>
            <a:r>
              <a:rPr lang="ko-KR" altLang="en-US" sz="1200" b="0" i="0" u="sng" dirty="0">
                <a:solidFill>
                  <a:srgbClr val="0052CC"/>
                </a:solidFill>
                <a:effectLst/>
                <a:latin typeface="Charlie Text"/>
                <a:hlinkClick r:id="rId4"/>
              </a:rPr>
              <a:t>템플릿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으로 시작하거나 자체 사용자 지정 워크플로를 만들 수 있습니다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 '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작업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'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이라고도 부르는 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Jira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이슈는 워크플로가 완료 단계에 이르기까지 거쳐야 하는 각각의 작업을 추적합니다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 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3.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소프트웨어 개발 팀을 위한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Jira</a:t>
            </a:r>
          </a:p>
          <a:p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팀이 종속성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기능 요구 사항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이해 관계자를 관리할 수 있도록 계획 및 추적 도구를 제공합니다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 </a:t>
            </a:r>
            <a:r>
              <a:rPr lang="en-US" altLang="ko-KR" sz="1200" b="0" i="0" u="sng" dirty="0">
                <a:solidFill>
                  <a:srgbClr val="0052CC"/>
                </a:solidFill>
                <a:effectLst/>
                <a:latin typeface="Charlie Text"/>
                <a:hlinkClick r:id="rId5"/>
              </a:rPr>
              <a:t>CI/CD </a:t>
            </a:r>
            <a:r>
              <a:rPr lang="ko-KR" altLang="en-US" sz="1200" b="0" i="0" u="sng" dirty="0">
                <a:solidFill>
                  <a:srgbClr val="0052CC"/>
                </a:solidFill>
                <a:effectLst/>
                <a:latin typeface="Charlie Text"/>
                <a:hlinkClick r:id="rId5"/>
              </a:rPr>
              <a:t>통합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은 소프트웨어 개발 수명 주기 전반에서 투명성을 향상합니다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  <a:endParaRPr lang="en-US" altLang="ko-KR" sz="1200" dirty="0">
              <a:solidFill>
                <a:srgbClr val="253858"/>
              </a:solidFill>
              <a:latin typeface="Charlie Display"/>
            </a:endParaRPr>
          </a:p>
          <a:p>
            <a:endParaRPr lang="en-US" altLang="ko-KR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r>
              <a:rPr lang="en-US" altLang="ko-KR" sz="1200" dirty="0"/>
              <a:t>4.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DevOps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팀을 위한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Jira</a:t>
            </a:r>
          </a:p>
          <a:p>
            <a:r>
              <a:rPr lang="en-US" altLang="ko-KR" sz="1200" b="0" i="0" u="sng" dirty="0">
                <a:solidFill>
                  <a:srgbClr val="0052CC"/>
                </a:solidFill>
                <a:effectLst/>
                <a:latin typeface="Charlie Text"/>
                <a:hlinkClick r:id="rId6"/>
              </a:rPr>
              <a:t>DevOps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는 소프트웨어 개발 팀과 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IT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팀이 더 빠르고 </a:t>
            </a:r>
            <a:r>
              <a:rPr lang="ko-KR" altLang="en-US" sz="1200" b="0" i="0" u="sng" dirty="0">
                <a:solidFill>
                  <a:srgbClr val="0052CC"/>
                </a:solidFill>
                <a:effectLst/>
                <a:latin typeface="Charlie Text"/>
                <a:hlinkClick r:id="rId7"/>
              </a:rPr>
              <a:t>안전하게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 소프트웨어를 빌드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 </a:t>
            </a:r>
            <a:r>
              <a:rPr lang="ko-KR" altLang="en-US" sz="1200" b="0" i="0" u="sng" dirty="0">
                <a:solidFill>
                  <a:srgbClr val="0052CC"/>
                </a:solidFill>
                <a:effectLst/>
                <a:latin typeface="Charlie Text"/>
                <a:hlinkClick r:id="rId8"/>
              </a:rPr>
              <a:t>테스트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 및 </a:t>
            </a:r>
            <a:r>
              <a:rPr lang="ko-KR" altLang="en-US" sz="1200" b="0" i="0" dirty="0" err="1">
                <a:solidFill>
                  <a:srgbClr val="091E42"/>
                </a:solidFill>
                <a:effectLst/>
                <a:latin typeface="Charlie Text"/>
              </a:rPr>
              <a:t>릴리스할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 수 있도록 두 팀 간의 프로세스를 </a:t>
            </a:r>
            <a:r>
              <a:rPr lang="ko-KR" altLang="en-US" sz="1200" b="0" i="0" u="sng" dirty="0">
                <a:solidFill>
                  <a:srgbClr val="0052CC"/>
                </a:solidFill>
                <a:effectLst/>
                <a:latin typeface="Charlie Text"/>
                <a:hlinkClick r:id="rId9"/>
              </a:rPr>
              <a:t>자동화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 및 통합하는 일련의 관행입니다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 Jira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는 </a:t>
            </a:r>
            <a:r>
              <a:rPr lang="en-US" altLang="ko-KR" sz="1200" b="0" i="0" u="sng" dirty="0">
                <a:solidFill>
                  <a:srgbClr val="0052CC"/>
                </a:solidFill>
                <a:effectLst/>
                <a:latin typeface="Charlie Text"/>
                <a:hlinkClick r:id="rId10"/>
              </a:rPr>
              <a:t>Bitbucket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GitHub, Gitlab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과 같은 코드 및 버전 제어 도구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 </a:t>
            </a:r>
            <a:r>
              <a:rPr lang="en-US" altLang="ko-KR" sz="1200" b="0" i="0" u="sng" dirty="0">
                <a:solidFill>
                  <a:srgbClr val="0052CC"/>
                </a:solidFill>
                <a:effectLst/>
                <a:latin typeface="Charlie Text"/>
                <a:hlinkClick r:id="rId11"/>
              </a:rPr>
              <a:t>Confluence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와 같은 문서화 및 지식 관리 도구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 </a:t>
            </a:r>
            <a:r>
              <a:rPr lang="en-US" altLang="ko-KR" sz="1200" b="0" i="0" u="sng" dirty="0" err="1">
                <a:solidFill>
                  <a:srgbClr val="0052CC"/>
                </a:solidFill>
                <a:effectLst/>
                <a:latin typeface="Charlie Text"/>
                <a:hlinkClick r:id="rId12"/>
              </a:rPr>
              <a:t>Opsgenie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와 같은 모니터링 및 운영 도구를 포함하여 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DevOps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수명 주기 전반에 걸쳐 자사 및 타사 도구와 통합됩니다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 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5.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제품 관리 팀을 위한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Jira</a:t>
            </a:r>
          </a:p>
          <a:p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여러 프로젝트를 계획하는 경우 팀이 공유 계획을 만들어 단일 정보 출처 내에서 부서 간 작업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종속성 및 작업 수용량을 시각화하고 전달할 수 있습니다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r>
              <a:rPr lang="en-US" altLang="ko-KR" sz="1200" b="0" i="0" u="sng" dirty="0">
                <a:solidFill>
                  <a:srgbClr val="0052CC"/>
                </a:solidFill>
                <a:effectLst/>
                <a:latin typeface="Charlie Text"/>
                <a:hlinkClick r:id="rId13"/>
              </a:rPr>
              <a:t>Confluence Cloud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에서 문서화 및 토론을 위한 체계적인 워크플로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작업 추적 및 통합 지식 관리를 이용하여 프로젝트를 원활하게 관리하고 공동 작업하세요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r>
              <a:rPr lang="en-US" altLang="ko-KR" sz="1200" dirty="0">
                <a:solidFill>
                  <a:srgbClr val="091E42"/>
                </a:solidFill>
                <a:latin typeface="Charlie Text"/>
              </a:rPr>
              <a:t>6.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작업 관리를 위한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Jira</a:t>
            </a:r>
          </a:p>
          <a:p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나와 팀원이 수행할 작업을 만들고 세부 정보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기한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미리 알림을 포함해 완성합니다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하위 작업을 활용하여 대규모 작업을 세분화합니다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다른 사용자가 작업을 관찰하여 진행률을 추적하고 이메일 알림으로 최신 내용을 확인할 수 있게 합니다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상위 작업 내에 하위 작업을 만들어 작업 단위를 다양한 팀원이 쉽게 이해할 수 있는 단위로 세분화할 수도 있습니다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보드에서 모든 작업을 확인하고 각 작업의 상태를 쉽게 </a:t>
            </a:r>
            <a:r>
              <a:rPr lang="ko-KR" altLang="en-US" sz="1200" b="0" i="0" dirty="0" err="1">
                <a:solidFill>
                  <a:srgbClr val="091E42"/>
                </a:solidFill>
                <a:effectLst/>
                <a:latin typeface="Charlie Text"/>
              </a:rPr>
              <a:t>시각화할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 수 있습니다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r>
              <a:rPr lang="en-US" altLang="ko-KR" sz="1200" dirty="0">
                <a:solidFill>
                  <a:srgbClr val="091E42"/>
                </a:solidFill>
                <a:latin typeface="Charlie Text"/>
              </a:rPr>
              <a:t>7.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버그 추적을 위한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Jira</a:t>
            </a:r>
          </a:p>
          <a:p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팀이 전체적인 목표의 우선 순위를 지정할 수 있도록 백로그의 모든 작업 및 버그를 확인하는 것이 중요합니다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 </a:t>
            </a:r>
            <a:r>
              <a:rPr lang="en-US" altLang="ko-KR" sz="1200" b="0" i="0" u="sng" dirty="0">
                <a:solidFill>
                  <a:srgbClr val="0052CC"/>
                </a:solidFill>
                <a:effectLst/>
                <a:latin typeface="Charlie Text"/>
                <a:hlinkClick r:id="rId14"/>
              </a:rPr>
              <a:t>Jira</a:t>
            </a:r>
            <a:r>
              <a:rPr lang="ko-KR" altLang="en-US" sz="1200" b="0" i="0" u="sng" dirty="0">
                <a:solidFill>
                  <a:srgbClr val="0052CC"/>
                </a:solidFill>
                <a:effectLst/>
                <a:latin typeface="Charlie Text"/>
                <a:hlinkClick r:id="rId14"/>
              </a:rPr>
              <a:t>의 강력한 워크플로 엔진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을 사용하면 버그가 포착된 경우 자동으로 작업을 할당하고 우선순위를 지정합니다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그런 다음 팀은 버그를 완료까지 추적할 수 있습니다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r>
              <a:rPr lang="en-US" altLang="ko-KR" sz="1200" dirty="0">
                <a:solidFill>
                  <a:srgbClr val="091E42"/>
                </a:solidFill>
                <a:latin typeface="Charlie Text"/>
              </a:rPr>
              <a:t>8.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요구 사항 및 테스트 사례 관리를 위한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Jira</a:t>
            </a:r>
          </a:p>
          <a:p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Jira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는 코딩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협업 및 릴리스 단계를 위한 중앙 허브입니다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 </a:t>
            </a:r>
            <a:r>
              <a:rPr lang="ko-KR" altLang="en-US" sz="1200" b="0" i="0" u="sng" dirty="0">
                <a:solidFill>
                  <a:srgbClr val="0052CC"/>
                </a:solidFill>
                <a:effectLst/>
                <a:latin typeface="Charlie Text"/>
                <a:hlinkClick r:id="rId8"/>
              </a:rPr>
              <a:t>다양한 품질 보증 앱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과 통합되고 필드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워크플로 및 화면을 사용자 지정할 수 있습니다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팀은 이 모든 기능을 이용해 소프트웨어 개발 주기의 </a:t>
            </a:r>
            <a:r>
              <a:rPr lang="ko-KR" altLang="en-US" sz="1200" b="0" i="0" u="sng" dirty="0">
                <a:solidFill>
                  <a:srgbClr val="0052CC"/>
                </a:solidFill>
                <a:effectLst/>
                <a:latin typeface="Charlie Text"/>
                <a:hlinkClick r:id="rId15"/>
              </a:rPr>
              <a:t>수동 및 자동 테스트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를 원활하고 효과적으로 관리할 수 있습니다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30111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JIRA</a:t>
            </a:r>
            <a:r>
              <a:rPr lang="ko-KR" altLang="en-US" dirty="0"/>
              <a:t>를 시작하기위한 </a:t>
            </a:r>
            <a:r>
              <a:rPr lang="en-US" altLang="ko-KR" dirty="0"/>
              <a:t>7</a:t>
            </a:r>
            <a:r>
              <a:rPr lang="ko-KR" altLang="en-US" dirty="0"/>
              <a:t>가지 단계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54C026A3-9957-E59D-CBF7-54F1AECF3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AE599-D519-A600-B7B5-777323E51CC8}"/>
              </a:ext>
            </a:extLst>
          </p:cNvPr>
          <p:cNvSpPr txBox="1"/>
          <p:nvPr/>
        </p:nvSpPr>
        <p:spPr>
          <a:xfrm>
            <a:off x="139699" y="1114697"/>
            <a:ext cx="117676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spcAft>
                <a:spcPts val="1200"/>
              </a:spcAft>
            </a:pP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1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단계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-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프로젝트 만들기</a:t>
            </a:r>
            <a:endParaRPr lang="en-US" altLang="ko-KR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pPr algn="l" fontAlgn="base">
              <a:spcAft>
                <a:spcPts val="1200"/>
              </a:spcAft>
            </a:pP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Jira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사이트에 로그인합니다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상단 탐색에서 “프로젝트” </a:t>
            </a:r>
            <a:r>
              <a:rPr lang="ko-KR" altLang="en-US" sz="1200" b="0" i="0" dirty="0" err="1">
                <a:solidFill>
                  <a:srgbClr val="091E42"/>
                </a:solidFill>
                <a:effectLst/>
                <a:latin typeface="Charlie Text"/>
              </a:rPr>
              <a:t>드롭다운을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 선택하고 “프로젝트 </a:t>
            </a:r>
            <a:r>
              <a:rPr lang="ko-KR" altLang="en-US" sz="1200" b="0" i="0" dirty="0" err="1">
                <a:solidFill>
                  <a:srgbClr val="091E42"/>
                </a:solidFill>
                <a:effectLst/>
                <a:latin typeface="Charlie Text"/>
              </a:rPr>
              <a:t>만들기”를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 선택합니다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  <a:endParaRPr lang="ko-KR" altLang="en-US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pPr algn="l" fontAlgn="base">
              <a:spcAft>
                <a:spcPts val="1200"/>
              </a:spcAft>
            </a:pP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2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단계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-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템플릿 선택</a:t>
            </a:r>
            <a:endParaRPr lang="en-US" altLang="ko-KR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pPr fontAlgn="base">
              <a:spcAft>
                <a:spcPts val="1200"/>
              </a:spcAft>
            </a:pP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스크럼</a:t>
            </a:r>
          </a:p>
          <a:p>
            <a:pPr fontAlgn="base">
              <a:spcAft>
                <a:spcPts val="1200"/>
              </a:spcAft>
            </a:pPr>
            <a:r>
              <a:rPr lang="ko-KR" altLang="en-US" sz="1200" b="0" i="0" dirty="0" err="1">
                <a:solidFill>
                  <a:srgbClr val="253858"/>
                </a:solidFill>
                <a:effectLst/>
                <a:latin typeface="Charlie Display"/>
              </a:rPr>
              <a:t>칸반</a:t>
            </a:r>
            <a:endParaRPr lang="ko-KR" altLang="en-US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pPr fontAlgn="base">
              <a:spcAft>
                <a:spcPts val="1200"/>
              </a:spcAft>
            </a:pP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버그 추적</a:t>
            </a:r>
          </a:p>
          <a:p>
            <a:pPr fontAlgn="base">
              <a:spcAft>
                <a:spcPts val="1200"/>
              </a:spcAft>
            </a:pP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3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단계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-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열 설정</a:t>
            </a:r>
          </a:p>
          <a:p>
            <a:pPr algn="l" fontAlgn="base">
              <a:spcAft>
                <a:spcPts val="1200"/>
              </a:spcAft>
            </a:pP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Jira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에서 보드는 선택한 이슈를 열로 표시하며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각 열은 작업을 완료하는 팀 워크플로의 한 단계를 나타냅니다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pPr fontAlgn="base">
              <a:spcAft>
                <a:spcPts val="1200"/>
              </a:spcAft>
            </a:pP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4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단계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-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이슈 만들기</a:t>
            </a:r>
          </a:p>
          <a:p>
            <a:pPr algn="l" fontAlgn="base">
              <a:spcAft>
                <a:spcPts val="1200"/>
              </a:spcAft>
            </a:pPr>
            <a:r>
              <a:rPr lang="ko-KR" altLang="en-US" sz="1200" b="0" i="0" u="sng" dirty="0">
                <a:solidFill>
                  <a:srgbClr val="0052CC"/>
                </a:solidFill>
                <a:effectLst/>
                <a:latin typeface="Charlie Text"/>
                <a:hlinkClick r:id="rId2"/>
              </a:rPr>
              <a:t>이슈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는 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Jira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프로젝트의 빌딩 블록입니다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이슈는 스토리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 err="1">
                <a:solidFill>
                  <a:srgbClr val="091E42"/>
                </a:solidFill>
                <a:effectLst/>
                <a:latin typeface="Charlie Text"/>
              </a:rPr>
              <a:t>에픽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버그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만들어야 하는 기능 또는 프로젝트의 다른 작업을 나타낼 수 있습니다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pPr fontAlgn="base">
              <a:spcAft>
                <a:spcPts val="1200"/>
              </a:spcAft>
            </a:pP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5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단계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-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도구 연결</a:t>
            </a:r>
          </a:p>
          <a:p>
            <a:pPr fontAlgn="base">
              <a:spcAft>
                <a:spcPts val="1200"/>
              </a:spcAft>
            </a:pP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6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단계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-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팀 초대</a:t>
            </a:r>
          </a:p>
          <a:p>
            <a:pPr fontAlgn="base">
              <a:spcAft>
                <a:spcPts val="1200"/>
              </a:spcAft>
            </a:pP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7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단계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-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업무 진행</a:t>
            </a:r>
          </a:p>
          <a:p>
            <a:pPr algn="l" fontAlgn="base">
              <a:spcAft>
                <a:spcPts val="1200"/>
              </a:spcAft>
            </a:pP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  <a:hlinkClick r:id="rId3"/>
              </a:rPr>
              <a:t>https://kangsanggu74-1728864701657.atlassian.net/jira/your-work</a:t>
            </a:r>
            <a:endParaRPr lang="en-US" altLang="ko-KR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pPr algn="l" fontAlgn="base">
              <a:spcAft>
                <a:spcPts val="1200"/>
              </a:spcAft>
            </a:pPr>
            <a:endParaRPr lang="ko-KR" altLang="en-US" sz="1200" b="0" i="0" dirty="0">
              <a:solidFill>
                <a:srgbClr val="253858"/>
              </a:solidFill>
              <a:effectLst/>
              <a:latin typeface="Charlie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824190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JIRA </a:t>
            </a:r>
            <a:r>
              <a:rPr lang="ko-KR" altLang="en-US" dirty="0"/>
              <a:t>프로젝트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70E9D07-8CC3-83F6-3C2A-0701DCEB6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99" y="971365"/>
            <a:ext cx="11767672" cy="5481971"/>
          </a:xfrm>
          <a:prstGeom prst="roundRect">
            <a:avLst>
              <a:gd name="adj" fmla="val 1278"/>
            </a:avLst>
          </a:prstGeom>
          <a:noFill/>
          <a:ln w="12700" cap="flat" cmpd="sng" algn="ctr">
            <a:solidFill>
              <a:srgbClr val="A0A0A0"/>
            </a:solidFill>
            <a:prstDash val="solid"/>
            <a:headEnd/>
            <a:tailEnd/>
          </a:ln>
          <a:effectLst/>
        </p:spPr>
        <p:txBody>
          <a:bodyPr wrap="none" tIns="0" bIns="0"/>
          <a:lstStyle/>
          <a:p>
            <a:pPr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A8A499-4523-3A92-E5CB-F7949F1185E4}"/>
              </a:ext>
            </a:extLst>
          </p:cNvPr>
          <p:cNvSpPr txBox="1"/>
          <p:nvPr/>
        </p:nvSpPr>
        <p:spPr>
          <a:xfrm>
            <a:off x="139699" y="1114697"/>
            <a:ext cx="117676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1. JIRA </a:t>
            </a:r>
            <a:r>
              <a:rPr lang="ko-KR" altLang="en-US" sz="1200" dirty="0"/>
              <a:t>프로젝트란 무엇입니까</a:t>
            </a:r>
            <a:r>
              <a:rPr lang="en-US" altLang="ko-KR" sz="1200" dirty="0"/>
              <a:t>?</a:t>
            </a:r>
            <a:endParaRPr lang="en-US" altLang="ko-KR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Jira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에서 프로젝트는 전체 팀의 작업 또는 </a:t>
            </a:r>
            <a:r>
              <a:rPr lang="ko-KR" altLang="en-US" sz="1200" b="0" i="0" u="sng" dirty="0">
                <a:solidFill>
                  <a:srgbClr val="0052CC"/>
                </a:solidFill>
                <a:effectLst/>
                <a:latin typeface="Charlie Text"/>
                <a:hlinkClick r:id="rId2"/>
              </a:rPr>
              <a:t>이슈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를 체계화하고 추적하는 데 사용되는 컨테이너로 간주할 수 있습니다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endParaRPr lang="en-US" altLang="ko-KR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r>
              <a:rPr lang="en-US" altLang="ko-KR" sz="1200" dirty="0"/>
              <a:t>2. JIRA </a:t>
            </a:r>
            <a:r>
              <a:rPr lang="ko-KR" altLang="en-US" sz="1200" dirty="0"/>
              <a:t>프로젝트의 핵심 요소는 무엇입니까</a:t>
            </a:r>
            <a:r>
              <a:rPr lang="en-US" altLang="ko-KR" sz="1200" dirty="0"/>
              <a:t>?</a:t>
            </a:r>
            <a:endParaRPr lang="en-US" altLang="ko-KR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완료해야 할 작업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작업을 하는 사용자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작업을 진행하는 데 도움이 되는 프로세스가 있습니다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이슈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사용자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091E42"/>
                </a:solidFill>
                <a:latin typeface="Charlie Text"/>
              </a:rPr>
              <a:t>워크플로</a:t>
            </a:r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endParaRPr lang="en-US" altLang="ko-KR" sz="1200" dirty="0"/>
          </a:p>
          <a:p>
            <a:r>
              <a:rPr lang="en-US" altLang="ko-KR" sz="1200" dirty="0"/>
              <a:t>3.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Jira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프로젝트 템플릿이란 무엇입니까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?</a:t>
            </a:r>
          </a:p>
          <a:p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Jira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는 특정 팀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(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예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: HR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또는 소프트웨어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)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또는 사용 사례에 맞는 프로젝트를 사용하여 팀이 빠르게 설정할 수 있도록 여러 프로젝트 템플릿을 제공합니다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  <a:endParaRPr lang="en-US" altLang="ko-KR" sz="1200" b="0" i="0" dirty="0">
              <a:solidFill>
                <a:srgbClr val="253858"/>
              </a:solidFill>
              <a:effectLst/>
              <a:latin typeface="Charlie Display"/>
            </a:endParaRPr>
          </a:p>
          <a:p>
            <a:endParaRPr lang="en-US" altLang="ko-KR" sz="1200" dirty="0">
              <a:solidFill>
                <a:srgbClr val="091E42"/>
              </a:solidFill>
              <a:latin typeface="Charlie Text"/>
            </a:endParaRPr>
          </a:p>
          <a:p>
            <a:r>
              <a:rPr lang="en-US" altLang="ko-KR" sz="1200" dirty="0">
                <a:solidFill>
                  <a:srgbClr val="091E42"/>
                </a:solidFill>
                <a:latin typeface="Charlie Text"/>
              </a:rPr>
              <a:t>4. 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Jira </a:t>
            </a:r>
            <a:r>
              <a:rPr lang="ko-KR" altLang="en-US" sz="1200" b="0" i="0" dirty="0">
                <a:solidFill>
                  <a:srgbClr val="253858"/>
                </a:solidFill>
                <a:effectLst/>
                <a:latin typeface="Charlie Display"/>
              </a:rPr>
              <a:t>프로젝트 유형이란 무엇입니까</a:t>
            </a:r>
            <a:r>
              <a:rPr lang="en-US" altLang="ko-KR" sz="1200" b="0" i="0" dirty="0">
                <a:solidFill>
                  <a:srgbClr val="253858"/>
                </a:solidFill>
                <a:effectLst/>
                <a:latin typeface="Charlie Display"/>
              </a:rPr>
              <a:t>?</a:t>
            </a:r>
          </a:p>
          <a:p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Jira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의 프로젝트는 “팀에서 관리하는” 프로젝트 또는 “회사에서 관리하는” 프로젝트 유형 중 하나가 됩니다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두 프로젝트 유형의 근본적인 차이점은 관리 방법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,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즉 프로젝트가 팀 수준 또는 회사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/Jira 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관리자 수준에서 </a:t>
            </a:r>
            <a:r>
              <a:rPr lang="ko-KR" altLang="en-US" sz="1200" b="0" i="0" dirty="0" err="1">
                <a:solidFill>
                  <a:srgbClr val="091E42"/>
                </a:solidFill>
                <a:effectLst/>
                <a:latin typeface="Charlie Text"/>
              </a:rPr>
              <a:t>관리되는지의</a:t>
            </a:r>
            <a:r>
              <a:rPr lang="ko-KR" altLang="en-US" sz="1200" b="0" i="0" dirty="0">
                <a:solidFill>
                  <a:srgbClr val="091E42"/>
                </a:solidFill>
                <a:effectLst/>
                <a:latin typeface="Charlie Text"/>
              </a:rPr>
              <a:t> 차이입니다</a:t>
            </a:r>
            <a:r>
              <a:rPr lang="en-US" altLang="ko-KR" sz="1200" b="0" i="0" dirty="0">
                <a:solidFill>
                  <a:srgbClr val="091E42"/>
                </a:solidFill>
                <a:effectLst/>
                <a:latin typeface="Charlie Text"/>
              </a:rPr>
              <a:t>.</a:t>
            </a:r>
            <a:endParaRPr lang="en-US" altLang="ko-KR" sz="1200" b="0" i="0" dirty="0">
              <a:solidFill>
                <a:srgbClr val="253858"/>
              </a:solidFill>
              <a:effectLst/>
              <a:latin typeface="Charlie Display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75F9311-DC1E-84BC-1888-19468C409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337350"/>
              </p:ext>
            </p:extLst>
          </p:nvPr>
        </p:nvGraphicFramePr>
        <p:xfrm>
          <a:off x="447039" y="4073673"/>
          <a:ext cx="1119233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6166">
                  <a:extLst>
                    <a:ext uri="{9D8B030D-6E8A-4147-A177-3AD203B41FA5}">
                      <a16:colId xmlns:a16="http://schemas.microsoft.com/office/drawing/2014/main" val="1513785850"/>
                    </a:ext>
                  </a:extLst>
                </a:gridCol>
                <a:gridCol w="5596166">
                  <a:extLst>
                    <a:ext uri="{9D8B030D-6E8A-4147-A177-3AD203B41FA5}">
                      <a16:colId xmlns:a16="http://schemas.microsoft.com/office/drawing/2014/main" val="3507425291"/>
                    </a:ext>
                  </a:extLst>
                </a:gridCol>
              </a:tblGrid>
              <a:tr h="2277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팀에서 관리하는 프로젝트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회사에서 관리하는 프로젝트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135795"/>
                  </a:ext>
                </a:extLst>
              </a:tr>
              <a:tr h="2277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프로젝트 유형은 독립적인 공간에서 구성을 간소화하고 자체 작업 프로세스 및 관행을 더 많이 제어하려는 팀에 적합합니다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팀에서 관리하는 프로젝트는 프로젝트 관리자가 관리하므로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Jira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관리자의 도움 없이 변경 사항을 적용할 수 있습니다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 프로젝트 유형은 여러 팀과 함께 여러 프로젝트에서 더욱 표준화된 방식으로 작업하려는 팀에 적합합니다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회사에서 관리하는 프로젝트는 공유 구성을 통해 조직의 모범 사례 및 프로세스를 장려하고 유도하는 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Jira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관리자가 관리합니다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815033"/>
                  </a:ext>
                </a:extLst>
              </a:tr>
              <a:tr h="2277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간소화된 구성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전문가 구성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127405"/>
                  </a:ext>
                </a:extLst>
              </a:tr>
              <a:tr h="2277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고급 기능</a:t>
                      </a:r>
                      <a:endParaRPr lang="en-US" altLang="ko-KR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ko-KR" altLang="en-US" sz="12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타임라인</a:t>
                      </a:r>
                      <a:endParaRPr lang="ko-KR" alt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프로젝트의 이슈만 보드에 표시</a:t>
                      </a:r>
                    </a:p>
                    <a:p>
                      <a:pPr fontAlgn="base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단일 활성 스프린트</a:t>
                      </a:r>
                    </a:p>
                    <a:p>
                      <a:pPr fontAlgn="base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필수 애자일 보고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고급 기능</a:t>
                      </a:r>
                      <a:endParaRPr lang="en-US" altLang="ko-KR" sz="12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ko-KR" altLang="en-US" sz="1200" b="0" i="0" u="sng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고급 계획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(Premium </a:t>
                      </a:r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전용</a:t>
                      </a: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보드의 다른 프로젝트에서 이슈를 끌어오는 기능</a:t>
                      </a:r>
                    </a:p>
                    <a:p>
                      <a:pPr fontAlgn="base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병렬 스프린트를 실행하는 기능</a:t>
                      </a:r>
                    </a:p>
                    <a:p>
                      <a:pPr fontAlgn="base"/>
                      <a:r>
                        <a:rPr lang="ko-KR" alt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포괄적인 애자일 보고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744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027918"/>
      </p:ext>
    </p:extLst>
  </p:cSld>
  <p:clrMapOvr>
    <a:masterClrMapping/>
  </p:clrMapOvr>
</p:sld>
</file>

<file path=ppt/theme/theme1.xml><?xml version="1.0" encoding="utf-8"?>
<a:theme xmlns:a="http://schemas.openxmlformats.org/drawingml/2006/main" name="영어 와이드-1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9050">
          <a:solidFill>
            <a:schemeClr val="tx1"/>
          </a:solidFill>
        </a:ln>
      </a:spPr>
      <a:bodyPr rtlCol="0" anchor="ctr"/>
      <a:lstStyle>
        <a:defPPr algn="ctr">
          <a:defRPr sz="1000" dirty="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587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영어 와이드-1" id="{4A7FCC28-D0E2-4571-B946-D47A1589FD04}" vid="{304B7956-E883-4318-9A9D-E5730D50C834}"/>
    </a:ext>
  </a:extLst>
</a:theme>
</file>

<file path=ppt/theme/theme2.xml><?xml version="1.0" encoding="utf-8"?>
<a:theme xmlns:a="http://schemas.openxmlformats.org/drawingml/2006/main" name="영어 와이드-2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9050">
          <a:solidFill>
            <a:schemeClr val="tx1"/>
          </a:solidFill>
        </a:ln>
      </a:spPr>
      <a:bodyPr rtlCol="0" anchor="ctr"/>
      <a:lstStyle>
        <a:defPPr algn="ctr">
          <a:defRPr sz="1000" dirty="0" smtClean="0"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587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1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영어 와이드-2" id="{5177F9C9-6941-465A-9C58-46690CEF0F75}" vid="{073D9648-66B7-486D-8219-F2EF037D627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DC68666E97AFF4BBAD7A5FE64735B7A" ma:contentTypeVersion="4" ma:contentTypeDescription="새 문서를 만듭니다." ma:contentTypeScope="" ma:versionID="0b00407589b835ee755b9e23f25e5fe3">
  <xsd:schema xmlns:xsd="http://www.w3.org/2001/XMLSchema" xmlns:xs="http://www.w3.org/2001/XMLSchema" xmlns:p="http://schemas.microsoft.com/office/2006/metadata/properties" xmlns:ns2="a7808110-8328-42fc-b4bb-a41d2afd8544" xmlns:ns3="90b0d3db-da4e-4480-a7d2-0c179ad16e16" targetNamespace="http://schemas.microsoft.com/office/2006/metadata/properties" ma:root="true" ma:fieldsID="fb3734044a15ad06594235ed8616f05a" ns2:_="" ns3:_="">
    <xsd:import namespace="a7808110-8328-42fc-b4bb-a41d2afd8544"/>
    <xsd:import namespace="90b0d3db-da4e-4480-a7d2-0c179ad16e1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808110-8328-42fc-b4bb-a41d2afd85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b0d3db-da4e-4480-a7d2-0c179ad16e1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426C5A-A190-4C7D-A859-77AA9214B2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808110-8328-42fc-b4bb-a41d2afd8544"/>
    <ds:schemaRef ds:uri="90b0d3db-da4e-4480-a7d2-0c179ad16e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4E3531-3C7B-4F91-8F05-D253CEC945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7483ED-7A24-453D-9374-6242B9C787B8}">
  <ds:schemaRefs>
    <ds:schemaRef ds:uri="http://purl.org/dc/terms/"/>
    <ds:schemaRef ds:uri="90b0d3db-da4e-4480-a7d2-0c179ad16e16"/>
    <ds:schemaRef ds:uri="http://purl.org/dc/dcmitype/"/>
    <ds:schemaRef ds:uri="http://schemas.microsoft.com/office/infopath/2007/PartnerControls"/>
    <ds:schemaRef ds:uri="a7808110-8328-42fc-b4bb-a41d2afd8544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영어 와이드-1</Template>
  <TotalTime>66153</TotalTime>
  <Words>1505</Words>
  <Application>Microsoft Office PowerPoint</Application>
  <PresentationFormat>와이드스크린</PresentationFormat>
  <Paragraphs>219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31" baseType="lpstr">
      <vt:lpstr>-apple-system</vt:lpstr>
      <vt:lpstr>Charlie Display</vt:lpstr>
      <vt:lpstr>Charlie Text</vt:lpstr>
      <vt:lpstr>HY견고딕</vt:lpstr>
      <vt:lpstr>Noto Sans CJK KR Bold</vt:lpstr>
      <vt:lpstr>Noto Sans CJK KR DemiLight</vt:lpstr>
      <vt:lpstr>맑은 고딕</vt:lpstr>
      <vt:lpstr>Arial</vt:lpstr>
      <vt:lpstr>Arial Black</vt:lpstr>
      <vt:lpstr>Calibri</vt:lpstr>
      <vt:lpstr>Calibri Light</vt:lpstr>
      <vt:lpstr>Nirmala UI</vt:lpstr>
      <vt:lpstr>Wingdings</vt:lpstr>
      <vt:lpstr>영어 와이드-1</vt:lpstr>
      <vt:lpstr>영어 와이드-2</vt:lpstr>
      <vt:lpstr>PowerPoint 프레젠테이션</vt:lpstr>
      <vt:lpstr>PowerPoint 프레젠테이션</vt:lpstr>
      <vt:lpstr>1. JIRA란 무엇인가?</vt:lpstr>
      <vt:lpstr>1. JIRA란 무엇인가?</vt:lpstr>
      <vt:lpstr>1. JIRA란 무엇인가?</vt:lpstr>
      <vt:lpstr>2. JIRA 구조</vt:lpstr>
      <vt:lpstr>3. 팀을 위한 JIRA</vt:lpstr>
      <vt:lpstr>4. JIRA를 시작하기위한 7가지 단계</vt:lpstr>
      <vt:lpstr>5. JIRA 프로젝트</vt:lpstr>
      <vt:lpstr>6. JIRA 보드</vt:lpstr>
      <vt:lpstr>6. JIRA 보드</vt:lpstr>
      <vt:lpstr>7. JIRA Software workflow</vt:lpstr>
      <vt:lpstr>8. 사용 예</vt:lpstr>
      <vt:lpstr>9. 비용</vt:lpstr>
      <vt:lpstr>10. Q&amp;A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권낙원</dc:creator>
  <cp:lastModifiedBy>강 상구</cp:lastModifiedBy>
  <cp:revision>893</cp:revision>
  <cp:lastPrinted>2019-02-28T05:34:01Z</cp:lastPrinted>
  <dcterms:created xsi:type="dcterms:W3CDTF">2019-02-21T00:41:17Z</dcterms:created>
  <dcterms:modified xsi:type="dcterms:W3CDTF">2025-01-20T08:19:25Z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0x0101000DC68666E97AFF4BBAD7A5FE64735B7A</vt:lpwstr>
  </property>
</Properties>
</file>