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D3F4-3B1F-4848-920F-00DEA639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2C7C7-181A-45D7-BF41-4DB8C3222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E13B-1EDD-482D-A2E1-4EAE3B56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E9F8-9DCD-4605-9807-37ABF4C1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2AE8-891C-4E5D-9B6E-434E61EF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2783-D129-4867-8401-7A168A1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40834-3624-4C5C-9F89-4105E2924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6055-E52D-4306-9FB8-C9E93365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B7DD-0C00-488E-9E2A-FB52007C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6FF4-DFFB-4DF1-80D9-00309A6E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018C8-C984-436D-A240-14CC19349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CF6B1-BA97-433B-8F07-E150DCD1C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AFA8-1658-4A6F-A39C-5A6C0F61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0180-DCAD-4D1F-9D4A-99EECD51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E270A-F3C5-4F14-A1FE-2C8664D2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E98D-B9E8-4FCD-9FD6-11855D06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835B-5F38-4B3F-9609-2E718DD0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A31F-3202-4870-A76E-43761D35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F524-7130-4DDA-8E20-BF2FAA16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90F4-A01E-48A9-A48F-215F3F70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DA7-8DCC-4A19-896C-86992E2A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3D5FC-8D21-41C2-9B53-40965F34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06A5-76F3-43FC-A45A-EDD69360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ACD6-C011-4BDE-B7C8-3B8A12A4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6B9E-90A6-474D-A469-9A854634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E448-BE9F-4611-A78A-6AA5D690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A429-8762-4FB4-BB04-0A93FDA68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6AACB-F3B4-4F71-A672-82B96E3F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4362E-CC74-4E33-8A70-849A2936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4380-837F-478B-B5FB-3A12C53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C26F-A958-4E92-9A3C-A79C338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4FF1-E144-4894-A0AD-17583C71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3B368-75BB-403B-A78F-CD5FC29FE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8265-C156-4760-95D0-FA30956F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DE0E7-79B2-4F70-87EE-6E072C616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93C0A-6036-43D5-B26D-F84C38DF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FD16A-413B-49B3-92B0-5FE4E563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4C4CF-CE82-43ED-9543-873D90DD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913AA-6941-45DB-9F7A-45919DE3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6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F3B2-C063-4639-A76B-72798BE8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72538-ACE5-45CB-A511-044E93E1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6FCE4-4749-48DE-B13E-4F0BF0A4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5B5CB-BB55-478D-8725-9CAE97B9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2D569-C2A9-47AD-858F-D69718CB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A6789-CB01-4DF6-BDAB-D1F98C89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ACD7-5774-4C2C-BF14-9E1AA29D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6F2-7CD5-4432-BB88-7B95528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6CC1-4B6F-4339-8C8F-D6363193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2EFFC-AF4C-40AF-A462-B6D06FC37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A2269-822E-4A2E-83AF-E892660A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10396-A364-44AC-9788-994353FE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BD6E6-9575-42B9-966A-BA521134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CD25-D40F-4A22-AFCD-00B0A4A4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232D5-EB36-4879-B490-8CAF83A27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DDE2-9563-4F25-82C3-764976633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12E18-892A-45CA-98C2-64FCB7BD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EF081-0147-487F-93C2-27ECAAA7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B18FC-1AFC-4CF3-933F-4FA2B826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77A2F-6B76-4ED3-9AE3-D46DF8E8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0B669-9065-430D-AC9D-C2C5843F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4BA4-ED1D-4FF2-8CB1-D4BFDA23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C79F-C03E-4FD1-A1B8-F006867CD767}" type="datetimeFigureOut">
              <a:rPr lang="en-US" smtClean="0"/>
              <a:t>4/3/2022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2460-EB89-44A3-AC80-77478ACDE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2574-5058-41C6-A508-14DA62570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51F0C93-9037-4E2D-B505-C5A848B9267B}"/>
              </a:ext>
            </a:extLst>
          </p:cNvPr>
          <p:cNvGrpSpPr/>
          <p:nvPr/>
        </p:nvGrpSpPr>
        <p:grpSpPr>
          <a:xfrm>
            <a:off x="830511" y="947957"/>
            <a:ext cx="3942826" cy="1848374"/>
            <a:chOff x="830511" y="947957"/>
            <a:chExt cx="3942826" cy="1848374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F74D123-4023-4A6F-8C31-E27B38926889}"/>
                </a:ext>
              </a:extLst>
            </p:cNvPr>
            <p:cNvSpPr/>
            <p:nvPr/>
          </p:nvSpPr>
          <p:spPr>
            <a:xfrm>
              <a:off x="2659311" y="947957"/>
              <a:ext cx="998290" cy="469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이용</a:t>
              </a:r>
              <a:endParaRPr 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664473-E5F7-4AF4-8A08-9073E4728E93}"/>
                </a:ext>
              </a:extLst>
            </p:cNvPr>
            <p:cNvSpPr txBox="1"/>
            <p:nvPr/>
          </p:nvSpPr>
          <p:spPr>
            <a:xfrm>
              <a:off x="1124125" y="947957"/>
              <a:ext cx="1409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주주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은행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거래처</a:t>
              </a:r>
              <a:endParaRPr lang="en-US" altLang="ko-KR" sz="1200" dirty="0"/>
            </a:p>
            <a:p>
              <a:pPr algn="r"/>
              <a:r>
                <a:rPr lang="en-US" altLang="ko-KR" sz="1200" dirty="0"/>
                <a:t>(</a:t>
              </a:r>
              <a:r>
                <a:rPr lang="ko-KR" altLang="en-US" sz="1200" dirty="0"/>
                <a:t>외부자</a:t>
              </a:r>
              <a:r>
                <a:rPr lang="en-US" altLang="ko-KR" sz="1200" dirty="0"/>
                <a:t>)</a:t>
              </a:r>
              <a:endParaRPr lang="en-US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89032-7B70-4AD8-969F-D5037DE9F464}"/>
                </a:ext>
              </a:extLst>
            </p:cNvPr>
            <p:cNvSpPr txBox="1"/>
            <p:nvPr/>
          </p:nvSpPr>
          <p:spPr>
            <a:xfrm>
              <a:off x="3363986" y="1040289"/>
              <a:ext cx="1409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재무회계</a:t>
              </a:r>
              <a:endParaRPr lang="en-US" sz="1200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862F3F8-09BE-4A85-BAD0-5B32075A9B1C}"/>
                </a:ext>
              </a:extLst>
            </p:cNvPr>
            <p:cNvSpPr/>
            <p:nvPr/>
          </p:nvSpPr>
          <p:spPr>
            <a:xfrm>
              <a:off x="2659311" y="1637253"/>
              <a:ext cx="998290" cy="469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이용</a:t>
              </a:r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4F34E7-0EBA-475D-835B-497F147C0C76}"/>
                </a:ext>
              </a:extLst>
            </p:cNvPr>
            <p:cNvSpPr txBox="1"/>
            <p:nvPr/>
          </p:nvSpPr>
          <p:spPr>
            <a:xfrm>
              <a:off x="1124124" y="1737703"/>
              <a:ext cx="1409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/>
                <a:t>국세청</a:t>
              </a: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4EAD02-294B-4EB2-A1FB-CAE617A02C29}"/>
                </a:ext>
              </a:extLst>
            </p:cNvPr>
            <p:cNvSpPr txBox="1"/>
            <p:nvPr/>
          </p:nvSpPr>
          <p:spPr>
            <a:xfrm>
              <a:off x="3363986" y="1729585"/>
              <a:ext cx="1409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세무회계</a:t>
              </a:r>
              <a:endParaRPr lang="en-US" sz="1200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9106DF1-7819-4BC6-A89C-CDC85F199B1E}"/>
                </a:ext>
              </a:extLst>
            </p:cNvPr>
            <p:cNvSpPr/>
            <p:nvPr/>
          </p:nvSpPr>
          <p:spPr>
            <a:xfrm>
              <a:off x="2659311" y="2326549"/>
              <a:ext cx="998290" cy="469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이용</a:t>
              </a:r>
              <a:endParaRPr lang="en-US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8E05D4-28CB-490E-BDC9-2048B305C86F}"/>
                </a:ext>
              </a:extLst>
            </p:cNvPr>
            <p:cNvSpPr txBox="1"/>
            <p:nvPr/>
          </p:nvSpPr>
          <p:spPr>
            <a:xfrm>
              <a:off x="830511" y="2326549"/>
              <a:ext cx="1702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경영자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관리자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담당자</a:t>
              </a:r>
              <a:endParaRPr lang="en-US" altLang="ko-KR" sz="1200" dirty="0"/>
            </a:p>
            <a:p>
              <a:pPr algn="r"/>
              <a:r>
                <a:rPr lang="en-US" altLang="ko-KR" sz="1200" dirty="0"/>
                <a:t>(</a:t>
              </a:r>
              <a:r>
                <a:rPr lang="ko-KR" altLang="en-US" sz="1200" dirty="0"/>
                <a:t>외부자</a:t>
              </a:r>
              <a:r>
                <a:rPr lang="en-US" altLang="ko-KR" sz="1200" dirty="0"/>
                <a:t>)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66BCB0-3CBA-4BC5-8CEC-21AEDF22D74D}"/>
                </a:ext>
              </a:extLst>
            </p:cNvPr>
            <p:cNvSpPr txBox="1"/>
            <p:nvPr/>
          </p:nvSpPr>
          <p:spPr>
            <a:xfrm>
              <a:off x="3363986" y="2418881"/>
              <a:ext cx="1409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관리회계</a:t>
              </a:r>
              <a:endParaRPr lang="en-US" sz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18ED5BB-7EFF-4036-BA36-FB2384F7F260}"/>
              </a:ext>
            </a:extLst>
          </p:cNvPr>
          <p:cNvSpPr txBox="1"/>
          <p:nvPr/>
        </p:nvSpPr>
        <p:spPr>
          <a:xfrm>
            <a:off x="5420687" y="1198122"/>
            <a:ext cx="2674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highlight>
                  <a:srgbClr val="00FF00"/>
                </a:highlight>
              </a:rPr>
              <a:t>자산 </a:t>
            </a:r>
            <a:r>
              <a:rPr lang="en-US" altLang="ko-KR" sz="1050" dirty="0">
                <a:highlight>
                  <a:srgbClr val="00FF00"/>
                </a:highlight>
              </a:rPr>
              <a:t>= </a:t>
            </a:r>
            <a:r>
              <a:rPr lang="ko-KR" altLang="en-US" sz="1050" dirty="0">
                <a:highlight>
                  <a:srgbClr val="00FF00"/>
                </a:highlight>
              </a:rPr>
              <a:t>부채 </a:t>
            </a:r>
            <a:r>
              <a:rPr lang="en-US" altLang="ko-KR" sz="1050" dirty="0">
                <a:highlight>
                  <a:srgbClr val="00FF00"/>
                </a:highlight>
              </a:rPr>
              <a:t>+ {</a:t>
            </a:r>
            <a:r>
              <a:rPr lang="ko-KR" altLang="en-US" sz="1050" dirty="0">
                <a:highlight>
                  <a:srgbClr val="00FF00"/>
                </a:highlight>
              </a:rPr>
              <a:t>자본</a:t>
            </a:r>
            <a:r>
              <a:rPr lang="ko-KR" altLang="en-US" sz="1050" dirty="0"/>
              <a:t> </a:t>
            </a:r>
            <a:r>
              <a:rPr lang="en-US" altLang="ko-KR" sz="1050" dirty="0"/>
              <a:t>+ </a:t>
            </a:r>
            <a:r>
              <a:rPr lang="ko-KR" altLang="en-US" sz="1050" dirty="0">
                <a:highlight>
                  <a:srgbClr val="FF00FF"/>
                </a:highlight>
              </a:rPr>
              <a:t>수익 </a:t>
            </a:r>
            <a:r>
              <a:rPr lang="en-US" altLang="ko-KR" sz="1050" dirty="0">
                <a:highlight>
                  <a:srgbClr val="FF00FF"/>
                </a:highlight>
              </a:rPr>
              <a:t>– </a:t>
            </a:r>
            <a:r>
              <a:rPr lang="ko-KR" altLang="en-US" sz="1050" dirty="0">
                <a:highlight>
                  <a:srgbClr val="FF00FF"/>
                </a:highlight>
              </a:rPr>
              <a:t>비용</a:t>
            </a:r>
            <a:r>
              <a:rPr lang="ko-KR" altLang="en-US" sz="1050" dirty="0"/>
              <a:t> </a:t>
            </a:r>
            <a:r>
              <a:rPr lang="en-US" altLang="ko-KR" sz="1050" dirty="0"/>
              <a:t>- </a:t>
            </a:r>
            <a:r>
              <a:rPr lang="ko-KR" altLang="en-US" sz="1050" dirty="0"/>
              <a:t>배당</a:t>
            </a:r>
            <a:r>
              <a:rPr lang="en-US" altLang="ko-KR" sz="1050" dirty="0"/>
              <a:t>}</a:t>
            </a:r>
            <a:endParaRPr lang="en-US" sz="105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14E3552-7BB3-4A6D-B3BA-E1499C60231B}"/>
              </a:ext>
            </a:extLst>
          </p:cNvPr>
          <p:cNvSpPr/>
          <p:nvPr/>
        </p:nvSpPr>
        <p:spPr>
          <a:xfrm rot="5400000">
            <a:off x="6938669" y="945474"/>
            <a:ext cx="253915" cy="1522601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FEB984C-8DD4-4EFB-B154-196021C90B7D}"/>
              </a:ext>
            </a:extLst>
          </p:cNvPr>
          <p:cNvSpPr/>
          <p:nvPr/>
        </p:nvSpPr>
        <p:spPr>
          <a:xfrm rot="5400000">
            <a:off x="6526208" y="1008722"/>
            <a:ext cx="253916" cy="2347519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DA8D4-96B0-4EDE-A149-37BBE7707C91}"/>
              </a:ext>
            </a:extLst>
          </p:cNvPr>
          <p:cNvSpPr txBox="1"/>
          <p:nvPr/>
        </p:nvSpPr>
        <p:spPr>
          <a:xfrm>
            <a:off x="5654180" y="921341"/>
            <a:ext cx="9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rgbClr val="00CC00"/>
                </a:solidFill>
              </a:rPr>
              <a:t>재무상태표</a:t>
            </a:r>
            <a:endParaRPr lang="en-US" sz="1000" b="1" dirty="0">
              <a:solidFill>
                <a:srgbClr val="00CC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EC258-B389-4C5C-A1F9-2BE2B706BD05}"/>
              </a:ext>
            </a:extLst>
          </p:cNvPr>
          <p:cNvSpPr txBox="1"/>
          <p:nvPr/>
        </p:nvSpPr>
        <p:spPr>
          <a:xfrm>
            <a:off x="6653166" y="917178"/>
            <a:ext cx="9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rgbClr val="FF00FF"/>
                </a:solidFill>
              </a:rPr>
              <a:t>손익계산서</a:t>
            </a:r>
            <a:endParaRPr lang="en-US" sz="1000" b="1" dirty="0">
              <a:solidFill>
                <a:srgbClr val="FF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1624E-F81C-4F5C-8B9F-04DE2133256C}"/>
              </a:ext>
            </a:extLst>
          </p:cNvPr>
          <p:cNvSpPr txBox="1"/>
          <p:nvPr/>
        </p:nvSpPr>
        <p:spPr>
          <a:xfrm>
            <a:off x="6653165" y="1833732"/>
            <a:ext cx="9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자동변동표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A61103-8043-4049-9B1E-B90C8A6CBF31}"/>
              </a:ext>
            </a:extLst>
          </p:cNvPr>
          <p:cNvSpPr txBox="1"/>
          <p:nvPr/>
        </p:nvSpPr>
        <p:spPr>
          <a:xfrm>
            <a:off x="6233021" y="2330493"/>
            <a:ext cx="9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B0F0"/>
                </a:solidFill>
              </a:rPr>
              <a:t>현금흐름표</a:t>
            </a:r>
            <a:endParaRPr lang="en-US" sz="1000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F12D4-5AA9-4DF4-A45C-D822D8D8799E}"/>
              </a:ext>
            </a:extLst>
          </p:cNvPr>
          <p:cNvSpPr txBox="1"/>
          <p:nvPr/>
        </p:nvSpPr>
        <p:spPr>
          <a:xfrm>
            <a:off x="5389924" y="2683438"/>
            <a:ext cx="3144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재무상태표 </a:t>
            </a:r>
            <a:r>
              <a:rPr lang="en-US" altLang="ko-KR" sz="1050" dirty="0"/>
              <a:t>: </a:t>
            </a:r>
            <a:r>
              <a:rPr lang="ko-KR" altLang="en-US" sz="1050" dirty="0"/>
              <a:t>자산 </a:t>
            </a:r>
            <a:r>
              <a:rPr lang="en-US" altLang="ko-KR" sz="1050" dirty="0"/>
              <a:t>= </a:t>
            </a:r>
            <a:r>
              <a:rPr lang="ko-KR" altLang="en-US" sz="1050" dirty="0"/>
              <a:t>부채 </a:t>
            </a:r>
            <a:r>
              <a:rPr lang="en-US" altLang="ko-KR" sz="1050" dirty="0"/>
              <a:t>+ </a:t>
            </a:r>
            <a:r>
              <a:rPr lang="ko-KR" altLang="en-US" sz="1050" dirty="0"/>
              <a:t>자본</a:t>
            </a:r>
            <a:endParaRPr lang="en-US" altLang="ko-KR" sz="1050" dirty="0"/>
          </a:p>
          <a:p>
            <a:r>
              <a:rPr lang="ko-KR" altLang="en-US" sz="1050" dirty="0"/>
              <a:t>손익계산서 </a:t>
            </a:r>
            <a:r>
              <a:rPr lang="en-US" altLang="ko-KR" sz="1050" dirty="0"/>
              <a:t>: </a:t>
            </a:r>
            <a:r>
              <a:rPr lang="ko-KR" altLang="en-US" sz="1050" dirty="0"/>
              <a:t>수익 </a:t>
            </a:r>
            <a:r>
              <a:rPr lang="en-US" altLang="ko-KR" sz="1050" dirty="0"/>
              <a:t>– </a:t>
            </a:r>
            <a:r>
              <a:rPr lang="ko-KR" altLang="en-US" sz="1050" dirty="0"/>
              <a:t>비용</a:t>
            </a:r>
            <a:endParaRPr lang="en-US" altLang="ko-KR" sz="1050" dirty="0"/>
          </a:p>
          <a:p>
            <a:r>
              <a:rPr lang="ko-KR" altLang="en-US" sz="1050" dirty="0"/>
              <a:t>자본변동표 </a:t>
            </a:r>
            <a:r>
              <a:rPr lang="en-US" altLang="ko-KR" sz="1050" dirty="0"/>
              <a:t>: </a:t>
            </a:r>
            <a:r>
              <a:rPr lang="ko-KR" altLang="en-US" sz="1050" dirty="0"/>
              <a:t>자본 </a:t>
            </a:r>
            <a:r>
              <a:rPr lang="en-US" altLang="ko-KR" sz="1050" dirty="0"/>
              <a:t>+ </a:t>
            </a:r>
            <a:r>
              <a:rPr lang="ko-KR" altLang="en-US" sz="1050" dirty="0"/>
              <a:t>수익 </a:t>
            </a:r>
            <a:r>
              <a:rPr lang="en-US" altLang="ko-KR" sz="1050" dirty="0"/>
              <a:t>– </a:t>
            </a:r>
            <a:r>
              <a:rPr lang="ko-KR" altLang="en-US" sz="1050" dirty="0"/>
              <a:t>비용 </a:t>
            </a:r>
            <a:r>
              <a:rPr lang="en-US" altLang="ko-KR" sz="1050" dirty="0"/>
              <a:t>– </a:t>
            </a:r>
            <a:r>
              <a:rPr lang="ko-KR" altLang="en-US" sz="1050" dirty="0"/>
              <a:t>배당</a:t>
            </a:r>
            <a:endParaRPr lang="en-US" altLang="ko-KR" sz="1050" dirty="0"/>
          </a:p>
          <a:p>
            <a:r>
              <a:rPr lang="ko-KR" altLang="en-US" sz="1050" dirty="0"/>
              <a:t>현금흐름표 </a:t>
            </a:r>
            <a:r>
              <a:rPr lang="en-US" altLang="ko-KR" sz="1050" dirty="0"/>
              <a:t>: </a:t>
            </a:r>
            <a:r>
              <a:rPr lang="ko-KR" altLang="en-US" sz="1050" dirty="0"/>
              <a:t>전체에서 흐르고 있는 현금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21A45C-8C92-4A4E-902D-EF513D5CE62C}"/>
              </a:ext>
            </a:extLst>
          </p:cNvPr>
          <p:cNvSpPr txBox="1"/>
          <p:nvPr/>
        </p:nvSpPr>
        <p:spPr>
          <a:xfrm>
            <a:off x="1078685" y="3925200"/>
            <a:ext cx="2674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{</a:t>
            </a:r>
            <a:r>
              <a:rPr lang="ko-KR" altLang="en-US" sz="1050" dirty="0"/>
              <a:t>자본 </a:t>
            </a:r>
            <a:r>
              <a:rPr lang="en-US" altLang="ko-KR" sz="1050" dirty="0"/>
              <a:t>+ </a:t>
            </a:r>
            <a:r>
              <a:rPr lang="ko-KR" altLang="en-US" sz="1050" dirty="0"/>
              <a:t>수익 </a:t>
            </a:r>
            <a:r>
              <a:rPr lang="en-US" altLang="ko-KR" sz="1050" dirty="0"/>
              <a:t>– </a:t>
            </a:r>
            <a:r>
              <a:rPr lang="ko-KR" altLang="en-US" sz="1050" dirty="0"/>
              <a:t>비용 </a:t>
            </a:r>
            <a:r>
              <a:rPr lang="en-US" altLang="ko-KR" sz="1050" dirty="0"/>
              <a:t>– </a:t>
            </a:r>
            <a:r>
              <a:rPr lang="ko-KR" altLang="en-US" sz="1050" dirty="0"/>
              <a:t>배당</a:t>
            </a:r>
            <a:r>
              <a:rPr lang="en-US" altLang="ko-KR" sz="1050" dirty="0"/>
              <a:t>}</a:t>
            </a:r>
            <a:endParaRPr lang="en-US" sz="1050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36DFA0D-CC60-4ACF-923D-40FB794460CB}"/>
              </a:ext>
            </a:extLst>
          </p:cNvPr>
          <p:cNvSpPr/>
          <p:nvPr/>
        </p:nvSpPr>
        <p:spPr>
          <a:xfrm rot="5400000">
            <a:off x="1350253" y="4412239"/>
            <a:ext cx="764144" cy="26005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24AA4ED-A01B-42E8-8805-46BE5EF0AB05}"/>
              </a:ext>
            </a:extLst>
          </p:cNvPr>
          <p:cNvSpPr/>
          <p:nvPr/>
        </p:nvSpPr>
        <p:spPr>
          <a:xfrm rot="5400000">
            <a:off x="1948340" y="4211231"/>
            <a:ext cx="376110" cy="260059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B0B2EE-2CDE-449C-BD99-9ADD63EF57B9}"/>
              </a:ext>
            </a:extLst>
          </p:cNvPr>
          <p:cNvSpPr/>
          <p:nvPr/>
        </p:nvSpPr>
        <p:spPr>
          <a:xfrm rot="5400000">
            <a:off x="2464101" y="4100938"/>
            <a:ext cx="152728" cy="26005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91B43-DE8E-4966-9622-2956A7EEB8F4}"/>
              </a:ext>
            </a:extLst>
          </p:cNvPr>
          <p:cNvSpPr txBox="1"/>
          <p:nvPr/>
        </p:nvSpPr>
        <p:spPr>
          <a:xfrm>
            <a:off x="2297185" y="4316093"/>
            <a:ext cx="1528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주주에게 이익을 배분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9308EC-E92B-470C-90FA-736F4D7127C6}"/>
              </a:ext>
            </a:extLst>
          </p:cNvPr>
          <p:cNvSpPr txBox="1"/>
          <p:nvPr/>
        </p:nvSpPr>
        <p:spPr>
          <a:xfrm>
            <a:off x="5906548" y="5986640"/>
            <a:ext cx="2674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0070C0"/>
                </a:solidFill>
              </a:rPr>
              <a:t>언젠가 갚을 돈</a:t>
            </a:r>
            <a:r>
              <a:rPr lang="en-US" altLang="ko-KR" sz="1050" dirty="0">
                <a:solidFill>
                  <a:srgbClr val="0070C0"/>
                </a:solidFill>
              </a:rPr>
              <a:t>(</a:t>
            </a:r>
            <a:r>
              <a:rPr lang="ko-KR" altLang="en-US" sz="1050" dirty="0">
                <a:solidFill>
                  <a:srgbClr val="0070C0"/>
                </a:solidFill>
              </a:rPr>
              <a:t>이행할 의무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외상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대출</a:t>
            </a:r>
            <a:r>
              <a:rPr lang="en-US" altLang="ko-KR" sz="1050" dirty="0">
                <a:solidFill>
                  <a:srgbClr val="0070C0"/>
                </a:solidFill>
              </a:rPr>
              <a:t>)</a:t>
            </a:r>
            <a:endParaRPr lang="en-US" sz="1050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225762-261A-4C92-AE4B-21EA0DBC0478}"/>
              </a:ext>
            </a:extLst>
          </p:cNvPr>
          <p:cNvSpPr txBox="1"/>
          <p:nvPr/>
        </p:nvSpPr>
        <p:spPr>
          <a:xfrm>
            <a:off x="6896451" y="3925200"/>
            <a:ext cx="2674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수익 </a:t>
            </a:r>
            <a:r>
              <a:rPr lang="en-US" altLang="ko-KR" sz="1050" dirty="0"/>
              <a:t>- </a:t>
            </a:r>
            <a:r>
              <a:rPr lang="ko-KR" altLang="en-US" sz="1050" dirty="0"/>
              <a:t>비용</a:t>
            </a:r>
            <a:endParaRPr lang="en-US" sz="1050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FE8CAA51-79B8-45E4-BE73-DEF1AB7F64F1}"/>
              </a:ext>
            </a:extLst>
          </p:cNvPr>
          <p:cNvSpPr/>
          <p:nvPr/>
        </p:nvSpPr>
        <p:spPr>
          <a:xfrm rot="5400000">
            <a:off x="6859745" y="4284285"/>
            <a:ext cx="508236" cy="26005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A8ACDBF8-EA34-4171-9BFD-E6D73F744E01}"/>
              </a:ext>
            </a:extLst>
          </p:cNvPr>
          <p:cNvSpPr/>
          <p:nvPr/>
        </p:nvSpPr>
        <p:spPr>
          <a:xfrm rot="5400000">
            <a:off x="7417800" y="4100938"/>
            <a:ext cx="152728" cy="260059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F82CD2-A659-4140-84FF-4D1A9A7514B4}"/>
              </a:ext>
            </a:extLst>
          </p:cNvPr>
          <p:cNvSpPr txBox="1"/>
          <p:nvPr/>
        </p:nvSpPr>
        <p:spPr>
          <a:xfrm>
            <a:off x="6867787" y="4668431"/>
            <a:ext cx="16470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돈 번 것</a:t>
            </a:r>
            <a:endParaRPr lang="en-US" altLang="ko-KR" sz="1050" dirty="0"/>
          </a:p>
          <a:p>
            <a:r>
              <a:rPr lang="en-US" sz="1050" dirty="0"/>
              <a:t>(</a:t>
            </a:r>
            <a:r>
              <a:rPr lang="ko-KR" altLang="en-US" sz="1050" dirty="0"/>
              <a:t>영업수익</a:t>
            </a:r>
            <a:r>
              <a:rPr lang="en-US" altLang="ko-KR" sz="1050" dirty="0"/>
              <a:t>, </a:t>
            </a:r>
            <a:r>
              <a:rPr lang="ko-KR" altLang="en-US" sz="1050" dirty="0"/>
              <a:t>영업외수익</a:t>
            </a:r>
            <a:r>
              <a:rPr lang="en-US" altLang="ko-KR" sz="1050" dirty="0"/>
              <a:t>)</a:t>
            </a:r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F12CA6-0A4D-486C-999B-68FC34338BF8}"/>
              </a:ext>
            </a:extLst>
          </p:cNvPr>
          <p:cNvSpPr txBox="1"/>
          <p:nvPr/>
        </p:nvSpPr>
        <p:spPr>
          <a:xfrm>
            <a:off x="7347007" y="4341260"/>
            <a:ext cx="1736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0070C0"/>
                </a:solidFill>
              </a:rPr>
              <a:t>돈 벌기 위해 쓴 것</a:t>
            </a:r>
            <a:endParaRPr lang="en-US" altLang="ko-KR" sz="1050" dirty="0">
              <a:solidFill>
                <a:srgbClr val="0070C0"/>
              </a:solidFill>
            </a:endParaRPr>
          </a:p>
          <a:p>
            <a:r>
              <a:rPr lang="en-US" altLang="ko-KR" sz="1050" dirty="0">
                <a:solidFill>
                  <a:srgbClr val="0070C0"/>
                </a:solidFill>
              </a:rPr>
              <a:t>(</a:t>
            </a:r>
            <a:r>
              <a:rPr lang="ko-KR" altLang="en-US" sz="1050" dirty="0">
                <a:solidFill>
                  <a:srgbClr val="0070C0"/>
                </a:solidFill>
              </a:rPr>
              <a:t>영업비용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영업외비용</a:t>
            </a:r>
            <a:r>
              <a:rPr lang="en-US" altLang="ko-KR" sz="1050" dirty="0">
                <a:solidFill>
                  <a:srgbClr val="0070C0"/>
                </a:solidFill>
              </a:rPr>
              <a:t>)</a:t>
            </a:r>
            <a:endParaRPr lang="en-US" sz="1050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4F03AE-9F71-4593-B5F5-DA0691D06B6B}"/>
              </a:ext>
            </a:extLst>
          </p:cNvPr>
          <p:cNvSpPr txBox="1"/>
          <p:nvPr/>
        </p:nvSpPr>
        <p:spPr>
          <a:xfrm>
            <a:off x="1442905" y="4941491"/>
            <a:ext cx="16470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돈 번 것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sz="1050" dirty="0">
                <a:solidFill>
                  <a:srgbClr val="FF0000"/>
                </a:solidFill>
              </a:rPr>
              <a:t>(</a:t>
            </a:r>
            <a:r>
              <a:rPr lang="ko-KR" altLang="en-US" sz="1050" dirty="0">
                <a:solidFill>
                  <a:srgbClr val="FF0000"/>
                </a:solidFill>
              </a:rPr>
              <a:t>영업수익</a:t>
            </a:r>
            <a:r>
              <a:rPr lang="en-US" altLang="ko-KR" sz="1050" dirty="0">
                <a:solidFill>
                  <a:srgbClr val="FF0000"/>
                </a:solidFill>
              </a:rPr>
              <a:t>, </a:t>
            </a:r>
            <a:r>
              <a:rPr lang="ko-KR" altLang="en-US" sz="1050" dirty="0">
                <a:solidFill>
                  <a:srgbClr val="FF0000"/>
                </a:solidFill>
              </a:rPr>
              <a:t>영업외수익</a:t>
            </a:r>
            <a:r>
              <a:rPr lang="en-US" altLang="ko-KR" sz="1050" dirty="0">
                <a:solidFill>
                  <a:srgbClr val="FF0000"/>
                </a:solidFill>
              </a:rPr>
              <a:t>)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24FE02-9220-47E5-AAA7-2A54F288FBCA}"/>
              </a:ext>
            </a:extLst>
          </p:cNvPr>
          <p:cNvSpPr txBox="1"/>
          <p:nvPr/>
        </p:nvSpPr>
        <p:spPr>
          <a:xfrm>
            <a:off x="1853443" y="4549419"/>
            <a:ext cx="1736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0070C0"/>
                </a:solidFill>
              </a:rPr>
              <a:t>돈 벌기 위해 쓴 것</a:t>
            </a:r>
            <a:endParaRPr lang="en-US" altLang="ko-KR" sz="1050" dirty="0">
              <a:solidFill>
                <a:srgbClr val="0070C0"/>
              </a:solidFill>
            </a:endParaRPr>
          </a:p>
          <a:p>
            <a:r>
              <a:rPr lang="en-US" altLang="ko-KR" sz="1050" dirty="0">
                <a:solidFill>
                  <a:srgbClr val="0070C0"/>
                </a:solidFill>
              </a:rPr>
              <a:t>(</a:t>
            </a:r>
            <a:r>
              <a:rPr lang="ko-KR" altLang="en-US" sz="1050" dirty="0">
                <a:solidFill>
                  <a:srgbClr val="0070C0"/>
                </a:solidFill>
              </a:rPr>
              <a:t>영업비용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영업외비용</a:t>
            </a:r>
            <a:r>
              <a:rPr lang="en-US" altLang="ko-KR" sz="1050" dirty="0">
                <a:solidFill>
                  <a:srgbClr val="0070C0"/>
                </a:solidFill>
              </a:rPr>
              <a:t>)</a:t>
            </a:r>
            <a:endParaRPr lang="en-US" sz="1050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6C7840-3A13-4A5B-A370-3335B2BD9C25}"/>
              </a:ext>
            </a:extLst>
          </p:cNvPr>
          <p:cNvSpPr/>
          <p:nvPr/>
        </p:nvSpPr>
        <p:spPr>
          <a:xfrm>
            <a:off x="444614" y="4405186"/>
            <a:ext cx="880843" cy="827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이익 또는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손실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7BBE70-5403-4C06-A68F-B99CAA84FEB8}"/>
                  </a:ext>
                </a:extLst>
              </p:cNvPr>
              <p:cNvSpPr txBox="1"/>
              <p:nvPr/>
            </p:nvSpPr>
            <p:spPr>
              <a:xfrm>
                <a:off x="3820635" y="3155888"/>
                <a:ext cx="4547934" cy="550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+…,  −∞&lt;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7BBE70-5403-4C06-A68F-B99CAA84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635" y="3155888"/>
                <a:ext cx="4547934" cy="550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5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FF1494-DE38-4E87-848E-E945AB28A7BD}"/>
              </a:ext>
            </a:extLst>
          </p:cNvPr>
          <p:cNvSpPr txBox="1"/>
          <p:nvPr/>
        </p:nvSpPr>
        <p:spPr>
          <a:xfrm>
            <a:off x="553673" y="637562"/>
            <a:ext cx="6811861" cy="1384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은혁</a:t>
            </a:r>
            <a:r>
              <a:rPr lang="en-US" altLang="ko-KR" sz="1050" dirty="0"/>
              <a:t>: </a:t>
            </a:r>
            <a:r>
              <a:rPr lang="ko-KR" altLang="en-US" sz="1050" dirty="0"/>
              <a:t>나 현금이 한 푼도 없어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민정</a:t>
            </a:r>
            <a:r>
              <a:rPr lang="en-US" altLang="ko-KR" sz="1050" dirty="0"/>
              <a:t>: </a:t>
            </a:r>
            <a:r>
              <a:rPr lang="ko-KR" altLang="en-US" sz="1050" dirty="0"/>
              <a:t>유동성 위기네</a:t>
            </a:r>
            <a:r>
              <a:rPr lang="en-US" altLang="ko-KR" sz="1050" dirty="0"/>
              <a:t>! </a:t>
            </a:r>
            <a:r>
              <a:rPr lang="ko-KR" altLang="en-US" sz="1050" dirty="0"/>
              <a:t>유동성이 악화됐어</a:t>
            </a:r>
            <a:r>
              <a:rPr lang="en-US" altLang="ko-KR" sz="1050" dirty="0"/>
              <a:t>!</a:t>
            </a:r>
          </a:p>
          <a:p>
            <a:endParaRPr lang="en-US" sz="1050" dirty="0"/>
          </a:p>
          <a:p>
            <a:r>
              <a:rPr lang="ko-KR" altLang="en-US" sz="1050" dirty="0"/>
              <a:t>은혁</a:t>
            </a:r>
            <a:r>
              <a:rPr lang="en-US" altLang="ko-KR" sz="1050" dirty="0"/>
              <a:t>: </a:t>
            </a:r>
            <a:r>
              <a:rPr lang="ko-KR" altLang="en-US" sz="1050" dirty="0"/>
              <a:t>당근마켓에 안 쓰는 물건 몇 개 갖다 팔아야겠어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민정</a:t>
            </a:r>
            <a:r>
              <a:rPr lang="en-US" altLang="ko-KR" sz="1050" dirty="0"/>
              <a:t>: </a:t>
            </a:r>
            <a:r>
              <a:rPr lang="ko-KR" altLang="en-US" sz="1050" dirty="0"/>
              <a:t>너 유동자산이 많구나</a:t>
            </a:r>
            <a:r>
              <a:rPr lang="en-US" altLang="ko-KR" sz="1050" dirty="0"/>
              <a:t>!</a:t>
            </a:r>
          </a:p>
          <a:p>
            <a:endParaRPr lang="en-US" sz="1050" dirty="0"/>
          </a:p>
          <a:p>
            <a:r>
              <a:rPr lang="ko-KR" altLang="en-US" sz="1050" dirty="0"/>
              <a:t>은혁</a:t>
            </a:r>
            <a:r>
              <a:rPr lang="en-US" altLang="ko-KR" sz="1050" dirty="0"/>
              <a:t>: </a:t>
            </a:r>
            <a:r>
              <a:rPr lang="ko-KR" altLang="en-US" sz="1050" dirty="0"/>
              <a:t>은행에서 돈을 안 빌려줘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민정</a:t>
            </a:r>
            <a:r>
              <a:rPr lang="en-US" altLang="ko-KR" sz="1050" dirty="0"/>
              <a:t>: </a:t>
            </a:r>
            <a:r>
              <a:rPr lang="ko-KR" altLang="en-US" sz="1050" dirty="0"/>
              <a:t>유동비율이 평균보다 낮은가 보구나</a:t>
            </a:r>
            <a:r>
              <a:rPr lang="en-US" altLang="ko-KR" sz="1050" dirty="0"/>
              <a:t>!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28779-39C6-4EE3-B077-ECD2F93B04A9}"/>
              </a:ext>
            </a:extLst>
          </p:cNvPr>
          <p:cNvSpPr/>
          <p:nvPr/>
        </p:nvSpPr>
        <p:spPr>
          <a:xfrm>
            <a:off x="553673" y="402670"/>
            <a:ext cx="6811861" cy="234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회계 회화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E3E0C-7645-4B6E-826B-ADC53500DF4C}"/>
              </a:ext>
            </a:extLst>
          </p:cNvPr>
          <p:cNvSpPr txBox="1"/>
          <p:nvPr/>
        </p:nvSpPr>
        <p:spPr>
          <a:xfrm>
            <a:off x="553673" y="2652318"/>
            <a:ext cx="6811861" cy="10618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서대리</a:t>
            </a:r>
            <a:r>
              <a:rPr lang="en-US" altLang="ko-KR" sz="1050" dirty="0"/>
              <a:t>: </a:t>
            </a:r>
            <a:r>
              <a:rPr lang="ko-KR" altLang="en-US" sz="1050" dirty="0"/>
              <a:t>팀장님은 왜 갑자기 우리 회사 </a:t>
            </a:r>
            <a:r>
              <a:rPr lang="en-US" altLang="ko-KR" sz="1050" dirty="0"/>
              <a:t>2020</a:t>
            </a:r>
            <a:r>
              <a:rPr lang="ko-KR" altLang="en-US" sz="1050" dirty="0"/>
              <a:t>년 연결감사보고서를 가져오라는거야</a:t>
            </a:r>
            <a:r>
              <a:rPr lang="en-US" altLang="ko-KR" sz="1050" dirty="0"/>
              <a:t>? </a:t>
            </a:r>
            <a:r>
              <a:rPr lang="ko-KR" altLang="en-US" sz="1050" dirty="0"/>
              <a:t>직접 재무팀에 요청하지</a:t>
            </a:r>
            <a:r>
              <a:rPr lang="en-US" altLang="ko-KR" sz="1050" dirty="0"/>
              <a:t>!</a:t>
            </a:r>
          </a:p>
          <a:p>
            <a:r>
              <a:rPr lang="ko-KR" altLang="en-US" sz="1050" dirty="0"/>
              <a:t>윤대리</a:t>
            </a:r>
            <a:r>
              <a:rPr lang="en-US" altLang="ko-KR" sz="1050" dirty="0"/>
              <a:t>: </a:t>
            </a:r>
            <a:r>
              <a:rPr lang="ko-KR" altLang="en-US" sz="1050" dirty="0"/>
              <a:t>진정하고 다트에 들어가 봐</a:t>
            </a:r>
            <a:r>
              <a:rPr lang="en-US" altLang="ko-KR" sz="1050" dirty="0"/>
              <a:t>. </a:t>
            </a:r>
            <a:r>
              <a:rPr lang="ko-KR" altLang="en-US" sz="1050" dirty="0"/>
              <a:t>우리 회사도 공시하니까 다운로드 할 수 있어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서대리</a:t>
            </a:r>
            <a:r>
              <a:rPr lang="en-US" altLang="ko-KR" sz="1050" dirty="0"/>
              <a:t>: </a:t>
            </a:r>
            <a:r>
              <a:rPr lang="ko-KR" altLang="en-US" sz="1050" dirty="0"/>
              <a:t>거기는 아무나 들어가냐</a:t>
            </a:r>
            <a:r>
              <a:rPr lang="en-US" altLang="ko-KR" sz="1050" dirty="0"/>
              <a:t>? </a:t>
            </a:r>
            <a:r>
              <a:rPr lang="ko-KR" altLang="en-US" sz="1050" dirty="0"/>
              <a:t>재무팀 코드가 있어야 들어가지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윤대리</a:t>
            </a:r>
            <a:r>
              <a:rPr lang="en-US" altLang="ko-KR" sz="1050" dirty="0"/>
              <a:t>: </a:t>
            </a:r>
            <a:r>
              <a:rPr lang="ko-KR" altLang="en-US" sz="1050" dirty="0"/>
              <a:t>아무나 들어갈 수 있어</a:t>
            </a:r>
            <a:r>
              <a:rPr lang="en-US" altLang="ko-KR" sz="1050" dirty="0"/>
              <a:t>! </a:t>
            </a:r>
            <a:r>
              <a:rPr lang="ko-KR" altLang="en-US" sz="1050" dirty="0"/>
              <a:t>회계감사를 받는 기업이라면 무조건 다트에 감사보고서를 올려야 하거든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서대리</a:t>
            </a:r>
            <a:r>
              <a:rPr lang="en-US" altLang="ko-KR" sz="1050" dirty="0"/>
              <a:t>: </a:t>
            </a:r>
            <a:r>
              <a:rPr lang="ko-KR" altLang="en-US" sz="1050" dirty="0"/>
              <a:t>진짜</a:t>
            </a:r>
            <a:r>
              <a:rPr lang="en-US" altLang="ko-KR" sz="1050" dirty="0"/>
              <a:t>? </a:t>
            </a:r>
            <a:r>
              <a:rPr lang="ko-KR" altLang="en-US" sz="1050" dirty="0"/>
              <a:t>비용 지불해야 하는 거 아니야</a:t>
            </a:r>
            <a:r>
              <a:rPr lang="en-US" altLang="ko-KR" sz="1050" dirty="0"/>
              <a:t>?</a:t>
            </a:r>
          </a:p>
          <a:p>
            <a:r>
              <a:rPr lang="ko-KR" altLang="en-US" sz="1050" dirty="0"/>
              <a:t>윤대리</a:t>
            </a:r>
            <a:r>
              <a:rPr lang="en-US" altLang="ko-KR" sz="1050" dirty="0"/>
              <a:t>: </a:t>
            </a:r>
            <a:r>
              <a:rPr lang="ko-KR" altLang="en-US" sz="1050" dirty="0"/>
              <a:t>다트는 공짜야</a:t>
            </a:r>
            <a:r>
              <a:rPr lang="en-US" altLang="ko-KR" sz="1050" dirty="0"/>
              <a:t>. 24</a:t>
            </a:r>
            <a:r>
              <a:rPr lang="ko-KR" altLang="en-US" sz="1050" dirty="0"/>
              <a:t>시간 언제든지 들어가서 기업들의 감사보고서와 사업보고서를 볼 수 있다고</a:t>
            </a:r>
            <a:r>
              <a:rPr lang="en-US" altLang="ko-KR" sz="1050" dirty="0"/>
              <a:t>!</a:t>
            </a:r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B9A40-F346-44D3-BC10-57948F5B8E0C}"/>
              </a:ext>
            </a:extLst>
          </p:cNvPr>
          <p:cNvSpPr/>
          <p:nvPr/>
        </p:nvSpPr>
        <p:spPr>
          <a:xfrm>
            <a:off x="553673" y="2417426"/>
            <a:ext cx="6811861" cy="234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회계 회화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3B940-1699-4395-97BE-A0F335607B3B}"/>
              </a:ext>
            </a:extLst>
          </p:cNvPr>
          <p:cNvSpPr txBox="1"/>
          <p:nvPr/>
        </p:nvSpPr>
        <p:spPr>
          <a:xfrm>
            <a:off x="553673" y="4304529"/>
            <a:ext cx="6811861" cy="9002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가영</a:t>
            </a:r>
            <a:r>
              <a:rPr lang="en-US" altLang="ko-KR" sz="1050" dirty="0"/>
              <a:t>: </a:t>
            </a:r>
            <a:r>
              <a:rPr lang="ko-KR" altLang="en-US" sz="1050" dirty="0"/>
              <a:t>플리마켓에서 팔려고 빵을 만들었어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하윤</a:t>
            </a:r>
            <a:r>
              <a:rPr lang="en-US" altLang="ko-KR" sz="1050" dirty="0"/>
              <a:t>: </a:t>
            </a:r>
            <a:r>
              <a:rPr lang="ko-KR" altLang="en-US" sz="1050" dirty="0"/>
              <a:t>재고자산이 생겼네</a:t>
            </a:r>
            <a:r>
              <a:rPr lang="en-US" altLang="ko-KR" sz="1050" dirty="0"/>
              <a:t>!</a:t>
            </a:r>
          </a:p>
          <a:p>
            <a:endParaRPr lang="en-US" sz="1050" dirty="0"/>
          </a:p>
          <a:p>
            <a:r>
              <a:rPr lang="ko-KR" altLang="en-US" sz="1050" dirty="0"/>
              <a:t>가영</a:t>
            </a:r>
            <a:r>
              <a:rPr lang="en-US" altLang="ko-KR" sz="1050" dirty="0"/>
              <a:t>: </a:t>
            </a:r>
            <a:r>
              <a:rPr lang="ko-KR" altLang="en-US" sz="1050" dirty="0"/>
              <a:t>손님이 많이 올 줄 알고 재료를 잔뜩 샀는데</a:t>
            </a:r>
            <a:r>
              <a:rPr lang="en-US" altLang="ko-KR" sz="1050" dirty="0"/>
              <a:t>, </a:t>
            </a:r>
            <a:r>
              <a:rPr lang="ko-KR" altLang="en-US" sz="1050" dirty="0"/>
              <a:t>손님이 안 와</a:t>
            </a:r>
            <a:r>
              <a:rPr lang="en-US" altLang="ko-KR" sz="1050" dirty="0"/>
              <a:t>. </a:t>
            </a:r>
            <a:r>
              <a:rPr lang="ko-KR" altLang="en-US" sz="1050" dirty="0"/>
              <a:t>어떡하지</a:t>
            </a:r>
            <a:r>
              <a:rPr lang="en-US" altLang="ko-KR" sz="1050" dirty="0"/>
              <a:t>?</a:t>
            </a:r>
          </a:p>
          <a:p>
            <a:r>
              <a:rPr lang="ko-KR" altLang="en-US" sz="1050" dirty="0"/>
              <a:t>하윤</a:t>
            </a:r>
            <a:r>
              <a:rPr lang="en-US" altLang="ko-KR" sz="1050" dirty="0"/>
              <a:t>: </a:t>
            </a:r>
            <a:r>
              <a:rPr lang="ko-KR" altLang="en-US" sz="1050" dirty="0"/>
              <a:t>이런</a:t>
            </a:r>
            <a:r>
              <a:rPr lang="en-US" altLang="ko-KR" sz="1050" dirty="0"/>
              <a:t>, </a:t>
            </a:r>
            <a:r>
              <a:rPr lang="ko-KR" altLang="en-US" sz="1050" dirty="0"/>
              <a:t>재고자산회전율이 낮아지겠네</a:t>
            </a:r>
            <a:r>
              <a:rPr lang="en-US" altLang="ko-KR" sz="1050" dirty="0"/>
              <a:t>.</a:t>
            </a:r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0B7802-3E54-4AC9-96BE-5CC9C70A81F1}"/>
              </a:ext>
            </a:extLst>
          </p:cNvPr>
          <p:cNvSpPr/>
          <p:nvPr/>
        </p:nvSpPr>
        <p:spPr>
          <a:xfrm>
            <a:off x="553673" y="4069637"/>
            <a:ext cx="6811861" cy="234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회계 회화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898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512F63-EE78-46D4-9697-360955D4FC12}"/>
              </a:ext>
            </a:extLst>
          </p:cNvPr>
          <p:cNvSpPr/>
          <p:nvPr/>
        </p:nvSpPr>
        <p:spPr>
          <a:xfrm>
            <a:off x="2365695" y="1115736"/>
            <a:ext cx="1929468" cy="22650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재무상태표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698917-8811-49A1-A757-E3FB2218AE6A}"/>
              </a:ext>
            </a:extLst>
          </p:cNvPr>
          <p:cNvSpPr/>
          <p:nvPr/>
        </p:nvSpPr>
        <p:spPr>
          <a:xfrm>
            <a:off x="4337108" y="1115736"/>
            <a:ext cx="4077050" cy="22650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구분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667E93-A68F-4520-ADB6-FF6A1F7B6DC3}"/>
              </a:ext>
            </a:extLst>
          </p:cNvPr>
          <p:cNvSpPr/>
          <p:nvPr/>
        </p:nvSpPr>
        <p:spPr>
          <a:xfrm>
            <a:off x="2365695" y="1377193"/>
            <a:ext cx="1929468" cy="4879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돈을 벌어다 주는 것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78EDF-CBA6-429F-B8CB-6542C5EE6FBD}"/>
              </a:ext>
            </a:extLst>
          </p:cNvPr>
          <p:cNvSpPr/>
          <p:nvPr/>
        </p:nvSpPr>
        <p:spPr>
          <a:xfrm>
            <a:off x="4337108" y="1377193"/>
            <a:ext cx="1233182" cy="2265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유동자산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37933-3A59-44EA-95E2-6320BBB948F6}"/>
              </a:ext>
            </a:extLst>
          </p:cNvPr>
          <p:cNvSpPr/>
          <p:nvPr/>
        </p:nvSpPr>
        <p:spPr>
          <a:xfrm>
            <a:off x="4337108" y="1638650"/>
            <a:ext cx="1233182" cy="226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비유동자산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E5748-050B-4EDF-A641-7AF01A5285C1}"/>
              </a:ext>
            </a:extLst>
          </p:cNvPr>
          <p:cNvSpPr/>
          <p:nvPr/>
        </p:nvSpPr>
        <p:spPr>
          <a:xfrm>
            <a:off x="5612234" y="1377192"/>
            <a:ext cx="2801923" cy="2265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당좌자산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매출채권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재고자산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3A5CB4-E497-4A2D-B3C7-36C10A748CC9}"/>
              </a:ext>
            </a:extLst>
          </p:cNvPr>
          <p:cNvSpPr/>
          <p:nvPr/>
        </p:nvSpPr>
        <p:spPr>
          <a:xfrm>
            <a:off x="5612233" y="1638648"/>
            <a:ext cx="2801923" cy="226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투자자산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유형자산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무형자산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11EE-93CB-49BD-B73A-78848A804683}"/>
              </a:ext>
            </a:extLst>
          </p:cNvPr>
          <p:cNvSpPr/>
          <p:nvPr/>
        </p:nvSpPr>
        <p:spPr>
          <a:xfrm>
            <a:off x="2365695" y="1904298"/>
            <a:ext cx="1929468" cy="4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부채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남의 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6BD825-C090-462C-9636-5199DADE952B}"/>
              </a:ext>
            </a:extLst>
          </p:cNvPr>
          <p:cNvSpPr/>
          <p:nvPr/>
        </p:nvSpPr>
        <p:spPr>
          <a:xfrm>
            <a:off x="4337108" y="1904298"/>
            <a:ext cx="1233182" cy="2265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유동부채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3917AC-3CD9-4A99-9F26-C50BF3FA4873}"/>
              </a:ext>
            </a:extLst>
          </p:cNvPr>
          <p:cNvSpPr/>
          <p:nvPr/>
        </p:nvSpPr>
        <p:spPr>
          <a:xfrm>
            <a:off x="4337108" y="2165755"/>
            <a:ext cx="1233182" cy="226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비유동부채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9DD61-4512-433A-A5F8-F91D9D132CC2}"/>
              </a:ext>
            </a:extLst>
          </p:cNvPr>
          <p:cNvSpPr/>
          <p:nvPr/>
        </p:nvSpPr>
        <p:spPr>
          <a:xfrm>
            <a:off x="5612234" y="1904297"/>
            <a:ext cx="2801923" cy="2265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매입채무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선수금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단기차입금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258D0-B23A-4899-9D1D-8356FD764060}"/>
              </a:ext>
            </a:extLst>
          </p:cNvPr>
          <p:cNvSpPr/>
          <p:nvPr/>
        </p:nvSpPr>
        <p:spPr>
          <a:xfrm>
            <a:off x="5612233" y="2165753"/>
            <a:ext cx="2801923" cy="226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장기차입금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사채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B326C-1F30-4AD1-A934-397C8AF203CA}"/>
              </a:ext>
            </a:extLst>
          </p:cNvPr>
          <p:cNvSpPr/>
          <p:nvPr/>
        </p:nvSpPr>
        <p:spPr>
          <a:xfrm>
            <a:off x="2365695" y="2435599"/>
            <a:ext cx="1929468" cy="226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내 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64D847-7C0F-4E3C-A320-0CEFBE06DB51}"/>
              </a:ext>
            </a:extLst>
          </p:cNvPr>
          <p:cNvSpPr/>
          <p:nvPr/>
        </p:nvSpPr>
        <p:spPr>
          <a:xfrm>
            <a:off x="4337108" y="2435599"/>
            <a:ext cx="4077050" cy="226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자본금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자본잉여금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이익잉여금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0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81EDA-33D7-426E-85F2-3C83A56A3394}"/>
              </a:ext>
            </a:extLst>
          </p:cNvPr>
          <p:cNvSpPr txBox="1"/>
          <p:nvPr/>
        </p:nvSpPr>
        <p:spPr>
          <a:xfrm>
            <a:off x="931178" y="494950"/>
            <a:ext cx="48740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자산 </a:t>
            </a:r>
            <a:r>
              <a:rPr lang="en-US" altLang="ko-KR" sz="1050" dirty="0"/>
              <a:t>= </a:t>
            </a:r>
            <a:r>
              <a:rPr lang="ko-KR" altLang="en-US" sz="1050" dirty="0"/>
              <a:t>부채 </a:t>
            </a:r>
            <a:r>
              <a:rPr lang="en-US" altLang="ko-KR" sz="1050" dirty="0"/>
              <a:t>+ {</a:t>
            </a:r>
            <a:r>
              <a:rPr lang="ko-KR" altLang="en-US" sz="1050" dirty="0"/>
              <a:t>자본 </a:t>
            </a:r>
            <a:r>
              <a:rPr lang="en-US" altLang="ko-KR" sz="1050" dirty="0"/>
              <a:t>+ </a:t>
            </a:r>
            <a:r>
              <a:rPr lang="ko-KR" altLang="en-US" sz="1050" dirty="0"/>
              <a:t>수익 </a:t>
            </a:r>
            <a:r>
              <a:rPr lang="en-US" altLang="ko-KR" sz="1050" dirty="0"/>
              <a:t>– </a:t>
            </a:r>
            <a:r>
              <a:rPr lang="ko-KR" altLang="en-US" sz="1050" dirty="0"/>
              <a:t>비용 </a:t>
            </a:r>
            <a:r>
              <a:rPr lang="en-US" altLang="ko-KR" sz="1050" dirty="0"/>
              <a:t>- </a:t>
            </a:r>
            <a:r>
              <a:rPr lang="ko-KR" altLang="en-US" sz="1050" dirty="0"/>
              <a:t>배당</a:t>
            </a:r>
            <a:r>
              <a:rPr lang="en-US" altLang="ko-KR" sz="1050" dirty="0"/>
              <a:t>}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B2B74D-CAAB-4E54-950D-7B755EEF51A1}"/>
                  </a:ext>
                </a:extLst>
              </p:cNvPr>
              <p:cNvSpPr txBox="1"/>
              <p:nvPr/>
            </p:nvSpPr>
            <p:spPr>
              <a:xfrm>
                <a:off x="788564" y="1379989"/>
                <a:ext cx="2214693" cy="346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 smtClean="0">
                          <a:latin typeface="Cambria Math" panose="02040503050406030204" pitchFamily="18" charset="0"/>
                        </a:rPr>
                        <m:t>유동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비</m:t>
                      </m:r>
                      <m:r>
                        <a:rPr lang="ko-KR" altLang="en-US" sz="1050" i="1" smtClean="0">
                          <a:latin typeface="Cambria Math" panose="02040503050406030204" pitchFamily="18" charset="0"/>
                        </a:rPr>
                        <m:t>율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유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동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자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</m:num>
                        <m:den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유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동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부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채</m:t>
                          </m:r>
                        </m:den>
                      </m:f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0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B2B74D-CAAB-4E54-950D-7B755EEF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" y="1379989"/>
                <a:ext cx="2214693" cy="346441"/>
              </a:xfrm>
              <a:prstGeom prst="rect">
                <a:avLst/>
              </a:prstGeom>
              <a:blipFill>
                <a:blip r:embed="rId2"/>
                <a:stretch>
                  <a:fillRect t="-5263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DB3CD6-AB14-4F05-BF08-6E510A2254A8}"/>
                  </a:ext>
                </a:extLst>
              </p:cNvPr>
              <p:cNvSpPr txBox="1"/>
              <p:nvPr/>
            </p:nvSpPr>
            <p:spPr>
              <a:xfrm>
                <a:off x="788563" y="2011112"/>
                <a:ext cx="2214693" cy="315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억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</m:num>
                      <m:den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억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</m:den>
                    </m:f>
                    <m:r>
                      <a:rPr lang="en-US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105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200%</m:t>
                    </m:r>
                  </m:oMath>
                </a14:m>
                <a:endParaRPr lang="en-US" sz="105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DB3CD6-AB14-4F05-BF08-6E510A225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3" y="2011112"/>
                <a:ext cx="2214693" cy="315023"/>
              </a:xfrm>
              <a:prstGeom prst="rect">
                <a:avLst/>
              </a:prstGeom>
              <a:blipFill>
                <a:blip r:embed="rId3"/>
                <a:stretch>
                  <a:fillRect t="-57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EABF6-7779-4FE1-862F-63AFC592FD20}"/>
                  </a:ext>
                </a:extLst>
              </p:cNvPr>
              <p:cNvSpPr txBox="1"/>
              <p:nvPr/>
            </p:nvSpPr>
            <p:spPr>
              <a:xfrm>
                <a:off x="788562" y="2610817"/>
                <a:ext cx="2214693" cy="315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억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</m:num>
                      <m:den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억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</m:den>
                    </m:f>
                    <m:r>
                      <a:rPr lang="en-US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105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25%</m:t>
                    </m:r>
                  </m:oMath>
                </a14:m>
                <a:endParaRPr lang="en-US" sz="105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EABF6-7779-4FE1-862F-63AFC592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2" y="2610817"/>
                <a:ext cx="2214693" cy="315023"/>
              </a:xfrm>
              <a:prstGeom prst="rect">
                <a:avLst/>
              </a:prstGeom>
              <a:blipFill>
                <a:blip r:embed="rId4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868DA8-260B-49E1-8552-AC7AB16C1D80}"/>
                  </a:ext>
                </a:extLst>
              </p:cNvPr>
              <p:cNvSpPr txBox="1"/>
              <p:nvPr/>
            </p:nvSpPr>
            <p:spPr>
              <a:xfrm>
                <a:off x="3726109" y="1379989"/>
                <a:ext cx="2214693" cy="34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재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고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자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산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회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율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매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출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가</m:t>
                          </m:r>
                        </m:num>
                        <m:den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균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재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고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자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</m:den>
                      </m:f>
                    </m:oMath>
                  </m:oMathPara>
                </a14:m>
                <a:endParaRPr lang="en-US" sz="1050" dirty="0">
                  <a:latin typeface="+mn-ea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868DA8-260B-49E1-8552-AC7AB16C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09" y="1379989"/>
                <a:ext cx="2214693" cy="348237"/>
              </a:xfrm>
              <a:prstGeom prst="rect">
                <a:avLst/>
              </a:prstGeom>
              <a:blipFill>
                <a:blip r:embed="rId5"/>
                <a:stretch>
                  <a:fillRect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35A7B5-5F3B-4850-B35E-0B63D9776E67}"/>
              </a:ext>
            </a:extLst>
          </p:cNvPr>
          <p:cNvSpPr txBox="1"/>
          <p:nvPr/>
        </p:nvSpPr>
        <p:spPr>
          <a:xfrm>
            <a:off x="4984459" y="494950"/>
            <a:ext cx="48740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영업순환과정 </a:t>
            </a:r>
            <a:r>
              <a:rPr lang="en-US" altLang="ko-KR" sz="1050" dirty="0"/>
              <a:t>: </a:t>
            </a:r>
            <a:r>
              <a:rPr lang="ko-KR" altLang="en-US" sz="1050" dirty="0"/>
              <a:t>현금 </a:t>
            </a:r>
            <a:r>
              <a:rPr lang="en-US" altLang="ko-KR" sz="1050" dirty="0"/>
              <a:t>-&gt; </a:t>
            </a:r>
            <a:r>
              <a:rPr lang="ko-KR" altLang="en-US" sz="1050" dirty="0"/>
              <a:t>재료 </a:t>
            </a:r>
            <a:r>
              <a:rPr lang="en-US" altLang="ko-KR" sz="1050" dirty="0"/>
              <a:t>-&gt; </a:t>
            </a:r>
            <a:r>
              <a:rPr lang="ko-KR" altLang="en-US" sz="1050" dirty="0"/>
              <a:t>제품 </a:t>
            </a:r>
            <a:r>
              <a:rPr lang="en-US" altLang="ko-KR" sz="1050" dirty="0"/>
              <a:t>-&gt; </a:t>
            </a:r>
            <a:r>
              <a:rPr lang="ko-KR" altLang="en-US" sz="1050" dirty="0"/>
              <a:t>매출채권 </a:t>
            </a:r>
            <a:r>
              <a:rPr lang="en-US" altLang="ko-KR" sz="1050" dirty="0"/>
              <a:t>-&gt; </a:t>
            </a:r>
            <a:r>
              <a:rPr lang="ko-KR" altLang="en-US" sz="1050" dirty="0"/>
              <a:t>현금</a:t>
            </a:r>
            <a:endParaRPr lang="en-US" sz="10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F517F-7AEF-433E-A9AC-1BA3A8DDC658}"/>
                  </a:ext>
                </a:extLst>
              </p:cNvPr>
              <p:cNvSpPr txBox="1"/>
              <p:nvPr/>
            </p:nvSpPr>
            <p:spPr>
              <a:xfrm>
                <a:off x="6314114" y="1379988"/>
                <a:ext cx="4398627" cy="281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ko-KR" altLang="en-US" sz="1050" i="1" smtClean="0">
                        <a:latin typeface="Cambria Math" panose="02040503050406030204" pitchFamily="18" charset="0"/>
                      </a:rPr>
                      <m:t>평</m:t>
                    </m:r>
                    <m:r>
                      <a:rPr lang="ko-KR" altLang="en-US" sz="1050" i="1">
                        <a:latin typeface="Cambria Math" panose="02040503050406030204" pitchFamily="18" charset="0"/>
                      </a:rPr>
                      <m:t>균</m:t>
                    </m:r>
                    <m:r>
                      <a:rPr lang="ko-KR" altLang="en-US" sz="1050" i="1">
                        <a:latin typeface="Cambria Math" panose="02040503050406030204" pitchFamily="18" charset="0"/>
                      </a:rPr>
                      <m:t>재</m:t>
                    </m:r>
                    <m:r>
                      <a:rPr lang="ko-KR" altLang="en-US" sz="1050" i="1">
                        <a:latin typeface="Cambria Math" panose="02040503050406030204" pitchFamily="18" charset="0"/>
                      </a:rPr>
                      <m:t>고</m:t>
                    </m:r>
                    <m:r>
                      <a:rPr lang="ko-KR" altLang="en-US" sz="1050" i="1"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1050" i="1">
                        <a:latin typeface="Cambria Math" panose="02040503050406030204" pitchFamily="18" charset="0"/>
                      </a:rPr>
                      <m:t>산</m:t>
                    </m:r>
                    <m:r>
                      <a:rPr lang="en-US" sz="105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26,766,464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백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</a:rPr>
                          <m:t>만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+28,984,704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백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</a:rPr>
                          <m:t>만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</m:num>
                      <m:den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27,875,584</m:t>
                    </m:r>
                    <m:r>
                      <a:rPr lang="ko-KR" alt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백</m:t>
                    </m:r>
                  </m:oMath>
                </a14:m>
                <a:r>
                  <a:rPr lang="ko-KR" altLang="en-US" sz="1050" dirty="0">
                    <a:latin typeface="+mn-ea"/>
                  </a:rPr>
                  <a:t>만원</a:t>
                </a:r>
                <a:endParaRPr lang="en-US" sz="1050" dirty="0">
                  <a:latin typeface="+mn-ea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F517F-7AEF-433E-A9AC-1BA3A8DDC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14" y="1379988"/>
                <a:ext cx="4398627" cy="281295"/>
              </a:xfrm>
              <a:prstGeom prst="rect">
                <a:avLst/>
              </a:prstGeom>
              <a:blipFill>
                <a:blip r:embed="rId6"/>
                <a:stretch>
                  <a:fillRect l="-1526" t="-425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1B28A-0CB0-490D-93B9-29DF31BFC22C}"/>
                  </a:ext>
                </a:extLst>
              </p:cNvPr>
              <p:cNvSpPr txBox="1"/>
              <p:nvPr/>
            </p:nvSpPr>
            <p:spPr>
              <a:xfrm>
                <a:off x="6137945" y="1944168"/>
                <a:ext cx="4012734" cy="366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 smtClean="0">
                          <a:latin typeface="Cambria Math" panose="02040503050406030204" pitchFamily="18" charset="0"/>
                        </a:rPr>
                        <m:t>재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고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자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산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회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전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율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매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출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(147,239,549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백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만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균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재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고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자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(27,875,584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백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만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=5.28</m:t>
                      </m:r>
                    </m:oMath>
                  </m:oMathPara>
                </a14:m>
                <a:endParaRPr lang="en-US" sz="1050" dirty="0">
                  <a:latin typeface="+mn-ea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1B28A-0CB0-490D-93B9-29DF31BF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945" y="1944168"/>
                <a:ext cx="4012734" cy="366062"/>
              </a:xfrm>
              <a:prstGeom prst="rect">
                <a:avLst/>
              </a:prstGeom>
              <a:blipFill>
                <a:blip r:embed="rId7"/>
                <a:stretch>
                  <a:fillRect t="-5000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2674C-AA9C-4FDD-B0EC-4CE2FCEE66A5}"/>
                  </a:ext>
                </a:extLst>
              </p:cNvPr>
              <p:cNvSpPr txBox="1"/>
              <p:nvPr/>
            </p:nvSpPr>
            <p:spPr>
              <a:xfrm>
                <a:off x="3726108" y="2035975"/>
                <a:ext cx="2369892" cy="327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 smtClean="0">
                          <a:latin typeface="+mn-ea"/>
                        </a:rPr>
                        <m:t>재</m:t>
                      </m:r>
                      <m:r>
                        <a:rPr lang="ko-KR" altLang="en-US" sz="1050" i="1">
                          <a:latin typeface="+mn-ea"/>
                        </a:rPr>
                        <m:t>고</m:t>
                      </m:r>
                      <m:r>
                        <a:rPr lang="ko-KR" altLang="en-US" sz="1050" i="1">
                          <a:latin typeface="+mn-ea"/>
                        </a:rPr>
                        <m:t>자</m:t>
                      </m:r>
                      <m:r>
                        <a:rPr lang="ko-KR" altLang="en-US" sz="1050" i="1">
                          <a:latin typeface="+mn-ea"/>
                        </a:rPr>
                        <m:t>산</m:t>
                      </m:r>
                      <m:r>
                        <a:rPr lang="ko-KR" altLang="en-US" sz="1050" i="1">
                          <a:latin typeface="+mn-ea"/>
                        </a:rPr>
                        <m:t>회</m:t>
                      </m:r>
                      <m:r>
                        <a:rPr lang="ko-KR" altLang="en-US" sz="1050" i="1">
                          <a:latin typeface="+mn-ea"/>
                        </a:rPr>
                        <m:t>전</m:t>
                      </m:r>
                      <m:r>
                        <a:rPr lang="ko-KR" altLang="en-US" sz="1050" i="1">
                          <a:latin typeface="+mn-ea"/>
                        </a:rPr>
                        <m:t>일</m:t>
                      </m:r>
                      <m:r>
                        <a:rPr lang="ko-KR" altLang="en-US" sz="1050" i="1">
                          <a:latin typeface="+mn-ea"/>
                        </a:rPr>
                        <m:t>수</m:t>
                      </m:r>
                      <m:r>
                        <a:rPr lang="en-US" sz="1050" i="1" smtClean="0">
                          <a:latin typeface="+mn-ea"/>
                        </a:rPr>
                        <m:t>=</m:t>
                      </m:r>
                      <m:f>
                        <m:fPr>
                          <m:ctrlPr>
                            <a:rPr lang="en-US" sz="1050" i="1" smtClean="0">
                              <a:latin typeface="+mn-ea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+mn-ea"/>
                            </a:rPr>
                            <m:t>365</m:t>
                          </m:r>
                          <m:r>
                            <a:rPr lang="ko-KR" altLang="en-US" sz="1050" i="1">
                              <a:latin typeface="+mn-ea"/>
                            </a:rPr>
                            <m:t>일</m:t>
                          </m:r>
                        </m:num>
                        <m:den>
                          <m:r>
                            <a:rPr lang="en-US" altLang="ko-KR" sz="1050" b="0" i="1" smtClean="0">
                              <a:latin typeface="+mn-ea"/>
                            </a:rPr>
                            <m:t>5.28</m:t>
                          </m:r>
                        </m:den>
                      </m:f>
                      <m:r>
                        <a:rPr lang="en-US" altLang="ko-KR" sz="1050" b="0" i="1" smtClean="0">
                          <a:latin typeface="+mn-ea"/>
                        </a:rPr>
                        <m:t> =69</m:t>
                      </m:r>
                      <m:r>
                        <a:rPr lang="ko-KR" altLang="en-US" sz="1050" i="1">
                          <a:latin typeface="+mn-ea"/>
                        </a:rPr>
                        <m:t>일</m:t>
                      </m:r>
                    </m:oMath>
                  </m:oMathPara>
                </a14:m>
                <a:endParaRPr lang="en-US" sz="1050" dirty="0">
                  <a:latin typeface="+mn-ea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2674C-AA9C-4FDD-B0EC-4CE2FCEE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08" y="2035975"/>
                <a:ext cx="2369892" cy="327782"/>
              </a:xfrm>
              <a:prstGeom prst="rect">
                <a:avLst/>
              </a:prstGeom>
              <a:blipFill>
                <a:blip r:embed="rId8"/>
                <a:stretch>
                  <a:fillRect t="-7407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70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429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Sang-Gu Kang</dc:creator>
  <cp:lastModifiedBy>Sang-Gu Kang</cp:lastModifiedBy>
  <cp:revision>8</cp:revision>
  <dcterms:created xsi:type="dcterms:W3CDTF">2022-03-27T13:31:10Z</dcterms:created>
  <dcterms:modified xsi:type="dcterms:W3CDTF">2022-04-02T23:19:44Z</dcterms:modified>
</cp:coreProperties>
</file>