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21351A-1EF5-4178-BE78-7701BE9C9348}">
  <a:tblStyle styleId="{A821351A-1EF5-4178-BE78-7701BE9C93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d82938a10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d82938a10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d82938a1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d82938a1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Discuss how removing duplicate visits makes the data more imbalances.</a:t>
            </a:r>
            <a:endParaRPr/>
          </a:p>
          <a:p>
            <a:pPr indent="-298450" lvl="0" marL="457200" rtl="0" algn="l">
              <a:spcBef>
                <a:spcPts val="0"/>
              </a:spcBef>
              <a:spcAft>
                <a:spcPts val="0"/>
              </a:spcAft>
              <a:buSzPts val="1100"/>
              <a:buChar char="●"/>
            </a:pPr>
            <a:r>
              <a:rPr lang="en"/>
              <a:t>Now only 4.7% vs 11.2%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d82938a1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d82938a1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Created some new features</a:t>
            </a:r>
            <a:endParaRPr/>
          </a:p>
          <a:p>
            <a:pPr indent="-298450" lvl="1" marL="914400" rtl="0" algn="l">
              <a:spcBef>
                <a:spcPts val="0"/>
              </a:spcBef>
              <a:spcAft>
                <a:spcPts val="0"/>
              </a:spcAft>
              <a:buSzPts val="1100"/>
              <a:buChar char="○"/>
            </a:pPr>
            <a:r>
              <a:rPr lang="en"/>
              <a:t>Number of medication dosage changes for a given admission</a:t>
            </a:r>
            <a:endParaRPr/>
          </a:p>
          <a:p>
            <a:pPr indent="-298450" lvl="1" marL="914400" rtl="0" algn="l">
              <a:spcBef>
                <a:spcPts val="0"/>
              </a:spcBef>
              <a:spcAft>
                <a:spcPts val="0"/>
              </a:spcAft>
              <a:buSzPts val="1100"/>
              <a:buChar char="○"/>
            </a:pPr>
            <a:r>
              <a:rPr lang="en"/>
              <a:t>Total admissions for a given patient </a:t>
            </a:r>
            <a:r>
              <a:rPr lang="en"/>
              <a:t>across</a:t>
            </a:r>
            <a:r>
              <a:rPr lang="en"/>
              <a:t> the entire dataset so we are not losing all the information encoded in the duplicate visits</a:t>
            </a:r>
            <a:endParaRPr/>
          </a:p>
          <a:p>
            <a:pPr indent="-298450" lvl="0" marL="457200" rtl="0" algn="l">
              <a:spcBef>
                <a:spcPts val="0"/>
              </a:spcBef>
              <a:spcAft>
                <a:spcPts val="0"/>
              </a:spcAft>
              <a:buSzPts val="1100"/>
              <a:buChar char="●"/>
            </a:pPr>
            <a:r>
              <a:rPr lang="en"/>
              <a:t>Removed patients who died because they cannot be later readmitted</a:t>
            </a:r>
            <a:endParaRPr/>
          </a:p>
          <a:p>
            <a:pPr indent="-298450" lvl="0" marL="457200" rtl="0" algn="l">
              <a:spcBef>
                <a:spcPts val="0"/>
              </a:spcBef>
              <a:spcAft>
                <a:spcPts val="0"/>
              </a:spcAft>
              <a:buSzPts val="1100"/>
              <a:buChar char="●"/>
            </a:pPr>
            <a:r>
              <a:rPr lang="en"/>
              <a:t>Found that using the recommended ratio for positive class weight tends to give us higher recall</a:t>
            </a:r>
            <a:endParaRPr/>
          </a:p>
          <a:p>
            <a:pPr indent="-298450" lvl="0" marL="457200" rtl="0" algn="l">
              <a:spcBef>
                <a:spcPts val="0"/>
              </a:spcBef>
              <a:spcAft>
                <a:spcPts val="0"/>
              </a:spcAft>
              <a:buSzPts val="1100"/>
              <a:buChar char="●"/>
            </a:pPr>
            <a:r>
              <a:rPr lang="en"/>
              <a:t>Found overly complex XGBoost models performed poorly even when we used the regularization parameters</a:t>
            </a:r>
            <a:endParaRPr/>
          </a:p>
          <a:p>
            <a:pPr indent="-298450" lvl="0" marL="457200" rtl="0" algn="l">
              <a:spcBef>
                <a:spcPts val="0"/>
              </a:spcBef>
              <a:spcAft>
                <a:spcPts val="0"/>
              </a:spcAft>
              <a:buSzPts val="1100"/>
              <a:buChar char="●"/>
            </a:pPr>
            <a:r>
              <a:rPr lang="en"/>
              <a:t>Ran a 3-fold cross validation grid search for XGBoost hyperparameters but we used ROC AUC as the evaluation metric so we ended up with a model that had high ROC AUC but low recall</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d82938a1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82938a1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Grouped null categories for admission and discharge</a:t>
            </a:r>
            <a:endParaRPr/>
          </a:p>
          <a:p>
            <a:pPr indent="-298450" lvl="0" marL="457200" rtl="0" algn="l">
              <a:spcBef>
                <a:spcPts val="0"/>
              </a:spcBef>
              <a:spcAft>
                <a:spcPts val="0"/>
              </a:spcAft>
              <a:buSzPts val="1100"/>
              <a:buChar char="●"/>
            </a:pPr>
            <a:r>
              <a:rPr lang="en"/>
              <a:t>Tried further grouping but this hurt the model</a:t>
            </a:r>
            <a:endParaRPr/>
          </a:p>
          <a:p>
            <a:pPr indent="-298450" lvl="1" marL="914400" rtl="0" algn="l">
              <a:spcBef>
                <a:spcPts val="0"/>
              </a:spcBef>
              <a:spcAft>
                <a:spcPts val="0"/>
              </a:spcAft>
              <a:buSzPts val="1100"/>
              <a:buChar char="○"/>
            </a:pPr>
            <a:r>
              <a:rPr lang="en"/>
              <a:t>Need domain knowledge to engineer relevant features</a:t>
            </a:r>
            <a:endParaRPr/>
          </a:p>
          <a:p>
            <a:pPr indent="-298450" lvl="0" marL="457200" rtl="0" algn="l">
              <a:spcBef>
                <a:spcPts val="0"/>
              </a:spcBef>
              <a:spcAft>
                <a:spcPts val="0"/>
              </a:spcAft>
              <a:buSzPts val="1100"/>
              <a:buChar char="●"/>
            </a:pPr>
            <a:r>
              <a:rPr lang="en"/>
              <a:t>Ran our grid search again with positive weight scale fixed to ratio of negative to positive training examples and used recall as the evaluation metric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82938a1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82938a1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Tested different values of relating to model complexity and dataset samping. Made sure to include the default values for each parameters in our grid search to ensure there is value in tuning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82938a1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82938a1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Evaluated the final XGBoost model on a held out test dataset</a:t>
            </a:r>
            <a:endParaRPr/>
          </a:p>
          <a:p>
            <a:pPr indent="-298450" lvl="0" marL="457200" rtl="0" algn="l">
              <a:spcBef>
                <a:spcPts val="0"/>
              </a:spcBef>
              <a:spcAft>
                <a:spcPts val="0"/>
              </a:spcAft>
              <a:buSzPts val="1100"/>
              <a:buChar char="●"/>
            </a:pPr>
            <a:r>
              <a:rPr lang="en"/>
              <a:t>ROC AUC is similar to when we optimized for it directly but recall is much higher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d82938a1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d82938a1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Probabilities are not far from 0.5. This is an example how XGBoost builds up weak classifiers</a:t>
            </a:r>
            <a:endParaRPr/>
          </a:p>
          <a:p>
            <a:pPr indent="-298450" lvl="0" marL="457200" rtl="0" algn="l">
              <a:spcBef>
                <a:spcPts val="0"/>
              </a:spcBef>
              <a:spcAft>
                <a:spcPts val="0"/>
              </a:spcAft>
              <a:buSzPts val="1100"/>
              <a:buChar char="●"/>
            </a:pPr>
            <a:r>
              <a:rPr lang="en"/>
              <a:t>Certain features are used multiple times (number_inpatient and total_admissions).</a:t>
            </a:r>
            <a:endParaRPr/>
          </a:p>
          <a:p>
            <a:pPr indent="-298450" lvl="1" marL="914400" rtl="0" algn="l">
              <a:spcBef>
                <a:spcPts val="0"/>
              </a:spcBef>
              <a:spcAft>
                <a:spcPts val="0"/>
              </a:spcAft>
              <a:buSzPts val="1100"/>
              <a:buChar char="○"/>
            </a:pPr>
            <a:r>
              <a:rPr lang="en"/>
              <a:t>We will see later how these are important features for the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d82938a1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d82938a1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Parameters are quite different from the short term model</a:t>
            </a:r>
            <a:endParaRPr/>
          </a:p>
          <a:p>
            <a:pPr indent="-298450" lvl="0" marL="457200" rtl="0" algn="l">
              <a:spcBef>
                <a:spcPts val="0"/>
              </a:spcBef>
              <a:spcAft>
                <a:spcPts val="0"/>
              </a:spcAft>
              <a:buSzPts val="1100"/>
              <a:buChar char="●"/>
            </a:pPr>
            <a:r>
              <a:rPr lang="en"/>
              <a:t>Lower accuracy but higher recall than the short terms model</a:t>
            </a:r>
            <a:endParaRPr/>
          </a:p>
          <a:p>
            <a:pPr indent="-298450" lvl="1" marL="1371600" rtl="0" algn="l">
              <a:spcBef>
                <a:spcPts val="0"/>
              </a:spcBef>
              <a:spcAft>
                <a:spcPts val="0"/>
              </a:spcAft>
              <a:buSzPts val="1100"/>
              <a:buChar char="○"/>
            </a:pPr>
            <a:r>
              <a:rPr lang="en"/>
              <a:t>Seems to make sense because there is a general tradeoff on this dataset between recall and accuracy and this prediction class seems easier than short term (more </a:t>
            </a:r>
            <a:r>
              <a:rPr lang="en"/>
              <a:t>positive</a:t>
            </a:r>
            <a:r>
              <a:rPr lang="en"/>
              <a:t> examples)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d82938a1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d82938a1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Performance of final model is not that much better than that of baseline models with correct positive weight scale</a:t>
            </a:r>
            <a:endParaRPr/>
          </a:p>
          <a:p>
            <a:pPr indent="-298450" lvl="0" marL="457200" rtl="0" algn="l">
              <a:spcBef>
                <a:spcPts val="0"/>
              </a:spcBef>
              <a:spcAft>
                <a:spcPts val="0"/>
              </a:spcAft>
              <a:buSzPts val="1100"/>
              <a:buChar char="●"/>
            </a:pPr>
            <a:r>
              <a:rPr lang="en"/>
              <a:t>If we are maximizing recall, setting the positive class scale correctly is the single most important tuning step we can do</a:t>
            </a:r>
            <a:endParaRPr/>
          </a:p>
          <a:p>
            <a:pPr indent="-298450" lvl="1" marL="914400" rtl="0" algn="l">
              <a:spcBef>
                <a:spcPts val="0"/>
              </a:spcBef>
              <a:spcAft>
                <a:spcPts val="0"/>
              </a:spcAft>
              <a:buSzPts val="1100"/>
              <a:buChar char="○"/>
            </a:pPr>
            <a:r>
              <a:rPr lang="en"/>
              <a:t>All the other tuning and feature engineering gave marginal increases in performance</a:t>
            </a:r>
            <a:endParaRPr/>
          </a:p>
          <a:p>
            <a:pPr indent="-298450" lvl="0" marL="457200" rtl="0" algn="l">
              <a:spcBef>
                <a:spcPts val="0"/>
              </a:spcBef>
              <a:spcAft>
                <a:spcPts val="0"/>
              </a:spcAft>
              <a:buSzPts val="1100"/>
              <a:buChar char="●"/>
            </a:pPr>
            <a:r>
              <a:rPr lang="en"/>
              <a:t>Feature engineering did not even improve performance on the logistic regression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d82938a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d82938a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d82938a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d82938a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d82938a1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d82938a1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d82938a10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82938a1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d82938a1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d82938a1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d82938a1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d82938a1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d82938a1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d82938a1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d82938a10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d82938a10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d82938a10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d82938a10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d82938a10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d82938a10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d82938a10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d82938a10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d82938a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d82938a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d82938a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82938a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82938a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82938a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82938a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82938a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82938a10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82938a10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82938a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82938a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d82938a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d82938a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Iterative process to feature engineering and modeling</a:t>
            </a:r>
            <a:endParaRPr/>
          </a:p>
          <a:p>
            <a:pPr indent="-298450" lvl="0" marL="457200" rtl="0" algn="l">
              <a:spcBef>
                <a:spcPts val="0"/>
              </a:spcBef>
              <a:spcAft>
                <a:spcPts val="0"/>
              </a:spcAft>
              <a:buSzPts val="1100"/>
              <a:buChar char="●"/>
            </a:pPr>
            <a:r>
              <a:rPr lang="en"/>
              <a:t>Standard coding for variables</a:t>
            </a:r>
            <a:endParaRPr/>
          </a:p>
          <a:p>
            <a:pPr indent="-298450" lvl="0" marL="457200" rtl="0" algn="l">
              <a:spcBef>
                <a:spcPts val="0"/>
              </a:spcBef>
              <a:spcAft>
                <a:spcPts val="0"/>
              </a:spcAft>
              <a:buSzPts val="1100"/>
              <a:buChar char="●"/>
            </a:pPr>
            <a:r>
              <a:rPr lang="en"/>
              <a:t>Grouped </a:t>
            </a:r>
            <a:r>
              <a:rPr lang="en"/>
              <a:t>diagnosis</a:t>
            </a:r>
            <a:r>
              <a:rPr lang="en"/>
              <a:t> codes into classes such as </a:t>
            </a:r>
            <a:r>
              <a:rPr lang="en"/>
              <a:t>Circulatory</a:t>
            </a:r>
            <a:r>
              <a:rPr lang="en"/>
              <a:t> or </a:t>
            </a:r>
            <a:r>
              <a:rPr lang="en"/>
              <a:t>Respiratory etc.</a:t>
            </a:r>
            <a:endParaRPr/>
          </a:p>
          <a:p>
            <a:pPr indent="-298450" lvl="0" marL="457200" rtl="0" algn="l">
              <a:spcBef>
                <a:spcPts val="0"/>
              </a:spcBef>
              <a:spcAft>
                <a:spcPts val="0"/>
              </a:spcAft>
              <a:buSzPts val="1100"/>
              <a:buChar char="●"/>
            </a:pPr>
            <a:r>
              <a:rPr lang="en"/>
              <a:t>Created and i.i.d. Dataset by taking the last admission for each patient</a:t>
            </a:r>
            <a:endParaRPr/>
          </a:p>
          <a:p>
            <a:pPr indent="-298450" lvl="0" marL="457200" rtl="0" algn="l">
              <a:spcBef>
                <a:spcPts val="0"/>
              </a:spcBef>
              <a:spcAft>
                <a:spcPts val="0"/>
              </a:spcAft>
              <a:buSzPts val="1100"/>
              <a:buChar char="●"/>
            </a:pPr>
            <a:r>
              <a:rPr lang="en"/>
              <a:t>Trained simple baseline models</a:t>
            </a:r>
            <a:endParaRPr/>
          </a:p>
          <a:p>
            <a:pPr indent="-298450" lvl="0" marL="457200" rtl="0" algn="l">
              <a:spcBef>
                <a:spcPts val="0"/>
              </a:spcBef>
              <a:spcAft>
                <a:spcPts val="0"/>
              </a:spcAft>
              <a:buSzPts val="1100"/>
              <a:buChar char="●"/>
            </a:pPr>
            <a:r>
              <a:rPr lang="en"/>
              <a:t>Tried different methods of dealing with class imbalance and class weighting performed the best</a:t>
            </a:r>
            <a:endParaRPr/>
          </a:p>
          <a:p>
            <a:pPr indent="-298450" lvl="1" marL="914400" rtl="0" algn="l">
              <a:spcBef>
                <a:spcPts val="0"/>
              </a:spcBef>
              <a:spcAft>
                <a:spcPts val="0"/>
              </a:spcAft>
              <a:buSzPts val="1100"/>
              <a:buChar char="○"/>
            </a:pPr>
            <a:r>
              <a:rPr lang="en"/>
              <a:t>Class weighting increases the magnitude of parameter adjustments for the minority class because we have less examples of them. A good default value is the ratio of negative to </a:t>
            </a:r>
            <a:r>
              <a:rPr lang="en"/>
              <a:t>positive</a:t>
            </a:r>
            <a:r>
              <a:rPr lang="en"/>
              <a:t> class examples.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824000" y="227500"/>
            <a:ext cx="4761600" cy="19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Recall or Explainability?</a:t>
            </a:r>
            <a:endParaRPr/>
          </a:p>
        </p:txBody>
      </p:sp>
      <p:sp>
        <p:nvSpPr>
          <p:cNvPr id="65" name="Google Shape;65;p13"/>
          <p:cNvSpPr txBox="1"/>
          <p:nvPr>
            <p:ph idx="1" type="subTitle"/>
          </p:nvPr>
        </p:nvSpPr>
        <p:spPr>
          <a:xfrm>
            <a:off x="824000" y="1597375"/>
            <a:ext cx="5414400" cy="2762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en" sz="2000">
                <a:solidFill>
                  <a:srgbClr val="000000"/>
                </a:solidFill>
                <a:latin typeface="Arial"/>
                <a:ea typeface="Arial"/>
                <a:cs typeface="Arial"/>
                <a:sym typeface="Arial"/>
              </a:rPr>
              <a:t>A Case Study in Predicting Readmission for Diabetes</a:t>
            </a:r>
            <a:endParaRPr sz="2000">
              <a:solidFill>
                <a:srgbClr val="000000"/>
              </a:solidFill>
              <a:latin typeface="Arial"/>
              <a:ea typeface="Arial"/>
              <a:cs typeface="Arial"/>
              <a:sym typeface="Arial"/>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7141525" y="227500"/>
            <a:ext cx="1689888" cy="1689888"/>
          </a:xfrm>
          <a:prstGeom prst="rect">
            <a:avLst/>
          </a:prstGeom>
          <a:noFill/>
          <a:ln>
            <a:noFill/>
          </a:ln>
        </p:spPr>
      </p:pic>
      <p:sp>
        <p:nvSpPr>
          <p:cNvPr id="67" name="Google Shape;67;p13"/>
          <p:cNvSpPr txBox="1"/>
          <p:nvPr/>
        </p:nvSpPr>
        <p:spPr>
          <a:xfrm>
            <a:off x="4832125" y="3485925"/>
            <a:ext cx="3999300" cy="35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Roboto"/>
                <a:ea typeface="Roboto"/>
                <a:cs typeface="Roboto"/>
                <a:sym typeface="Roboto"/>
              </a:rPr>
              <a:t>STA2453</a:t>
            </a:r>
            <a:endParaRPr>
              <a:solidFill>
                <a:srgbClr val="FFFFFF"/>
              </a:solidFill>
              <a:latin typeface="Roboto"/>
              <a:ea typeface="Roboto"/>
              <a:cs typeface="Roboto"/>
              <a:sym typeface="Roboto"/>
            </a:endParaRPr>
          </a:p>
          <a:p>
            <a:pPr indent="0" lvl="0" marL="0" rtl="0" algn="r">
              <a:spcBef>
                <a:spcPts val="0"/>
              </a:spcBef>
              <a:spcAft>
                <a:spcPts val="0"/>
              </a:spcAft>
              <a:buNone/>
            </a:pPr>
            <a:r>
              <a:rPr lang="en">
                <a:solidFill>
                  <a:srgbClr val="FFFFFF"/>
                </a:solidFill>
                <a:latin typeface="Roboto"/>
                <a:ea typeface="Roboto"/>
                <a:cs typeface="Roboto"/>
                <a:sym typeface="Roboto"/>
              </a:rPr>
              <a:t>Sanghamesh S Vastrad</a:t>
            </a:r>
            <a:endParaRPr>
              <a:solidFill>
                <a:srgbClr val="FFFFFF"/>
              </a:solidFill>
              <a:latin typeface="Roboto"/>
              <a:ea typeface="Roboto"/>
              <a:cs typeface="Roboto"/>
              <a:sym typeface="Roboto"/>
            </a:endParaRPr>
          </a:p>
          <a:p>
            <a:pPr indent="0" lvl="0" marL="0" rtl="0" algn="r">
              <a:spcBef>
                <a:spcPts val="0"/>
              </a:spcBef>
              <a:spcAft>
                <a:spcPts val="0"/>
              </a:spcAft>
              <a:buNone/>
            </a:pPr>
            <a:r>
              <a:rPr lang="en">
                <a:solidFill>
                  <a:srgbClr val="FFFFFF"/>
                </a:solidFill>
                <a:latin typeface="Roboto"/>
                <a:ea typeface="Roboto"/>
                <a:cs typeface="Roboto"/>
                <a:sym typeface="Roboto"/>
              </a:rPr>
              <a:t>Joseph Roussy</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Modeling - Step 1</a:t>
            </a:r>
            <a:endParaRPr/>
          </a:p>
        </p:txBody>
      </p:sp>
      <p:sp>
        <p:nvSpPr>
          <p:cNvPr id="132" name="Google Shape;132;p22"/>
          <p:cNvSpPr txBox="1"/>
          <p:nvPr>
            <p:ph idx="1" type="body"/>
          </p:nvPr>
        </p:nvSpPr>
        <p:spPr>
          <a:xfrm>
            <a:off x="311700" y="1505700"/>
            <a:ext cx="84093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Quantitative Dosage Coding</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Up → 10</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Down → -10</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Steady → 0</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No → -200</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Imbalance</a:t>
            </a:r>
            <a:endParaRPr/>
          </a:p>
        </p:txBody>
      </p:sp>
      <p:sp>
        <p:nvSpPr>
          <p:cNvPr id="138" name="Google Shape;138;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Removing duplicate readmissions from same patient exacerbates class imbalance</a:t>
            </a:r>
            <a:endParaRPr sz="1800">
              <a:solidFill>
                <a:srgbClr val="000000"/>
              </a:solidFill>
            </a:endParaRPr>
          </a:p>
        </p:txBody>
      </p:sp>
      <p:pic>
        <p:nvPicPr>
          <p:cNvPr id="139" name="Google Shape;139;p23"/>
          <p:cNvPicPr preferRelativeResize="0"/>
          <p:nvPr/>
        </p:nvPicPr>
        <p:blipFill>
          <a:blip r:embed="rId3">
            <a:alphaModFix/>
          </a:blip>
          <a:stretch>
            <a:fillRect/>
          </a:stretch>
        </p:blipFill>
        <p:spPr>
          <a:xfrm>
            <a:off x="5127775" y="1818325"/>
            <a:ext cx="3704550" cy="23381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Modeling - Step 2</a:t>
            </a:r>
            <a:endParaRPr/>
          </a:p>
        </p:txBody>
      </p:sp>
      <p:sp>
        <p:nvSpPr>
          <p:cNvPr id="145" name="Google Shape;145;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Feature Engineering</a:t>
            </a:r>
            <a:endParaRPr sz="18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Experimented with one hot encoding for each dosage change for each drug</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Decreased performance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Created some new features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Medication dosage changes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Total admissions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Leave in missing values for XGBoost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Removed patients who died</a:t>
            </a:r>
            <a:endParaRPr sz="1400">
              <a:solidFill>
                <a:srgbClr val="000000"/>
              </a:solidFill>
            </a:endParaRPr>
          </a:p>
        </p:txBody>
      </p:sp>
      <p:sp>
        <p:nvSpPr>
          <p:cNvPr id="146" name="Google Shape;146;p2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Modeling</a:t>
            </a:r>
            <a:endParaRPr sz="18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Found that class weightings affects recall</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Higher positive class weighting trades higher recall for lower accuracy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Experimented with complex XGBoost models vs more simple configurations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Simple models with high positive class weight gives best recall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Grid search with 3-fold CV for optimal parameters using ROC AUC as the evaluation metric. Training data = 70% total data</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Modeling - Step 3</a:t>
            </a:r>
            <a:endParaRPr/>
          </a:p>
        </p:txBody>
      </p:sp>
      <p:sp>
        <p:nvSpPr>
          <p:cNvPr id="152" name="Google Shape;152;p2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Feature Engineering</a:t>
            </a:r>
            <a:endParaRPr sz="18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Grouped null categories for admission and discharge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Helped model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Tried grouping categories of discharge and admission</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Hurt model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Takeaway: need domain knowledge to engineer features</a:t>
            </a:r>
            <a:endParaRPr sz="1400">
              <a:solidFill>
                <a:srgbClr val="000000"/>
              </a:solidFill>
            </a:endParaRPr>
          </a:p>
        </p:txBody>
      </p:sp>
      <p:sp>
        <p:nvSpPr>
          <p:cNvPr id="153" name="Google Shape;153;p2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Modeling</a:t>
            </a:r>
            <a:endParaRPr sz="18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Previous step found an XGBoost model with high ROC AUC but poor recall</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Should be using recall as evaluation metric</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Fixed positive weight scale to recommended value and ran grid search with recall as the evaluation metric to get final model</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Feature Engineering and Modeling - Grid Search</a:t>
            </a:r>
            <a:endParaRPr sz="2700"/>
          </a:p>
        </p:txBody>
      </p:sp>
      <p:sp>
        <p:nvSpPr>
          <p:cNvPr id="159" name="Google Shape;159;p26"/>
          <p:cNvSpPr txBox="1"/>
          <p:nvPr>
            <p:ph idx="1" type="body"/>
          </p:nvPr>
        </p:nvSpPr>
        <p:spPr>
          <a:xfrm>
            <a:off x="311725"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Model Complexity</a:t>
            </a:r>
            <a:endParaRPr sz="18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160" name="Google Shape;160;p2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Sampling</a:t>
            </a:r>
            <a:endParaRPr sz="1800">
              <a:solidFill>
                <a:srgbClr val="000000"/>
              </a:solidFill>
            </a:endParaRPr>
          </a:p>
          <a:p>
            <a:pPr indent="0" lvl="0" marL="457200" rtl="0" algn="l">
              <a:spcBef>
                <a:spcPts val="1600"/>
              </a:spcBef>
              <a:spcAft>
                <a:spcPts val="1600"/>
              </a:spcAft>
              <a:buNone/>
            </a:pPr>
            <a:r>
              <a:t/>
            </a:r>
            <a:endParaRPr sz="1400">
              <a:solidFill>
                <a:srgbClr val="000000"/>
              </a:solidFill>
            </a:endParaRPr>
          </a:p>
        </p:txBody>
      </p:sp>
      <p:graphicFrame>
        <p:nvGraphicFramePr>
          <p:cNvPr id="161" name="Google Shape;161;p26"/>
          <p:cNvGraphicFramePr/>
          <p:nvPr/>
        </p:nvGraphicFramePr>
        <p:xfrm>
          <a:off x="546125" y="1980110"/>
          <a:ext cx="3000000" cy="3000000"/>
        </p:xfrm>
        <a:graphic>
          <a:graphicData uri="http://schemas.openxmlformats.org/drawingml/2006/table">
            <a:tbl>
              <a:tblPr>
                <a:noFill/>
                <a:tableStyleId>{A821351A-1EF5-4178-BE78-7701BE9C9348}</a:tableStyleId>
              </a:tblPr>
              <a:tblGrid>
                <a:gridCol w="1765550"/>
                <a:gridCol w="1765550"/>
              </a:tblGrid>
              <a:tr h="557150">
                <a:tc>
                  <a:txBody>
                    <a:bodyPr/>
                    <a:lstStyle/>
                    <a:p>
                      <a:pPr indent="0" lvl="0" marL="0" rtl="0" algn="l">
                        <a:spcBef>
                          <a:spcPts val="0"/>
                        </a:spcBef>
                        <a:spcAft>
                          <a:spcPts val="0"/>
                        </a:spcAft>
                        <a:buNone/>
                      </a:pPr>
                      <a:r>
                        <a:rPr b="1" lang="en"/>
                        <a:t>Parameter</a:t>
                      </a:r>
                      <a:endParaRPr b="1"/>
                    </a:p>
                  </a:txBody>
                  <a:tcPr marT="91425" marB="91425" marR="91425" marL="91425"/>
                </a:tc>
                <a:tc>
                  <a:txBody>
                    <a:bodyPr/>
                    <a:lstStyle/>
                    <a:p>
                      <a:pPr indent="0" lvl="0" marL="0" rtl="0" algn="l">
                        <a:spcBef>
                          <a:spcPts val="0"/>
                        </a:spcBef>
                        <a:spcAft>
                          <a:spcPts val="0"/>
                        </a:spcAft>
                        <a:buNone/>
                      </a:pPr>
                      <a:r>
                        <a:rPr b="1" lang="en"/>
                        <a:t>Values</a:t>
                      </a:r>
                      <a:endParaRPr b="1"/>
                    </a:p>
                  </a:txBody>
                  <a:tcPr marT="91425" marB="91425" marR="91425" marL="91425"/>
                </a:tc>
              </a:tr>
              <a:tr h="612075">
                <a:tc>
                  <a:txBody>
                    <a:bodyPr/>
                    <a:lstStyle/>
                    <a:p>
                      <a:pPr indent="0" lvl="0" marL="0" rtl="0" algn="l">
                        <a:spcBef>
                          <a:spcPts val="0"/>
                        </a:spcBef>
                        <a:spcAft>
                          <a:spcPts val="0"/>
                        </a:spcAft>
                        <a:buNone/>
                      </a:pPr>
                      <a:r>
                        <a:rPr lang="en"/>
                        <a:t>Max Tree Depth</a:t>
                      </a:r>
                      <a:endParaRPr/>
                    </a:p>
                  </a:txBody>
                  <a:tcPr marT="91425" marB="91425" marR="91425" marL="91425"/>
                </a:tc>
                <a:tc>
                  <a:txBody>
                    <a:bodyPr/>
                    <a:lstStyle/>
                    <a:p>
                      <a:pPr indent="0" lvl="0" marL="0" rtl="0" algn="l">
                        <a:spcBef>
                          <a:spcPts val="0"/>
                        </a:spcBef>
                        <a:spcAft>
                          <a:spcPts val="0"/>
                        </a:spcAft>
                        <a:buNone/>
                      </a:pPr>
                      <a:r>
                        <a:rPr lang="en"/>
                        <a:t>3, 6, 8</a:t>
                      </a:r>
                      <a:endParaRPr/>
                    </a:p>
                  </a:txBody>
                  <a:tcPr marT="91425" marB="91425" marR="91425" marL="91425"/>
                </a:tc>
              </a:tr>
              <a:tr h="557150">
                <a:tc>
                  <a:txBody>
                    <a:bodyPr/>
                    <a:lstStyle/>
                    <a:p>
                      <a:pPr indent="0" lvl="0" marL="0" rtl="0" algn="l">
                        <a:spcBef>
                          <a:spcPts val="0"/>
                        </a:spcBef>
                        <a:spcAft>
                          <a:spcPts val="0"/>
                        </a:spcAft>
                        <a:buNone/>
                      </a:pPr>
                      <a:r>
                        <a:rPr lang="en"/>
                        <a:t>Number of Trees</a:t>
                      </a:r>
                      <a:endParaRPr/>
                    </a:p>
                  </a:txBody>
                  <a:tcPr marT="91425" marB="91425" marR="91425" marL="91425"/>
                </a:tc>
                <a:tc>
                  <a:txBody>
                    <a:bodyPr/>
                    <a:lstStyle/>
                    <a:p>
                      <a:pPr indent="0" lvl="0" marL="0" rtl="0" algn="l">
                        <a:spcBef>
                          <a:spcPts val="0"/>
                        </a:spcBef>
                        <a:spcAft>
                          <a:spcPts val="0"/>
                        </a:spcAft>
                        <a:buNone/>
                      </a:pPr>
                      <a:r>
                        <a:rPr lang="en"/>
                        <a:t>100, 300, 500</a:t>
                      </a:r>
                      <a:endParaRPr/>
                    </a:p>
                  </a:txBody>
                  <a:tcPr marT="91425" marB="91425" marR="91425" marL="91425"/>
                </a:tc>
              </a:tr>
              <a:tr h="557150">
                <a:tc>
                  <a:txBody>
                    <a:bodyPr/>
                    <a:lstStyle/>
                    <a:p>
                      <a:pPr indent="0" lvl="0" marL="0" rtl="0" algn="l">
                        <a:spcBef>
                          <a:spcPts val="0"/>
                        </a:spcBef>
                        <a:spcAft>
                          <a:spcPts val="0"/>
                        </a:spcAft>
                        <a:buNone/>
                      </a:pPr>
                      <a:r>
                        <a:rPr lang="en"/>
                        <a:t>Learning Rate</a:t>
                      </a:r>
                      <a:endParaRPr/>
                    </a:p>
                  </a:txBody>
                  <a:tcPr marT="91425" marB="91425" marR="91425" marL="91425"/>
                </a:tc>
                <a:tc>
                  <a:txBody>
                    <a:bodyPr/>
                    <a:lstStyle/>
                    <a:p>
                      <a:pPr indent="0" lvl="0" marL="0" rtl="0" algn="l">
                        <a:spcBef>
                          <a:spcPts val="0"/>
                        </a:spcBef>
                        <a:spcAft>
                          <a:spcPts val="0"/>
                        </a:spcAft>
                        <a:buNone/>
                      </a:pPr>
                      <a:r>
                        <a:rPr lang="en"/>
                        <a:t>0.3, 0.1, 0.03</a:t>
                      </a:r>
                      <a:endParaRPr/>
                    </a:p>
                  </a:txBody>
                  <a:tcPr marT="91425" marB="91425" marR="91425" marL="91425"/>
                </a:tc>
              </a:tr>
              <a:tr h="557150">
                <a:tc>
                  <a:txBody>
                    <a:bodyPr/>
                    <a:lstStyle/>
                    <a:p>
                      <a:pPr indent="0" lvl="0" marL="0" rtl="0" algn="l">
                        <a:spcBef>
                          <a:spcPts val="0"/>
                        </a:spcBef>
                        <a:spcAft>
                          <a:spcPts val="0"/>
                        </a:spcAft>
                        <a:buNone/>
                      </a:pPr>
                      <a:r>
                        <a:rPr lang="en"/>
                        <a:t>Min Child Weight</a:t>
                      </a:r>
                      <a:endParaRPr/>
                    </a:p>
                  </a:txBody>
                  <a:tcPr marT="91425" marB="91425" marR="91425" marL="91425"/>
                </a:tc>
                <a:tc>
                  <a:txBody>
                    <a:bodyPr/>
                    <a:lstStyle/>
                    <a:p>
                      <a:pPr indent="0" lvl="0" marL="0" rtl="0" algn="l">
                        <a:spcBef>
                          <a:spcPts val="0"/>
                        </a:spcBef>
                        <a:spcAft>
                          <a:spcPts val="0"/>
                        </a:spcAft>
                        <a:buNone/>
                      </a:pPr>
                      <a:r>
                        <a:rPr lang="en"/>
                        <a:t>1, 3, 5</a:t>
                      </a:r>
                      <a:endParaRPr/>
                    </a:p>
                  </a:txBody>
                  <a:tcPr marT="91425" marB="91425" marR="91425" marL="91425"/>
                </a:tc>
              </a:tr>
            </a:tbl>
          </a:graphicData>
        </a:graphic>
      </p:graphicFrame>
      <p:graphicFrame>
        <p:nvGraphicFramePr>
          <p:cNvPr id="162" name="Google Shape;162;p26"/>
          <p:cNvGraphicFramePr/>
          <p:nvPr/>
        </p:nvGraphicFramePr>
        <p:xfrm>
          <a:off x="5066800" y="1980110"/>
          <a:ext cx="3000000" cy="3000000"/>
        </p:xfrm>
        <a:graphic>
          <a:graphicData uri="http://schemas.openxmlformats.org/drawingml/2006/table">
            <a:tbl>
              <a:tblPr>
                <a:noFill/>
                <a:tableStyleId>{A821351A-1EF5-4178-BE78-7701BE9C9348}</a:tableStyleId>
              </a:tblPr>
              <a:tblGrid>
                <a:gridCol w="1765550"/>
                <a:gridCol w="1765550"/>
              </a:tblGrid>
              <a:tr h="557150">
                <a:tc>
                  <a:txBody>
                    <a:bodyPr/>
                    <a:lstStyle/>
                    <a:p>
                      <a:pPr indent="0" lvl="0" marL="0" rtl="0" algn="l">
                        <a:spcBef>
                          <a:spcPts val="0"/>
                        </a:spcBef>
                        <a:spcAft>
                          <a:spcPts val="0"/>
                        </a:spcAft>
                        <a:buNone/>
                      </a:pPr>
                      <a:r>
                        <a:rPr b="1" lang="en"/>
                        <a:t>Parameter</a:t>
                      </a:r>
                      <a:endParaRPr b="1"/>
                    </a:p>
                  </a:txBody>
                  <a:tcPr marT="91425" marB="91425" marR="91425" marL="91425"/>
                </a:tc>
                <a:tc>
                  <a:txBody>
                    <a:bodyPr/>
                    <a:lstStyle/>
                    <a:p>
                      <a:pPr indent="0" lvl="0" marL="0" rtl="0" algn="l">
                        <a:spcBef>
                          <a:spcPts val="0"/>
                        </a:spcBef>
                        <a:spcAft>
                          <a:spcPts val="0"/>
                        </a:spcAft>
                        <a:buNone/>
                      </a:pPr>
                      <a:r>
                        <a:rPr b="1" lang="en"/>
                        <a:t>Values</a:t>
                      </a:r>
                      <a:endParaRPr b="1"/>
                    </a:p>
                  </a:txBody>
                  <a:tcPr marT="91425" marB="91425" marR="91425" marL="91425"/>
                </a:tc>
              </a:tr>
              <a:tr h="612075">
                <a:tc>
                  <a:txBody>
                    <a:bodyPr/>
                    <a:lstStyle/>
                    <a:p>
                      <a:pPr indent="0" lvl="0" marL="0" rtl="0" algn="l">
                        <a:spcBef>
                          <a:spcPts val="0"/>
                        </a:spcBef>
                        <a:spcAft>
                          <a:spcPts val="0"/>
                        </a:spcAft>
                        <a:buNone/>
                      </a:pPr>
                      <a:r>
                        <a:rPr lang="en"/>
                        <a:t>Row Subsample</a:t>
                      </a:r>
                      <a:endParaRPr/>
                    </a:p>
                  </a:txBody>
                  <a:tcPr marT="91425" marB="91425" marR="91425" marL="91425"/>
                </a:tc>
                <a:tc>
                  <a:txBody>
                    <a:bodyPr/>
                    <a:lstStyle/>
                    <a:p>
                      <a:pPr indent="0" lvl="0" marL="0" rtl="0" algn="l">
                        <a:spcBef>
                          <a:spcPts val="0"/>
                        </a:spcBef>
                        <a:spcAft>
                          <a:spcPts val="0"/>
                        </a:spcAft>
                        <a:buNone/>
                      </a:pPr>
                      <a:r>
                        <a:rPr lang="en"/>
                        <a:t>0.5, 0.75, 1</a:t>
                      </a:r>
                      <a:endParaRPr/>
                    </a:p>
                  </a:txBody>
                  <a:tcPr marT="91425" marB="91425" marR="91425" marL="91425"/>
                </a:tc>
              </a:tr>
              <a:tr h="557150">
                <a:tc>
                  <a:txBody>
                    <a:bodyPr/>
                    <a:lstStyle/>
                    <a:p>
                      <a:pPr indent="0" lvl="0" marL="0" rtl="0" algn="l">
                        <a:spcBef>
                          <a:spcPts val="0"/>
                        </a:spcBef>
                        <a:spcAft>
                          <a:spcPts val="0"/>
                        </a:spcAft>
                        <a:buNone/>
                      </a:pPr>
                      <a:r>
                        <a:rPr lang="en"/>
                        <a:t>Column Sample By Level</a:t>
                      </a:r>
                      <a:endParaRPr/>
                    </a:p>
                  </a:txBody>
                  <a:tcPr marT="91425" marB="91425" marR="91425" marL="91425"/>
                </a:tc>
                <a:tc>
                  <a:txBody>
                    <a:bodyPr/>
                    <a:lstStyle/>
                    <a:p>
                      <a:pPr indent="0" lvl="0" marL="0" rtl="0" algn="l">
                        <a:spcBef>
                          <a:spcPts val="0"/>
                        </a:spcBef>
                        <a:spcAft>
                          <a:spcPts val="0"/>
                        </a:spcAft>
                        <a:buNone/>
                      </a:pPr>
                      <a:r>
                        <a:rPr lang="en"/>
                        <a:t>0.5, 0.75, 1</a:t>
                      </a:r>
                      <a:endParaRPr/>
                    </a:p>
                  </a:txBody>
                  <a:tcPr marT="91425" marB="91425" marR="91425" marL="91425"/>
                </a:tc>
              </a:tr>
              <a:tr h="557150">
                <a:tc>
                  <a:txBody>
                    <a:bodyPr/>
                    <a:lstStyle/>
                    <a:p>
                      <a:pPr indent="0" lvl="0" marL="0" rtl="0" algn="l">
                        <a:spcBef>
                          <a:spcPts val="0"/>
                        </a:spcBef>
                        <a:spcAft>
                          <a:spcPts val="0"/>
                        </a:spcAft>
                        <a:buNone/>
                      </a:pPr>
                      <a:r>
                        <a:rPr lang="en"/>
                        <a:t>Column Sample By Node</a:t>
                      </a:r>
                      <a:endParaRPr/>
                    </a:p>
                  </a:txBody>
                  <a:tcPr marT="91425" marB="91425" marR="91425" marL="91425"/>
                </a:tc>
                <a:tc>
                  <a:txBody>
                    <a:bodyPr/>
                    <a:lstStyle/>
                    <a:p>
                      <a:pPr indent="0" lvl="0" marL="0" rtl="0" algn="l">
                        <a:spcBef>
                          <a:spcPts val="0"/>
                        </a:spcBef>
                        <a:spcAft>
                          <a:spcPts val="0"/>
                        </a:spcAft>
                        <a:buNone/>
                      </a:pPr>
                      <a:r>
                        <a:rPr lang="en"/>
                        <a:t>0.5, 0.75, 1</a:t>
                      </a:r>
                      <a:endParaRPr/>
                    </a:p>
                  </a:txBody>
                  <a:tcPr marT="91425" marB="91425" marR="91425" marL="91425"/>
                </a:tc>
              </a:tr>
              <a:tr h="557150">
                <a:tc>
                  <a:txBody>
                    <a:bodyPr/>
                    <a:lstStyle/>
                    <a:p>
                      <a:pPr indent="0" lvl="0" marL="0" rtl="0" algn="l">
                        <a:spcBef>
                          <a:spcPts val="0"/>
                        </a:spcBef>
                        <a:spcAft>
                          <a:spcPts val="0"/>
                        </a:spcAft>
                        <a:buNone/>
                      </a:pPr>
                      <a:r>
                        <a:rPr lang="en"/>
                        <a:t>Column Sample By Tree</a:t>
                      </a:r>
                      <a:endParaRPr/>
                    </a:p>
                  </a:txBody>
                  <a:tcPr marT="91425" marB="91425" marR="91425" marL="91425"/>
                </a:tc>
                <a:tc>
                  <a:txBody>
                    <a:bodyPr/>
                    <a:lstStyle/>
                    <a:p>
                      <a:pPr indent="0" lvl="0" marL="0" rtl="0" algn="l">
                        <a:spcBef>
                          <a:spcPts val="0"/>
                        </a:spcBef>
                        <a:spcAft>
                          <a:spcPts val="0"/>
                        </a:spcAft>
                        <a:buNone/>
                      </a:pPr>
                      <a:r>
                        <a:rPr lang="en"/>
                        <a:t>0.5, 0.75, 1</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 Risk Model | XGBoost</a:t>
            </a:r>
            <a:endParaRPr/>
          </a:p>
        </p:txBody>
      </p:sp>
      <p:sp>
        <p:nvSpPr>
          <p:cNvPr id="168" name="Google Shape;168;p27"/>
          <p:cNvSpPr txBox="1"/>
          <p:nvPr>
            <p:ph idx="1" type="body"/>
          </p:nvPr>
        </p:nvSpPr>
        <p:spPr>
          <a:xfrm>
            <a:off x="311725" y="1398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169" name="Google Shape;169;p2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Evaluation Metrics</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Computed on 30% held out test data</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Recall: 0.64</a:t>
            </a:r>
            <a:endParaRPr b="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Accuracy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Training: 68.80%</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Test: 68.79%</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ROC AUC: 0.72</a:t>
            </a:r>
            <a:endParaRPr sz="1800">
              <a:solidFill>
                <a:srgbClr val="000000"/>
              </a:solidFill>
            </a:endParaRPr>
          </a:p>
        </p:txBody>
      </p:sp>
      <p:graphicFrame>
        <p:nvGraphicFramePr>
          <p:cNvPr id="170" name="Google Shape;170;p27"/>
          <p:cNvGraphicFramePr/>
          <p:nvPr/>
        </p:nvGraphicFramePr>
        <p:xfrm>
          <a:off x="438175" y="1505700"/>
          <a:ext cx="3000000" cy="3000000"/>
        </p:xfrm>
        <a:graphic>
          <a:graphicData uri="http://schemas.openxmlformats.org/drawingml/2006/table">
            <a:tbl>
              <a:tblPr>
                <a:noFill/>
                <a:tableStyleId>{A821351A-1EF5-4178-BE78-7701BE9C9348}</a:tableStyleId>
              </a:tblPr>
              <a:tblGrid>
                <a:gridCol w="1965125"/>
                <a:gridCol w="1965125"/>
              </a:tblGrid>
              <a:tr h="362900">
                <a:tc>
                  <a:txBody>
                    <a:bodyPr/>
                    <a:lstStyle/>
                    <a:p>
                      <a:pPr indent="0" lvl="0" marL="0" rtl="0" algn="l">
                        <a:spcBef>
                          <a:spcPts val="0"/>
                        </a:spcBef>
                        <a:spcAft>
                          <a:spcPts val="0"/>
                        </a:spcAft>
                        <a:buNone/>
                      </a:pPr>
                      <a:r>
                        <a:rPr b="1" lang="en"/>
                        <a:t>Parameter</a:t>
                      </a:r>
                      <a:endParaRPr b="1"/>
                    </a:p>
                  </a:txBody>
                  <a:tcPr marT="91425" marB="91425" marR="91425" marL="91425"/>
                </a:tc>
                <a:tc>
                  <a:txBody>
                    <a:bodyPr/>
                    <a:lstStyle/>
                    <a:p>
                      <a:pPr indent="0" lvl="0" marL="0" rtl="0" algn="l">
                        <a:spcBef>
                          <a:spcPts val="0"/>
                        </a:spcBef>
                        <a:spcAft>
                          <a:spcPts val="0"/>
                        </a:spcAft>
                        <a:buNone/>
                      </a:pPr>
                      <a:r>
                        <a:rPr b="1" lang="en"/>
                        <a:t>Value</a:t>
                      </a:r>
                      <a:endParaRPr b="1"/>
                    </a:p>
                  </a:txBody>
                  <a:tcPr marT="91425" marB="91425" marR="91425" marL="91425"/>
                </a:tc>
              </a:tr>
              <a:tr h="362900">
                <a:tc>
                  <a:txBody>
                    <a:bodyPr/>
                    <a:lstStyle/>
                    <a:p>
                      <a:pPr indent="0" lvl="0" marL="0" rtl="0" algn="l">
                        <a:spcBef>
                          <a:spcPts val="0"/>
                        </a:spcBef>
                        <a:spcAft>
                          <a:spcPts val="0"/>
                        </a:spcAft>
                        <a:buNone/>
                      </a:pPr>
                      <a:r>
                        <a:rPr lang="en"/>
                        <a:t>Positive Weight Scale</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62900">
                <a:tc>
                  <a:txBody>
                    <a:bodyPr/>
                    <a:lstStyle/>
                    <a:p>
                      <a:pPr indent="0" lvl="0" marL="0" rtl="0" algn="l">
                        <a:spcBef>
                          <a:spcPts val="0"/>
                        </a:spcBef>
                        <a:spcAft>
                          <a:spcPts val="0"/>
                        </a:spcAft>
                        <a:buNone/>
                      </a:pPr>
                      <a:r>
                        <a:rPr lang="en"/>
                        <a:t>Max Tree Depth</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62900">
                <a:tc>
                  <a:txBody>
                    <a:bodyPr/>
                    <a:lstStyle/>
                    <a:p>
                      <a:pPr indent="0" lvl="0" marL="0" rtl="0" algn="l">
                        <a:spcBef>
                          <a:spcPts val="0"/>
                        </a:spcBef>
                        <a:spcAft>
                          <a:spcPts val="0"/>
                        </a:spcAft>
                        <a:buNone/>
                      </a:pPr>
                      <a:r>
                        <a:rPr lang="en"/>
                        <a:t>Number of Trees</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62900">
                <a:tc>
                  <a:txBody>
                    <a:bodyPr/>
                    <a:lstStyle/>
                    <a:p>
                      <a:pPr indent="0" lvl="0" marL="0" rtl="0" algn="l">
                        <a:spcBef>
                          <a:spcPts val="0"/>
                        </a:spcBef>
                        <a:spcAft>
                          <a:spcPts val="0"/>
                        </a:spcAft>
                        <a:buNone/>
                      </a:pPr>
                      <a:r>
                        <a:rPr lang="en"/>
                        <a:t>Learning Rate</a:t>
                      </a:r>
                      <a:endParaRPr/>
                    </a:p>
                  </a:txBody>
                  <a:tcPr marT="91425" marB="91425" marR="91425" marL="91425"/>
                </a:tc>
                <a:tc>
                  <a:txBody>
                    <a:bodyPr/>
                    <a:lstStyle/>
                    <a:p>
                      <a:pPr indent="0" lvl="0" marL="0" rtl="0" algn="l">
                        <a:spcBef>
                          <a:spcPts val="0"/>
                        </a:spcBef>
                        <a:spcAft>
                          <a:spcPts val="0"/>
                        </a:spcAft>
                        <a:buNone/>
                      </a:pPr>
                      <a:r>
                        <a:rPr lang="en"/>
                        <a:t>0.03</a:t>
                      </a:r>
                      <a:endParaRPr/>
                    </a:p>
                  </a:txBody>
                  <a:tcPr marT="91425" marB="91425" marR="91425" marL="91425"/>
                </a:tc>
              </a:tr>
              <a:tr h="362900">
                <a:tc>
                  <a:txBody>
                    <a:bodyPr/>
                    <a:lstStyle/>
                    <a:p>
                      <a:pPr indent="0" lvl="0" marL="0" rtl="0" algn="l">
                        <a:spcBef>
                          <a:spcPts val="0"/>
                        </a:spcBef>
                        <a:spcAft>
                          <a:spcPts val="0"/>
                        </a:spcAft>
                        <a:buNone/>
                      </a:pPr>
                      <a:r>
                        <a:rPr lang="en"/>
                        <a:t>Min Child Weight</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62900">
                <a:tc>
                  <a:txBody>
                    <a:bodyPr/>
                    <a:lstStyle/>
                    <a:p>
                      <a:pPr indent="0" lvl="0" marL="0" rtl="0" algn="l">
                        <a:spcBef>
                          <a:spcPts val="0"/>
                        </a:spcBef>
                        <a:spcAft>
                          <a:spcPts val="0"/>
                        </a:spcAft>
                        <a:buNone/>
                      </a:pPr>
                      <a:r>
                        <a:rPr lang="en"/>
                        <a:t>Row Subsampling</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463775">
                <a:tc>
                  <a:txBody>
                    <a:bodyPr/>
                    <a:lstStyle/>
                    <a:p>
                      <a:pPr indent="0" lvl="0" marL="0" rtl="0" algn="l">
                        <a:spcBef>
                          <a:spcPts val="0"/>
                        </a:spcBef>
                        <a:spcAft>
                          <a:spcPts val="0"/>
                        </a:spcAft>
                        <a:buNone/>
                      </a:pPr>
                      <a:r>
                        <a:rPr lang="en"/>
                        <a:t>Column Sampling (all types)</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r>
              <a:rPr lang="en"/>
              <a:t> of First Tree</a:t>
            </a:r>
            <a:endParaRPr/>
          </a:p>
        </p:txBody>
      </p:sp>
      <p:pic>
        <p:nvPicPr>
          <p:cNvPr id="176" name="Google Shape;176;p28"/>
          <p:cNvPicPr preferRelativeResize="0"/>
          <p:nvPr/>
        </p:nvPicPr>
        <p:blipFill>
          <a:blip r:embed="rId3">
            <a:alphaModFix/>
          </a:blip>
          <a:stretch>
            <a:fillRect/>
          </a:stretch>
        </p:blipFill>
        <p:spPr>
          <a:xfrm>
            <a:off x="152400" y="1277025"/>
            <a:ext cx="8839200" cy="3636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a:t>
            </a:r>
            <a:r>
              <a:rPr lang="en"/>
              <a:t> Term Risk Model | XGBoost</a:t>
            </a:r>
            <a:endParaRPr/>
          </a:p>
        </p:txBody>
      </p:sp>
      <p:sp>
        <p:nvSpPr>
          <p:cNvPr id="182" name="Google Shape;182;p29"/>
          <p:cNvSpPr txBox="1"/>
          <p:nvPr>
            <p:ph idx="1" type="body"/>
          </p:nvPr>
        </p:nvSpPr>
        <p:spPr>
          <a:xfrm>
            <a:off x="311725" y="1398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183" name="Google Shape;183;p2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Evaluation Metrics</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Computed on 30% held out test data</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Recall: 0.65</a:t>
            </a:r>
            <a:endParaRPr b="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Accuracy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Training: </a:t>
            </a:r>
            <a:r>
              <a:rPr lang="en" sz="1800">
                <a:solidFill>
                  <a:srgbClr val="000000"/>
                </a:solidFill>
              </a:rPr>
              <a:t>66.76%</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Test: </a:t>
            </a:r>
            <a:r>
              <a:rPr lang="en" sz="1800">
                <a:solidFill>
                  <a:srgbClr val="000000"/>
                </a:solidFill>
              </a:rPr>
              <a:t>66.09%</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ROC AUC: 0.72</a:t>
            </a:r>
            <a:endParaRPr sz="1800">
              <a:solidFill>
                <a:srgbClr val="000000"/>
              </a:solidFill>
            </a:endParaRPr>
          </a:p>
        </p:txBody>
      </p:sp>
      <p:graphicFrame>
        <p:nvGraphicFramePr>
          <p:cNvPr id="184" name="Google Shape;184;p29"/>
          <p:cNvGraphicFramePr/>
          <p:nvPr/>
        </p:nvGraphicFramePr>
        <p:xfrm>
          <a:off x="438175" y="1336800"/>
          <a:ext cx="3000000" cy="3000000"/>
        </p:xfrm>
        <a:graphic>
          <a:graphicData uri="http://schemas.openxmlformats.org/drawingml/2006/table">
            <a:tbl>
              <a:tblPr>
                <a:noFill/>
                <a:tableStyleId>{A821351A-1EF5-4178-BE78-7701BE9C9348}</a:tableStyleId>
              </a:tblPr>
              <a:tblGrid>
                <a:gridCol w="1965125"/>
                <a:gridCol w="1965125"/>
              </a:tblGrid>
              <a:tr h="365000">
                <a:tc>
                  <a:txBody>
                    <a:bodyPr/>
                    <a:lstStyle/>
                    <a:p>
                      <a:pPr indent="0" lvl="0" marL="0" rtl="0" algn="l">
                        <a:spcBef>
                          <a:spcPts val="0"/>
                        </a:spcBef>
                        <a:spcAft>
                          <a:spcPts val="0"/>
                        </a:spcAft>
                        <a:buNone/>
                      </a:pPr>
                      <a:r>
                        <a:rPr b="1" lang="en"/>
                        <a:t>Parameter</a:t>
                      </a:r>
                      <a:endParaRPr b="1"/>
                    </a:p>
                  </a:txBody>
                  <a:tcPr marT="91425" marB="91425" marR="91425" marL="91425"/>
                </a:tc>
                <a:tc>
                  <a:txBody>
                    <a:bodyPr/>
                    <a:lstStyle/>
                    <a:p>
                      <a:pPr indent="0" lvl="0" marL="0" rtl="0" algn="l">
                        <a:spcBef>
                          <a:spcPts val="0"/>
                        </a:spcBef>
                        <a:spcAft>
                          <a:spcPts val="0"/>
                        </a:spcAft>
                        <a:buNone/>
                      </a:pPr>
                      <a:r>
                        <a:rPr b="1" lang="en"/>
                        <a:t>Value</a:t>
                      </a:r>
                      <a:endParaRPr b="1"/>
                    </a:p>
                  </a:txBody>
                  <a:tcPr marT="91425" marB="91425" marR="91425" marL="91425"/>
                </a:tc>
              </a:tr>
              <a:tr h="365000">
                <a:tc>
                  <a:txBody>
                    <a:bodyPr/>
                    <a:lstStyle/>
                    <a:p>
                      <a:pPr indent="0" lvl="0" marL="0" rtl="0" algn="l">
                        <a:spcBef>
                          <a:spcPts val="0"/>
                        </a:spcBef>
                        <a:spcAft>
                          <a:spcPts val="0"/>
                        </a:spcAft>
                        <a:buNone/>
                      </a:pPr>
                      <a:r>
                        <a:rPr lang="en" sz="1200"/>
                        <a:t>Positive Weight Scale</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r>
              <a:tr h="365000">
                <a:tc>
                  <a:txBody>
                    <a:bodyPr/>
                    <a:lstStyle/>
                    <a:p>
                      <a:pPr indent="0" lvl="0" marL="0" rtl="0" algn="l">
                        <a:spcBef>
                          <a:spcPts val="0"/>
                        </a:spcBef>
                        <a:spcAft>
                          <a:spcPts val="0"/>
                        </a:spcAft>
                        <a:buNone/>
                      </a:pPr>
                      <a:r>
                        <a:rPr lang="en" sz="1200"/>
                        <a:t>Max Tree Depth</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r>
              <a:tr h="365000">
                <a:tc>
                  <a:txBody>
                    <a:bodyPr/>
                    <a:lstStyle/>
                    <a:p>
                      <a:pPr indent="0" lvl="0" marL="0" rtl="0" algn="l">
                        <a:spcBef>
                          <a:spcPts val="0"/>
                        </a:spcBef>
                        <a:spcAft>
                          <a:spcPts val="0"/>
                        </a:spcAft>
                        <a:buNone/>
                      </a:pPr>
                      <a:r>
                        <a:rPr lang="en" sz="1200"/>
                        <a:t>Number of Trees</a:t>
                      </a:r>
                      <a:endParaRPr sz="1200"/>
                    </a:p>
                  </a:txBody>
                  <a:tcPr marT="91425" marB="91425" marR="91425" marL="91425"/>
                </a:tc>
                <a:tc>
                  <a:txBody>
                    <a:bodyPr/>
                    <a:lstStyle/>
                    <a:p>
                      <a:pPr indent="0" lvl="0" marL="0" rtl="0" algn="l">
                        <a:spcBef>
                          <a:spcPts val="0"/>
                        </a:spcBef>
                        <a:spcAft>
                          <a:spcPts val="0"/>
                        </a:spcAft>
                        <a:buNone/>
                      </a:pPr>
                      <a:r>
                        <a:rPr lang="en" sz="1200"/>
                        <a:t>3</a:t>
                      </a:r>
                      <a:r>
                        <a:rPr lang="en" sz="1200"/>
                        <a:t>00</a:t>
                      </a:r>
                      <a:endParaRPr sz="1200"/>
                    </a:p>
                  </a:txBody>
                  <a:tcPr marT="91425" marB="91425" marR="91425" marL="91425"/>
                </a:tc>
              </a:tr>
              <a:tr h="365000">
                <a:tc>
                  <a:txBody>
                    <a:bodyPr/>
                    <a:lstStyle/>
                    <a:p>
                      <a:pPr indent="0" lvl="0" marL="0" rtl="0" algn="l">
                        <a:spcBef>
                          <a:spcPts val="0"/>
                        </a:spcBef>
                        <a:spcAft>
                          <a:spcPts val="0"/>
                        </a:spcAft>
                        <a:buNone/>
                      </a:pPr>
                      <a:r>
                        <a:rPr lang="en" sz="1200"/>
                        <a:t>Learning Rate</a:t>
                      </a:r>
                      <a:endParaRPr sz="1200"/>
                    </a:p>
                  </a:txBody>
                  <a:tcPr marT="91425" marB="91425" marR="91425" marL="91425"/>
                </a:tc>
                <a:tc>
                  <a:txBody>
                    <a:bodyPr/>
                    <a:lstStyle/>
                    <a:p>
                      <a:pPr indent="0" lvl="0" marL="0" rtl="0" algn="l">
                        <a:spcBef>
                          <a:spcPts val="0"/>
                        </a:spcBef>
                        <a:spcAft>
                          <a:spcPts val="0"/>
                        </a:spcAft>
                        <a:buNone/>
                      </a:pPr>
                      <a:r>
                        <a:rPr lang="en" sz="1200"/>
                        <a:t>0.3</a:t>
                      </a:r>
                      <a:endParaRPr sz="1200"/>
                    </a:p>
                  </a:txBody>
                  <a:tcPr marT="91425" marB="91425" marR="91425" marL="91425"/>
                </a:tc>
              </a:tr>
              <a:tr h="365000">
                <a:tc>
                  <a:txBody>
                    <a:bodyPr/>
                    <a:lstStyle/>
                    <a:p>
                      <a:pPr indent="0" lvl="0" marL="0" rtl="0" algn="l">
                        <a:spcBef>
                          <a:spcPts val="0"/>
                        </a:spcBef>
                        <a:spcAft>
                          <a:spcPts val="0"/>
                        </a:spcAft>
                        <a:buNone/>
                      </a:pPr>
                      <a:r>
                        <a:rPr lang="en" sz="1200"/>
                        <a:t>Min Child Weight</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r>
              <a:tr h="365000">
                <a:tc>
                  <a:txBody>
                    <a:bodyPr/>
                    <a:lstStyle/>
                    <a:p>
                      <a:pPr indent="0" lvl="0" marL="0" rtl="0" algn="l">
                        <a:spcBef>
                          <a:spcPts val="0"/>
                        </a:spcBef>
                        <a:spcAft>
                          <a:spcPts val="0"/>
                        </a:spcAft>
                        <a:buNone/>
                      </a:pPr>
                      <a:r>
                        <a:rPr lang="en" sz="1200"/>
                        <a:t>Row Subsampling</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r>
              <a:tr h="559900">
                <a:tc>
                  <a:txBody>
                    <a:bodyPr/>
                    <a:lstStyle/>
                    <a:p>
                      <a:pPr indent="0" lvl="0" marL="0" rtl="0" algn="l">
                        <a:spcBef>
                          <a:spcPts val="0"/>
                        </a:spcBef>
                        <a:spcAft>
                          <a:spcPts val="0"/>
                        </a:spcAft>
                        <a:buNone/>
                      </a:pPr>
                      <a:r>
                        <a:rPr lang="en" sz="1200"/>
                        <a:t>Column Sampling (node and tree)</a:t>
                      </a:r>
                      <a:endParaRPr sz="1200"/>
                    </a:p>
                  </a:txBody>
                  <a:tcPr marT="91425" marB="91425" marR="91425" marL="91425"/>
                </a:tc>
                <a:tc>
                  <a:txBody>
                    <a:bodyPr/>
                    <a:lstStyle/>
                    <a:p>
                      <a:pPr indent="0" lvl="0" marL="0" rtl="0" algn="l">
                        <a:spcBef>
                          <a:spcPts val="0"/>
                        </a:spcBef>
                        <a:spcAft>
                          <a:spcPts val="0"/>
                        </a:spcAft>
                        <a:buNone/>
                      </a:pPr>
                      <a:r>
                        <a:rPr lang="en" sz="1200"/>
                        <a:t>0.5</a:t>
                      </a:r>
                      <a:endParaRPr sz="1200"/>
                    </a:p>
                  </a:txBody>
                  <a:tcPr marT="91425" marB="91425" marR="91425" marL="91425"/>
                </a:tc>
              </a:tr>
              <a:tr h="559900">
                <a:tc>
                  <a:txBody>
                    <a:bodyPr/>
                    <a:lstStyle/>
                    <a:p>
                      <a:pPr indent="0" lvl="0" marL="0" rtl="0" algn="l">
                        <a:spcBef>
                          <a:spcPts val="0"/>
                        </a:spcBef>
                        <a:spcAft>
                          <a:spcPts val="0"/>
                        </a:spcAft>
                        <a:buNone/>
                      </a:pPr>
                      <a:r>
                        <a:rPr lang="en" sz="1200"/>
                        <a:t>Column Sampling by level</a:t>
                      </a:r>
                      <a:endParaRPr sz="1200"/>
                    </a:p>
                  </a:txBody>
                  <a:tcPr marT="91425" marB="91425" marR="91425" marL="91425"/>
                </a:tc>
                <a:tc>
                  <a:txBody>
                    <a:bodyPr/>
                    <a:lstStyle/>
                    <a:p>
                      <a:pPr indent="0" lvl="0" marL="0" rtl="0" algn="l">
                        <a:spcBef>
                          <a:spcPts val="0"/>
                        </a:spcBef>
                        <a:spcAft>
                          <a:spcPts val="0"/>
                        </a:spcAft>
                        <a:buNone/>
                      </a:pPr>
                      <a:r>
                        <a:rPr lang="en" sz="1200"/>
                        <a:t>0.75</a:t>
                      </a:r>
                      <a:endParaRPr sz="12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&amp; Tuning Results</a:t>
            </a:r>
            <a:endParaRPr/>
          </a:p>
        </p:txBody>
      </p:sp>
      <p:sp>
        <p:nvSpPr>
          <p:cNvPr id="190" name="Google Shape;190;p30"/>
          <p:cNvSpPr txBox="1"/>
          <p:nvPr>
            <p:ph idx="1" type="body"/>
          </p:nvPr>
        </p:nvSpPr>
        <p:spPr>
          <a:xfrm>
            <a:off x="311725" y="1398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191" name="Google Shape;191;p3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Logistic Regression</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Baseline model (with correct positive scale)</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(Short Term): 0.55 </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(Long Term): 0.62</a:t>
            </a:r>
            <a:endParaRPr b="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Final Model</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(Short Term): 0.55</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(Long Term): 0.62</a:t>
            </a:r>
            <a:endParaRPr b="1" sz="18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192" name="Google Shape;192;p3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XGBoost</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Baseline model (with correct positive scale)</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a:t>
            </a:r>
            <a:r>
              <a:rPr b="1" lang="en" sz="1800">
                <a:solidFill>
                  <a:srgbClr val="000000"/>
                </a:solidFill>
              </a:rPr>
              <a:t>(Short Term)</a:t>
            </a:r>
            <a:r>
              <a:rPr b="1" lang="en" sz="1800">
                <a:solidFill>
                  <a:srgbClr val="000000"/>
                </a:solidFill>
              </a:rPr>
              <a:t>: 0.63 </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(Long Term): 0.62 </a:t>
            </a:r>
            <a:endParaRPr b="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Final Model</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a:t>
            </a:r>
            <a:r>
              <a:rPr b="1" lang="en" sz="1800">
                <a:solidFill>
                  <a:srgbClr val="000000"/>
                </a:solidFill>
              </a:rPr>
              <a:t>(Short Term)</a:t>
            </a:r>
            <a:r>
              <a:rPr b="1" lang="en" sz="1800">
                <a:solidFill>
                  <a:srgbClr val="000000"/>
                </a:solidFill>
              </a:rPr>
              <a:t>: 0.64</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Recall (Long Term): 0.65</a:t>
            </a:r>
            <a:endParaRPr sz="18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193" name="Google Shape;193;p30"/>
          <p:cNvSpPr txBox="1"/>
          <p:nvPr/>
        </p:nvSpPr>
        <p:spPr>
          <a:xfrm>
            <a:off x="621825" y="4618125"/>
            <a:ext cx="82104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Correct class scale makes baseline models almost as good as final models!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Explainability</a:t>
            </a:r>
            <a:endParaRPr/>
          </a:p>
        </p:txBody>
      </p:sp>
      <p:sp>
        <p:nvSpPr>
          <p:cNvPr id="199" name="Google Shape;199;p3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What features in the data did the model think are most important?</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For any single prediction from a model, how did each feature in the data affect that particular prediction?</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How does each feature affect the model's predictions in a big-picture sense?</a:t>
            </a:r>
            <a:endParaRPr sz="1400">
              <a:solidFill>
                <a:srgbClr val="000000"/>
              </a:solidFill>
            </a:endParaRPr>
          </a:p>
          <a:p>
            <a:pPr indent="0" lvl="0" marL="0" rtl="0" algn="l">
              <a:spcBef>
                <a:spcPts val="0"/>
              </a:spcBef>
              <a:spcAft>
                <a:spcPts val="1600"/>
              </a:spcAft>
              <a:buNone/>
            </a:pPr>
            <a:r>
              <a:t/>
            </a:r>
            <a:endParaRPr sz="1400">
              <a:solidFill>
                <a:srgbClr val="000000"/>
              </a:solidFill>
            </a:endParaRPr>
          </a:p>
        </p:txBody>
      </p:sp>
      <p:pic>
        <p:nvPicPr>
          <p:cNvPr id="200" name="Google Shape;200;p31"/>
          <p:cNvPicPr preferRelativeResize="0"/>
          <p:nvPr/>
        </p:nvPicPr>
        <p:blipFill>
          <a:blip r:embed="rId3">
            <a:alphaModFix/>
          </a:blip>
          <a:stretch>
            <a:fillRect/>
          </a:stretch>
        </p:blipFill>
        <p:spPr>
          <a:xfrm>
            <a:off x="4464000" y="1452963"/>
            <a:ext cx="4527600" cy="31816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rPr>
              <a:t>Problem Introduction</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rPr>
              <a:t>Exploratory Data Analysis</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rPr>
              <a:t>Feature Engineering and Modeling (Iterations)</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rPr>
              <a:t>Model Explainability &amp; Suggestions</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rPr>
              <a:t>Takeaways</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206" name="Google Shape;206;p3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e</a:t>
            </a:r>
            <a:r>
              <a:rPr lang="en" sz="1400">
                <a:solidFill>
                  <a:srgbClr val="000000"/>
                </a:solidFill>
              </a:rPr>
              <a:t>li5 library uses permutation importance to calculate feature importance.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Weights returned indicate how much the accuracy of the model would decrease if that particular column was randomly shuffled.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Important to note that our feature - total_admissions - was second on the list for short term risk prediction. </a:t>
            </a:r>
            <a:endParaRPr sz="1400">
              <a:solidFill>
                <a:srgbClr val="000000"/>
              </a:solidFill>
            </a:endParaRPr>
          </a:p>
        </p:txBody>
      </p:sp>
      <p:pic>
        <p:nvPicPr>
          <p:cNvPr id="207" name="Google Shape;207;p32"/>
          <p:cNvPicPr preferRelativeResize="0"/>
          <p:nvPr/>
        </p:nvPicPr>
        <p:blipFill>
          <a:blip r:embed="rId3">
            <a:alphaModFix/>
          </a:blip>
          <a:stretch>
            <a:fillRect/>
          </a:stretch>
        </p:blipFill>
        <p:spPr>
          <a:xfrm>
            <a:off x="5544600" y="1347350"/>
            <a:ext cx="3287714" cy="371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 risk prediction</a:t>
            </a:r>
            <a:endParaRPr/>
          </a:p>
        </p:txBody>
      </p:sp>
      <p:sp>
        <p:nvSpPr>
          <p:cNvPr id="213" name="Google Shape;213;p3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a:t>
            </a:r>
            <a:r>
              <a:rPr lang="en" sz="1400">
                <a:solidFill>
                  <a:srgbClr val="000000"/>
                </a:solidFill>
              </a:rPr>
              <a:t>hap library uses game theory to compute not only feature importance, but also shap values, which can be considered equivalent to coefficients in regression.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Model summary picks out important features to show their impact on the model.</a:t>
            </a:r>
            <a:endParaRPr sz="1400">
              <a:solidFill>
                <a:srgbClr val="000000"/>
              </a:solidFill>
            </a:endParaRPr>
          </a:p>
        </p:txBody>
      </p:sp>
      <p:pic>
        <p:nvPicPr>
          <p:cNvPr id="214" name="Google Shape;214;p33"/>
          <p:cNvPicPr preferRelativeResize="0"/>
          <p:nvPr/>
        </p:nvPicPr>
        <p:blipFill>
          <a:blip r:embed="rId3">
            <a:alphaModFix/>
          </a:blip>
          <a:stretch>
            <a:fillRect/>
          </a:stretch>
        </p:blipFill>
        <p:spPr>
          <a:xfrm>
            <a:off x="4793147" y="1295925"/>
            <a:ext cx="4350850" cy="3847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 risk prediction</a:t>
            </a:r>
            <a:endParaRPr/>
          </a:p>
        </p:txBody>
      </p:sp>
      <p:sp>
        <p:nvSpPr>
          <p:cNvPr id="220" name="Google Shape;220;p3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Also allows us to see the effect of each feature on the model predictions.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can see that as number of inpatient visits over the last year is directly </a:t>
            </a:r>
            <a:r>
              <a:rPr lang="en" sz="1400">
                <a:solidFill>
                  <a:srgbClr val="000000"/>
                </a:solidFill>
              </a:rPr>
              <a:t>proportional</a:t>
            </a:r>
            <a:r>
              <a:rPr lang="en" sz="1400">
                <a:solidFill>
                  <a:srgbClr val="000000"/>
                </a:solidFill>
              </a:rPr>
              <a:t> to the patient getting readmitted again within 30 days.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Suggestion: </a:t>
            </a:r>
            <a:r>
              <a:rPr lang="en" sz="1400">
                <a:solidFill>
                  <a:srgbClr val="000000"/>
                </a:solidFill>
              </a:rPr>
              <a:t>Do not discharge the patients with high number of inpatient visits without thorough examination.  </a:t>
            </a:r>
            <a:endParaRPr sz="1400">
              <a:solidFill>
                <a:srgbClr val="000000"/>
              </a:solidFill>
            </a:endParaRPr>
          </a:p>
        </p:txBody>
      </p:sp>
      <p:pic>
        <p:nvPicPr>
          <p:cNvPr id="221" name="Google Shape;221;p34"/>
          <p:cNvPicPr preferRelativeResize="0"/>
          <p:nvPr/>
        </p:nvPicPr>
        <p:blipFill>
          <a:blip r:embed="rId3">
            <a:alphaModFix/>
          </a:blip>
          <a:stretch>
            <a:fillRect/>
          </a:stretch>
        </p:blipFill>
        <p:spPr>
          <a:xfrm>
            <a:off x="4572000" y="1584913"/>
            <a:ext cx="4527601" cy="29177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 risk prediction</a:t>
            </a:r>
            <a:endParaRPr/>
          </a:p>
        </p:txBody>
      </p:sp>
      <p:sp>
        <p:nvSpPr>
          <p:cNvPr id="227" name="Google Shape;227;p3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Watch out: </a:t>
            </a:r>
            <a:r>
              <a:rPr lang="en" sz="1400">
                <a:solidFill>
                  <a:srgbClr val="000000"/>
                </a:solidFill>
              </a:rPr>
              <a:t>Patients discharged to any other centers/place other than home are more likely to get readmitted.</a:t>
            </a:r>
            <a:endParaRPr sz="1400">
              <a:solidFill>
                <a:srgbClr val="000000"/>
              </a:solidFill>
            </a:endParaRPr>
          </a:p>
        </p:txBody>
      </p:sp>
      <p:sp>
        <p:nvSpPr>
          <p:cNvPr id="228" name="Google Shape;228;p3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Domain experts to note: </a:t>
            </a:r>
            <a:r>
              <a:rPr lang="en" sz="1400">
                <a:solidFill>
                  <a:srgbClr val="000000"/>
                </a:solidFill>
              </a:rPr>
              <a:t>Are there ways in which number of medications can be reduced? More than 10-15 medicines seems to suggest higher risk!</a:t>
            </a:r>
            <a:endParaRPr sz="1400">
              <a:solidFill>
                <a:srgbClr val="000000"/>
              </a:solidFill>
            </a:endParaRPr>
          </a:p>
        </p:txBody>
      </p:sp>
      <p:pic>
        <p:nvPicPr>
          <p:cNvPr id="229" name="Google Shape;229;p35"/>
          <p:cNvPicPr preferRelativeResize="0"/>
          <p:nvPr/>
        </p:nvPicPr>
        <p:blipFill>
          <a:blip r:embed="rId3">
            <a:alphaModFix/>
          </a:blip>
          <a:stretch>
            <a:fillRect/>
          </a:stretch>
        </p:blipFill>
        <p:spPr>
          <a:xfrm>
            <a:off x="373096" y="2556038"/>
            <a:ext cx="3877125" cy="2535275"/>
          </a:xfrm>
          <a:prstGeom prst="rect">
            <a:avLst/>
          </a:prstGeom>
          <a:noFill/>
          <a:ln>
            <a:noFill/>
          </a:ln>
        </p:spPr>
      </p:pic>
      <p:pic>
        <p:nvPicPr>
          <p:cNvPr id="230" name="Google Shape;230;p35"/>
          <p:cNvPicPr preferRelativeResize="0"/>
          <p:nvPr/>
        </p:nvPicPr>
        <p:blipFill>
          <a:blip r:embed="rId4">
            <a:alphaModFix/>
          </a:blip>
          <a:stretch>
            <a:fillRect/>
          </a:stretch>
        </p:blipFill>
        <p:spPr>
          <a:xfrm>
            <a:off x="4921296" y="2571750"/>
            <a:ext cx="3999900" cy="250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Explainability → Better Features</a:t>
            </a:r>
            <a:endParaRPr/>
          </a:p>
        </p:txBody>
      </p:sp>
      <p:sp>
        <p:nvSpPr>
          <p:cNvPr id="236" name="Google Shape;236;p3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Bonus: </a:t>
            </a:r>
            <a:r>
              <a:rPr lang="en" sz="1400">
                <a:solidFill>
                  <a:srgbClr val="000000"/>
                </a:solidFill>
              </a:rPr>
              <a:t>Model explainability can also help in feature engineering!</a:t>
            </a:r>
            <a:endParaRPr>
              <a:solidFill>
                <a:srgbClr val="000000"/>
              </a:solidFill>
            </a:endParaRPr>
          </a:p>
        </p:txBody>
      </p:sp>
      <p:pic>
        <p:nvPicPr>
          <p:cNvPr id="237" name="Google Shape;237;p36"/>
          <p:cNvPicPr preferRelativeResize="0"/>
          <p:nvPr/>
        </p:nvPicPr>
        <p:blipFill>
          <a:blip r:embed="rId3">
            <a:alphaModFix/>
          </a:blip>
          <a:stretch>
            <a:fillRect/>
          </a:stretch>
        </p:blipFill>
        <p:spPr>
          <a:xfrm>
            <a:off x="311725" y="2129722"/>
            <a:ext cx="4354901" cy="2822375"/>
          </a:xfrm>
          <a:prstGeom prst="rect">
            <a:avLst/>
          </a:prstGeom>
          <a:noFill/>
          <a:ln>
            <a:noFill/>
          </a:ln>
        </p:spPr>
      </p:pic>
      <p:pic>
        <p:nvPicPr>
          <p:cNvPr id="238" name="Google Shape;238;p36"/>
          <p:cNvPicPr preferRelativeResize="0"/>
          <p:nvPr/>
        </p:nvPicPr>
        <p:blipFill>
          <a:blip r:embed="rId4">
            <a:alphaModFix/>
          </a:blip>
          <a:stretch>
            <a:fillRect/>
          </a:stretch>
        </p:blipFill>
        <p:spPr>
          <a:xfrm>
            <a:off x="4736109" y="2129725"/>
            <a:ext cx="4314587" cy="2822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term/Overall risk</a:t>
            </a:r>
            <a:endParaRPr/>
          </a:p>
        </p:txBody>
      </p:sp>
      <p:sp>
        <p:nvSpPr>
          <p:cNvPr id="244" name="Google Shape;244;p3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Possibility: </a:t>
            </a:r>
            <a:r>
              <a:rPr lang="en" sz="1400">
                <a:solidFill>
                  <a:srgbClr val="000000"/>
                </a:solidFill>
              </a:rPr>
              <a:t>People coming from the emergency room and with more emergency visits have higher risk of returning. Maybe they require additional aid to take care of themselves in the long run.</a:t>
            </a:r>
            <a:endParaRPr sz="1400">
              <a:solidFill>
                <a:srgbClr val="000000"/>
              </a:solidFill>
            </a:endParaRPr>
          </a:p>
        </p:txBody>
      </p:sp>
      <p:pic>
        <p:nvPicPr>
          <p:cNvPr id="245" name="Google Shape;245;p37"/>
          <p:cNvPicPr preferRelativeResize="0"/>
          <p:nvPr/>
        </p:nvPicPr>
        <p:blipFill>
          <a:blip r:embed="rId3">
            <a:alphaModFix/>
          </a:blip>
          <a:stretch>
            <a:fillRect/>
          </a:stretch>
        </p:blipFill>
        <p:spPr>
          <a:xfrm>
            <a:off x="389475" y="2571750"/>
            <a:ext cx="3844351" cy="2461125"/>
          </a:xfrm>
          <a:prstGeom prst="rect">
            <a:avLst/>
          </a:prstGeom>
          <a:noFill/>
          <a:ln>
            <a:noFill/>
          </a:ln>
        </p:spPr>
      </p:pic>
      <p:pic>
        <p:nvPicPr>
          <p:cNvPr id="246" name="Google Shape;246;p37"/>
          <p:cNvPicPr preferRelativeResize="0"/>
          <p:nvPr/>
        </p:nvPicPr>
        <p:blipFill>
          <a:blip r:embed="rId4">
            <a:alphaModFix/>
          </a:blip>
          <a:stretch>
            <a:fillRect/>
          </a:stretch>
        </p:blipFill>
        <p:spPr>
          <a:xfrm>
            <a:off x="4760575" y="2320600"/>
            <a:ext cx="4071750" cy="2712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access new patients?</a:t>
            </a:r>
            <a:endParaRPr/>
          </a:p>
        </p:txBody>
      </p:sp>
      <p:pic>
        <p:nvPicPr>
          <p:cNvPr id="252" name="Google Shape;252;p38"/>
          <p:cNvPicPr preferRelativeResize="0"/>
          <p:nvPr/>
        </p:nvPicPr>
        <p:blipFill>
          <a:blip r:embed="rId3">
            <a:alphaModFix/>
          </a:blip>
          <a:stretch>
            <a:fillRect/>
          </a:stretch>
        </p:blipFill>
        <p:spPr>
          <a:xfrm>
            <a:off x="222725" y="2571750"/>
            <a:ext cx="8839202" cy="1160056"/>
          </a:xfrm>
          <a:prstGeom prst="rect">
            <a:avLst/>
          </a:prstGeom>
          <a:noFill/>
          <a:ln>
            <a:noFill/>
          </a:ln>
        </p:spPr>
      </p:pic>
      <p:pic>
        <p:nvPicPr>
          <p:cNvPr id="253" name="Google Shape;253;p38"/>
          <p:cNvPicPr preferRelativeResize="0"/>
          <p:nvPr/>
        </p:nvPicPr>
        <p:blipFill>
          <a:blip r:embed="rId4">
            <a:alphaModFix/>
          </a:blip>
          <a:stretch>
            <a:fillRect/>
          </a:stretch>
        </p:blipFill>
        <p:spPr>
          <a:xfrm>
            <a:off x="152400" y="3955731"/>
            <a:ext cx="8839202" cy="1016082"/>
          </a:xfrm>
          <a:prstGeom prst="rect">
            <a:avLst/>
          </a:prstGeom>
          <a:noFill/>
          <a:ln>
            <a:noFill/>
          </a:ln>
        </p:spPr>
      </p:pic>
      <p:sp>
        <p:nvSpPr>
          <p:cNvPr id="254" name="Google Shape;254;p38"/>
          <p:cNvSpPr txBox="1"/>
          <p:nvPr/>
        </p:nvSpPr>
        <p:spPr>
          <a:xfrm>
            <a:off x="311725" y="1401674"/>
            <a:ext cx="8520600" cy="12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Proposed Solution: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Not only classify patients as risky or not risky for discharge, but show doctors the factors driving the prediction towards the higher or lower end.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Act as a aid to doctors before making the final decision.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Improvements</a:t>
            </a:r>
            <a:endParaRPr/>
          </a:p>
        </p:txBody>
      </p:sp>
      <p:sp>
        <p:nvSpPr>
          <p:cNvPr id="260" name="Google Shape;260;p3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What we learned:</a:t>
            </a:r>
            <a:endParaRPr b="1"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Feature engineering an iterative process.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Imbalanced data requires class weight tweaking to achieve good results.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Classification task shouldn’t be decided on accuracy alone.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Model explainability very important in domains where the decisions have high impact.  </a:t>
            </a:r>
            <a:endParaRPr sz="1400">
              <a:solidFill>
                <a:srgbClr val="000000"/>
              </a:solidFill>
            </a:endParaRPr>
          </a:p>
        </p:txBody>
      </p:sp>
      <p:sp>
        <p:nvSpPr>
          <p:cNvPr id="261" name="Google Shape;261;p3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How we can improve further:</a:t>
            </a:r>
            <a:endParaRPr b="1"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Ranking system based on shap values can help in deciding which patients should be given more preference. → Can help out in situations where logistics is limited.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New features or grouping/re-coding existing features can help improve our model. → Requires domain experts for guidance. </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50" y="831175"/>
            <a:ext cx="86388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latin typeface="Roboto"/>
                <a:ea typeface="Roboto"/>
                <a:cs typeface="Roboto"/>
                <a:sym typeface="Roboto"/>
              </a:rPr>
              <a:t>Thank You!</a:t>
            </a:r>
            <a:endParaRPr sz="4000">
              <a:latin typeface="Roboto"/>
              <a:ea typeface="Roboto"/>
              <a:cs typeface="Roboto"/>
              <a:sym typeface="Roboto"/>
            </a:endParaRPr>
          </a:p>
        </p:txBody>
      </p:sp>
      <p:sp>
        <p:nvSpPr>
          <p:cNvPr id="267" name="Google Shape;267;p40"/>
          <p:cNvSpPr txBox="1"/>
          <p:nvPr>
            <p:ph idx="1" type="body"/>
          </p:nvPr>
        </p:nvSpPr>
        <p:spPr>
          <a:xfrm>
            <a:off x="311700" y="2121425"/>
            <a:ext cx="8638800" cy="94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rgbClr val="FFFFFF"/>
                </a:solidFill>
              </a:rPr>
              <a:t>Questions?</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in Hand</a:t>
            </a:r>
            <a:endParaRPr/>
          </a:p>
        </p:txBody>
      </p:sp>
      <p:sp>
        <p:nvSpPr>
          <p:cNvPr id="79" name="Google Shape;79;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Dataset</a:t>
            </a:r>
            <a:endParaRPr sz="2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Represents 10 years (1999-2008) of clinical care at 130 US hospitals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Attributes such as age, admission type, discharge disposition, medication, etc along with information about readmission of either ‘NO’, ‘&lt;30’ days or ‘&gt;30’ days.</a:t>
            </a:r>
            <a:endParaRPr sz="1400">
              <a:solidFill>
                <a:srgbClr val="000000"/>
              </a:solidFill>
            </a:endParaRPr>
          </a:p>
        </p:txBody>
      </p:sp>
      <p:sp>
        <p:nvSpPr>
          <p:cNvPr id="80" name="Google Shape;80;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Questions we want to answer</a:t>
            </a:r>
            <a:endParaRPr sz="2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Predict short term risk (30 day window) of readmission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Predict overall/long-term risk (&lt;30 or &gt;30 days)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Explain our model so that discharges can we handled better, to reduce readmission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86" name="Google Shape;86;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No timestamp → Can not perform any kind of time series analysis → Restricts the new features we can come up with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Some columns are really sparse → Best to remove these as we do not have domain knowledge.</a:t>
            </a:r>
            <a:endParaRPr sz="1400">
              <a:solidFill>
                <a:srgbClr val="000000"/>
              </a:solidFill>
            </a:endParaRPr>
          </a:p>
        </p:txBody>
      </p:sp>
      <p:pic>
        <p:nvPicPr>
          <p:cNvPr id="87" name="Google Shape;87;p16"/>
          <p:cNvPicPr preferRelativeResize="0"/>
          <p:nvPr/>
        </p:nvPicPr>
        <p:blipFill>
          <a:blip r:embed="rId3">
            <a:alphaModFix/>
          </a:blip>
          <a:stretch>
            <a:fillRect/>
          </a:stretch>
        </p:blipFill>
        <p:spPr>
          <a:xfrm>
            <a:off x="4229325" y="1435850"/>
            <a:ext cx="4846299" cy="321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93" name="Google Shape;93;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Although the original data seems quite well balanced, there are patients readmitted more than once.</a:t>
            </a:r>
            <a:endParaRPr sz="1400">
              <a:solidFill>
                <a:srgbClr val="000000"/>
              </a:solidFill>
            </a:endParaRPr>
          </a:p>
        </p:txBody>
      </p:sp>
      <p:pic>
        <p:nvPicPr>
          <p:cNvPr id="94" name="Google Shape;94;p17"/>
          <p:cNvPicPr preferRelativeResize="0"/>
          <p:nvPr/>
        </p:nvPicPr>
        <p:blipFill>
          <a:blip r:embed="rId3">
            <a:alphaModFix/>
          </a:blip>
          <a:stretch>
            <a:fillRect/>
          </a:stretch>
        </p:blipFill>
        <p:spPr>
          <a:xfrm>
            <a:off x="401499" y="2351375"/>
            <a:ext cx="3910100" cy="2649500"/>
          </a:xfrm>
          <a:prstGeom prst="rect">
            <a:avLst/>
          </a:prstGeom>
          <a:noFill/>
          <a:ln>
            <a:noFill/>
          </a:ln>
        </p:spPr>
      </p:pic>
      <p:pic>
        <p:nvPicPr>
          <p:cNvPr id="95" name="Google Shape;95;p17"/>
          <p:cNvPicPr preferRelativeResize="0"/>
          <p:nvPr/>
        </p:nvPicPr>
        <p:blipFill>
          <a:blip r:embed="rId4">
            <a:alphaModFix/>
          </a:blip>
          <a:stretch>
            <a:fillRect/>
          </a:stretch>
        </p:blipFill>
        <p:spPr>
          <a:xfrm>
            <a:off x="5225325" y="2377638"/>
            <a:ext cx="3484450" cy="2596975"/>
          </a:xfrm>
          <a:prstGeom prst="rect">
            <a:avLst/>
          </a:prstGeom>
          <a:noFill/>
          <a:ln>
            <a:noFill/>
          </a:ln>
        </p:spPr>
      </p:pic>
      <p:sp>
        <p:nvSpPr>
          <p:cNvPr id="96" name="Google Shape;96;p17"/>
          <p:cNvSpPr txBox="1"/>
          <p:nvPr/>
        </p:nvSpPr>
        <p:spPr>
          <a:xfrm>
            <a:off x="4922125" y="1505700"/>
            <a:ext cx="3910200" cy="70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Need to remove multiple readmissions to make data i.i.d, but have some feature capture information on </a:t>
            </a:r>
            <a:r>
              <a:rPr lang="en">
                <a:latin typeface="Roboto"/>
                <a:ea typeface="Roboto"/>
                <a:cs typeface="Roboto"/>
                <a:sym typeface="Roboto"/>
              </a:rPr>
              <a:t>occurrences</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Imbalance</a:t>
            </a:r>
            <a:endParaRPr/>
          </a:p>
        </p:txBody>
      </p:sp>
      <p:sp>
        <p:nvSpPr>
          <p:cNvPr id="102" name="Google Shape;102;p1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Short term risk prediction</a:t>
            </a:r>
            <a:endParaRPr sz="1800">
              <a:solidFill>
                <a:srgbClr val="000000"/>
              </a:solidFill>
            </a:endParaRPr>
          </a:p>
        </p:txBody>
      </p:sp>
      <p:sp>
        <p:nvSpPr>
          <p:cNvPr id="103" name="Google Shape;103;p1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Long term/Overall risk prediction</a:t>
            </a:r>
            <a:endParaRPr sz="1800">
              <a:solidFill>
                <a:srgbClr val="000000"/>
              </a:solidFill>
            </a:endParaRPr>
          </a:p>
        </p:txBody>
      </p:sp>
      <p:pic>
        <p:nvPicPr>
          <p:cNvPr id="104" name="Google Shape;104;p18"/>
          <p:cNvPicPr preferRelativeResize="0"/>
          <p:nvPr/>
        </p:nvPicPr>
        <p:blipFill>
          <a:blip r:embed="rId3">
            <a:alphaModFix/>
          </a:blip>
          <a:stretch>
            <a:fillRect/>
          </a:stretch>
        </p:blipFill>
        <p:spPr>
          <a:xfrm>
            <a:off x="94161" y="2029521"/>
            <a:ext cx="4434975" cy="2434727"/>
          </a:xfrm>
          <a:prstGeom prst="rect">
            <a:avLst/>
          </a:prstGeom>
          <a:noFill/>
          <a:ln>
            <a:noFill/>
          </a:ln>
        </p:spPr>
      </p:pic>
      <p:pic>
        <p:nvPicPr>
          <p:cNvPr id="105" name="Google Shape;105;p18"/>
          <p:cNvPicPr preferRelativeResize="0"/>
          <p:nvPr/>
        </p:nvPicPr>
        <p:blipFill>
          <a:blip r:embed="rId4">
            <a:alphaModFix/>
          </a:blip>
          <a:stretch>
            <a:fillRect/>
          </a:stretch>
        </p:blipFill>
        <p:spPr>
          <a:xfrm>
            <a:off x="4832399" y="1937199"/>
            <a:ext cx="3426322" cy="243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or Recall?</a:t>
            </a:r>
            <a:endParaRPr/>
          </a:p>
        </p:txBody>
      </p:sp>
      <p:sp>
        <p:nvSpPr>
          <p:cNvPr id="111" name="Google Shape;111;p19"/>
          <p:cNvSpPr txBox="1"/>
          <p:nvPr>
            <p:ph idx="2" type="body"/>
          </p:nvPr>
        </p:nvSpPr>
        <p:spPr>
          <a:xfrm>
            <a:off x="5609700" y="1505700"/>
            <a:ext cx="3222600" cy="30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When there is data imbalance, is accuracy the measure by which we judge our model?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Since our goal is to predict readmission, we need to tailor our model evaluation to this goal. That means we want to focus on high recall primarily and also high precision.</a:t>
            </a:r>
            <a:endParaRPr>
              <a:solidFill>
                <a:srgbClr val="000000"/>
              </a:solidFill>
            </a:endParaRPr>
          </a:p>
        </p:txBody>
      </p:sp>
      <p:pic>
        <p:nvPicPr>
          <p:cNvPr id="112" name="Google Shape;112;p19"/>
          <p:cNvPicPr preferRelativeResize="0"/>
          <p:nvPr/>
        </p:nvPicPr>
        <p:blipFill>
          <a:blip r:embed="rId3">
            <a:alphaModFix/>
          </a:blip>
          <a:stretch>
            <a:fillRect/>
          </a:stretch>
        </p:blipFill>
        <p:spPr>
          <a:xfrm>
            <a:off x="110796" y="1605575"/>
            <a:ext cx="5297974" cy="1160700"/>
          </a:xfrm>
          <a:prstGeom prst="rect">
            <a:avLst/>
          </a:prstGeom>
          <a:noFill/>
          <a:ln>
            <a:noFill/>
          </a:ln>
        </p:spPr>
      </p:pic>
      <p:pic>
        <p:nvPicPr>
          <p:cNvPr id="113" name="Google Shape;113;p19"/>
          <p:cNvPicPr preferRelativeResize="0"/>
          <p:nvPr/>
        </p:nvPicPr>
        <p:blipFill>
          <a:blip r:embed="rId4">
            <a:alphaModFix/>
          </a:blip>
          <a:stretch>
            <a:fillRect/>
          </a:stretch>
        </p:blipFill>
        <p:spPr>
          <a:xfrm>
            <a:off x="1704241" y="3247225"/>
            <a:ext cx="3315434" cy="132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Points to note before moving forward</a:t>
            </a:r>
            <a:endParaRPr/>
          </a:p>
        </p:txBody>
      </p:sp>
      <p:sp>
        <p:nvSpPr>
          <p:cNvPr id="119" name="Google Shape;119;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Multiple readmissions of same patients needs to be removed.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This can lead to data imbalance.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Accuracy is not a good measure when there is data imbalance.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If data after cleaning has 5% positive cases and 95% negative cases, and a model predicts all outcomes as negative, accuracy is still 95%!</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Modeling - Step 1</a:t>
            </a:r>
            <a:endParaRPr/>
          </a:p>
        </p:txBody>
      </p:sp>
      <p:sp>
        <p:nvSpPr>
          <p:cNvPr id="125" name="Google Shape;125;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Feature Engineering</a:t>
            </a:r>
            <a:endParaRPr sz="18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Simple for first iteration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Coded categorical variables and assigned quantitative values to dosages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Grouped Diagnoses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Need i.i.d. dataset for Logistic Regression and XGBoost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Only take last visit for each patient</a:t>
            </a:r>
            <a:endParaRPr sz="1400">
              <a:solidFill>
                <a:srgbClr val="000000"/>
              </a:solidFill>
            </a:endParaRPr>
          </a:p>
        </p:txBody>
      </p:sp>
      <p:sp>
        <p:nvSpPr>
          <p:cNvPr id="126" name="Google Shape;126;p2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Modeling</a:t>
            </a:r>
            <a:endParaRPr sz="18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Started with short term risk models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Wanted to start off with default Logistic Regression and XGBoost as baselines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Explore how to address class imbalance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Class weighting</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Oversampling (SMOTE)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Undersampling</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