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76" r:id="rId2"/>
    <p:sldId id="257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99" autoAdjust="0"/>
    <p:restoredTop sz="94660" autoAdjust="0"/>
  </p:normalViewPr>
  <p:slideViewPr>
    <p:cSldViewPr snapToGrid="0">
      <p:cViewPr>
        <p:scale>
          <a:sx n="86" d="100"/>
          <a:sy n="86" d="100"/>
        </p:scale>
        <p:origin x="-557" y="-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339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4051B-E068-4089-811A-A94D70BC5EB2}" type="doc">
      <dgm:prSet loTypeId="urn:microsoft.com/office/officeart/2005/8/layout/vProcess5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951D2BF-D8BD-4D96-9D1D-48026852B5C5}">
      <dgm:prSet phldrT="[Text]"/>
      <dgm:spPr/>
      <dgm:t>
        <a:bodyPr/>
        <a:lstStyle/>
        <a:p>
          <a:r>
            <a:rPr lang="en-US" b="1" dirty="0" smtClean="0"/>
            <a:t>SCALE SPACE EXTREMA DETECTION</a:t>
          </a:r>
          <a:endParaRPr lang="en-US" b="1" dirty="0"/>
        </a:p>
      </dgm:t>
    </dgm:pt>
    <dgm:pt modelId="{12A483D5-1251-46D0-8B77-5BFBCB2290C1}" type="parTrans" cxnId="{8D0C1A07-36E7-4833-80DD-5ADAEE12AE5C}">
      <dgm:prSet/>
      <dgm:spPr/>
      <dgm:t>
        <a:bodyPr/>
        <a:lstStyle/>
        <a:p>
          <a:endParaRPr lang="en-US"/>
        </a:p>
      </dgm:t>
    </dgm:pt>
    <dgm:pt modelId="{38C57937-6DFA-4882-9283-F3FB5759D129}" type="sibTrans" cxnId="{8D0C1A07-36E7-4833-80DD-5ADAEE12AE5C}">
      <dgm:prSet/>
      <dgm:spPr/>
      <dgm:t>
        <a:bodyPr/>
        <a:lstStyle/>
        <a:p>
          <a:endParaRPr lang="en-US"/>
        </a:p>
      </dgm:t>
    </dgm:pt>
    <dgm:pt modelId="{A0F9D6EC-BC02-4FD1-B006-BBA3DFEEB1B4}">
      <dgm:prSet phldrT="[Text]"/>
      <dgm:spPr/>
      <dgm:t>
        <a:bodyPr/>
        <a:lstStyle/>
        <a:p>
          <a:r>
            <a:rPr lang="en-US" dirty="0" smtClean="0"/>
            <a:t>Search over multiple scale and multiple image location.</a:t>
          </a:r>
          <a:endParaRPr lang="en-US" dirty="0"/>
        </a:p>
      </dgm:t>
    </dgm:pt>
    <dgm:pt modelId="{A0A298A0-623D-4B88-9FC0-73F958886375}" type="parTrans" cxnId="{0D17C10F-45FB-4402-A242-01212151B704}">
      <dgm:prSet/>
      <dgm:spPr/>
      <dgm:t>
        <a:bodyPr/>
        <a:lstStyle/>
        <a:p>
          <a:endParaRPr lang="en-US"/>
        </a:p>
      </dgm:t>
    </dgm:pt>
    <dgm:pt modelId="{03A0572A-E924-4CC3-BA84-D4C0327E8550}" type="sibTrans" cxnId="{0D17C10F-45FB-4402-A242-01212151B704}">
      <dgm:prSet/>
      <dgm:spPr/>
      <dgm:t>
        <a:bodyPr/>
        <a:lstStyle/>
        <a:p>
          <a:endParaRPr lang="en-US"/>
        </a:p>
      </dgm:t>
    </dgm:pt>
    <dgm:pt modelId="{649F80E2-9361-4B6B-A626-FD0E960C9D62}">
      <dgm:prSet phldrT="[Text]"/>
      <dgm:spPr/>
      <dgm:t>
        <a:bodyPr/>
        <a:lstStyle/>
        <a:p>
          <a:r>
            <a:rPr lang="en-US" b="1" dirty="0" smtClean="0"/>
            <a:t>KEY POINT LOCALIZATION</a:t>
          </a:r>
          <a:endParaRPr lang="en-US" b="1" dirty="0"/>
        </a:p>
      </dgm:t>
    </dgm:pt>
    <dgm:pt modelId="{80A0D977-6E40-4941-AC51-9467A72D4B92}" type="parTrans" cxnId="{A8D4DCAD-B501-4246-B6CC-BD62EA640B70}">
      <dgm:prSet/>
      <dgm:spPr/>
      <dgm:t>
        <a:bodyPr/>
        <a:lstStyle/>
        <a:p>
          <a:endParaRPr lang="en-US"/>
        </a:p>
      </dgm:t>
    </dgm:pt>
    <dgm:pt modelId="{3D731772-AE61-41EE-94A7-0409F549DD3B}" type="sibTrans" cxnId="{A8D4DCAD-B501-4246-B6CC-BD62EA640B70}">
      <dgm:prSet/>
      <dgm:spPr/>
      <dgm:t>
        <a:bodyPr/>
        <a:lstStyle/>
        <a:p>
          <a:endParaRPr lang="en-US"/>
        </a:p>
      </dgm:t>
    </dgm:pt>
    <dgm:pt modelId="{903084AB-8008-45C9-BAE4-B3EA8F03F7A3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</a:rPr>
            <a:t>Fit a model to determine location and scale</a:t>
          </a:r>
          <a:endParaRPr lang="en-US" dirty="0"/>
        </a:p>
      </dgm:t>
    </dgm:pt>
    <dgm:pt modelId="{9A17D66B-8AE6-4300-A325-72D2C37BD2E3}" type="parTrans" cxnId="{03FCFAC8-3F19-4535-ADDB-0417C79A47AF}">
      <dgm:prSet/>
      <dgm:spPr/>
      <dgm:t>
        <a:bodyPr/>
        <a:lstStyle/>
        <a:p>
          <a:endParaRPr lang="en-US"/>
        </a:p>
      </dgm:t>
    </dgm:pt>
    <dgm:pt modelId="{96BA8B5D-C03E-4BA3-9018-B913D7B08F53}" type="sibTrans" cxnId="{03FCFAC8-3F19-4535-ADDB-0417C79A47AF}">
      <dgm:prSet/>
      <dgm:spPr/>
      <dgm:t>
        <a:bodyPr/>
        <a:lstStyle/>
        <a:p>
          <a:endParaRPr lang="en-US"/>
        </a:p>
      </dgm:t>
    </dgm:pt>
    <dgm:pt modelId="{480C7928-79D7-407E-9FF7-D02D99458844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</a:rPr>
            <a:t>Select key points based on a measure of stability.</a:t>
          </a:r>
          <a:endParaRPr lang="en-US" dirty="0"/>
        </a:p>
      </dgm:t>
    </dgm:pt>
    <dgm:pt modelId="{2AB1DF69-A73F-4CFE-807C-A5A1CA62A248}" type="parTrans" cxnId="{B50B82F5-1464-4B7A-903A-41A4FC87FC48}">
      <dgm:prSet/>
      <dgm:spPr/>
      <dgm:t>
        <a:bodyPr/>
        <a:lstStyle/>
        <a:p>
          <a:endParaRPr lang="en-US"/>
        </a:p>
      </dgm:t>
    </dgm:pt>
    <dgm:pt modelId="{A467BC4E-B7F5-4BC8-92EC-924EAC215C3D}" type="sibTrans" cxnId="{B50B82F5-1464-4B7A-903A-41A4FC87FC48}">
      <dgm:prSet/>
      <dgm:spPr/>
      <dgm:t>
        <a:bodyPr/>
        <a:lstStyle/>
        <a:p>
          <a:endParaRPr lang="en-US"/>
        </a:p>
      </dgm:t>
    </dgm:pt>
    <dgm:pt modelId="{56B01235-1638-49AB-AEA6-B1A96C6B59FF}">
      <dgm:prSet phldrT="[Text]"/>
      <dgm:spPr/>
      <dgm:t>
        <a:bodyPr/>
        <a:lstStyle/>
        <a:p>
          <a:r>
            <a:rPr lang="en-US" b="1" dirty="0" smtClean="0"/>
            <a:t>KEY POINT ORIENTATION    </a:t>
          </a:r>
          <a:endParaRPr lang="en-US" b="1" dirty="0"/>
        </a:p>
      </dgm:t>
    </dgm:pt>
    <dgm:pt modelId="{485EF9D4-1E71-4492-ABD1-A3B2EA3FE356}" type="parTrans" cxnId="{CE000F44-706F-4743-8EE4-26FED5B516C3}">
      <dgm:prSet/>
      <dgm:spPr/>
      <dgm:t>
        <a:bodyPr/>
        <a:lstStyle/>
        <a:p>
          <a:endParaRPr lang="en-US"/>
        </a:p>
      </dgm:t>
    </dgm:pt>
    <dgm:pt modelId="{E48AA02E-33DA-4432-8A4F-1378496F46FA}" type="sibTrans" cxnId="{CE000F44-706F-4743-8EE4-26FED5B516C3}">
      <dgm:prSet/>
      <dgm:spPr/>
      <dgm:t>
        <a:bodyPr/>
        <a:lstStyle/>
        <a:p>
          <a:endParaRPr lang="en-US"/>
        </a:p>
      </dgm:t>
    </dgm:pt>
    <dgm:pt modelId="{C5963381-941C-4720-B1A7-F75258473858}">
      <dgm:prSet/>
      <dgm:spPr/>
      <dgm:t>
        <a:bodyPr/>
        <a:lstStyle/>
        <a:p>
          <a:r>
            <a:rPr lang="en-US" dirty="0" smtClean="0"/>
            <a:t>Each key point is given some orientation</a:t>
          </a:r>
          <a:endParaRPr lang="en-US" dirty="0"/>
        </a:p>
      </dgm:t>
    </dgm:pt>
    <dgm:pt modelId="{00DA14A1-2223-4285-979E-672CCBE631FB}" type="parTrans" cxnId="{429BD090-B6C6-466F-AFF9-684DEF5FCE5F}">
      <dgm:prSet/>
      <dgm:spPr/>
      <dgm:t>
        <a:bodyPr/>
        <a:lstStyle/>
        <a:p>
          <a:endParaRPr lang="en-US"/>
        </a:p>
      </dgm:t>
    </dgm:pt>
    <dgm:pt modelId="{6CDCA6E2-4049-4747-BDBA-D24F85250E30}" type="sibTrans" cxnId="{429BD090-B6C6-466F-AFF9-684DEF5FCE5F}">
      <dgm:prSet/>
      <dgm:spPr/>
      <dgm:t>
        <a:bodyPr/>
        <a:lstStyle/>
        <a:p>
          <a:endParaRPr lang="en-US"/>
        </a:p>
      </dgm:t>
    </dgm:pt>
    <dgm:pt modelId="{D6545BA1-5084-435C-9A74-33D837FDCA47}">
      <dgm:prSet/>
      <dgm:spPr/>
      <dgm:t>
        <a:bodyPr/>
        <a:lstStyle/>
        <a:p>
          <a:r>
            <a:rPr lang="en-US" b="1" dirty="0" smtClean="0"/>
            <a:t>KEY POINT DESCRIPTOR </a:t>
          </a:r>
          <a:endParaRPr lang="en-US" b="1" dirty="0"/>
        </a:p>
      </dgm:t>
    </dgm:pt>
    <dgm:pt modelId="{4E60442E-DDCB-45C8-94E0-C9DD377B52C9}" type="parTrans" cxnId="{FB5AD611-A887-4A57-9C2F-8B6485E6829C}">
      <dgm:prSet/>
      <dgm:spPr/>
      <dgm:t>
        <a:bodyPr/>
        <a:lstStyle/>
        <a:p>
          <a:endParaRPr lang="en-US"/>
        </a:p>
      </dgm:t>
    </dgm:pt>
    <dgm:pt modelId="{8073E0C5-9074-4756-87D7-817EE2EF1770}" type="sibTrans" cxnId="{FB5AD611-A887-4A57-9C2F-8B6485E6829C}">
      <dgm:prSet/>
      <dgm:spPr/>
      <dgm:t>
        <a:bodyPr/>
        <a:lstStyle/>
        <a:p>
          <a:endParaRPr lang="en-US"/>
        </a:p>
      </dgm:t>
    </dgm:pt>
    <dgm:pt modelId="{DE213D32-FDA1-40A5-BE41-AF1C6DE04AEF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</a:rPr>
            <a:t>Use local image gradients at selected scale and rotation to describe each key point region.</a:t>
          </a:r>
          <a:endParaRPr lang="en-US" dirty="0"/>
        </a:p>
      </dgm:t>
    </dgm:pt>
    <dgm:pt modelId="{F0792E74-F9C8-4EFB-BC0E-EC94952002F1}" type="parTrans" cxnId="{078934DC-EDBF-4AAD-A7EA-E1A585CD47C2}">
      <dgm:prSet/>
      <dgm:spPr/>
      <dgm:t>
        <a:bodyPr/>
        <a:lstStyle/>
        <a:p>
          <a:endParaRPr lang="en-US"/>
        </a:p>
      </dgm:t>
    </dgm:pt>
    <dgm:pt modelId="{D842B15D-5F70-481C-B1E4-9C25AC567A12}" type="sibTrans" cxnId="{078934DC-EDBF-4AAD-A7EA-E1A585CD47C2}">
      <dgm:prSet/>
      <dgm:spPr/>
      <dgm:t>
        <a:bodyPr/>
        <a:lstStyle/>
        <a:p>
          <a:endParaRPr lang="en-US"/>
        </a:p>
      </dgm:t>
    </dgm:pt>
    <dgm:pt modelId="{E03A56A4-242D-4557-8CAF-D2C267C2BEEB}" type="pres">
      <dgm:prSet presAssocID="{F184051B-E068-4089-811A-A94D70BC5EB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DC58EA-5EBC-48E1-9EF7-B93FDE43E48B}" type="pres">
      <dgm:prSet presAssocID="{F184051B-E068-4089-811A-A94D70BC5EB2}" presName="dummyMaxCanvas" presStyleCnt="0">
        <dgm:presLayoutVars/>
      </dgm:prSet>
      <dgm:spPr/>
    </dgm:pt>
    <dgm:pt modelId="{E718EE61-20D2-4DC3-AF3C-556B5DEAAD1D}" type="pres">
      <dgm:prSet presAssocID="{F184051B-E068-4089-811A-A94D70BC5EB2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A50EB-F03C-45F0-AA0F-5F3A381F3BDB}" type="pres">
      <dgm:prSet presAssocID="{F184051B-E068-4089-811A-A94D70BC5EB2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4F8D3-3B6D-46DE-B837-07B550435DF8}" type="pres">
      <dgm:prSet presAssocID="{F184051B-E068-4089-811A-A94D70BC5EB2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A5BC4-C476-4A12-B86F-EA60FD09F5EA}" type="pres">
      <dgm:prSet presAssocID="{F184051B-E068-4089-811A-A94D70BC5EB2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808D3-A2D0-4512-9968-36A6A26C48EC}" type="pres">
      <dgm:prSet presAssocID="{F184051B-E068-4089-811A-A94D70BC5EB2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C80ED-B8C7-46EB-812A-0B77CAE9B700}" type="pres">
      <dgm:prSet presAssocID="{F184051B-E068-4089-811A-A94D70BC5EB2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ADC0E-D6C5-4B38-BFF8-73BA5A3A9312}" type="pres">
      <dgm:prSet presAssocID="{F184051B-E068-4089-811A-A94D70BC5EB2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D3496-A37C-4518-8D86-F3CB921C14F7}" type="pres">
      <dgm:prSet presAssocID="{F184051B-E068-4089-811A-A94D70BC5EB2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D39CD-D369-44CE-9C9B-9065B3CE5C3D}" type="pres">
      <dgm:prSet presAssocID="{F184051B-E068-4089-811A-A94D70BC5EB2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7D907-609D-49EE-B7AA-54638316DE73}" type="pres">
      <dgm:prSet presAssocID="{F184051B-E068-4089-811A-A94D70BC5EB2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2742E-481C-4AB2-A950-59005EDC21CF}" type="pres">
      <dgm:prSet presAssocID="{F184051B-E068-4089-811A-A94D70BC5EB2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BD090-B6C6-466F-AFF9-684DEF5FCE5F}" srcId="{56B01235-1638-49AB-AEA6-B1A96C6B59FF}" destId="{C5963381-941C-4720-B1A7-F75258473858}" srcOrd="0" destOrd="0" parTransId="{00DA14A1-2223-4285-979E-672CCBE631FB}" sibTransId="{6CDCA6E2-4049-4747-BDBA-D24F85250E30}"/>
    <dgm:cxn modelId="{B834CD11-4FD0-47E4-AD7C-F01B0F6C718B}" type="presOf" srcId="{649F80E2-9361-4B6B-A626-FD0E960C9D62}" destId="{F32A50EB-F03C-45F0-AA0F-5F3A381F3BDB}" srcOrd="0" destOrd="0" presId="urn:microsoft.com/office/officeart/2005/8/layout/vProcess5"/>
    <dgm:cxn modelId="{BB444043-C5FD-4ACF-BDDB-F4D7FA715D4B}" type="presOf" srcId="{D951D2BF-D8BD-4D96-9D1D-48026852B5C5}" destId="{F65D3496-A37C-4518-8D86-F3CB921C14F7}" srcOrd="1" destOrd="0" presId="urn:microsoft.com/office/officeart/2005/8/layout/vProcess5"/>
    <dgm:cxn modelId="{FB5AD611-A887-4A57-9C2F-8B6485E6829C}" srcId="{F184051B-E068-4089-811A-A94D70BC5EB2}" destId="{D6545BA1-5084-435C-9A74-33D837FDCA47}" srcOrd="3" destOrd="0" parTransId="{4E60442E-DDCB-45C8-94E0-C9DD377B52C9}" sibTransId="{8073E0C5-9074-4756-87D7-817EE2EF1770}"/>
    <dgm:cxn modelId="{B50B82F5-1464-4B7A-903A-41A4FC87FC48}" srcId="{649F80E2-9361-4B6B-A626-FD0E960C9D62}" destId="{480C7928-79D7-407E-9FF7-D02D99458844}" srcOrd="1" destOrd="0" parTransId="{2AB1DF69-A73F-4CFE-807C-A5A1CA62A248}" sibTransId="{A467BC4E-B7F5-4BC8-92EC-924EAC215C3D}"/>
    <dgm:cxn modelId="{F9541E9B-704D-4C01-9CD3-622E18225EE9}" type="presOf" srcId="{DE213D32-FDA1-40A5-BE41-AF1C6DE04AEF}" destId="{23A2742E-481C-4AB2-A950-59005EDC21CF}" srcOrd="1" destOrd="1" presId="urn:microsoft.com/office/officeart/2005/8/layout/vProcess5"/>
    <dgm:cxn modelId="{4BB80DF6-77B8-4879-9863-758ABEFF2AEA}" type="presOf" srcId="{56B01235-1638-49AB-AEA6-B1A96C6B59FF}" destId="{A764F8D3-3B6D-46DE-B837-07B550435DF8}" srcOrd="0" destOrd="0" presId="urn:microsoft.com/office/officeart/2005/8/layout/vProcess5"/>
    <dgm:cxn modelId="{EED26CF3-C99F-4AD1-8FE5-36B36AA73BD0}" type="presOf" srcId="{D951D2BF-D8BD-4D96-9D1D-48026852B5C5}" destId="{E718EE61-20D2-4DC3-AF3C-556B5DEAAD1D}" srcOrd="0" destOrd="0" presId="urn:microsoft.com/office/officeart/2005/8/layout/vProcess5"/>
    <dgm:cxn modelId="{8A80374F-D3DB-46EC-B63E-8334D0503E6A}" type="presOf" srcId="{F184051B-E068-4089-811A-A94D70BC5EB2}" destId="{E03A56A4-242D-4557-8CAF-D2C267C2BEEB}" srcOrd="0" destOrd="0" presId="urn:microsoft.com/office/officeart/2005/8/layout/vProcess5"/>
    <dgm:cxn modelId="{8FFADA6D-62E7-4F2C-81C1-8960DA35C284}" type="presOf" srcId="{480C7928-79D7-407E-9FF7-D02D99458844}" destId="{F32A50EB-F03C-45F0-AA0F-5F3A381F3BDB}" srcOrd="0" destOrd="2" presId="urn:microsoft.com/office/officeart/2005/8/layout/vProcess5"/>
    <dgm:cxn modelId="{1816D2D6-0A1D-4634-AC24-BEF3D838EE80}" type="presOf" srcId="{C5963381-941C-4720-B1A7-F75258473858}" destId="{A764F8D3-3B6D-46DE-B837-07B550435DF8}" srcOrd="0" destOrd="1" presId="urn:microsoft.com/office/officeart/2005/8/layout/vProcess5"/>
    <dgm:cxn modelId="{A8D4DCAD-B501-4246-B6CC-BD62EA640B70}" srcId="{F184051B-E068-4089-811A-A94D70BC5EB2}" destId="{649F80E2-9361-4B6B-A626-FD0E960C9D62}" srcOrd="1" destOrd="0" parTransId="{80A0D977-6E40-4941-AC51-9467A72D4B92}" sibTransId="{3D731772-AE61-41EE-94A7-0409F549DD3B}"/>
    <dgm:cxn modelId="{5709CF2F-208E-46F3-85C3-79831B553DE7}" type="presOf" srcId="{DE213D32-FDA1-40A5-BE41-AF1C6DE04AEF}" destId="{B38A5BC4-C476-4A12-B86F-EA60FD09F5EA}" srcOrd="0" destOrd="1" presId="urn:microsoft.com/office/officeart/2005/8/layout/vProcess5"/>
    <dgm:cxn modelId="{9523B711-F946-4F88-8CD3-685F7124ACCC}" type="presOf" srcId="{D6545BA1-5084-435C-9A74-33D837FDCA47}" destId="{B38A5BC4-C476-4A12-B86F-EA60FD09F5EA}" srcOrd="0" destOrd="0" presId="urn:microsoft.com/office/officeart/2005/8/layout/vProcess5"/>
    <dgm:cxn modelId="{24A19C22-2A20-48E6-AC68-5EB2C1C9FFF0}" type="presOf" srcId="{A0F9D6EC-BC02-4FD1-B006-BBA3DFEEB1B4}" destId="{F65D3496-A37C-4518-8D86-F3CB921C14F7}" srcOrd="1" destOrd="1" presId="urn:microsoft.com/office/officeart/2005/8/layout/vProcess5"/>
    <dgm:cxn modelId="{5A94DF2E-C416-4E4B-AE79-9D99E334AFA8}" type="presOf" srcId="{38C57937-6DFA-4882-9283-F3FB5759D129}" destId="{6D7808D3-A2D0-4512-9968-36A6A26C48EC}" srcOrd="0" destOrd="0" presId="urn:microsoft.com/office/officeart/2005/8/layout/vProcess5"/>
    <dgm:cxn modelId="{16165543-675E-438B-8E41-C094A073CF3D}" type="presOf" srcId="{56B01235-1638-49AB-AEA6-B1A96C6B59FF}" destId="{5537D907-609D-49EE-B7AA-54638316DE73}" srcOrd="1" destOrd="0" presId="urn:microsoft.com/office/officeart/2005/8/layout/vProcess5"/>
    <dgm:cxn modelId="{0D17C10F-45FB-4402-A242-01212151B704}" srcId="{D951D2BF-D8BD-4D96-9D1D-48026852B5C5}" destId="{A0F9D6EC-BC02-4FD1-B006-BBA3DFEEB1B4}" srcOrd="0" destOrd="0" parTransId="{A0A298A0-623D-4B88-9FC0-73F958886375}" sibTransId="{03A0572A-E924-4CC3-BA84-D4C0327E8550}"/>
    <dgm:cxn modelId="{03FCFAC8-3F19-4535-ADDB-0417C79A47AF}" srcId="{649F80E2-9361-4B6B-A626-FD0E960C9D62}" destId="{903084AB-8008-45C9-BAE4-B3EA8F03F7A3}" srcOrd="0" destOrd="0" parTransId="{9A17D66B-8AE6-4300-A325-72D2C37BD2E3}" sibTransId="{96BA8B5D-C03E-4BA3-9018-B913D7B08F53}"/>
    <dgm:cxn modelId="{C662D93B-FB12-4331-A24C-34DE2DEC6BAA}" type="presOf" srcId="{903084AB-8008-45C9-BAE4-B3EA8F03F7A3}" destId="{F32A50EB-F03C-45F0-AA0F-5F3A381F3BDB}" srcOrd="0" destOrd="1" presId="urn:microsoft.com/office/officeart/2005/8/layout/vProcess5"/>
    <dgm:cxn modelId="{B330B8C9-193F-43B1-91E4-E8031A994D95}" type="presOf" srcId="{903084AB-8008-45C9-BAE4-B3EA8F03F7A3}" destId="{1F3D39CD-D369-44CE-9C9B-9065B3CE5C3D}" srcOrd="1" destOrd="1" presId="urn:microsoft.com/office/officeart/2005/8/layout/vProcess5"/>
    <dgm:cxn modelId="{CE000F44-706F-4743-8EE4-26FED5B516C3}" srcId="{F184051B-E068-4089-811A-A94D70BC5EB2}" destId="{56B01235-1638-49AB-AEA6-B1A96C6B59FF}" srcOrd="2" destOrd="0" parTransId="{485EF9D4-1E71-4492-ABD1-A3B2EA3FE356}" sibTransId="{E48AA02E-33DA-4432-8A4F-1378496F46FA}"/>
    <dgm:cxn modelId="{5E9042EB-EE38-4573-BE72-22D70B37ECBD}" type="presOf" srcId="{C5963381-941C-4720-B1A7-F75258473858}" destId="{5537D907-609D-49EE-B7AA-54638316DE73}" srcOrd="1" destOrd="1" presId="urn:microsoft.com/office/officeart/2005/8/layout/vProcess5"/>
    <dgm:cxn modelId="{16C45C1B-C0C1-4665-AE3B-BFC64AE13B54}" type="presOf" srcId="{649F80E2-9361-4B6B-A626-FD0E960C9D62}" destId="{1F3D39CD-D369-44CE-9C9B-9065B3CE5C3D}" srcOrd="1" destOrd="0" presId="urn:microsoft.com/office/officeart/2005/8/layout/vProcess5"/>
    <dgm:cxn modelId="{8D0C1A07-36E7-4833-80DD-5ADAEE12AE5C}" srcId="{F184051B-E068-4089-811A-A94D70BC5EB2}" destId="{D951D2BF-D8BD-4D96-9D1D-48026852B5C5}" srcOrd="0" destOrd="0" parTransId="{12A483D5-1251-46D0-8B77-5BFBCB2290C1}" sibTransId="{38C57937-6DFA-4882-9283-F3FB5759D129}"/>
    <dgm:cxn modelId="{078934DC-EDBF-4AAD-A7EA-E1A585CD47C2}" srcId="{D6545BA1-5084-435C-9A74-33D837FDCA47}" destId="{DE213D32-FDA1-40A5-BE41-AF1C6DE04AEF}" srcOrd="0" destOrd="0" parTransId="{F0792E74-F9C8-4EFB-BC0E-EC94952002F1}" sibTransId="{D842B15D-5F70-481C-B1E4-9C25AC567A12}"/>
    <dgm:cxn modelId="{E0F7CBBB-514D-411E-9DC8-DC0F6A3C19CE}" type="presOf" srcId="{D6545BA1-5084-435C-9A74-33D837FDCA47}" destId="{23A2742E-481C-4AB2-A950-59005EDC21CF}" srcOrd="1" destOrd="0" presId="urn:microsoft.com/office/officeart/2005/8/layout/vProcess5"/>
    <dgm:cxn modelId="{8B7A6FA6-C3A7-4479-BE91-6B13C11B5E97}" type="presOf" srcId="{E48AA02E-33DA-4432-8A4F-1378496F46FA}" destId="{862ADC0E-D6C5-4B38-BFF8-73BA5A3A9312}" srcOrd="0" destOrd="0" presId="urn:microsoft.com/office/officeart/2005/8/layout/vProcess5"/>
    <dgm:cxn modelId="{2FDE7237-43FB-46FC-9ECC-D6DF4AEE7489}" type="presOf" srcId="{480C7928-79D7-407E-9FF7-D02D99458844}" destId="{1F3D39CD-D369-44CE-9C9B-9065B3CE5C3D}" srcOrd="1" destOrd="2" presId="urn:microsoft.com/office/officeart/2005/8/layout/vProcess5"/>
    <dgm:cxn modelId="{3C31336A-6FE2-4279-92C5-5CE1B6404F6D}" type="presOf" srcId="{A0F9D6EC-BC02-4FD1-B006-BBA3DFEEB1B4}" destId="{E718EE61-20D2-4DC3-AF3C-556B5DEAAD1D}" srcOrd="0" destOrd="1" presId="urn:microsoft.com/office/officeart/2005/8/layout/vProcess5"/>
    <dgm:cxn modelId="{8B25714F-A9E6-4FD3-B3DA-3787386F00CF}" type="presOf" srcId="{3D731772-AE61-41EE-94A7-0409F549DD3B}" destId="{541C80ED-B8C7-46EB-812A-0B77CAE9B700}" srcOrd="0" destOrd="0" presId="urn:microsoft.com/office/officeart/2005/8/layout/vProcess5"/>
    <dgm:cxn modelId="{811243CE-F7B4-44FE-9782-280C0EAA57E1}" type="presParOf" srcId="{E03A56A4-242D-4557-8CAF-D2C267C2BEEB}" destId="{C9DC58EA-5EBC-48E1-9EF7-B93FDE43E48B}" srcOrd="0" destOrd="0" presId="urn:microsoft.com/office/officeart/2005/8/layout/vProcess5"/>
    <dgm:cxn modelId="{E8F81643-FCF8-4787-8270-7BD0601D29A1}" type="presParOf" srcId="{E03A56A4-242D-4557-8CAF-D2C267C2BEEB}" destId="{E718EE61-20D2-4DC3-AF3C-556B5DEAAD1D}" srcOrd="1" destOrd="0" presId="urn:microsoft.com/office/officeart/2005/8/layout/vProcess5"/>
    <dgm:cxn modelId="{0BA39C0C-AF71-47FF-92FC-E457192415C7}" type="presParOf" srcId="{E03A56A4-242D-4557-8CAF-D2C267C2BEEB}" destId="{F32A50EB-F03C-45F0-AA0F-5F3A381F3BDB}" srcOrd="2" destOrd="0" presId="urn:microsoft.com/office/officeart/2005/8/layout/vProcess5"/>
    <dgm:cxn modelId="{5EC7ECA9-EAD3-4F62-8CB4-C74A1C1BBD0E}" type="presParOf" srcId="{E03A56A4-242D-4557-8CAF-D2C267C2BEEB}" destId="{A764F8D3-3B6D-46DE-B837-07B550435DF8}" srcOrd="3" destOrd="0" presId="urn:microsoft.com/office/officeart/2005/8/layout/vProcess5"/>
    <dgm:cxn modelId="{9DDE0B6B-FFA2-4914-8DD7-ED407BA55AED}" type="presParOf" srcId="{E03A56A4-242D-4557-8CAF-D2C267C2BEEB}" destId="{B38A5BC4-C476-4A12-B86F-EA60FD09F5EA}" srcOrd="4" destOrd="0" presId="urn:microsoft.com/office/officeart/2005/8/layout/vProcess5"/>
    <dgm:cxn modelId="{C2F81205-672D-44F6-AB33-A0D7AC1E2E41}" type="presParOf" srcId="{E03A56A4-242D-4557-8CAF-D2C267C2BEEB}" destId="{6D7808D3-A2D0-4512-9968-36A6A26C48EC}" srcOrd="5" destOrd="0" presId="urn:microsoft.com/office/officeart/2005/8/layout/vProcess5"/>
    <dgm:cxn modelId="{25B847E0-7F9D-43E5-A616-D7C86AE9D224}" type="presParOf" srcId="{E03A56A4-242D-4557-8CAF-D2C267C2BEEB}" destId="{541C80ED-B8C7-46EB-812A-0B77CAE9B700}" srcOrd="6" destOrd="0" presId="urn:microsoft.com/office/officeart/2005/8/layout/vProcess5"/>
    <dgm:cxn modelId="{ACAE6A36-DA54-470B-AF98-C5D871864AD4}" type="presParOf" srcId="{E03A56A4-242D-4557-8CAF-D2C267C2BEEB}" destId="{862ADC0E-D6C5-4B38-BFF8-73BA5A3A9312}" srcOrd="7" destOrd="0" presId="urn:microsoft.com/office/officeart/2005/8/layout/vProcess5"/>
    <dgm:cxn modelId="{221B0A71-1237-4D1C-A457-4BB14B28C1DA}" type="presParOf" srcId="{E03A56A4-242D-4557-8CAF-D2C267C2BEEB}" destId="{F65D3496-A37C-4518-8D86-F3CB921C14F7}" srcOrd="8" destOrd="0" presId="urn:microsoft.com/office/officeart/2005/8/layout/vProcess5"/>
    <dgm:cxn modelId="{6EED4220-039C-4FBB-9075-5BE20AAF834C}" type="presParOf" srcId="{E03A56A4-242D-4557-8CAF-D2C267C2BEEB}" destId="{1F3D39CD-D369-44CE-9C9B-9065B3CE5C3D}" srcOrd="9" destOrd="0" presId="urn:microsoft.com/office/officeart/2005/8/layout/vProcess5"/>
    <dgm:cxn modelId="{2878086B-F53B-4AC6-B39B-818D0CAFDE22}" type="presParOf" srcId="{E03A56A4-242D-4557-8CAF-D2C267C2BEEB}" destId="{5537D907-609D-49EE-B7AA-54638316DE73}" srcOrd="10" destOrd="0" presId="urn:microsoft.com/office/officeart/2005/8/layout/vProcess5"/>
    <dgm:cxn modelId="{FD08094F-A4B1-414C-A501-5C2F970E3B97}" type="presParOf" srcId="{E03A56A4-242D-4557-8CAF-D2C267C2BEEB}" destId="{23A2742E-481C-4AB2-A950-59005EDC21CF}" srcOrd="11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8EE61-20D2-4DC3-AF3C-556B5DEAAD1D}">
      <dsp:nvSpPr>
        <dsp:cNvPr id="0" name=""/>
        <dsp:cNvSpPr/>
      </dsp:nvSpPr>
      <dsp:spPr>
        <a:xfrm>
          <a:off x="0" y="0"/>
          <a:ext cx="8955992" cy="111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SCALE SPACE EXTREMA DETECTION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Search over multiple scale and multiple image location.</a:t>
          </a:r>
          <a:endParaRPr lang="en-US" sz="1600" kern="1200" dirty="0"/>
        </a:p>
      </dsp:txBody>
      <dsp:txXfrm>
        <a:off x="32544" y="32544"/>
        <a:ext cx="7663112" cy="1046035"/>
      </dsp:txXfrm>
    </dsp:sp>
    <dsp:sp modelId="{F32A50EB-F03C-45F0-AA0F-5F3A381F3BDB}">
      <dsp:nvSpPr>
        <dsp:cNvPr id="0" name=""/>
        <dsp:cNvSpPr/>
      </dsp:nvSpPr>
      <dsp:spPr>
        <a:xfrm>
          <a:off x="750064" y="1313146"/>
          <a:ext cx="8955992" cy="111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KEY POINT LOCALIZATION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</a:rPr>
            <a:t>Fit a model to determine location and scale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</a:rPr>
            <a:t>Select key points based on a measure of stability.</a:t>
          </a:r>
          <a:endParaRPr lang="en-US" sz="1600" kern="1200" dirty="0"/>
        </a:p>
      </dsp:txBody>
      <dsp:txXfrm>
        <a:off x="782608" y="1345690"/>
        <a:ext cx="7418609" cy="1046035"/>
      </dsp:txXfrm>
    </dsp:sp>
    <dsp:sp modelId="{A764F8D3-3B6D-46DE-B837-07B550435DF8}">
      <dsp:nvSpPr>
        <dsp:cNvPr id="0" name=""/>
        <dsp:cNvSpPr/>
      </dsp:nvSpPr>
      <dsp:spPr>
        <a:xfrm>
          <a:off x="1488933" y="2626292"/>
          <a:ext cx="8955992" cy="111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KEY POINT ORIENTATION    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Each key point is given some orientation</a:t>
          </a:r>
          <a:endParaRPr lang="en-US" sz="1600" kern="1200" dirty="0"/>
        </a:p>
      </dsp:txBody>
      <dsp:txXfrm>
        <a:off x="1521477" y="2658836"/>
        <a:ext cx="7429804" cy="1046035"/>
      </dsp:txXfrm>
    </dsp:sp>
    <dsp:sp modelId="{B38A5BC4-C476-4A12-B86F-EA60FD09F5EA}">
      <dsp:nvSpPr>
        <dsp:cNvPr id="0" name=""/>
        <dsp:cNvSpPr/>
      </dsp:nvSpPr>
      <dsp:spPr>
        <a:xfrm>
          <a:off x="2238998" y="3939439"/>
          <a:ext cx="8955992" cy="111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KEY POINT DESCRIPTOR 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</a:rPr>
            <a:t>Use local image gradients at selected scale and rotation to describe each key point region.</a:t>
          </a:r>
          <a:endParaRPr lang="en-US" sz="1600" kern="1200" dirty="0"/>
        </a:p>
      </dsp:txBody>
      <dsp:txXfrm>
        <a:off x="2271542" y="3971983"/>
        <a:ext cx="7418609" cy="1046035"/>
      </dsp:txXfrm>
    </dsp:sp>
    <dsp:sp modelId="{6D7808D3-A2D0-4512-9968-36A6A26C48EC}">
      <dsp:nvSpPr>
        <dsp:cNvPr id="0" name=""/>
        <dsp:cNvSpPr/>
      </dsp:nvSpPr>
      <dsp:spPr>
        <a:xfrm>
          <a:off x="8233762" y="851019"/>
          <a:ext cx="722230" cy="72223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8396264" y="851019"/>
        <a:ext cx="397226" cy="543478"/>
      </dsp:txXfrm>
    </dsp:sp>
    <dsp:sp modelId="{541C80ED-B8C7-46EB-812A-0B77CAE9B700}">
      <dsp:nvSpPr>
        <dsp:cNvPr id="0" name=""/>
        <dsp:cNvSpPr/>
      </dsp:nvSpPr>
      <dsp:spPr>
        <a:xfrm>
          <a:off x="8983826" y="2164166"/>
          <a:ext cx="722230" cy="72223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9146328" y="2164166"/>
        <a:ext cx="397226" cy="543478"/>
      </dsp:txXfrm>
    </dsp:sp>
    <dsp:sp modelId="{862ADC0E-D6C5-4B38-BFF8-73BA5A3A9312}">
      <dsp:nvSpPr>
        <dsp:cNvPr id="0" name=""/>
        <dsp:cNvSpPr/>
      </dsp:nvSpPr>
      <dsp:spPr>
        <a:xfrm>
          <a:off x="9722696" y="3477312"/>
          <a:ext cx="722230" cy="72223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9885198" y="3477312"/>
        <a:ext cx="397226" cy="543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64DE79-268F-4C1A-8933-263129D2AF90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4DE79-268F-4C1A-8933-263129D2AF90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4DE79-268F-4C1A-8933-263129D2AF90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4DE79-268F-4C1A-8933-263129D2AF90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4DE79-268F-4C1A-8933-263129D2AF90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4DE79-268F-4C1A-8933-263129D2AF90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4DE79-268F-4C1A-8933-263129D2AF90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4DE79-268F-4C1A-8933-263129D2AF90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4DE79-268F-4C1A-8933-263129D2AF90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C764DE79-268F-4C1A-8933-263129D2AF90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64DE79-268F-4C1A-8933-263129D2AF90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64DE79-268F-4C1A-8933-263129D2AF90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11875"/>
            <a:ext cx="10515600" cy="3265087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PRESENTED BY :                     GUIDED BY:</a:t>
            </a:r>
          </a:p>
          <a:p>
            <a:pPr>
              <a:buNone/>
            </a:pPr>
            <a:r>
              <a:rPr lang="en-US" dirty="0" smtClean="0"/>
              <a:t>NAME : SANGHAMITRA HOTA            MRS J . ROUTRAY</a:t>
            </a:r>
          </a:p>
          <a:p>
            <a:pPr>
              <a:buNone/>
            </a:pPr>
            <a:r>
              <a:rPr lang="en-US" dirty="0" smtClean="0"/>
              <a:t>REDG NO : 1501106521                                </a:t>
            </a:r>
          </a:p>
          <a:p>
            <a:pPr>
              <a:buNone/>
            </a:pPr>
            <a:r>
              <a:rPr lang="en-US" dirty="0" smtClean="0"/>
              <a:t>BRANCH   : CSE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305"/>
            <a:ext cx="10515600" cy="2324809"/>
          </a:xfrm>
        </p:spPr>
        <p:txBody>
          <a:bodyPr/>
          <a:lstStyle/>
          <a:p>
            <a:pPr algn="ctr"/>
            <a:r>
              <a:rPr lang="en-US" b="1" dirty="0" smtClean="0"/>
              <a:t>TOPIC: ROTATIONAL INVARIANCE IN IMAGE RECOGNITION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912"/>
          </a:xfrm>
        </p:spPr>
        <p:txBody>
          <a:bodyPr/>
          <a:lstStyle/>
          <a:p>
            <a:r>
              <a:rPr lang="en-US" dirty="0" smtClean="0"/>
              <a:t>In this step we </a:t>
            </a:r>
            <a:r>
              <a:rPr lang="en-US" dirty="0"/>
              <a:t>locate the maxima and </a:t>
            </a:r>
            <a:r>
              <a:rPr lang="en-US" dirty="0" smtClean="0"/>
              <a:t>minima.</a:t>
            </a:r>
          </a:p>
          <a:p>
            <a:r>
              <a:rPr lang="en-US" dirty="0" smtClean="0"/>
              <a:t>We iterate </a:t>
            </a:r>
            <a:r>
              <a:rPr lang="en-US" dirty="0"/>
              <a:t>through each pixel and check all it's </a:t>
            </a:r>
            <a:r>
              <a:rPr lang="en-US" dirty="0" smtClean="0"/>
              <a:t>neighbors. </a:t>
            </a:r>
            <a:r>
              <a:rPr lang="en-US" dirty="0"/>
              <a:t>The check is done within the current image, and also the one above and below </a:t>
            </a:r>
            <a:r>
              <a:rPr lang="en-US" dirty="0" smtClean="0"/>
              <a:t>it.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DETECTION OF EXTREMA POINT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8" y="3670725"/>
            <a:ext cx="3285091" cy="2960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5249" y="3512321"/>
            <a:ext cx="762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pixel we consider a 3X3 neighborhood  in each dog.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X marks the current pixel. The green circles mark the </a:t>
            </a:r>
            <a:r>
              <a:rPr lang="en-US" dirty="0" smtClean="0"/>
              <a:t>neighbors. </a:t>
            </a:r>
            <a:r>
              <a:rPr lang="en-US" dirty="0"/>
              <a:t>This way, a total of 26 checks are made. </a:t>
            </a:r>
            <a:r>
              <a:rPr lang="en-US" b="1" dirty="0"/>
              <a:t>X is marked as a "key point" if it is the greatest or </a:t>
            </a:r>
            <a:r>
              <a:rPr lang="en-US" b="1" dirty="0" smtClean="0"/>
              <a:t>least on the basis of pixel values out </a:t>
            </a:r>
            <a:r>
              <a:rPr lang="en-US" b="1" dirty="0"/>
              <a:t>of all 26 </a:t>
            </a:r>
            <a:r>
              <a:rPr lang="en-US" b="1" dirty="0" smtClean="0"/>
              <a:t>neighbors.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14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Once a </a:t>
            </a:r>
            <a:r>
              <a:rPr lang="en-US" altLang="zh-CN" sz="2600" dirty="0" smtClean="0"/>
              <a:t>key point </a:t>
            </a:r>
            <a:r>
              <a:rPr lang="en-US" altLang="zh-CN" sz="2600" dirty="0"/>
              <a:t>candidate is </a:t>
            </a:r>
            <a:r>
              <a:rPr lang="en-US" altLang="zh-CN" sz="2600" dirty="0" smtClean="0"/>
              <a:t>found, a </a:t>
            </a:r>
            <a:r>
              <a:rPr lang="en-US" altLang="zh-CN" sz="2600" dirty="0"/>
              <a:t>detailed fit to nearby data </a:t>
            </a:r>
            <a:r>
              <a:rPr lang="en-US" altLang="zh-CN" sz="2600" dirty="0" smtClean="0"/>
              <a:t>is performed to </a:t>
            </a:r>
            <a:r>
              <a:rPr lang="en-US" altLang="zh-CN" sz="2600" dirty="0"/>
              <a:t>determine </a:t>
            </a:r>
          </a:p>
          <a:p>
            <a:pPr lvl="1"/>
            <a:r>
              <a:rPr lang="en-US" altLang="zh-CN" sz="2200" b="1" dirty="0"/>
              <a:t>location, scale, and ratio of principal curvatures</a:t>
            </a:r>
          </a:p>
          <a:p>
            <a:r>
              <a:rPr lang="en-US" altLang="zh-CN" sz="2600" dirty="0"/>
              <a:t>In initial work </a:t>
            </a:r>
            <a:r>
              <a:rPr lang="en-US" altLang="zh-CN" sz="2600" dirty="0" smtClean="0"/>
              <a:t>key points </a:t>
            </a:r>
            <a:r>
              <a:rPr lang="en-US" altLang="zh-CN" sz="2600" dirty="0"/>
              <a:t>were found at location and scale of a central sample point.</a:t>
            </a:r>
          </a:p>
          <a:p>
            <a:r>
              <a:rPr lang="en-US" altLang="zh-CN" sz="2600" dirty="0"/>
              <a:t>In newer work, they fit a 3D quadratic function to improve interpolation accuracy.</a:t>
            </a:r>
          </a:p>
          <a:p>
            <a:r>
              <a:rPr lang="en-US" altLang="zh-CN" sz="2600" dirty="0"/>
              <a:t>The Hessian </a:t>
            </a:r>
            <a:r>
              <a:rPr lang="en-US" altLang="zh-CN" sz="2600" dirty="0" smtClean="0"/>
              <a:t>matrix of </a:t>
            </a:r>
            <a:r>
              <a:rPr lang="en-US" altLang="zh-CN" sz="2600" dirty="0" err="1" smtClean="0"/>
              <a:t>DoG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was used to eliminate edge responses.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488"/>
            <a:ext cx="10515600" cy="1325563"/>
          </a:xfrm>
        </p:spPr>
        <p:txBody>
          <a:bodyPr/>
          <a:lstStyle/>
          <a:p>
            <a:r>
              <a:rPr lang="en-US" b="1" dirty="0" smtClean="0"/>
              <a:t>KEY POINT LOCALIZATION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9801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12606"/>
            <a:ext cx="10515600" cy="466435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200" b="1" dirty="0" smtClean="0"/>
              <a:t>Reject flats: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To discard the low contrast key point, the value of second order </a:t>
            </a:r>
            <a:r>
              <a:rPr lang="en-US" altLang="zh-CN" sz="2200" dirty="0" err="1" smtClean="0"/>
              <a:t>taylor</a:t>
            </a:r>
            <a:r>
              <a:rPr lang="en-US" altLang="zh-CN" sz="2200" dirty="0" smtClean="0"/>
              <a:t> expansion of   </a:t>
            </a:r>
          </a:p>
          <a:p>
            <a:pPr marL="0" indent="0" eaLnBrk="1" hangingPunct="1">
              <a:buNone/>
            </a:pPr>
            <a:r>
              <a:rPr lang="en-US" altLang="zh-CN" sz="2200" dirty="0" smtClean="0"/>
              <a:t>     </a:t>
            </a:r>
            <a:r>
              <a:rPr lang="en-US" altLang="zh-CN" sz="2200" dirty="0" err="1" smtClean="0"/>
              <a:t>DoG</a:t>
            </a:r>
            <a:r>
              <a:rPr lang="en-US" altLang="zh-CN" sz="2200" dirty="0" smtClean="0"/>
              <a:t>(x) at </a:t>
            </a:r>
            <a:r>
              <a:rPr lang="en-US" altLang="zh-CN" sz="2200" dirty="0" err="1" smtClean="0"/>
              <a:t>extremum</a:t>
            </a:r>
            <a:r>
              <a:rPr lang="en-US" altLang="zh-CN" sz="2200" dirty="0" smtClean="0"/>
              <a:t>  is calculated.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2200" dirty="0" smtClean="0"/>
              <a:t>If the value is less than 0.03 , then it is discarded</a:t>
            </a:r>
          </a:p>
          <a:p>
            <a:pPr eaLnBrk="1" hangingPunct="1"/>
            <a:r>
              <a:rPr lang="en-US" altLang="zh-CN" sz="2200" b="1" dirty="0" smtClean="0"/>
              <a:t>Reject edges:</a:t>
            </a:r>
          </a:p>
          <a:p>
            <a:pPr lvl="1" eaLnBrk="1" hangingPunct="1"/>
            <a:endParaRPr lang="en-US" altLang="zh-CN" sz="2200" dirty="0" smtClean="0"/>
          </a:p>
          <a:p>
            <a:pPr eaLnBrk="1" hangingPunct="1"/>
            <a:endParaRPr lang="en-US" altLang="zh-CN" sz="2200" dirty="0" smtClean="0"/>
          </a:p>
          <a:p>
            <a:pPr eaLnBrk="1" hangingPunct="1"/>
            <a:endParaRPr lang="en-US" altLang="zh-CN" sz="2200" dirty="0" smtClean="0"/>
          </a:p>
          <a:p>
            <a:pPr eaLnBrk="1" hangingPunct="1"/>
            <a:endParaRPr lang="en-US" altLang="zh-CN" sz="2200" dirty="0" smtClean="0"/>
          </a:p>
          <a:p>
            <a:pPr eaLnBrk="1" hangingPunct="1"/>
            <a:endParaRPr lang="en-US" altLang="zh-CN" sz="2200" dirty="0" smtClean="0"/>
          </a:p>
          <a:p>
            <a:pPr eaLnBrk="1" hangingPunct="1"/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r &lt;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ELIMINATING SOME KEY POINTS</a:t>
            </a:r>
            <a:endParaRPr lang="en-US" b="1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33" y="4101081"/>
            <a:ext cx="40100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034" y="4955819"/>
            <a:ext cx="5010150" cy="68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761147" y="3163507"/>
            <a:ext cx="3395663" cy="620713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3333CC"/>
                </a:solidFill>
                <a:latin typeface="Arial" panose="020B0604020202020204" pitchFamily="34" charset="0"/>
              </a:rPr>
              <a:t>Let </a:t>
            </a:r>
            <a:r>
              <a:rPr lang="en-US" sz="1600" dirty="0">
                <a:solidFill>
                  <a:srgbClr val="3333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 be the eigenvalue with</a:t>
            </a:r>
          </a:p>
          <a:p>
            <a:pPr eaLnBrk="1" hangingPunct="1"/>
            <a:r>
              <a:rPr lang="en-US" sz="1600" dirty="0">
                <a:solidFill>
                  <a:srgbClr val="3333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larger magnitude and  the smaller</a:t>
            </a:r>
            <a:r>
              <a:rPr lang="en-US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838199" y="4419600"/>
            <a:ext cx="1511893" cy="646331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dirty="0">
                <a:solidFill>
                  <a:srgbClr val="3333CC"/>
                </a:solidFill>
                <a:latin typeface="Arial" panose="020B0604020202020204" pitchFamily="34" charset="0"/>
              </a:rPr>
              <a:t>Let r = </a:t>
            </a:r>
            <a:r>
              <a:rPr lang="en-US" dirty="0">
                <a:solidFill>
                  <a:srgbClr val="3333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/.</a:t>
            </a:r>
          </a:p>
          <a:p>
            <a:pPr eaLnBrk="1" hangingPunct="1"/>
            <a:r>
              <a:rPr lang="en-US" dirty="0">
                <a:solidFill>
                  <a:srgbClr val="3333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So  = r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146925" y="4456113"/>
            <a:ext cx="1643063" cy="1200150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>
                <a:solidFill>
                  <a:srgbClr val="3333CC"/>
                </a:solidFill>
                <a:latin typeface="Arial" panose="020B0604020202020204" pitchFamily="34" charset="0"/>
              </a:rPr>
              <a:t>(r+1)</a:t>
            </a:r>
            <a:r>
              <a:rPr lang="en-US" baseline="30000">
                <a:solidFill>
                  <a:srgbClr val="3333CC"/>
                </a:solidFill>
                <a:latin typeface="Arial" panose="020B0604020202020204" pitchFamily="34" charset="0"/>
              </a:rPr>
              <a:t>2</a:t>
            </a:r>
            <a:r>
              <a:rPr lang="en-US">
                <a:solidFill>
                  <a:srgbClr val="3333CC"/>
                </a:solidFill>
                <a:latin typeface="Arial" panose="020B0604020202020204" pitchFamily="34" charset="0"/>
              </a:rPr>
              <a:t>/r  is at a</a:t>
            </a:r>
          </a:p>
          <a:p>
            <a:pPr eaLnBrk="1" hangingPunct="1"/>
            <a:r>
              <a:rPr lang="en-US">
                <a:solidFill>
                  <a:srgbClr val="3333CC"/>
                </a:solidFill>
                <a:latin typeface="Arial" panose="020B0604020202020204" pitchFamily="34" charset="0"/>
              </a:rPr>
              <a:t>min when the</a:t>
            </a:r>
          </a:p>
          <a:p>
            <a:pPr eaLnBrk="1" hangingPunct="1"/>
            <a:r>
              <a:rPr lang="en-US">
                <a:solidFill>
                  <a:srgbClr val="3333CC"/>
                </a:solidFill>
                <a:latin typeface="Arial" panose="020B0604020202020204" pitchFamily="34" charset="0"/>
              </a:rPr>
              <a:t>2 eigenvalues</a:t>
            </a:r>
          </a:p>
          <a:p>
            <a:pPr eaLnBrk="1" hangingPunct="1"/>
            <a:r>
              <a:rPr lang="en-US">
                <a:solidFill>
                  <a:srgbClr val="3333CC"/>
                </a:solidFill>
                <a:latin typeface="Arial" panose="020B0604020202020204" pitchFamily="34" charset="0"/>
              </a:rPr>
              <a:t>are equal.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40" y="3346882"/>
            <a:ext cx="2819400" cy="75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742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7933" y="1065320"/>
            <a:ext cx="5886042" cy="5102765"/>
          </a:xfrm>
          <a:noFill/>
        </p:spPr>
      </p:pic>
      <p:grpSp>
        <p:nvGrpSpPr>
          <p:cNvPr id="5" name="Group 4"/>
          <p:cNvGrpSpPr/>
          <p:nvPr/>
        </p:nvGrpSpPr>
        <p:grpSpPr>
          <a:xfrm>
            <a:off x="390617" y="2530136"/>
            <a:ext cx="10052371" cy="3641836"/>
            <a:chOff x="0" y="2438400"/>
            <a:chExt cx="10502754" cy="375086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391400" y="2438400"/>
              <a:ext cx="565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</a:rPr>
                <a:t>832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050925" y="4532313"/>
              <a:ext cx="565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</a:rPr>
                <a:t>729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391400" y="4343400"/>
              <a:ext cx="565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</a:rPr>
                <a:t>536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85800" y="2590800"/>
              <a:ext cx="1060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Arial" panose="020B0604020202020204" pitchFamily="34" charset="0"/>
                </a:rPr>
                <a:t>233x189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375525" y="2932113"/>
              <a:ext cx="173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3333CC"/>
                  </a:solidFill>
                  <a:latin typeface="Arial" panose="020B0604020202020204" pitchFamily="34" charset="0"/>
                </a:rPr>
                <a:t>initial </a:t>
              </a:r>
              <a:r>
                <a:rPr lang="en-US" dirty="0" err="1">
                  <a:solidFill>
                    <a:srgbClr val="3333CC"/>
                  </a:solidFill>
                  <a:latin typeface="Arial" panose="020B0604020202020204" pitchFamily="34" charset="0"/>
                </a:rPr>
                <a:t>keypoints</a:t>
              </a:r>
              <a:endParaRPr lang="en-US" dirty="0">
                <a:solidFill>
                  <a:srgbClr val="33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0" y="4953001"/>
              <a:ext cx="1901462" cy="123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3333CC"/>
                  </a:solidFill>
                  <a:latin typeface="Arial" panose="020B0604020202020204" pitchFamily="34" charset="0"/>
                </a:rPr>
                <a:t>Key points </a:t>
              </a:r>
              <a:r>
                <a:rPr lang="en-US" dirty="0">
                  <a:solidFill>
                    <a:srgbClr val="3333CC"/>
                  </a:solidFill>
                  <a:latin typeface="Arial" panose="020B0604020202020204" pitchFamily="34" charset="0"/>
                </a:rPr>
                <a:t>after</a:t>
              </a:r>
            </a:p>
            <a:p>
              <a:pPr eaLnBrk="1" hangingPunct="1"/>
              <a:r>
                <a:rPr lang="en-US" dirty="0" smtClean="0">
                  <a:solidFill>
                    <a:srgbClr val="3333CC"/>
                  </a:solidFill>
                  <a:latin typeface="Arial" panose="020B0604020202020204" pitchFamily="34" charset="0"/>
                </a:rPr>
                <a:t>Discarding low contrast </a:t>
              </a:r>
              <a:r>
                <a:rPr lang="en-US" dirty="0" err="1" smtClean="0">
                  <a:solidFill>
                    <a:srgbClr val="3333CC"/>
                  </a:solidFill>
                  <a:latin typeface="Arial" panose="020B0604020202020204" pitchFamily="34" charset="0"/>
                </a:rPr>
                <a:t>keyponts</a:t>
              </a:r>
              <a:r>
                <a:rPr lang="en-US" dirty="0" smtClean="0">
                  <a:solidFill>
                    <a:srgbClr val="3333CC"/>
                  </a:solidFill>
                  <a:latin typeface="Arial" panose="020B0604020202020204" pitchFamily="34" charset="0"/>
                </a:rPr>
                <a:t>.</a:t>
              </a:r>
              <a:endParaRPr lang="en-US" dirty="0">
                <a:solidFill>
                  <a:srgbClr val="33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7375524" y="4913313"/>
              <a:ext cx="3127230" cy="665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3333CC"/>
                  </a:solidFill>
                  <a:latin typeface="Arial" panose="020B0604020202020204" pitchFamily="34" charset="0"/>
                </a:rPr>
                <a:t>Key points after removal of </a:t>
              </a:r>
            </a:p>
            <a:p>
              <a:pPr eaLnBrk="1" hangingPunct="1"/>
              <a:r>
                <a:rPr lang="en-US" dirty="0" smtClean="0">
                  <a:solidFill>
                    <a:srgbClr val="3333CC"/>
                  </a:solidFill>
                  <a:latin typeface="Arial" panose="020B0604020202020204" pitchFamily="34" charset="0"/>
                </a:rPr>
                <a:t>Those located on edges.</a:t>
              </a:r>
              <a:endParaRPr lang="en-US" dirty="0">
                <a:solidFill>
                  <a:srgbClr val="3333CC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679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7979" cy="5032375"/>
          </a:xfrm>
        </p:spPr>
        <p:txBody>
          <a:bodyPr/>
          <a:lstStyle/>
          <a:p>
            <a:r>
              <a:rPr lang="en-US" dirty="0" smtClean="0"/>
              <a:t>Each key point is assigned one or more orientation based on local image gradient directions.</a:t>
            </a:r>
          </a:p>
          <a:p>
            <a:r>
              <a:rPr lang="en-US" dirty="0" smtClean="0"/>
              <a:t>The magnitude and orientation is assigned around each key point .</a:t>
            </a:r>
          </a:p>
          <a:p>
            <a:r>
              <a:rPr lang="en-US" dirty="0" smtClean="0"/>
              <a:t>Then we figure out which is the peak value and assign that to the key point.</a:t>
            </a:r>
          </a:p>
          <a:p>
            <a:r>
              <a:rPr lang="en-US" dirty="0" smtClean="0"/>
              <a:t>Gradient and magnitudes are found out by this formula :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Orientation Assignment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6" y="4918229"/>
            <a:ext cx="9360525" cy="12378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90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790" y="674701"/>
            <a:ext cx="10515600" cy="4250509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/>
              <a:t>The magnitude and orientation is calculated for all </a:t>
            </a:r>
            <a:r>
              <a:rPr lang="en-US" sz="3600" dirty="0" smtClean="0"/>
              <a:t>pixels around </a:t>
            </a:r>
            <a:r>
              <a:rPr lang="en-US" sz="3600" dirty="0"/>
              <a:t>the </a:t>
            </a:r>
            <a:r>
              <a:rPr lang="en-US" sz="3600" dirty="0" smtClean="0"/>
              <a:t>key point</a:t>
            </a:r>
            <a:r>
              <a:rPr lang="en-US" sz="3600" dirty="0"/>
              <a:t>. Then, A </a:t>
            </a:r>
            <a:r>
              <a:rPr lang="en-US" sz="3600" dirty="0" smtClean="0"/>
              <a:t>histogram</a:t>
            </a:r>
            <a:r>
              <a:rPr lang="en-US" sz="3600" dirty="0"/>
              <a:t> is created for this</a:t>
            </a:r>
            <a:r>
              <a:rPr lang="en-US" sz="3600" dirty="0" smtClean="0"/>
              <a:t>.</a:t>
            </a:r>
          </a:p>
          <a:p>
            <a:pPr>
              <a:buNone/>
            </a:pPr>
            <a:endParaRPr lang="en-US" sz="3600" dirty="0"/>
          </a:p>
          <a:p>
            <a:r>
              <a:rPr lang="en-US" sz="3600" dirty="0"/>
              <a:t>In this histogram, the 360 degrees of orientation are broken into 36 bins (each 10 </a:t>
            </a:r>
            <a:r>
              <a:rPr lang="en-US" sz="3600" dirty="0" smtClean="0"/>
              <a:t>degrees.</a:t>
            </a:r>
          </a:p>
          <a:p>
            <a:pPr>
              <a:buNone/>
            </a:pPr>
            <a:endParaRPr lang="en-US" sz="3600" dirty="0"/>
          </a:p>
          <a:p>
            <a:r>
              <a:rPr lang="en-US" sz="3600" dirty="0"/>
              <a:t>Once you've done this for all pixels around the </a:t>
            </a:r>
            <a:r>
              <a:rPr lang="en-US" sz="3600" dirty="0" smtClean="0"/>
              <a:t>key point</a:t>
            </a:r>
            <a:r>
              <a:rPr lang="en-US" sz="3600" dirty="0"/>
              <a:t>, the histogram will have a peak at some point.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06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05" y="849082"/>
            <a:ext cx="10515600" cy="4351338"/>
          </a:xfrm>
        </p:spPr>
        <p:txBody>
          <a:bodyPr/>
          <a:lstStyle/>
          <a:p>
            <a:r>
              <a:rPr lang="en-US" dirty="0" smtClean="0"/>
              <a:t>In this , we </a:t>
            </a:r>
            <a:r>
              <a:rPr lang="en-US" dirty="0"/>
              <a:t>see the histogram peaks at 20-29 degrees. So, the </a:t>
            </a:r>
            <a:r>
              <a:rPr lang="en-US" dirty="0" smtClean="0"/>
              <a:t>key point </a:t>
            </a:r>
            <a:r>
              <a:rPr lang="en-US" dirty="0"/>
              <a:t>is assigned orientation 3 (the third bin)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53" y="1828800"/>
            <a:ext cx="7125811" cy="41192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75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the idea is to create fingerprint for each key point.</a:t>
            </a:r>
          </a:p>
          <a:p>
            <a:r>
              <a:rPr lang="en-US" dirty="0"/>
              <a:t>To do this, a 16x16 window around the </a:t>
            </a:r>
            <a:r>
              <a:rPr lang="en-US" dirty="0" smtClean="0"/>
              <a:t>key point</a:t>
            </a:r>
            <a:r>
              <a:rPr lang="en-US" dirty="0"/>
              <a:t>. This 16x16 window is broken into sixteen 4x4 windows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KEYPOINT DESCRIPTOR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95" y="3243339"/>
            <a:ext cx="6166282" cy="30831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8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07063"/>
          </a:xfrm>
        </p:spPr>
        <p:txBody>
          <a:bodyPr/>
          <a:lstStyle/>
          <a:p>
            <a:r>
              <a:rPr lang="en-US" dirty="0"/>
              <a:t>Within each 4x4 window, gradient magnitudes and orientations are calculated. These orientations are put into an 8 bin </a:t>
            </a:r>
            <a:r>
              <a:rPr lang="en-US" dirty="0" smtClean="0"/>
              <a:t>histogram.</a:t>
            </a:r>
          </a:p>
          <a:p>
            <a:r>
              <a:rPr lang="en-US" dirty="0" smtClean="0"/>
              <a:t>We end up with a 128 feature vector at the end </a:t>
            </a:r>
          </a:p>
          <a:p>
            <a:r>
              <a:rPr lang="en-US" dirty="0" smtClean="0"/>
              <a:t>We normalize the feature vector.</a:t>
            </a:r>
          </a:p>
          <a:p>
            <a:r>
              <a:rPr lang="en-US" dirty="0" smtClean="0"/>
              <a:t>After getting the normalized feature vector of each point , these can be feed into the neural net.</a:t>
            </a:r>
          </a:p>
          <a:p>
            <a:r>
              <a:rPr lang="en-US" dirty="0" smtClean="0"/>
              <a:t>We can train it</a:t>
            </a:r>
          </a:p>
          <a:p>
            <a:r>
              <a:rPr lang="en-US" dirty="0" smtClean="0"/>
              <a:t>And back propagate in order to reduce the errors.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8976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5804101"/>
          </a:xfrm>
        </p:spPr>
        <p:txBody>
          <a:bodyPr/>
          <a:lstStyle/>
          <a:p>
            <a:pPr>
              <a:buNone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CONCLUSION </a:t>
            </a:r>
          </a:p>
          <a:p>
            <a:pPr lvl="0"/>
            <a:r>
              <a:rPr lang="en-US" dirty="0" smtClean="0"/>
              <a:t>In case of object recognition feature matching was done. Out of 548 feature points, 360 were matched properly. It showed an error of 34 % (approx.) (Green ones show the feature matching and red ones show the unmatched features)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195962" y="3231473"/>
            <a:ext cx="4927106" cy="28809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18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95374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1.OBJECTIVE</a:t>
            </a:r>
          </a:p>
          <a:p>
            <a:pPr marL="514350" indent="-514350">
              <a:buNone/>
            </a:pPr>
            <a:r>
              <a:rPr lang="en-US" dirty="0" smtClean="0"/>
              <a:t>2.EXTRACTING FEATURE</a:t>
            </a:r>
          </a:p>
          <a:p>
            <a:pPr marL="514350" indent="-514350">
              <a:buNone/>
            </a:pPr>
            <a:r>
              <a:rPr lang="en-US" dirty="0" smtClean="0"/>
              <a:t>3.WHY SIFT</a:t>
            </a:r>
          </a:p>
          <a:p>
            <a:pPr marL="514350" indent="-514350">
              <a:buNone/>
            </a:pPr>
            <a:r>
              <a:rPr lang="en-US" dirty="0" smtClean="0"/>
              <a:t>4.STEPS OVERVIEW</a:t>
            </a:r>
          </a:p>
          <a:p>
            <a:pPr marL="514350" indent="-514350">
              <a:buNone/>
            </a:pPr>
            <a:r>
              <a:rPr lang="en-US" dirty="0" smtClean="0"/>
              <a:t>        1. SCALE SPACE EXTREMA DETECTION</a:t>
            </a:r>
          </a:p>
          <a:p>
            <a:pPr marL="514350" indent="-514350">
              <a:buNone/>
            </a:pPr>
            <a:r>
              <a:rPr lang="en-US" dirty="0" smtClean="0"/>
              <a:t>        2. DIFFERENCE OF GAUSSIAN</a:t>
            </a:r>
          </a:p>
          <a:p>
            <a:pPr marL="514350" indent="-514350">
              <a:buNone/>
            </a:pPr>
            <a:r>
              <a:rPr lang="en-US" dirty="0" smtClean="0"/>
              <a:t>        3. DETECTION OF EXTREMA</a:t>
            </a:r>
          </a:p>
          <a:p>
            <a:pPr marL="514350" indent="-514350">
              <a:buNone/>
            </a:pPr>
            <a:r>
              <a:rPr lang="en-US" dirty="0" smtClean="0"/>
              <a:t>        4. KEY POINT LOCALIZATION</a:t>
            </a:r>
          </a:p>
          <a:p>
            <a:pPr marL="514350" indent="-514350">
              <a:buNone/>
            </a:pPr>
            <a:r>
              <a:rPr lang="en-US" dirty="0" smtClean="0"/>
              <a:t>        5. ORIENTATION ASSIGNMENT</a:t>
            </a:r>
          </a:p>
          <a:p>
            <a:pPr marL="514350" indent="-514350">
              <a:buNone/>
            </a:pPr>
            <a:r>
              <a:rPr lang="en-US" dirty="0" smtClean="0"/>
              <a:t>        6. KEY POINT DESCRIPTOR</a:t>
            </a:r>
          </a:p>
          <a:p>
            <a:pPr marL="514350" indent="-514350">
              <a:buNone/>
            </a:pPr>
            <a:r>
              <a:rPr lang="en-US" dirty="0" smtClean="0"/>
              <a:t>5. CONCLUSION AND FUTURE WORK.</a:t>
            </a:r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To Be Discussed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3102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013949"/>
          </a:xfrm>
        </p:spPr>
        <p:txBody>
          <a:bodyPr>
            <a:normAutofit fontScale="40000" lnSpcReduction="20000"/>
          </a:bodyPr>
          <a:lstStyle/>
          <a:p>
            <a:r>
              <a:rPr lang="en-US" sz="3000" dirty="0" smtClean="0"/>
              <a:t>1. Lowe, D.G., 2004. Distinctive image features from scale-invariant </a:t>
            </a:r>
            <a:r>
              <a:rPr lang="en-US" sz="3000" dirty="0" err="1" smtClean="0"/>
              <a:t>keypoints</a:t>
            </a:r>
            <a:r>
              <a:rPr lang="en-US" sz="3000" dirty="0" smtClean="0"/>
              <a:t>. </a:t>
            </a:r>
            <a:r>
              <a:rPr lang="en-US" sz="3000" i="1" dirty="0" smtClean="0"/>
              <a:t>International journal of computer vision, 60(2), pp.91-110. </a:t>
            </a:r>
          </a:p>
          <a:p>
            <a:r>
              <a:rPr lang="en-US" sz="3000" dirty="0" smtClean="0"/>
              <a:t>2. Mark, N. and Alberto, S.A., 2008. Feature extraction and image processing. </a:t>
            </a:r>
            <a:r>
              <a:rPr lang="en-US" sz="3000" i="1" dirty="0" smtClean="0"/>
              <a:t>Nixon, Mark S. Amsterdam. </a:t>
            </a:r>
          </a:p>
          <a:p>
            <a:r>
              <a:rPr lang="en-US" sz="3000" dirty="0" smtClean="0"/>
              <a:t>3. Davidson, W. and Abramowitz, M., 2006. Molecular expressions microscopy primer: Digital image processing-difference of </a:t>
            </a:r>
            <a:r>
              <a:rPr lang="en-US" sz="3000" dirty="0" err="1" smtClean="0"/>
              <a:t>gaussians</a:t>
            </a:r>
            <a:r>
              <a:rPr lang="en-US" sz="3000" dirty="0" smtClean="0"/>
              <a:t> edge enhancement algorithm. </a:t>
            </a:r>
            <a:r>
              <a:rPr lang="en-US" sz="3000" i="1" dirty="0" smtClean="0"/>
              <a:t>Olympus America Inc., and Florida State University. </a:t>
            </a:r>
          </a:p>
          <a:p>
            <a:r>
              <a:rPr lang="en-US" sz="3000" dirty="0" smtClean="0"/>
              <a:t>4. </a:t>
            </a:r>
            <a:r>
              <a:rPr lang="en-US" sz="3000" dirty="0" err="1" smtClean="0"/>
              <a:t>Lindeberg</a:t>
            </a:r>
            <a:r>
              <a:rPr lang="en-US" sz="3000" dirty="0" smtClean="0"/>
              <a:t>, T., 1993. Detecting salient blob-like image structures and their scales with a scale-space primal sketch: A method for focus-of-attention. </a:t>
            </a:r>
            <a:r>
              <a:rPr lang="en-US" sz="3000" i="1" dirty="0" smtClean="0"/>
              <a:t>International Journal of Computer Vision, 11(3), pp.283-318 </a:t>
            </a:r>
          </a:p>
          <a:p>
            <a:r>
              <a:rPr lang="en-US" sz="3000" dirty="0" smtClean="0"/>
              <a:t>5. </a:t>
            </a:r>
            <a:r>
              <a:rPr lang="en-US" sz="3000" dirty="0" err="1" smtClean="0"/>
              <a:t>Mikolajczyk</a:t>
            </a:r>
            <a:r>
              <a:rPr lang="en-US" sz="3000" dirty="0" smtClean="0"/>
              <a:t>, K. and </a:t>
            </a:r>
            <a:r>
              <a:rPr lang="en-US" sz="3000" dirty="0" err="1" smtClean="0"/>
              <a:t>Schmid</a:t>
            </a:r>
            <a:r>
              <a:rPr lang="en-US" sz="3000" dirty="0" smtClean="0"/>
              <a:t>, C., 2004. Scale &amp; affine invariant interest point detectors. </a:t>
            </a:r>
            <a:r>
              <a:rPr lang="en-US" sz="3000" i="1" dirty="0" smtClean="0"/>
              <a:t>International journal of computer vision, 60(1), pp.63-86. </a:t>
            </a:r>
          </a:p>
          <a:p>
            <a:r>
              <a:rPr lang="en-US" sz="3000" dirty="0" smtClean="0"/>
              <a:t>6. Brown, M. and Lowe, D.G., 2002, September. Invariant Features from Interest Point Groups. In </a:t>
            </a:r>
            <a:r>
              <a:rPr lang="en-US" sz="3000" i="1" dirty="0" smtClean="0"/>
              <a:t>BMVC (Vol. 4). </a:t>
            </a:r>
          </a:p>
          <a:p>
            <a:r>
              <a:rPr lang="en-US" sz="3000" dirty="0" smtClean="0"/>
              <a:t>7. Harris, C. and Stephens, M., 1988, August. A combined corner and edge detector. In </a:t>
            </a:r>
            <a:r>
              <a:rPr lang="en-US" sz="3000" i="1" dirty="0" err="1" smtClean="0"/>
              <a:t>Alvey</a:t>
            </a:r>
            <a:r>
              <a:rPr lang="en-US" sz="3000" i="1" dirty="0" smtClean="0"/>
              <a:t> vision conference (Vol. 15, No. 50, pp. 10-5244). </a:t>
            </a:r>
          </a:p>
          <a:p>
            <a:r>
              <a:rPr lang="en-US" sz="3000" dirty="0" smtClean="0"/>
              <a:t>8. L. G. Shapiro &amp; G. C. Stockman, “Computer Vision”, page 137~150. Prentice Hall, (2001). </a:t>
            </a:r>
          </a:p>
          <a:p>
            <a:r>
              <a:rPr lang="en-US" sz="3000" dirty="0" smtClean="0"/>
              <a:t>9. Wagner, D., </a:t>
            </a:r>
            <a:r>
              <a:rPr lang="en-US" sz="3000" dirty="0" err="1" smtClean="0"/>
              <a:t>Reitmayr</a:t>
            </a:r>
            <a:r>
              <a:rPr lang="en-US" sz="3000" dirty="0" smtClean="0"/>
              <a:t>, G., </a:t>
            </a:r>
            <a:r>
              <a:rPr lang="en-US" sz="3000" dirty="0" err="1" smtClean="0"/>
              <a:t>Mulloni</a:t>
            </a:r>
            <a:r>
              <a:rPr lang="en-US" sz="3000" dirty="0" smtClean="0"/>
              <a:t>, A., Drummond, T. and </a:t>
            </a:r>
            <a:r>
              <a:rPr lang="en-US" sz="3000" dirty="0" err="1" smtClean="0"/>
              <a:t>Schmalstieg</a:t>
            </a:r>
            <a:r>
              <a:rPr lang="en-US" sz="3000" dirty="0" smtClean="0"/>
              <a:t>, D., 2008, September. Pose tracking from natural features on mobile phones. In </a:t>
            </a:r>
            <a:r>
              <a:rPr lang="en-US" sz="3000" i="1" dirty="0" smtClean="0"/>
              <a:t>Proceedings of the 7th IEEE/ACM International Symposium on Mixed and Augmented Reality (pp. 125-134). IEEE Computer Society. </a:t>
            </a:r>
          </a:p>
          <a:p>
            <a:r>
              <a:rPr lang="en-US" sz="3000" dirty="0" smtClean="0"/>
              <a:t>10. Lowe, D.G., 1999. Object recognition from local scale-invariant features. In </a:t>
            </a:r>
            <a:r>
              <a:rPr lang="en-US" sz="3000" i="1" dirty="0" smtClean="0"/>
              <a:t>Computer vision, 1999. The proceedings of the seventh IEEE international conference on (Vol. 2, pp. 1150-1157). </a:t>
            </a:r>
          </a:p>
          <a:p>
            <a:r>
              <a:rPr lang="en-US" sz="3000" dirty="0" smtClean="0"/>
              <a:t>11. </a:t>
            </a:r>
            <a:r>
              <a:rPr lang="en-US" sz="3000" dirty="0" err="1" smtClean="0"/>
              <a:t>Toews</a:t>
            </a:r>
            <a:r>
              <a:rPr lang="en-US" sz="3000" dirty="0" smtClean="0"/>
              <a:t>, M., Wells, W., Collins, D.L. and </a:t>
            </a:r>
            <a:r>
              <a:rPr lang="en-US" sz="3000" dirty="0" err="1" smtClean="0"/>
              <a:t>Arbel</a:t>
            </a:r>
            <a:r>
              <a:rPr lang="en-US" sz="3000" dirty="0" smtClean="0"/>
              <a:t>, T., 2010. Feature-based </a:t>
            </a:r>
            <a:r>
              <a:rPr lang="en-US" sz="3000" dirty="0" err="1" smtClean="0"/>
              <a:t>morphometry</a:t>
            </a:r>
            <a:r>
              <a:rPr lang="en-US" sz="3000" dirty="0" smtClean="0"/>
              <a:t>: Discovering group-related anatomical patterns. </a:t>
            </a:r>
            <a:r>
              <a:rPr lang="en-US" sz="3000" i="1" dirty="0" err="1" smtClean="0"/>
              <a:t>NeuroImage</a:t>
            </a:r>
            <a:r>
              <a:rPr lang="en-US" sz="3000" i="1" dirty="0" smtClean="0"/>
              <a:t>, 49(3), pp.2318-2327. </a:t>
            </a:r>
          </a:p>
          <a:p>
            <a:r>
              <a:rPr lang="en-US" sz="3000" dirty="0" smtClean="0"/>
              <a:t>12. Cui, Y., </a:t>
            </a:r>
            <a:r>
              <a:rPr lang="en-US" sz="3000" dirty="0" err="1" smtClean="0"/>
              <a:t>Hasler</a:t>
            </a:r>
            <a:r>
              <a:rPr lang="en-US" sz="3000" dirty="0" smtClean="0"/>
              <a:t>, N., </a:t>
            </a:r>
            <a:r>
              <a:rPr lang="en-US" sz="3000" dirty="0" err="1" smtClean="0"/>
              <a:t>Thormählen</a:t>
            </a:r>
            <a:r>
              <a:rPr lang="en-US" sz="3000" dirty="0" smtClean="0"/>
              <a:t>, T. and Seidel, H.P., 2009, July. Scale invariant feature transform with irregular orientation histogram binning. In </a:t>
            </a:r>
            <a:r>
              <a:rPr lang="en-US" sz="3000" i="1" dirty="0" smtClean="0"/>
              <a:t>International Conference Image Analysis and Recognition (pp. 258-267). Springer, Berlin, Heidelberg.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40741"/>
          </a:xfrm>
        </p:spPr>
        <p:txBody>
          <a:bodyPr>
            <a:normAutofit/>
          </a:bodyPr>
          <a:lstStyle/>
          <a:p>
            <a:r>
              <a:rPr lang="en-US" sz="6600" dirty="0" smtClean="0"/>
              <a:t>           THANK YOU </a:t>
            </a:r>
            <a:endParaRPr lang="en-US"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327" y="512748"/>
            <a:ext cx="9300673" cy="146133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4277"/>
            <a:ext cx="9144000" cy="201904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The objective of this project is to develop an object recognition system which uses rotational invariant local image features.</a:t>
            </a:r>
          </a:p>
        </p:txBody>
      </p:sp>
    </p:spTree>
    <p:extLst>
      <p:ext uri="{BB962C8B-B14F-4D97-AF65-F5344CB8AC3E}">
        <p14:creationId xmlns="" xmlns:p14="http://schemas.microsoft.com/office/powerpoint/2010/main" val="6139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72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digital image in its simplest form is just a matrix of pixel intensity values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 what we can do is flatten the </a:t>
            </a:r>
            <a:r>
              <a:rPr lang="en-US" dirty="0"/>
              <a:t>this matrix to an array of pixel intensities and use that as </a:t>
            </a:r>
            <a:r>
              <a:rPr lang="en-US" dirty="0" smtClean="0"/>
              <a:t>to find the feature points.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 order to find the feature points, a method called Scale invariant feature transform (SIFT) can be used.</a:t>
            </a: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EXTRACTING THE FEATURE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3035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Harris did some similar technique to extract the feature points but that wasn’t invariant to rotation.</a:t>
            </a:r>
          </a:p>
          <a:p>
            <a:pPr marL="0" indent="0">
              <a:buNone/>
            </a:pPr>
            <a:endParaRPr lang="en-US" baseline="30000" dirty="0"/>
          </a:p>
          <a:p>
            <a:pPr algn="just"/>
            <a:r>
              <a:rPr lang="en-US" dirty="0" smtClean="0"/>
              <a:t>In SIFT, </a:t>
            </a:r>
            <a:r>
              <a:rPr lang="en-US" dirty="0"/>
              <a:t>Lowe’s goal was to develop an interest operator that is invariant to scale and </a:t>
            </a:r>
            <a:r>
              <a:rPr lang="en-US" dirty="0" smtClean="0"/>
              <a:t>rotation , 3D viewpoint , illumination changes 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SIFT </a:t>
            </a:r>
            <a:r>
              <a:rPr lang="en-US" dirty="0"/>
              <a:t>aimed to create </a:t>
            </a:r>
            <a:r>
              <a:rPr lang="en-US" dirty="0" smtClean="0"/>
              <a:t>a descriptor for each feature point which can be directly feed into the neural net for image recognition.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PRIOR IDEA FOR CHOOSING SIFT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3204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82904498"/>
              </p:ext>
            </p:extLst>
          </p:nvPr>
        </p:nvGraphicFramePr>
        <p:xfrm>
          <a:off x="572568" y="1384419"/>
          <a:ext cx="11194991" cy="505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1108" y="202755"/>
            <a:ext cx="10515600" cy="1325563"/>
          </a:xfrm>
        </p:spPr>
        <p:txBody>
          <a:bodyPr/>
          <a:lstStyle/>
          <a:p>
            <a:r>
              <a:rPr lang="en-US" b="1" dirty="0" smtClean="0"/>
              <a:t>STEPS OVERVIEW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339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7165"/>
            <a:ext cx="10515600" cy="427979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image recognition we don’t need to concentrate on all details . For </a:t>
            </a:r>
            <a:r>
              <a:rPr lang="en-US" dirty="0" err="1" smtClean="0"/>
              <a:t>eg</a:t>
            </a:r>
            <a:r>
              <a:rPr lang="en-US" dirty="0" smtClean="0"/>
              <a:t> : a picture of monument , in this we surely want to hide the background details such as visitors which might act as a false details </a:t>
            </a:r>
          </a:p>
          <a:p>
            <a:r>
              <a:rPr lang="en-US" dirty="0" smtClean="0"/>
              <a:t>In order to do that Gaussian blur of successive image is taken into consideration.</a:t>
            </a:r>
          </a:p>
          <a:p>
            <a:r>
              <a:rPr lang="en-US" dirty="0"/>
              <a:t>SIFT takes scale spaces to the next level. W</a:t>
            </a:r>
            <a:r>
              <a:rPr lang="en-US" dirty="0" smtClean="0"/>
              <a:t>e </a:t>
            </a:r>
            <a:r>
              <a:rPr lang="en-US" dirty="0"/>
              <a:t>take the original image, and generate progressively blurred out images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Then</a:t>
            </a:r>
            <a:r>
              <a:rPr lang="en-US" dirty="0" smtClean="0"/>
              <a:t>, </a:t>
            </a:r>
            <a:r>
              <a:rPr lang="en-US" dirty="0"/>
              <a:t>resize the original image to half size. And you generate blurred out images again. </a:t>
            </a:r>
            <a:r>
              <a:rPr lang="en-US" dirty="0" smtClean="0"/>
              <a:t>And  again keep </a:t>
            </a:r>
            <a:r>
              <a:rPr lang="en-US" dirty="0"/>
              <a:t>repeating.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SCALE SPACE EXTREMA SELECTION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138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3" y="186212"/>
            <a:ext cx="6769430" cy="64457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238288" y="177335"/>
            <a:ext cx="47856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different scales of the image is 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octave changes image is resized to half.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Again different increasing scale of Gaussian blur is applied on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process continues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According to </a:t>
            </a:r>
            <a:r>
              <a:rPr lang="en-US" dirty="0" err="1" smtClean="0"/>
              <a:t>lowe’s</a:t>
            </a:r>
            <a:r>
              <a:rPr lang="en-US" dirty="0" smtClean="0"/>
              <a:t> paper there should be 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 four octaves and five blur level.</a:t>
            </a:r>
          </a:p>
          <a:p>
            <a:r>
              <a:rPr lang="en-US" b="1" dirty="0"/>
              <a:t>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Mathematically</a:t>
            </a:r>
            <a:r>
              <a:rPr lang="en-US" dirty="0"/>
              <a:t>, "blurring" is referred to as the convolution of the G</a:t>
            </a:r>
            <a:r>
              <a:rPr lang="en-US" dirty="0" smtClean="0"/>
              <a:t>aussian </a:t>
            </a:r>
            <a:r>
              <a:rPr lang="en-US" dirty="0"/>
              <a:t>operator and the </a:t>
            </a:r>
            <a:r>
              <a:rPr lang="en-US" dirty="0" smtClean="0"/>
              <a:t>image which is given by this expression.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 is a blurred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 is the Gaussian Blur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is an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x,y</a:t>
            </a:r>
            <a:r>
              <a:rPr lang="en-US" dirty="0"/>
              <a:t> are the location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σ is the "scale" parameter.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* is the convolution operation in x and y. It "applies" </a:t>
            </a:r>
            <a:r>
              <a:rPr lang="en-US" dirty="0" err="1"/>
              <a:t>gaussian</a:t>
            </a:r>
            <a:r>
              <a:rPr lang="en-US" dirty="0"/>
              <a:t> blur G onto the image I</a:t>
            </a:r>
          </a:p>
          <a:p>
            <a:endParaRPr lang="en-US" dirty="0" smtClean="0"/>
          </a:p>
        </p:txBody>
      </p:sp>
      <p:pic>
        <p:nvPicPr>
          <p:cNvPr id="1032" name="Picture 8" descr="http://aishack.in/static/img/tut/sift-convolution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24" y="3529413"/>
            <a:ext cx="2939752" cy="5215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576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simply , the difference of Gaussian blurred version from another less blurred version is taken.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DIFFERENCE OF GAUSSIAN 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38" t="23546" r="9642" b="17589"/>
          <a:stretch>
            <a:fillRect/>
          </a:stretch>
        </p:blipFill>
        <p:spPr bwMode="auto">
          <a:xfrm>
            <a:off x="248540" y="2619285"/>
            <a:ext cx="6596641" cy="407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13548" y="3119215"/>
            <a:ext cx="4999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simply the pixel value of two consecutive Gaussian image is subtracted in order to get the difference of Gaussian image (</a:t>
            </a:r>
            <a:r>
              <a:rPr lang="en-US" dirty="0" err="1" smtClean="0"/>
              <a:t>DoG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The main aim of choosing Gaussian image is that they are rotationally invariant.</a:t>
            </a:r>
          </a:p>
          <a:p>
            <a:endParaRPr lang="en-US" dirty="0"/>
          </a:p>
          <a:p>
            <a:r>
              <a:rPr lang="en-US" dirty="0" smtClean="0"/>
              <a:t>In my code I observed that the dog1 and dog4 generally doesn’t show much variation in pixel values . I almost got an array of zero values.</a:t>
            </a:r>
          </a:p>
          <a:p>
            <a:endParaRPr lang="en-US" dirty="0"/>
          </a:p>
          <a:p>
            <a:r>
              <a:rPr lang="en-US" dirty="0" smtClean="0"/>
              <a:t>So , It is wise to take dog 2 for further computation.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9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1544</Words>
  <Application>Microsoft Office PowerPoint</Application>
  <PresentationFormat>Custom</PresentationFormat>
  <Paragraphs>148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TOPIC: ROTATIONAL INVARIANCE IN IMAGE RECOGNITION</vt:lpstr>
      <vt:lpstr>Topics To Be Discussed</vt:lpstr>
      <vt:lpstr>OBJECTIVE</vt:lpstr>
      <vt:lpstr>EXTRACTING THE FEATURE</vt:lpstr>
      <vt:lpstr>PRIOR IDEA FOR CHOOSING SIFT</vt:lpstr>
      <vt:lpstr>STEPS OVERVIEW</vt:lpstr>
      <vt:lpstr>SCALE SPACE EXTREMA SELECTION</vt:lpstr>
      <vt:lpstr>Slide 8</vt:lpstr>
      <vt:lpstr>DIFFERENCE OF GAUSSIAN </vt:lpstr>
      <vt:lpstr>DETECTION OF EXTREMA POINT</vt:lpstr>
      <vt:lpstr>KEY POINT LOCALIZATION</vt:lpstr>
      <vt:lpstr>ELIMINATING SOME KEY POINTS</vt:lpstr>
      <vt:lpstr>Slide 13</vt:lpstr>
      <vt:lpstr>Orientation Assignment</vt:lpstr>
      <vt:lpstr>Slide 15</vt:lpstr>
      <vt:lpstr>Slide 16</vt:lpstr>
      <vt:lpstr>KEYPOINT DESCRIPTOR</vt:lpstr>
      <vt:lpstr>Slide 18</vt:lpstr>
      <vt:lpstr>Slide 19</vt:lpstr>
      <vt:lpstr>REFERENCES</vt:lpstr>
      <vt:lpstr>           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ROTATIONAL INAVARIANCE IN IMAGE RECOGNITION</dc:title>
  <dc:creator>lenovo</dc:creator>
  <cp:lastModifiedBy>abc</cp:lastModifiedBy>
  <cp:revision>39</cp:revision>
  <dcterms:created xsi:type="dcterms:W3CDTF">2017-07-09T15:30:03Z</dcterms:created>
  <dcterms:modified xsi:type="dcterms:W3CDTF">2018-09-17T16:27:23Z</dcterms:modified>
</cp:coreProperties>
</file>