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68"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11/layout/CircleProcess" loCatId="process" qsTypeId="urn:microsoft.com/office/officeart/2005/8/quickstyle/simple3" qsCatId="simple" csTypeId="urn:microsoft.com/office/officeart/2005/8/colors/accent1_4" csCatId="accent1"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Removing large null value columns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Removing/Fixing null values</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9F8F8286-68C6-4549-9CBE-3C72908A6C10}" type="pres">
      <dgm:prSet presAssocID="{43AD8D62-DCC2-4CBE-83DA-9ECE1DD16F87}" presName="Name0" presStyleCnt="0">
        <dgm:presLayoutVars>
          <dgm:chMax val="11"/>
          <dgm:chPref val="11"/>
          <dgm:dir/>
          <dgm:resizeHandles/>
        </dgm:presLayoutVars>
      </dgm:prSet>
      <dgm:spPr/>
    </dgm:pt>
    <dgm:pt modelId="{78BA1824-6AEB-415F-9133-28B03579978C}" type="pres">
      <dgm:prSet presAssocID="{0077A407-AF31-4E4B-ADC5-01EE984AE18F}" presName="Accent8" presStyleCnt="0"/>
      <dgm:spPr/>
    </dgm:pt>
    <dgm:pt modelId="{D7382D3E-6F29-4974-8F9D-8075582475C6}" type="pres">
      <dgm:prSet presAssocID="{0077A407-AF31-4E4B-ADC5-01EE984AE18F}" presName="Accent" presStyleLbl="node1" presStyleIdx="0" presStyleCnt="8"/>
      <dgm:spPr/>
    </dgm:pt>
    <dgm:pt modelId="{5B006B3B-C292-4C75-B336-BEFEFECE744D}" type="pres">
      <dgm:prSet presAssocID="{0077A407-AF31-4E4B-ADC5-01EE984AE18F}" presName="ParentBackground8" presStyleCnt="0"/>
      <dgm:spPr/>
    </dgm:pt>
    <dgm:pt modelId="{DB90073F-2185-47A1-B698-F12F814965C4}" type="pres">
      <dgm:prSet presAssocID="{0077A407-AF31-4E4B-ADC5-01EE984AE18F}" presName="ParentBackground" presStyleLbl="fgAcc1" presStyleIdx="0" presStyleCnt="8"/>
      <dgm:spPr/>
    </dgm:pt>
    <dgm:pt modelId="{C38C5FBA-DADB-4A87-84C6-839503B62D23}" type="pres">
      <dgm:prSet presAssocID="{0077A407-AF31-4E4B-ADC5-01EE984AE18F}" presName="Parent8" presStyleLbl="revTx" presStyleIdx="0" presStyleCnt="0">
        <dgm:presLayoutVars>
          <dgm:chMax val="1"/>
          <dgm:chPref val="1"/>
          <dgm:bulletEnabled val="1"/>
        </dgm:presLayoutVars>
      </dgm:prSet>
      <dgm:spPr/>
    </dgm:pt>
    <dgm:pt modelId="{764DCF55-2E4D-46E5-92FF-DF99C9BCA931}" type="pres">
      <dgm:prSet presAssocID="{971EEFAB-30DE-498D-B3A8-82613F1C2D33}" presName="Accent7" presStyleCnt="0"/>
      <dgm:spPr/>
    </dgm:pt>
    <dgm:pt modelId="{2BE9F39C-235E-411C-BF8E-8A13D173AE9E}" type="pres">
      <dgm:prSet presAssocID="{971EEFAB-30DE-498D-B3A8-82613F1C2D33}" presName="Accent" presStyleLbl="node1" presStyleIdx="1" presStyleCnt="8"/>
      <dgm:spPr/>
    </dgm:pt>
    <dgm:pt modelId="{9F9A6261-9CC5-44D2-9E37-BC6935BB35AF}" type="pres">
      <dgm:prSet presAssocID="{971EEFAB-30DE-498D-B3A8-82613F1C2D33}" presName="ParentBackground7" presStyleCnt="0"/>
      <dgm:spPr/>
    </dgm:pt>
    <dgm:pt modelId="{3BE64DAB-3AC6-4A3B-A1E2-9E92E31E6FA5}" type="pres">
      <dgm:prSet presAssocID="{971EEFAB-30DE-498D-B3A8-82613F1C2D33}" presName="ParentBackground" presStyleLbl="fgAcc1" presStyleIdx="1" presStyleCnt="8"/>
      <dgm:spPr/>
    </dgm:pt>
    <dgm:pt modelId="{1A3E8D9D-0156-4E84-9321-718F9489C3A4}" type="pres">
      <dgm:prSet presAssocID="{971EEFAB-30DE-498D-B3A8-82613F1C2D33}" presName="Parent7" presStyleLbl="revTx" presStyleIdx="0" presStyleCnt="0">
        <dgm:presLayoutVars>
          <dgm:chMax val="1"/>
          <dgm:chPref val="1"/>
          <dgm:bulletEnabled val="1"/>
        </dgm:presLayoutVars>
      </dgm:prSet>
      <dgm:spPr/>
    </dgm:pt>
    <dgm:pt modelId="{4D42814F-06AA-465F-B4B2-AC4892103DCA}" type="pres">
      <dgm:prSet presAssocID="{ECBC75CF-DEC3-4DA9-84A8-9303AC7D9D10}" presName="Accent6" presStyleCnt="0"/>
      <dgm:spPr/>
    </dgm:pt>
    <dgm:pt modelId="{1F3ABD3F-CEAA-40E1-9225-2D69D88D1AFD}" type="pres">
      <dgm:prSet presAssocID="{ECBC75CF-DEC3-4DA9-84A8-9303AC7D9D10}" presName="Accent" presStyleLbl="node1" presStyleIdx="2" presStyleCnt="8"/>
      <dgm:spPr/>
    </dgm:pt>
    <dgm:pt modelId="{10B2D188-85FB-459F-B891-C4291FFBEA8C}" type="pres">
      <dgm:prSet presAssocID="{ECBC75CF-DEC3-4DA9-84A8-9303AC7D9D10}" presName="ParentBackground6" presStyleCnt="0"/>
      <dgm:spPr/>
    </dgm:pt>
    <dgm:pt modelId="{66F3890C-83D3-4C43-9938-3E5E482DE637}" type="pres">
      <dgm:prSet presAssocID="{ECBC75CF-DEC3-4DA9-84A8-9303AC7D9D10}" presName="ParentBackground" presStyleLbl="fgAcc1" presStyleIdx="2" presStyleCnt="8"/>
      <dgm:spPr/>
    </dgm:pt>
    <dgm:pt modelId="{D371DF48-5195-4C34-9CE8-BD5C936F68AC}" type="pres">
      <dgm:prSet presAssocID="{ECBC75CF-DEC3-4DA9-84A8-9303AC7D9D10}" presName="Parent6" presStyleLbl="revTx" presStyleIdx="0" presStyleCnt="0">
        <dgm:presLayoutVars>
          <dgm:chMax val="1"/>
          <dgm:chPref val="1"/>
          <dgm:bulletEnabled val="1"/>
        </dgm:presLayoutVars>
      </dgm:prSet>
      <dgm:spPr/>
    </dgm:pt>
    <dgm:pt modelId="{FA850F7A-A004-447D-BBE2-5248EC1C4856}" type="pres">
      <dgm:prSet presAssocID="{87DB4B17-95EE-423D-941B-A5ABFE70FE2B}" presName="Accent5" presStyleCnt="0"/>
      <dgm:spPr/>
    </dgm:pt>
    <dgm:pt modelId="{16824EEA-A689-4234-B17B-2A61F9008F8F}" type="pres">
      <dgm:prSet presAssocID="{87DB4B17-95EE-423D-941B-A5ABFE70FE2B}" presName="Accent" presStyleLbl="node1" presStyleIdx="3" presStyleCnt="8"/>
      <dgm:spPr/>
    </dgm:pt>
    <dgm:pt modelId="{3D0081D0-B567-454F-AA44-EADAB5CDB0C0}" type="pres">
      <dgm:prSet presAssocID="{87DB4B17-95EE-423D-941B-A5ABFE70FE2B}" presName="ParentBackground5" presStyleCnt="0"/>
      <dgm:spPr/>
    </dgm:pt>
    <dgm:pt modelId="{AD9B1121-BF9C-4074-B3EC-DD8B1E34B145}" type="pres">
      <dgm:prSet presAssocID="{87DB4B17-95EE-423D-941B-A5ABFE70FE2B}" presName="ParentBackground" presStyleLbl="fgAcc1" presStyleIdx="3" presStyleCnt="8"/>
      <dgm:spPr/>
    </dgm:pt>
    <dgm:pt modelId="{47E3129D-31DE-4A9C-BCFC-F76EC5BD009C}" type="pres">
      <dgm:prSet presAssocID="{87DB4B17-95EE-423D-941B-A5ABFE70FE2B}" presName="Parent5" presStyleLbl="revTx" presStyleIdx="0" presStyleCnt="0">
        <dgm:presLayoutVars>
          <dgm:chMax val="1"/>
          <dgm:chPref val="1"/>
          <dgm:bulletEnabled val="1"/>
        </dgm:presLayoutVars>
      </dgm:prSet>
      <dgm:spPr/>
    </dgm:pt>
    <dgm:pt modelId="{E22AF47E-6A71-4043-B25D-67B56C2C21A0}" type="pres">
      <dgm:prSet presAssocID="{314B2251-69F0-43B4-927D-418813C44B96}" presName="Accent4" presStyleCnt="0"/>
      <dgm:spPr/>
    </dgm:pt>
    <dgm:pt modelId="{BDD731B0-50CA-4E29-9754-BDCB1EBC4DBA}" type="pres">
      <dgm:prSet presAssocID="{314B2251-69F0-43B4-927D-418813C44B96}" presName="Accent" presStyleLbl="node1" presStyleIdx="4" presStyleCnt="8"/>
      <dgm:spPr/>
    </dgm:pt>
    <dgm:pt modelId="{1A8FF917-7F6D-4265-8480-A55EF8CCFA77}" type="pres">
      <dgm:prSet presAssocID="{314B2251-69F0-43B4-927D-418813C44B96}" presName="ParentBackground4" presStyleCnt="0"/>
      <dgm:spPr/>
    </dgm:pt>
    <dgm:pt modelId="{14FE1DC8-1ACC-4C51-8D78-8809CE3D8ACB}" type="pres">
      <dgm:prSet presAssocID="{314B2251-69F0-43B4-927D-418813C44B96}" presName="ParentBackground" presStyleLbl="fgAcc1" presStyleIdx="4" presStyleCnt="8"/>
      <dgm:spPr/>
    </dgm:pt>
    <dgm:pt modelId="{02216165-2620-4547-AD38-089AA80A0292}" type="pres">
      <dgm:prSet presAssocID="{314B2251-69F0-43B4-927D-418813C44B96}" presName="Parent4" presStyleLbl="revTx" presStyleIdx="0" presStyleCnt="0">
        <dgm:presLayoutVars>
          <dgm:chMax val="1"/>
          <dgm:chPref val="1"/>
          <dgm:bulletEnabled val="1"/>
        </dgm:presLayoutVars>
      </dgm:prSet>
      <dgm:spPr/>
    </dgm:pt>
    <dgm:pt modelId="{E403894A-A6D5-491C-ACAD-0E88054F2A31}" type="pres">
      <dgm:prSet presAssocID="{D615DE8F-9EE7-47E6-BDBC-27210AD6B66B}" presName="Accent3" presStyleCnt="0"/>
      <dgm:spPr/>
    </dgm:pt>
    <dgm:pt modelId="{B691AD74-CB7C-411B-B530-375303D136AA}" type="pres">
      <dgm:prSet presAssocID="{D615DE8F-9EE7-47E6-BDBC-27210AD6B66B}" presName="Accent" presStyleLbl="node1" presStyleIdx="5" presStyleCnt="8"/>
      <dgm:spPr/>
    </dgm:pt>
    <dgm:pt modelId="{4A9C726A-A5F2-4191-AC7F-BEE729D8145F}" type="pres">
      <dgm:prSet presAssocID="{D615DE8F-9EE7-47E6-BDBC-27210AD6B66B}" presName="ParentBackground3" presStyleCnt="0"/>
      <dgm:spPr/>
    </dgm:pt>
    <dgm:pt modelId="{8E0A8684-00A6-4A21-A804-575A7B187691}" type="pres">
      <dgm:prSet presAssocID="{D615DE8F-9EE7-47E6-BDBC-27210AD6B66B}" presName="ParentBackground" presStyleLbl="fgAcc1" presStyleIdx="5" presStyleCnt="8"/>
      <dgm:spPr/>
    </dgm:pt>
    <dgm:pt modelId="{841AED65-E331-4372-9B23-246A2376DD0E}" type="pres">
      <dgm:prSet presAssocID="{D615DE8F-9EE7-47E6-BDBC-27210AD6B66B}" presName="Parent3" presStyleLbl="revTx" presStyleIdx="0" presStyleCnt="0">
        <dgm:presLayoutVars>
          <dgm:chMax val="1"/>
          <dgm:chPref val="1"/>
          <dgm:bulletEnabled val="1"/>
        </dgm:presLayoutVars>
      </dgm:prSet>
      <dgm:spPr/>
    </dgm:pt>
    <dgm:pt modelId="{E5EB84FB-DBB0-46BB-9BA9-2F00C1B68EB5}" type="pres">
      <dgm:prSet presAssocID="{F1296084-4882-401E-BF04-7A0E3CF44B1C}" presName="Accent2" presStyleCnt="0"/>
      <dgm:spPr/>
    </dgm:pt>
    <dgm:pt modelId="{EA7B42BF-893D-4FB3-9F39-7041EDA2C69B}" type="pres">
      <dgm:prSet presAssocID="{F1296084-4882-401E-BF04-7A0E3CF44B1C}" presName="Accent" presStyleLbl="node1" presStyleIdx="6" presStyleCnt="8"/>
      <dgm:spPr/>
    </dgm:pt>
    <dgm:pt modelId="{22421FC5-B21B-4529-94CE-C5B3D8374DAF}" type="pres">
      <dgm:prSet presAssocID="{F1296084-4882-401E-BF04-7A0E3CF44B1C}" presName="ParentBackground2" presStyleCnt="0"/>
      <dgm:spPr/>
    </dgm:pt>
    <dgm:pt modelId="{A07BB201-FE5F-4451-BFF1-64798F25C5C1}" type="pres">
      <dgm:prSet presAssocID="{F1296084-4882-401E-BF04-7A0E3CF44B1C}" presName="ParentBackground" presStyleLbl="fgAcc1" presStyleIdx="6" presStyleCnt="8"/>
      <dgm:spPr/>
    </dgm:pt>
    <dgm:pt modelId="{A62FE234-898D-4084-AD56-85E70D2C2E0F}" type="pres">
      <dgm:prSet presAssocID="{F1296084-4882-401E-BF04-7A0E3CF44B1C}" presName="Parent2" presStyleLbl="revTx" presStyleIdx="0" presStyleCnt="0">
        <dgm:presLayoutVars>
          <dgm:chMax val="1"/>
          <dgm:chPref val="1"/>
          <dgm:bulletEnabled val="1"/>
        </dgm:presLayoutVars>
      </dgm:prSet>
      <dgm:spPr/>
    </dgm:pt>
    <dgm:pt modelId="{99728451-9069-4F4E-B5B2-54A29103BC2D}" type="pres">
      <dgm:prSet presAssocID="{BC7CF13E-48E6-4CCA-985F-821B0ABFE0FE}" presName="Accent1" presStyleCnt="0"/>
      <dgm:spPr/>
    </dgm:pt>
    <dgm:pt modelId="{2800F6E6-7C9D-4AD0-8A95-9F2EECE35CE5}" type="pres">
      <dgm:prSet presAssocID="{BC7CF13E-48E6-4CCA-985F-821B0ABFE0FE}" presName="Accent" presStyleLbl="node1" presStyleIdx="7" presStyleCnt="8"/>
      <dgm:spPr/>
    </dgm:pt>
    <dgm:pt modelId="{DF8EEE90-D97F-4B37-A04B-F5520CF6A9EF}" type="pres">
      <dgm:prSet presAssocID="{BC7CF13E-48E6-4CCA-985F-821B0ABFE0FE}" presName="ParentBackground1" presStyleCnt="0"/>
      <dgm:spPr/>
    </dgm:pt>
    <dgm:pt modelId="{DB418493-11A7-4203-8111-DACEBAA162ED}" type="pres">
      <dgm:prSet presAssocID="{BC7CF13E-48E6-4CCA-985F-821B0ABFE0FE}" presName="ParentBackground" presStyleLbl="fgAcc1" presStyleIdx="7" presStyleCnt="8"/>
      <dgm:spPr/>
    </dgm:pt>
    <dgm:pt modelId="{035DCACE-955D-425D-99A7-051BCD2BF7DB}" type="pres">
      <dgm:prSet presAssocID="{BC7CF13E-48E6-4CCA-985F-821B0ABFE0FE}" presName="Parent1" presStyleLbl="revTx" presStyleIdx="0" presStyleCnt="0">
        <dgm:presLayoutVars>
          <dgm:chMax val="1"/>
          <dgm:chPref val="1"/>
          <dgm:bulletEnabled val="1"/>
        </dgm:presLayoutVars>
      </dgm:prSet>
      <dgm:spPr/>
    </dgm:pt>
  </dgm:ptLst>
  <dgm:cxnLst>
    <dgm:cxn modelId="{E064EA00-E0DE-45E9-BE9D-98B715DBDDFB}" srcId="{43AD8D62-DCC2-4CBE-83DA-9ECE1DD16F87}" destId="{0077A407-AF31-4E4B-ADC5-01EE984AE18F}" srcOrd="7" destOrd="0" parTransId="{4B2F5796-0038-454F-AB7E-2B9557BD4003}" sibTransId="{A4E73DA2-2320-4163-8227-C40ED6F745F1}"/>
    <dgm:cxn modelId="{E18A9305-91A0-4FB8-AD46-D74A4ADB56EF}" srcId="{43AD8D62-DCC2-4CBE-83DA-9ECE1DD16F87}" destId="{ECBC75CF-DEC3-4DA9-84A8-9303AC7D9D10}" srcOrd="5" destOrd="0" parTransId="{CF68D833-C8E6-4F3B-9898-BC9BF11A2A15}" sibTransId="{A7208B2A-6D36-4886-AAC4-D9BEA8EE8562}"/>
    <dgm:cxn modelId="{72242018-7972-4E69-AEF9-9A5BA99745F3}" type="presOf" srcId="{87DB4B17-95EE-423D-941B-A5ABFE70FE2B}" destId="{AD9B1121-BF9C-4074-B3EC-DD8B1E34B145}" srcOrd="0" destOrd="0" presId="urn:microsoft.com/office/officeart/2011/layout/CircleProcess"/>
    <dgm:cxn modelId="{30E10D1F-8E26-4D10-9BB8-4DD58F13C835}" type="presOf" srcId="{BC7CF13E-48E6-4CCA-985F-821B0ABFE0FE}" destId="{035DCACE-955D-425D-99A7-051BCD2BF7DB}" srcOrd="1" destOrd="0" presId="urn:microsoft.com/office/officeart/2011/layout/CircleProcess"/>
    <dgm:cxn modelId="{2F45672E-3E86-4173-9623-90BBA48FB1B4}" srcId="{43AD8D62-DCC2-4CBE-83DA-9ECE1DD16F87}" destId="{F1296084-4882-401E-BF04-7A0E3CF44B1C}" srcOrd="1" destOrd="0" parTransId="{9888371B-4A5C-4157-B290-CBDB07B56775}" sibTransId="{1FB5C5A0-6E9E-4CCE-ABDE-AB89BBAF169A}"/>
    <dgm:cxn modelId="{02F95534-A2BD-420B-B949-27547AAD3692}" type="presOf" srcId="{314B2251-69F0-43B4-927D-418813C44B96}" destId="{02216165-2620-4547-AD38-089AA80A0292}" srcOrd="1" destOrd="0" presId="urn:microsoft.com/office/officeart/2011/layout/CircleProcess"/>
    <dgm:cxn modelId="{B4BF3543-6501-43DA-BC9E-B1EE57DB5812}" type="presOf" srcId="{D615DE8F-9EE7-47E6-BDBC-27210AD6B66B}" destId="{841AED65-E331-4372-9B23-246A2376DD0E}" srcOrd="1" destOrd="0" presId="urn:microsoft.com/office/officeart/2011/layout/CircleProcess"/>
    <dgm:cxn modelId="{A1D3634C-0FB6-45FC-A81E-15441E28A772}" type="presOf" srcId="{F1296084-4882-401E-BF04-7A0E3CF44B1C}" destId="{A07BB201-FE5F-4451-BFF1-64798F25C5C1}" srcOrd="0" destOrd="0" presId="urn:microsoft.com/office/officeart/2011/layout/CircleProcess"/>
    <dgm:cxn modelId="{318C816E-2722-4077-BD57-FA048A629D19}" type="presOf" srcId="{ECBC75CF-DEC3-4DA9-84A8-9303AC7D9D10}" destId="{66F3890C-83D3-4C43-9938-3E5E482DE637}" srcOrd="0" destOrd="0" presId="urn:microsoft.com/office/officeart/2011/layout/CircleProcess"/>
    <dgm:cxn modelId="{23366171-16EF-4907-BBD4-5AAC46AE0A79}" type="presOf" srcId="{971EEFAB-30DE-498D-B3A8-82613F1C2D33}" destId="{1A3E8D9D-0156-4E84-9321-718F9489C3A4}" srcOrd="1" destOrd="0" presId="urn:microsoft.com/office/officeart/2011/layout/CircleProcess"/>
    <dgm:cxn modelId="{9F5B7053-8F24-40A5-AD33-81E0947D25E1}" srcId="{43AD8D62-DCC2-4CBE-83DA-9ECE1DD16F87}" destId="{D615DE8F-9EE7-47E6-BDBC-27210AD6B66B}" srcOrd="2" destOrd="0" parTransId="{93A51C8E-9C62-4136-99E6-002C03381813}" sibTransId="{925F4C72-E967-493B-AA5D-FFDD838D902E}"/>
    <dgm:cxn modelId="{AD98CE73-02B8-4B16-8D56-B6DE7B39301E}" type="presOf" srcId="{971EEFAB-30DE-498D-B3A8-82613F1C2D33}" destId="{3BE64DAB-3AC6-4A3B-A1E2-9E92E31E6FA5}" srcOrd="0" destOrd="0" presId="urn:microsoft.com/office/officeart/2011/layout/CircleProcess"/>
    <dgm:cxn modelId="{D1E98775-222C-440C-924B-70ED60023C8D}" type="presOf" srcId="{314B2251-69F0-43B4-927D-418813C44B96}" destId="{14FE1DC8-1ACC-4C51-8D78-8809CE3D8ACB}" srcOrd="0" destOrd="0" presId="urn:microsoft.com/office/officeart/2011/layout/CircleProcess"/>
    <dgm:cxn modelId="{41483859-7EC2-47FD-8873-D0211E86361B}" srcId="{43AD8D62-DCC2-4CBE-83DA-9ECE1DD16F87}" destId="{314B2251-69F0-43B4-927D-418813C44B96}" srcOrd="3" destOrd="0" parTransId="{66BD682B-36D3-4FEF-AE57-8B827B34D16F}" sibTransId="{C71F0CFE-253F-489E-BCB6-6E1A5CB619F6}"/>
    <dgm:cxn modelId="{0B807584-A1D5-4398-8474-F5783404DD78}" type="presOf" srcId="{D615DE8F-9EE7-47E6-BDBC-27210AD6B66B}" destId="{8E0A8684-00A6-4A21-A804-575A7B187691}" srcOrd="0" destOrd="0" presId="urn:microsoft.com/office/officeart/2011/layout/CircleProcess"/>
    <dgm:cxn modelId="{83E4F284-6762-4A50-8235-7D581EC239F9}" type="presOf" srcId="{87DB4B17-95EE-423D-941B-A5ABFE70FE2B}" destId="{47E3129D-31DE-4A9C-BCFC-F76EC5BD009C}" srcOrd="1" destOrd="0" presId="urn:microsoft.com/office/officeart/2011/layout/CircleProcess"/>
    <dgm:cxn modelId="{BF9BF496-C5ED-4BEB-9AEF-BD6A25A24FC7}" srcId="{43AD8D62-DCC2-4CBE-83DA-9ECE1DD16F87}" destId="{971EEFAB-30DE-498D-B3A8-82613F1C2D33}" srcOrd="6" destOrd="0" parTransId="{831BB1E2-475A-4661-80C2-E40BF5D9E34B}" sibTransId="{DC4C381D-A777-4155-B913-2C8B4E3FAF59}"/>
    <dgm:cxn modelId="{2D99DEB7-AB0F-4ABA-82FC-26E2D7E26FC3}" type="presOf" srcId="{0077A407-AF31-4E4B-ADC5-01EE984AE18F}" destId="{C38C5FBA-DADB-4A87-84C6-839503B62D23}" srcOrd="1" destOrd="0" presId="urn:microsoft.com/office/officeart/2011/layout/CircleProcess"/>
    <dgm:cxn modelId="{36C641BD-F7DF-4DF1-A839-109834998E69}" srcId="{43AD8D62-DCC2-4CBE-83DA-9ECE1DD16F87}" destId="{BC7CF13E-48E6-4CCA-985F-821B0ABFE0FE}" srcOrd="0" destOrd="0" parTransId="{7E05918B-0526-4AEB-86B4-EDB04684C6CF}" sibTransId="{FB666919-084D-4327-91C2-7C35021E6529}"/>
    <dgm:cxn modelId="{65EB1EC0-379D-44EC-A3C9-CD65B13B6296}" type="presOf" srcId="{43AD8D62-DCC2-4CBE-83DA-9ECE1DD16F87}" destId="{9F8F8286-68C6-4549-9CBE-3C72908A6C10}" srcOrd="0" destOrd="0" presId="urn:microsoft.com/office/officeart/2011/layout/CircleProcess"/>
    <dgm:cxn modelId="{B5188FC5-5261-4A12-BECC-4D1AC234EF79}" type="presOf" srcId="{ECBC75CF-DEC3-4DA9-84A8-9303AC7D9D10}" destId="{D371DF48-5195-4C34-9CE8-BD5C936F68AC}" srcOrd="1" destOrd="0" presId="urn:microsoft.com/office/officeart/2011/layout/CircleProcess"/>
    <dgm:cxn modelId="{9A0779CA-4D41-4212-8C44-91B77C1DB7F8}" type="presOf" srcId="{BC7CF13E-48E6-4CCA-985F-821B0ABFE0FE}" destId="{DB418493-11A7-4203-8111-DACEBAA162ED}" srcOrd="0" destOrd="0" presId="urn:microsoft.com/office/officeart/2011/layout/CircleProcess"/>
    <dgm:cxn modelId="{A2111BDA-1532-41C6-AD2B-E1987CE9F0D7}" srcId="{43AD8D62-DCC2-4CBE-83DA-9ECE1DD16F87}" destId="{87DB4B17-95EE-423D-941B-A5ABFE70FE2B}" srcOrd="4" destOrd="0" parTransId="{1D9AAF4C-1387-44E7-A6C0-0A93176EFBB8}" sibTransId="{263236C4-7DF2-4631-AE1E-B8B876BEE81E}"/>
    <dgm:cxn modelId="{341A2AED-B3C5-4E70-8BFB-F41E1B314855}" type="presOf" srcId="{F1296084-4882-401E-BF04-7A0E3CF44B1C}" destId="{A62FE234-898D-4084-AD56-85E70D2C2E0F}" srcOrd="1" destOrd="0" presId="urn:microsoft.com/office/officeart/2011/layout/CircleProcess"/>
    <dgm:cxn modelId="{E5567FEE-7803-475C-830A-7F5AF96EF670}" type="presOf" srcId="{0077A407-AF31-4E4B-ADC5-01EE984AE18F}" destId="{DB90073F-2185-47A1-B698-F12F814965C4}" srcOrd="0" destOrd="0" presId="urn:microsoft.com/office/officeart/2011/layout/CircleProcess"/>
    <dgm:cxn modelId="{0D3528A1-A51C-41D4-867D-E3DC83291C5A}" type="presParOf" srcId="{9F8F8286-68C6-4549-9CBE-3C72908A6C10}" destId="{78BA1824-6AEB-415F-9133-28B03579978C}" srcOrd="0" destOrd="0" presId="urn:microsoft.com/office/officeart/2011/layout/CircleProcess"/>
    <dgm:cxn modelId="{406FB39F-879A-4DC3-B4EF-1B7373F67454}" type="presParOf" srcId="{78BA1824-6AEB-415F-9133-28B03579978C}" destId="{D7382D3E-6F29-4974-8F9D-8075582475C6}" srcOrd="0" destOrd="0" presId="urn:microsoft.com/office/officeart/2011/layout/CircleProcess"/>
    <dgm:cxn modelId="{53D1813D-CF15-4464-B4D4-3B7EC5E85DDC}" type="presParOf" srcId="{9F8F8286-68C6-4549-9CBE-3C72908A6C10}" destId="{5B006B3B-C292-4C75-B336-BEFEFECE744D}" srcOrd="1" destOrd="0" presId="urn:microsoft.com/office/officeart/2011/layout/CircleProcess"/>
    <dgm:cxn modelId="{B7B65893-700D-4D29-A445-789A11924B3A}" type="presParOf" srcId="{5B006B3B-C292-4C75-B336-BEFEFECE744D}" destId="{DB90073F-2185-47A1-B698-F12F814965C4}" srcOrd="0" destOrd="0" presId="urn:microsoft.com/office/officeart/2011/layout/CircleProcess"/>
    <dgm:cxn modelId="{7D2E3921-BC61-4DFE-8F9B-6A7E7B498F50}" type="presParOf" srcId="{9F8F8286-68C6-4549-9CBE-3C72908A6C10}" destId="{C38C5FBA-DADB-4A87-84C6-839503B62D23}" srcOrd="2" destOrd="0" presId="urn:microsoft.com/office/officeart/2011/layout/CircleProcess"/>
    <dgm:cxn modelId="{5E9036CA-6D14-4A1F-933E-4903E72DA289}" type="presParOf" srcId="{9F8F8286-68C6-4549-9CBE-3C72908A6C10}" destId="{764DCF55-2E4D-46E5-92FF-DF99C9BCA931}" srcOrd="3" destOrd="0" presId="urn:microsoft.com/office/officeart/2011/layout/CircleProcess"/>
    <dgm:cxn modelId="{1A548E74-8889-4B72-9E76-D427F76A4C31}" type="presParOf" srcId="{764DCF55-2E4D-46E5-92FF-DF99C9BCA931}" destId="{2BE9F39C-235E-411C-BF8E-8A13D173AE9E}" srcOrd="0" destOrd="0" presId="urn:microsoft.com/office/officeart/2011/layout/CircleProcess"/>
    <dgm:cxn modelId="{54185283-41FF-4409-AF78-A748FDD94AEC}" type="presParOf" srcId="{9F8F8286-68C6-4549-9CBE-3C72908A6C10}" destId="{9F9A6261-9CC5-44D2-9E37-BC6935BB35AF}" srcOrd="4" destOrd="0" presId="urn:microsoft.com/office/officeart/2011/layout/CircleProcess"/>
    <dgm:cxn modelId="{28715639-686D-432B-8492-D696256E1DCE}" type="presParOf" srcId="{9F9A6261-9CC5-44D2-9E37-BC6935BB35AF}" destId="{3BE64DAB-3AC6-4A3B-A1E2-9E92E31E6FA5}" srcOrd="0" destOrd="0" presId="urn:microsoft.com/office/officeart/2011/layout/CircleProcess"/>
    <dgm:cxn modelId="{7CFBD744-095A-4AC6-B4A7-493D0525BF16}" type="presParOf" srcId="{9F8F8286-68C6-4549-9CBE-3C72908A6C10}" destId="{1A3E8D9D-0156-4E84-9321-718F9489C3A4}" srcOrd="5" destOrd="0" presId="urn:microsoft.com/office/officeart/2011/layout/CircleProcess"/>
    <dgm:cxn modelId="{4F5FB2BE-4E41-46AF-B3BD-DD418A373EE5}" type="presParOf" srcId="{9F8F8286-68C6-4549-9CBE-3C72908A6C10}" destId="{4D42814F-06AA-465F-B4B2-AC4892103DCA}" srcOrd="6" destOrd="0" presId="urn:microsoft.com/office/officeart/2011/layout/CircleProcess"/>
    <dgm:cxn modelId="{599C5F4F-FEAF-46B2-88DD-9ABCF704BEBA}" type="presParOf" srcId="{4D42814F-06AA-465F-B4B2-AC4892103DCA}" destId="{1F3ABD3F-CEAA-40E1-9225-2D69D88D1AFD}" srcOrd="0" destOrd="0" presId="urn:microsoft.com/office/officeart/2011/layout/CircleProcess"/>
    <dgm:cxn modelId="{51AD4226-47B8-4DEF-8C17-A96C6DD0B585}" type="presParOf" srcId="{9F8F8286-68C6-4549-9CBE-3C72908A6C10}" destId="{10B2D188-85FB-459F-B891-C4291FFBEA8C}" srcOrd="7" destOrd="0" presId="urn:microsoft.com/office/officeart/2011/layout/CircleProcess"/>
    <dgm:cxn modelId="{1456FA06-3330-40E8-B87C-ABDDE308E6DB}" type="presParOf" srcId="{10B2D188-85FB-459F-B891-C4291FFBEA8C}" destId="{66F3890C-83D3-4C43-9938-3E5E482DE637}" srcOrd="0" destOrd="0" presId="urn:microsoft.com/office/officeart/2011/layout/CircleProcess"/>
    <dgm:cxn modelId="{182F182A-F0EE-4E71-A73C-40AAE0832522}" type="presParOf" srcId="{9F8F8286-68C6-4549-9CBE-3C72908A6C10}" destId="{D371DF48-5195-4C34-9CE8-BD5C936F68AC}" srcOrd="8" destOrd="0" presId="urn:microsoft.com/office/officeart/2011/layout/CircleProcess"/>
    <dgm:cxn modelId="{038A79F8-741D-4CE0-B895-5ACFD0376870}" type="presParOf" srcId="{9F8F8286-68C6-4549-9CBE-3C72908A6C10}" destId="{FA850F7A-A004-447D-BBE2-5248EC1C4856}" srcOrd="9" destOrd="0" presId="urn:microsoft.com/office/officeart/2011/layout/CircleProcess"/>
    <dgm:cxn modelId="{ED42B772-54B5-4614-AF78-4D4FB41B139A}" type="presParOf" srcId="{FA850F7A-A004-447D-BBE2-5248EC1C4856}" destId="{16824EEA-A689-4234-B17B-2A61F9008F8F}" srcOrd="0" destOrd="0" presId="urn:microsoft.com/office/officeart/2011/layout/CircleProcess"/>
    <dgm:cxn modelId="{A467CF04-115B-4370-B7D1-17636349336E}" type="presParOf" srcId="{9F8F8286-68C6-4549-9CBE-3C72908A6C10}" destId="{3D0081D0-B567-454F-AA44-EADAB5CDB0C0}" srcOrd="10" destOrd="0" presId="urn:microsoft.com/office/officeart/2011/layout/CircleProcess"/>
    <dgm:cxn modelId="{CE98731B-FB11-478F-92A3-949FC387954D}" type="presParOf" srcId="{3D0081D0-B567-454F-AA44-EADAB5CDB0C0}" destId="{AD9B1121-BF9C-4074-B3EC-DD8B1E34B145}" srcOrd="0" destOrd="0" presId="urn:microsoft.com/office/officeart/2011/layout/CircleProcess"/>
    <dgm:cxn modelId="{2C70DEE4-9906-47C7-953A-5FF0851B37B7}" type="presParOf" srcId="{9F8F8286-68C6-4549-9CBE-3C72908A6C10}" destId="{47E3129D-31DE-4A9C-BCFC-F76EC5BD009C}" srcOrd="11" destOrd="0" presId="urn:microsoft.com/office/officeart/2011/layout/CircleProcess"/>
    <dgm:cxn modelId="{A67E2023-ED42-44C7-989A-C46398400D59}" type="presParOf" srcId="{9F8F8286-68C6-4549-9CBE-3C72908A6C10}" destId="{E22AF47E-6A71-4043-B25D-67B56C2C21A0}" srcOrd="12" destOrd="0" presId="urn:microsoft.com/office/officeart/2011/layout/CircleProcess"/>
    <dgm:cxn modelId="{6F9E9825-0FE2-4E85-9F15-F479DD19E3A3}" type="presParOf" srcId="{E22AF47E-6A71-4043-B25D-67B56C2C21A0}" destId="{BDD731B0-50CA-4E29-9754-BDCB1EBC4DBA}" srcOrd="0" destOrd="0" presId="urn:microsoft.com/office/officeart/2011/layout/CircleProcess"/>
    <dgm:cxn modelId="{4B474B31-89F2-40E4-95B7-95F4EEA36182}" type="presParOf" srcId="{9F8F8286-68C6-4549-9CBE-3C72908A6C10}" destId="{1A8FF917-7F6D-4265-8480-A55EF8CCFA77}" srcOrd="13" destOrd="0" presId="urn:microsoft.com/office/officeart/2011/layout/CircleProcess"/>
    <dgm:cxn modelId="{FBF02758-34CF-4EEA-B41D-1E55EB50F883}" type="presParOf" srcId="{1A8FF917-7F6D-4265-8480-A55EF8CCFA77}" destId="{14FE1DC8-1ACC-4C51-8D78-8809CE3D8ACB}" srcOrd="0" destOrd="0" presId="urn:microsoft.com/office/officeart/2011/layout/CircleProcess"/>
    <dgm:cxn modelId="{E87F5976-6A0C-4A20-9A58-C578D7C7C49C}" type="presParOf" srcId="{9F8F8286-68C6-4549-9CBE-3C72908A6C10}" destId="{02216165-2620-4547-AD38-089AA80A0292}" srcOrd="14" destOrd="0" presId="urn:microsoft.com/office/officeart/2011/layout/CircleProcess"/>
    <dgm:cxn modelId="{852168E7-A558-4A29-9B83-0F6E04341005}" type="presParOf" srcId="{9F8F8286-68C6-4549-9CBE-3C72908A6C10}" destId="{E403894A-A6D5-491C-ACAD-0E88054F2A31}" srcOrd="15" destOrd="0" presId="urn:microsoft.com/office/officeart/2011/layout/CircleProcess"/>
    <dgm:cxn modelId="{61E42065-A22E-4C0A-96C1-7E9D8CE0D55E}" type="presParOf" srcId="{E403894A-A6D5-491C-ACAD-0E88054F2A31}" destId="{B691AD74-CB7C-411B-B530-375303D136AA}" srcOrd="0" destOrd="0" presId="urn:microsoft.com/office/officeart/2011/layout/CircleProcess"/>
    <dgm:cxn modelId="{8E20F144-5675-4D25-9B2D-A3B23C1CD453}" type="presParOf" srcId="{9F8F8286-68C6-4549-9CBE-3C72908A6C10}" destId="{4A9C726A-A5F2-4191-AC7F-BEE729D8145F}" srcOrd="16" destOrd="0" presId="urn:microsoft.com/office/officeart/2011/layout/CircleProcess"/>
    <dgm:cxn modelId="{024654D4-BA69-454B-96AA-1F62296B8D8A}" type="presParOf" srcId="{4A9C726A-A5F2-4191-AC7F-BEE729D8145F}" destId="{8E0A8684-00A6-4A21-A804-575A7B187691}" srcOrd="0" destOrd="0" presId="urn:microsoft.com/office/officeart/2011/layout/CircleProcess"/>
    <dgm:cxn modelId="{7462482B-4A4F-4B87-BE04-672EA2D98647}" type="presParOf" srcId="{9F8F8286-68C6-4549-9CBE-3C72908A6C10}" destId="{841AED65-E331-4372-9B23-246A2376DD0E}" srcOrd="17" destOrd="0" presId="urn:microsoft.com/office/officeart/2011/layout/CircleProcess"/>
    <dgm:cxn modelId="{3FA5CE92-9C87-47DB-B253-7AE1756F1E48}" type="presParOf" srcId="{9F8F8286-68C6-4549-9CBE-3C72908A6C10}" destId="{E5EB84FB-DBB0-46BB-9BA9-2F00C1B68EB5}" srcOrd="18" destOrd="0" presId="urn:microsoft.com/office/officeart/2011/layout/CircleProcess"/>
    <dgm:cxn modelId="{83B61A7E-438A-4D69-8B23-BA53D46E2F40}" type="presParOf" srcId="{E5EB84FB-DBB0-46BB-9BA9-2F00C1B68EB5}" destId="{EA7B42BF-893D-4FB3-9F39-7041EDA2C69B}" srcOrd="0" destOrd="0" presId="urn:microsoft.com/office/officeart/2011/layout/CircleProcess"/>
    <dgm:cxn modelId="{7E84DF17-721A-4E5A-A9A4-1386E6B3803B}" type="presParOf" srcId="{9F8F8286-68C6-4549-9CBE-3C72908A6C10}" destId="{22421FC5-B21B-4529-94CE-C5B3D8374DAF}" srcOrd="19" destOrd="0" presId="urn:microsoft.com/office/officeart/2011/layout/CircleProcess"/>
    <dgm:cxn modelId="{78AD9B62-A829-4125-8FD0-D1BFE773309D}" type="presParOf" srcId="{22421FC5-B21B-4529-94CE-C5B3D8374DAF}" destId="{A07BB201-FE5F-4451-BFF1-64798F25C5C1}" srcOrd="0" destOrd="0" presId="urn:microsoft.com/office/officeart/2011/layout/CircleProcess"/>
    <dgm:cxn modelId="{874DE99B-D138-4AA0-9A06-404452BB95CB}" type="presParOf" srcId="{9F8F8286-68C6-4549-9CBE-3C72908A6C10}" destId="{A62FE234-898D-4084-AD56-85E70D2C2E0F}" srcOrd="20" destOrd="0" presId="urn:microsoft.com/office/officeart/2011/layout/CircleProcess"/>
    <dgm:cxn modelId="{F9535984-B090-4512-AB89-7F18AC0F745A}" type="presParOf" srcId="{9F8F8286-68C6-4549-9CBE-3C72908A6C10}" destId="{99728451-9069-4F4E-B5B2-54A29103BC2D}" srcOrd="21" destOrd="0" presId="urn:microsoft.com/office/officeart/2011/layout/CircleProcess"/>
    <dgm:cxn modelId="{7F6F7BDD-16AA-4578-AD6C-51954689C108}" type="presParOf" srcId="{99728451-9069-4F4E-B5B2-54A29103BC2D}" destId="{2800F6E6-7C9D-4AD0-8A95-9F2EECE35CE5}" srcOrd="0" destOrd="0" presId="urn:microsoft.com/office/officeart/2011/layout/CircleProcess"/>
    <dgm:cxn modelId="{1E9BE3DE-A8FF-4AA0-932D-367D9A3F15C0}" type="presParOf" srcId="{9F8F8286-68C6-4549-9CBE-3C72908A6C10}" destId="{DF8EEE90-D97F-4B37-A04B-F5520CF6A9EF}" srcOrd="22" destOrd="0" presId="urn:microsoft.com/office/officeart/2011/layout/CircleProcess"/>
    <dgm:cxn modelId="{C880D0EA-CDE7-4838-A6E1-BDFC1CC63963}" type="presParOf" srcId="{DF8EEE90-D97F-4B37-A04B-F5520CF6A9EF}" destId="{DB418493-11A7-4203-8111-DACEBAA162ED}" srcOrd="0" destOrd="0" presId="urn:microsoft.com/office/officeart/2011/layout/CircleProcess"/>
    <dgm:cxn modelId="{25AC23A3-E1E8-4479-B9EA-6F841DB73989}" type="presParOf" srcId="{9F8F8286-68C6-4549-9CBE-3C72908A6C10}" destId="{035DCACE-955D-425D-99A7-051BCD2BF7DB}" srcOrd="23"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82D3E-6F29-4974-8F9D-8075582475C6}">
      <dsp:nvSpPr>
        <dsp:cNvPr id="0" name=""/>
        <dsp:cNvSpPr/>
      </dsp:nvSpPr>
      <dsp:spPr>
        <a:xfrm>
          <a:off x="8799052" y="1426192"/>
          <a:ext cx="1170039" cy="1170546"/>
        </a:xfrm>
        <a:prstGeom prst="ellipse">
          <a:avLst/>
        </a:prstGeom>
        <a:gradFill rotWithShape="0">
          <a:gsLst>
            <a:gs pos="0">
              <a:schemeClr val="accent1">
                <a:shade val="50000"/>
                <a:hueOff val="0"/>
                <a:satOff val="0"/>
                <a:lumOff val="0"/>
                <a:alphaOff val="0"/>
                <a:lumMod val="110000"/>
                <a:satMod val="105000"/>
                <a:tint val="67000"/>
              </a:schemeClr>
            </a:gs>
            <a:gs pos="50000">
              <a:schemeClr val="accent1">
                <a:shade val="50000"/>
                <a:hueOff val="0"/>
                <a:satOff val="0"/>
                <a:lumOff val="0"/>
                <a:alphaOff val="0"/>
                <a:lumMod val="105000"/>
                <a:satMod val="103000"/>
                <a:tint val="73000"/>
              </a:schemeClr>
            </a:gs>
            <a:gs pos="100000">
              <a:schemeClr val="accent1">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0073F-2185-47A1-B698-F12F814965C4}">
      <dsp:nvSpPr>
        <dsp:cNvPr id="0" name=""/>
        <dsp:cNvSpPr/>
      </dsp:nvSpPr>
      <dsp:spPr>
        <a:xfrm>
          <a:off x="8837494"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outliers</a:t>
          </a:r>
        </a:p>
      </dsp:txBody>
      <dsp:txXfrm>
        <a:off x="8993237" y="1621317"/>
        <a:ext cx="780683" cy="780295"/>
      </dsp:txXfrm>
    </dsp:sp>
    <dsp:sp modelId="{2BE9F39C-235E-411C-BF8E-8A13D173AE9E}">
      <dsp:nvSpPr>
        <dsp:cNvPr id="0" name=""/>
        <dsp:cNvSpPr/>
      </dsp:nvSpPr>
      <dsp:spPr>
        <a:xfrm rot="2700000">
          <a:off x="7588484" y="1426228"/>
          <a:ext cx="1170268" cy="1170268"/>
        </a:xfrm>
        <a:prstGeom prst="teardrop">
          <a:avLst>
            <a:gd name="adj" fmla="val 100000"/>
          </a:avLst>
        </a:prstGeom>
        <a:gradFill rotWithShape="0">
          <a:gsLst>
            <a:gs pos="0">
              <a:schemeClr val="accent1">
                <a:shade val="50000"/>
                <a:hueOff val="147412"/>
                <a:satOff val="-15495"/>
                <a:lumOff val="13370"/>
                <a:alphaOff val="0"/>
                <a:lumMod val="110000"/>
                <a:satMod val="105000"/>
                <a:tint val="67000"/>
              </a:schemeClr>
            </a:gs>
            <a:gs pos="50000">
              <a:schemeClr val="accent1">
                <a:shade val="50000"/>
                <a:hueOff val="147412"/>
                <a:satOff val="-15495"/>
                <a:lumOff val="13370"/>
                <a:alphaOff val="0"/>
                <a:lumMod val="105000"/>
                <a:satMod val="103000"/>
                <a:tint val="73000"/>
              </a:schemeClr>
            </a:gs>
            <a:gs pos="100000">
              <a:schemeClr val="accent1">
                <a:shade val="50000"/>
                <a:hueOff val="147412"/>
                <a:satOff val="-15495"/>
                <a:lumOff val="1337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E64DAB-3AC6-4A3B-A1E2-9E92E31E6FA5}">
      <dsp:nvSpPr>
        <dsp:cNvPr id="0" name=""/>
        <dsp:cNvSpPr/>
      </dsp:nvSpPr>
      <dsp:spPr>
        <a:xfrm>
          <a:off x="7628027"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147412"/>
              <a:satOff val="-15495"/>
              <a:lumOff val="1337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Filter Data for requirement.</a:t>
          </a:r>
        </a:p>
      </dsp:txBody>
      <dsp:txXfrm>
        <a:off x="7783769" y="1621317"/>
        <a:ext cx="780683" cy="780295"/>
      </dsp:txXfrm>
    </dsp:sp>
    <dsp:sp modelId="{1F3ABD3F-CEAA-40E1-9225-2D69D88D1AFD}">
      <dsp:nvSpPr>
        <dsp:cNvPr id="0" name=""/>
        <dsp:cNvSpPr/>
      </dsp:nvSpPr>
      <dsp:spPr>
        <a:xfrm rot="2700000">
          <a:off x="6379016" y="1426228"/>
          <a:ext cx="1170268" cy="1170268"/>
        </a:xfrm>
        <a:prstGeom prst="teardrop">
          <a:avLst>
            <a:gd name="adj" fmla="val 100000"/>
          </a:avLst>
        </a:prstGeom>
        <a:gradFill rotWithShape="0">
          <a:gsLst>
            <a:gs pos="0">
              <a:schemeClr val="accent1">
                <a:shade val="50000"/>
                <a:hueOff val="294825"/>
                <a:satOff val="-30989"/>
                <a:lumOff val="26741"/>
                <a:alphaOff val="0"/>
                <a:lumMod val="110000"/>
                <a:satMod val="105000"/>
                <a:tint val="67000"/>
              </a:schemeClr>
            </a:gs>
            <a:gs pos="50000">
              <a:schemeClr val="accent1">
                <a:shade val="50000"/>
                <a:hueOff val="294825"/>
                <a:satOff val="-30989"/>
                <a:lumOff val="26741"/>
                <a:alphaOff val="0"/>
                <a:lumMod val="105000"/>
                <a:satMod val="103000"/>
                <a:tint val="73000"/>
              </a:schemeClr>
            </a:gs>
            <a:gs pos="100000">
              <a:schemeClr val="accent1">
                <a:shade val="50000"/>
                <a:hueOff val="294825"/>
                <a:satOff val="-30989"/>
                <a:lumOff val="2674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F3890C-83D3-4C43-9938-3E5E482DE637}">
      <dsp:nvSpPr>
        <dsp:cNvPr id="0" name=""/>
        <dsp:cNvSpPr/>
      </dsp:nvSpPr>
      <dsp:spPr>
        <a:xfrm>
          <a:off x="6418559"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294825"/>
              <a:satOff val="-30989"/>
              <a:lumOff val="2674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Correcting data types and deriving new columns</a:t>
          </a:r>
        </a:p>
      </dsp:txBody>
      <dsp:txXfrm>
        <a:off x="6574302" y="1621317"/>
        <a:ext cx="780683" cy="780295"/>
      </dsp:txXfrm>
    </dsp:sp>
    <dsp:sp modelId="{16824EEA-A689-4234-B17B-2A61F9008F8F}">
      <dsp:nvSpPr>
        <dsp:cNvPr id="0" name=""/>
        <dsp:cNvSpPr/>
      </dsp:nvSpPr>
      <dsp:spPr>
        <a:xfrm rot="2700000">
          <a:off x="5169549" y="1426228"/>
          <a:ext cx="1170268" cy="1170268"/>
        </a:xfrm>
        <a:prstGeom prst="teardrop">
          <a:avLst>
            <a:gd name="adj" fmla="val 100000"/>
          </a:avLst>
        </a:prstGeom>
        <a:gradFill rotWithShape="0">
          <a:gsLst>
            <a:gs pos="0">
              <a:schemeClr val="accent1">
                <a:shade val="50000"/>
                <a:hueOff val="442237"/>
                <a:satOff val="-46483"/>
                <a:lumOff val="40111"/>
                <a:alphaOff val="0"/>
                <a:lumMod val="110000"/>
                <a:satMod val="105000"/>
                <a:tint val="67000"/>
              </a:schemeClr>
            </a:gs>
            <a:gs pos="50000">
              <a:schemeClr val="accent1">
                <a:shade val="50000"/>
                <a:hueOff val="442237"/>
                <a:satOff val="-46483"/>
                <a:lumOff val="40111"/>
                <a:alphaOff val="0"/>
                <a:lumMod val="105000"/>
                <a:satMod val="103000"/>
                <a:tint val="73000"/>
              </a:schemeClr>
            </a:gs>
            <a:gs pos="100000">
              <a:schemeClr val="accent1">
                <a:shade val="50000"/>
                <a:hueOff val="442237"/>
                <a:satOff val="-46483"/>
                <a:lumOff val="4011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B1121-BF9C-4074-B3EC-DD8B1E34B145}">
      <dsp:nvSpPr>
        <dsp:cNvPr id="0" name=""/>
        <dsp:cNvSpPr/>
      </dsp:nvSpPr>
      <dsp:spPr>
        <a:xfrm>
          <a:off x="5209092"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442237"/>
              <a:satOff val="-46483"/>
              <a:lumOff val="4011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Removing/Fixing null values</a:t>
          </a:r>
        </a:p>
      </dsp:txBody>
      <dsp:txXfrm>
        <a:off x="5364834" y="1621317"/>
        <a:ext cx="780683" cy="780295"/>
      </dsp:txXfrm>
    </dsp:sp>
    <dsp:sp modelId="{BDD731B0-50CA-4E29-9754-BDCB1EBC4DBA}">
      <dsp:nvSpPr>
        <dsp:cNvPr id="0" name=""/>
        <dsp:cNvSpPr/>
      </dsp:nvSpPr>
      <dsp:spPr>
        <a:xfrm rot="2700000">
          <a:off x="3960081" y="1426228"/>
          <a:ext cx="1170268" cy="1170268"/>
        </a:xfrm>
        <a:prstGeom prst="teardrop">
          <a:avLst>
            <a:gd name="adj" fmla="val 100000"/>
          </a:avLst>
        </a:prstGeom>
        <a:gradFill rotWithShape="0">
          <a:gsLst>
            <a:gs pos="0">
              <a:schemeClr val="accent1">
                <a:shade val="50000"/>
                <a:hueOff val="589649"/>
                <a:satOff val="-61978"/>
                <a:lumOff val="53482"/>
                <a:alphaOff val="0"/>
                <a:lumMod val="110000"/>
                <a:satMod val="105000"/>
                <a:tint val="67000"/>
              </a:schemeClr>
            </a:gs>
            <a:gs pos="50000">
              <a:schemeClr val="accent1">
                <a:shade val="50000"/>
                <a:hueOff val="589649"/>
                <a:satOff val="-61978"/>
                <a:lumOff val="53482"/>
                <a:alphaOff val="0"/>
                <a:lumMod val="105000"/>
                <a:satMod val="103000"/>
                <a:tint val="73000"/>
              </a:schemeClr>
            </a:gs>
            <a:gs pos="100000">
              <a:schemeClr val="accent1">
                <a:shade val="50000"/>
                <a:hueOff val="589649"/>
                <a:satOff val="-61978"/>
                <a:lumOff val="5348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FE1DC8-1ACC-4C51-8D78-8809CE3D8ACB}">
      <dsp:nvSpPr>
        <dsp:cNvPr id="0" name=""/>
        <dsp:cNvSpPr/>
      </dsp:nvSpPr>
      <dsp:spPr>
        <a:xfrm>
          <a:off x="3999624"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589649"/>
              <a:satOff val="-61978"/>
              <a:lumOff val="5348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irrelevant columns</a:t>
          </a:r>
        </a:p>
      </dsp:txBody>
      <dsp:txXfrm>
        <a:off x="4155367" y="1621317"/>
        <a:ext cx="780683" cy="780295"/>
      </dsp:txXfrm>
    </dsp:sp>
    <dsp:sp modelId="{B691AD74-CB7C-411B-B530-375303D136AA}">
      <dsp:nvSpPr>
        <dsp:cNvPr id="0" name=""/>
        <dsp:cNvSpPr/>
      </dsp:nvSpPr>
      <dsp:spPr>
        <a:xfrm rot="2700000">
          <a:off x="2750614" y="1426228"/>
          <a:ext cx="1170268" cy="1170268"/>
        </a:xfrm>
        <a:prstGeom prst="teardrop">
          <a:avLst>
            <a:gd name="adj" fmla="val 100000"/>
          </a:avLst>
        </a:prstGeom>
        <a:gradFill rotWithShape="0">
          <a:gsLst>
            <a:gs pos="0">
              <a:schemeClr val="accent1">
                <a:shade val="50000"/>
                <a:hueOff val="442237"/>
                <a:satOff val="-46483"/>
                <a:lumOff val="40111"/>
                <a:alphaOff val="0"/>
                <a:lumMod val="110000"/>
                <a:satMod val="105000"/>
                <a:tint val="67000"/>
              </a:schemeClr>
            </a:gs>
            <a:gs pos="50000">
              <a:schemeClr val="accent1">
                <a:shade val="50000"/>
                <a:hueOff val="442237"/>
                <a:satOff val="-46483"/>
                <a:lumOff val="40111"/>
                <a:alphaOff val="0"/>
                <a:lumMod val="105000"/>
                <a:satMod val="103000"/>
                <a:tint val="73000"/>
              </a:schemeClr>
            </a:gs>
            <a:gs pos="100000">
              <a:schemeClr val="accent1">
                <a:shade val="50000"/>
                <a:hueOff val="442237"/>
                <a:satOff val="-46483"/>
                <a:lumOff val="4011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0A8684-00A6-4A21-A804-575A7B187691}">
      <dsp:nvSpPr>
        <dsp:cNvPr id="0" name=""/>
        <dsp:cNvSpPr/>
      </dsp:nvSpPr>
      <dsp:spPr>
        <a:xfrm>
          <a:off x="2790157"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442237"/>
              <a:satOff val="-46483"/>
              <a:lumOff val="4011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Duplicate Data</a:t>
          </a:r>
        </a:p>
      </dsp:txBody>
      <dsp:txXfrm>
        <a:off x="2945899" y="1621317"/>
        <a:ext cx="780683" cy="780295"/>
      </dsp:txXfrm>
    </dsp:sp>
    <dsp:sp modelId="{EA7B42BF-893D-4FB3-9F39-7041EDA2C69B}">
      <dsp:nvSpPr>
        <dsp:cNvPr id="0" name=""/>
        <dsp:cNvSpPr/>
      </dsp:nvSpPr>
      <dsp:spPr>
        <a:xfrm rot="2700000">
          <a:off x="1541146" y="1426228"/>
          <a:ext cx="1170268" cy="1170268"/>
        </a:xfrm>
        <a:prstGeom prst="teardrop">
          <a:avLst>
            <a:gd name="adj" fmla="val 100000"/>
          </a:avLst>
        </a:prstGeom>
        <a:gradFill rotWithShape="0">
          <a:gsLst>
            <a:gs pos="0">
              <a:schemeClr val="accent1">
                <a:shade val="50000"/>
                <a:hueOff val="294825"/>
                <a:satOff val="-30989"/>
                <a:lumOff val="26741"/>
                <a:alphaOff val="0"/>
                <a:lumMod val="110000"/>
                <a:satMod val="105000"/>
                <a:tint val="67000"/>
              </a:schemeClr>
            </a:gs>
            <a:gs pos="50000">
              <a:schemeClr val="accent1">
                <a:shade val="50000"/>
                <a:hueOff val="294825"/>
                <a:satOff val="-30989"/>
                <a:lumOff val="26741"/>
                <a:alphaOff val="0"/>
                <a:lumMod val="105000"/>
                <a:satMod val="103000"/>
                <a:tint val="73000"/>
              </a:schemeClr>
            </a:gs>
            <a:gs pos="100000">
              <a:schemeClr val="accent1">
                <a:shade val="50000"/>
                <a:hueOff val="294825"/>
                <a:satOff val="-30989"/>
                <a:lumOff val="2674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7BB201-FE5F-4451-BFF1-64798F25C5C1}">
      <dsp:nvSpPr>
        <dsp:cNvPr id="0" name=""/>
        <dsp:cNvSpPr/>
      </dsp:nvSpPr>
      <dsp:spPr>
        <a:xfrm>
          <a:off x="1580689"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294825"/>
              <a:satOff val="-30989"/>
              <a:lumOff val="2674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large null value columns</a:t>
          </a:r>
        </a:p>
      </dsp:txBody>
      <dsp:txXfrm>
        <a:off x="1736432" y="1621317"/>
        <a:ext cx="780683" cy="780295"/>
      </dsp:txXfrm>
    </dsp:sp>
    <dsp:sp modelId="{2800F6E6-7C9D-4AD0-8A95-9F2EECE35CE5}">
      <dsp:nvSpPr>
        <dsp:cNvPr id="0" name=""/>
        <dsp:cNvSpPr/>
      </dsp:nvSpPr>
      <dsp:spPr>
        <a:xfrm rot="2700000">
          <a:off x="331679" y="1426228"/>
          <a:ext cx="1170268" cy="1170268"/>
        </a:xfrm>
        <a:prstGeom prst="teardrop">
          <a:avLst>
            <a:gd name="adj" fmla="val 100000"/>
          </a:avLst>
        </a:prstGeom>
        <a:gradFill rotWithShape="0">
          <a:gsLst>
            <a:gs pos="0">
              <a:schemeClr val="accent1">
                <a:shade val="50000"/>
                <a:hueOff val="147412"/>
                <a:satOff val="-15495"/>
                <a:lumOff val="13370"/>
                <a:alphaOff val="0"/>
                <a:lumMod val="110000"/>
                <a:satMod val="105000"/>
                <a:tint val="67000"/>
              </a:schemeClr>
            </a:gs>
            <a:gs pos="50000">
              <a:schemeClr val="accent1">
                <a:shade val="50000"/>
                <a:hueOff val="147412"/>
                <a:satOff val="-15495"/>
                <a:lumOff val="13370"/>
                <a:alphaOff val="0"/>
                <a:lumMod val="105000"/>
                <a:satMod val="103000"/>
                <a:tint val="73000"/>
              </a:schemeClr>
            </a:gs>
            <a:gs pos="100000">
              <a:schemeClr val="accent1">
                <a:shade val="50000"/>
                <a:hueOff val="147412"/>
                <a:satOff val="-15495"/>
                <a:lumOff val="1337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418493-11A7-4203-8111-DACEBAA162ED}">
      <dsp:nvSpPr>
        <dsp:cNvPr id="0" name=""/>
        <dsp:cNvSpPr/>
      </dsp:nvSpPr>
      <dsp:spPr>
        <a:xfrm>
          <a:off x="371222"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147412"/>
              <a:satOff val="-15495"/>
              <a:lumOff val="1337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Importing the Data</a:t>
          </a:r>
        </a:p>
      </dsp:txBody>
      <dsp:txXfrm>
        <a:off x="526964" y="1621317"/>
        <a:ext cx="780683" cy="78029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10</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C927-A5FA-BEAE-0098-EB03ED9A05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D8775B-1E66-40FA-1DB3-79AE6F783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712668-4665-36CB-EAAE-E1D60BADD4FB}"/>
              </a:ext>
            </a:extLst>
          </p:cNvPr>
          <p:cNvSpPr>
            <a:spLocks noGrp="1"/>
          </p:cNvSpPr>
          <p:nvPr>
            <p:ph type="dt" sz="half" idx="10"/>
          </p:nvPr>
        </p:nvSpPr>
        <p:spPr/>
        <p:txBody>
          <a:bodyPr/>
          <a:lstStyle/>
          <a:p>
            <a:fld id="{0E8C9E9E-0463-460F-9554-A68E93E25788}" type="datetimeFigureOut">
              <a:rPr lang="en-IN" smtClean="0"/>
              <a:t>19-05-2024</a:t>
            </a:fld>
            <a:endParaRPr lang="en-IN"/>
          </a:p>
        </p:txBody>
      </p:sp>
      <p:sp>
        <p:nvSpPr>
          <p:cNvPr id="5" name="Footer Placeholder 4">
            <a:extLst>
              <a:ext uri="{FF2B5EF4-FFF2-40B4-BE49-F238E27FC236}">
                <a16:creationId xmlns:a16="http://schemas.microsoft.com/office/drawing/2014/main" id="{0644A327-7082-8ADB-948F-44F5D4F72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FC75FF-E1F0-E0DB-3299-98758040BA96}"/>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09123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FD36-BF1F-2C6F-DA11-66A1753EFB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085D70-8C55-E8FA-11E3-D9438A6A6B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715EB-EA75-7998-7E33-5D015C4EB43A}"/>
              </a:ext>
            </a:extLst>
          </p:cNvPr>
          <p:cNvSpPr>
            <a:spLocks noGrp="1"/>
          </p:cNvSpPr>
          <p:nvPr>
            <p:ph type="dt" sz="half" idx="10"/>
          </p:nvPr>
        </p:nvSpPr>
        <p:spPr/>
        <p:txBody>
          <a:bodyPr/>
          <a:lstStyle/>
          <a:p>
            <a:fld id="{0E8C9E9E-0463-460F-9554-A68E93E25788}" type="datetimeFigureOut">
              <a:rPr lang="en-IN" smtClean="0"/>
              <a:t>19-05-2024</a:t>
            </a:fld>
            <a:endParaRPr lang="en-IN"/>
          </a:p>
        </p:txBody>
      </p:sp>
      <p:sp>
        <p:nvSpPr>
          <p:cNvPr id="5" name="Footer Placeholder 4">
            <a:extLst>
              <a:ext uri="{FF2B5EF4-FFF2-40B4-BE49-F238E27FC236}">
                <a16:creationId xmlns:a16="http://schemas.microsoft.com/office/drawing/2014/main" id="{04860DD2-B859-2EEA-E672-27536B388B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C7AA8-C393-9241-8470-CCABB114EC09}"/>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90732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E06359-DE87-27FC-62F6-EFAB96C1BE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41FD2F-4A3A-C285-7037-5C61A9FB6B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03C9B-8D76-B587-DB25-C667CB7A5E07}"/>
              </a:ext>
            </a:extLst>
          </p:cNvPr>
          <p:cNvSpPr>
            <a:spLocks noGrp="1"/>
          </p:cNvSpPr>
          <p:nvPr>
            <p:ph type="dt" sz="half" idx="10"/>
          </p:nvPr>
        </p:nvSpPr>
        <p:spPr/>
        <p:txBody>
          <a:bodyPr/>
          <a:lstStyle/>
          <a:p>
            <a:fld id="{0E8C9E9E-0463-460F-9554-A68E93E25788}" type="datetimeFigureOut">
              <a:rPr lang="en-IN" smtClean="0"/>
              <a:t>19-05-2024</a:t>
            </a:fld>
            <a:endParaRPr lang="en-IN"/>
          </a:p>
        </p:txBody>
      </p:sp>
      <p:sp>
        <p:nvSpPr>
          <p:cNvPr id="5" name="Footer Placeholder 4">
            <a:extLst>
              <a:ext uri="{FF2B5EF4-FFF2-40B4-BE49-F238E27FC236}">
                <a16:creationId xmlns:a16="http://schemas.microsoft.com/office/drawing/2014/main" id="{1EF785D7-AA04-B542-D8B6-B904A52FFF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E7564-CE59-3A93-84BC-98D224F28BCF}"/>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83218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4221-C795-E9AB-F041-0F38FAAD25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93BD9B-169F-3296-AEC8-4AEF390C07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4B06F-1088-E9CD-CD5F-97AB300CB225}"/>
              </a:ext>
            </a:extLst>
          </p:cNvPr>
          <p:cNvSpPr>
            <a:spLocks noGrp="1"/>
          </p:cNvSpPr>
          <p:nvPr>
            <p:ph type="dt" sz="half" idx="10"/>
          </p:nvPr>
        </p:nvSpPr>
        <p:spPr/>
        <p:txBody>
          <a:bodyPr/>
          <a:lstStyle/>
          <a:p>
            <a:fld id="{0E8C9E9E-0463-460F-9554-A68E93E25788}" type="datetimeFigureOut">
              <a:rPr lang="en-IN" smtClean="0"/>
              <a:t>19-05-2024</a:t>
            </a:fld>
            <a:endParaRPr lang="en-IN"/>
          </a:p>
        </p:txBody>
      </p:sp>
      <p:sp>
        <p:nvSpPr>
          <p:cNvPr id="5" name="Footer Placeholder 4">
            <a:extLst>
              <a:ext uri="{FF2B5EF4-FFF2-40B4-BE49-F238E27FC236}">
                <a16:creationId xmlns:a16="http://schemas.microsoft.com/office/drawing/2014/main" id="{A8606E32-FA07-25F2-B2A0-9DD9171B57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505C3-8688-6D6C-0CD0-47D730DF9330}"/>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83796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4E5-03FA-948C-B9D3-D17B2D52A8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ED25D3-70CC-24C0-813F-E3A4706893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BCBC50-AA67-7456-FA33-9CF0D592501B}"/>
              </a:ext>
            </a:extLst>
          </p:cNvPr>
          <p:cNvSpPr>
            <a:spLocks noGrp="1"/>
          </p:cNvSpPr>
          <p:nvPr>
            <p:ph type="dt" sz="half" idx="10"/>
          </p:nvPr>
        </p:nvSpPr>
        <p:spPr/>
        <p:txBody>
          <a:bodyPr/>
          <a:lstStyle/>
          <a:p>
            <a:fld id="{0E8C9E9E-0463-460F-9554-A68E93E25788}" type="datetimeFigureOut">
              <a:rPr lang="en-IN" smtClean="0"/>
              <a:t>19-05-2024</a:t>
            </a:fld>
            <a:endParaRPr lang="en-IN"/>
          </a:p>
        </p:txBody>
      </p:sp>
      <p:sp>
        <p:nvSpPr>
          <p:cNvPr id="5" name="Footer Placeholder 4">
            <a:extLst>
              <a:ext uri="{FF2B5EF4-FFF2-40B4-BE49-F238E27FC236}">
                <a16:creationId xmlns:a16="http://schemas.microsoft.com/office/drawing/2014/main" id="{6FE1C3D3-7670-8252-B1A5-F380521367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774B3C-C0E1-D189-C608-2C5D1A62CC99}"/>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931406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239D-2D18-81BF-EB96-427F419A12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F3B5C-A800-F258-4487-06D3E5952C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8A6805-F1DC-2675-D43E-7BA2A6D86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650CE5-CFDC-E494-D758-67DF99AA7C7B}"/>
              </a:ext>
            </a:extLst>
          </p:cNvPr>
          <p:cNvSpPr>
            <a:spLocks noGrp="1"/>
          </p:cNvSpPr>
          <p:nvPr>
            <p:ph type="dt" sz="half" idx="10"/>
          </p:nvPr>
        </p:nvSpPr>
        <p:spPr/>
        <p:txBody>
          <a:bodyPr/>
          <a:lstStyle/>
          <a:p>
            <a:fld id="{0E8C9E9E-0463-460F-9554-A68E93E25788}" type="datetimeFigureOut">
              <a:rPr lang="en-IN" smtClean="0"/>
              <a:t>19-05-2024</a:t>
            </a:fld>
            <a:endParaRPr lang="en-IN"/>
          </a:p>
        </p:txBody>
      </p:sp>
      <p:sp>
        <p:nvSpPr>
          <p:cNvPr id="6" name="Footer Placeholder 5">
            <a:extLst>
              <a:ext uri="{FF2B5EF4-FFF2-40B4-BE49-F238E27FC236}">
                <a16:creationId xmlns:a16="http://schemas.microsoft.com/office/drawing/2014/main" id="{90305A4E-850C-0D49-1D1E-D99E263E3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6A4148-8763-574D-33AA-C4759D1EDEDC}"/>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86583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9F10-F9FB-4349-7C25-8436178F1C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B6A6F5-E931-4720-FC9D-05BE80F9F2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D9363-0DF4-9935-4DD7-35A6EA1D83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386FFC-5728-FA59-BC28-4E5A4052AE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C0D04C-F5D7-79F4-B32D-B2C7EB8A56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903C32-6BE6-C4C0-3A99-A802D9BB1814}"/>
              </a:ext>
            </a:extLst>
          </p:cNvPr>
          <p:cNvSpPr>
            <a:spLocks noGrp="1"/>
          </p:cNvSpPr>
          <p:nvPr>
            <p:ph type="dt" sz="half" idx="10"/>
          </p:nvPr>
        </p:nvSpPr>
        <p:spPr/>
        <p:txBody>
          <a:bodyPr/>
          <a:lstStyle/>
          <a:p>
            <a:fld id="{0E8C9E9E-0463-460F-9554-A68E93E25788}" type="datetimeFigureOut">
              <a:rPr lang="en-IN" smtClean="0"/>
              <a:t>19-05-2024</a:t>
            </a:fld>
            <a:endParaRPr lang="en-IN"/>
          </a:p>
        </p:txBody>
      </p:sp>
      <p:sp>
        <p:nvSpPr>
          <p:cNvPr id="8" name="Footer Placeholder 7">
            <a:extLst>
              <a:ext uri="{FF2B5EF4-FFF2-40B4-BE49-F238E27FC236}">
                <a16:creationId xmlns:a16="http://schemas.microsoft.com/office/drawing/2014/main" id="{48F9FE6C-595B-D134-830F-550627BAB0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BC0B5A-74FE-1F84-217E-B8507011B3D1}"/>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80887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534E-B4C2-569E-750C-EE835C294D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CD4367-174D-2582-B012-25A9C30685E7}"/>
              </a:ext>
            </a:extLst>
          </p:cNvPr>
          <p:cNvSpPr>
            <a:spLocks noGrp="1"/>
          </p:cNvSpPr>
          <p:nvPr>
            <p:ph type="dt" sz="half" idx="10"/>
          </p:nvPr>
        </p:nvSpPr>
        <p:spPr/>
        <p:txBody>
          <a:bodyPr/>
          <a:lstStyle/>
          <a:p>
            <a:fld id="{0E8C9E9E-0463-460F-9554-A68E93E25788}" type="datetimeFigureOut">
              <a:rPr lang="en-IN" smtClean="0"/>
              <a:t>19-05-2024</a:t>
            </a:fld>
            <a:endParaRPr lang="en-IN"/>
          </a:p>
        </p:txBody>
      </p:sp>
      <p:sp>
        <p:nvSpPr>
          <p:cNvPr id="4" name="Footer Placeholder 3">
            <a:extLst>
              <a:ext uri="{FF2B5EF4-FFF2-40B4-BE49-F238E27FC236}">
                <a16:creationId xmlns:a16="http://schemas.microsoft.com/office/drawing/2014/main" id="{C32687C6-DF0F-9213-37E8-CD47CA5228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04BDC4-5B70-E1F9-2DCC-FB7B98620E0E}"/>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39377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27EFBF-D6D0-C4DA-1372-E87F0200E7D2}"/>
              </a:ext>
            </a:extLst>
          </p:cNvPr>
          <p:cNvSpPr>
            <a:spLocks noGrp="1"/>
          </p:cNvSpPr>
          <p:nvPr>
            <p:ph type="dt" sz="half" idx="10"/>
          </p:nvPr>
        </p:nvSpPr>
        <p:spPr/>
        <p:txBody>
          <a:bodyPr/>
          <a:lstStyle/>
          <a:p>
            <a:fld id="{0E8C9E9E-0463-460F-9554-A68E93E25788}" type="datetimeFigureOut">
              <a:rPr lang="en-IN" smtClean="0"/>
              <a:t>19-05-2024</a:t>
            </a:fld>
            <a:endParaRPr lang="en-IN"/>
          </a:p>
        </p:txBody>
      </p:sp>
      <p:sp>
        <p:nvSpPr>
          <p:cNvPr id="3" name="Footer Placeholder 2">
            <a:extLst>
              <a:ext uri="{FF2B5EF4-FFF2-40B4-BE49-F238E27FC236}">
                <a16:creationId xmlns:a16="http://schemas.microsoft.com/office/drawing/2014/main" id="{F3EEE0DF-DFF0-A711-1B2D-93EA0849F2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5A1A13-F2D6-54A6-8147-A4D5ACF2B71A}"/>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195547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FA12-1596-9083-0CBD-E253E691A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CDD770-AF95-D0CE-2E5C-626B38153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1E9A05-BCB5-0B97-4D25-8F4CB1C18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3FDAD-A9ED-6820-22CD-C1A47335EF0E}"/>
              </a:ext>
            </a:extLst>
          </p:cNvPr>
          <p:cNvSpPr>
            <a:spLocks noGrp="1"/>
          </p:cNvSpPr>
          <p:nvPr>
            <p:ph type="dt" sz="half" idx="10"/>
          </p:nvPr>
        </p:nvSpPr>
        <p:spPr/>
        <p:txBody>
          <a:bodyPr/>
          <a:lstStyle/>
          <a:p>
            <a:fld id="{0E8C9E9E-0463-460F-9554-A68E93E25788}" type="datetimeFigureOut">
              <a:rPr lang="en-IN" smtClean="0"/>
              <a:t>19-05-2024</a:t>
            </a:fld>
            <a:endParaRPr lang="en-IN"/>
          </a:p>
        </p:txBody>
      </p:sp>
      <p:sp>
        <p:nvSpPr>
          <p:cNvPr id="6" name="Footer Placeholder 5">
            <a:extLst>
              <a:ext uri="{FF2B5EF4-FFF2-40B4-BE49-F238E27FC236}">
                <a16:creationId xmlns:a16="http://schemas.microsoft.com/office/drawing/2014/main" id="{74614F51-81BC-5F76-5CEC-3A2CC1571D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76C941-66C4-163B-3A47-76F6964FE25E}"/>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205018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4BC7-E4FD-19CD-F31C-E6B27D19FB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970883-A165-6538-9E63-1DB7235A14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679D1A-6767-4FCA-45CE-D4AB1F3FE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861FD-AE60-38FA-1961-C80608C7894D}"/>
              </a:ext>
            </a:extLst>
          </p:cNvPr>
          <p:cNvSpPr>
            <a:spLocks noGrp="1"/>
          </p:cNvSpPr>
          <p:nvPr>
            <p:ph type="dt" sz="half" idx="10"/>
          </p:nvPr>
        </p:nvSpPr>
        <p:spPr/>
        <p:txBody>
          <a:bodyPr/>
          <a:lstStyle/>
          <a:p>
            <a:fld id="{0E8C9E9E-0463-460F-9554-A68E93E25788}" type="datetimeFigureOut">
              <a:rPr lang="en-IN" smtClean="0"/>
              <a:t>19-05-2024</a:t>
            </a:fld>
            <a:endParaRPr lang="en-IN"/>
          </a:p>
        </p:txBody>
      </p:sp>
      <p:sp>
        <p:nvSpPr>
          <p:cNvPr id="6" name="Footer Placeholder 5">
            <a:extLst>
              <a:ext uri="{FF2B5EF4-FFF2-40B4-BE49-F238E27FC236}">
                <a16:creationId xmlns:a16="http://schemas.microsoft.com/office/drawing/2014/main" id="{64EAEC73-D1BC-E4FB-9751-3135A8C1B9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9D0C5C-F547-EAF1-F5C9-477252B5CB16}"/>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52943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C9C66E-769C-FCAD-3CA4-50A3528D0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E774F6-87A3-786A-B860-56BD1BBBB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0855B-3DCC-5F34-4B30-45FBD57CB6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8C9E9E-0463-460F-9554-A68E93E25788}" type="datetimeFigureOut">
              <a:rPr lang="en-IN" smtClean="0"/>
              <a:t>19-05-2024</a:t>
            </a:fld>
            <a:endParaRPr lang="en-IN"/>
          </a:p>
        </p:txBody>
      </p:sp>
      <p:sp>
        <p:nvSpPr>
          <p:cNvPr id="5" name="Footer Placeholder 4">
            <a:extLst>
              <a:ext uri="{FF2B5EF4-FFF2-40B4-BE49-F238E27FC236}">
                <a16:creationId xmlns:a16="http://schemas.microsoft.com/office/drawing/2014/main" id="{42C6343A-4364-D0DB-E33E-50D7ED998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A3521F2-5392-4934-0339-CF880E83C3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3673616395"/>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1359568" y="5333074"/>
            <a:ext cx="4736432" cy="523220"/>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Sanghamitra Panda</a:t>
            </a:r>
          </a:p>
        </p:txBody>
      </p:sp>
      <p:sp>
        <p:nvSpPr>
          <p:cNvPr id="2" name="TextBox 1">
            <a:extLst>
              <a:ext uri="{FF2B5EF4-FFF2-40B4-BE49-F238E27FC236}">
                <a16:creationId xmlns:a16="http://schemas.microsoft.com/office/drawing/2014/main" id="{6D0C002A-EDA8-3FC3-F820-B9C419BAC93E}"/>
              </a:ext>
            </a:extLst>
          </p:cNvPr>
          <p:cNvSpPr txBox="1"/>
          <p:nvPr/>
        </p:nvSpPr>
        <p:spPr>
          <a:xfrm>
            <a:off x="7593804" y="5379144"/>
            <a:ext cx="3489158" cy="523220"/>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Sree Vidya M</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p:txBody>
          <a:bodyPr/>
          <a:lstStyle/>
          <a:p>
            <a:r>
              <a:rPr lang="en-IN" dirty="0"/>
              <a:t>Loan Trend over years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dirty="0"/>
              <a:t>We see a gradual increase in loan taken through the year, with lesser defaulting rate in April ,August, December quarter wise and better more late in year.</a:t>
            </a:r>
          </a:p>
        </p:txBody>
      </p:sp>
      <p:sp>
        <p:nvSpPr>
          <p:cNvPr id="5" name="Content Placeholder 2">
            <a:extLst>
              <a:ext uri="{FF2B5EF4-FFF2-40B4-BE49-F238E27FC236}">
                <a16:creationId xmlns:a16="http://schemas.microsoft.com/office/drawing/2014/main" id="{B334A241-ABA4-7377-C05E-D09711BFD375}"/>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With each passing year loan taken are increasing exponentially which indicate we are seeing large increase in DTI ratio and decrease in defaulting rate.</a:t>
            </a:r>
          </a:p>
        </p:txBody>
      </p:sp>
      <p:pic>
        <p:nvPicPr>
          <p:cNvPr id="11" name="Picture 10">
            <a:extLst>
              <a:ext uri="{FF2B5EF4-FFF2-40B4-BE49-F238E27FC236}">
                <a16:creationId xmlns:a16="http://schemas.microsoft.com/office/drawing/2014/main" id="{172A1BFA-5E4D-D967-BEC2-F693AA43CDAA}"/>
              </a:ext>
            </a:extLst>
          </p:cNvPr>
          <p:cNvPicPr>
            <a:picLocks noChangeAspect="1"/>
          </p:cNvPicPr>
          <p:nvPr/>
        </p:nvPicPr>
        <p:blipFill>
          <a:blip r:embed="rId3"/>
          <a:stretch>
            <a:fillRect/>
          </a:stretch>
        </p:blipFill>
        <p:spPr>
          <a:xfrm>
            <a:off x="6035041" y="1896910"/>
            <a:ext cx="5877745" cy="3115110"/>
          </a:xfrm>
          <a:prstGeom prst="rect">
            <a:avLst/>
          </a:prstGeom>
        </p:spPr>
      </p:pic>
      <p:pic>
        <p:nvPicPr>
          <p:cNvPr id="15" name="Picture 14">
            <a:extLst>
              <a:ext uri="{FF2B5EF4-FFF2-40B4-BE49-F238E27FC236}">
                <a16:creationId xmlns:a16="http://schemas.microsoft.com/office/drawing/2014/main" id="{D9F17DF2-8955-CD12-5B34-A8F93819EA5D}"/>
              </a:ext>
            </a:extLst>
          </p:cNvPr>
          <p:cNvPicPr>
            <a:picLocks noChangeAspect="1"/>
          </p:cNvPicPr>
          <p:nvPr/>
        </p:nvPicPr>
        <p:blipFill>
          <a:blip r:embed="rId4"/>
          <a:stretch>
            <a:fillRect/>
          </a:stretch>
        </p:blipFill>
        <p:spPr>
          <a:xfrm>
            <a:off x="279214" y="1896910"/>
            <a:ext cx="5820587" cy="3134162"/>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p:txBody>
          <a:bodyPr/>
          <a:lstStyle/>
          <a:p>
            <a:r>
              <a:rPr lang="en-IN" dirty="0"/>
              <a:t>Location Based </a:t>
            </a:r>
          </a:p>
        </p:txBody>
      </p:sp>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784459" y="5120640"/>
            <a:ext cx="1044180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For large metropolitan cities we see large number of loans, with higher number of defaulted loans like </a:t>
            </a:r>
            <a:r>
              <a:rPr lang="en-US" dirty="0"/>
              <a:t>California, New York, Texas, Florida but have a lower chance of defaulting.</a:t>
            </a:r>
            <a:endParaRPr lang="en-IN" dirty="0"/>
          </a:p>
        </p:txBody>
      </p:sp>
      <p:pic>
        <p:nvPicPr>
          <p:cNvPr id="10" name="Picture 9">
            <a:extLst>
              <a:ext uri="{FF2B5EF4-FFF2-40B4-BE49-F238E27FC236}">
                <a16:creationId xmlns:a16="http://schemas.microsoft.com/office/drawing/2014/main" id="{EBFC94DA-C123-C0A2-42A2-DAA66648C3DF}"/>
              </a:ext>
            </a:extLst>
          </p:cNvPr>
          <p:cNvPicPr>
            <a:picLocks noChangeAspect="1"/>
          </p:cNvPicPr>
          <p:nvPr/>
        </p:nvPicPr>
        <p:blipFill>
          <a:blip r:embed="rId2"/>
          <a:stretch>
            <a:fillRect/>
          </a:stretch>
        </p:blipFill>
        <p:spPr>
          <a:xfrm>
            <a:off x="721895" y="1866682"/>
            <a:ext cx="10611851" cy="3124636"/>
          </a:xfrm>
          <a:prstGeom prst="rect">
            <a:avLst/>
          </a:prstGeom>
        </p:spPr>
      </p:pic>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IN" dirty="0"/>
              <a:t>Recommendations</a:t>
            </a:r>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819426"/>
            <a:ext cx="10876548" cy="4708981"/>
          </a:xfrm>
          <a:prstGeom prst="rect">
            <a:avLst/>
          </a:prstGeom>
          <a:noFill/>
        </p:spPr>
        <p:txBody>
          <a:bodyPr wrap="square">
            <a:spAutoFit/>
          </a:bodyPr>
          <a:lstStyle/>
          <a:p>
            <a:r>
              <a:rPr lang="en-US" sz="2000" dirty="0">
                <a:solidFill>
                  <a:schemeClr val="tx1">
                    <a:lumMod val="75000"/>
                    <a:lumOff val="25000"/>
                  </a:schemeClr>
                </a:solidFill>
              </a:rPr>
              <a:t>Recommendations</a:t>
            </a:r>
          </a:p>
          <a:p>
            <a:r>
              <a:rPr lang="en-US" sz="2000" dirty="0">
                <a:solidFill>
                  <a:schemeClr val="tx1">
                    <a:lumMod val="75000"/>
                    <a:lumOff val="25000"/>
                  </a:schemeClr>
                </a:solidFill>
              </a:rPr>
              <a:t>Major Driving factor which can be used to predict the chance of defaulting and avoiding Credit Loss:</a:t>
            </a:r>
          </a:p>
          <a:p>
            <a:r>
              <a:rPr lang="en-US" sz="2000" dirty="0">
                <a:solidFill>
                  <a:schemeClr val="tx1">
                    <a:lumMod val="75000"/>
                    <a:lumOff val="25000"/>
                  </a:schemeClr>
                </a:solidFill>
              </a:rPr>
              <a:t>    1. DTI </a:t>
            </a:r>
          </a:p>
          <a:p>
            <a:r>
              <a:rPr lang="en-US" sz="2000" dirty="0">
                <a:solidFill>
                  <a:schemeClr val="tx1">
                    <a:lumMod val="75000"/>
                    <a:lumOff val="25000"/>
                  </a:schemeClr>
                </a:solidFill>
              </a:rPr>
              <a:t>    2. Grades</a:t>
            </a:r>
          </a:p>
          <a:p>
            <a:r>
              <a:rPr lang="en-US" sz="2000" dirty="0">
                <a:solidFill>
                  <a:schemeClr val="tx1">
                    <a:lumMod val="75000"/>
                    <a:lumOff val="25000"/>
                  </a:schemeClr>
                </a:solidFill>
              </a:rPr>
              <a:t>    3. Verification Status</a:t>
            </a:r>
          </a:p>
          <a:p>
            <a:r>
              <a:rPr lang="en-US" sz="2000" dirty="0">
                <a:solidFill>
                  <a:schemeClr val="tx1">
                    <a:lumMod val="75000"/>
                    <a:lumOff val="25000"/>
                  </a:schemeClr>
                </a:solidFill>
              </a:rPr>
              <a:t>    4. Annual income</a:t>
            </a:r>
          </a:p>
          <a:p>
            <a:r>
              <a:rPr lang="en-US" sz="2000" dirty="0">
                <a:solidFill>
                  <a:schemeClr val="tx1">
                    <a:lumMod val="75000"/>
                    <a:lumOff val="25000"/>
                  </a:schemeClr>
                </a:solidFill>
              </a:rPr>
              <a:t>    5. </a:t>
            </a:r>
            <a:r>
              <a:rPr lang="en-US" sz="2000" dirty="0" err="1">
                <a:solidFill>
                  <a:schemeClr val="tx1">
                    <a:lumMod val="75000"/>
                    <a:lumOff val="25000"/>
                  </a:schemeClr>
                </a:solidFill>
              </a:rPr>
              <a:t>Pub_rec_bankruptcies</a:t>
            </a:r>
            <a:endParaRPr lang="en-US" sz="2000" dirty="0">
              <a:solidFill>
                <a:schemeClr val="tx1">
                  <a:lumMod val="75000"/>
                  <a:lumOff val="25000"/>
                </a:schemeClr>
              </a:solidFill>
            </a:endParaRPr>
          </a:p>
          <a:p>
            <a:r>
              <a:rPr lang="en-US" sz="2000" dirty="0">
                <a:solidFill>
                  <a:schemeClr val="tx1">
                    <a:lumMod val="75000"/>
                    <a:lumOff val="25000"/>
                  </a:schemeClr>
                </a:solidFill>
              </a:rPr>
              <a:t>Other considerations for 'defaults' :</a:t>
            </a:r>
          </a:p>
          <a:p>
            <a:r>
              <a:rPr lang="en-US" sz="2000" dirty="0">
                <a:solidFill>
                  <a:schemeClr val="tx1">
                    <a:lumMod val="75000"/>
                    <a:lumOff val="25000"/>
                  </a:schemeClr>
                </a:solidFill>
              </a:rPr>
              <a:t>    1. Borrowers not from large urban cities like California, new York, Texas, Florida etc. </a:t>
            </a:r>
          </a:p>
          <a:p>
            <a:r>
              <a:rPr lang="en-US" sz="2000" dirty="0">
                <a:solidFill>
                  <a:schemeClr val="tx1">
                    <a:lumMod val="75000"/>
                    <a:lumOff val="25000"/>
                  </a:schemeClr>
                </a:solidFill>
              </a:rPr>
              <a:t>    2. Borrowers with working experience 10+ years.</a:t>
            </a:r>
          </a:p>
          <a:p>
            <a:r>
              <a:rPr lang="en-US" sz="2000" dirty="0">
                <a:solidFill>
                  <a:schemeClr val="tx1">
                    <a:lumMod val="75000"/>
                    <a:lumOff val="25000"/>
                  </a:schemeClr>
                </a:solidFill>
              </a:rPr>
              <a:t>    3. Borrowers having annual income in the range 50000-100000.</a:t>
            </a:r>
          </a:p>
          <a:p>
            <a:r>
              <a:rPr lang="en-US" sz="2000" dirty="0">
                <a:solidFill>
                  <a:schemeClr val="tx1">
                    <a:lumMod val="75000"/>
                    <a:lumOff val="25000"/>
                  </a:schemeClr>
                </a:solidFill>
              </a:rPr>
              <a:t>    4. Borrowers having Public Recorded Bankruptcy.</a:t>
            </a:r>
          </a:p>
          <a:p>
            <a:r>
              <a:rPr lang="en-US" sz="2000" dirty="0">
                <a:solidFill>
                  <a:schemeClr val="tx1">
                    <a:lumMod val="75000"/>
                    <a:lumOff val="25000"/>
                  </a:schemeClr>
                </a:solidFill>
              </a:rPr>
              <a:t>    5. Borrowers with least grades like E,F,G which indicates high risk.</a:t>
            </a:r>
          </a:p>
          <a:p>
            <a:r>
              <a:rPr lang="en-US" sz="2000" dirty="0">
                <a:solidFill>
                  <a:schemeClr val="tx1">
                    <a:lumMod val="75000"/>
                    <a:lumOff val="25000"/>
                  </a:schemeClr>
                </a:solidFill>
              </a:rPr>
              <a:t>    6. Borrowers with very high Debt to Income value.</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p:txBody>
          <a:bodyPr/>
          <a:lstStyle/>
          <a:p>
            <a:r>
              <a:rPr lang="en-IN" dirty="0"/>
              <a:t>Objective</a:t>
            </a:r>
          </a:p>
        </p:txBody>
      </p:sp>
      <p:sp>
        <p:nvSpPr>
          <p:cNvPr id="4" name="TextBox 3">
            <a:extLst>
              <a:ext uri="{FF2B5EF4-FFF2-40B4-BE49-F238E27FC236}">
                <a16:creationId xmlns:a16="http://schemas.microsoft.com/office/drawing/2014/main" id="{FEE55512-5B73-17A4-3188-75EFD41C9767}"/>
              </a:ext>
            </a:extLst>
          </p:cNvPr>
          <p:cNvSpPr txBox="1"/>
          <p:nvPr/>
        </p:nvSpPr>
        <p:spPr>
          <a:xfrm>
            <a:off x="1097280" y="1737360"/>
            <a:ext cx="10058400" cy="2862322"/>
          </a:xfrm>
          <a:prstGeom prst="rect">
            <a:avLst/>
          </a:prstGeom>
          <a:noFill/>
        </p:spPr>
        <p:txBody>
          <a:bodyPr wrap="square" rtlCol="0">
            <a:spAutoFit/>
          </a:bodyPr>
          <a:lstStyle/>
          <a:p>
            <a:r>
              <a:rPr lang="en-IN" sz="2000" dirty="0"/>
              <a:t>The Objective of this case study is to implement EDA technique on a real-world problem and understand the insights and present in a business first manner via presentation.</a:t>
            </a:r>
          </a:p>
          <a:p>
            <a:endParaRPr lang="en-IN" sz="2000" dirty="0"/>
          </a:p>
          <a:p>
            <a:r>
              <a:rPr lang="en-IN" sz="2000" dirty="0"/>
              <a:t>Benefits of the case study:</a:t>
            </a:r>
          </a:p>
          <a:p>
            <a:pPr marL="285750" indent="-285750">
              <a:buFont typeface="Wingdings" panose="05000000000000000000" pitchFamily="2" charset="2"/>
              <a:buChar char="Ø"/>
            </a:pPr>
            <a:r>
              <a:rPr lang="en-IN" sz="2000" dirty="0"/>
              <a:t>Gives an idea about how EDA is used in real life business problems.</a:t>
            </a:r>
          </a:p>
          <a:p>
            <a:pPr marL="285750" indent="-285750">
              <a:buFont typeface="Wingdings" panose="05000000000000000000" pitchFamily="2" charset="2"/>
              <a:buChar char="Ø"/>
            </a:pPr>
            <a:r>
              <a:rPr lang="en-IN" sz="2000" dirty="0"/>
              <a:t>It also develops a basic understanding of risk analytics in banking and financial services.</a:t>
            </a:r>
          </a:p>
          <a:p>
            <a:pPr marL="285750" indent="-285750">
              <a:buFont typeface="Wingdings" panose="05000000000000000000" pitchFamily="2" charset="2"/>
              <a:buChar char="Ø"/>
            </a:pPr>
            <a:r>
              <a:rPr lang="en-IN" sz="2000" dirty="0"/>
              <a:t>How the data is used to minimize loss of money while lending it to clients.</a:t>
            </a:r>
          </a:p>
          <a:p>
            <a:pPr marL="285750" indent="-285750">
              <a:buFont typeface="Wingdings" panose="05000000000000000000" pitchFamily="2" charset="2"/>
              <a:buChar char="Ø"/>
            </a:pPr>
            <a:r>
              <a:rPr lang="en-IN" sz="2000" dirty="0"/>
              <a:t>It improves our understating of visualization and what charts to use for real life data.</a:t>
            </a:r>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737360"/>
            <a:ext cx="10058400" cy="4023360"/>
          </a:xfrm>
        </p:spPr>
        <p:txBody>
          <a:bodyPr>
            <a:normAutofit/>
          </a:bodyPr>
          <a:lstStyle/>
          <a:p>
            <a:r>
              <a:rPr lang="en-IN" sz="1800" dirty="0"/>
              <a:t>The business objective is to take a decision whenever they receive a loan application whether to reject or approve based on certain variables.</a:t>
            </a:r>
          </a:p>
          <a:p>
            <a:pPr marL="0" indent="0">
              <a:buNone/>
            </a:pPr>
            <a:r>
              <a:rPr lang="en-IN" sz="1800" b="1" dirty="0"/>
              <a:t>Dataset Details</a:t>
            </a:r>
            <a:r>
              <a:rPr lang="en-IN" sz="1800" dirty="0"/>
              <a:t>:</a:t>
            </a:r>
          </a:p>
          <a:p>
            <a:pPr marL="0" indent="0">
              <a:buNone/>
            </a:pPr>
            <a:r>
              <a:rPr lang="en-US" sz="1800" b="0" i="0" dirty="0">
                <a:solidFill>
                  <a:srgbClr val="091E42"/>
                </a:solidFill>
                <a:effectLst/>
                <a:latin typeface="freight-text-pro"/>
              </a:rPr>
              <a:t>The data given below contains information about past loan applicants and whether they ‘defaulted’ or not. Data has details regarding approved loan not the rejected ones. It has 3 status of loan which is Fully Paid, Current and Charged-Off. </a:t>
            </a:r>
          </a:p>
          <a:p>
            <a:pPr marL="0" indent="0">
              <a:buNone/>
            </a:pPr>
            <a:r>
              <a:rPr lang="en-IN" sz="1800" b="1" dirty="0">
                <a:solidFill>
                  <a:srgbClr val="091E42"/>
                </a:solidFill>
                <a:latin typeface="freight-text-pro"/>
              </a:rPr>
              <a:t>Data Clean-up and preparation process:</a:t>
            </a:r>
            <a:endParaRPr lang="en-US" sz="1800" b="1" dirty="0">
              <a:solidFill>
                <a:srgbClr val="091E42"/>
              </a:solidFill>
              <a:latin typeface="freight-text-pro"/>
            </a:endParaRPr>
          </a:p>
        </p:txBody>
      </p:sp>
      <p:graphicFrame>
        <p:nvGraphicFramePr>
          <p:cNvPr id="4" name="Content Placeholder 3">
            <a:extLst>
              <a:ext uri="{FF2B5EF4-FFF2-40B4-BE49-F238E27FC236}">
                <a16:creationId xmlns:a16="http://schemas.microsoft.com/office/drawing/2014/main" id="{44AF0CA3-AFDB-EA77-A34C-DD2326A65712}"/>
              </a:ext>
            </a:extLst>
          </p:cNvPr>
          <p:cNvGraphicFramePr>
            <a:graphicFrameLocks/>
          </p:cNvGraphicFramePr>
          <p:nvPr>
            <p:extLst>
              <p:ext uri="{D42A27DB-BD31-4B8C-83A1-F6EECF244321}">
                <p14:modId xmlns:p14="http://schemas.microsoft.com/office/powerpoint/2010/main" val="3471781241"/>
              </p:ext>
            </p:extLst>
          </p:nvPr>
        </p:nvGraphicFramePr>
        <p:xfrm>
          <a:off x="640080" y="2835275"/>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normAutofit fontScale="92500"/>
          </a:bodyPr>
          <a:lstStyle/>
          <a:p>
            <a:pPr>
              <a:buFont typeface="Wingdings" panose="05000000000000000000" pitchFamily="2" charset="2"/>
              <a:buChar char="§"/>
            </a:pPr>
            <a:r>
              <a:rPr lang="en-IN" b="1" dirty="0"/>
              <a:t>Loan Status: </a:t>
            </a:r>
            <a:r>
              <a:rPr lang="en-IN" dirty="0"/>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stretch>
            <a:fillRect/>
          </a:stretch>
        </p:blipFill>
        <p:spPr>
          <a:xfrm>
            <a:off x="842212" y="1812372"/>
            <a:ext cx="4635366" cy="3124636"/>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 to 35000 with a median of 10000. Loan amount is majorly small and very few clients have taken large loans and larger it goes we have higher chance of defaulting.</a:t>
            </a:r>
          </a:p>
          <a:p>
            <a:pPr>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stretch>
            <a:fillRect/>
          </a:stretch>
        </p:blipFill>
        <p:spPr>
          <a:xfrm>
            <a:off x="6096001" y="1828937"/>
            <a:ext cx="5502442" cy="3086531"/>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979744"/>
            <a:ext cx="4268804" cy="1559377"/>
          </a:xfrm>
        </p:spPr>
        <p:txBody>
          <a:bodyPr>
            <a:normAutofit fontScale="92500" lnSpcReduction="20000"/>
          </a:bodyPr>
          <a:lstStyle/>
          <a:p>
            <a:pPr>
              <a:buFont typeface="Wingdings" panose="05000000000000000000" pitchFamily="2" charset="2"/>
              <a:buChar char="§"/>
            </a:pPr>
            <a:r>
              <a:rPr lang="en-IN" b="1" dirty="0"/>
              <a:t>Loan Term: </a:t>
            </a:r>
            <a:r>
              <a:rPr lang="en-IN" dirty="0"/>
              <a:t> The Loans taken for 36 months term are much more than 60 months and have lower chance of defaulting.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5-15 bracket and decreasing slowly where as the chance of defaulting increases with interest rate.</a:t>
            </a:r>
          </a:p>
        </p:txBody>
      </p:sp>
      <p:pic>
        <p:nvPicPr>
          <p:cNvPr id="13" name="Picture 12">
            <a:extLst>
              <a:ext uri="{FF2B5EF4-FFF2-40B4-BE49-F238E27FC236}">
                <a16:creationId xmlns:a16="http://schemas.microsoft.com/office/drawing/2014/main" id="{E5994666-9162-8840-6616-D5D9181CC33E}"/>
              </a:ext>
            </a:extLst>
          </p:cNvPr>
          <p:cNvPicPr>
            <a:picLocks noChangeAspect="1"/>
          </p:cNvPicPr>
          <p:nvPr/>
        </p:nvPicPr>
        <p:blipFill>
          <a:blip r:embed="rId2"/>
          <a:stretch>
            <a:fillRect/>
          </a:stretch>
        </p:blipFill>
        <p:spPr>
          <a:xfrm>
            <a:off x="108663" y="1887384"/>
            <a:ext cx="5906324" cy="3124636"/>
          </a:xfrm>
          <a:prstGeom prst="rect">
            <a:avLst/>
          </a:prstGeom>
        </p:spPr>
      </p:pic>
      <p:pic>
        <p:nvPicPr>
          <p:cNvPr id="15" name="Picture 14">
            <a:extLst>
              <a:ext uri="{FF2B5EF4-FFF2-40B4-BE49-F238E27FC236}">
                <a16:creationId xmlns:a16="http://schemas.microsoft.com/office/drawing/2014/main" id="{0F0871A2-BC72-DACB-BCAF-BE4546C77119}"/>
              </a:ext>
            </a:extLst>
          </p:cNvPr>
          <p:cNvPicPr>
            <a:picLocks noChangeAspect="1"/>
          </p:cNvPicPr>
          <p:nvPr/>
        </p:nvPicPr>
        <p:blipFill>
          <a:blip r:embed="rId3"/>
          <a:stretch>
            <a:fillRect/>
          </a:stretch>
        </p:blipFill>
        <p:spPr>
          <a:xfrm>
            <a:off x="6096000" y="1887384"/>
            <a:ext cx="5858693" cy="3143689"/>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Grade and Sub-Grade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3" y="5012020"/>
            <a:ext cx="5231214" cy="1559377"/>
          </a:xfrm>
        </p:spPr>
        <p:txBody>
          <a:bodyPr>
            <a:normAutofit fontScale="77500" lnSpcReduction="20000"/>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60 months term loans have larger number of lower grade loans with high risk.</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p>
        </p:txBody>
      </p:sp>
      <p:pic>
        <p:nvPicPr>
          <p:cNvPr id="13" name="Picture 12">
            <a:extLst>
              <a:ext uri="{FF2B5EF4-FFF2-40B4-BE49-F238E27FC236}">
                <a16:creationId xmlns:a16="http://schemas.microsoft.com/office/drawing/2014/main" id="{8794A1E8-0C35-F6CC-48BA-1978EB59F35E}"/>
              </a:ext>
            </a:extLst>
          </p:cNvPr>
          <p:cNvPicPr>
            <a:picLocks noChangeAspect="1"/>
          </p:cNvPicPr>
          <p:nvPr/>
        </p:nvPicPr>
        <p:blipFill>
          <a:blip r:embed="rId2"/>
          <a:stretch>
            <a:fillRect/>
          </a:stretch>
        </p:blipFill>
        <p:spPr>
          <a:xfrm>
            <a:off x="6126480" y="1860256"/>
            <a:ext cx="5858693" cy="3124636"/>
          </a:xfrm>
          <a:prstGeom prst="rect">
            <a:avLst/>
          </a:prstGeom>
        </p:spPr>
      </p:pic>
      <p:pic>
        <p:nvPicPr>
          <p:cNvPr id="17" name="Picture 16">
            <a:extLst>
              <a:ext uri="{FF2B5EF4-FFF2-40B4-BE49-F238E27FC236}">
                <a16:creationId xmlns:a16="http://schemas.microsoft.com/office/drawing/2014/main" id="{19D64A14-40BF-58FD-9FE8-363A64BB9928}"/>
              </a:ext>
            </a:extLst>
          </p:cNvPr>
          <p:cNvPicPr>
            <a:picLocks noChangeAspect="1"/>
          </p:cNvPicPr>
          <p:nvPr/>
        </p:nvPicPr>
        <p:blipFill>
          <a:blip r:embed="rId3"/>
          <a:stretch>
            <a:fillRect/>
          </a:stretch>
        </p:blipFill>
        <p:spPr>
          <a:xfrm>
            <a:off x="196102" y="1817135"/>
            <a:ext cx="5801535" cy="3115110"/>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7" y="5012020"/>
            <a:ext cx="5362958" cy="1559377"/>
          </a:xfrm>
        </p:spPr>
        <p:txBody>
          <a:bodyPr>
            <a:normAutofit lnSpcReduction="10000"/>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p>
        </p:txBody>
      </p:sp>
      <p:pic>
        <p:nvPicPr>
          <p:cNvPr id="12" name="Picture 11">
            <a:extLst>
              <a:ext uri="{FF2B5EF4-FFF2-40B4-BE49-F238E27FC236}">
                <a16:creationId xmlns:a16="http://schemas.microsoft.com/office/drawing/2014/main" id="{D3A423E8-D21A-8F01-9E51-E59BBF954FE4}"/>
              </a:ext>
            </a:extLst>
          </p:cNvPr>
          <p:cNvPicPr>
            <a:picLocks noChangeAspect="1"/>
          </p:cNvPicPr>
          <p:nvPr/>
        </p:nvPicPr>
        <p:blipFill>
          <a:blip r:embed="rId2"/>
          <a:stretch>
            <a:fillRect/>
          </a:stretch>
        </p:blipFill>
        <p:spPr>
          <a:xfrm>
            <a:off x="6096000" y="1869642"/>
            <a:ext cx="5877745" cy="3143689"/>
          </a:xfrm>
          <a:prstGeom prst="rect">
            <a:avLst/>
          </a:prstGeom>
        </p:spPr>
      </p:pic>
      <p:pic>
        <p:nvPicPr>
          <p:cNvPr id="15" name="Picture 14">
            <a:extLst>
              <a:ext uri="{FF2B5EF4-FFF2-40B4-BE49-F238E27FC236}">
                <a16:creationId xmlns:a16="http://schemas.microsoft.com/office/drawing/2014/main" id="{D30C0E39-8079-ABC7-FF30-11AAD8EDB910}"/>
              </a:ext>
            </a:extLst>
          </p:cNvPr>
          <p:cNvPicPr>
            <a:picLocks noChangeAspect="1"/>
          </p:cNvPicPr>
          <p:nvPr/>
        </p:nvPicPr>
        <p:blipFill>
          <a:blip r:embed="rId3"/>
          <a:stretch>
            <a:fillRect/>
          </a:stretch>
        </p:blipFill>
        <p:spPr>
          <a:xfrm>
            <a:off x="115395" y="1807609"/>
            <a:ext cx="5849166" cy="3134162"/>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normAutofit fontScale="77500" lnSpcReduction="20000"/>
          </a:bodyPr>
          <a:lstStyle/>
          <a:p>
            <a:pPr>
              <a:buFont typeface="Wingdings" panose="05000000000000000000" pitchFamily="2" charset="2"/>
              <a:buChar char="§"/>
            </a:pPr>
            <a:r>
              <a:rPr lang="en-IN" b="1" dirty="0"/>
              <a:t>Annual Income :</a:t>
            </a:r>
            <a:r>
              <a:rPr lang="en-IN" dirty="0"/>
              <a:t> The Majority of clients have low annual income compared to rest and income lower than 50k has higher chance of defaulting.</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p>
        </p:txBody>
      </p:sp>
      <p:pic>
        <p:nvPicPr>
          <p:cNvPr id="13" name="Picture 12">
            <a:extLst>
              <a:ext uri="{FF2B5EF4-FFF2-40B4-BE49-F238E27FC236}">
                <a16:creationId xmlns:a16="http://schemas.microsoft.com/office/drawing/2014/main" id="{481685C4-AE1D-65C9-AFB1-0801742B93FF}"/>
              </a:ext>
            </a:extLst>
          </p:cNvPr>
          <p:cNvPicPr>
            <a:picLocks noChangeAspect="1"/>
          </p:cNvPicPr>
          <p:nvPr/>
        </p:nvPicPr>
        <p:blipFill>
          <a:blip r:embed="rId2"/>
          <a:stretch>
            <a:fillRect/>
          </a:stretch>
        </p:blipFill>
        <p:spPr>
          <a:xfrm>
            <a:off x="5894046" y="1823602"/>
            <a:ext cx="5915851" cy="3115110"/>
          </a:xfrm>
          <a:prstGeom prst="rect">
            <a:avLst/>
          </a:prstGeom>
        </p:spPr>
      </p:pic>
      <p:pic>
        <p:nvPicPr>
          <p:cNvPr id="15" name="Picture 14">
            <a:extLst>
              <a:ext uri="{FF2B5EF4-FFF2-40B4-BE49-F238E27FC236}">
                <a16:creationId xmlns:a16="http://schemas.microsoft.com/office/drawing/2014/main" id="{8536BAE8-5DF1-418D-DC0B-66CF93AA36A3}"/>
              </a:ext>
            </a:extLst>
          </p:cNvPr>
          <p:cNvPicPr>
            <a:picLocks noChangeAspect="1"/>
          </p:cNvPicPr>
          <p:nvPr/>
        </p:nvPicPr>
        <p:blipFill>
          <a:blip r:embed="rId3"/>
          <a:stretch>
            <a:fillRect/>
          </a:stretch>
        </p:blipFill>
        <p:spPr>
          <a:xfrm>
            <a:off x="457199" y="1818113"/>
            <a:ext cx="5269833" cy="3143689"/>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ratio &amp; Bankruptcy</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normAutofit fontScale="92500" lnSpcReduction="20000"/>
          </a:bodyPr>
          <a:lstStyle/>
          <a:p>
            <a:pPr>
              <a:buFont typeface="Wingdings" panose="05000000000000000000" pitchFamily="2" charset="2"/>
              <a:buChar char="§"/>
            </a:pPr>
            <a:r>
              <a:rPr lang="en-IN" b="1" dirty="0"/>
              <a:t>DTI: </a:t>
            </a:r>
            <a:r>
              <a:rPr lang="en-IN" dirty="0"/>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Public Recorded Bankruptcy: </a:t>
            </a:r>
            <a:r>
              <a:rPr lang="en-IN" dirty="0"/>
              <a:t>Majority of clients have no record of declaring bankruptcy. </a:t>
            </a:r>
          </a:p>
        </p:txBody>
      </p:sp>
      <p:pic>
        <p:nvPicPr>
          <p:cNvPr id="10" name="Picture 9">
            <a:extLst>
              <a:ext uri="{FF2B5EF4-FFF2-40B4-BE49-F238E27FC236}">
                <a16:creationId xmlns:a16="http://schemas.microsoft.com/office/drawing/2014/main" id="{A8640CCB-E8EB-4E97-424C-625C7A53C354}"/>
              </a:ext>
            </a:extLst>
          </p:cNvPr>
          <p:cNvPicPr>
            <a:picLocks noChangeAspect="1"/>
          </p:cNvPicPr>
          <p:nvPr/>
        </p:nvPicPr>
        <p:blipFill>
          <a:blip r:embed="rId2"/>
          <a:stretch>
            <a:fillRect/>
          </a:stretch>
        </p:blipFill>
        <p:spPr>
          <a:xfrm>
            <a:off x="6096000" y="1777367"/>
            <a:ext cx="5868219" cy="3115110"/>
          </a:xfrm>
          <a:prstGeom prst="rect">
            <a:avLst/>
          </a:prstGeom>
        </p:spPr>
      </p:pic>
      <p:pic>
        <p:nvPicPr>
          <p:cNvPr id="13" name="Picture 12">
            <a:extLst>
              <a:ext uri="{FF2B5EF4-FFF2-40B4-BE49-F238E27FC236}">
                <a16:creationId xmlns:a16="http://schemas.microsoft.com/office/drawing/2014/main" id="{778984E5-A692-9C71-F078-EEAD3E21536B}"/>
              </a:ext>
            </a:extLst>
          </p:cNvPr>
          <p:cNvPicPr>
            <a:picLocks noChangeAspect="1"/>
          </p:cNvPicPr>
          <p:nvPr/>
        </p:nvPicPr>
        <p:blipFill>
          <a:blip r:embed="rId3"/>
          <a:stretch>
            <a:fillRect/>
          </a:stretch>
        </p:blipFill>
        <p:spPr>
          <a:xfrm>
            <a:off x="613611" y="1845980"/>
            <a:ext cx="5472863" cy="3124636"/>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1713</TotalTime>
  <Words>789</Words>
  <Application>Microsoft Office PowerPoint</Application>
  <PresentationFormat>Widescreen</PresentationFormat>
  <Paragraphs>63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Aptos Display</vt:lpstr>
      <vt:lpstr>Arial</vt:lpstr>
      <vt:lpstr>Calibri</vt:lpstr>
      <vt:lpstr>freight-text-pro</vt:lpstr>
      <vt:lpstr>Lucida Sans</vt:lpstr>
      <vt:lpstr>Wingdings</vt:lpstr>
      <vt:lpstr>Office Theme</vt:lpstr>
      <vt:lpstr>PowerPoint Presentation</vt:lpstr>
      <vt:lpstr>Objective</vt:lpstr>
      <vt:lpstr>Business Understanding</vt:lpstr>
      <vt:lpstr>Loan Status and Amount</vt:lpstr>
      <vt:lpstr>Term and Interest Rate</vt:lpstr>
      <vt:lpstr>Grade and Sub-Grade</vt:lpstr>
      <vt:lpstr>Employment Length &amp; Homeownership</vt:lpstr>
      <vt:lpstr>Annual Income &amp; Purpose</vt:lpstr>
      <vt:lpstr>DTI ratio &amp; Bankruptcy</vt:lpstr>
      <vt:lpstr>Loan Trend over years</vt:lpstr>
      <vt:lpstr>Location Based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Sanghamitra Panda</cp:lastModifiedBy>
  <cp:revision>57</cp:revision>
  <dcterms:created xsi:type="dcterms:W3CDTF">2022-06-06T16:58:12Z</dcterms:created>
  <dcterms:modified xsi:type="dcterms:W3CDTF">2024-05-20T13:52:03Z</dcterms:modified>
</cp:coreProperties>
</file>