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A2757C-2093-4EFD-AE7E-C84A03A97377}">
  <a:tblStyle styleId="{03A2757C-2093-4EFD-AE7E-C84A03A97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A5A2F1-3889-4BC6-BD10-9A00E8C8B19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bb2e653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2bb2e6537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bb2e6537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bb2e6537c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bb2e6537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2bb2e6537c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bb4d8f2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2bb4d8f26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bb4d8f2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2bb4d8f26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bb4d8f26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2bb4d8f26a_0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bb4d8f26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2bb4d8f26a_0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bb4d8f26a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2bb4d8f26a_0_9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bb4d8f26a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2bb4d8f26a_0_9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bb4d8f26a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2bb4d8f26a_0_9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bb4d8f26a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2bb4d8f26a_0_10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bb4d8f26a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2bb4d8f26a_0_10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bb4d8f26a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2bb4d8f26a_0_1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bb4d8f26a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32bb4d8f26a_0_1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bb4d8f26a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2bb4d8f26a_0_1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bb4d8f26a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32bb4d8f26a_0_1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bb4d8f26a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2bb4d8f26a_0_1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2bb4d8f26a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2bb4d8f26a_0_1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bb2e653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2bb2e6537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bb2e6537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2bb2e6537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b4d8f2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2bb4d8f26a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b4d8f2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2bb4d8f26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bb4d8f2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2bb4d8f26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bb4d8f26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2bb4d8f26a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bb4d8f2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bb4d8f26a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2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tenham Hotspur on Twitter: &quot;The journey was incredible, the memories  will live with us forever. It wasn't to be this time, but we're only just  getting started. Thank you for your incredible"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0" y="209375"/>
            <a:ext cx="6600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Tottenham</a:t>
            </a:r>
            <a:endParaRPr b="1" sz="72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Hotspur Recruitment Strategy: 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8330477" y="-59621"/>
            <a:ext cx="3961164" cy="6513104"/>
            <a:chOff x="8330477" y="-59621"/>
            <a:chExt cx="3961164" cy="6513104"/>
          </a:xfrm>
        </p:grpSpPr>
        <p:sp>
          <p:nvSpPr>
            <p:cNvPr id="23" name="Google Shape;23;p3"/>
            <p:cNvSpPr/>
            <p:nvPr/>
          </p:nvSpPr>
          <p:spPr>
            <a:xfrm rot="-1853684">
              <a:off x="10253002" y="-563349"/>
              <a:ext cx="116114" cy="7520560"/>
            </a:xfrm>
            <a:custGeom>
              <a:rect b="b" l="l" r="r" t="t"/>
              <a:pathLst>
                <a:path extrusionOk="0" h="7520560" w="116114">
                  <a:moveTo>
                    <a:pt x="0" y="0"/>
                  </a:moveTo>
                  <a:lnTo>
                    <a:pt x="116114" y="69478"/>
                  </a:lnTo>
                  <a:lnTo>
                    <a:pt x="116114" y="7326507"/>
                  </a:lnTo>
                  <a:lnTo>
                    <a:pt x="0" y="7520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1853684">
              <a:off x="10358980" y="-534063"/>
              <a:ext cx="116114" cy="7107763"/>
            </a:xfrm>
            <a:custGeom>
              <a:rect b="b" l="l" r="r" t="t"/>
              <a:pathLst>
                <a:path extrusionOk="0" h="7107762" w="116114">
                  <a:moveTo>
                    <a:pt x="0" y="0"/>
                  </a:moveTo>
                  <a:lnTo>
                    <a:pt x="116114" y="69478"/>
                  </a:lnTo>
                  <a:lnTo>
                    <a:pt x="116114" y="6913710"/>
                  </a:lnTo>
                  <a:lnTo>
                    <a:pt x="0" y="7107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1853684">
              <a:off x="10464957" y="-504778"/>
              <a:ext cx="116115" cy="6694966"/>
            </a:xfrm>
            <a:custGeom>
              <a:rect b="b" l="l" r="r" t="t"/>
              <a:pathLst>
                <a:path extrusionOk="0" h="6694966" w="116115">
                  <a:moveTo>
                    <a:pt x="0" y="0"/>
                  </a:moveTo>
                  <a:lnTo>
                    <a:pt x="116115" y="69479"/>
                  </a:lnTo>
                  <a:lnTo>
                    <a:pt x="116115" y="6500913"/>
                  </a:lnTo>
                  <a:lnTo>
                    <a:pt x="1" y="66949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1853684">
              <a:off x="10570936" y="-475492"/>
              <a:ext cx="116114" cy="6282168"/>
            </a:xfrm>
            <a:custGeom>
              <a:rect b="b" l="l" r="r" t="t"/>
              <a:pathLst>
                <a:path extrusionOk="0" h="6282168" w="116114">
                  <a:moveTo>
                    <a:pt x="0" y="0"/>
                  </a:moveTo>
                  <a:lnTo>
                    <a:pt x="116114" y="69478"/>
                  </a:lnTo>
                  <a:lnTo>
                    <a:pt x="116114" y="6088115"/>
                  </a:lnTo>
                  <a:lnTo>
                    <a:pt x="0" y="628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1853684">
              <a:off x="10676915" y="-446207"/>
              <a:ext cx="116115" cy="5869366"/>
            </a:xfrm>
            <a:custGeom>
              <a:rect b="b" l="l" r="r" t="t"/>
              <a:pathLst>
                <a:path extrusionOk="0" h="5869366" w="116115">
                  <a:moveTo>
                    <a:pt x="0" y="0"/>
                  </a:moveTo>
                  <a:lnTo>
                    <a:pt x="116115" y="69478"/>
                  </a:lnTo>
                  <a:lnTo>
                    <a:pt x="116114" y="5675313"/>
                  </a:lnTo>
                  <a:lnTo>
                    <a:pt x="0" y="5869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ottenham Hotspur F.C. - Wikipedia"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4988" y="348344"/>
            <a:ext cx="555180" cy="1139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3"/>
          <p:cNvGrpSpPr/>
          <p:nvPr/>
        </p:nvGrpSpPr>
        <p:grpSpPr>
          <a:xfrm>
            <a:off x="0" y="6099257"/>
            <a:ext cx="1954586" cy="749922"/>
            <a:chOff x="0" y="6364547"/>
            <a:chExt cx="1263138" cy="484632"/>
          </a:xfrm>
        </p:grpSpPr>
        <p:sp>
          <p:nvSpPr>
            <p:cNvPr id="30" name="Google Shape;30;p3"/>
            <p:cNvSpPr/>
            <p:nvPr/>
          </p:nvSpPr>
          <p:spPr>
            <a:xfrm>
              <a:off x="0" y="6364547"/>
              <a:ext cx="484632" cy="484632"/>
            </a:xfrm>
            <a:prstGeom prst="chevron">
              <a:avLst>
                <a:gd fmla="val 50000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89253" y="6364547"/>
              <a:ext cx="484632" cy="484632"/>
            </a:xfrm>
            <a:prstGeom prst="chevron">
              <a:avLst>
                <a:gd fmla="val 50000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8506" y="6364547"/>
              <a:ext cx="484632" cy="484632"/>
            </a:xfrm>
            <a:prstGeom prst="chevron">
              <a:avLst>
                <a:gd fmla="val 50000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"/>
          <p:cNvSpPr txBox="1"/>
          <p:nvPr/>
        </p:nvSpPr>
        <p:spPr>
          <a:xfrm>
            <a:off x="2231975" y="5549575"/>
            <a:ext cx="9598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Data-Driven Approach to Squad Reinforcement (2022-23)</a:t>
            </a:r>
            <a:endParaRPr b="1"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4854025" y="6199625"/>
            <a:ext cx="3961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- Sangharsh Verma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" name="Google Shape;184;p12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185" name="Google Shape;185;p12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186" name="Google Shape;18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2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188" name="Google Shape;188;p12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12"/>
          <p:cNvSpPr txBox="1"/>
          <p:nvPr/>
        </p:nvSpPr>
        <p:spPr>
          <a:xfrm>
            <a:off x="1499850" y="410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Tottenham’s Current Squad Analysis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425" y="2321300"/>
            <a:ext cx="4541076" cy="275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87000" y="1393500"/>
            <a:ext cx="28854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❖"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025" y="2321300"/>
            <a:ext cx="4791724" cy="2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1226550" y="5355900"/>
            <a:ext cx="38568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measures Blocks, Blocked Passes and Blocked Shot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6561488" y="5355900"/>
            <a:ext cx="38568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measures Clearance, Interceptions and Tackles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4" name="Google Shape;204;p13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205" name="Google Shape;205;p13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206" name="Google Shape;20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13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208" name="Google Shape;208;p13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3"/>
          <p:cNvSpPr txBox="1"/>
          <p:nvPr/>
        </p:nvSpPr>
        <p:spPr>
          <a:xfrm>
            <a:off x="1499850" y="410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Tottenham’s Current Squad Analysis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87000" y="1393500"/>
            <a:ext cx="28854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❖"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1051963" y="5355900"/>
            <a:ext cx="38568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measures Aerial Balls won, Press and Recovery.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6561488" y="5355900"/>
            <a:ext cx="38568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measures Carries, Successful Dribbles and GCA (Goal Creating Actions).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75" y="2321300"/>
            <a:ext cx="4553973" cy="2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875" y="2306400"/>
            <a:ext cx="4503275" cy="275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4" name="Google Shape;224;p14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225" name="Google Shape;225;p14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226" name="Google Shape;22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14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228" name="Google Shape;228;p14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4"/>
          <p:cNvSpPr txBox="1"/>
          <p:nvPr/>
        </p:nvSpPr>
        <p:spPr>
          <a:xfrm>
            <a:off x="1499850" y="410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Tottenham’s Current Squad Analysis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87000" y="1393500"/>
            <a:ext cx="28854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❖"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1051975" y="5355900"/>
            <a:ext cx="39387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measures Long Passes, Progressive Passes and Total Passes.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6561488" y="5355900"/>
            <a:ext cx="38568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measures Age, Goals, minutes Played and Assists.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00" y="2306400"/>
            <a:ext cx="4839349" cy="275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7425" y="2321300"/>
            <a:ext cx="5672652" cy="2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4" name="Google Shape;244;p15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245" name="Google Shape;245;p15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246" name="Google Shape;24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15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248" name="Google Shape;248;p15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5"/>
          <p:cNvSpPr txBox="1"/>
          <p:nvPr/>
        </p:nvSpPr>
        <p:spPr>
          <a:xfrm>
            <a:off x="1167875" y="265800"/>
            <a:ext cx="106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Squad Weaknesses &amp; Areas to Improve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72500" y="1393500"/>
            <a:ext cx="28854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❖"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72500" y="2074825"/>
            <a:ext cx="5843100" cy="3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questions: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goal-scoring a issue without Kane?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the midfield creative enough?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 there defensive weaknesses?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15"/>
          <p:cNvCxnSpPr/>
          <p:nvPr/>
        </p:nvCxnSpPr>
        <p:spPr>
          <a:xfrm flipH="1">
            <a:off x="5903900" y="1952000"/>
            <a:ext cx="11700" cy="221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15"/>
          <p:cNvSpPr txBox="1"/>
          <p:nvPr/>
        </p:nvSpPr>
        <p:spPr>
          <a:xfrm>
            <a:off x="6017075" y="2074825"/>
            <a:ext cx="5843100" cy="4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 positions need strengthening?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Attack: Need a clinical finisher.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Midfield: Need a creative playmaker.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Defense: Need a stronger center-back.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-186250" y="4486050"/>
            <a:ext cx="121920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Additionally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a marquee signing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on Offensive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Fullbacks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the squad depth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6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264" name="Google Shape;264;p16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265" name="Google Shape;26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6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267" name="Google Shape;267;p16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72" name="Google Shape;272;p16"/>
          <p:cNvGraphicFramePr/>
          <p:nvPr/>
        </p:nvGraphicFramePr>
        <p:xfrm>
          <a:off x="1211338" y="11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{03A2757C-2093-4EFD-AE7E-C84A03A97377}</a:tableStyleId>
              </a:tblPr>
              <a:tblGrid>
                <a:gridCol w="1291875"/>
                <a:gridCol w="1404150"/>
                <a:gridCol w="1025275"/>
                <a:gridCol w="1151550"/>
                <a:gridCol w="4657750"/>
              </a:tblGrid>
              <a:tr h="6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Player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Position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Market Value (€)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Annual Wage (£)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Reason to Sell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 Ndombele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Midfielder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10.4m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High wages, low work rate, struggled a lot in Eng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   Lo Celso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Creative Mid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3.8m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Doesn’t fit the  plans, inconsistent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Harry Winks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Midfielder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2.6m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Limited impact, doesn’t offer much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Sánchez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Center Back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3.9m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Poor consistency, error-prone, not first-choice CB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Matt Doherty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Full Back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15m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3.4m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Struggled at Spurs, inconsistent performances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   Bergwijn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Winger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3.8m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Needs regular game time, inconsistent as backup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Bryan Gil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Winger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2.6m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Lacks physicality for the Eng, better in Spain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Emerson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Full Back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25m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3.9m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Poor attacking full-back, struggles in final third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Eric Dier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Center Back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20m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3.7m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Inconsistent, Error Prone, Slow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1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16"/>
          <p:cNvSpPr txBox="1"/>
          <p:nvPr/>
        </p:nvSpPr>
        <p:spPr>
          <a:xfrm>
            <a:off x="749850" y="152400"/>
            <a:ext cx="106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to Sell &amp; Who to Loan?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1952250" y="5694300"/>
            <a:ext cx="828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2000">
                <a:solidFill>
                  <a:schemeClr val="dk1"/>
                </a:solidFill>
              </a:rPr>
              <a:t>Selling these players could raise approximately</a:t>
            </a:r>
            <a:r>
              <a:rPr b="1" lang="en-US" sz="2000">
                <a:solidFill>
                  <a:schemeClr val="dk1"/>
                </a:solidFill>
              </a:rPr>
              <a:t> €120M+</a:t>
            </a:r>
            <a:r>
              <a:rPr lang="en-US" sz="2000">
                <a:solidFill>
                  <a:schemeClr val="dk1"/>
                </a:solidFill>
              </a:rPr>
              <a:t> to reinvest in stronger reinforcements.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7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281" name="Google Shape;281;p17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282" name="Google Shape;28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17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284" name="Google Shape;284;p17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89" name="Google Shape;289;p17"/>
          <p:cNvGraphicFramePr/>
          <p:nvPr/>
        </p:nvGraphicFramePr>
        <p:xfrm>
          <a:off x="1330688" y="176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{03A2757C-2093-4EFD-AE7E-C84A03A97377}</a:tableStyleId>
              </a:tblPr>
              <a:tblGrid>
                <a:gridCol w="1291875"/>
                <a:gridCol w="1404150"/>
                <a:gridCol w="1025275"/>
                <a:gridCol w="1151550"/>
                <a:gridCol w="4657750"/>
              </a:tblGrid>
              <a:tr h="6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Player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Position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Market Value (€)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Annual Wage (£)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Reason to Loan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-US">
                          <a:solidFill>
                            <a:schemeClr val="lt1"/>
                          </a:solidFill>
                        </a:rPr>
                        <a:t>Japhet Tanganga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Center Back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10m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1.04m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Needs regular minutes, injury-prone, backup level right now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  </a:t>
                      </a:r>
                      <a:r>
                        <a:rPr b="1" lang="en-US">
                          <a:solidFill>
                            <a:schemeClr val="lt1"/>
                          </a:solidFill>
                        </a:rPr>
                        <a:t>Oliver Skipp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Midfielder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15m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1.04m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Needs full season after injury to regain sharpness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Ryan Sessegnon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Full Back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18m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3.12m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Needs consistent game time to develop further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Brandon Austin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Goalkeeper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300k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780k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Needs game time, unlikely to play ahead of Lloris or another signing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Joe Rodon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Center Back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1.5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Young, needs game time probably in championship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0" name="Google Shape;290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1" name="Google Shape;291;p17"/>
          <p:cNvSpPr txBox="1"/>
          <p:nvPr/>
        </p:nvSpPr>
        <p:spPr>
          <a:xfrm>
            <a:off x="749850" y="152400"/>
            <a:ext cx="106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to Sell &amp; Who to Loan?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1952250" y="5708750"/>
            <a:ext cx="828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2000">
                <a:solidFill>
                  <a:schemeClr val="dk1"/>
                </a:solidFill>
              </a:rPr>
              <a:t>These players have potential but need regular minutes elsewhere to develop.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8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298" name="Google Shape;298;p18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299" name="Google Shape;29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18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301" name="Google Shape;301;p18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06" name="Google Shape;306;p1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" name="Google Shape;307;p18"/>
          <p:cNvSpPr txBox="1"/>
          <p:nvPr/>
        </p:nvSpPr>
        <p:spPr>
          <a:xfrm>
            <a:off x="479350" y="265800"/>
            <a:ext cx="106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Identifying Potential Transfer Targets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" name="Google Shape;308;p18"/>
          <p:cNvGraphicFramePr/>
          <p:nvPr/>
        </p:nvGraphicFramePr>
        <p:xfrm>
          <a:off x="764800" y="22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{03A2757C-2093-4EFD-AE7E-C84A03A97377}</a:tableStyleId>
              </a:tblPr>
              <a:tblGrid>
                <a:gridCol w="1707275"/>
                <a:gridCol w="857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51723"/>
                          </a:solidFill>
                        </a:rPr>
                        <a:t>Position</a:t>
                      </a:r>
                      <a:endParaRPr b="1" sz="1700">
                        <a:solidFill>
                          <a:srgbClr val="15172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151723"/>
                          </a:solidFill>
                        </a:rPr>
                        <a:t>Potential Targets</a:t>
                      </a:r>
                      <a:endParaRPr b="1" sz="1700">
                        <a:solidFill>
                          <a:srgbClr val="15172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Striker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Dusan Vlahovic, Chris Wood, Ivan Toney, Gerard Moreno,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Antoine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Griezmann, Joao Pedro, Ollie Watkins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Creative Midfielder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James Maddison, James Ward Prowse, Harvey Barnes, Mattia Zaccagni, Marcel Sabitzer, Jeremie Boga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Center Midfielder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Youri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Tielemans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Riqui Puig, Caicedo,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Milinkovic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Savic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Andre Gomes, Mac Allister, Pascal GroS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Winger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Olise,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Oussama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Idrissi,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Christian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Pulisic, Thomas Lemar, Mikel Oyarzabal, Iago Aspas, Ferran Torres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Left Back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Max Aarons, Dimarco, Balde, Lamptey, Dumfries, Digne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Right back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James Justin, Wan Bissaka, Mittelstadt, Ricardo, Estupinan, Frimpong, Zanoli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Center Back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Bremer, Tomori, Bastoni, Botman, Lacroix, Schlotterbeck, Kounde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18"/>
          <p:cNvSpPr txBox="1"/>
          <p:nvPr/>
        </p:nvSpPr>
        <p:spPr>
          <a:xfrm>
            <a:off x="432300" y="5708750"/>
            <a:ext cx="113274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★"/>
            </a:pPr>
            <a:r>
              <a:rPr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Players have been identified as Potential Candidates for recruitment </a:t>
            </a:r>
            <a:endParaRPr i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9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315" name="Google Shape;315;p19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316" name="Google Shape;31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19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318" name="Google Shape;318;p19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23" name="Google Shape;323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p19"/>
          <p:cNvSpPr txBox="1"/>
          <p:nvPr/>
        </p:nvSpPr>
        <p:spPr>
          <a:xfrm>
            <a:off x="-280750" y="319650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Radar Chart Comparison of </a:t>
            </a: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Shortlisted</a:t>
            </a: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Players</a:t>
            </a: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00" y="1465700"/>
            <a:ext cx="10005449" cy="46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1771800" y="6098575"/>
            <a:ext cx="864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★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Midfielder Comparison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0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332" name="Google Shape;332;p20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333" name="Google Shape;33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20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335" name="Google Shape;335;p20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40" name="Google Shape;340;p2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" name="Google Shape;341;p20"/>
          <p:cNvSpPr txBox="1"/>
          <p:nvPr/>
        </p:nvSpPr>
        <p:spPr>
          <a:xfrm>
            <a:off x="-280750" y="319650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Radar Chart Comparison of Shortlisted Players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1771800" y="6098575"/>
            <a:ext cx="864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★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Winger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Comparison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951" y="1393500"/>
            <a:ext cx="9416226" cy="46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1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349" name="Google Shape;349;p21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350" name="Google Shape;350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21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352" name="Google Shape;352;p21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57" name="Google Shape;357;p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21"/>
          <p:cNvSpPr txBox="1"/>
          <p:nvPr/>
        </p:nvSpPr>
        <p:spPr>
          <a:xfrm>
            <a:off x="-280750" y="319650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Radar Chart Comparison of Shortlisted Players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1491050" y="6098575"/>
            <a:ext cx="864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★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Creative Midfielder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Comparison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850" y="1393500"/>
            <a:ext cx="9254802" cy="45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/>
        </p:nvSpPr>
        <p:spPr>
          <a:xfrm>
            <a:off x="7650844" y="1951993"/>
            <a:ext cx="3409043" cy="2954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Tottenham Hotspur, commonly known as Spurs, is a renowned English football club based in North London, known for its rich history, passionate fan base, and notable achievements.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0" y="4992914"/>
            <a:ext cx="6399190" cy="1865086"/>
            <a:chOff x="0" y="4992914"/>
            <a:chExt cx="6399190" cy="1865086"/>
          </a:xfrm>
        </p:grpSpPr>
        <p:sp>
          <p:nvSpPr>
            <p:cNvPr id="41" name="Google Shape;41;p4"/>
            <p:cNvSpPr/>
            <p:nvPr/>
          </p:nvSpPr>
          <p:spPr>
            <a:xfrm>
              <a:off x="0" y="4992914"/>
              <a:ext cx="6399190" cy="186508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151595" y="5571514"/>
              <a:ext cx="6096000" cy="707886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Tottenham Hotspur</a:t>
              </a:r>
              <a:endParaRPr/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0" y="0"/>
            <a:ext cx="943429" cy="1393371"/>
            <a:chOff x="0" y="0"/>
            <a:chExt cx="943429" cy="1393371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943429" cy="1393371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45" name="Google Shape;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3" cy="83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ottenham 1-0 Burnley: Harry Kane penalty edges Spurs closer to Champions  League and Clarets' relegation fears persist - Eurosport" id="46" name="Google Shape;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93370"/>
            <a:ext cx="6399190" cy="3599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4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2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366" name="Google Shape;366;p22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367" name="Google Shape;36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2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369" name="Google Shape;369;p22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74" name="Google Shape;374;p2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5" name="Google Shape;375;p22"/>
          <p:cNvSpPr txBox="1"/>
          <p:nvPr/>
        </p:nvSpPr>
        <p:spPr>
          <a:xfrm>
            <a:off x="-280750" y="319650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Radar Chart Comparison of Shortlisted Players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1491050" y="6098575"/>
            <a:ext cx="864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★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Back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Comparison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650" y="1393500"/>
            <a:ext cx="9417776" cy="45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3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383" name="Google Shape;383;p23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384" name="Google Shape;38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23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386" name="Google Shape;386;p23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91" name="Google Shape;391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p23"/>
          <p:cNvSpPr txBox="1"/>
          <p:nvPr/>
        </p:nvSpPr>
        <p:spPr>
          <a:xfrm>
            <a:off x="-280750" y="319650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Radar Chart Comparison of Shortlisted Players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1491050" y="6098575"/>
            <a:ext cx="864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★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Striker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Comparison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575" y="1393500"/>
            <a:ext cx="9636601" cy="45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4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400" name="Google Shape;400;p24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401" name="Google Shape;40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24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403" name="Google Shape;403;p24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08" name="Google Shape;408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24"/>
          <p:cNvSpPr txBox="1"/>
          <p:nvPr/>
        </p:nvSpPr>
        <p:spPr>
          <a:xfrm>
            <a:off x="-280750" y="319650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Radar Chart Comparison of Shortlisted Players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1491050" y="6098575"/>
            <a:ext cx="864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★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Back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575" y="1393500"/>
            <a:ext cx="9448924" cy="45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5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417" name="Google Shape;417;p25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418" name="Google Shape;41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" name="Google Shape;419;p25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420" name="Google Shape;420;p25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25" name="Google Shape;425;p2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" name="Google Shape;426;p25"/>
          <p:cNvSpPr txBox="1"/>
          <p:nvPr/>
        </p:nvSpPr>
        <p:spPr>
          <a:xfrm>
            <a:off x="-280750" y="319650"/>
            <a:ext cx="1219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Radar Chart Comparison of Shortlisted Players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1491050" y="6098575"/>
            <a:ext cx="8648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★"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Back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Comparison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900" y="1393500"/>
            <a:ext cx="9591027" cy="460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6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434" name="Google Shape;434;p26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435" name="Google Shape;43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26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437" name="Google Shape;437;p26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42" name="Google Shape;442;p2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3" name="Google Shape;443;p26"/>
          <p:cNvSpPr txBox="1"/>
          <p:nvPr/>
        </p:nvSpPr>
        <p:spPr>
          <a:xfrm>
            <a:off x="-280750" y="31965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Transfer Recommendations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75075" y="1478425"/>
            <a:ext cx="107706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❖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Departures and Budget: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Sold Players: Kane, Ndombele, Lo Celso, Winks, Sánchez, Doherty, Bergwijn, Gil, Emerson.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💰 Funds Raised: €218M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26"/>
          <p:cNvCxnSpPr/>
          <p:nvPr/>
        </p:nvCxnSpPr>
        <p:spPr>
          <a:xfrm>
            <a:off x="5302625" y="3117050"/>
            <a:ext cx="43500" cy="3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6"/>
          <p:cNvSpPr txBox="1"/>
          <p:nvPr/>
        </p:nvSpPr>
        <p:spPr>
          <a:xfrm>
            <a:off x="349400" y="3138800"/>
            <a:ext cx="44757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Strike Reinforcement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Antoine Griezmann (30M)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Gerard Moreno (40M)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these signings?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Griezmann: Versatile forward, experienced, creative playmaker.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Moreno: Proven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goalscorer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strong finishing ability.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5696100" y="3138800"/>
            <a:ext cx="64959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Midfield Upgrades (Sign 2 among)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Mattia Zaccagni (20M)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Marcel Sabitzer (25M)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Youri Tielemans (40M)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these signings?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Zaccagni: Agile, creative playmaker, strong dribbler.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Sabitzer: Versatile, hard-working, good passing.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Tielemans: Visionary playmaker, great defensive contribution.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7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453" name="Google Shape;453;p27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454" name="Google Shape;45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p27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456" name="Google Shape;456;p27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61" name="Google Shape;461;p2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2" name="Google Shape;462;p27"/>
          <p:cNvSpPr txBox="1"/>
          <p:nvPr/>
        </p:nvSpPr>
        <p:spPr>
          <a:xfrm>
            <a:off x="-280750" y="31965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Transfer Recommendations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5491425" y="1747050"/>
            <a:ext cx="22800" cy="31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27"/>
          <p:cNvSpPr txBox="1"/>
          <p:nvPr/>
        </p:nvSpPr>
        <p:spPr>
          <a:xfrm>
            <a:off x="277200" y="1747050"/>
            <a:ext cx="44757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Winger Reinforcement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Olise (30M)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Lemar (25M)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these signings?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Lemar: Dynamic, quick, great dribbler.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Olise: Young, talented, excellent crosser &amp; playmaker.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7"/>
          <p:cNvSpPr txBox="1"/>
          <p:nvPr/>
        </p:nvSpPr>
        <p:spPr>
          <a:xfrm>
            <a:off x="6252750" y="1747050"/>
            <a:ext cx="48672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Defensive Upgrades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Fikayo Tomori (40M)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Maxence Lacroix (25M)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these signings?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Tomori: Fast, strong, excellent ball-playing CB.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Lacroix: Young, aggressive, solid defensively.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 txBox="1"/>
          <p:nvPr/>
        </p:nvSpPr>
        <p:spPr>
          <a:xfrm>
            <a:off x="1044550" y="5110950"/>
            <a:ext cx="3899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Full-Back Reinforcement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Justin (20M)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Aarons (20M)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Mittelstadt (15M)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7"/>
          <p:cNvSpPr txBox="1"/>
          <p:nvPr/>
        </p:nvSpPr>
        <p:spPr>
          <a:xfrm>
            <a:off x="5349900" y="5110950"/>
            <a:ext cx="63189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these signings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Aarons: Quick, reliable, strong defensively.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Justin: Versatile, experienced in Premier League.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Mittelstadt: Strong in both defense and attack.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8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473" name="Google Shape;473;p28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474" name="Google Shape;47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" name="Google Shape;475;p28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476" name="Google Shape;476;p28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81" name="Google Shape;481;p2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2" name="Google Shape;482;p28"/>
          <p:cNvSpPr txBox="1"/>
          <p:nvPr/>
        </p:nvSpPr>
        <p:spPr>
          <a:xfrm>
            <a:off x="-280750" y="319650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Projected Tottenham Lineup After Transfers</a:t>
            </a:r>
            <a:endParaRPr b="1"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863" y="1120050"/>
            <a:ext cx="3913823" cy="5479352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8"/>
          <p:cNvSpPr txBox="1"/>
          <p:nvPr/>
        </p:nvSpPr>
        <p:spPr>
          <a:xfrm>
            <a:off x="171450" y="1926025"/>
            <a:ext cx="28011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Zaccagni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Lacroix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Reguilon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Mittelstadt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Hojbjerg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8"/>
          <p:cNvSpPr txBox="1"/>
          <p:nvPr/>
        </p:nvSpPr>
        <p:spPr>
          <a:xfrm>
            <a:off x="6912300" y="1513575"/>
            <a:ext cx="5370900" cy="4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◆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4-3-3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Attacking (High Press).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 position switched btw Zaccagni and Griezmann.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Olise, Lemar, Kulusevski and Son provides depth and quality.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Tomori, Justin and Moreno provides more aerial quality.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Justin and Aarons as Fullbacks insure threat in the box.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Tielemans plays as box to box 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9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491" name="Google Shape;491;p29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492" name="Google Shape;49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Google Shape;493;p29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494" name="Google Shape;494;p29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99" name="Google Shape;499;p2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{43A5A2F1-3889-4BC6-BD10-9A00E8C8B199}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" name="Google Shape;500;p29"/>
          <p:cNvSpPr txBox="1"/>
          <p:nvPr/>
        </p:nvSpPr>
        <p:spPr>
          <a:xfrm>
            <a:off x="-280750" y="31965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Next Steps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29"/>
          <p:cNvCxnSpPr/>
          <p:nvPr/>
        </p:nvCxnSpPr>
        <p:spPr>
          <a:xfrm>
            <a:off x="5792475" y="1565075"/>
            <a:ext cx="14400" cy="440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29"/>
          <p:cNvSpPr txBox="1"/>
          <p:nvPr/>
        </p:nvSpPr>
        <p:spPr>
          <a:xfrm>
            <a:off x="166875" y="2200325"/>
            <a:ext cx="5640000" cy="4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Squad Transformation Complete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Strengthened attack with Griezmann &amp; Moreno.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Reinforced midfield with Tielemans.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Upgraded defense with Tomori, Lacroix, Aarons, Justin, Mittelstadt.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creativity with Zaccagni Lemar &amp; Olise for attacking depth.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5921150" y="1824950"/>
            <a:ext cx="5640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Expected Impact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fluid attack without relying on Kane.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 midfield control &amp; creativity.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Defensively solid &amp; well-balanced squad.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6087975" y="4077275"/>
            <a:ext cx="5927100" cy="25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📌 Next Steps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1️⃣ Build chemistry with new signings.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2️⃣ Experiment with formations (3-4-3 &amp; 4-2-3-1).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3️⃣ Keep players fresh.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4️⃣ Target a Top 4 finish &amp; deep cup runs.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59" name="Google Shape;5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5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61" name="Google Shape;61;p5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5"/>
          <p:cNvSpPr txBox="1"/>
          <p:nvPr/>
        </p:nvSpPr>
        <p:spPr>
          <a:xfrm>
            <a:off x="1539775" y="388950"/>
            <a:ext cx="820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(Context &amp; Objective)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0" y="1717550"/>
            <a:ext cx="55422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❖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is this analysis important?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Tottenham’s </a:t>
            </a:r>
            <a:r>
              <a:rPr b="1" lang="en-US" sz="2000">
                <a:solidFill>
                  <a:schemeClr val="lt1"/>
                </a:solidFill>
              </a:rPr>
              <a:t>key player Harry Kane is sold</a:t>
            </a:r>
            <a:r>
              <a:rPr lang="en-US" sz="2000">
                <a:solidFill>
                  <a:schemeClr val="lt1"/>
                </a:solidFill>
              </a:rPr>
              <a:t>, leaving a major gap.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The </a:t>
            </a:r>
            <a:r>
              <a:rPr b="1" lang="en-US" sz="2000">
                <a:solidFill>
                  <a:schemeClr val="lt1"/>
                </a:solidFill>
              </a:rPr>
              <a:t>goal:</a:t>
            </a:r>
            <a:r>
              <a:rPr lang="en-US" sz="2000">
                <a:solidFill>
                  <a:schemeClr val="lt1"/>
                </a:solidFill>
              </a:rPr>
              <a:t> Identify replacements and strengthen the squad </a:t>
            </a:r>
            <a:r>
              <a:rPr b="1" lang="en-US" sz="2000">
                <a:solidFill>
                  <a:schemeClr val="lt1"/>
                </a:solidFill>
              </a:rPr>
              <a:t>using data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5"/>
          <p:cNvCxnSpPr/>
          <p:nvPr/>
        </p:nvCxnSpPr>
        <p:spPr>
          <a:xfrm flipH="1">
            <a:off x="5831500" y="1643250"/>
            <a:ext cx="17100" cy="327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5"/>
          <p:cNvSpPr txBox="1"/>
          <p:nvPr/>
        </p:nvSpPr>
        <p:spPr>
          <a:xfrm>
            <a:off x="6141800" y="1770825"/>
            <a:ext cx="55422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❖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 &amp; Methodology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b="1" lang="en-US" sz="2000">
                <a:solidFill>
                  <a:schemeClr val="lt1"/>
                </a:solidFill>
              </a:rPr>
              <a:t>Data Sources:</a:t>
            </a:r>
            <a:r>
              <a:rPr lang="en-US" sz="2000">
                <a:solidFill>
                  <a:schemeClr val="lt1"/>
                </a:solidFill>
              </a:rPr>
              <a:t> Player &amp; club stats from the top 5 leagues (2021-22).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b="1" lang="en-US" sz="2000">
                <a:solidFill>
                  <a:schemeClr val="lt1"/>
                </a:solidFill>
              </a:rPr>
              <a:t>Tools Used:</a:t>
            </a:r>
            <a:r>
              <a:rPr lang="en-US" sz="2000">
                <a:solidFill>
                  <a:schemeClr val="lt1"/>
                </a:solidFill>
              </a:rPr>
              <a:t> Spreadsheets for data processing, Tableau for visualization.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-44250" y="5597825"/>
            <a:ext cx="1228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Squad assessment → Identify gaps → Find targets → Compare &amp; decide.</a:t>
            </a:r>
            <a:endParaRPr b="1" sz="28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4624275" y="4933200"/>
            <a:ext cx="3668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Char char="❖"/>
            </a:pPr>
            <a:r>
              <a:rPr b="1"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" name="Google Shape;77;p6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78" name="Google Shape;78;p6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79" name="Google Shape;7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6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81" name="Google Shape;81;p6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/>
          <p:nvPr/>
        </p:nvSpPr>
        <p:spPr>
          <a:xfrm>
            <a:off x="1324913" y="352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 Vs Other Clubs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88" y="1593075"/>
            <a:ext cx="10667134" cy="435763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1063900" y="6150300"/>
            <a:ext cx="9714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different club based measures of Tottenham with other clubs in the league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" name="Google Shape;94;p7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95" name="Google Shape;95;p7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96" name="Google Shape;9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7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98" name="Google Shape;98;p7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7"/>
          <p:cNvSpPr txBox="1"/>
          <p:nvPr/>
        </p:nvSpPr>
        <p:spPr>
          <a:xfrm>
            <a:off x="1324913" y="352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 Vs Other Clubs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1063900" y="6150300"/>
            <a:ext cx="9714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treemap showing the number of successful carries in the league club wise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25" y="1476050"/>
            <a:ext cx="8986726" cy="4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" name="Google Shape;111;p8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112" name="Google Shape;112;p8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113" name="Google Shape;11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8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115" name="Google Shape;115;p8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8"/>
          <p:cNvSpPr txBox="1"/>
          <p:nvPr/>
        </p:nvSpPr>
        <p:spPr>
          <a:xfrm>
            <a:off x="1324913" y="352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 Vs Other Clubs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1063900" y="6150300"/>
            <a:ext cx="9714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Bar Graph showing the number of Aerial Balls Won club wise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925" y="1393500"/>
            <a:ext cx="9192299" cy="45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129" name="Google Shape;129;p9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130" name="Google Shape;13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9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132" name="Google Shape;132;p9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9"/>
          <p:cNvSpPr txBox="1"/>
          <p:nvPr/>
        </p:nvSpPr>
        <p:spPr>
          <a:xfrm>
            <a:off x="1324913" y="352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 Vs Other Clubs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1063900" y="6150300"/>
            <a:ext cx="9714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Scatter Plot showing Goals Conceded by the club </a:t>
            </a: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against</a:t>
            </a: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league rank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00" y="1393500"/>
            <a:ext cx="9275981" cy="457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5" name="Google Shape;145;p10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146" name="Google Shape;146;p10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147" name="Google Shape;14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10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149" name="Google Shape;149;p10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0"/>
          <p:cNvSpPr txBox="1"/>
          <p:nvPr/>
        </p:nvSpPr>
        <p:spPr>
          <a:xfrm>
            <a:off x="1324913" y="352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 Vs Other Clubs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1136400" y="6077800"/>
            <a:ext cx="97143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Double Bar Graph showing the contribution of the Top Goal Scorer of the Club with the Total Goals Scored by the club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613" y="1291576"/>
            <a:ext cx="8010924" cy="4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7650844" y="1951993"/>
            <a:ext cx="34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" name="Google Shape;162;p11"/>
          <p:cNvGrpSpPr/>
          <p:nvPr/>
        </p:nvGrpSpPr>
        <p:grpSpPr>
          <a:xfrm>
            <a:off x="0" y="0"/>
            <a:ext cx="943500" cy="1393500"/>
            <a:chOff x="0" y="0"/>
            <a:chExt cx="943500" cy="1393500"/>
          </a:xfrm>
        </p:grpSpPr>
        <p:sp>
          <p:nvSpPr>
            <p:cNvPr id="163" name="Google Shape;163;p11"/>
            <p:cNvSpPr/>
            <p:nvPr/>
          </p:nvSpPr>
          <p:spPr>
            <a:xfrm>
              <a:off x="0" y="0"/>
              <a:ext cx="943500" cy="13935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ottenham Hotspur F.C. - Wikipedia" id="164" name="Google Shape;16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7207" y="276985"/>
              <a:ext cx="409014" cy="8393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11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166" name="Google Shape;166;p11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1"/>
          <p:cNvGrpSpPr/>
          <p:nvPr/>
        </p:nvGrpSpPr>
        <p:grpSpPr>
          <a:xfrm>
            <a:off x="10164175" y="-1"/>
            <a:ext cx="2032375" cy="3396557"/>
            <a:chOff x="10164175" y="-1"/>
            <a:chExt cx="2032375" cy="3396557"/>
          </a:xfrm>
        </p:grpSpPr>
        <p:sp>
          <p:nvSpPr>
            <p:cNvPr id="172" name="Google Shape;172;p11"/>
            <p:cNvSpPr/>
            <p:nvPr/>
          </p:nvSpPr>
          <p:spPr>
            <a:xfrm rot="-5400000">
              <a:off x="9482084" y="682091"/>
              <a:ext cx="3396557" cy="2032375"/>
            </a:xfrm>
            <a:custGeom>
              <a:rect b="b" l="l" r="r" t="t"/>
              <a:pathLst>
                <a:path extrusionOk="0" h="2032375" w="3396557">
                  <a:moveTo>
                    <a:pt x="3396557" y="0"/>
                  </a:moveTo>
                  <a:lnTo>
                    <a:pt x="3396557" y="135314"/>
                  </a:lnTo>
                  <a:lnTo>
                    <a:pt x="226140" y="2032375"/>
                  </a:lnTo>
                  <a:lnTo>
                    <a:pt x="0" y="2032375"/>
                  </a:lnTo>
                  <a:lnTo>
                    <a:pt x="339655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 rot="-5400000">
              <a:off x="9765175" y="610956"/>
              <a:ext cx="3042331" cy="1820419"/>
            </a:xfrm>
            <a:custGeom>
              <a:rect b="b" l="l" r="r" t="t"/>
              <a:pathLst>
                <a:path extrusionOk="0" h="1820419" w="3042331">
                  <a:moveTo>
                    <a:pt x="3042331" y="0"/>
                  </a:moveTo>
                  <a:lnTo>
                    <a:pt x="3042331" y="135313"/>
                  </a:lnTo>
                  <a:lnTo>
                    <a:pt x="226139" y="1820419"/>
                  </a:lnTo>
                  <a:lnTo>
                    <a:pt x="0" y="1820419"/>
                  </a:lnTo>
                  <a:lnTo>
                    <a:pt x="3042331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rot="-5400000">
              <a:off x="10048265" y="539820"/>
              <a:ext cx="2688105" cy="1608464"/>
            </a:xfrm>
            <a:custGeom>
              <a:rect b="b" l="l" r="r" t="t"/>
              <a:pathLst>
                <a:path extrusionOk="0" h="1608464" w="2688105">
                  <a:moveTo>
                    <a:pt x="2688105" y="0"/>
                  </a:moveTo>
                  <a:lnTo>
                    <a:pt x="2688105" y="135315"/>
                  </a:lnTo>
                  <a:lnTo>
                    <a:pt x="226140" y="1608464"/>
                  </a:lnTo>
                  <a:lnTo>
                    <a:pt x="0" y="1608464"/>
                  </a:lnTo>
                  <a:lnTo>
                    <a:pt x="2688105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 rot="-5400000">
              <a:off x="10331357" y="468686"/>
              <a:ext cx="2333878" cy="1396507"/>
            </a:xfrm>
            <a:custGeom>
              <a:rect b="b" l="l" r="r" t="t"/>
              <a:pathLst>
                <a:path extrusionOk="0" h="1396507" w="2333878">
                  <a:moveTo>
                    <a:pt x="2333878" y="0"/>
                  </a:moveTo>
                  <a:lnTo>
                    <a:pt x="2333878" y="135314"/>
                  </a:lnTo>
                  <a:lnTo>
                    <a:pt x="226140" y="1396507"/>
                  </a:lnTo>
                  <a:lnTo>
                    <a:pt x="0" y="1396507"/>
                  </a:lnTo>
                  <a:lnTo>
                    <a:pt x="2333878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-5400000">
              <a:off x="10614452" y="397549"/>
              <a:ext cx="1979647" cy="1184548"/>
            </a:xfrm>
            <a:custGeom>
              <a:rect b="b" l="l" r="r" t="t"/>
              <a:pathLst>
                <a:path extrusionOk="0" h="1184548" w="1979647">
                  <a:moveTo>
                    <a:pt x="1979647" y="0"/>
                  </a:moveTo>
                  <a:lnTo>
                    <a:pt x="1979647" y="135315"/>
                  </a:lnTo>
                  <a:lnTo>
                    <a:pt x="226140" y="1184548"/>
                  </a:lnTo>
                  <a:lnTo>
                    <a:pt x="0" y="1184548"/>
                  </a:lnTo>
                  <a:lnTo>
                    <a:pt x="1979647" y="0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1"/>
          <p:cNvSpPr txBox="1"/>
          <p:nvPr/>
        </p:nvSpPr>
        <p:spPr>
          <a:xfrm>
            <a:off x="739450" y="1952000"/>
            <a:ext cx="90213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❖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Issues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Low pass completion rate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B</a:t>
            </a:r>
            <a:r>
              <a:rPr lang="en-US" sz="2000">
                <a:solidFill>
                  <a:schemeClr val="lt1"/>
                </a:solidFill>
              </a:rPr>
              <a:t>elow avg carries dribbles and very less aerwon%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Very low recovery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Over dependence on Top </a:t>
            </a:r>
            <a:r>
              <a:rPr lang="en-US" sz="2000">
                <a:solidFill>
                  <a:schemeClr val="lt1"/>
                </a:solidFill>
              </a:rPr>
              <a:t>Contributor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Lack of experienced youth 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➢"/>
            </a:pPr>
            <a:r>
              <a:rPr lang="en-US" sz="2000">
                <a:solidFill>
                  <a:schemeClr val="lt1"/>
                </a:solidFill>
              </a:rPr>
              <a:t>Goal Conceded are higher than any other top 4 team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324913" y="352800"/>
            <a:ext cx="919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Tottenham Vs Other Clubs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95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EF5702"/>
      </a:accent1>
      <a:accent2>
        <a:srgbClr val="15172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