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7"/>
  </p:notesMasterIdLst>
  <p:sldIdLst>
    <p:sldId id="256" r:id="rId2"/>
    <p:sldId id="267" r:id="rId3"/>
    <p:sldId id="268" r:id="rId4"/>
    <p:sldId id="269" r:id="rId5"/>
    <p:sldId id="270" r:id="rId6"/>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65776A-CC09-42A6-9090-D6E943813A76}" type="datetimeFigureOut">
              <a:rPr lang="en-IN" smtClean="0"/>
              <a:t>30-09-2025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3714E-9EA2-4C35-B33B-D27DA4A3907C}" type="slidenum">
              <a:rPr lang="en-IN" smtClean="0"/>
              <a:t>‹#›</a:t>
            </a:fld>
            <a:endParaRPr lang="en-IN"/>
          </a:p>
        </p:txBody>
      </p:sp>
    </p:spTree>
    <p:extLst>
      <p:ext uri="{BB962C8B-B14F-4D97-AF65-F5344CB8AC3E}">
        <p14:creationId xmlns:p14="http://schemas.microsoft.com/office/powerpoint/2010/main" val="2935977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t>11</a:t>
            </a:fld>
            <a:endParaRPr lang="en-IN"/>
          </a:p>
        </p:txBody>
      </p:sp>
    </p:spTree>
    <p:extLst>
      <p:ext uri="{BB962C8B-B14F-4D97-AF65-F5344CB8AC3E}">
        <p14:creationId xmlns:p14="http://schemas.microsoft.com/office/powerpoint/2010/main" val="313599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t>12</a:t>
            </a:fld>
            <a:endParaRPr lang="en-IN"/>
          </a:p>
        </p:txBody>
      </p:sp>
    </p:spTree>
    <p:extLst>
      <p:ext uri="{BB962C8B-B14F-4D97-AF65-F5344CB8AC3E}">
        <p14:creationId xmlns:p14="http://schemas.microsoft.com/office/powerpoint/2010/main" val="1913181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03714E-9EA2-4C35-B33B-D27DA4A3907C}" type="slidenum">
              <a:rPr lang="en-IN" smtClean="0"/>
              <a:t>13</a:t>
            </a:fld>
            <a:endParaRPr lang="en-IN"/>
          </a:p>
        </p:txBody>
      </p:sp>
    </p:spTree>
    <p:extLst>
      <p:ext uri="{BB962C8B-B14F-4D97-AF65-F5344CB8AC3E}">
        <p14:creationId xmlns:p14="http://schemas.microsoft.com/office/powerpoint/2010/main" val="391100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C60EBFA-EF9B-49AD-914F-81B24764A9E1}" type="datetimeFigureOut">
              <a:rPr lang="en-IN" smtClean="0"/>
              <a:t>30-09-2025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263602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351600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3184527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21355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445358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60EBFA-EF9B-49AD-914F-81B24764A9E1}" type="datetimeFigureOut">
              <a:rPr lang="en-IN" smtClean="0"/>
              <a:t>30-09-2025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2647090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C60EBFA-EF9B-49AD-914F-81B24764A9E1}" type="datetimeFigureOut">
              <a:rPr lang="en-IN" smtClean="0"/>
              <a:t>30-09-2025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462810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0EBFA-EF9B-49AD-914F-81B24764A9E1}"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18103381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C60EBFA-EF9B-49AD-914F-81B24764A9E1}" type="datetimeFigureOut">
              <a:rPr lang="en-IN" smtClean="0"/>
              <a:t>30-09-2025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640887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60EBFA-EF9B-49AD-914F-81B24764A9E1}" type="datetimeFigureOut">
              <a:rPr lang="en-IN" smtClean="0"/>
              <a:t>30-09-2025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3319669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C60EBFA-EF9B-49AD-914F-81B24764A9E1}" type="datetimeFigureOut">
              <a:rPr lang="en-IN" smtClean="0"/>
              <a:t>30-09-2025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75842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739899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60EBFA-EF9B-49AD-914F-81B24764A9E1}" type="datetimeFigureOut">
              <a:rPr lang="en-IN" smtClean="0"/>
              <a:t>30-09-2025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2500071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60EBFA-EF9B-49AD-914F-81B24764A9E1}" type="datetimeFigureOut">
              <a:rPr lang="en-IN" smtClean="0"/>
              <a:t>30-09-2025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3576191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0EBFA-EF9B-49AD-914F-81B24764A9E1}" type="datetimeFigureOut">
              <a:rPr lang="en-IN" smtClean="0"/>
              <a:t>30-09-2025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328854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4205882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0EBFA-EF9B-49AD-914F-81B24764A9E1}" type="datetimeFigureOut">
              <a:rPr lang="en-IN" smtClean="0"/>
              <a:t>30-09-2025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2033D8-906A-4958-A15A-1AD1CB8A96E3}" type="slidenum">
              <a:rPr lang="en-IN" smtClean="0"/>
              <a:t>‹#›</a:t>
            </a:fld>
            <a:endParaRPr lang="en-IN"/>
          </a:p>
        </p:txBody>
      </p:sp>
    </p:spTree>
    <p:extLst>
      <p:ext uri="{BB962C8B-B14F-4D97-AF65-F5344CB8AC3E}">
        <p14:creationId xmlns:p14="http://schemas.microsoft.com/office/powerpoint/2010/main" val="201511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60EBFA-EF9B-49AD-914F-81B24764A9E1}" type="datetimeFigureOut">
              <a:rPr lang="en-IN" smtClean="0"/>
              <a:t>30-09-2025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82033D8-906A-4958-A15A-1AD1CB8A96E3}" type="slidenum">
              <a:rPr lang="en-IN" smtClean="0"/>
              <a:t>‹#›</a:t>
            </a:fld>
            <a:endParaRPr lang="en-IN"/>
          </a:p>
        </p:txBody>
      </p:sp>
    </p:spTree>
    <p:extLst>
      <p:ext uri="{BB962C8B-B14F-4D97-AF65-F5344CB8AC3E}">
        <p14:creationId xmlns:p14="http://schemas.microsoft.com/office/powerpoint/2010/main" val="99556610"/>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 id="2147483818" r:id="rId14"/>
    <p:sldLayoutId id="2147483819" r:id="rId15"/>
    <p:sldLayoutId id="2147483820" r:id="rId16"/>
    <p:sldLayoutId id="214748382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F0178-B5E4-645D-EF41-BCCEE5F417F8}"/>
              </a:ext>
            </a:extLst>
          </p:cNvPr>
          <p:cNvSpPr>
            <a:spLocks noGrp="1"/>
          </p:cNvSpPr>
          <p:nvPr>
            <p:ph type="ctrTitle"/>
          </p:nvPr>
        </p:nvSpPr>
        <p:spPr>
          <a:xfrm>
            <a:off x="3548062" y="957262"/>
            <a:ext cx="8643938" cy="1085851"/>
          </a:xfrm>
        </p:spPr>
        <p:txBody>
          <a:bodyPr>
            <a:normAutofit/>
          </a:bodyPr>
          <a:lstStyle/>
          <a:p>
            <a:r>
              <a:rPr lang="en-IN" sz="4400" dirty="0">
                <a:latin typeface="Bauhaus 93" panose="04030905020B02020C02" pitchFamily="82" charset="0"/>
              </a:rPr>
              <a:t>University management System</a:t>
            </a:r>
          </a:p>
        </p:txBody>
      </p:sp>
      <p:sp>
        <p:nvSpPr>
          <p:cNvPr id="3" name="Subtitle 2">
            <a:extLst>
              <a:ext uri="{FF2B5EF4-FFF2-40B4-BE49-F238E27FC236}">
                <a16:creationId xmlns:a16="http://schemas.microsoft.com/office/drawing/2014/main" id="{E1B45384-1881-EBAA-B21D-276919C50385}"/>
              </a:ext>
            </a:extLst>
          </p:cNvPr>
          <p:cNvSpPr>
            <a:spLocks noGrp="1"/>
          </p:cNvSpPr>
          <p:nvPr>
            <p:ph type="subTitle" idx="1"/>
          </p:nvPr>
        </p:nvSpPr>
        <p:spPr>
          <a:xfrm>
            <a:off x="7215189" y="2286000"/>
            <a:ext cx="4386262" cy="571501"/>
          </a:xfrm>
        </p:spPr>
        <p:txBody>
          <a:bodyPr>
            <a:noAutofit/>
          </a:bodyPr>
          <a:lstStyle/>
          <a:p>
            <a:r>
              <a:rPr lang="en-IN" sz="1800" b="1" dirty="0">
                <a:latin typeface="Arial Black" panose="020B0A04020102020204" pitchFamily="34" charset="0"/>
              </a:rPr>
              <a:t>Salesforce </a:t>
            </a:r>
            <a:r>
              <a:rPr lang="en-IN" sz="1800" b="1" dirty="0" err="1">
                <a:latin typeface="Arial Black" panose="020B0A04020102020204" pitchFamily="34" charset="0"/>
              </a:rPr>
              <a:t>Adminstrator</a:t>
            </a:r>
            <a:r>
              <a:rPr lang="en-IN" sz="1800" b="1" dirty="0">
                <a:latin typeface="Arial Black" panose="020B0A04020102020204" pitchFamily="34" charset="0"/>
              </a:rPr>
              <a:t> Project</a:t>
            </a:r>
          </a:p>
        </p:txBody>
      </p:sp>
    </p:spTree>
    <p:extLst>
      <p:ext uri="{BB962C8B-B14F-4D97-AF65-F5344CB8AC3E}">
        <p14:creationId xmlns:p14="http://schemas.microsoft.com/office/powerpoint/2010/main" val="83994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391B34-A1F0-8C0C-8920-3E98CCC3F140}"/>
              </a:ext>
            </a:extLst>
          </p:cNvPr>
          <p:cNvPicPr>
            <a:picLocks noChangeAspect="1"/>
          </p:cNvPicPr>
          <p:nvPr/>
        </p:nvPicPr>
        <p:blipFill>
          <a:blip r:embed="rId2"/>
          <a:stretch>
            <a:fillRect/>
          </a:stretch>
        </p:blipFill>
        <p:spPr>
          <a:xfrm>
            <a:off x="128587" y="1443038"/>
            <a:ext cx="11930063" cy="5273254"/>
          </a:xfrm>
          <a:prstGeom prst="rect">
            <a:avLst/>
          </a:prstGeom>
        </p:spPr>
      </p:pic>
      <p:sp>
        <p:nvSpPr>
          <p:cNvPr id="5" name="TextBox 4">
            <a:extLst>
              <a:ext uri="{FF2B5EF4-FFF2-40B4-BE49-F238E27FC236}">
                <a16:creationId xmlns:a16="http://schemas.microsoft.com/office/drawing/2014/main" id="{187C8F95-4A3D-ABC1-A2FB-E34623F74F16}"/>
              </a:ext>
            </a:extLst>
          </p:cNvPr>
          <p:cNvSpPr txBox="1"/>
          <p:nvPr/>
        </p:nvSpPr>
        <p:spPr>
          <a:xfrm>
            <a:off x="6400806" y="728668"/>
            <a:ext cx="6129338" cy="523220"/>
          </a:xfrm>
          <a:prstGeom prst="rect">
            <a:avLst/>
          </a:prstGeom>
          <a:noFill/>
        </p:spPr>
        <p:txBody>
          <a:bodyPr wrap="square" rtlCol="0">
            <a:spAutoFit/>
          </a:bodyPr>
          <a:lstStyle/>
          <a:p>
            <a:r>
              <a:rPr lang="en-IN" sz="2800" b="1" dirty="0"/>
              <a:t>Standard Object – Contacts Section</a:t>
            </a:r>
          </a:p>
        </p:txBody>
      </p:sp>
    </p:spTree>
    <p:extLst>
      <p:ext uri="{BB962C8B-B14F-4D97-AF65-F5344CB8AC3E}">
        <p14:creationId xmlns:p14="http://schemas.microsoft.com/office/powerpoint/2010/main" val="19934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F175CF-6F5E-9696-B40B-49AA7AE43334}"/>
              </a:ext>
            </a:extLst>
          </p:cNvPr>
          <p:cNvPicPr>
            <a:picLocks noChangeAspect="1"/>
          </p:cNvPicPr>
          <p:nvPr/>
        </p:nvPicPr>
        <p:blipFill>
          <a:blip r:embed="rId3"/>
          <a:stretch>
            <a:fillRect/>
          </a:stretch>
        </p:blipFill>
        <p:spPr>
          <a:xfrm>
            <a:off x="128588" y="757237"/>
            <a:ext cx="10501313" cy="5343525"/>
          </a:xfrm>
          <a:prstGeom prst="rect">
            <a:avLst/>
          </a:prstGeom>
        </p:spPr>
      </p:pic>
      <p:sp>
        <p:nvSpPr>
          <p:cNvPr id="5" name="TextBox 4">
            <a:extLst>
              <a:ext uri="{FF2B5EF4-FFF2-40B4-BE49-F238E27FC236}">
                <a16:creationId xmlns:a16="http://schemas.microsoft.com/office/drawing/2014/main" id="{A2894CD0-F5C5-9B49-860D-6BA17C6D0BEC}"/>
              </a:ext>
            </a:extLst>
          </p:cNvPr>
          <p:cNvSpPr txBox="1"/>
          <p:nvPr/>
        </p:nvSpPr>
        <p:spPr>
          <a:xfrm>
            <a:off x="457201" y="6215063"/>
            <a:ext cx="7558087" cy="461665"/>
          </a:xfrm>
          <a:prstGeom prst="rect">
            <a:avLst/>
          </a:prstGeom>
          <a:noFill/>
        </p:spPr>
        <p:txBody>
          <a:bodyPr wrap="square" rtlCol="0">
            <a:spAutoFit/>
          </a:bodyPr>
          <a:lstStyle/>
          <a:p>
            <a:r>
              <a:rPr lang="en-IN" sz="2400" b="1" dirty="0"/>
              <a:t>Custom Object – Student Details Page Layout </a:t>
            </a:r>
          </a:p>
        </p:txBody>
      </p:sp>
    </p:spTree>
    <p:extLst>
      <p:ext uri="{BB962C8B-B14F-4D97-AF65-F5344CB8AC3E}">
        <p14:creationId xmlns:p14="http://schemas.microsoft.com/office/powerpoint/2010/main" val="2353422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5CD71-30CC-7720-39A9-03743E5BE500}"/>
              </a:ext>
            </a:extLst>
          </p:cNvPr>
          <p:cNvPicPr>
            <a:picLocks noChangeAspect="1"/>
          </p:cNvPicPr>
          <p:nvPr/>
        </p:nvPicPr>
        <p:blipFill>
          <a:blip r:embed="rId3"/>
          <a:stretch>
            <a:fillRect/>
          </a:stretch>
        </p:blipFill>
        <p:spPr>
          <a:xfrm>
            <a:off x="114300" y="816672"/>
            <a:ext cx="11187113" cy="5224656"/>
          </a:xfrm>
          <a:prstGeom prst="rect">
            <a:avLst/>
          </a:prstGeom>
        </p:spPr>
      </p:pic>
      <p:sp>
        <p:nvSpPr>
          <p:cNvPr id="4" name="TextBox 3">
            <a:extLst>
              <a:ext uri="{FF2B5EF4-FFF2-40B4-BE49-F238E27FC236}">
                <a16:creationId xmlns:a16="http://schemas.microsoft.com/office/drawing/2014/main" id="{F1116D64-F577-E20B-253E-A33ACA7D863D}"/>
              </a:ext>
            </a:extLst>
          </p:cNvPr>
          <p:cNvSpPr txBox="1"/>
          <p:nvPr/>
        </p:nvSpPr>
        <p:spPr>
          <a:xfrm>
            <a:off x="785814" y="6229350"/>
            <a:ext cx="7272337" cy="461665"/>
          </a:xfrm>
          <a:prstGeom prst="rect">
            <a:avLst/>
          </a:prstGeom>
          <a:noFill/>
        </p:spPr>
        <p:txBody>
          <a:bodyPr wrap="square" rtlCol="0">
            <a:spAutoFit/>
          </a:bodyPr>
          <a:lstStyle/>
          <a:p>
            <a:r>
              <a:rPr lang="en-IN" sz="2400" b="1" dirty="0"/>
              <a:t>Custom Object – Staff Details Page Layout </a:t>
            </a:r>
          </a:p>
        </p:txBody>
      </p:sp>
    </p:spTree>
    <p:extLst>
      <p:ext uri="{BB962C8B-B14F-4D97-AF65-F5344CB8AC3E}">
        <p14:creationId xmlns:p14="http://schemas.microsoft.com/office/powerpoint/2010/main" val="3225294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771C11-8C4C-4195-FDD0-0802AB7E7E52}"/>
              </a:ext>
            </a:extLst>
          </p:cNvPr>
          <p:cNvPicPr>
            <a:picLocks noChangeAspect="1"/>
          </p:cNvPicPr>
          <p:nvPr/>
        </p:nvPicPr>
        <p:blipFill>
          <a:blip r:embed="rId3"/>
          <a:stretch>
            <a:fillRect/>
          </a:stretch>
        </p:blipFill>
        <p:spPr>
          <a:xfrm>
            <a:off x="128588" y="828675"/>
            <a:ext cx="11249761" cy="5234642"/>
          </a:xfrm>
          <a:prstGeom prst="rect">
            <a:avLst/>
          </a:prstGeom>
        </p:spPr>
      </p:pic>
      <p:sp>
        <p:nvSpPr>
          <p:cNvPr id="4" name="TextBox 3">
            <a:extLst>
              <a:ext uri="{FF2B5EF4-FFF2-40B4-BE49-F238E27FC236}">
                <a16:creationId xmlns:a16="http://schemas.microsoft.com/office/drawing/2014/main" id="{F2B9C66B-DCCC-7F9C-9DA7-63A1598EA723}"/>
              </a:ext>
            </a:extLst>
          </p:cNvPr>
          <p:cNvSpPr txBox="1"/>
          <p:nvPr/>
        </p:nvSpPr>
        <p:spPr>
          <a:xfrm>
            <a:off x="238493" y="6206192"/>
            <a:ext cx="5514975" cy="523220"/>
          </a:xfrm>
          <a:prstGeom prst="rect">
            <a:avLst/>
          </a:prstGeom>
          <a:noFill/>
        </p:spPr>
        <p:txBody>
          <a:bodyPr wrap="square" rtlCol="0">
            <a:spAutoFit/>
          </a:bodyPr>
          <a:lstStyle/>
          <a:p>
            <a:r>
              <a:rPr lang="en-IN" sz="2800" b="1" dirty="0"/>
              <a:t>Student Marksheet Page Layout </a:t>
            </a:r>
          </a:p>
        </p:txBody>
      </p:sp>
    </p:spTree>
    <p:extLst>
      <p:ext uri="{BB962C8B-B14F-4D97-AF65-F5344CB8AC3E}">
        <p14:creationId xmlns:p14="http://schemas.microsoft.com/office/powerpoint/2010/main" val="5012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90AE74-1789-6F33-A2E5-9E968E5D8935}"/>
              </a:ext>
            </a:extLst>
          </p:cNvPr>
          <p:cNvPicPr>
            <a:picLocks noChangeAspect="1"/>
          </p:cNvPicPr>
          <p:nvPr/>
        </p:nvPicPr>
        <p:blipFill>
          <a:blip r:embed="rId2"/>
          <a:stretch>
            <a:fillRect/>
          </a:stretch>
        </p:blipFill>
        <p:spPr>
          <a:xfrm>
            <a:off x="100013" y="842963"/>
            <a:ext cx="12192000" cy="5902407"/>
          </a:xfrm>
          <a:prstGeom prst="rect">
            <a:avLst/>
          </a:prstGeom>
        </p:spPr>
      </p:pic>
      <p:sp>
        <p:nvSpPr>
          <p:cNvPr id="4" name="TextBox 3">
            <a:extLst>
              <a:ext uri="{FF2B5EF4-FFF2-40B4-BE49-F238E27FC236}">
                <a16:creationId xmlns:a16="http://schemas.microsoft.com/office/drawing/2014/main" id="{F740D511-64DF-E9EC-76EE-863E3EAC2036}"/>
              </a:ext>
            </a:extLst>
          </p:cNvPr>
          <p:cNvSpPr txBox="1"/>
          <p:nvPr/>
        </p:nvSpPr>
        <p:spPr>
          <a:xfrm>
            <a:off x="9286875" y="112630"/>
            <a:ext cx="1857375" cy="584775"/>
          </a:xfrm>
          <a:prstGeom prst="rect">
            <a:avLst/>
          </a:prstGeom>
          <a:noFill/>
        </p:spPr>
        <p:txBody>
          <a:bodyPr wrap="square" rtlCol="0">
            <a:spAutoFit/>
          </a:bodyPr>
          <a:lstStyle/>
          <a:p>
            <a:r>
              <a:rPr lang="en-IN" sz="3200" b="1" dirty="0"/>
              <a:t>Reports</a:t>
            </a:r>
          </a:p>
        </p:txBody>
      </p:sp>
    </p:spTree>
    <p:extLst>
      <p:ext uri="{BB962C8B-B14F-4D97-AF65-F5344CB8AC3E}">
        <p14:creationId xmlns:p14="http://schemas.microsoft.com/office/powerpoint/2010/main" val="285403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782963-2EC4-AF9F-DF46-E2FDB8BA8BFF}"/>
              </a:ext>
            </a:extLst>
          </p:cNvPr>
          <p:cNvPicPr>
            <a:picLocks noChangeAspect="1"/>
          </p:cNvPicPr>
          <p:nvPr/>
        </p:nvPicPr>
        <p:blipFill>
          <a:blip r:embed="rId2"/>
          <a:stretch>
            <a:fillRect/>
          </a:stretch>
        </p:blipFill>
        <p:spPr>
          <a:xfrm>
            <a:off x="157161" y="1012892"/>
            <a:ext cx="11115675" cy="5660892"/>
          </a:xfrm>
          <a:prstGeom prst="rect">
            <a:avLst/>
          </a:prstGeom>
        </p:spPr>
      </p:pic>
      <p:sp>
        <p:nvSpPr>
          <p:cNvPr id="4" name="TextBox 3">
            <a:extLst>
              <a:ext uri="{FF2B5EF4-FFF2-40B4-BE49-F238E27FC236}">
                <a16:creationId xmlns:a16="http://schemas.microsoft.com/office/drawing/2014/main" id="{769233F3-8449-3525-216D-ADB0D3248439}"/>
              </a:ext>
            </a:extLst>
          </p:cNvPr>
          <p:cNvSpPr txBox="1"/>
          <p:nvPr/>
        </p:nvSpPr>
        <p:spPr>
          <a:xfrm>
            <a:off x="8724900" y="184216"/>
            <a:ext cx="2405063" cy="1200329"/>
          </a:xfrm>
          <a:prstGeom prst="rect">
            <a:avLst/>
          </a:prstGeom>
          <a:noFill/>
        </p:spPr>
        <p:txBody>
          <a:bodyPr wrap="square" rtlCol="0">
            <a:spAutoFit/>
          </a:bodyPr>
          <a:lstStyle/>
          <a:p>
            <a:r>
              <a:rPr lang="en-IN" sz="3600" b="1" dirty="0"/>
              <a:t>Dashboards</a:t>
            </a:r>
          </a:p>
        </p:txBody>
      </p:sp>
    </p:spTree>
    <p:extLst>
      <p:ext uri="{BB962C8B-B14F-4D97-AF65-F5344CB8AC3E}">
        <p14:creationId xmlns:p14="http://schemas.microsoft.com/office/powerpoint/2010/main" val="97497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10F1F1-B299-5F7A-EF14-DFF961A6E870}"/>
              </a:ext>
            </a:extLst>
          </p:cNvPr>
          <p:cNvPicPr>
            <a:picLocks noChangeAspect="1"/>
          </p:cNvPicPr>
          <p:nvPr/>
        </p:nvPicPr>
        <p:blipFill>
          <a:blip r:embed="rId2"/>
          <a:stretch>
            <a:fillRect/>
          </a:stretch>
        </p:blipFill>
        <p:spPr>
          <a:xfrm>
            <a:off x="142126" y="1089244"/>
            <a:ext cx="11873662" cy="5654456"/>
          </a:xfrm>
          <a:prstGeom prst="rect">
            <a:avLst/>
          </a:prstGeom>
        </p:spPr>
      </p:pic>
      <p:sp>
        <p:nvSpPr>
          <p:cNvPr id="4" name="TextBox 3">
            <a:extLst>
              <a:ext uri="{FF2B5EF4-FFF2-40B4-BE49-F238E27FC236}">
                <a16:creationId xmlns:a16="http://schemas.microsoft.com/office/drawing/2014/main" id="{1AF76541-2B99-76A8-830D-614775045DB9}"/>
              </a:ext>
            </a:extLst>
          </p:cNvPr>
          <p:cNvSpPr txBox="1"/>
          <p:nvPr/>
        </p:nvSpPr>
        <p:spPr>
          <a:xfrm>
            <a:off x="7343776" y="228600"/>
            <a:ext cx="6057900" cy="646331"/>
          </a:xfrm>
          <a:prstGeom prst="rect">
            <a:avLst/>
          </a:prstGeom>
          <a:noFill/>
        </p:spPr>
        <p:txBody>
          <a:bodyPr wrap="square" rtlCol="0">
            <a:spAutoFit/>
          </a:bodyPr>
          <a:lstStyle/>
          <a:p>
            <a:r>
              <a:rPr lang="en-IN" sz="3600" dirty="0"/>
              <a:t>Email Template</a:t>
            </a:r>
          </a:p>
        </p:txBody>
      </p:sp>
    </p:spTree>
    <p:extLst>
      <p:ext uri="{BB962C8B-B14F-4D97-AF65-F5344CB8AC3E}">
        <p14:creationId xmlns:p14="http://schemas.microsoft.com/office/powerpoint/2010/main" val="70786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A1CB26-6B05-7F47-6CD9-BE8B786F7989}"/>
              </a:ext>
            </a:extLst>
          </p:cNvPr>
          <p:cNvPicPr>
            <a:picLocks noChangeAspect="1"/>
          </p:cNvPicPr>
          <p:nvPr/>
        </p:nvPicPr>
        <p:blipFill>
          <a:blip r:embed="rId2"/>
          <a:stretch>
            <a:fillRect/>
          </a:stretch>
        </p:blipFill>
        <p:spPr>
          <a:xfrm>
            <a:off x="127854" y="1228726"/>
            <a:ext cx="11873646" cy="5391485"/>
          </a:xfrm>
          <a:prstGeom prst="rect">
            <a:avLst/>
          </a:prstGeom>
        </p:spPr>
      </p:pic>
      <p:sp>
        <p:nvSpPr>
          <p:cNvPr id="4" name="TextBox 3">
            <a:extLst>
              <a:ext uri="{FF2B5EF4-FFF2-40B4-BE49-F238E27FC236}">
                <a16:creationId xmlns:a16="http://schemas.microsoft.com/office/drawing/2014/main" id="{90A44211-4C34-2782-57D0-058E3DED5E9B}"/>
              </a:ext>
            </a:extLst>
          </p:cNvPr>
          <p:cNvSpPr txBox="1"/>
          <p:nvPr/>
        </p:nvSpPr>
        <p:spPr>
          <a:xfrm>
            <a:off x="8415339" y="357188"/>
            <a:ext cx="2586038" cy="707886"/>
          </a:xfrm>
          <a:prstGeom prst="rect">
            <a:avLst/>
          </a:prstGeom>
          <a:noFill/>
        </p:spPr>
        <p:txBody>
          <a:bodyPr wrap="square" rtlCol="0">
            <a:spAutoFit/>
          </a:bodyPr>
          <a:lstStyle/>
          <a:p>
            <a:r>
              <a:rPr lang="en-IN" sz="4000" dirty="0"/>
              <a:t>Email Alert </a:t>
            </a:r>
          </a:p>
        </p:txBody>
      </p:sp>
    </p:spTree>
    <p:extLst>
      <p:ext uri="{BB962C8B-B14F-4D97-AF65-F5344CB8AC3E}">
        <p14:creationId xmlns:p14="http://schemas.microsoft.com/office/powerpoint/2010/main" val="188987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CB6958-FD93-6FA2-8750-CF475B40420D}"/>
              </a:ext>
            </a:extLst>
          </p:cNvPr>
          <p:cNvPicPr>
            <a:picLocks noChangeAspect="1"/>
          </p:cNvPicPr>
          <p:nvPr/>
        </p:nvPicPr>
        <p:blipFill>
          <a:blip r:embed="rId2"/>
          <a:stretch>
            <a:fillRect/>
          </a:stretch>
        </p:blipFill>
        <p:spPr>
          <a:xfrm>
            <a:off x="171450" y="980733"/>
            <a:ext cx="11587163" cy="5505792"/>
          </a:xfrm>
          <a:prstGeom prst="rect">
            <a:avLst/>
          </a:prstGeom>
        </p:spPr>
      </p:pic>
      <p:sp>
        <p:nvSpPr>
          <p:cNvPr id="4" name="TextBox 3">
            <a:extLst>
              <a:ext uri="{FF2B5EF4-FFF2-40B4-BE49-F238E27FC236}">
                <a16:creationId xmlns:a16="http://schemas.microsoft.com/office/drawing/2014/main" id="{B2D940F1-19F5-2DB1-AED9-767330ABC861}"/>
              </a:ext>
            </a:extLst>
          </p:cNvPr>
          <p:cNvSpPr txBox="1"/>
          <p:nvPr/>
        </p:nvSpPr>
        <p:spPr>
          <a:xfrm>
            <a:off x="6710363" y="371475"/>
            <a:ext cx="2990850" cy="523220"/>
          </a:xfrm>
          <a:prstGeom prst="rect">
            <a:avLst/>
          </a:prstGeom>
          <a:noFill/>
        </p:spPr>
        <p:txBody>
          <a:bodyPr wrap="square" rtlCol="0">
            <a:spAutoFit/>
          </a:bodyPr>
          <a:lstStyle/>
          <a:p>
            <a:r>
              <a:rPr lang="en-IN" sz="2800" dirty="0"/>
              <a:t>Approval </a:t>
            </a:r>
            <a:r>
              <a:rPr lang="en-IN" sz="2800" dirty="0" err="1"/>
              <a:t>Processs</a:t>
            </a:r>
            <a:endParaRPr lang="en-IN" sz="2800" dirty="0"/>
          </a:p>
        </p:txBody>
      </p:sp>
    </p:spTree>
    <p:extLst>
      <p:ext uri="{BB962C8B-B14F-4D97-AF65-F5344CB8AC3E}">
        <p14:creationId xmlns:p14="http://schemas.microsoft.com/office/powerpoint/2010/main" val="428205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FCC5B2-89C0-49A5-BAE5-4EFAA830168B}"/>
              </a:ext>
            </a:extLst>
          </p:cNvPr>
          <p:cNvPicPr>
            <a:picLocks noChangeAspect="1"/>
          </p:cNvPicPr>
          <p:nvPr/>
        </p:nvPicPr>
        <p:blipFill>
          <a:blip r:embed="rId2"/>
          <a:stretch>
            <a:fillRect/>
          </a:stretch>
        </p:blipFill>
        <p:spPr>
          <a:xfrm>
            <a:off x="142875" y="1543100"/>
            <a:ext cx="11272838" cy="5114825"/>
          </a:xfrm>
          <a:prstGeom prst="rect">
            <a:avLst/>
          </a:prstGeom>
        </p:spPr>
      </p:pic>
      <p:sp>
        <p:nvSpPr>
          <p:cNvPr id="4" name="TextBox 3">
            <a:extLst>
              <a:ext uri="{FF2B5EF4-FFF2-40B4-BE49-F238E27FC236}">
                <a16:creationId xmlns:a16="http://schemas.microsoft.com/office/drawing/2014/main" id="{2FF29897-AE8B-CC4B-2AC3-CB8BD12C0210}"/>
              </a:ext>
            </a:extLst>
          </p:cNvPr>
          <p:cNvSpPr txBox="1"/>
          <p:nvPr/>
        </p:nvSpPr>
        <p:spPr>
          <a:xfrm>
            <a:off x="5143501" y="657756"/>
            <a:ext cx="3557587" cy="584775"/>
          </a:xfrm>
          <a:prstGeom prst="rect">
            <a:avLst/>
          </a:prstGeom>
          <a:noFill/>
        </p:spPr>
        <p:txBody>
          <a:bodyPr wrap="square" rtlCol="0">
            <a:spAutoFit/>
          </a:bodyPr>
          <a:lstStyle/>
          <a:p>
            <a:r>
              <a:rPr lang="en-IN" sz="3200" dirty="0"/>
              <a:t>Process Builder </a:t>
            </a:r>
          </a:p>
        </p:txBody>
      </p:sp>
    </p:spTree>
    <p:extLst>
      <p:ext uri="{BB962C8B-B14F-4D97-AF65-F5344CB8AC3E}">
        <p14:creationId xmlns:p14="http://schemas.microsoft.com/office/powerpoint/2010/main" val="418423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8479-157E-308F-1A0A-753287ECFDB3}"/>
              </a:ext>
            </a:extLst>
          </p:cNvPr>
          <p:cNvSpPr>
            <a:spLocks noGrp="1"/>
          </p:cNvSpPr>
          <p:nvPr>
            <p:ph type="title"/>
          </p:nvPr>
        </p:nvSpPr>
        <p:spPr>
          <a:xfrm>
            <a:off x="3086101" y="115887"/>
            <a:ext cx="5272088" cy="1304925"/>
          </a:xfrm>
        </p:spPr>
        <p:txBody>
          <a:bodyPr>
            <a:normAutofit/>
          </a:bodyPr>
          <a:lstStyle/>
          <a:p>
            <a:r>
              <a:rPr lang="en-IN" dirty="0">
                <a:latin typeface="Arial Black" panose="020B0A04020102020204" pitchFamily="34" charset="0"/>
              </a:rPr>
              <a:t>Introduction</a:t>
            </a:r>
          </a:p>
        </p:txBody>
      </p:sp>
      <p:sp>
        <p:nvSpPr>
          <p:cNvPr id="3" name="Text Placeholder 2">
            <a:extLst>
              <a:ext uri="{FF2B5EF4-FFF2-40B4-BE49-F238E27FC236}">
                <a16:creationId xmlns:a16="http://schemas.microsoft.com/office/drawing/2014/main" id="{03A49741-2686-8FBB-CCCC-58D48524CAF8}"/>
              </a:ext>
            </a:extLst>
          </p:cNvPr>
          <p:cNvSpPr>
            <a:spLocks noGrp="1"/>
          </p:cNvSpPr>
          <p:nvPr>
            <p:ph type="body" idx="1"/>
          </p:nvPr>
        </p:nvSpPr>
        <p:spPr>
          <a:xfrm>
            <a:off x="838200" y="1820863"/>
            <a:ext cx="10515600" cy="4251326"/>
          </a:xfrm>
        </p:spPr>
        <p:txBody>
          <a:bodyPr>
            <a:normAutofit/>
          </a:bodyPr>
          <a:lstStyle/>
          <a:p>
            <a:r>
              <a:rPr lang="en-US" sz="1900" i="1" dirty="0">
                <a:solidFill>
                  <a:schemeClr val="tx1"/>
                </a:solidFill>
                <a:latin typeface="Cambria" panose="02040503050406030204" pitchFamily="18" charset="0"/>
                <a:ea typeface="Cambria" panose="02040503050406030204" pitchFamily="18" charset="0"/>
              </a:rPr>
              <a:t>The University Management System built on Salesforce is designed to streamline and automate various academic and administrative processes within a university. Managing student data, faculty information, admissions, courses, and examinations manually can be time-consuming and prone to errors. By leveraging Salesforce’s cloud-based CRM platform, the University Management System provides a centralized, secure, and user-friendly solution for managing university operations.</a:t>
            </a:r>
          </a:p>
          <a:p>
            <a:r>
              <a:rPr lang="en-US" sz="1900" i="1" dirty="0">
                <a:solidFill>
                  <a:schemeClr val="tx1"/>
                </a:solidFill>
                <a:latin typeface="Cambria" panose="02040503050406030204" pitchFamily="18" charset="0"/>
                <a:ea typeface="Cambria" panose="02040503050406030204" pitchFamily="18" charset="0"/>
              </a:rPr>
              <a:t>This project aims to enhance efficiency by enabling students, faculty, and administrators to interact seamlessly on a single platform. Key modules include student registration, admission management, course allocation, attendance tracking, examination results, fee management, and communication tools. With Salesforce’s automation, workflows, and reporting capabilities, the system ensures real-time access to information, reduced paperwork, improved decision-making, and better collaboration among stakeholders.</a:t>
            </a:r>
          </a:p>
          <a:p>
            <a:r>
              <a:rPr lang="en-US" sz="1900" i="1" dirty="0">
                <a:solidFill>
                  <a:schemeClr val="tx1"/>
                </a:solidFill>
                <a:latin typeface="Cambria" panose="02040503050406030204" pitchFamily="18" charset="0"/>
                <a:ea typeface="Cambria" panose="02040503050406030204" pitchFamily="18" charset="0"/>
              </a:rPr>
              <a:t>In short, the University Management System on Salesforce transforms traditional education management into a modern, cloud-based, and scalable solution, ensuring transparency, accessibility, and improved academic experiences for students and staff.</a:t>
            </a:r>
          </a:p>
          <a:p>
            <a:endParaRPr lang="en-IN" dirty="0">
              <a:solidFill>
                <a:schemeClr val="tx1"/>
              </a:solidFill>
            </a:endParaRPr>
          </a:p>
        </p:txBody>
      </p:sp>
    </p:spTree>
    <p:extLst>
      <p:ext uri="{BB962C8B-B14F-4D97-AF65-F5344CB8AC3E}">
        <p14:creationId xmlns:p14="http://schemas.microsoft.com/office/powerpoint/2010/main" val="290088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014DB-F01F-73E7-7B4E-AB48062E605B}"/>
              </a:ext>
            </a:extLst>
          </p:cNvPr>
          <p:cNvSpPr>
            <a:spLocks noGrp="1"/>
          </p:cNvSpPr>
          <p:nvPr>
            <p:ph type="title"/>
          </p:nvPr>
        </p:nvSpPr>
        <p:spPr>
          <a:xfrm>
            <a:off x="-1" y="5545808"/>
            <a:ext cx="9320981" cy="2157412"/>
          </a:xfrm>
        </p:spPr>
        <p:txBody>
          <a:bodyPr>
            <a:normAutofit/>
          </a:bodyPr>
          <a:lstStyle/>
          <a:p>
            <a:r>
              <a:rPr lang="en-US" sz="2700" b="1" dirty="0"/>
              <a:t>📌 </a:t>
            </a:r>
            <a:r>
              <a:rPr lang="en-US" sz="2700" b="1" i="1" dirty="0">
                <a:latin typeface="Cambria" panose="02040503050406030204" pitchFamily="18" charset="0"/>
                <a:ea typeface="Cambria" panose="02040503050406030204" pitchFamily="18" charset="0"/>
              </a:rPr>
              <a:t>University Management System – Lightning App</a:t>
            </a:r>
            <a:br>
              <a:rPr lang="en-US" sz="1600" dirty="0">
                <a:latin typeface="Arial Black" panose="020B0A04020102020204" pitchFamily="34" charset="0"/>
              </a:rPr>
            </a:br>
            <a:br>
              <a:rPr lang="en-US" dirty="0"/>
            </a:br>
            <a:endParaRPr lang="en-IN" dirty="0"/>
          </a:p>
        </p:txBody>
      </p:sp>
      <p:pic>
        <p:nvPicPr>
          <p:cNvPr id="8" name="Picture 7">
            <a:extLst>
              <a:ext uri="{FF2B5EF4-FFF2-40B4-BE49-F238E27FC236}">
                <a16:creationId xmlns:a16="http://schemas.microsoft.com/office/drawing/2014/main" id="{89B9BDA7-D170-C7E3-41E1-D7BAA64BFA22}"/>
              </a:ext>
            </a:extLst>
          </p:cNvPr>
          <p:cNvPicPr>
            <a:picLocks noChangeAspect="1"/>
          </p:cNvPicPr>
          <p:nvPr/>
        </p:nvPicPr>
        <p:blipFill>
          <a:blip r:embed="rId2"/>
          <a:stretch>
            <a:fillRect/>
          </a:stretch>
        </p:blipFill>
        <p:spPr>
          <a:xfrm>
            <a:off x="160083" y="1089724"/>
            <a:ext cx="8023123" cy="5019522"/>
          </a:xfrm>
          <a:prstGeom prst="rect">
            <a:avLst/>
          </a:prstGeom>
        </p:spPr>
      </p:pic>
      <p:sp>
        <p:nvSpPr>
          <p:cNvPr id="13" name="Rectangle 1">
            <a:extLst>
              <a:ext uri="{FF2B5EF4-FFF2-40B4-BE49-F238E27FC236}">
                <a16:creationId xmlns:a16="http://schemas.microsoft.com/office/drawing/2014/main" id="{98B994CF-AA97-8246-DE5C-B862C08389E8}"/>
              </a:ext>
            </a:extLst>
          </p:cNvPr>
          <p:cNvSpPr>
            <a:spLocks noGrp="1" noChangeArrowheads="1"/>
          </p:cNvSpPr>
          <p:nvPr>
            <p:ph type="body" sz="half" idx="2"/>
          </p:nvPr>
        </p:nvSpPr>
        <p:spPr bwMode="auto">
          <a:xfrm>
            <a:off x="8256946" y="1089724"/>
            <a:ext cx="416857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App Name</a:t>
            </a:r>
            <a:r>
              <a:rPr kumimoji="0" lang="en-US" altLang="en-US" sz="2800" b="0" i="0" u="none" strike="noStrike" cap="none" normalizeH="0" baseline="0" dirty="0">
                <a:ln>
                  <a:noFill/>
                </a:ln>
                <a:solidFill>
                  <a:schemeClr val="tx1"/>
                </a:solidFill>
                <a:effectLst/>
                <a:latin typeface="Arial" panose="020B0604020202020204" pitchFamily="34" charset="0"/>
              </a:rPr>
              <a:t>: University Management System (UMS)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Platform</a:t>
            </a:r>
            <a:r>
              <a:rPr kumimoji="0" lang="en-US" altLang="en-US" sz="2800" b="0" i="0" u="none" strike="noStrike" cap="none" normalizeH="0" baseline="0" dirty="0">
                <a:ln>
                  <a:noFill/>
                </a:ln>
                <a:solidFill>
                  <a:schemeClr val="tx1"/>
                </a:solidFill>
                <a:effectLst/>
                <a:latin typeface="Arial" panose="020B0604020202020204" pitchFamily="34" charset="0"/>
              </a:rPr>
              <a:t>: Salesforce Lightning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a:t>
            </a:r>
            <a:r>
              <a:rPr kumimoji="0" lang="en-US" altLang="en-US" sz="2800" b="0" i="0" u="none" strike="noStrike" cap="none" normalizeH="0" baseline="0" dirty="0">
                <a:ln>
                  <a:noFill/>
                </a:ln>
                <a:solidFill>
                  <a:schemeClr val="tx1"/>
                </a:solidFill>
                <a:effectLst/>
                <a:latin typeface="Arial" panose="020B0604020202020204" pitchFamily="34" charset="0"/>
              </a:rPr>
              <a:t>: To manage students, faculty, courses, admissions, exams, and fees in a single cloud-based solution.</a:t>
            </a:r>
          </a:p>
        </p:txBody>
      </p:sp>
    </p:spTree>
    <p:extLst>
      <p:ext uri="{BB962C8B-B14F-4D97-AF65-F5344CB8AC3E}">
        <p14:creationId xmlns:p14="http://schemas.microsoft.com/office/powerpoint/2010/main" val="413523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AB8FB7-4CD4-4239-BC8F-66C622549A90}"/>
              </a:ext>
            </a:extLst>
          </p:cNvPr>
          <p:cNvPicPr>
            <a:picLocks noChangeAspect="1"/>
          </p:cNvPicPr>
          <p:nvPr/>
        </p:nvPicPr>
        <p:blipFill>
          <a:blip r:embed="rId2"/>
          <a:stretch>
            <a:fillRect/>
          </a:stretch>
        </p:blipFill>
        <p:spPr>
          <a:xfrm>
            <a:off x="117988" y="1519083"/>
            <a:ext cx="7388941" cy="4668023"/>
          </a:xfrm>
          <a:prstGeom prst="rect">
            <a:avLst/>
          </a:prstGeom>
        </p:spPr>
      </p:pic>
      <p:sp>
        <p:nvSpPr>
          <p:cNvPr id="5" name="TextBox 4">
            <a:extLst>
              <a:ext uri="{FF2B5EF4-FFF2-40B4-BE49-F238E27FC236}">
                <a16:creationId xmlns:a16="http://schemas.microsoft.com/office/drawing/2014/main" id="{5D57D597-6625-5E4D-FBAA-EEA10B03A7B9}"/>
              </a:ext>
            </a:extLst>
          </p:cNvPr>
          <p:cNvSpPr txBox="1"/>
          <p:nvPr/>
        </p:nvSpPr>
        <p:spPr>
          <a:xfrm>
            <a:off x="117988" y="6400495"/>
            <a:ext cx="7388941" cy="369332"/>
          </a:xfrm>
          <a:prstGeom prst="rect">
            <a:avLst/>
          </a:prstGeom>
          <a:noFill/>
        </p:spPr>
        <p:txBody>
          <a:bodyPr wrap="square">
            <a:spAutoFit/>
          </a:bodyPr>
          <a:lstStyle/>
          <a:p>
            <a:r>
              <a:rPr lang="en-US" dirty="0"/>
              <a:t>📌 </a:t>
            </a:r>
            <a:r>
              <a:rPr lang="en-US" b="1" dirty="0"/>
              <a:t>Custom Objects for University Management System</a:t>
            </a:r>
            <a:endParaRPr lang="en-IN" dirty="0"/>
          </a:p>
        </p:txBody>
      </p:sp>
      <p:sp>
        <p:nvSpPr>
          <p:cNvPr id="7" name="Rectangle 2">
            <a:extLst>
              <a:ext uri="{FF2B5EF4-FFF2-40B4-BE49-F238E27FC236}">
                <a16:creationId xmlns:a16="http://schemas.microsoft.com/office/drawing/2014/main" id="{FEA584D5-B751-3219-8AAD-A0162F939B2C}"/>
              </a:ext>
            </a:extLst>
          </p:cNvPr>
          <p:cNvSpPr>
            <a:spLocks noChangeArrowheads="1"/>
          </p:cNvSpPr>
          <p:nvPr/>
        </p:nvSpPr>
        <p:spPr bwMode="auto">
          <a:xfrm>
            <a:off x="7728155" y="3248522"/>
            <a:ext cx="5707625"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8DFAF616-E0E4-8D0E-50FC-E6F4E819FFC5}"/>
              </a:ext>
            </a:extLst>
          </p:cNvPr>
          <p:cNvSpPr>
            <a:spLocks noChangeArrowheads="1"/>
          </p:cNvSpPr>
          <p:nvPr/>
        </p:nvSpPr>
        <p:spPr bwMode="auto">
          <a:xfrm rot="10800000" flipV="1">
            <a:off x="7506928" y="2718883"/>
            <a:ext cx="4685071"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0" i="0" u="none" strike="noStrike" cap="none" normalizeH="0" baseline="0" dirty="0">
                <a:ln>
                  <a:noFill/>
                </a:ln>
                <a:solidFill>
                  <a:schemeClr val="tx1"/>
                </a:solidFill>
                <a:effectLst/>
                <a:latin typeface="Arial" panose="020B0604020202020204" pitchFamily="34" charset="0"/>
              </a:rPr>
              <a:t> (Many-to-Many, via Junction Object </a:t>
            </a:r>
            <a:r>
              <a:rPr kumimoji="0" lang="en-US" altLang="en-US" sz="1400" b="0" i="1" u="none" strike="noStrike" cap="none" normalizeH="0" baseline="0" dirty="0" err="1">
                <a:ln>
                  <a:noFill/>
                </a:ln>
                <a:solidFill>
                  <a:schemeClr val="tx1"/>
                </a:solidFill>
                <a:effectLst/>
                <a:latin typeface="Arial" panose="020B0604020202020204" pitchFamily="34" charset="0"/>
              </a:rPr>
              <a:t>Enrollment__c</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Exam__c</a:t>
            </a:r>
            <a:r>
              <a:rPr kumimoji="0" lang="en-US" altLang="en-US" sz="1400" b="0" i="0" u="none" strike="noStrike" cap="none" normalizeH="0" baseline="0" dirty="0">
                <a:ln>
                  <a:noFill/>
                </a:ln>
                <a:solidFill>
                  <a:schemeClr val="tx1"/>
                </a:solidFill>
                <a:effectLst/>
                <a:latin typeface="Arial" panose="020B0604020202020204" pitchFamily="34" charset="0"/>
              </a:rPr>
              <a:t> (Many-to-Many, via </a:t>
            </a:r>
            <a:r>
              <a:rPr kumimoji="0" lang="en-US" altLang="en-US" sz="1400" b="0" i="0" u="none" strike="noStrike" cap="none" normalizeH="0" baseline="0" dirty="0" err="1">
                <a:ln>
                  <a:noFill/>
                </a:ln>
                <a:solidFill>
                  <a:schemeClr val="tx1"/>
                </a:solidFill>
                <a:effectLst/>
                <a:latin typeface="Arial" panose="020B0604020202020204" pitchFamily="34" charset="0"/>
              </a:rPr>
              <a:t>Result__c</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Fee__c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Faculty__c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panose="020B0604020202020204" pitchFamily="34" charset="0"/>
              </a:rPr>
              <a:t>Department__c</a:t>
            </a:r>
            <a:r>
              <a:rPr kumimoji="0" lang="en-US" altLang="en-US" sz="1400" b="1" i="0" u="none" strike="noStrike" cap="none" normalizeH="0" baseline="0" dirty="0">
                <a:ln>
                  <a:noFill/>
                </a:ln>
                <a:solidFill>
                  <a:schemeClr val="tx1"/>
                </a:solidFill>
                <a:effectLst/>
                <a:latin typeface="Arial" panose="020B0604020202020204" pitchFamily="34" charset="0"/>
              </a:rPr>
              <a:t> ↔ </a:t>
            </a:r>
            <a:r>
              <a:rPr kumimoji="0" lang="en-US" altLang="en-US" sz="1400" b="1" i="0" u="none" strike="noStrike" cap="none" normalizeH="0" baseline="0" dirty="0" err="1">
                <a:ln>
                  <a:noFill/>
                </a:ln>
                <a:solidFill>
                  <a:schemeClr val="tx1"/>
                </a:solidFill>
                <a:effectLst/>
                <a:latin typeface="Arial" panose="020B0604020202020204" pitchFamily="34" charset="0"/>
              </a:rPr>
              <a:t>Faculty__c</a:t>
            </a:r>
            <a:r>
              <a:rPr kumimoji="0" lang="en-US" altLang="en-US" sz="1400" b="1" i="0" u="none" strike="noStrike" cap="none" normalizeH="0" baseline="0" dirty="0">
                <a:ln>
                  <a:noFill/>
                </a:ln>
                <a:solidFill>
                  <a:schemeClr val="tx1"/>
                </a:solidFill>
                <a:effectLst/>
                <a:latin typeface="Arial" panose="020B0604020202020204" pitchFamily="34" charset="0"/>
              </a:rPr>
              <a:t> &amp; </a:t>
            </a:r>
            <a:r>
              <a:rPr kumimoji="0" lang="en-US" altLang="en-US" sz="1400" b="1" i="0" u="none" strike="noStrike" cap="none" normalizeH="0" baseline="0" dirty="0" err="1">
                <a:ln>
                  <a:noFill/>
                </a:ln>
                <a:solidFill>
                  <a:schemeClr val="tx1"/>
                </a:solidFill>
                <a:effectLst/>
                <a:latin typeface="Arial" panose="020B0604020202020204" pitchFamily="34" charset="0"/>
              </a:rPr>
              <a:t>Course__c</a:t>
            </a:r>
            <a:r>
              <a:rPr kumimoji="0" lang="en-US" altLang="en-US" sz="1400" b="1" i="0" u="none" strike="noStrike" cap="none" normalizeH="0" baseline="0" dirty="0">
                <a:ln>
                  <a:noFill/>
                </a:ln>
                <a:solidFill>
                  <a:schemeClr val="tx1"/>
                </a:solidFill>
                <a:effectLst/>
                <a:latin typeface="Arial" panose="020B0604020202020204" pitchFamily="34" charset="0"/>
              </a:rPr>
              <a:t> &amp; </a:t>
            </a:r>
            <a:r>
              <a:rPr kumimoji="0" lang="en-US" altLang="en-US" sz="1400" b="1" i="0" u="none" strike="noStrike" cap="none" normalizeH="0" baseline="0" dirty="0" err="1">
                <a:ln>
                  <a:noFill/>
                </a:ln>
                <a:solidFill>
                  <a:schemeClr val="tx1"/>
                </a:solidFill>
                <a:effectLst/>
                <a:latin typeface="Arial" panose="020B0604020202020204" pitchFamily="34" charset="0"/>
              </a:rPr>
              <a:t>Student__c</a:t>
            </a:r>
            <a:r>
              <a:rPr kumimoji="0" lang="en-US" altLang="en-US" sz="1400" b="0" i="0" u="none" strike="noStrike" cap="none" normalizeH="0" baseline="0" dirty="0">
                <a:ln>
                  <a:noFill/>
                </a:ln>
                <a:solidFill>
                  <a:schemeClr val="tx1"/>
                </a:solidFill>
                <a:effectLst/>
                <a:latin typeface="Arial" panose="020B0604020202020204" pitchFamily="34" charset="0"/>
              </a:rPr>
              <a:t> (One-to-Many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75187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2CC442E-0534-AD4D-18A1-8E2EF04CFF14}"/>
              </a:ext>
            </a:extLst>
          </p:cNvPr>
          <p:cNvPicPr>
            <a:picLocks noChangeAspect="1"/>
          </p:cNvPicPr>
          <p:nvPr/>
        </p:nvPicPr>
        <p:blipFill>
          <a:blip r:embed="rId2"/>
          <a:stretch>
            <a:fillRect/>
          </a:stretch>
        </p:blipFill>
        <p:spPr>
          <a:xfrm>
            <a:off x="114299" y="1328737"/>
            <a:ext cx="11844339" cy="5397876"/>
          </a:xfrm>
          <a:prstGeom prst="rect">
            <a:avLst/>
          </a:prstGeom>
        </p:spPr>
      </p:pic>
      <p:sp>
        <p:nvSpPr>
          <p:cNvPr id="5" name="TextBox 4">
            <a:extLst>
              <a:ext uri="{FF2B5EF4-FFF2-40B4-BE49-F238E27FC236}">
                <a16:creationId xmlns:a16="http://schemas.microsoft.com/office/drawing/2014/main" id="{F62B6E5E-6BB1-29C2-96BC-6F9448C0FF32}"/>
              </a:ext>
            </a:extLst>
          </p:cNvPr>
          <p:cNvSpPr txBox="1"/>
          <p:nvPr/>
        </p:nvSpPr>
        <p:spPr>
          <a:xfrm>
            <a:off x="5686425" y="557213"/>
            <a:ext cx="6386513" cy="584775"/>
          </a:xfrm>
          <a:prstGeom prst="rect">
            <a:avLst/>
          </a:prstGeom>
          <a:noFill/>
        </p:spPr>
        <p:txBody>
          <a:bodyPr wrap="square" rtlCol="0">
            <a:spAutoFit/>
          </a:bodyPr>
          <a:lstStyle/>
          <a:p>
            <a:r>
              <a:rPr lang="en-IN" sz="3200" b="1" dirty="0"/>
              <a:t>Standard Objects – Account Section  </a:t>
            </a:r>
          </a:p>
        </p:txBody>
      </p:sp>
    </p:spTree>
    <p:extLst>
      <p:ext uri="{BB962C8B-B14F-4D97-AF65-F5344CB8AC3E}">
        <p14:creationId xmlns:p14="http://schemas.microsoft.com/office/powerpoint/2010/main" val="3093519023"/>
      </p:ext>
    </p:extLst>
  </p:cSld>
  <p:clrMapOvr>
    <a:masterClrMapping/>
  </p:clrMapOvr>
</p:sld>
</file>

<file path=ppt/theme/theme1.xml><?xml version="1.0" encoding="utf-8"?>
<a:theme xmlns:a="http://schemas.openxmlformats.org/drawingml/2006/main" name="Vapor Trai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60</TotalTime>
  <Words>353</Words>
  <Application>Microsoft Office PowerPoint</Application>
  <PresentationFormat>Widescreen</PresentationFormat>
  <Paragraphs>30</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Bauhaus 93</vt:lpstr>
      <vt:lpstr>Calibri</vt:lpstr>
      <vt:lpstr>Calibri Light</vt:lpstr>
      <vt:lpstr>Cambria</vt:lpstr>
      <vt:lpstr>Vapor Trail</vt:lpstr>
      <vt:lpstr>University management System</vt:lpstr>
      <vt:lpstr>PowerPoint Presentation</vt:lpstr>
      <vt:lpstr>PowerPoint Presentation</vt:lpstr>
      <vt:lpstr>PowerPoint Presentation</vt:lpstr>
      <vt:lpstr>PowerPoint Presentation</vt:lpstr>
      <vt:lpstr>Introduction</vt:lpstr>
      <vt:lpstr>📌 University Management System – Lightning App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sangharsh sontakke</dc:creator>
  <cp:lastModifiedBy>sangharsh sontakke</cp:lastModifiedBy>
  <cp:revision>5</cp:revision>
  <dcterms:created xsi:type="dcterms:W3CDTF">2025-09-29T20:35:31Z</dcterms:created>
  <dcterms:modified xsi:type="dcterms:W3CDTF">2025-09-29T21:36:04Z</dcterms:modified>
</cp:coreProperties>
</file>