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7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May 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2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1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C0B103-9F98-4227-8CE1-7A1B439E7330}"/>
              </a:ext>
            </a:extLst>
          </p:cNvPr>
          <p:cNvSpPr txBox="1"/>
          <p:nvPr/>
        </p:nvSpPr>
        <p:spPr>
          <a:xfrm>
            <a:off x="898800" y="857955"/>
            <a:ext cx="77441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Georgia" panose="02040502050405020303" pitchFamily="18" charset="0"/>
                <a:ea typeface="DengXian" panose="02010600030101010101" pitchFamily="2" charset="-122"/>
              </a:rPr>
              <a:t>DAMG - 6210</a:t>
            </a:r>
          </a:p>
          <a:p>
            <a:r>
              <a:rPr lang="id-ID" sz="2800" dirty="0">
                <a:latin typeface="Georgia" panose="02040502050405020303" pitchFamily="18" charset="0"/>
                <a:ea typeface="DengXian" panose="02010600030101010101" pitchFamily="2" charset="-122"/>
              </a:rPr>
              <a:t>Data Management and Database Design</a:t>
            </a:r>
          </a:p>
          <a:p>
            <a:endParaRPr lang="en-IN" dirty="0"/>
          </a:p>
        </p:txBody>
      </p:sp>
      <p:pic>
        <p:nvPicPr>
          <p:cNvPr id="229" name="Picture 228" descr="Shape, circle&#10;&#10;Description automatically generated">
            <a:extLst>
              <a:ext uri="{FF2B5EF4-FFF2-40B4-BE49-F238E27FC236}">
                <a16:creationId xmlns:a16="http://schemas.microsoft.com/office/drawing/2014/main" id="{82CD5321-028A-4DF1-A4FB-D3005755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46520" y="1039708"/>
            <a:ext cx="3022036" cy="3022036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691DB93E-434D-4F41-89FA-DA218D362B8F}"/>
              </a:ext>
            </a:extLst>
          </p:cNvPr>
          <p:cNvSpPr txBox="1"/>
          <p:nvPr/>
        </p:nvSpPr>
        <p:spPr>
          <a:xfrm>
            <a:off x="898800" y="2089061"/>
            <a:ext cx="44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Georgia" panose="02040502050405020303" pitchFamily="18" charset="0"/>
                <a:ea typeface="DengXian" panose="02010600030101010101" pitchFamily="2" charset="-122"/>
              </a:rPr>
              <a:t>Topic : E – Commerce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E6A2956-8C08-4A05-997A-E8CA957FCBE8}"/>
              </a:ext>
            </a:extLst>
          </p:cNvPr>
          <p:cNvSpPr txBox="1"/>
          <p:nvPr/>
        </p:nvSpPr>
        <p:spPr>
          <a:xfrm>
            <a:off x="898800" y="3568337"/>
            <a:ext cx="2374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Georgia" panose="02040502050405020303" pitchFamily="18" charset="0"/>
                <a:ea typeface="DengXian" panose="02010600030101010101" pitchFamily="2" charset="-122"/>
              </a:rPr>
              <a:t>Group – 2</a:t>
            </a:r>
          </a:p>
          <a:p>
            <a:endParaRPr lang="id-ID" dirty="0">
              <a:latin typeface="Georgia" panose="02040502050405020303" pitchFamily="18" charset="0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id-ID" dirty="0">
                <a:latin typeface="Georgia" panose="02040502050405020303" pitchFamily="18" charset="0"/>
                <a:ea typeface="DengXian" panose="02010600030101010101" pitchFamily="2" charset="-122"/>
              </a:rPr>
              <a:t>Saketh Vootla</a:t>
            </a:r>
          </a:p>
          <a:p>
            <a:pPr>
              <a:lnSpc>
                <a:spcPct val="150000"/>
              </a:lnSpc>
            </a:pPr>
            <a:r>
              <a:rPr lang="en-IN" sz="1800" b="0" i="0" u="none" strike="noStrike" baseline="0" dirty="0">
                <a:latin typeface="Georgia" panose="02040502050405020303" pitchFamily="18" charset="0"/>
                <a:ea typeface="DengXian" panose="02010600030101010101" pitchFamily="2" charset="-122"/>
              </a:rPr>
              <a:t>Archie Sanghavi 	</a:t>
            </a:r>
            <a:endParaRPr lang="id-ID" sz="1800" b="0" i="0" u="none" strike="noStrike" baseline="0" dirty="0">
              <a:latin typeface="Georgia" panose="02040502050405020303" pitchFamily="18" charset="0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IN" sz="1800" b="0" i="0" u="none" strike="noStrike" baseline="0" dirty="0">
                <a:latin typeface="Georgia" panose="02040502050405020303" pitchFamily="18" charset="0"/>
                <a:ea typeface="DengXian" panose="02010600030101010101" pitchFamily="2" charset="-122"/>
              </a:rPr>
              <a:t>Nikita Reddy 	</a:t>
            </a:r>
          </a:p>
          <a:p>
            <a:pPr>
              <a:lnSpc>
                <a:spcPct val="150000"/>
              </a:lnSpc>
            </a:pPr>
            <a:r>
              <a:rPr lang="en-IN" sz="1800" b="0" i="0" u="none" strike="noStrike" baseline="0" dirty="0">
                <a:latin typeface="Georgia" panose="02040502050405020303" pitchFamily="18" charset="0"/>
                <a:ea typeface="DengXian" panose="02010600030101010101" pitchFamily="2" charset="-122"/>
              </a:rPr>
              <a:t>Revanth Katha 	</a:t>
            </a:r>
          </a:p>
          <a:p>
            <a:pPr>
              <a:lnSpc>
                <a:spcPct val="150000"/>
              </a:lnSpc>
            </a:pPr>
            <a:r>
              <a:rPr lang="en-IN" sz="1800" b="0" i="0" u="none" strike="noStrike" baseline="0" dirty="0">
                <a:latin typeface="Georgia" panose="02040502050405020303" pitchFamily="18" charset="0"/>
                <a:ea typeface="DengXian" panose="02010600030101010101" pitchFamily="2" charset="-122"/>
              </a:rPr>
              <a:t>Tejasvi Bhadrinath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</a:rPr>
              <a:t>	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33E876-62FF-4FE8-8D06-7D202C6D580A}"/>
              </a:ext>
            </a:extLst>
          </p:cNvPr>
          <p:cNvSpPr txBox="1"/>
          <p:nvPr/>
        </p:nvSpPr>
        <p:spPr>
          <a:xfrm>
            <a:off x="349956" y="349956"/>
            <a:ext cx="106115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>
                <a:latin typeface="Georgia" panose="02040502050405020303" pitchFamily="18" charset="0"/>
              </a:rPr>
              <a:t>Problem Statement </a:t>
            </a:r>
          </a:p>
          <a:p>
            <a:endParaRPr lang="id-ID" sz="1600" dirty="0">
              <a:latin typeface="Georgia" panose="02040502050405020303" pitchFamily="18" charset="0"/>
            </a:endParaRPr>
          </a:p>
          <a:p>
            <a:pPr algn="just"/>
            <a:r>
              <a:rPr lang="en-US" dirty="0">
                <a:latin typeface="Georgia" panose="02040502050405020303" pitchFamily="18" charset="0"/>
              </a:rPr>
              <a:t>E-commerce provides an easy way to sell products to a large customer base. When users land on an e-commerce site, they expect to find what they are looking for quickly and easily.</a:t>
            </a:r>
            <a:r>
              <a:rPr lang="id-ID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The purpose of any e-commerce </a:t>
            </a:r>
            <a:r>
              <a:rPr lang="id-ID" dirty="0">
                <a:latin typeface="Georgia" panose="02040502050405020303" pitchFamily="18" charset="0"/>
              </a:rPr>
              <a:t>project </a:t>
            </a:r>
            <a:r>
              <a:rPr lang="en-US" dirty="0">
                <a:latin typeface="Georgia" panose="02040502050405020303" pitchFamily="18" charset="0"/>
              </a:rPr>
              <a:t>is to help customers narrow down their broad ideas and enable them to finalize the products they want to purchase</a:t>
            </a:r>
            <a:r>
              <a:rPr lang="id-ID" dirty="0">
                <a:latin typeface="Georgia" panose="02040502050405020303" pitchFamily="18" charset="0"/>
              </a:rPr>
              <a:t> without any hassle</a:t>
            </a:r>
            <a:r>
              <a:rPr lang="id-ID" sz="1600" dirty="0">
                <a:latin typeface="Georgia" panose="02040502050405020303" pitchFamily="18" charset="0"/>
              </a:rPr>
              <a:t>.</a:t>
            </a:r>
            <a:endParaRPr lang="id-ID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1A38-8AF3-4088-851F-6FC52405361C}"/>
              </a:ext>
            </a:extLst>
          </p:cNvPr>
          <p:cNvSpPr txBox="1"/>
          <p:nvPr/>
        </p:nvSpPr>
        <p:spPr>
          <a:xfrm>
            <a:off x="564444" y="2753170"/>
            <a:ext cx="104873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200" dirty="0">
                <a:latin typeface="Georgia" panose="02040502050405020303" pitchFamily="18" charset="0"/>
              </a:rPr>
              <a:t>Highlights</a:t>
            </a: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pPr algn="ctr"/>
            <a:endParaRPr lang="id-ID" dirty="0">
              <a:latin typeface="Georgia" panose="02040502050405020303" pitchFamily="18" charset="0"/>
            </a:endParaRPr>
          </a:p>
          <a:p>
            <a:endParaRPr lang="id-ID" dirty="0">
              <a:latin typeface="Georgia" panose="020405020504050203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F54B27-9076-43E1-A4B1-FC0B9599CE4B}"/>
              </a:ext>
            </a:extLst>
          </p:cNvPr>
          <p:cNvSpPr/>
          <p:nvPr/>
        </p:nvSpPr>
        <p:spPr>
          <a:xfrm>
            <a:off x="2015065" y="3673730"/>
            <a:ext cx="2257777" cy="11268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Data Encryption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CB07F1-D348-4DDE-92F2-68150C0825DB}"/>
              </a:ext>
            </a:extLst>
          </p:cNvPr>
          <p:cNvSpPr/>
          <p:nvPr/>
        </p:nvSpPr>
        <p:spPr>
          <a:xfrm>
            <a:off x="7399865" y="5152941"/>
            <a:ext cx="2257777" cy="11268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Real Time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C33557-1CB7-4A92-AF0B-789A1B935FAF}"/>
              </a:ext>
            </a:extLst>
          </p:cNvPr>
          <p:cNvSpPr/>
          <p:nvPr/>
        </p:nvSpPr>
        <p:spPr>
          <a:xfrm>
            <a:off x="2015065" y="5168119"/>
            <a:ext cx="2257777" cy="11268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Interactive UI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C972CA-579B-4CBC-8971-BA64507BE365}"/>
              </a:ext>
            </a:extLst>
          </p:cNvPr>
          <p:cNvSpPr/>
          <p:nvPr/>
        </p:nvSpPr>
        <p:spPr>
          <a:xfrm>
            <a:off x="7399866" y="3666163"/>
            <a:ext cx="2257777" cy="11268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Centralization of Records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4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AE397C-BD5E-4885-929B-A81759A00356}"/>
              </a:ext>
            </a:extLst>
          </p:cNvPr>
          <p:cNvSpPr txBox="1"/>
          <p:nvPr/>
        </p:nvSpPr>
        <p:spPr>
          <a:xfrm>
            <a:off x="976543" y="237067"/>
            <a:ext cx="938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latin typeface="Georgia" panose="02040502050405020303" pitchFamily="18" charset="0"/>
              </a:rPr>
              <a:t>ENTITY RELATIONSHIP DIAGRAM</a:t>
            </a:r>
            <a:endParaRPr lang="en-IN" sz="2800" dirty="0"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13FEE5-4FD1-4C17-B004-BD27ACD0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" y="829558"/>
            <a:ext cx="10606990" cy="5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115FD6-8733-4B3C-86D8-734C5C2D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0" y="3604747"/>
            <a:ext cx="5623039" cy="2471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9134D9-4469-4D1E-8312-AC254F72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58" y="1332089"/>
            <a:ext cx="5729145" cy="38833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66A827-DFC8-445F-80E7-C6D783B0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10" y="1011456"/>
            <a:ext cx="5667200" cy="2257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4D889C-C6C0-4A8E-A0BE-F0E7F7797BFA}"/>
              </a:ext>
            </a:extLst>
          </p:cNvPr>
          <p:cNvSpPr txBox="1"/>
          <p:nvPr/>
        </p:nvSpPr>
        <p:spPr>
          <a:xfrm>
            <a:off x="293510" y="213925"/>
            <a:ext cx="1165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latin typeface="Georgia" panose="02040502050405020303" pitchFamily="18" charset="0"/>
              </a:rPr>
              <a:t>DATA DEFINATION LANGUAGE SCRIPTS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0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BA7CB2-D7D0-4DC8-B1BB-C397946B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65" y="4472287"/>
            <a:ext cx="4562475" cy="224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7147B-2606-49D7-96D9-96883844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79" y="895950"/>
            <a:ext cx="2523623" cy="1990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B3F255-11FA-4E1D-AB9E-36B8578F9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7" y="895950"/>
            <a:ext cx="5883003" cy="5824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22FAD-F451-4381-AC9F-2A4764D42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165" y="895950"/>
            <a:ext cx="3067050" cy="34385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A0231E-44FB-4CDB-AA6B-05E4E14F543D}"/>
              </a:ext>
            </a:extLst>
          </p:cNvPr>
          <p:cNvSpPr txBox="1"/>
          <p:nvPr/>
        </p:nvSpPr>
        <p:spPr>
          <a:xfrm>
            <a:off x="212996" y="137813"/>
            <a:ext cx="1176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latin typeface="Georgia" panose="02040502050405020303" pitchFamily="18" charset="0"/>
              </a:rPr>
              <a:t>STORED PROCEDURES &amp; USER DEFUNED FUNCTIONS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D9AA0-8482-41BA-A116-8FFDF42B95C7}"/>
              </a:ext>
            </a:extLst>
          </p:cNvPr>
          <p:cNvSpPr/>
          <p:nvPr/>
        </p:nvSpPr>
        <p:spPr>
          <a:xfrm>
            <a:off x="9255501" y="3813680"/>
            <a:ext cx="17730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Functions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38803725-2F7E-4E88-9F21-C8945236DB62}"/>
              </a:ext>
            </a:extLst>
          </p:cNvPr>
          <p:cNvSpPr/>
          <p:nvPr/>
        </p:nvSpPr>
        <p:spPr>
          <a:xfrm>
            <a:off x="10950806" y="4075290"/>
            <a:ext cx="759856" cy="1332088"/>
          </a:xfrm>
          <a:prstGeom prst="curvedLeftArrow">
            <a:avLst>
              <a:gd name="adj1" fmla="val 15331"/>
              <a:gd name="adj2" fmla="val 70098"/>
              <a:gd name="adj3" fmla="val 25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3CE76D2C-D5F6-4F6C-A6C1-C5F39A296581}"/>
              </a:ext>
            </a:extLst>
          </p:cNvPr>
          <p:cNvSpPr/>
          <p:nvPr/>
        </p:nvSpPr>
        <p:spPr>
          <a:xfrm>
            <a:off x="10171289" y="3022062"/>
            <a:ext cx="338667" cy="791618"/>
          </a:xfrm>
          <a:prstGeom prst="upArrow">
            <a:avLst>
              <a:gd name="adj1" fmla="val 36666"/>
              <a:gd name="adj2" fmla="val 7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7F76D-DA24-4D19-A62C-B0292D8D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7" y="1715314"/>
            <a:ext cx="2644753" cy="1297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B465-B02B-4D1A-8E95-EEAC29B4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41" y="1696468"/>
            <a:ext cx="2644753" cy="1340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EE05D-B03B-47A8-A4A8-18A2EB53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436" y="1715315"/>
            <a:ext cx="2644753" cy="1297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FCB88-0A80-4854-8A87-F42C28D49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372" y="1715314"/>
            <a:ext cx="2644753" cy="1231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3468E-5183-43A4-B321-3CC760C96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436" y="3703991"/>
            <a:ext cx="2586114" cy="1116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72E197-3504-4845-B460-B2977EF8B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873" y="3674046"/>
            <a:ext cx="2638770" cy="1146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A92200-6F65-413F-9080-BBB71692D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3057" y="3703991"/>
            <a:ext cx="2646787" cy="11378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ED6C7B-3F3B-40D2-962D-44F9F1891265}"/>
              </a:ext>
            </a:extLst>
          </p:cNvPr>
          <p:cNvSpPr txBox="1"/>
          <p:nvPr/>
        </p:nvSpPr>
        <p:spPr>
          <a:xfrm>
            <a:off x="212996" y="137813"/>
            <a:ext cx="1176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latin typeface="Georgia" panose="02040502050405020303" pitchFamily="18" charset="0"/>
              </a:rPr>
              <a:t>TRIGGERS &amp; VIEWS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8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3D rendering of stacked white waves">
            <a:extLst>
              <a:ext uri="{FF2B5EF4-FFF2-40B4-BE49-F238E27FC236}">
                <a16:creationId xmlns:a16="http://schemas.microsoft.com/office/drawing/2014/main" id="{A9F67610-5C1B-4CC9-90D1-E166DEE0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5" b="7199"/>
          <a:stretch/>
        </p:blipFill>
        <p:spPr>
          <a:xfrm>
            <a:off x="20" y="11"/>
            <a:ext cx="11293180" cy="6857989"/>
          </a:xfrm>
          <a:prstGeom prst="rect">
            <a:avLst/>
          </a:prstGeom>
        </p:spPr>
      </p:pic>
      <p:pic>
        <p:nvPicPr>
          <p:cNvPr id="3" name="slide2" descr="Story 11">
            <a:extLst>
              <a:ext uri="{FF2B5EF4-FFF2-40B4-BE49-F238E27FC236}">
                <a16:creationId xmlns:a16="http://schemas.microsoft.com/office/drawing/2014/main" id="{43F252D4-CDFF-4A46-BE0D-44A58801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6932" cy="6858000"/>
          </a:xfrm>
          <a:prstGeom prst="rect">
            <a:avLst/>
          </a:prstGeom>
        </p:spPr>
      </p:pic>
      <p:pic>
        <p:nvPicPr>
          <p:cNvPr id="5" name="slide3" descr="Story 12">
            <a:extLst>
              <a:ext uri="{FF2B5EF4-FFF2-40B4-BE49-F238E27FC236}">
                <a16:creationId xmlns:a16="http://schemas.microsoft.com/office/drawing/2014/main" id="{2765AF4A-7AB8-479F-A417-79ACA114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32" y="0"/>
            <a:ext cx="5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57956-21F6-495A-AAE4-CE74A475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" y="467677"/>
            <a:ext cx="7743825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B8FB2-D597-41F4-B8D3-0C4187AE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" y="1536494"/>
            <a:ext cx="31051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0420B-ACCA-4371-898A-12E38C42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2" y="2814861"/>
            <a:ext cx="7448550" cy="111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3EEC6-A10C-42D4-AD99-7804B16C5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2" y="4141728"/>
            <a:ext cx="3200400" cy="1152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7EDF4-84AF-4027-928D-2483DE6DB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12" y="5506695"/>
            <a:ext cx="6172200" cy="116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01ECCE-0BBA-454E-92C5-F809EDFA4910}"/>
              </a:ext>
            </a:extLst>
          </p:cNvPr>
          <p:cNvSpPr txBox="1"/>
          <p:nvPr/>
        </p:nvSpPr>
        <p:spPr>
          <a:xfrm>
            <a:off x="0" y="0"/>
            <a:ext cx="1176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latin typeface="Georgia" panose="02040502050405020303" pitchFamily="18" charset="0"/>
              </a:rPr>
              <a:t>INSERTION OF SAMPLE DATA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514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129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Georgia</vt:lpstr>
      <vt:lpstr>Source Sans Pro</vt:lpstr>
      <vt:lpstr>Source Sans Pro Light</vt:lpstr>
      <vt:lpstr>ThinLineVTI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Sivaram Saketh Vootla</dc:creator>
  <cp:lastModifiedBy>Sai Sivaram Saketh Vootla</cp:lastModifiedBy>
  <cp:revision>16</cp:revision>
  <dcterms:created xsi:type="dcterms:W3CDTF">2022-05-04T17:56:14Z</dcterms:created>
  <dcterms:modified xsi:type="dcterms:W3CDTF">2022-05-04T21:42:47Z</dcterms:modified>
</cp:coreProperties>
</file>