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Open Sans Light" charset="1" panose="020B0306030504020204"/>
      <p:regular r:id="rId14"/>
    </p:embeddedFont>
    <p:embeddedFont>
      <p:font typeface="Open Sans Light Bold" charset="1" panose="020B0806030504020204"/>
      <p:regular r:id="rId15"/>
    </p:embeddedFont>
    <p:embeddedFont>
      <p:font typeface="Open Sans Light Italics" charset="1" panose="020B0306030504020204"/>
      <p:regular r:id="rId16"/>
    </p:embeddedFont>
    <p:embeddedFont>
      <p:font typeface="Open Sans Light Bold Italics" charset="1" panose="020B0806030504020204"/>
      <p:regular r:id="rId17"/>
    </p:embeddedFont>
    <p:embeddedFont>
      <p:font typeface="Open Sans" charset="1" panose="020B0606030504020204"/>
      <p:regular r:id="rId18"/>
    </p:embeddedFont>
    <p:embeddedFont>
      <p:font typeface="Open Sans Bold" charset="1" panose="020B0806030504020204"/>
      <p:regular r:id="rId19"/>
    </p:embeddedFont>
    <p:embeddedFont>
      <p:font typeface="Open Sans Italics" charset="1" panose="020B0606030504020204"/>
      <p:regular r:id="rId20"/>
    </p:embeddedFont>
    <p:embeddedFont>
      <p:font typeface="Open Sans Bold Italics" charset="1" panose="020B0806030504020204"/>
      <p:regular r:id="rId21"/>
    </p:embeddedFont>
    <p:embeddedFont>
      <p:font typeface="Canva Sans" charset="1" panose="020B0503030501040103"/>
      <p:regular r:id="rId22"/>
    </p:embeddedFont>
    <p:embeddedFont>
      <p:font typeface="Canva Sans Bold" charset="1" panose="020B0803030501040103"/>
      <p:regular r:id="rId23"/>
    </p:embeddedFont>
    <p:embeddedFont>
      <p:font typeface="Canva Sans Italics" charset="1" panose="020B0503030501040103"/>
      <p:regular r:id="rId24"/>
    </p:embeddedFont>
    <p:embeddedFont>
      <p:font typeface="Canva Sans Bold Italics" charset="1" panose="020B08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slides/slide12.xml" Type="http://schemas.openxmlformats.org/officeDocument/2006/relationships/slide"/><Relationship Id="rId38" Target="slides/slide13.xml" Type="http://schemas.openxmlformats.org/officeDocument/2006/relationships/slide"/><Relationship Id="rId39" Target="slides/slide14.xml" Type="http://schemas.openxmlformats.org/officeDocument/2006/relationships/slide"/><Relationship Id="rId4" Target="theme/theme1.xml" Type="http://schemas.openxmlformats.org/officeDocument/2006/relationships/theme"/><Relationship Id="rId40" Target="slides/slide15.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EBEBEB"/>
        </a:solidFill>
      </p:bgPr>
    </p:bg>
    <p:spTree>
      <p:nvGrpSpPr>
        <p:cNvPr id="1" name=""/>
        <p:cNvGrpSpPr/>
        <p:nvPr/>
      </p:nvGrpSpPr>
      <p:grpSpPr>
        <a:xfrm>
          <a:off x="0" y="0"/>
          <a:ext cx="0" cy="0"/>
          <a:chOff x="0" y="0"/>
          <a:chExt cx="0" cy="0"/>
        </a:xfrm>
      </p:grpSpPr>
      <p:sp>
        <p:nvSpPr>
          <p:cNvPr name="AutoShape 2" id="2"/>
          <p:cNvSpPr/>
          <p:nvPr/>
        </p:nvSpPr>
        <p:spPr>
          <a:xfrm rot="0">
            <a:off x="17088705" y="0"/>
            <a:ext cx="1199295" cy="1199110"/>
          </a:xfrm>
          <a:prstGeom prst="rect">
            <a:avLst/>
          </a:prstGeom>
          <a:solidFill>
            <a:srgbClr val="203D64"/>
          </a:solidFill>
        </p:spPr>
      </p:sp>
      <p:sp>
        <p:nvSpPr>
          <p:cNvPr name="TextBox 3" id="3"/>
          <p:cNvSpPr txBox="true"/>
          <p:nvPr/>
        </p:nvSpPr>
        <p:spPr>
          <a:xfrm rot="0">
            <a:off x="3779415" y="3024187"/>
            <a:ext cx="10729170" cy="1085850"/>
          </a:xfrm>
          <a:prstGeom prst="rect">
            <a:avLst/>
          </a:prstGeom>
        </p:spPr>
        <p:txBody>
          <a:bodyPr anchor="t" rtlCol="false" tIns="0" lIns="0" bIns="0" rIns="0">
            <a:spAutoFit/>
          </a:bodyPr>
          <a:lstStyle/>
          <a:p>
            <a:pPr algn="ctr">
              <a:lnSpc>
                <a:spcPts val="8520"/>
              </a:lnSpc>
            </a:pPr>
            <a:r>
              <a:rPr lang="en-US" sz="7100" spc="-142">
                <a:solidFill>
                  <a:srgbClr val="203D64"/>
                </a:solidFill>
                <a:latin typeface="Glacial Indifference Bold"/>
              </a:rPr>
              <a:t>OPTIONS CHAIN TOOL</a:t>
            </a:r>
          </a:p>
        </p:txBody>
      </p:sp>
      <p:sp>
        <p:nvSpPr>
          <p:cNvPr name="TextBox 4" id="4"/>
          <p:cNvSpPr txBox="true"/>
          <p:nvPr/>
        </p:nvSpPr>
        <p:spPr>
          <a:xfrm rot="0">
            <a:off x="17044454" y="312433"/>
            <a:ext cx="1287798" cy="513229"/>
          </a:xfrm>
          <a:prstGeom prst="rect">
            <a:avLst/>
          </a:prstGeom>
        </p:spPr>
        <p:txBody>
          <a:bodyPr anchor="t" rtlCol="false" tIns="0" lIns="0" bIns="0" rIns="0">
            <a:spAutoFit/>
          </a:bodyPr>
          <a:lstStyle/>
          <a:p>
            <a:pPr algn="ctr">
              <a:lnSpc>
                <a:spcPts val="4261"/>
              </a:lnSpc>
            </a:pPr>
            <a:r>
              <a:rPr lang="en-US" sz="3044">
                <a:solidFill>
                  <a:srgbClr val="EBEBEB"/>
                </a:solidFill>
                <a:latin typeface="Open Sans Light Bold"/>
              </a:rPr>
              <a:t>1</a:t>
            </a:r>
          </a:p>
        </p:txBody>
      </p:sp>
      <p:sp>
        <p:nvSpPr>
          <p:cNvPr name="TextBox 5" id="5"/>
          <p:cNvSpPr txBox="true"/>
          <p:nvPr/>
        </p:nvSpPr>
        <p:spPr>
          <a:xfrm rot="0">
            <a:off x="5059720" y="4900612"/>
            <a:ext cx="8766642" cy="3400425"/>
          </a:xfrm>
          <a:prstGeom prst="rect">
            <a:avLst/>
          </a:prstGeom>
        </p:spPr>
        <p:txBody>
          <a:bodyPr anchor="t" rtlCol="false" tIns="0" lIns="0" bIns="0" rIns="0">
            <a:spAutoFit/>
          </a:bodyPr>
          <a:lstStyle/>
          <a:p>
            <a:pPr algn="ctr">
              <a:lnSpc>
                <a:spcPts val="3836"/>
              </a:lnSpc>
            </a:pPr>
            <a:r>
              <a:rPr lang="en-US" sz="3196">
                <a:solidFill>
                  <a:srgbClr val="203D64"/>
                </a:solidFill>
                <a:latin typeface="Open Sans Bold Italics"/>
              </a:rPr>
              <a:t>Group Members</a:t>
            </a:r>
          </a:p>
          <a:p>
            <a:pPr algn="ctr">
              <a:lnSpc>
                <a:spcPts val="3836"/>
              </a:lnSpc>
            </a:pPr>
          </a:p>
          <a:p>
            <a:pPr algn="ctr">
              <a:lnSpc>
                <a:spcPts val="3836"/>
              </a:lnSpc>
            </a:pPr>
            <a:r>
              <a:rPr lang="en-US" sz="3196">
                <a:solidFill>
                  <a:srgbClr val="203D64"/>
                </a:solidFill>
                <a:latin typeface="Open Sans Bold"/>
              </a:rPr>
              <a:t>Leader - Siddhesh Sanghavi (16010420064)</a:t>
            </a:r>
          </a:p>
          <a:p>
            <a:pPr algn="ctr">
              <a:lnSpc>
                <a:spcPts val="3836"/>
              </a:lnSpc>
            </a:pPr>
            <a:r>
              <a:rPr lang="en-US" sz="3196">
                <a:solidFill>
                  <a:srgbClr val="203D64"/>
                </a:solidFill>
                <a:latin typeface="Open Sans Bold"/>
              </a:rPr>
              <a:t>Mayank Pujara (16010420057)</a:t>
            </a:r>
          </a:p>
          <a:p>
            <a:pPr algn="ctr">
              <a:lnSpc>
                <a:spcPts val="3836"/>
              </a:lnSpc>
            </a:pPr>
            <a:r>
              <a:rPr lang="en-US" sz="3196">
                <a:solidFill>
                  <a:srgbClr val="203D64"/>
                </a:solidFill>
                <a:latin typeface="Open Sans Bold"/>
              </a:rPr>
              <a:t>Dev Mehta (16010420046)</a:t>
            </a:r>
          </a:p>
          <a:p>
            <a:pPr algn="ctr">
              <a:lnSpc>
                <a:spcPts val="3836"/>
              </a:lnSpc>
            </a:pPr>
            <a:r>
              <a:rPr lang="en-US" sz="3196">
                <a:solidFill>
                  <a:srgbClr val="203D64"/>
                </a:solidFill>
                <a:latin typeface="Open Sans Bold"/>
              </a:rPr>
              <a:t>Hardik Singh (16010420050)</a:t>
            </a:r>
          </a:p>
          <a:p>
            <a:pPr algn="ctr">
              <a:lnSpc>
                <a:spcPts val="3836"/>
              </a:lnSpc>
            </a:pPr>
            <a:r>
              <a:rPr lang="en-US" sz="3196">
                <a:solidFill>
                  <a:srgbClr val="203D64"/>
                </a:solidFill>
                <a:latin typeface="Open Sans Bold"/>
              </a:rPr>
              <a:t>Hardik Jain (16010420053) </a:t>
            </a:r>
          </a:p>
        </p:txBody>
      </p:sp>
      <p:sp>
        <p:nvSpPr>
          <p:cNvPr name="TextBox 6" id="6"/>
          <p:cNvSpPr txBox="true"/>
          <p:nvPr/>
        </p:nvSpPr>
        <p:spPr>
          <a:xfrm rot="0">
            <a:off x="5059720" y="1019175"/>
            <a:ext cx="8168560" cy="676275"/>
          </a:xfrm>
          <a:prstGeom prst="rect">
            <a:avLst/>
          </a:prstGeom>
        </p:spPr>
        <p:txBody>
          <a:bodyPr anchor="t" rtlCol="false" tIns="0" lIns="0" bIns="0" rIns="0">
            <a:spAutoFit/>
          </a:bodyPr>
          <a:lstStyle/>
          <a:p>
            <a:pPr algn="ctr">
              <a:lnSpc>
                <a:spcPts val="5276"/>
              </a:lnSpc>
            </a:pPr>
            <a:r>
              <a:rPr lang="en-US" sz="4396">
                <a:solidFill>
                  <a:srgbClr val="203D64"/>
                </a:solidFill>
                <a:latin typeface="Open Sans Bold"/>
              </a:rPr>
              <a:t>EDELWEISS HACKATHON 2023</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AutoShape 2" id="2"/>
          <p:cNvSpPr/>
          <p:nvPr/>
        </p:nvSpPr>
        <p:spPr>
          <a:xfrm rot="0">
            <a:off x="17088705" y="0"/>
            <a:ext cx="1199295" cy="1199110"/>
          </a:xfrm>
          <a:prstGeom prst="rect">
            <a:avLst/>
          </a:prstGeom>
          <a:solidFill>
            <a:srgbClr val="203D64"/>
          </a:solidFill>
        </p:spPr>
      </p:sp>
      <p:sp>
        <p:nvSpPr>
          <p:cNvPr name="Freeform 3" id="3"/>
          <p:cNvSpPr/>
          <p:nvPr/>
        </p:nvSpPr>
        <p:spPr>
          <a:xfrm flipH="false" flipV="false" rot="0">
            <a:off x="5384246" y="1199110"/>
            <a:ext cx="7519507" cy="8229600"/>
          </a:xfrm>
          <a:custGeom>
            <a:avLst/>
            <a:gdLst/>
            <a:ahLst/>
            <a:cxnLst/>
            <a:rect r="r" b="b" t="t" l="l"/>
            <a:pathLst>
              <a:path h="8229600" w="7519507">
                <a:moveTo>
                  <a:pt x="0" y="0"/>
                </a:moveTo>
                <a:lnTo>
                  <a:pt x="7519508" y="0"/>
                </a:lnTo>
                <a:lnTo>
                  <a:pt x="7519508" y="8229600"/>
                </a:lnTo>
                <a:lnTo>
                  <a:pt x="0" y="8229600"/>
                </a:lnTo>
                <a:lnTo>
                  <a:pt x="0" y="0"/>
                </a:lnTo>
                <a:close/>
              </a:path>
            </a:pathLst>
          </a:custGeom>
          <a:blipFill>
            <a:blip r:embed="rId2"/>
            <a:stretch>
              <a:fillRect l="0" t="0" r="0" b="0"/>
            </a:stretch>
          </a:blipFill>
        </p:spPr>
      </p:sp>
      <p:sp>
        <p:nvSpPr>
          <p:cNvPr name="TextBox 4" id="4"/>
          <p:cNvSpPr txBox="true"/>
          <p:nvPr/>
        </p:nvSpPr>
        <p:spPr>
          <a:xfrm rot="0">
            <a:off x="2064014" y="466790"/>
            <a:ext cx="14159972" cy="679643"/>
          </a:xfrm>
          <a:prstGeom prst="rect">
            <a:avLst/>
          </a:prstGeom>
        </p:spPr>
        <p:txBody>
          <a:bodyPr anchor="t" rtlCol="false" tIns="0" lIns="0" bIns="0" rIns="0">
            <a:spAutoFit/>
          </a:bodyPr>
          <a:lstStyle/>
          <a:p>
            <a:pPr algn="ctr" marL="0" indent="0" lvl="0">
              <a:lnSpc>
                <a:spcPts val="5505"/>
              </a:lnSpc>
            </a:pPr>
            <a:r>
              <a:rPr lang="en-US" sz="4234" spc="423">
                <a:solidFill>
                  <a:srgbClr val="203D64"/>
                </a:solidFill>
                <a:latin typeface="Open Sans Light Bold"/>
              </a:rPr>
              <a:t>DATABASE ARCHITECTURE</a:t>
            </a:r>
          </a:p>
        </p:txBody>
      </p:sp>
      <p:sp>
        <p:nvSpPr>
          <p:cNvPr name="TextBox 5" id="5"/>
          <p:cNvSpPr txBox="true"/>
          <p:nvPr/>
        </p:nvSpPr>
        <p:spPr>
          <a:xfrm rot="0">
            <a:off x="17044454" y="312433"/>
            <a:ext cx="1287798" cy="513229"/>
          </a:xfrm>
          <a:prstGeom prst="rect">
            <a:avLst/>
          </a:prstGeom>
        </p:spPr>
        <p:txBody>
          <a:bodyPr anchor="t" rtlCol="false" tIns="0" lIns="0" bIns="0" rIns="0">
            <a:spAutoFit/>
          </a:bodyPr>
          <a:lstStyle/>
          <a:p>
            <a:pPr algn="ctr">
              <a:lnSpc>
                <a:spcPts val="4261"/>
              </a:lnSpc>
            </a:pPr>
            <a:r>
              <a:rPr lang="en-US" sz="3044">
                <a:solidFill>
                  <a:srgbClr val="EBEBEB"/>
                </a:solidFill>
                <a:latin typeface="Open Sans Light Bold"/>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AutoShape 2" id="2"/>
          <p:cNvSpPr/>
          <p:nvPr/>
        </p:nvSpPr>
        <p:spPr>
          <a:xfrm rot="0">
            <a:off x="17088705" y="0"/>
            <a:ext cx="1199295" cy="1199110"/>
          </a:xfrm>
          <a:prstGeom prst="rect">
            <a:avLst/>
          </a:prstGeom>
          <a:solidFill>
            <a:srgbClr val="203D64"/>
          </a:solidFill>
        </p:spPr>
      </p:sp>
      <p:sp>
        <p:nvSpPr>
          <p:cNvPr name="Freeform 3" id="3"/>
          <p:cNvSpPr/>
          <p:nvPr/>
        </p:nvSpPr>
        <p:spPr>
          <a:xfrm flipH="false" flipV="false" rot="0">
            <a:off x="2172430" y="1670787"/>
            <a:ext cx="13943139" cy="6945426"/>
          </a:xfrm>
          <a:custGeom>
            <a:avLst/>
            <a:gdLst/>
            <a:ahLst/>
            <a:cxnLst/>
            <a:rect r="r" b="b" t="t" l="l"/>
            <a:pathLst>
              <a:path h="6945426" w="13943139">
                <a:moveTo>
                  <a:pt x="0" y="0"/>
                </a:moveTo>
                <a:lnTo>
                  <a:pt x="13943140" y="0"/>
                </a:lnTo>
                <a:lnTo>
                  <a:pt x="13943140" y="6945426"/>
                </a:lnTo>
                <a:lnTo>
                  <a:pt x="0" y="6945426"/>
                </a:lnTo>
                <a:lnTo>
                  <a:pt x="0" y="0"/>
                </a:lnTo>
                <a:close/>
              </a:path>
            </a:pathLst>
          </a:custGeom>
          <a:blipFill>
            <a:blip r:embed="rId2"/>
            <a:stretch>
              <a:fillRect l="0" t="0" r="0" b="0"/>
            </a:stretch>
          </a:blipFill>
        </p:spPr>
      </p:sp>
      <p:sp>
        <p:nvSpPr>
          <p:cNvPr name="TextBox 4" id="4"/>
          <p:cNvSpPr txBox="true"/>
          <p:nvPr/>
        </p:nvSpPr>
        <p:spPr>
          <a:xfrm rot="0">
            <a:off x="2064014" y="466790"/>
            <a:ext cx="14159972" cy="679643"/>
          </a:xfrm>
          <a:prstGeom prst="rect">
            <a:avLst/>
          </a:prstGeom>
        </p:spPr>
        <p:txBody>
          <a:bodyPr anchor="t" rtlCol="false" tIns="0" lIns="0" bIns="0" rIns="0">
            <a:spAutoFit/>
          </a:bodyPr>
          <a:lstStyle/>
          <a:p>
            <a:pPr algn="ctr" marL="0" indent="0" lvl="0">
              <a:lnSpc>
                <a:spcPts val="5505"/>
              </a:lnSpc>
            </a:pPr>
            <a:r>
              <a:rPr lang="en-US" sz="4234" spc="423">
                <a:solidFill>
                  <a:srgbClr val="203D64"/>
                </a:solidFill>
                <a:latin typeface="Open Sans Light Bold"/>
              </a:rPr>
              <a:t>FINAL RESULTS</a:t>
            </a:r>
          </a:p>
        </p:txBody>
      </p:sp>
      <p:sp>
        <p:nvSpPr>
          <p:cNvPr name="TextBox 5" id="5"/>
          <p:cNvSpPr txBox="true"/>
          <p:nvPr/>
        </p:nvSpPr>
        <p:spPr>
          <a:xfrm rot="0">
            <a:off x="17044454" y="312433"/>
            <a:ext cx="1287798" cy="513229"/>
          </a:xfrm>
          <a:prstGeom prst="rect">
            <a:avLst/>
          </a:prstGeom>
        </p:spPr>
        <p:txBody>
          <a:bodyPr anchor="t" rtlCol="false" tIns="0" lIns="0" bIns="0" rIns="0">
            <a:spAutoFit/>
          </a:bodyPr>
          <a:lstStyle/>
          <a:p>
            <a:pPr algn="ctr">
              <a:lnSpc>
                <a:spcPts val="4261"/>
              </a:lnSpc>
            </a:pPr>
            <a:r>
              <a:rPr lang="en-US" sz="3044">
                <a:solidFill>
                  <a:srgbClr val="EBEBEB"/>
                </a:solidFill>
                <a:latin typeface="Open Sans Light Bold"/>
              </a:rPr>
              <a:t>11</a:t>
            </a:r>
          </a:p>
        </p:txBody>
      </p:sp>
      <p:sp>
        <p:nvSpPr>
          <p:cNvPr name="TextBox 6" id="6"/>
          <p:cNvSpPr txBox="true"/>
          <p:nvPr/>
        </p:nvSpPr>
        <p:spPr>
          <a:xfrm rot="0">
            <a:off x="8259068" y="8745071"/>
            <a:ext cx="1769864" cy="513229"/>
          </a:xfrm>
          <a:prstGeom prst="rect">
            <a:avLst/>
          </a:prstGeom>
        </p:spPr>
        <p:txBody>
          <a:bodyPr anchor="t" rtlCol="false" tIns="0" lIns="0" bIns="0" rIns="0">
            <a:spAutoFit/>
          </a:bodyPr>
          <a:lstStyle/>
          <a:p>
            <a:pPr algn="ctr">
              <a:lnSpc>
                <a:spcPts val="4261"/>
              </a:lnSpc>
              <a:spcBef>
                <a:spcPct val="0"/>
              </a:spcBef>
            </a:pPr>
            <a:r>
              <a:rPr lang="en-US" sz="3044">
                <a:solidFill>
                  <a:srgbClr val="203D64"/>
                </a:solidFill>
                <a:latin typeface="Open Sans Light Bold"/>
              </a:rPr>
              <a:t>WebPage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AutoShape 2" id="2"/>
          <p:cNvSpPr/>
          <p:nvPr/>
        </p:nvSpPr>
        <p:spPr>
          <a:xfrm rot="0">
            <a:off x="17088705" y="0"/>
            <a:ext cx="1199295" cy="1199110"/>
          </a:xfrm>
          <a:prstGeom prst="rect">
            <a:avLst/>
          </a:prstGeom>
          <a:solidFill>
            <a:srgbClr val="203D64"/>
          </a:solidFill>
        </p:spPr>
      </p:sp>
      <p:sp>
        <p:nvSpPr>
          <p:cNvPr name="Freeform 3" id="3"/>
          <p:cNvSpPr/>
          <p:nvPr/>
        </p:nvSpPr>
        <p:spPr>
          <a:xfrm flipH="false" flipV="false" rot="0">
            <a:off x="1748169" y="1464074"/>
            <a:ext cx="14791662" cy="7358852"/>
          </a:xfrm>
          <a:custGeom>
            <a:avLst/>
            <a:gdLst/>
            <a:ahLst/>
            <a:cxnLst/>
            <a:rect r="r" b="b" t="t" l="l"/>
            <a:pathLst>
              <a:path h="7358852" w="14791662">
                <a:moveTo>
                  <a:pt x="0" y="0"/>
                </a:moveTo>
                <a:lnTo>
                  <a:pt x="14791662" y="0"/>
                </a:lnTo>
                <a:lnTo>
                  <a:pt x="14791662" y="7358852"/>
                </a:lnTo>
                <a:lnTo>
                  <a:pt x="0" y="7358852"/>
                </a:lnTo>
                <a:lnTo>
                  <a:pt x="0" y="0"/>
                </a:lnTo>
                <a:close/>
              </a:path>
            </a:pathLst>
          </a:custGeom>
          <a:blipFill>
            <a:blip r:embed="rId2"/>
            <a:stretch>
              <a:fillRect l="0" t="0" r="0" b="0"/>
            </a:stretch>
          </a:blipFill>
        </p:spPr>
      </p:sp>
      <p:sp>
        <p:nvSpPr>
          <p:cNvPr name="TextBox 4" id="4"/>
          <p:cNvSpPr txBox="true"/>
          <p:nvPr/>
        </p:nvSpPr>
        <p:spPr>
          <a:xfrm rot="0">
            <a:off x="2064014" y="466790"/>
            <a:ext cx="14159972" cy="679643"/>
          </a:xfrm>
          <a:prstGeom prst="rect">
            <a:avLst/>
          </a:prstGeom>
        </p:spPr>
        <p:txBody>
          <a:bodyPr anchor="t" rtlCol="false" tIns="0" lIns="0" bIns="0" rIns="0">
            <a:spAutoFit/>
          </a:bodyPr>
          <a:lstStyle/>
          <a:p>
            <a:pPr algn="ctr" marL="0" indent="0" lvl="0">
              <a:lnSpc>
                <a:spcPts val="5505"/>
              </a:lnSpc>
            </a:pPr>
            <a:r>
              <a:rPr lang="en-US" sz="4234" spc="423">
                <a:solidFill>
                  <a:srgbClr val="203D64"/>
                </a:solidFill>
                <a:latin typeface="Open Sans Light Bold"/>
              </a:rPr>
              <a:t>FINAL RESULTS</a:t>
            </a:r>
          </a:p>
        </p:txBody>
      </p:sp>
      <p:sp>
        <p:nvSpPr>
          <p:cNvPr name="TextBox 5" id="5"/>
          <p:cNvSpPr txBox="true"/>
          <p:nvPr/>
        </p:nvSpPr>
        <p:spPr>
          <a:xfrm rot="0">
            <a:off x="17044454" y="312433"/>
            <a:ext cx="1287798" cy="513229"/>
          </a:xfrm>
          <a:prstGeom prst="rect">
            <a:avLst/>
          </a:prstGeom>
        </p:spPr>
        <p:txBody>
          <a:bodyPr anchor="t" rtlCol="false" tIns="0" lIns="0" bIns="0" rIns="0">
            <a:spAutoFit/>
          </a:bodyPr>
          <a:lstStyle/>
          <a:p>
            <a:pPr algn="ctr">
              <a:lnSpc>
                <a:spcPts val="4261"/>
              </a:lnSpc>
            </a:pPr>
            <a:r>
              <a:rPr lang="en-US" sz="3044">
                <a:solidFill>
                  <a:srgbClr val="EBEBEB"/>
                </a:solidFill>
                <a:latin typeface="Open Sans Light Bold"/>
              </a:rPr>
              <a:t>12</a:t>
            </a:r>
          </a:p>
        </p:txBody>
      </p:sp>
      <p:grpSp>
        <p:nvGrpSpPr>
          <p:cNvPr name="Group 6" id="6"/>
          <p:cNvGrpSpPr/>
          <p:nvPr/>
        </p:nvGrpSpPr>
        <p:grpSpPr>
          <a:xfrm rot="0">
            <a:off x="1907182" y="2606344"/>
            <a:ext cx="2427116" cy="757325"/>
            <a:chOff x="0" y="0"/>
            <a:chExt cx="639240" cy="199460"/>
          </a:xfrm>
        </p:grpSpPr>
        <p:sp>
          <p:nvSpPr>
            <p:cNvPr name="Freeform 7" id="7"/>
            <p:cNvSpPr/>
            <p:nvPr/>
          </p:nvSpPr>
          <p:spPr>
            <a:xfrm flipH="false" flipV="false" rot="0">
              <a:off x="0" y="0"/>
              <a:ext cx="639240" cy="199460"/>
            </a:xfrm>
            <a:custGeom>
              <a:avLst/>
              <a:gdLst/>
              <a:ahLst/>
              <a:cxnLst/>
              <a:rect r="r" b="b" t="t" l="l"/>
              <a:pathLst>
                <a:path h="199460" w="639240">
                  <a:moveTo>
                    <a:pt x="0" y="0"/>
                  </a:moveTo>
                  <a:lnTo>
                    <a:pt x="639240" y="0"/>
                  </a:lnTo>
                  <a:lnTo>
                    <a:pt x="639240" y="199460"/>
                  </a:lnTo>
                  <a:lnTo>
                    <a:pt x="0" y="199460"/>
                  </a:lnTo>
                  <a:close/>
                </a:path>
              </a:pathLst>
            </a:custGeom>
            <a:solidFill>
              <a:srgbClr val="203D64">
                <a:alpha val="31765"/>
              </a:srgbClr>
            </a:solidFill>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748169" y="8765776"/>
            <a:ext cx="14791662" cy="513229"/>
          </a:xfrm>
          <a:prstGeom prst="rect">
            <a:avLst/>
          </a:prstGeom>
        </p:spPr>
        <p:txBody>
          <a:bodyPr anchor="t" rtlCol="false" tIns="0" lIns="0" bIns="0" rIns="0">
            <a:spAutoFit/>
          </a:bodyPr>
          <a:lstStyle/>
          <a:p>
            <a:pPr algn="ctr">
              <a:lnSpc>
                <a:spcPts val="4261"/>
              </a:lnSpc>
              <a:spcBef>
                <a:spcPct val="0"/>
              </a:spcBef>
            </a:pPr>
            <a:r>
              <a:rPr lang="en-US" sz="3044">
                <a:solidFill>
                  <a:srgbClr val="203D64"/>
                </a:solidFill>
                <a:latin typeface="Open Sans Light Bold"/>
              </a:rPr>
              <a:t>Showing Data for FINANCIALS with Expiry Date: 25JUL23</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AutoShape 2" id="2"/>
          <p:cNvSpPr/>
          <p:nvPr/>
        </p:nvSpPr>
        <p:spPr>
          <a:xfrm rot="0">
            <a:off x="17088705" y="0"/>
            <a:ext cx="1199295" cy="1199110"/>
          </a:xfrm>
          <a:prstGeom prst="rect">
            <a:avLst/>
          </a:prstGeom>
          <a:solidFill>
            <a:srgbClr val="203D64"/>
          </a:solidFill>
        </p:spPr>
      </p:sp>
      <p:sp>
        <p:nvSpPr>
          <p:cNvPr name="Freeform 3" id="3"/>
          <p:cNvSpPr/>
          <p:nvPr/>
        </p:nvSpPr>
        <p:spPr>
          <a:xfrm flipH="false" flipV="false" rot="0">
            <a:off x="1583131" y="1363066"/>
            <a:ext cx="15121738" cy="7560869"/>
          </a:xfrm>
          <a:custGeom>
            <a:avLst/>
            <a:gdLst/>
            <a:ahLst/>
            <a:cxnLst/>
            <a:rect r="r" b="b" t="t" l="l"/>
            <a:pathLst>
              <a:path h="7560869" w="15121738">
                <a:moveTo>
                  <a:pt x="0" y="0"/>
                </a:moveTo>
                <a:lnTo>
                  <a:pt x="15121738" y="0"/>
                </a:lnTo>
                <a:lnTo>
                  <a:pt x="15121738" y="7560868"/>
                </a:lnTo>
                <a:lnTo>
                  <a:pt x="0" y="7560868"/>
                </a:lnTo>
                <a:lnTo>
                  <a:pt x="0" y="0"/>
                </a:lnTo>
                <a:close/>
              </a:path>
            </a:pathLst>
          </a:custGeom>
          <a:blipFill>
            <a:blip r:embed="rId2"/>
            <a:stretch>
              <a:fillRect l="0" t="0" r="0" b="0"/>
            </a:stretch>
          </a:blipFill>
        </p:spPr>
      </p:sp>
      <p:grpSp>
        <p:nvGrpSpPr>
          <p:cNvPr name="Group 4" id="4"/>
          <p:cNvGrpSpPr/>
          <p:nvPr/>
        </p:nvGrpSpPr>
        <p:grpSpPr>
          <a:xfrm rot="0">
            <a:off x="3992526" y="2464095"/>
            <a:ext cx="3185780" cy="2049426"/>
            <a:chOff x="0" y="0"/>
            <a:chExt cx="839053" cy="539766"/>
          </a:xfrm>
        </p:grpSpPr>
        <p:sp>
          <p:nvSpPr>
            <p:cNvPr name="Freeform 5" id="5"/>
            <p:cNvSpPr/>
            <p:nvPr/>
          </p:nvSpPr>
          <p:spPr>
            <a:xfrm flipH="false" flipV="false" rot="0">
              <a:off x="0" y="0"/>
              <a:ext cx="839053" cy="539766"/>
            </a:xfrm>
            <a:custGeom>
              <a:avLst/>
              <a:gdLst/>
              <a:ahLst/>
              <a:cxnLst/>
              <a:rect r="r" b="b" t="t" l="l"/>
              <a:pathLst>
                <a:path h="539766" w="839053">
                  <a:moveTo>
                    <a:pt x="0" y="0"/>
                  </a:moveTo>
                  <a:lnTo>
                    <a:pt x="839053" y="0"/>
                  </a:lnTo>
                  <a:lnTo>
                    <a:pt x="839053" y="539766"/>
                  </a:lnTo>
                  <a:lnTo>
                    <a:pt x="0" y="539766"/>
                  </a:lnTo>
                  <a:close/>
                </a:path>
              </a:pathLst>
            </a:custGeom>
            <a:solidFill>
              <a:srgbClr val="203D64">
                <a:alpha val="31765"/>
              </a:srgbClr>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2064014" y="466790"/>
            <a:ext cx="14159972" cy="679643"/>
          </a:xfrm>
          <a:prstGeom prst="rect">
            <a:avLst/>
          </a:prstGeom>
        </p:spPr>
        <p:txBody>
          <a:bodyPr anchor="t" rtlCol="false" tIns="0" lIns="0" bIns="0" rIns="0">
            <a:spAutoFit/>
          </a:bodyPr>
          <a:lstStyle/>
          <a:p>
            <a:pPr algn="ctr" marL="0" indent="0" lvl="0">
              <a:lnSpc>
                <a:spcPts val="5505"/>
              </a:lnSpc>
            </a:pPr>
            <a:r>
              <a:rPr lang="en-US" sz="4234" spc="423">
                <a:solidFill>
                  <a:srgbClr val="203D64"/>
                </a:solidFill>
                <a:latin typeface="Open Sans Light Bold"/>
              </a:rPr>
              <a:t>FINAL RESULTS</a:t>
            </a:r>
          </a:p>
        </p:txBody>
      </p:sp>
      <p:sp>
        <p:nvSpPr>
          <p:cNvPr name="TextBox 8" id="8"/>
          <p:cNvSpPr txBox="true"/>
          <p:nvPr/>
        </p:nvSpPr>
        <p:spPr>
          <a:xfrm rot="0">
            <a:off x="17044454" y="312433"/>
            <a:ext cx="1287798" cy="513229"/>
          </a:xfrm>
          <a:prstGeom prst="rect">
            <a:avLst/>
          </a:prstGeom>
        </p:spPr>
        <p:txBody>
          <a:bodyPr anchor="t" rtlCol="false" tIns="0" lIns="0" bIns="0" rIns="0">
            <a:spAutoFit/>
          </a:bodyPr>
          <a:lstStyle/>
          <a:p>
            <a:pPr algn="ctr">
              <a:lnSpc>
                <a:spcPts val="4261"/>
              </a:lnSpc>
            </a:pPr>
            <a:r>
              <a:rPr lang="en-US" sz="3044">
                <a:solidFill>
                  <a:srgbClr val="EBEBEB"/>
                </a:solidFill>
                <a:latin typeface="Open Sans Light Bold"/>
              </a:rPr>
              <a:t>13</a:t>
            </a:r>
          </a:p>
        </p:txBody>
      </p:sp>
      <p:sp>
        <p:nvSpPr>
          <p:cNvPr name="TextBox 9" id="9"/>
          <p:cNvSpPr txBox="true"/>
          <p:nvPr/>
        </p:nvSpPr>
        <p:spPr>
          <a:xfrm rot="0">
            <a:off x="1748169" y="8973110"/>
            <a:ext cx="14791662" cy="513229"/>
          </a:xfrm>
          <a:prstGeom prst="rect">
            <a:avLst/>
          </a:prstGeom>
        </p:spPr>
        <p:txBody>
          <a:bodyPr anchor="t" rtlCol="false" tIns="0" lIns="0" bIns="0" rIns="0">
            <a:spAutoFit/>
          </a:bodyPr>
          <a:lstStyle/>
          <a:p>
            <a:pPr algn="ctr">
              <a:lnSpc>
                <a:spcPts val="4261"/>
              </a:lnSpc>
              <a:spcBef>
                <a:spcPct val="0"/>
              </a:spcBef>
            </a:pPr>
            <a:r>
              <a:rPr lang="en-US" sz="3044">
                <a:solidFill>
                  <a:srgbClr val="203D64"/>
                </a:solidFill>
                <a:latin typeface="Open Sans Light Bold"/>
              </a:rPr>
              <a:t>Drop Down Menu to filter based on various options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AutoShape 2" id="2"/>
          <p:cNvSpPr/>
          <p:nvPr/>
        </p:nvSpPr>
        <p:spPr>
          <a:xfrm rot="0">
            <a:off x="17088705" y="0"/>
            <a:ext cx="1199295" cy="1199110"/>
          </a:xfrm>
          <a:prstGeom prst="rect">
            <a:avLst/>
          </a:prstGeom>
          <a:solidFill>
            <a:srgbClr val="203D64"/>
          </a:solidFill>
        </p:spPr>
      </p:sp>
      <p:sp>
        <p:nvSpPr>
          <p:cNvPr name="Freeform 3" id="3"/>
          <p:cNvSpPr/>
          <p:nvPr/>
        </p:nvSpPr>
        <p:spPr>
          <a:xfrm flipH="false" flipV="false" rot="0">
            <a:off x="1653780" y="3326997"/>
            <a:ext cx="14980439" cy="2639574"/>
          </a:xfrm>
          <a:custGeom>
            <a:avLst/>
            <a:gdLst/>
            <a:ahLst/>
            <a:cxnLst/>
            <a:rect r="r" b="b" t="t" l="l"/>
            <a:pathLst>
              <a:path h="2639574" w="14980439">
                <a:moveTo>
                  <a:pt x="0" y="0"/>
                </a:moveTo>
                <a:lnTo>
                  <a:pt x="14980440" y="0"/>
                </a:lnTo>
                <a:lnTo>
                  <a:pt x="14980440" y="2639574"/>
                </a:lnTo>
                <a:lnTo>
                  <a:pt x="0" y="2639574"/>
                </a:lnTo>
                <a:lnTo>
                  <a:pt x="0" y="0"/>
                </a:lnTo>
                <a:close/>
              </a:path>
            </a:pathLst>
          </a:custGeom>
          <a:blipFill>
            <a:blip r:embed="rId2"/>
            <a:stretch>
              <a:fillRect l="0" t="0" r="0" b="0"/>
            </a:stretch>
          </a:blipFill>
        </p:spPr>
      </p:sp>
      <p:sp>
        <p:nvSpPr>
          <p:cNvPr name="TextBox 4" id="4"/>
          <p:cNvSpPr txBox="true"/>
          <p:nvPr/>
        </p:nvSpPr>
        <p:spPr>
          <a:xfrm rot="0">
            <a:off x="2064014" y="466790"/>
            <a:ext cx="14159972" cy="679643"/>
          </a:xfrm>
          <a:prstGeom prst="rect">
            <a:avLst/>
          </a:prstGeom>
        </p:spPr>
        <p:txBody>
          <a:bodyPr anchor="t" rtlCol="false" tIns="0" lIns="0" bIns="0" rIns="0">
            <a:spAutoFit/>
          </a:bodyPr>
          <a:lstStyle/>
          <a:p>
            <a:pPr algn="ctr" marL="0" indent="0" lvl="0">
              <a:lnSpc>
                <a:spcPts val="5505"/>
              </a:lnSpc>
            </a:pPr>
            <a:r>
              <a:rPr lang="en-US" sz="4234" spc="423">
                <a:solidFill>
                  <a:srgbClr val="203D64"/>
                </a:solidFill>
                <a:latin typeface="Open Sans Light Bold"/>
              </a:rPr>
              <a:t>IMPLEMENTATION SCHEDULE</a:t>
            </a:r>
          </a:p>
        </p:txBody>
      </p:sp>
      <p:sp>
        <p:nvSpPr>
          <p:cNvPr name="TextBox 5" id="5"/>
          <p:cNvSpPr txBox="true"/>
          <p:nvPr/>
        </p:nvSpPr>
        <p:spPr>
          <a:xfrm rot="0">
            <a:off x="17044454" y="312433"/>
            <a:ext cx="1287798" cy="513229"/>
          </a:xfrm>
          <a:prstGeom prst="rect">
            <a:avLst/>
          </a:prstGeom>
        </p:spPr>
        <p:txBody>
          <a:bodyPr anchor="t" rtlCol="false" tIns="0" lIns="0" bIns="0" rIns="0">
            <a:spAutoFit/>
          </a:bodyPr>
          <a:lstStyle/>
          <a:p>
            <a:pPr algn="ctr">
              <a:lnSpc>
                <a:spcPts val="4261"/>
              </a:lnSpc>
            </a:pPr>
            <a:r>
              <a:rPr lang="en-US" sz="3044">
                <a:solidFill>
                  <a:srgbClr val="EBEBEB"/>
                </a:solidFill>
                <a:latin typeface="Open Sans Light Bold"/>
              </a:rPr>
              <a:t>14</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203D64"/>
        </a:solidFill>
      </p:bgPr>
    </p:bg>
    <p:spTree>
      <p:nvGrpSpPr>
        <p:cNvPr id="1" name=""/>
        <p:cNvGrpSpPr/>
        <p:nvPr/>
      </p:nvGrpSpPr>
      <p:grpSpPr>
        <a:xfrm>
          <a:off x="0" y="0"/>
          <a:ext cx="0" cy="0"/>
          <a:chOff x="0" y="0"/>
          <a:chExt cx="0" cy="0"/>
        </a:xfrm>
      </p:grpSpPr>
      <p:sp>
        <p:nvSpPr>
          <p:cNvPr name="TextBox 2" id="2"/>
          <p:cNvSpPr txBox="true"/>
          <p:nvPr/>
        </p:nvSpPr>
        <p:spPr>
          <a:xfrm rot="0">
            <a:off x="4902270" y="3658592"/>
            <a:ext cx="8483459" cy="1484908"/>
          </a:xfrm>
          <a:prstGeom prst="rect">
            <a:avLst/>
          </a:prstGeom>
        </p:spPr>
        <p:txBody>
          <a:bodyPr anchor="t" rtlCol="false" tIns="0" lIns="0" bIns="0" rIns="0">
            <a:spAutoFit/>
          </a:bodyPr>
          <a:lstStyle/>
          <a:p>
            <a:pPr algn="ctr">
              <a:lnSpc>
                <a:spcPts val="12006"/>
              </a:lnSpc>
              <a:spcBef>
                <a:spcPct val="0"/>
              </a:spcBef>
            </a:pPr>
            <a:r>
              <a:rPr lang="en-US" sz="9235" spc="923">
                <a:solidFill>
                  <a:srgbClr val="FFFFFF"/>
                </a:solidFill>
                <a:latin typeface="Open Sans Light Bold"/>
              </a:rPr>
              <a:t>THANK YOU!</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BEBEB"/>
        </a:solidFill>
      </p:bgPr>
    </p:bg>
    <p:spTree>
      <p:nvGrpSpPr>
        <p:cNvPr id="1" name=""/>
        <p:cNvGrpSpPr/>
        <p:nvPr/>
      </p:nvGrpSpPr>
      <p:grpSpPr>
        <a:xfrm>
          <a:off x="0" y="0"/>
          <a:ext cx="0" cy="0"/>
          <a:chOff x="0" y="0"/>
          <a:chExt cx="0" cy="0"/>
        </a:xfrm>
      </p:grpSpPr>
      <p:sp>
        <p:nvSpPr>
          <p:cNvPr name="TextBox 2" id="2"/>
          <p:cNvSpPr txBox="true"/>
          <p:nvPr/>
        </p:nvSpPr>
        <p:spPr>
          <a:xfrm rot="0">
            <a:off x="16849652" y="373808"/>
            <a:ext cx="1438348"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Light"/>
              </a:rPr>
              <a:t>2</a:t>
            </a:r>
          </a:p>
        </p:txBody>
      </p:sp>
      <p:sp>
        <p:nvSpPr>
          <p:cNvPr name="AutoShape 3" id="3"/>
          <p:cNvSpPr/>
          <p:nvPr/>
        </p:nvSpPr>
        <p:spPr>
          <a:xfrm rot="0">
            <a:off x="17088705" y="0"/>
            <a:ext cx="1199295" cy="1199110"/>
          </a:xfrm>
          <a:prstGeom prst="rect">
            <a:avLst/>
          </a:prstGeom>
          <a:solidFill>
            <a:srgbClr val="203D64"/>
          </a:solidFill>
        </p:spPr>
      </p:sp>
      <p:sp>
        <p:nvSpPr>
          <p:cNvPr name="TextBox 4" id="4"/>
          <p:cNvSpPr txBox="true"/>
          <p:nvPr/>
        </p:nvSpPr>
        <p:spPr>
          <a:xfrm rot="0">
            <a:off x="1028700" y="2306918"/>
            <a:ext cx="15820952" cy="4343400"/>
          </a:xfrm>
          <a:prstGeom prst="rect">
            <a:avLst/>
          </a:prstGeom>
        </p:spPr>
        <p:txBody>
          <a:bodyPr anchor="t" rtlCol="false" tIns="0" lIns="0" bIns="0" rIns="0">
            <a:spAutoFit/>
          </a:bodyPr>
          <a:lstStyle/>
          <a:p>
            <a:pPr>
              <a:lnSpc>
                <a:spcPts val="4316"/>
              </a:lnSpc>
            </a:pPr>
            <a:r>
              <a:rPr lang="en-US" sz="3596">
                <a:solidFill>
                  <a:srgbClr val="203D64"/>
                </a:solidFill>
                <a:latin typeface="Open Sans"/>
              </a:rPr>
              <a:t>Develop a </a:t>
            </a:r>
            <a:r>
              <a:rPr lang="en-US" sz="3596">
                <a:solidFill>
                  <a:srgbClr val="203D64"/>
                </a:solidFill>
                <a:latin typeface="Open Sans Bold"/>
              </a:rPr>
              <a:t>real-time</a:t>
            </a:r>
            <a:r>
              <a:rPr lang="en-US" sz="3596">
                <a:solidFill>
                  <a:srgbClr val="203D64"/>
                </a:solidFill>
                <a:latin typeface="Open Sans"/>
              </a:rPr>
              <a:t> options chain screen that analyzes market data stream over TCP/IP packets and calculates various metrics, including implied volatility (IV), for various options contracts and update the option chain web-page data in real time without the need to refresh. </a:t>
            </a:r>
          </a:p>
          <a:p>
            <a:pPr>
              <a:lnSpc>
                <a:spcPts val="4316"/>
              </a:lnSpc>
            </a:pPr>
          </a:p>
          <a:p>
            <a:pPr>
              <a:lnSpc>
                <a:spcPts val="4316"/>
              </a:lnSpc>
            </a:pPr>
            <a:r>
              <a:rPr lang="en-US" sz="3596">
                <a:solidFill>
                  <a:srgbClr val="203D64"/>
                </a:solidFill>
                <a:latin typeface="Open Sans"/>
              </a:rPr>
              <a:t>The option chain will be displayed as a webpage, much as platforms like the option chain for NSE India. On the selection of underlying and different expiries, the webpage updates accordingly</a:t>
            </a:r>
          </a:p>
        </p:txBody>
      </p:sp>
      <p:sp>
        <p:nvSpPr>
          <p:cNvPr name="TextBox 5" id="5"/>
          <p:cNvSpPr txBox="true"/>
          <p:nvPr/>
        </p:nvSpPr>
        <p:spPr>
          <a:xfrm rot="0">
            <a:off x="5359581" y="595327"/>
            <a:ext cx="7159191" cy="679643"/>
          </a:xfrm>
          <a:prstGeom prst="rect">
            <a:avLst/>
          </a:prstGeom>
        </p:spPr>
        <p:txBody>
          <a:bodyPr anchor="t" rtlCol="false" tIns="0" lIns="0" bIns="0" rIns="0">
            <a:spAutoFit/>
          </a:bodyPr>
          <a:lstStyle/>
          <a:p>
            <a:pPr algn="ctr" marL="0" indent="0" lvl="0">
              <a:lnSpc>
                <a:spcPts val="5505"/>
              </a:lnSpc>
            </a:pPr>
            <a:r>
              <a:rPr lang="en-US" sz="4234" spc="423">
                <a:solidFill>
                  <a:srgbClr val="203D64"/>
                </a:solidFill>
                <a:latin typeface="Open Sans Light Bold"/>
              </a:rPr>
              <a:t>PROBLEM STATEMENT</a:t>
            </a:r>
          </a:p>
        </p:txBody>
      </p:sp>
      <p:sp>
        <p:nvSpPr>
          <p:cNvPr name="TextBox 6" id="6"/>
          <p:cNvSpPr txBox="true"/>
          <p:nvPr/>
        </p:nvSpPr>
        <p:spPr>
          <a:xfrm rot="0">
            <a:off x="17044454" y="312433"/>
            <a:ext cx="1287798" cy="513229"/>
          </a:xfrm>
          <a:prstGeom prst="rect">
            <a:avLst/>
          </a:prstGeom>
        </p:spPr>
        <p:txBody>
          <a:bodyPr anchor="t" rtlCol="false" tIns="0" lIns="0" bIns="0" rIns="0">
            <a:spAutoFit/>
          </a:bodyPr>
          <a:lstStyle/>
          <a:p>
            <a:pPr algn="ctr">
              <a:lnSpc>
                <a:spcPts val="4261"/>
              </a:lnSpc>
            </a:pPr>
            <a:r>
              <a:rPr lang="en-US" sz="3044">
                <a:solidFill>
                  <a:srgbClr val="EBEBEB"/>
                </a:solidFill>
                <a:latin typeface="Open Sans Light Bold"/>
              </a:rPr>
              <a:t>2</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BEBEB"/>
        </a:solidFill>
      </p:bgPr>
    </p:bg>
    <p:spTree>
      <p:nvGrpSpPr>
        <p:cNvPr id="1" name=""/>
        <p:cNvGrpSpPr/>
        <p:nvPr/>
      </p:nvGrpSpPr>
      <p:grpSpPr>
        <a:xfrm>
          <a:off x="0" y="0"/>
          <a:ext cx="0" cy="0"/>
          <a:chOff x="0" y="0"/>
          <a:chExt cx="0" cy="0"/>
        </a:xfrm>
      </p:grpSpPr>
      <p:sp>
        <p:nvSpPr>
          <p:cNvPr name="AutoShape 2" id="2"/>
          <p:cNvSpPr/>
          <p:nvPr/>
        </p:nvSpPr>
        <p:spPr>
          <a:xfrm rot="0">
            <a:off x="17088705" y="0"/>
            <a:ext cx="1199295" cy="1199110"/>
          </a:xfrm>
          <a:prstGeom prst="rect">
            <a:avLst/>
          </a:prstGeom>
          <a:solidFill>
            <a:srgbClr val="203D64"/>
          </a:solidFill>
        </p:spPr>
      </p:sp>
      <p:sp>
        <p:nvSpPr>
          <p:cNvPr name="TextBox 3" id="3"/>
          <p:cNvSpPr txBox="true"/>
          <p:nvPr/>
        </p:nvSpPr>
        <p:spPr>
          <a:xfrm rot="0">
            <a:off x="6729195" y="245225"/>
            <a:ext cx="4829610" cy="670560"/>
          </a:xfrm>
          <a:prstGeom prst="rect">
            <a:avLst/>
          </a:prstGeom>
        </p:spPr>
        <p:txBody>
          <a:bodyPr anchor="t" rtlCol="false" tIns="0" lIns="0" bIns="0" rIns="0">
            <a:spAutoFit/>
          </a:bodyPr>
          <a:lstStyle/>
          <a:p>
            <a:pPr marL="0" indent="0" lvl="0">
              <a:lnSpc>
                <a:spcPts val="5459"/>
              </a:lnSpc>
            </a:pPr>
            <a:r>
              <a:rPr lang="en-US" sz="4199" spc="419">
                <a:solidFill>
                  <a:srgbClr val="203D64"/>
                </a:solidFill>
                <a:latin typeface="Open Sans Light Bold"/>
              </a:rPr>
              <a:t>REQUIREMENTS</a:t>
            </a:r>
          </a:p>
        </p:txBody>
      </p:sp>
      <p:sp>
        <p:nvSpPr>
          <p:cNvPr name="TextBox 4" id="4"/>
          <p:cNvSpPr txBox="true"/>
          <p:nvPr/>
        </p:nvSpPr>
        <p:spPr>
          <a:xfrm rot="0">
            <a:off x="17044454" y="312433"/>
            <a:ext cx="1287798" cy="513229"/>
          </a:xfrm>
          <a:prstGeom prst="rect">
            <a:avLst/>
          </a:prstGeom>
        </p:spPr>
        <p:txBody>
          <a:bodyPr anchor="t" rtlCol="false" tIns="0" lIns="0" bIns="0" rIns="0">
            <a:spAutoFit/>
          </a:bodyPr>
          <a:lstStyle/>
          <a:p>
            <a:pPr algn="ctr">
              <a:lnSpc>
                <a:spcPts val="4261"/>
              </a:lnSpc>
            </a:pPr>
            <a:r>
              <a:rPr lang="en-US" sz="3044">
                <a:solidFill>
                  <a:srgbClr val="EBEBEB"/>
                </a:solidFill>
                <a:latin typeface="Open Sans Light Bold"/>
              </a:rPr>
              <a:t>3</a:t>
            </a:r>
          </a:p>
        </p:txBody>
      </p:sp>
      <p:sp>
        <p:nvSpPr>
          <p:cNvPr name="TextBox 5" id="5"/>
          <p:cNvSpPr txBox="true"/>
          <p:nvPr/>
        </p:nvSpPr>
        <p:spPr>
          <a:xfrm rot="0">
            <a:off x="2707309" y="1554015"/>
            <a:ext cx="12873383" cy="5753100"/>
          </a:xfrm>
          <a:prstGeom prst="rect">
            <a:avLst/>
          </a:prstGeom>
        </p:spPr>
        <p:txBody>
          <a:bodyPr anchor="t" rtlCol="false" tIns="0" lIns="0" bIns="0" rIns="0">
            <a:spAutoFit/>
          </a:bodyPr>
          <a:lstStyle/>
          <a:p>
            <a:pPr>
              <a:lnSpc>
                <a:spcPts val="4196"/>
              </a:lnSpc>
            </a:pPr>
            <a:r>
              <a:rPr lang="en-US" sz="3496">
                <a:solidFill>
                  <a:srgbClr val="203D64"/>
                </a:solidFill>
                <a:latin typeface="Open Sans Bold"/>
              </a:rPr>
              <a:t>System Requirement:</a:t>
            </a:r>
          </a:p>
          <a:p>
            <a:pPr marL="754961" indent="-377480" lvl="1">
              <a:lnSpc>
                <a:spcPts val="4196"/>
              </a:lnSpc>
              <a:buFont typeface="Arial"/>
              <a:buChar char="•"/>
            </a:pPr>
            <a:r>
              <a:rPr lang="en-US" sz="3496">
                <a:solidFill>
                  <a:srgbClr val="203D64"/>
                </a:solidFill>
                <a:latin typeface="Open Sans"/>
              </a:rPr>
              <a:t>Quad core machine</a:t>
            </a:r>
          </a:p>
          <a:p>
            <a:pPr marL="754961" indent="-377480" lvl="1">
              <a:lnSpc>
                <a:spcPts val="4196"/>
              </a:lnSpc>
              <a:buFont typeface="Arial"/>
              <a:buChar char="•"/>
            </a:pPr>
            <a:r>
              <a:rPr lang="en-US" sz="3496">
                <a:solidFill>
                  <a:srgbClr val="203D64"/>
                </a:solidFill>
                <a:latin typeface="Open Sans"/>
              </a:rPr>
              <a:t>8 GB RAM</a:t>
            </a:r>
          </a:p>
          <a:p>
            <a:pPr marL="754961" indent="-377480" lvl="1">
              <a:lnSpc>
                <a:spcPts val="4196"/>
              </a:lnSpc>
              <a:buFont typeface="Arial"/>
              <a:buChar char="•"/>
            </a:pPr>
            <a:r>
              <a:rPr lang="en-US" sz="3496">
                <a:solidFill>
                  <a:srgbClr val="203D64"/>
                </a:solidFill>
                <a:latin typeface="Open Sans"/>
              </a:rPr>
              <a:t>100 GB free disk space.</a:t>
            </a:r>
          </a:p>
          <a:p>
            <a:pPr marL="754961" indent="-377480" lvl="1">
              <a:lnSpc>
                <a:spcPts val="4196"/>
              </a:lnSpc>
              <a:buFont typeface="Arial"/>
              <a:buChar char="•"/>
            </a:pPr>
            <a:r>
              <a:rPr lang="en-US" sz="3496">
                <a:solidFill>
                  <a:srgbClr val="203D64"/>
                </a:solidFill>
                <a:latin typeface="Open Sans"/>
              </a:rPr>
              <a:t>Windows(Windows10/11)/Linux(Ubuntu 22.04/23.04)</a:t>
            </a:r>
          </a:p>
          <a:p>
            <a:pPr>
              <a:lnSpc>
                <a:spcPts val="4196"/>
              </a:lnSpc>
            </a:pPr>
          </a:p>
          <a:p>
            <a:pPr>
              <a:lnSpc>
                <a:spcPts val="4196"/>
              </a:lnSpc>
            </a:pPr>
            <a:r>
              <a:rPr lang="en-US" sz="3496">
                <a:solidFill>
                  <a:srgbClr val="203D64"/>
                </a:solidFill>
                <a:latin typeface="Open Sans Bold"/>
              </a:rPr>
              <a:t>General Requirements:</a:t>
            </a:r>
          </a:p>
          <a:p>
            <a:pPr marL="754961" indent="-377480" lvl="1">
              <a:lnSpc>
                <a:spcPts val="4196"/>
              </a:lnSpc>
              <a:buFont typeface="Arial"/>
              <a:buChar char="•"/>
            </a:pPr>
            <a:r>
              <a:rPr lang="en-US" sz="3496">
                <a:solidFill>
                  <a:srgbClr val="203D64"/>
                </a:solidFill>
                <a:latin typeface="Open Sans"/>
              </a:rPr>
              <a:t>Basic knowledge about Options: Calls and Puts.</a:t>
            </a:r>
          </a:p>
          <a:p>
            <a:pPr marL="754961" indent="-377480" lvl="1">
              <a:lnSpc>
                <a:spcPts val="4196"/>
              </a:lnSpc>
              <a:buFont typeface="Arial"/>
              <a:buChar char="•"/>
            </a:pPr>
            <a:r>
              <a:rPr lang="en-US" sz="3496">
                <a:solidFill>
                  <a:srgbClr val="203D64"/>
                </a:solidFill>
                <a:latin typeface="Open Sans"/>
              </a:rPr>
              <a:t>Conceptual understanding about Implied Volatility and methods to calculate it.</a:t>
            </a:r>
          </a:p>
          <a:p>
            <a:pPr marL="754961" indent="-377480" lvl="1">
              <a:lnSpc>
                <a:spcPts val="4196"/>
              </a:lnSpc>
              <a:buFont typeface="Arial"/>
              <a:buChar char="•"/>
            </a:pPr>
            <a:r>
              <a:rPr lang="en-US" sz="3496">
                <a:solidFill>
                  <a:srgbClr val="203D64"/>
                </a:solidFill>
                <a:latin typeface="Open Sans"/>
              </a:rPr>
              <a:t>General idea of the market data and its data structure</a:t>
            </a:r>
            <a:r>
              <a:rPr lang="en-US" sz="3496">
                <a:solidFill>
                  <a:srgbClr val="203D64"/>
                </a:solidFill>
                <a:latin typeface="Open Sans Bold"/>
              </a:rPr>
              <a:t>.</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BEBEB"/>
        </a:solidFill>
      </p:bgPr>
    </p:bg>
    <p:spTree>
      <p:nvGrpSpPr>
        <p:cNvPr id="1" name=""/>
        <p:cNvGrpSpPr/>
        <p:nvPr/>
      </p:nvGrpSpPr>
      <p:grpSpPr>
        <a:xfrm>
          <a:off x="0" y="0"/>
          <a:ext cx="0" cy="0"/>
          <a:chOff x="0" y="0"/>
          <a:chExt cx="0" cy="0"/>
        </a:xfrm>
      </p:grpSpPr>
      <p:sp>
        <p:nvSpPr>
          <p:cNvPr name="TextBox 2" id="2"/>
          <p:cNvSpPr txBox="true"/>
          <p:nvPr/>
        </p:nvSpPr>
        <p:spPr>
          <a:xfrm rot="0">
            <a:off x="5572904" y="223317"/>
            <a:ext cx="7142192" cy="714375"/>
          </a:xfrm>
          <a:prstGeom prst="rect">
            <a:avLst/>
          </a:prstGeom>
        </p:spPr>
        <p:txBody>
          <a:bodyPr anchor="t" rtlCol="false" tIns="0" lIns="0" bIns="0" rIns="0">
            <a:spAutoFit/>
          </a:bodyPr>
          <a:lstStyle/>
          <a:p>
            <a:pPr marL="0" indent="0" lvl="0">
              <a:lnSpc>
                <a:spcPts val="5849"/>
              </a:lnSpc>
            </a:pPr>
            <a:r>
              <a:rPr lang="en-US" sz="4499" spc="449">
                <a:solidFill>
                  <a:srgbClr val="203D64"/>
                </a:solidFill>
                <a:latin typeface="Open Sans Light Bold"/>
              </a:rPr>
              <a:t>TECHNOLOGIES USED</a:t>
            </a:r>
          </a:p>
        </p:txBody>
      </p:sp>
      <p:sp>
        <p:nvSpPr>
          <p:cNvPr name="TextBox 3" id="3"/>
          <p:cNvSpPr txBox="true"/>
          <p:nvPr/>
        </p:nvSpPr>
        <p:spPr>
          <a:xfrm rot="0">
            <a:off x="2296468" y="1263529"/>
            <a:ext cx="3226891" cy="845970"/>
          </a:xfrm>
          <a:prstGeom prst="rect">
            <a:avLst/>
          </a:prstGeom>
        </p:spPr>
        <p:txBody>
          <a:bodyPr anchor="t" rtlCol="false" tIns="0" lIns="0" bIns="0" rIns="0">
            <a:spAutoFit/>
          </a:bodyPr>
          <a:lstStyle/>
          <a:p>
            <a:pPr algn="ctr">
              <a:lnSpc>
                <a:spcPts val="6921"/>
              </a:lnSpc>
              <a:spcBef>
                <a:spcPct val="0"/>
              </a:spcBef>
            </a:pPr>
            <a:r>
              <a:rPr lang="en-US" sz="4944" u="sng">
                <a:solidFill>
                  <a:srgbClr val="203D64"/>
                </a:solidFill>
                <a:latin typeface="Open Sans Light Bold"/>
              </a:rPr>
              <a:t> Frontend:</a:t>
            </a:r>
          </a:p>
        </p:txBody>
      </p:sp>
      <p:sp>
        <p:nvSpPr>
          <p:cNvPr name="TextBox 4" id="4"/>
          <p:cNvSpPr txBox="true"/>
          <p:nvPr/>
        </p:nvSpPr>
        <p:spPr>
          <a:xfrm rot="0">
            <a:off x="2522995" y="2521410"/>
            <a:ext cx="4389090" cy="3119905"/>
          </a:xfrm>
          <a:prstGeom prst="rect">
            <a:avLst/>
          </a:prstGeom>
        </p:spPr>
        <p:txBody>
          <a:bodyPr anchor="t" rtlCol="false" tIns="0" lIns="0" bIns="0" rIns="0">
            <a:spAutoFit/>
          </a:bodyPr>
          <a:lstStyle/>
          <a:p>
            <a:pPr algn="just" marL="765173" indent="-382587" lvl="1">
              <a:lnSpc>
                <a:spcPts val="4961"/>
              </a:lnSpc>
              <a:buFont typeface="Arial"/>
              <a:buChar char="•"/>
            </a:pPr>
            <a:r>
              <a:rPr lang="en-US" sz="3544">
                <a:solidFill>
                  <a:srgbClr val="203D64"/>
                </a:solidFill>
                <a:latin typeface="Open Sans Light Bold"/>
              </a:rPr>
              <a:t>ReactJS</a:t>
            </a:r>
          </a:p>
          <a:p>
            <a:pPr algn="just" marL="765173" indent="-382587" lvl="1">
              <a:lnSpc>
                <a:spcPts val="4961"/>
              </a:lnSpc>
              <a:buFont typeface="Arial"/>
              <a:buChar char="•"/>
            </a:pPr>
            <a:r>
              <a:rPr lang="en-US" sz="3544">
                <a:solidFill>
                  <a:srgbClr val="203D64"/>
                </a:solidFill>
                <a:latin typeface="Open Sans Light Bold"/>
              </a:rPr>
              <a:t>React-bootstrap</a:t>
            </a:r>
          </a:p>
          <a:p>
            <a:pPr algn="just" marL="765173" indent="-382587" lvl="1">
              <a:lnSpc>
                <a:spcPts val="4961"/>
              </a:lnSpc>
              <a:buFont typeface="Arial"/>
              <a:buChar char="•"/>
            </a:pPr>
            <a:r>
              <a:rPr lang="en-US" sz="3544">
                <a:solidFill>
                  <a:srgbClr val="203D64"/>
                </a:solidFill>
                <a:latin typeface="Open Sans Light Bold"/>
              </a:rPr>
              <a:t>React-redux</a:t>
            </a:r>
          </a:p>
          <a:p>
            <a:pPr algn="just" marL="765173" indent="-382587" lvl="1">
              <a:lnSpc>
                <a:spcPts val="4961"/>
              </a:lnSpc>
              <a:buFont typeface="Arial"/>
              <a:buChar char="•"/>
            </a:pPr>
            <a:r>
              <a:rPr lang="en-US" sz="3544">
                <a:solidFill>
                  <a:srgbClr val="203D64"/>
                </a:solidFill>
                <a:latin typeface="Open Sans Light Bold"/>
              </a:rPr>
              <a:t>HTML</a:t>
            </a:r>
          </a:p>
          <a:p>
            <a:pPr algn="just" marL="765173" indent="-382587" lvl="1">
              <a:lnSpc>
                <a:spcPts val="4961"/>
              </a:lnSpc>
              <a:buFont typeface="Arial"/>
              <a:buChar char="•"/>
            </a:pPr>
            <a:r>
              <a:rPr lang="en-US" sz="3544">
                <a:solidFill>
                  <a:srgbClr val="203D64"/>
                </a:solidFill>
                <a:latin typeface="Open Sans Light Bold"/>
              </a:rPr>
              <a:t>CSS</a:t>
            </a:r>
          </a:p>
        </p:txBody>
      </p:sp>
      <p:sp>
        <p:nvSpPr>
          <p:cNvPr name="TextBox 5" id="5"/>
          <p:cNvSpPr txBox="true"/>
          <p:nvPr/>
        </p:nvSpPr>
        <p:spPr>
          <a:xfrm rot="0">
            <a:off x="13117318" y="1263529"/>
            <a:ext cx="2873375" cy="845970"/>
          </a:xfrm>
          <a:prstGeom prst="rect">
            <a:avLst/>
          </a:prstGeom>
        </p:spPr>
        <p:txBody>
          <a:bodyPr anchor="t" rtlCol="false" tIns="0" lIns="0" bIns="0" rIns="0">
            <a:spAutoFit/>
          </a:bodyPr>
          <a:lstStyle/>
          <a:p>
            <a:pPr algn="ctr">
              <a:lnSpc>
                <a:spcPts val="6921"/>
              </a:lnSpc>
              <a:spcBef>
                <a:spcPct val="0"/>
              </a:spcBef>
            </a:pPr>
            <a:r>
              <a:rPr lang="en-US" sz="4944" u="sng">
                <a:solidFill>
                  <a:srgbClr val="203D64"/>
                </a:solidFill>
                <a:latin typeface="Open Sans Light Bold"/>
              </a:rPr>
              <a:t>Backend:</a:t>
            </a:r>
          </a:p>
        </p:txBody>
      </p:sp>
      <p:sp>
        <p:nvSpPr>
          <p:cNvPr name="TextBox 6" id="6"/>
          <p:cNvSpPr txBox="true"/>
          <p:nvPr/>
        </p:nvSpPr>
        <p:spPr>
          <a:xfrm rot="0">
            <a:off x="12100525" y="2245845"/>
            <a:ext cx="4906963" cy="7012454"/>
          </a:xfrm>
          <a:prstGeom prst="rect">
            <a:avLst/>
          </a:prstGeom>
        </p:spPr>
        <p:txBody>
          <a:bodyPr anchor="t" rtlCol="false" tIns="0" lIns="0" bIns="0" rIns="0">
            <a:spAutoFit/>
          </a:bodyPr>
          <a:lstStyle/>
          <a:p>
            <a:pPr algn="ctr">
              <a:lnSpc>
                <a:spcPts val="4961"/>
              </a:lnSpc>
            </a:pPr>
            <a:r>
              <a:rPr lang="en-US" sz="3544">
                <a:solidFill>
                  <a:srgbClr val="203D64"/>
                </a:solidFill>
                <a:latin typeface="Open Sans Light Bold Italics"/>
              </a:rPr>
              <a:t>Core packages used:</a:t>
            </a:r>
          </a:p>
          <a:p>
            <a:pPr marL="657226" indent="-328613" lvl="1">
              <a:lnSpc>
                <a:spcPts val="4261"/>
              </a:lnSpc>
              <a:buFont typeface="Arial"/>
              <a:buChar char="•"/>
            </a:pPr>
            <a:r>
              <a:rPr lang="en-US" sz="3044">
                <a:solidFill>
                  <a:srgbClr val="203D64"/>
                </a:solidFill>
                <a:latin typeface="Open Sans Light Bold"/>
              </a:rPr>
              <a:t>SQLalchemy</a:t>
            </a:r>
          </a:p>
          <a:p>
            <a:pPr marL="657226" indent="-328613" lvl="1">
              <a:lnSpc>
                <a:spcPts val="4261"/>
              </a:lnSpc>
              <a:buFont typeface="Arial"/>
              <a:buChar char="•"/>
            </a:pPr>
            <a:r>
              <a:rPr lang="en-US" sz="3044">
                <a:solidFill>
                  <a:srgbClr val="203D64"/>
                </a:solidFill>
                <a:latin typeface="Open Sans Light Bold"/>
              </a:rPr>
              <a:t>Flask</a:t>
            </a:r>
          </a:p>
          <a:p>
            <a:pPr marL="657226" indent="-328613" lvl="1">
              <a:lnSpc>
                <a:spcPts val="4261"/>
              </a:lnSpc>
              <a:buFont typeface="Arial"/>
              <a:buChar char="•"/>
            </a:pPr>
            <a:r>
              <a:rPr lang="en-US" sz="3044">
                <a:solidFill>
                  <a:srgbClr val="203D64"/>
                </a:solidFill>
                <a:latin typeface="Open Sans Light Bold"/>
              </a:rPr>
              <a:t>Flaskrestful</a:t>
            </a:r>
          </a:p>
          <a:p>
            <a:pPr marL="657226" indent="-328613" lvl="1">
              <a:lnSpc>
                <a:spcPts val="4261"/>
              </a:lnSpc>
              <a:buFont typeface="Arial"/>
              <a:buChar char="•"/>
            </a:pPr>
            <a:r>
              <a:rPr lang="en-US" sz="3044">
                <a:solidFill>
                  <a:srgbClr val="203D64"/>
                </a:solidFill>
                <a:latin typeface="Open Sans Light Bold"/>
              </a:rPr>
              <a:t>Flask_sqlalchemy</a:t>
            </a:r>
          </a:p>
          <a:p>
            <a:pPr marL="657226" indent="-328613" lvl="1">
              <a:lnSpc>
                <a:spcPts val="4261"/>
              </a:lnSpc>
              <a:buFont typeface="Arial"/>
              <a:buChar char="•"/>
            </a:pPr>
            <a:r>
              <a:rPr lang="en-US" sz="3044">
                <a:solidFill>
                  <a:srgbClr val="203D64"/>
                </a:solidFill>
                <a:latin typeface="Open Sans Light Bold"/>
              </a:rPr>
              <a:t>Celery</a:t>
            </a:r>
          </a:p>
          <a:p>
            <a:pPr>
              <a:lnSpc>
                <a:spcPts val="4261"/>
              </a:lnSpc>
            </a:pPr>
          </a:p>
          <a:p>
            <a:pPr>
              <a:lnSpc>
                <a:spcPts val="4261"/>
              </a:lnSpc>
            </a:pPr>
            <a:r>
              <a:rPr lang="en-US" sz="3044">
                <a:solidFill>
                  <a:srgbClr val="203D64"/>
                </a:solidFill>
                <a:latin typeface="Open Sans Light Bold Italics"/>
              </a:rPr>
              <a:t>Supporting Packages Used:</a:t>
            </a:r>
          </a:p>
          <a:p>
            <a:pPr marL="657226" indent="-328613" lvl="1">
              <a:lnSpc>
                <a:spcPts val="4261"/>
              </a:lnSpc>
              <a:buFont typeface="Arial"/>
              <a:buChar char="•"/>
            </a:pPr>
            <a:r>
              <a:rPr lang="en-US" sz="3044">
                <a:solidFill>
                  <a:srgbClr val="203D64"/>
                </a:solidFill>
                <a:latin typeface="Open Sans Light Bold"/>
              </a:rPr>
              <a:t>Flask_cors</a:t>
            </a:r>
          </a:p>
          <a:p>
            <a:pPr marL="657226" indent="-328613" lvl="1">
              <a:lnSpc>
                <a:spcPts val="4261"/>
              </a:lnSpc>
              <a:buFont typeface="Arial"/>
              <a:buChar char="•"/>
            </a:pPr>
            <a:r>
              <a:rPr lang="en-US" sz="3044">
                <a:solidFill>
                  <a:srgbClr val="203D64"/>
                </a:solidFill>
                <a:latin typeface="Open Sans Light Bold"/>
              </a:rPr>
              <a:t>Os</a:t>
            </a:r>
          </a:p>
          <a:p>
            <a:pPr marL="657226" indent="-328613" lvl="1">
              <a:lnSpc>
                <a:spcPts val="4261"/>
              </a:lnSpc>
              <a:buFont typeface="Arial"/>
              <a:buChar char="•"/>
            </a:pPr>
            <a:r>
              <a:rPr lang="en-US" sz="3044">
                <a:solidFill>
                  <a:srgbClr val="203D64"/>
                </a:solidFill>
                <a:latin typeface="Open Sans Light Bold"/>
              </a:rPr>
              <a:t>Re</a:t>
            </a:r>
          </a:p>
          <a:p>
            <a:pPr marL="657226" indent="-328613" lvl="1">
              <a:lnSpc>
                <a:spcPts val="4261"/>
              </a:lnSpc>
              <a:buFont typeface="Arial"/>
              <a:buChar char="•"/>
            </a:pPr>
            <a:r>
              <a:rPr lang="en-US" sz="3044">
                <a:solidFill>
                  <a:srgbClr val="203D64"/>
                </a:solidFill>
                <a:latin typeface="Open Sans Light Bold"/>
              </a:rPr>
              <a:t>Numpy</a:t>
            </a:r>
          </a:p>
          <a:p>
            <a:pPr marL="657226" indent="-328613" lvl="1">
              <a:lnSpc>
                <a:spcPts val="4261"/>
              </a:lnSpc>
              <a:buFont typeface="Arial"/>
              <a:buChar char="•"/>
            </a:pPr>
            <a:r>
              <a:rPr lang="en-US" sz="3044">
                <a:solidFill>
                  <a:srgbClr val="203D64"/>
                </a:solidFill>
                <a:latin typeface="Open Sans Light Bold"/>
              </a:rPr>
              <a:t>subprocess</a:t>
            </a:r>
          </a:p>
        </p:txBody>
      </p:sp>
      <p:sp>
        <p:nvSpPr>
          <p:cNvPr name="TextBox 7" id="7"/>
          <p:cNvSpPr txBox="true"/>
          <p:nvPr/>
        </p:nvSpPr>
        <p:spPr>
          <a:xfrm rot="0">
            <a:off x="1596837" y="5806911"/>
            <a:ext cx="4852690" cy="845970"/>
          </a:xfrm>
          <a:prstGeom prst="rect">
            <a:avLst/>
          </a:prstGeom>
        </p:spPr>
        <p:txBody>
          <a:bodyPr anchor="t" rtlCol="false" tIns="0" lIns="0" bIns="0" rIns="0">
            <a:spAutoFit/>
          </a:bodyPr>
          <a:lstStyle/>
          <a:p>
            <a:pPr algn="ctr">
              <a:lnSpc>
                <a:spcPts val="6921"/>
              </a:lnSpc>
              <a:spcBef>
                <a:spcPct val="0"/>
              </a:spcBef>
            </a:pPr>
            <a:r>
              <a:rPr lang="en-US" sz="4944" u="sng">
                <a:solidFill>
                  <a:srgbClr val="203D64"/>
                </a:solidFill>
                <a:latin typeface="Open Sans Light Bold"/>
              </a:rPr>
              <a:t>Database Used:</a:t>
            </a:r>
          </a:p>
        </p:txBody>
      </p:sp>
      <p:sp>
        <p:nvSpPr>
          <p:cNvPr name="TextBox 8" id="8"/>
          <p:cNvSpPr txBox="true"/>
          <p:nvPr/>
        </p:nvSpPr>
        <p:spPr>
          <a:xfrm rot="0">
            <a:off x="2522995" y="6927907"/>
            <a:ext cx="2481104" cy="605305"/>
          </a:xfrm>
          <a:prstGeom prst="rect">
            <a:avLst/>
          </a:prstGeom>
        </p:spPr>
        <p:txBody>
          <a:bodyPr anchor="t" rtlCol="false" tIns="0" lIns="0" bIns="0" rIns="0">
            <a:spAutoFit/>
          </a:bodyPr>
          <a:lstStyle/>
          <a:p>
            <a:pPr algn="ctr" marL="765173" indent="-382587" lvl="1">
              <a:lnSpc>
                <a:spcPts val="4961"/>
              </a:lnSpc>
              <a:buFont typeface="Arial"/>
              <a:buChar char="•"/>
            </a:pPr>
            <a:r>
              <a:rPr lang="en-US" sz="3544">
                <a:solidFill>
                  <a:srgbClr val="203D64"/>
                </a:solidFill>
                <a:latin typeface="Open Sans Light Bold"/>
              </a:rPr>
              <a:t>SQLite3</a:t>
            </a:r>
          </a:p>
        </p:txBody>
      </p:sp>
      <p:sp>
        <p:nvSpPr>
          <p:cNvPr name="AutoShape 9" id="9"/>
          <p:cNvSpPr/>
          <p:nvPr/>
        </p:nvSpPr>
        <p:spPr>
          <a:xfrm rot="0">
            <a:off x="17088705" y="0"/>
            <a:ext cx="1199295" cy="1199110"/>
          </a:xfrm>
          <a:prstGeom prst="rect">
            <a:avLst/>
          </a:prstGeom>
          <a:solidFill>
            <a:srgbClr val="203D64"/>
          </a:solidFill>
        </p:spPr>
      </p:sp>
      <p:sp>
        <p:nvSpPr>
          <p:cNvPr name="TextBox 10" id="10"/>
          <p:cNvSpPr txBox="true"/>
          <p:nvPr/>
        </p:nvSpPr>
        <p:spPr>
          <a:xfrm rot="0">
            <a:off x="17044454" y="312433"/>
            <a:ext cx="1287798" cy="513229"/>
          </a:xfrm>
          <a:prstGeom prst="rect">
            <a:avLst/>
          </a:prstGeom>
        </p:spPr>
        <p:txBody>
          <a:bodyPr anchor="t" rtlCol="false" tIns="0" lIns="0" bIns="0" rIns="0">
            <a:spAutoFit/>
          </a:bodyPr>
          <a:lstStyle/>
          <a:p>
            <a:pPr algn="ctr">
              <a:lnSpc>
                <a:spcPts val="4261"/>
              </a:lnSpc>
            </a:pPr>
            <a:r>
              <a:rPr lang="en-US" sz="3044">
                <a:solidFill>
                  <a:srgbClr val="EBEBEB"/>
                </a:solidFill>
                <a:latin typeface="Open Sans Light Bold"/>
              </a:rPr>
              <a:t>4</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BEBEB"/>
        </a:solidFill>
      </p:bgPr>
    </p:bg>
    <p:spTree>
      <p:nvGrpSpPr>
        <p:cNvPr id="1" name=""/>
        <p:cNvGrpSpPr/>
        <p:nvPr/>
      </p:nvGrpSpPr>
      <p:grpSpPr>
        <a:xfrm>
          <a:off x="0" y="0"/>
          <a:ext cx="0" cy="0"/>
          <a:chOff x="0" y="0"/>
          <a:chExt cx="0" cy="0"/>
        </a:xfrm>
      </p:grpSpPr>
      <p:sp>
        <p:nvSpPr>
          <p:cNvPr name="AutoShape 2" id="2"/>
          <p:cNvSpPr/>
          <p:nvPr/>
        </p:nvSpPr>
        <p:spPr>
          <a:xfrm rot="0">
            <a:off x="17088705" y="0"/>
            <a:ext cx="1199295" cy="1199110"/>
          </a:xfrm>
          <a:prstGeom prst="rect">
            <a:avLst/>
          </a:prstGeom>
          <a:solidFill>
            <a:srgbClr val="203D64"/>
          </a:solidFill>
        </p:spPr>
      </p:sp>
      <p:sp>
        <p:nvSpPr>
          <p:cNvPr name="TextBox 3" id="3"/>
          <p:cNvSpPr txBox="true"/>
          <p:nvPr/>
        </p:nvSpPr>
        <p:spPr>
          <a:xfrm rot="0">
            <a:off x="5572904" y="245225"/>
            <a:ext cx="7142192" cy="670560"/>
          </a:xfrm>
          <a:prstGeom prst="rect">
            <a:avLst/>
          </a:prstGeom>
        </p:spPr>
        <p:txBody>
          <a:bodyPr anchor="t" rtlCol="false" tIns="0" lIns="0" bIns="0" rIns="0">
            <a:spAutoFit/>
          </a:bodyPr>
          <a:lstStyle/>
          <a:p>
            <a:pPr marL="0" indent="0" lvl="0">
              <a:lnSpc>
                <a:spcPts val="5459"/>
              </a:lnSpc>
            </a:pPr>
            <a:r>
              <a:rPr lang="en-US" sz="4199" spc="419">
                <a:solidFill>
                  <a:srgbClr val="203D64"/>
                </a:solidFill>
                <a:latin typeface="Open Sans Light Bold"/>
              </a:rPr>
              <a:t>APPROACH FOLLOWED</a:t>
            </a:r>
          </a:p>
        </p:txBody>
      </p:sp>
      <p:sp>
        <p:nvSpPr>
          <p:cNvPr name="TextBox 4" id="4"/>
          <p:cNvSpPr txBox="true"/>
          <p:nvPr/>
        </p:nvSpPr>
        <p:spPr>
          <a:xfrm rot="0">
            <a:off x="17044454" y="312433"/>
            <a:ext cx="1287798" cy="513229"/>
          </a:xfrm>
          <a:prstGeom prst="rect">
            <a:avLst/>
          </a:prstGeom>
        </p:spPr>
        <p:txBody>
          <a:bodyPr anchor="t" rtlCol="false" tIns="0" lIns="0" bIns="0" rIns="0">
            <a:spAutoFit/>
          </a:bodyPr>
          <a:lstStyle/>
          <a:p>
            <a:pPr algn="ctr">
              <a:lnSpc>
                <a:spcPts val="4261"/>
              </a:lnSpc>
            </a:pPr>
            <a:r>
              <a:rPr lang="en-US" sz="3044">
                <a:solidFill>
                  <a:srgbClr val="EBEBEB"/>
                </a:solidFill>
                <a:latin typeface="Open Sans Light Bold"/>
              </a:rPr>
              <a:t>5</a:t>
            </a:r>
          </a:p>
        </p:txBody>
      </p:sp>
      <p:sp>
        <p:nvSpPr>
          <p:cNvPr name="TextBox 5" id="5"/>
          <p:cNvSpPr txBox="true"/>
          <p:nvPr/>
        </p:nvSpPr>
        <p:spPr>
          <a:xfrm rot="0">
            <a:off x="1028710" y="1122910"/>
            <a:ext cx="2639517" cy="687855"/>
          </a:xfrm>
          <a:prstGeom prst="rect">
            <a:avLst/>
          </a:prstGeom>
        </p:spPr>
        <p:txBody>
          <a:bodyPr anchor="t" rtlCol="false" tIns="0" lIns="0" bIns="0" rIns="0">
            <a:spAutoFit/>
          </a:bodyPr>
          <a:lstStyle/>
          <a:p>
            <a:pPr algn="ctr">
              <a:lnSpc>
                <a:spcPts val="5661"/>
              </a:lnSpc>
              <a:spcBef>
                <a:spcPct val="0"/>
              </a:spcBef>
            </a:pPr>
            <a:r>
              <a:rPr lang="en-US" sz="4044" u="sng">
                <a:solidFill>
                  <a:srgbClr val="203D64"/>
                </a:solidFill>
                <a:latin typeface="Open Sans Light Bold"/>
              </a:rPr>
              <a:t> Frontend:</a:t>
            </a:r>
          </a:p>
        </p:txBody>
      </p:sp>
      <p:sp>
        <p:nvSpPr>
          <p:cNvPr name="TextBox 6" id="6"/>
          <p:cNvSpPr txBox="true"/>
          <p:nvPr/>
        </p:nvSpPr>
        <p:spPr>
          <a:xfrm rot="0">
            <a:off x="543054" y="2017045"/>
            <a:ext cx="16886920" cy="7697620"/>
          </a:xfrm>
          <a:prstGeom prst="rect">
            <a:avLst/>
          </a:prstGeom>
        </p:spPr>
        <p:txBody>
          <a:bodyPr anchor="t" rtlCol="false" tIns="0" lIns="0" bIns="0" rIns="0">
            <a:spAutoFit/>
          </a:bodyPr>
          <a:lstStyle/>
          <a:p>
            <a:pPr marL="635637" indent="-317818" lvl="1">
              <a:lnSpc>
                <a:spcPts val="4121"/>
              </a:lnSpc>
              <a:buFont typeface="Arial"/>
              <a:buChar char="•"/>
            </a:pPr>
            <a:r>
              <a:rPr lang="en-US" sz="2944">
                <a:solidFill>
                  <a:srgbClr val="203D64"/>
                </a:solidFill>
                <a:latin typeface="Open Sans Light Bold"/>
              </a:rPr>
              <a:t>The system was first designed in Figma keeping in mind the User Experience . The aim was to keep the UI of our system clean and as clear as possible for the users.</a:t>
            </a:r>
          </a:p>
          <a:p>
            <a:pPr>
              <a:lnSpc>
                <a:spcPts val="4121"/>
              </a:lnSpc>
            </a:pPr>
          </a:p>
          <a:p>
            <a:pPr marL="635637" indent="-317818" lvl="1">
              <a:lnSpc>
                <a:spcPts val="4121"/>
              </a:lnSpc>
              <a:buFont typeface="Arial"/>
              <a:buChar char="•"/>
            </a:pPr>
            <a:r>
              <a:rPr lang="en-US" sz="2944">
                <a:solidFill>
                  <a:srgbClr val="203D64"/>
                </a:solidFill>
                <a:latin typeface="Open Sans Light Bold"/>
              </a:rPr>
              <a:t>We have used the ReactJS framework for the frontend of our system. We have chosen ReactJS for our system as it has a vast ecosystem of libraries which extends the capabilities of our system.</a:t>
            </a:r>
          </a:p>
          <a:p>
            <a:pPr>
              <a:lnSpc>
                <a:spcPts val="4121"/>
              </a:lnSpc>
            </a:pPr>
          </a:p>
          <a:p>
            <a:pPr marL="635637" indent="-317818" lvl="1">
              <a:lnSpc>
                <a:spcPts val="4121"/>
              </a:lnSpc>
              <a:buFont typeface="Arial"/>
              <a:buChar char="•"/>
            </a:pPr>
            <a:r>
              <a:rPr lang="en-US" sz="2944">
                <a:solidFill>
                  <a:srgbClr val="203D64"/>
                </a:solidFill>
                <a:latin typeface="Open Sans Light Bold"/>
              </a:rPr>
              <a:t>React- bootstrap was used as the CSS framework for the UI. It combines the  power of React.js and the Bootstrap framework. It leverages the flexibility and modularity of ReactJS to create components that seamlessly integrate with the React ecosystem.</a:t>
            </a:r>
          </a:p>
          <a:p>
            <a:pPr>
              <a:lnSpc>
                <a:spcPts val="4121"/>
              </a:lnSpc>
            </a:pPr>
          </a:p>
          <a:p>
            <a:pPr marL="635637" indent="-317818" lvl="1">
              <a:lnSpc>
                <a:spcPts val="4121"/>
              </a:lnSpc>
              <a:buFont typeface="Arial"/>
              <a:buChar char="•"/>
            </a:pPr>
            <a:r>
              <a:rPr lang="en-US" sz="2944">
                <a:solidFill>
                  <a:srgbClr val="203D64"/>
                </a:solidFill>
                <a:latin typeface="Open Sans Light Bold"/>
              </a:rPr>
              <a:t>React Hooks were used mainly for fetching the data from database using API. When fetching data from a database, we typically need to handle the state of the fetched data. With React Hooks, this process becomes more streamlined and real-time.</a:t>
            </a:r>
          </a:p>
          <a:p>
            <a:pPr>
              <a:lnSpc>
                <a:spcPts val="4121"/>
              </a:lnSpc>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BEBEB"/>
        </a:solidFill>
      </p:bgPr>
    </p:bg>
    <p:spTree>
      <p:nvGrpSpPr>
        <p:cNvPr id="1" name=""/>
        <p:cNvGrpSpPr/>
        <p:nvPr/>
      </p:nvGrpSpPr>
      <p:grpSpPr>
        <a:xfrm>
          <a:off x="0" y="0"/>
          <a:ext cx="0" cy="0"/>
          <a:chOff x="0" y="0"/>
          <a:chExt cx="0" cy="0"/>
        </a:xfrm>
      </p:grpSpPr>
      <p:sp>
        <p:nvSpPr>
          <p:cNvPr name="TextBox 2" id="2"/>
          <p:cNvSpPr txBox="true"/>
          <p:nvPr/>
        </p:nvSpPr>
        <p:spPr>
          <a:xfrm rot="0">
            <a:off x="5572904" y="245225"/>
            <a:ext cx="7142192" cy="670560"/>
          </a:xfrm>
          <a:prstGeom prst="rect">
            <a:avLst/>
          </a:prstGeom>
        </p:spPr>
        <p:txBody>
          <a:bodyPr anchor="t" rtlCol="false" tIns="0" lIns="0" bIns="0" rIns="0">
            <a:spAutoFit/>
          </a:bodyPr>
          <a:lstStyle/>
          <a:p>
            <a:pPr marL="0" indent="0" lvl="0">
              <a:lnSpc>
                <a:spcPts val="5459"/>
              </a:lnSpc>
            </a:pPr>
            <a:r>
              <a:rPr lang="en-US" sz="4199" spc="419">
                <a:solidFill>
                  <a:srgbClr val="203D64"/>
                </a:solidFill>
                <a:latin typeface="Open Sans Light Bold"/>
              </a:rPr>
              <a:t>APPROACH FOLLOWED</a:t>
            </a:r>
          </a:p>
        </p:txBody>
      </p:sp>
      <p:sp>
        <p:nvSpPr>
          <p:cNvPr name="TextBox 3" id="3"/>
          <p:cNvSpPr txBox="true"/>
          <p:nvPr/>
        </p:nvSpPr>
        <p:spPr>
          <a:xfrm rot="0">
            <a:off x="1028700" y="1122910"/>
            <a:ext cx="2350294" cy="687855"/>
          </a:xfrm>
          <a:prstGeom prst="rect">
            <a:avLst/>
          </a:prstGeom>
        </p:spPr>
        <p:txBody>
          <a:bodyPr anchor="t" rtlCol="false" tIns="0" lIns="0" bIns="0" rIns="0">
            <a:spAutoFit/>
          </a:bodyPr>
          <a:lstStyle/>
          <a:p>
            <a:pPr algn="ctr">
              <a:lnSpc>
                <a:spcPts val="5661"/>
              </a:lnSpc>
              <a:spcBef>
                <a:spcPct val="0"/>
              </a:spcBef>
            </a:pPr>
            <a:r>
              <a:rPr lang="en-US" sz="4044" u="sng">
                <a:solidFill>
                  <a:srgbClr val="203D64"/>
                </a:solidFill>
                <a:latin typeface="Open Sans Light Bold"/>
              </a:rPr>
              <a:t>Backend:</a:t>
            </a:r>
          </a:p>
        </p:txBody>
      </p:sp>
      <p:sp>
        <p:nvSpPr>
          <p:cNvPr name="TextBox 4" id="4"/>
          <p:cNvSpPr txBox="true"/>
          <p:nvPr/>
        </p:nvSpPr>
        <p:spPr>
          <a:xfrm rot="0">
            <a:off x="342176" y="2039365"/>
            <a:ext cx="17682055" cy="7183269"/>
          </a:xfrm>
          <a:prstGeom prst="rect">
            <a:avLst/>
          </a:prstGeom>
        </p:spPr>
        <p:txBody>
          <a:bodyPr anchor="t" rtlCol="false" tIns="0" lIns="0" bIns="0" rIns="0">
            <a:spAutoFit/>
          </a:bodyPr>
          <a:lstStyle/>
          <a:p>
            <a:pPr marL="635637" indent="-317818" lvl="1">
              <a:lnSpc>
                <a:spcPts val="4121"/>
              </a:lnSpc>
              <a:buFont typeface="Arial"/>
              <a:buChar char="•"/>
            </a:pPr>
            <a:r>
              <a:rPr lang="en-US" sz="2944">
                <a:solidFill>
                  <a:srgbClr val="203D64"/>
                </a:solidFill>
                <a:latin typeface="Open Sans Light Bold"/>
              </a:rPr>
              <a:t>The first step is to retrieve the data which is being generated. We have determined the APIs from which we will be able to fetch the options data. Once this data is retrieved, we have parsed it and extracted the necessary information from the response. After this, we have established a connection to the database where the options data will be stored. We have used SQLite as our database.</a:t>
            </a:r>
          </a:p>
          <a:p>
            <a:pPr>
              <a:lnSpc>
                <a:spcPts val="4121"/>
              </a:lnSpc>
            </a:pPr>
          </a:p>
          <a:p>
            <a:pPr marL="635637" indent="-317818" lvl="1">
              <a:lnSpc>
                <a:spcPts val="4121"/>
              </a:lnSpc>
              <a:buFont typeface="Arial"/>
              <a:buChar char="•"/>
            </a:pPr>
            <a:r>
              <a:rPr lang="en-US" sz="2944">
                <a:solidFill>
                  <a:srgbClr val="203D64"/>
                </a:solidFill>
                <a:latin typeface="Open Sans Light Bold"/>
              </a:rPr>
              <a:t>The second step is to create the API for frontend usage. We have identified the needs of the frontend system and identified the operations that frontend requires from the backend.</a:t>
            </a:r>
            <a:r>
              <a:rPr lang="en-US" sz="2944">
                <a:solidFill>
                  <a:srgbClr val="203D64"/>
                </a:solidFill>
                <a:latin typeface="Open Sans Light Bold"/>
              </a:rPr>
              <a:t> This includes fetching the data, performing calculations and other functionalities required by the frontend.</a:t>
            </a:r>
          </a:p>
          <a:p>
            <a:pPr>
              <a:lnSpc>
                <a:spcPts val="4121"/>
              </a:lnSpc>
            </a:pPr>
          </a:p>
          <a:p>
            <a:pPr marL="635637" indent="-317818" lvl="1">
              <a:lnSpc>
                <a:spcPts val="4121"/>
              </a:lnSpc>
              <a:buFont typeface="Arial"/>
              <a:buChar char="•"/>
            </a:pPr>
            <a:r>
              <a:rPr lang="en-US" sz="2944">
                <a:solidFill>
                  <a:srgbClr val="203D64"/>
                </a:solidFill>
                <a:latin typeface="Open Sans Light Bold"/>
              </a:rPr>
              <a:t>The third step is the Creation of asynchronous tasks which removes the expired options and future entries from the database in the background of the ongoing tasks without the need of any manual starting process.</a:t>
            </a:r>
          </a:p>
        </p:txBody>
      </p:sp>
      <p:sp>
        <p:nvSpPr>
          <p:cNvPr name="AutoShape 5" id="5"/>
          <p:cNvSpPr/>
          <p:nvPr/>
        </p:nvSpPr>
        <p:spPr>
          <a:xfrm rot="0">
            <a:off x="17088705" y="0"/>
            <a:ext cx="1199295" cy="1199110"/>
          </a:xfrm>
          <a:prstGeom prst="rect">
            <a:avLst/>
          </a:prstGeom>
          <a:solidFill>
            <a:srgbClr val="203D64"/>
          </a:solidFill>
        </p:spPr>
      </p:sp>
      <p:sp>
        <p:nvSpPr>
          <p:cNvPr name="TextBox 6" id="6"/>
          <p:cNvSpPr txBox="true"/>
          <p:nvPr/>
        </p:nvSpPr>
        <p:spPr>
          <a:xfrm rot="0">
            <a:off x="17044454" y="312433"/>
            <a:ext cx="1287798" cy="513229"/>
          </a:xfrm>
          <a:prstGeom prst="rect">
            <a:avLst/>
          </a:prstGeom>
        </p:spPr>
        <p:txBody>
          <a:bodyPr anchor="t" rtlCol="false" tIns="0" lIns="0" bIns="0" rIns="0">
            <a:spAutoFit/>
          </a:bodyPr>
          <a:lstStyle/>
          <a:p>
            <a:pPr algn="ctr">
              <a:lnSpc>
                <a:spcPts val="4261"/>
              </a:lnSpc>
            </a:pPr>
            <a:r>
              <a:rPr lang="en-US" sz="3044">
                <a:solidFill>
                  <a:srgbClr val="EBEBEB"/>
                </a:solidFill>
                <a:latin typeface="Open Sans Light Bold"/>
              </a:rPr>
              <a:t>6</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BEBEB"/>
        </a:solidFill>
      </p:bgPr>
    </p:bg>
    <p:spTree>
      <p:nvGrpSpPr>
        <p:cNvPr id="1" name=""/>
        <p:cNvGrpSpPr/>
        <p:nvPr/>
      </p:nvGrpSpPr>
      <p:grpSpPr>
        <a:xfrm>
          <a:off x="0" y="0"/>
          <a:ext cx="0" cy="0"/>
          <a:chOff x="0" y="0"/>
          <a:chExt cx="0" cy="0"/>
        </a:xfrm>
      </p:grpSpPr>
      <p:sp>
        <p:nvSpPr>
          <p:cNvPr name="TextBox 2" id="2"/>
          <p:cNvSpPr txBox="true"/>
          <p:nvPr/>
        </p:nvSpPr>
        <p:spPr>
          <a:xfrm rot="0">
            <a:off x="6639536" y="358140"/>
            <a:ext cx="4937819" cy="670560"/>
          </a:xfrm>
          <a:prstGeom prst="rect">
            <a:avLst/>
          </a:prstGeom>
        </p:spPr>
        <p:txBody>
          <a:bodyPr anchor="t" rtlCol="false" tIns="0" lIns="0" bIns="0" rIns="0">
            <a:spAutoFit/>
          </a:bodyPr>
          <a:lstStyle/>
          <a:p>
            <a:pPr marL="0" indent="0" lvl="0">
              <a:lnSpc>
                <a:spcPts val="5459"/>
              </a:lnSpc>
            </a:pPr>
            <a:r>
              <a:rPr lang="en-US" sz="4199" spc="419">
                <a:solidFill>
                  <a:srgbClr val="203D64"/>
                </a:solidFill>
                <a:latin typeface="Open Sans Light Bold"/>
              </a:rPr>
              <a:t>SYSTEM DESIGN</a:t>
            </a:r>
          </a:p>
        </p:txBody>
      </p:sp>
      <p:sp>
        <p:nvSpPr>
          <p:cNvPr name="TextBox 3" id="3"/>
          <p:cNvSpPr txBox="true"/>
          <p:nvPr/>
        </p:nvSpPr>
        <p:spPr>
          <a:xfrm rot="0">
            <a:off x="342176" y="2039365"/>
            <a:ext cx="17682055" cy="6154569"/>
          </a:xfrm>
          <a:prstGeom prst="rect">
            <a:avLst/>
          </a:prstGeom>
        </p:spPr>
        <p:txBody>
          <a:bodyPr anchor="t" rtlCol="false" tIns="0" lIns="0" bIns="0" rIns="0">
            <a:spAutoFit/>
          </a:bodyPr>
          <a:lstStyle/>
          <a:p>
            <a:pPr marL="635637" indent="-317818" lvl="1">
              <a:lnSpc>
                <a:spcPts val="4121"/>
              </a:lnSpc>
              <a:buFont typeface="Arial"/>
              <a:buChar char="•"/>
            </a:pPr>
            <a:r>
              <a:rPr lang="en-US" sz="2944">
                <a:solidFill>
                  <a:srgbClr val="203D64"/>
                </a:solidFill>
                <a:latin typeface="Open Sans Light Bold"/>
              </a:rPr>
              <a:t>A program runs on one of the servers which takes the input data of the updated stock option and futures. It the reshapes and segregates this data in the right format to be added or updated into the database.</a:t>
            </a:r>
          </a:p>
          <a:p>
            <a:pPr marL="635637" indent="-317818" lvl="1">
              <a:lnSpc>
                <a:spcPts val="4121"/>
              </a:lnSpc>
              <a:buFont typeface="Arial"/>
              <a:buChar char="•"/>
            </a:pPr>
            <a:r>
              <a:rPr lang="en-US" sz="2944">
                <a:solidFill>
                  <a:srgbClr val="203D64"/>
                </a:solidFill>
                <a:latin typeface="Open Sans Light Bold"/>
              </a:rPr>
              <a:t>Another program runs on a different server to cater the requests of the front-end made through it's API. It catches the API call which is made, executes the function corresponding to that API and returns that data to the frontend.</a:t>
            </a:r>
          </a:p>
          <a:p>
            <a:pPr marL="635637" indent="-317818" lvl="1">
              <a:lnSpc>
                <a:spcPts val="4121"/>
              </a:lnSpc>
              <a:buFont typeface="Arial"/>
              <a:buChar char="•"/>
            </a:pPr>
            <a:r>
              <a:rPr lang="en-US" sz="2944">
                <a:solidFill>
                  <a:srgbClr val="203D64"/>
                </a:solidFill>
                <a:latin typeface="Open Sans Light Bold"/>
              </a:rPr>
              <a:t>If no options are changed on the front-end for the data the users wants to view the last relevant API request is sent every second from the front-end to get the real-time for the web-page.</a:t>
            </a:r>
          </a:p>
          <a:p>
            <a:pPr marL="635637" indent="-317818" lvl="1">
              <a:lnSpc>
                <a:spcPts val="4121"/>
              </a:lnSpc>
              <a:buFont typeface="Arial"/>
              <a:buChar char="•"/>
            </a:pPr>
            <a:r>
              <a:rPr lang="en-US" sz="2944">
                <a:solidFill>
                  <a:srgbClr val="203D64"/>
                </a:solidFill>
                <a:latin typeface="Open Sans Light Bold"/>
              </a:rPr>
              <a:t>A asynchronous process is initiated at 15:16:00 everyday on the redis-server in the background which looks out for the entries whose expiry is set to that day on 15.15 and then it eliminates it. Hence removing the redundant data from the database.</a:t>
            </a:r>
          </a:p>
        </p:txBody>
      </p:sp>
      <p:sp>
        <p:nvSpPr>
          <p:cNvPr name="AutoShape 4" id="4"/>
          <p:cNvSpPr/>
          <p:nvPr/>
        </p:nvSpPr>
        <p:spPr>
          <a:xfrm rot="0">
            <a:off x="17088705" y="0"/>
            <a:ext cx="1199295" cy="1199110"/>
          </a:xfrm>
          <a:prstGeom prst="rect">
            <a:avLst/>
          </a:prstGeom>
          <a:solidFill>
            <a:srgbClr val="203D64"/>
          </a:solidFill>
        </p:spPr>
      </p:sp>
      <p:sp>
        <p:nvSpPr>
          <p:cNvPr name="TextBox 5" id="5"/>
          <p:cNvSpPr txBox="true"/>
          <p:nvPr/>
        </p:nvSpPr>
        <p:spPr>
          <a:xfrm rot="0">
            <a:off x="17044454" y="312433"/>
            <a:ext cx="1287798" cy="513229"/>
          </a:xfrm>
          <a:prstGeom prst="rect">
            <a:avLst/>
          </a:prstGeom>
        </p:spPr>
        <p:txBody>
          <a:bodyPr anchor="t" rtlCol="false" tIns="0" lIns="0" bIns="0" rIns="0">
            <a:spAutoFit/>
          </a:bodyPr>
          <a:lstStyle/>
          <a:p>
            <a:pPr algn="ctr">
              <a:lnSpc>
                <a:spcPts val="4261"/>
              </a:lnSpc>
            </a:pPr>
            <a:r>
              <a:rPr lang="en-US" sz="3044">
                <a:solidFill>
                  <a:srgbClr val="EBEBEB"/>
                </a:solidFill>
                <a:latin typeface="Open Sans Light Bold"/>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513999"/>
            <a:ext cx="16230600" cy="7506653"/>
          </a:xfrm>
          <a:custGeom>
            <a:avLst/>
            <a:gdLst/>
            <a:ahLst/>
            <a:cxnLst/>
            <a:rect r="r" b="b" t="t" l="l"/>
            <a:pathLst>
              <a:path h="7506653" w="16230600">
                <a:moveTo>
                  <a:pt x="0" y="0"/>
                </a:moveTo>
                <a:lnTo>
                  <a:pt x="16230600" y="0"/>
                </a:lnTo>
                <a:lnTo>
                  <a:pt x="16230600" y="7506652"/>
                </a:lnTo>
                <a:lnTo>
                  <a:pt x="0" y="7506652"/>
                </a:lnTo>
                <a:lnTo>
                  <a:pt x="0" y="0"/>
                </a:lnTo>
                <a:close/>
              </a:path>
            </a:pathLst>
          </a:custGeom>
          <a:blipFill>
            <a:blip r:embed="rId2"/>
            <a:stretch>
              <a:fillRect l="0" t="0" r="0" b="0"/>
            </a:stretch>
          </a:blipFill>
        </p:spPr>
      </p:sp>
      <p:sp>
        <p:nvSpPr>
          <p:cNvPr name="TextBox 3" id="3"/>
          <p:cNvSpPr txBox="true"/>
          <p:nvPr/>
        </p:nvSpPr>
        <p:spPr>
          <a:xfrm rot="0">
            <a:off x="4556617" y="109309"/>
            <a:ext cx="9174766" cy="715645"/>
          </a:xfrm>
          <a:prstGeom prst="rect">
            <a:avLst/>
          </a:prstGeom>
        </p:spPr>
        <p:txBody>
          <a:bodyPr anchor="t" rtlCol="false" tIns="0" lIns="0" bIns="0" rIns="0">
            <a:spAutoFit/>
          </a:bodyPr>
          <a:lstStyle/>
          <a:p>
            <a:pPr marL="0" indent="0" lvl="0">
              <a:lnSpc>
                <a:spcPts val="5719"/>
              </a:lnSpc>
            </a:pPr>
            <a:r>
              <a:rPr lang="en-US" sz="4399" spc="439">
                <a:solidFill>
                  <a:srgbClr val="203D64"/>
                </a:solidFill>
                <a:latin typeface="Open Sans Light Bold"/>
              </a:rPr>
              <a:t>WIREFRAME OF OUR SYSTEM</a:t>
            </a:r>
          </a:p>
        </p:txBody>
      </p:sp>
      <p:sp>
        <p:nvSpPr>
          <p:cNvPr name="AutoShape 4" id="4"/>
          <p:cNvSpPr/>
          <p:nvPr/>
        </p:nvSpPr>
        <p:spPr>
          <a:xfrm rot="0">
            <a:off x="17088705" y="0"/>
            <a:ext cx="1199295" cy="1199110"/>
          </a:xfrm>
          <a:prstGeom prst="rect">
            <a:avLst/>
          </a:prstGeom>
          <a:solidFill>
            <a:srgbClr val="203D64"/>
          </a:solidFill>
        </p:spPr>
      </p:sp>
      <p:sp>
        <p:nvSpPr>
          <p:cNvPr name="TextBox 5" id="5"/>
          <p:cNvSpPr txBox="true"/>
          <p:nvPr/>
        </p:nvSpPr>
        <p:spPr>
          <a:xfrm rot="0">
            <a:off x="17044454" y="312433"/>
            <a:ext cx="1287798" cy="513229"/>
          </a:xfrm>
          <a:prstGeom prst="rect">
            <a:avLst/>
          </a:prstGeom>
        </p:spPr>
        <p:txBody>
          <a:bodyPr anchor="t" rtlCol="false" tIns="0" lIns="0" bIns="0" rIns="0">
            <a:spAutoFit/>
          </a:bodyPr>
          <a:lstStyle/>
          <a:p>
            <a:pPr algn="ctr">
              <a:lnSpc>
                <a:spcPts val="4261"/>
              </a:lnSpc>
            </a:pPr>
            <a:r>
              <a:rPr lang="en-US" sz="3044">
                <a:solidFill>
                  <a:srgbClr val="EBEBEB"/>
                </a:solidFill>
                <a:latin typeface="Open Sans Light Bold"/>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AutoShape 2" id="2"/>
          <p:cNvSpPr/>
          <p:nvPr/>
        </p:nvSpPr>
        <p:spPr>
          <a:xfrm rot="0">
            <a:off x="17088705" y="0"/>
            <a:ext cx="1199295" cy="1199110"/>
          </a:xfrm>
          <a:prstGeom prst="rect">
            <a:avLst/>
          </a:prstGeom>
          <a:solidFill>
            <a:srgbClr val="203D64"/>
          </a:solidFill>
        </p:spPr>
      </p:sp>
      <p:sp>
        <p:nvSpPr>
          <p:cNvPr name="Freeform 3" id="3"/>
          <p:cNvSpPr/>
          <p:nvPr/>
        </p:nvSpPr>
        <p:spPr>
          <a:xfrm flipH="false" flipV="false" rot="0">
            <a:off x="2529902" y="1668663"/>
            <a:ext cx="13228197" cy="6949675"/>
          </a:xfrm>
          <a:custGeom>
            <a:avLst/>
            <a:gdLst/>
            <a:ahLst/>
            <a:cxnLst/>
            <a:rect r="r" b="b" t="t" l="l"/>
            <a:pathLst>
              <a:path h="6949675" w="13228197">
                <a:moveTo>
                  <a:pt x="0" y="0"/>
                </a:moveTo>
                <a:lnTo>
                  <a:pt x="13228196" y="0"/>
                </a:lnTo>
                <a:lnTo>
                  <a:pt x="13228196" y="6949674"/>
                </a:lnTo>
                <a:lnTo>
                  <a:pt x="0" y="6949674"/>
                </a:lnTo>
                <a:lnTo>
                  <a:pt x="0" y="0"/>
                </a:lnTo>
                <a:close/>
              </a:path>
            </a:pathLst>
          </a:custGeom>
          <a:blipFill>
            <a:blip r:embed="rId2"/>
            <a:stretch>
              <a:fillRect l="0" t="0" r="0" b="0"/>
            </a:stretch>
          </a:blipFill>
        </p:spPr>
      </p:sp>
      <p:sp>
        <p:nvSpPr>
          <p:cNvPr name="TextBox 4" id="4"/>
          <p:cNvSpPr txBox="true"/>
          <p:nvPr/>
        </p:nvSpPr>
        <p:spPr>
          <a:xfrm rot="0">
            <a:off x="2064014" y="466790"/>
            <a:ext cx="14159972" cy="679643"/>
          </a:xfrm>
          <a:prstGeom prst="rect">
            <a:avLst/>
          </a:prstGeom>
        </p:spPr>
        <p:txBody>
          <a:bodyPr anchor="t" rtlCol="false" tIns="0" lIns="0" bIns="0" rIns="0">
            <a:spAutoFit/>
          </a:bodyPr>
          <a:lstStyle/>
          <a:p>
            <a:pPr algn="ctr" marL="0" indent="0" lvl="0">
              <a:lnSpc>
                <a:spcPts val="5505"/>
              </a:lnSpc>
            </a:pPr>
            <a:r>
              <a:rPr lang="en-US" sz="4234" spc="423">
                <a:solidFill>
                  <a:srgbClr val="203D64"/>
                </a:solidFill>
                <a:latin typeface="Open Sans Light Bold"/>
              </a:rPr>
              <a:t>PROGRAM FLOW</a:t>
            </a:r>
          </a:p>
        </p:txBody>
      </p:sp>
      <p:sp>
        <p:nvSpPr>
          <p:cNvPr name="TextBox 5" id="5"/>
          <p:cNvSpPr txBox="true"/>
          <p:nvPr/>
        </p:nvSpPr>
        <p:spPr>
          <a:xfrm rot="0">
            <a:off x="17044454" y="312433"/>
            <a:ext cx="1287798" cy="513229"/>
          </a:xfrm>
          <a:prstGeom prst="rect">
            <a:avLst/>
          </a:prstGeom>
        </p:spPr>
        <p:txBody>
          <a:bodyPr anchor="t" rtlCol="false" tIns="0" lIns="0" bIns="0" rIns="0">
            <a:spAutoFit/>
          </a:bodyPr>
          <a:lstStyle/>
          <a:p>
            <a:pPr algn="ctr">
              <a:lnSpc>
                <a:spcPts val="4261"/>
              </a:lnSpc>
            </a:pPr>
            <a:r>
              <a:rPr lang="en-US" sz="3044">
                <a:solidFill>
                  <a:srgbClr val="EBEBEB"/>
                </a:solidFill>
                <a:latin typeface="Open Sans Light Bold"/>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DAFnrc_PJ3M</dc:identifier>
  <dcterms:modified xsi:type="dcterms:W3CDTF">2011-08-01T06:04:30Z</dcterms:modified>
  <cp:revision>1</cp:revision>
  <dc:title>Edelweiss_hackathon</dc:title>
</cp:coreProperties>
</file>