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0" r:id="rId7"/>
    <p:sldId id="261" r:id="rId8"/>
    <p:sldId id="263"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15480" y="1883888"/>
            <a:ext cx="7007826" cy="830997"/>
          </a:xfrm>
          <a:prstGeom prst="rect">
            <a:avLst/>
          </a:prstGeom>
          <a:noFill/>
        </p:spPr>
        <p:txBody>
          <a:bodyPr wrap="square" rtlCol="0">
            <a:spAutoFit/>
          </a:bodyPr>
          <a:lstStyle/>
          <a:p>
            <a:r>
              <a:rPr lang="en-IN" sz="4800" b="1" dirty="0">
                <a:solidFill>
                  <a:schemeClr val="bg1"/>
                </a:solidFill>
              </a:rPr>
              <a:t>   Chatbot Using NLP</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pic>
        <p:nvPicPr>
          <p:cNvPr id="7170" name="Picture 2">
            <a:extLst>
              <a:ext uri="{FF2B5EF4-FFF2-40B4-BE49-F238E27FC236}">
                <a16:creationId xmlns:a16="http://schemas.microsoft.com/office/drawing/2014/main" id="{B697B2A8-97AF-FB25-1FAC-D8364F11CF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7616" y="2808515"/>
            <a:ext cx="4429527" cy="3200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865788" y="1978090"/>
            <a:ext cx="3980772" cy="4097589"/>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B8BC9A6C-F1AE-4A60-94AD-D5800811958B}"/>
              </a:ext>
            </a:extLst>
          </p:cNvPr>
          <p:cNvSpPr txBox="1"/>
          <p:nvPr/>
        </p:nvSpPr>
        <p:spPr>
          <a:xfrm>
            <a:off x="3039979" y="3235161"/>
            <a:ext cx="6112042" cy="379656"/>
          </a:xfrm>
          <a:prstGeom prst="rect">
            <a:avLst/>
          </a:prstGeom>
          <a:noFill/>
        </p:spPr>
        <p:txBody>
          <a:bodyPr wrap="square">
            <a:spAutoFit/>
          </a:bodyPr>
          <a:lstStyle/>
          <a:p>
            <a:endParaRPr lang="en-IN" dirty="0"/>
          </a:p>
        </p:txBody>
      </p:sp>
      <p:sp>
        <p:nvSpPr>
          <p:cNvPr id="11" name="TextBox 10">
            <a:extLst>
              <a:ext uri="{FF2B5EF4-FFF2-40B4-BE49-F238E27FC236}">
                <a16:creationId xmlns:a16="http://schemas.microsoft.com/office/drawing/2014/main" id="{08D12230-5173-5EC6-F0CD-C191DCAB8981}"/>
              </a:ext>
            </a:extLst>
          </p:cNvPr>
          <p:cNvSpPr txBox="1"/>
          <p:nvPr/>
        </p:nvSpPr>
        <p:spPr>
          <a:xfrm>
            <a:off x="3212699" y="3186310"/>
            <a:ext cx="6112042" cy="379656"/>
          </a:xfrm>
          <a:prstGeom prst="rect">
            <a:avLst/>
          </a:prstGeom>
          <a:noFill/>
        </p:spPr>
        <p:txBody>
          <a:bodyPr wrap="square">
            <a:spAutoFit/>
          </a:bodyPr>
          <a:lstStyle/>
          <a:p>
            <a:endParaRPr lang="en-IN" dirty="0"/>
          </a:p>
        </p:txBody>
      </p:sp>
      <p:sp>
        <p:nvSpPr>
          <p:cNvPr id="13" name="TextBox 12">
            <a:extLst>
              <a:ext uri="{FF2B5EF4-FFF2-40B4-BE49-F238E27FC236}">
                <a16:creationId xmlns:a16="http://schemas.microsoft.com/office/drawing/2014/main" id="{DBF46E47-0DF3-F0CF-CE97-179FB6DA2F33}"/>
              </a:ext>
            </a:extLst>
          </p:cNvPr>
          <p:cNvSpPr txBox="1"/>
          <p:nvPr/>
        </p:nvSpPr>
        <p:spPr>
          <a:xfrm>
            <a:off x="35410" y="2666556"/>
            <a:ext cx="7137549" cy="666977"/>
          </a:xfrm>
          <a:prstGeom prst="rect">
            <a:avLst/>
          </a:prstGeom>
          <a:noFill/>
        </p:spPr>
        <p:txBody>
          <a:bodyPr wrap="square">
            <a:spAutoFit/>
          </a:bodyPr>
          <a:lstStyle/>
          <a:p>
            <a:pPr>
              <a:buNone/>
            </a:pPr>
            <a:r>
              <a:rPr lang="en-US" b="1" dirty="0"/>
              <a:t>1. NLP Fundamentals</a:t>
            </a:r>
          </a:p>
          <a:p>
            <a:r>
              <a:rPr lang="en-US" dirty="0"/>
              <a:t>    Understand the role of NLP in modern chatbot technology.</a:t>
            </a:r>
          </a:p>
        </p:txBody>
      </p:sp>
      <p:pic>
        <p:nvPicPr>
          <p:cNvPr id="1026" name="Picture 2">
            <a:extLst>
              <a:ext uri="{FF2B5EF4-FFF2-40B4-BE49-F238E27FC236}">
                <a16:creationId xmlns:a16="http://schemas.microsoft.com/office/drawing/2014/main" id="{E12C3B33-E566-ECA4-17D5-52A30D52C6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6311" y="802639"/>
            <a:ext cx="2739190" cy="193988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8024F97-0573-1592-46D2-9E21EA7B875C}"/>
              </a:ext>
            </a:extLst>
          </p:cNvPr>
          <p:cNvSpPr txBox="1"/>
          <p:nvPr/>
        </p:nvSpPr>
        <p:spPr>
          <a:xfrm>
            <a:off x="0" y="3798399"/>
            <a:ext cx="7568928" cy="666977"/>
          </a:xfrm>
          <a:prstGeom prst="rect">
            <a:avLst/>
          </a:prstGeom>
          <a:noFill/>
        </p:spPr>
        <p:txBody>
          <a:bodyPr wrap="square" rtlCol="0">
            <a:spAutoFit/>
          </a:bodyPr>
          <a:lstStyle/>
          <a:p>
            <a:r>
              <a:rPr lang="en-IN" b="1" dirty="0"/>
              <a:t>2. Intent-Based Training</a:t>
            </a:r>
          </a:p>
          <a:p>
            <a:r>
              <a:rPr lang="en-US" dirty="0"/>
              <a:t>    Learn to train chatbots using intent-based classification techniques.</a:t>
            </a:r>
          </a:p>
        </p:txBody>
      </p:sp>
      <p:sp>
        <p:nvSpPr>
          <p:cNvPr id="15" name="TextBox 14">
            <a:extLst>
              <a:ext uri="{FF2B5EF4-FFF2-40B4-BE49-F238E27FC236}">
                <a16:creationId xmlns:a16="http://schemas.microsoft.com/office/drawing/2014/main" id="{543F6C6F-D614-A607-A884-EDB610B7163A}"/>
              </a:ext>
            </a:extLst>
          </p:cNvPr>
          <p:cNvSpPr txBox="1"/>
          <p:nvPr/>
        </p:nvSpPr>
        <p:spPr>
          <a:xfrm>
            <a:off x="0" y="4826951"/>
            <a:ext cx="7734365" cy="954300"/>
          </a:xfrm>
          <a:prstGeom prst="rect">
            <a:avLst/>
          </a:prstGeom>
          <a:noFill/>
        </p:spPr>
        <p:txBody>
          <a:bodyPr wrap="square" rtlCol="0">
            <a:spAutoFit/>
          </a:bodyPr>
          <a:lstStyle/>
          <a:p>
            <a:pPr>
              <a:buNone/>
            </a:pPr>
            <a:r>
              <a:rPr lang="en-US" b="1" dirty="0"/>
              <a:t>3. Python Implementation</a:t>
            </a:r>
          </a:p>
          <a:p>
            <a:r>
              <a:rPr lang="en-US" dirty="0"/>
              <a:t>    Master the implementation of a chatbot using Python programming.</a:t>
            </a:r>
          </a:p>
          <a:p>
            <a:endParaRPr lang="en-IN" dirty="0"/>
          </a:p>
        </p:txBody>
      </p:sp>
      <p:sp>
        <p:nvSpPr>
          <p:cNvPr id="16" name="TextBox 15">
            <a:extLst>
              <a:ext uri="{FF2B5EF4-FFF2-40B4-BE49-F238E27FC236}">
                <a16:creationId xmlns:a16="http://schemas.microsoft.com/office/drawing/2014/main" id="{64C99A4F-2623-7CEA-CDAC-CB6FCC5BD197}"/>
              </a:ext>
            </a:extLst>
          </p:cNvPr>
          <p:cNvSpPr txBox="1"/>
          <p:nvPr/>
        </p:nvSpPr>
        <p:spPr>
          <a:xfrm>
            <a:off x="111968" y="1556229"/>
            <a:ext cx="5346440" cy="954107"/>
          </a:xfrm>
          <a:prstGeom prst="rect">
            <a:avLst/>
          </a:prstGeom>
          <a:noFill/>
        </p:spPr>
        <p:txBody>
          <a:bodyPr wrap="square" rtlCol="0">
            <a:spAutoFit/>
          </a:bodyPr>
          <a:lstStyle/>
          <a:p>
            <a:r>
              <a:rPr lang="en-US" sz="1400" dirty="0"/>
              <a:t>This presentation provides an overview of our chatbot project. We will explore the use of Natural Language Processing (NLP) in developing an intelligent chatbot. To understand its architecture and future enhancements.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E60DA-73B8-9687-BC92-8D327B0E88E2}"/>
              </a:ext>
            </a:extLst>
          </p:cNvPr>
          <p:cNvSpPr txBox="1"/>
          <p:nvPr/>
        </p:nvSpPr>
        <p:spPr>
          <a:xfrm>
            <a:off x="-1" y="783769"/>
            <a:ext cx="4711959" cy="5447838"/>
          </a:xfrm>
          <a:prstGeom prst="rect">
            <a:avLst/>
          </a:prstGeom>
          <a:noFill/>
        </p:spPr>
        <p:txBody>
          <a:bodyPr wrap="square">
            <a:spAutoFit/>
          </a:bodyPr>
          <a:lstStyle/>
          <a:p>
            <a:pPr>
              <a:buNone/>
            </a:pPr>
            <a:r>
              <a:rPr lang="en-US" sz="2800" b="1" dirty="0"/>
              <a:t>Project Goal</a:t>
            </a:r>
          </a:p>
          <a:p>
            <a:pPr>
              <a:buNone/>
            </a:pPr>
            <a:endParaRPr lang="en-US" b="1" dirty="0"/>
          </a:p>
          <a:p>
            <a:pPr>
              <a:buNone/>
            </a:pPr>
            <a:r>
              <a:rPr lang="en-US" sz="2400" b="1" dirty="0"/>
              <a:t>Understanding Queries</a:t>
            </a:r>
          </a:p>
          <a:p>
            <a:pPr>
              <a:buNone/>
            </a:pPr>
            <a:endParaRPr lang="en-US" sz="2400" b="1" dirty="0"/>
          </a:p>
          <a:p>
            <a:pPr>
              <a:buNone/>
            </a:pPr>
            <a:r>
              <a:rPr lang="en-US" sz="2000" dirty="0"/>
              <a:t>Develop a chatbot that understands a wide array of user questions.</a:t>
            </a:r>
          </a:p>
          <a:p>
            <a:pPr>
              <a:buNone/>
            </a:pPr>
            <a:endParaRPr lang="en-US" dirty="0"/>
          </a:p>
          <a:p>
            <a:pPr>
              <a:buNone/>
            </a:pPr>
            <a:r>
              <a:rPr lang="en-US" sz="2400" b="1" dirty="0"/>
              <a:t>Responding Intelligently</a:t>
            </a:r>
          </a:p>
          <a:p>
            <a:pPr>
              <a:buNone/>
            </a:pPr>
            <a:endParaRPr lang="en-US" sz="2400" b="1" dirty="0"/>
          </a:p>
          <a:p>
            <a:pPr>
              <a:buNone/>
            </a:pPr>
            <a:r>
              <a:rPr lang="en-US" sz="2000" dirty="0"/>
              <a:t>Craft suitable, relevant responses to these user queries.</a:t>
            </a:r>
          </a:p>
          <a:p>
            <a:pPr>
              <a:buNone/>
            </a:pPr>
            <a:endParaRPr lang="en-US" dirty="0"/>
          </a:p>
          <a:p>
            <a:pPr>
              <a:buNone/>
            </a:pPr>
            <a:r>
              <a:rPr lang="en-US" sz="2400" b="1" dirty="0"/>
              <a:t>Enhancing User Experience</a:t>
            </a:r>
          </a:p>
          <a:p>
            <a:pPr>
              <a:buNone/>
            </a:pPr>
            <a:endParaRPr lang="en-US" sz="2400" b="1" dirty="0"/>
          </a:p>
          <a:p>
            <a:r>
              <a:rPr lang="en-US" sz="2000" dirty="0"/>
              <a:t>Provide interactions that are both effective and enjoyable.</a:t>
            </a:r>
          </a:p>
        </p:txBody>
      </p:sp>
      <p:sp>
        <p:nvSpPr>
          <p:cNvPr id="5" name="TextBox 4">
            <a:extLst>
              <a:ext uri="{FF2B5EF4-FFF2-40B4-BE49-F238E27FC236}">
                <a16:creationId xmlns:a16="http://schemas.microsoft.com/office/drawing/2014/main" id="{7EB4CAD4-971E-B53C-7579-3CAD22CEE027}"/>
              </a:ext>
            </a:extLst>
          </p:cNvPr>
          <p:cNvSpPr txBox="1"/>
          <p:nvPr/>
        </p:nvSpPr>
        <p:spPr>
          <a:xfrm>
            <a:off x="3035969" y="3235161"/>
            <a:ext cx="6104020" cy="379656"/>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CEB3D2CC-CCED-4CB0-BC7F-152C14DC8718}"/>
              </a:ext>
            </a:extLst>
          </p:cNvPr>
          <p:cNvSpPr txBox="1"/>
          <p:nvPr/>
        </p:nvSpPr>
        <p:spPr>
          <a:xfrm>
            <a:off x="3035969" y="3235161"/>
            <a:ext cx="6104020" cy="379656"/>
          </a:xfrm>
          <a:prstGeom prst="rect">
            <a:avLst/>
          </a:prstGeom>
          <a:noFill/>
        </p:spPr>
        <p:txBody>
          <a:bodyPr wrap="square">
            <a:spAutoFit/>
          </a:bodyPr>
          <a:lstStyle/>
          <a:p>
            <a:endParaRPr lang="en-IN" dirty="0"/>
          </a:p>
        </p:txBody>
      </p:sp>
      <p:pic>
        <p:nvPicPr>
          <p:cNvPr id="2050" name="Picture 2">
            <a:extLst>
              <a:ext uri="{FF2B5EF4-FFF2-40B4-BE49-F238E27FC236}">
                <a16:creationId xmlns:a16="http://schemas.microsoft.com/office/drawing/2014/main" id="{3748BA0D-A9A0-79B5-F05B-9B4EBA9758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8248" y="783769"/>
            <a:ext cx="7180810" cy="6074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669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8174" y="3535719"/>
            <a:ext cx="6102626" cy="461665"/>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 </a:t>
            </a:r>
          </a:p>
        </p:txBody>
      </p:sp>
      <p:sp>
        <p:nvSpPr>
          <p:cNvPr id="4" name="TextBox 3">
            <a:extLst>
              <a:ext uri="{FF2B5EF4-FFF2-40B4-BE49-F238E27FC236}">
                <a16:creationId xmlns:a16="http://schemas.microsoft.com/office/drawing/2014/main" id="{25C8A999-09B6-9B4F-942E-82664CF8A95E}"/>
              </a:ext>
            </a:extLst>
          </p:cNvPr>
          <p:cNvSpPr txBox="1"/>
          <p:nvPr/>
        </p:nvSpPr>
        <p:spPr>
          <a:xfrm>
            <a:off x="298174" y="3997384"/>
            <a:ext cx="11595652" cy="2390911"/>
          </a:xfrm>
          <a:prstGeom prst="rect">
            <a:avLst/>
          </a:prstGeom>
          <a:noFill/>
        </p:spPr>
        <p:txBody>
          <a:bodyPr wrap="square">
            <a:spAutoFit/>
          </a:bodyPr>
          <a:lstStyle/>
          <a:p>
            <a:pPr>
              <a:buNone/>
            </a:pPr>
            <a:r>
              <a:rPr lang="en-IN" b="1" dirty="0"/>
              <a:t>Python</a:t>
            </a:r>
          </a:p>
          <a:p>
            <a:pPr>
              <a:buNone/>
            </a:pPr>
            <a:r>
              <a:rPr lang="en-IN" dirty="0"/>
              <a:t>Primary programming language for chatbot development.</a:t>
            </a:r>
          </a:p>
          <a:p>
            <a:pPr>
              <a:buNone/>
            </a:pPr>
            <a:r>
              <a:rPr lang="en-IN" b="1" dirty="0"/>
              <a:t>NLTK</a:t>
            </a:r>
          </a:p>
          <a:p>
            <a:pPr>
              <a:buNone/>
            </a:pPr>
            <a:r>
              <a:rPr lang="en-IN" dirty="0"/>
              <a:t>Essential library for natural language processing tasks.</a:t>
            </a:r>
          </a:p>
          <a:p>
            <a:pPr>
              <a:buNone/>
            </a:pPr>
            <a:r>
              <a:rPr lang="en-IN" b="1" dirty="0"/>
              <a:t>TensorFlow/</a:t>
            </a:r>
            <a:r>
              <a:rPr lang="en-IN" b="1" dirty="0" err="1"/>
              <a:t>Keras</a:t>
            </a:r>
            <a:endParaRPr lang="en-IN" b="1" dirty="0"/>
          </a:p>
          <a:p>
            <a:pPr>
              <a:buNone/>
            </a:pPr>
            <a:r>
              <a:rPr lang="en-IN" dirty="0"/>
              <a:t>Deep learning frameworks for neural network training.</a:t>
            </a:r>
          </a:p>
          <a:p>
            <a:pPr>
              <a:buNone/>
            </a:pPr>
            <a:r>
              <a:rPr lang="en-IN" b="1" dirty="0"/>
              <a:t>Intents JSON</a:t>
            </a:r>
          </a:p>
          <a:p>
            <a:r>
              <a:rPr lang="en-IN" dirty="0"/>
              <a:t>Structured data format for training chatbot responses.</a:t>
            </a:r>
          </a:p>
        </p:txBody>
      </p:sp>
      <p:pic>
        <p:nvPicPr>
          <p:cNvPr id="3074" name="Picture 2">
            <a:extLst>
              <a:ext uri="{FF2B5EF4-FFF2-40B4-BE49-F238E27FC236}">
                <a16:creationId xmlns:a16="http://schemas.microsoft.com/office/drawing/2014/main" id="{DFC77E72-629E-0BAD-A54F-429DF94A3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38769"/>
            <a:ext cx="12192000" cy="279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D4279CEE-8D50-2944-D7A9-9768E0E2E661}"/>
              </a:ext>
            </a:extLst>
          </p:cNvPr>
          <p:cNvSpPr txBox="1"/>
          <p:nvPr/>
        </p:nvSpPr>
        <p:spPr>
          <a:xfrm>
            <a:off x="426977" y="1694684"/>
            <a:ext cx="3426567" cy="4114844"/>
          </a:xfrm>
          <a:prstGeom prst="rect">
            <a:avLst/>
          </a:prstGeom>
          <a:noFill/>
        </p:spPr>
        <p:txBody>
          <a:bodyPr wrap="square">
            <a:spAutoFit/>
          </a:bodyPr>
          <a:lstStyle/>
          <a:p>
            <a:pPr>
              <a:buNone/>
            </a:pPr>
            <a:endParaRPr lang="en-IN" b="1" dirty="0"/>
          </a:p>
          <a:p>
            <a:pPr>
              <a:buNone/>
            </a:pPr>
            <a:r>
              <a:rPr lang="en-IN" b="1" dirty="0"/>
              <a:t>Data Preprocessing</a:t>
            </a:r>
          </a:p>
          <a:p>
            <a:pPr>
              <a:buNone/>
            </a:pPr>
            <a:r>
              <a:rPr lang="en-IN" dirty="0"/>
              <a:t>Tokenization and stemming techniques.</a:t>
            </a:r>
          </a:p>
          <a:p>
            <a:pPr>
              <a:buNone/>
            </a:pPr>
            <a:endParaRPr lang="en-IN" dirty="0"/>
          </a:p>
          <a:p>
            <a:pPr>
              <a:buNone/>
            </a:pPr>
            <a:endParaRPr lang="en-IN" b="1" dirty="0"/>
          </a:p>
          <a:p>
            <a:pPr>
              <a:buNone/>
            </a:pPr>
            <a:r>
              <a:rPr lang="en-IN" b="1" dirty="0"/>
              <a:t>Neural Network Training</a:t>
            </a:r>
          </a:p>
          <a:p>
            <a:pPr>
              <a:buNone/>
            </a:pPr>
            <a:r>
              <a:rPr lang="en-IN" dirty="0"/>
              <a:t>Training with TensorFlow/</a:t>
            </a:r>
            <a:r>
              <a:rPr lang="en-IN" dirty="0" err="1"/>
              <a:t>Keras</a:t>
            </a:r>
            <a:r>
              <a:rPr lang="en-IN" dirty="0"/>
              <a:t>.</a:t>
            </a:r>
          </a:p>
          <a:p>
            <a:pPr>
              <a:buNone/>
            </a:pPr>
            <a:endParaRPr lang="en-IN" dirty="0"/>
          </a:p>
          <a:p>
            <a:pPr>
              <a:buNone/>
            </a:pPr>
            <a:endParaRPr lang="en-IN" b="1" dirty="0"/>
          </a:p>
          <a:p>
            <a:pPr>
              <a:buNone/>
            </a:pPr>
            <a:r>
              <a:rPr lang="en-IN" b="1" dirty="0"/>
              <a:t>Response Generation</a:t>
            </a:r>
          </a:p>
          <a:p>
            <a:r>
              <a:rPr lang="en-IN" dirty="0"/>
              <a:t>NLP models for intelligent responses.</a:t>
            </a:r>
          </a:p>
        </p:txBody>
      </p:sp>
      <p:pic>
        <p:nvPicPr>
          <p:cNvPr id="4098" name="Picture 2">
            <a:extLst>
              <a:ext uri="{FF2B5EF4-FFF2-40B4-BE49-F238E27FC236}">
                <a16:creationId xmlns:a16="http://schemas.microsoft.com/office/drawing/2014/main" id="{E2685458-0910-2C00-8FE5-E6D19B010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597" y="734738"/>
            <a:ext cx="7794403" cy="612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646331"/>
          </a:xfrm>
          <a:prstGeom prst="rect">
            <a:avLst/>
          </a:prstGeom>
          <a:noFill/>
        </p:spPr>
        <p:txBody>
          <a:bodyPr wrap="square">
            <a:spAutoFit/>
          </a:bodyPr>
          <a:lstStyle/>
          <a:p>
            <a:r>
              <a:rPr lang="en-US" sz="3600" b="1" dirty="0">
                <a:solidFill>
                  <a:srgbClr val="213163"/>
                </a:solidFill>
              </a:rPr>
              <a:t>Problem Statement:  </a:t>
            </a:r>
            <a:endParaRPr lang="en-IN" sz="3600" b="1" dirty="0">
              <a:solidFill>
                <a:srgbClr val="213163"/>
              </a:solidFill>
            </a:endParaRPr>
          </a:p>
        </p:txBody>
      </p:sp>
      <p:sp>
        <p:nvSpPr>
          <p:cNvPr id="4" name="TextBox 3">
            <a:extLst>
              <a:ext uri="{FF2B5EF4-FFF2-40B4-BE49-F238E27FC236}">
                <a16:creationId xmlns:a16="http://schemas.microsoft.com/office/drawing/2014/main" id="{08B47AFB-5E44-AA7E-B6AE-69775F149F5F}"/>
              </a:ext>
            </a:extLst>
          </p:cNvPr>
          <p:cNvSpPr txBox="1"/>
          <p:nvPr/>
        </p:nvSpPr>
        <p:spPr>
          <a:xfrm>
            <a:off x="348815" y="2531160"/>
            <a:ext cx="11342442" cy="2513637"/>
          </a:xfrm>
          <a:prstGeom prst="rect">
            <a:avLst/>
          </a:prstGeom>
          <a:noFill/>
        </p:spPr>
        <p:txBody>
          <a:bodyPr wrap="square">
            <a:spAutoFit/>
          </a:bodyPr>
          <a:lstStyle/>
          <a:p>
            <a:pPr>
              <a:buNone/>
            </a:pPr>
            <a:r>
              <a:rPr lang="en-US" sz="3200" b="1" dirty="0"/>
              <a:t>Limited Flexibility</a:t>
            </a:r>
          </a:p>
          <a:p>
            <a:pPr>
              <a:buNone/>
            </a:pPr>
            <a:r>
              <a:rPr lang="en-US" sz="2800" dirty="0"/>
              <a:t>Rule-based chatbots often struggle with diverse user inputs.</a:t>
            </a:r>
          </a:p>
          <a:p>
            <a:pPr>
              <a:buNone/>
            </a:pPr>
            <a:endParaRPr lang="en-US" dirty="0"/>
          </a:p>
          <a:p>
            <a:pPr>
              <a:buNone/>
            </a:pPr>
            <a:endParaRPr lang="en-US" dirty="0"/>
          </a:p>
          <a:p>
            <a:pPr>
              <a:buNone/>
            </a:pPr>
            <a:r>
              <a:rPr lang="en-US" sz="3200" b="1" dirty="0"/>
              <a:t>Lack of Adaptability</a:t>
            </a:r>
          </a:p>
          <a:p>
            <a:r>
              <a:rPr lang="en-US" sz="2800" dirty="0"/>
              <a:t>Traditional chatbots can't dynamically adapt to varying user needs.</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68EAD756-2389-53F6-5098-D3E4543826A3}"/>
              </a:ext>
            </a:extLst>
          </p:cNvPr>
          <p:cNvSpPr txBox="1"/>
          <p:nvPr/>
        </p:nvSpPr>
        <p:spPr>
          <a:xfrm>
            <a:off x="255104" y="1790478"/>
            <a:ext cx="2441443" cy="2965555"/>
          </a:xfrm>
          <a:prstGeom prst="rect">
            <a:avLst/>
          </a:prstGeom>
          <a:noFill/>
        </p:spPr>
        <p:txBody>
          <a:bodyPr wrap="square">
            <a:spAutoFit/>
          </a:bodyPr>
          <a:lstStyle/>
          <a:p>
            <a:pPr>
              <a:buNone/>
            </a:pPr>
            <a:r>
              <a:rPr lang="en-US" b="1" dirty="0"/>
              <a:t>NLP-Based Chatbot</a:t>
            </a:r>
          </a:p>
          <a:p>
            <a:pPr>
              <a:buNone/>
            </a:pPr>
            <a:r>
              <a:rPr lang="en-US" dirty="0"/>
              <a:t>Leverage NLP for understanding predefined intents.</a:t>
            </a:r>
          </a:p>
          <a:p>
            <a:pPr>
              <a:buNone/>
            </a:pPr>
            <a:endParaRPr lang="en-US" dirty="0"/>
          </a:p>
          <a:p>
            <a:pPr>
              <a:buNone/>
            </a:pPr>
            <a:endParaRPr lang="en-US" dirty="0"/>
          </a:p>
          <a:p>
            <a:pPr>
              <a:buNone/>
            </a:pPr>
            <a:r>
              <a:rPr lang="en-US" b="1" dirty="0"/>
              <a:t>Machine Learning</a:t>
            </a:r>
          </a:p>
          <a:p>
            <a:r>
              <a:rPr lang="en-US" dirty="0"/>
              <a:t>Enhance accuracy with machine learning algorithms.</a:t>
            </a:r>
          </a:p>
        </p:txBody>
      </p:sp>
      <p:pic>
        <p:nvPicPr>
          <p:cNvPr id="5122" name="Picture 2">
            <a:extLst>
              <a:ext uri="{FF2B5EF4-FFF2-40B4-BE49-F238E27FC236}">
                <a16:creationId xmlns:a16="http://schemas.microsoft.com/office/drawing/2014/main" id="{2A13F7CD-34F4-B29C-6905-FF81A0B62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421" y="718456"/>
            <a:ext cx="9213579" cy="6139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44BE828-2C2E-7CEB-FEFF-C025484929AA}"/>
              </a:ext>
            </a:extLst>
          </p:cNvPr>
          <p:cNvPicPr>
            <a:picLocks noChangeAspect="1"/>
          </p:cNvPicPr>
          <p:nvPr/>
        </p:nvPicPr>
        <p:blipFill>
          <a:blip r:embed="rId2"/>
          <a:stretch>
            <a:fillRect/>
          </a:stretch>
        </p:blipFill>
        <p:spPr>
          <a:xfrm>
            <a:off x="255105" y="1659795"/>
            <a:ext cx="3476133" cy="1139389"/>
          </a:xfrm>
          <a:prstGeom prst="rect">
            <a:avLst/>
          </a:prstGeom>
        </p:spPr>
      </p:pic>
      <p:pic>
        <p:nvPicPr>
          <p:cNvPr id="6" name="Picture 5">
            <a:extLst>
              <a:ext uri="{FF2B5EF4-FFF2-40B4-BE49-F238E27FC236}">
                <a16:creationId xmlns:a16="http://schemas.microsoft.com/office/drawing/2014/main" id="{D20CA0D6-2485-3DEF-E48B-2B53522842EE}"/>
              </a:ext>
            </a:extLst>
          </p:cNvPr>
          <p:cNvPicPr>
            <a:picLocks noChangeAspect="1"/>
          </p:cNvPicPr>
          <p:nvPr/>
        </p:nvPicPr>
        <p:blipFill>
          <a:blip r:embed="rId3"/>
          <a:stretch>
            <a:fillRect/>
          </a:stretch>
        </p:blipFill>
        <p:spPr>
          <a:xfrm>
            <a:off x="255105" y="3429000"/>
            <a:ext cx="3476133" cy="1159314"/>
          </a:xfrm>
          <a:prstGeom prst="rect">
            <a:avLst/>
          </a:prstGeom>
        </p:spPr>
      </p:pic>
      <p:pic>
        <p:nvPicPr>
          <p:cNvPr id="8" name="Picture 7">
            <a:extLst>
              <a:ext uri="{FF2B5EF4-FFF2-40B4-BE49-F238E27FC236}">
                <a16:creationId xmlns:a16="http://schemas.microsoft.com/office/drawing/2014/main" id="{567EA101-04B8-C099-B6B4-299A3E42575D}"/>
              </a:ext>
            </a:extLst>
          </p:cNvPr>
          <p:cNvPicPr>
            <a:picLocks noChangeAspect="1"/>
          </p:cNvPicPr>
          <p:nvPr/>
        </p:nvPicPr>
        <p:blipFill>
          <a:blip r:embed="rId4"/>
          <a:stretch>
            <a:fillRect/>
          </a:stretch>
        </p:blipFill>
        <p:spPr>
          <a:xfrm>
            <a:off x="326977" y="5125360"/>
            <a:ext cx="3470619" cy="1139390"/>
          </a:xfrm>
          <a:prstGeom prst="rect">
            <a:avLst/>
          </a:prstGeom>
        </p:spPr>
      </p:pic>
      <p:pic>
        <p:nvPicPr>
          <p:cNvPr id="10" name="Picture 9">
            <a:extLst>
              <a:ext uri="{FF2B5EF4-FFF2-40B4-BE49-F238E27FC236}">
                <a16:creationId xmlns:a16="http://schemas.microsoft.com/office/drawing/2014/main" id="{317BE91E-2479-2545-FB41-5317F082BAA1}"/>
              </a:ext>
            </a:extLst>
          </p:cNvPr>
          <p:cNvPicPr>
            <a:picLocks noChangeAspect="1"/>
          </p:cNvPicPr>
          <p:nvPr/>
        </p:nvPicPr>
        <p:blipFill>
          <a:blip r:embed="rId5"/>
          <a:stretch>
            <a:fillRect/>
          </a:stretch>
        </p:blipFill>
        <p:spPr>
          <a:xfrm>
            <a:off x="4443021" y="1627130"/>
            <a:ext cx="3627960" cy="1151344"/>
          </a:xfrm>
          <a:prstGeom prst="rect">
            <a:avLst/>
          </a:prstGeom>
        </p:spPr>
      </p:pic>
      <p:pic>
        <p:nvPicPr>
          <p:cNvPr id="12" name="Picture 11">
            <a:extLst>
              <a:ext uri="{FF2B5EF4-FFF2-40B4-BE49-F238E27FC236}">
                <a16:creationId xmlns:a16="http://schemas.microsoft.com/office/drawing/2014/main" id="{FE350810-227F-AF4F-3562-CAEFEE1A658F}"/>
              </a:ext>
            </a:extLst>
          </p:cNvPr>
          <p:cNvPicPr>
            <a:picLocks noChangeAspect="1"/>
          </p:cNvPicPr>
          <p:nvPr/>
        </p:nvPicPr>
        <p:blipFill>
          <a:blip r:embed="rId6"/>
          <a:stretch>
            <a:fillRect/>
          </a:stretch>
        </p:blipFill>
        <p:spPr>
          <a:xfrm>
            <a:off x="4454889" y="3429000"/>
            <a:ext cx="3616092" cy="1151345"/>
          </a:xfrm>
          <a:prstGeom prst="rect">
            <a:avLst/>
          </a:prstGeom>
        </p:spPr>
      </p:pic>
      <p:pic>
        <p:nvPicPr>
          <p:cNvPr id="14" name="Picture 13">
            <a:extLst>
              <a:ext uri="{FF2B5EF4-FFF2-40B4-BE49-F238E27FC236}">
                <a16:creationId xmlns:a16="http://schemas.microsoft.com/office/drawing/2014/main" id="{6E1F97B5-3F2D-B582-EA85-18D92D4A69D3}"/>
              </a:ext>
            </a:extLst>
          </p:cNvPr>
          <p:cNvPicPr>
            <a:picLocks noChangeAspect="1"/>
          </p:cNvPicPr>
          <p:nvPr/>
        </p:nvPicPr>
        <p:blipFill>
          <a:blip r:embed="rId7"/>
          <a:stretch>
            <a:fillRect/>
          </a:stretch>
        </p:blipFill>
        <p:spPr>
          <a:xfrm>
            <a:off x="4443021" y="5012654"/>
            <a:ext cx="3719464" cy="1252096"/>
          </a:xfrm>
          <a:prstGeom prst="rect">
            <a:avLst/>
          </a:prstGeom>
        </p:spPr>
      </p:pic>
      <p:pic>
        <p:nvPicPr>
          <p:cNvPr id="16" name="Picture 15">
            <a:extLst>
              <a:ext uri="{FF2B5EF4-FFF2-40B4-BE49-F238E27FC236}">
                <a16:creationId xmlns:a16="http://schemas.microsoft.com/office/drawing/2014/main" id="{B311B6BB-66D7-A794-51E7-7B46BB448239}"/>
              </a:ext>
            </a:extLst>
          </p:cNvPr>
          <p:cNvPicPr>
            <a:picLocks noChangeAspect="1"/>
          </p:cNvPicPr>
          <p:nvPr/>
        </p:nvPicPr>
        <p:blipFill>
          <a:blip r:embed="rId8"/>
          <a:stretch>
            <a:fillRect/>
          </a:stretch>
        </p:blipFill>
        <p:spPr>
          <a:xfrm>
            <a:off x="8456171" y="1561816"/>
            <a:ext cx="3627961" cy="1226965"/>
          </a:xfrm>
          <a:prstGeom prst="rect">
            <a:avLst/>
          </a:prstGeom>
        </p:spPr>
      </p:pic>
      <p:pic>
        <p:nvPicPr>
          <p:cNvPr id="18" name="Picture 17">
            <a:extLst>
              <a:ext uri="{FF2B5EF4-FFF2-40B4-BE49-F238E27FC236}">
                <a16:creationId xmlns:a16="http://schemas.microsoft.com/office/drawing/2014/main" id="{38DD54B0-7CAD-D8EA-9745-5FBC8ECDAD62}"/>
              </a:ext>
            </a:extLst>
          </p:cNvPr>
          <p:cNvPicPr>
            <a:picLocks noChangeAspect="1"/>
          </p:cNvPicPr>
          <p:nvPr/>
        </p:nvPicPr>
        <p:blipFill>
          <a:blip r:embed="rId9"/>
          <a:stretch>
            <a:fillRect/>
          </a:stretch>
        </p:blipFill>
        <p:spPr>
          <a:xfrm>
            <a:off x="8335659" y="3335351"/>
            <a:ext cx="3748473" cy="1290554"/>
          </a:xfrm>
          <a:prstGeom prst="rect">
            <a:avLst/>
          </a:prstGeom>
        </p:spPr>
      </p:pic>
      <p:pic>
        <p:nvPicPr>
          <p:cNvPr id="20" name="Picture 19">
            <a:extLst>
              <a:ext uri="{FF2B5EF4-FFF2-40B4-BE49-F238E27FC236}">
                <a16:creationId xmlns:a16="http://schemas.microsoft.com/office/drawing/2014/main" id="{39120AB2-E31D-98DE-D9B6-ECF4A506398C}"/>
              </a:ext>
            </a:extLst>
          </p:cNvPr>
          <p:cNvPicPr>
            <a:picLocks noChangeAspect="1"/>
          </p:cNvPicPr>
          <p:nvPr/>
        </p:nvPicPr>
        <p:blipFill>
          <a:blip r:embed="rId10"/>
          <a:stretch>
            <a:fillRect/>
          </a:stretch>
        </p:blipFill>
        <p:spPr>
          <a:xfrm>
            <a:off x="8409309" y="5012654"/>
            <a:ext cx="3748474" cy="125209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A4C8A104-5062-98C7-AB4A-3D805B3555B5}"/>
              </a:ext>
            </a:extLst>
          </p:cNvPr>
          <p:cNvSpPr txBox="1"/>
          <p:nvPr/>
        </p:nvSpPr>
        <p:spPr>
          <a:xfrm>
            <a:off x="575365" y="1926596"/>
            <a:ext cx="4646646" cy="4402167"/>
          </a:xfrm>
          <a:prstGeom prst="rect">
            <a:avLst/>
          </a:prstGeom>
          <a:noFill/>
        </p:spPr>
        <p:txBody>
          <a:bodyPr wrap="square">
            <a:spAutoFit/>
          </a:bodyPr>
          <a:lstStyle/>
          <a:p>
            <a:pPr>
              <a:buNone/>
            </a:pPr>
            <a:r>
              <a:rPr lang="en-IN" b="1" dirty="0"/>
              <a:t>Conclusion &amp; Future Work</a:t>
            </a:r>
          </a:p>
          <a:p>
            <a:pPr>
              <a:buNone/>
            </a:pPr>
            <a:endParaRPr lang="en-IN" b="1" dirty="0"/>
          </a:p>
          <a:p>
            <a:pPr>
              <a:buNone/>
            </a:pPr>
            <a:endParaRPr lang="en-IN" b="1" dirty="0"/>
          </a:p>
          <a:p>
            <a:pPr>
              <a:buNone/>
            </a:pPr>
            <a:r>
              <a:rPr lang="en-IN" b="1" dirty="0"/>
              <a:t>AI Chatbot Implemented</a:t>
            </a:r>
          </a:p>
          <a:p>
            <a:pPr>
              <a:buNone/>
            </a:pPr>
            <a:endParaRPr lang="en-IN" b="1" dirty="0"/>
          </a:p>
          <a:p>
            <a:pPr>
              <a:buNone/>
            </a:pPr>
            <a:r>
              <a:rPr lang="en-IN" b="1" dirty="0"/>
              <a:t>Database Integration</a:t>
            </a:r>
          </a:p>
          <a:p>
            <a:pPr>
              <a:buNone/>
            </a:pPr>
            <a:endParaRPr lang="en-IN" b="1" dirty="0"/>
          </a:p>
          <a:p>
            <a:pPr>
              <a:buNone/>
            </a:pPr>
            <a:r>
              <a:rPr lang="en-IN" b="1" dirty="0"/>
              <a:t>Voice Recognition</a:t>
            </a:r>
          </a:p>
          <a:p>
            <a:pPr>
              <a:buNone/>
            </a:pPr>
            <a:endParaRPr lang="en-IN" b="1" dirty="0"/>
          </a:p>
          <a:p>
            <a:pPr>
              <a:buNone/>
            </a:pPr>
            <a:r>
              <a:rPr lang="en-IN" b="1" dirty="0"/>
              <a:t>Multilingual Support</a:t>
            </a:r>
          </a:p>
          <a:p>
            <a:pPr>
              <a:buNone/>
            </a:pPr>
            <a:endParaRPr lang="en-IN" b="1" dirty="0"/>
          </a:p>
          <a:p>
            <a:r>
              <a:rPr lang="en-IN" dirty="0"/>
              <a:t>We've successfully created an AI chatbot using NLP. Future improvements include database integration, voice recognition, and multilingual support.</a:t>
            </a:r>
          </a:p>
        </p:txBody>
      </p:sp>
      <p:pic>
        <p:nvPicPr>
          <p:cNvPr id="6146" name="Picture 2">
            <a:extLst>
              <a:ext uri="{FF2B5EF4-FFF2-40B4-BE49-F238E27FC236}">
                <a16:creationId xmlns:a16="http://schemas.microsoft.com/office/drawing/2014/main" id="{FD94D0BE-66BF-872D-6B22-7E62D9FB7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724" y="719147"/>
            <a:ext cx="4817276" cy="32090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B60CCD5F-38CE-6656-2ECA-F084C6410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4725" y="3377379"/>
            <a:ext cx="4817276" cy="3480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135</TotalTime>
  <Words>291</Words>
  <Application>Microsoft Office PowerPoint</Application>
  <PresentationFormat>Widescreen</PresentationFormat>
  <Paragraphs>74</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SANGHMITRA singhania</cp:lastModifiedBy>
  <cp:revision>5</cp:revision>
  <dcterms:created xsi:type="dcterms:W3CDTF">2024-12-31T09:40:01Z</dcterms:created>
  <dcterms:modified xsi:type="dcterms:W3CDTF">2025-03-12T22:59:00Z</dcterms:modified>
</cp:coreProperties>
</file>