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6"/>
  </p:notesMasterIdLst>
  <p:handoutMasterIdLst>
    <p:handoutMasterId r:id="rId17"/>
  </p:handoutMasterIdLst>
  <p:sldIdLst>
    <p:sldId id="256" r:id="rId3"/>
    <p:sldId id="271" r:id="rId4"/>
    <p:sldId id="273" r:id="rId5"/>
    <p:sldId id="276" r:id="rId6"/>
    <p:sldId id="284" r:id="rId7"/>
    <p:sldId id="275" r:id="rId8"/>
    <p:sldId id="277" r:id="rId9"/>
    <p:sldId id="278" r:id="rId10"/>
    <p:sldId id="279" r:id="rId11"/>
    <p:sldId id="280" r:id="rId12"/>
    <p:sldId id="281" r:id="rId13"/>
    <p:sldId id="282" r:id="rId14"/>
    <p:sldId id="283" r:id="rId15"/>
  </p:sldIdLst>
  <p:sldSz cx="12188825"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81" autoAdjust="0"/>
    <p:restoredTop sz="47074" autoAdjust="0"/>
  </p:normalViewPr>
  <p:slideViewPr>
    <p:cSldViewPr>
      <p:cViewPr varScale="1">
        <p:scale>
          <a:sx n="52" d="100"/>
          <a:sy n="52" d="100"/>
        </p:scale>
        <p:origin x="264" y="72"/>
      </p:cViewPr>
      <p:guideLst>
        <p:guide pos="3839"/>
        <p:guide orient="horz" pos="2160"/>
      </p:guideLst>
    </p:cSldViewPr>
  </p:slideViewPr>
  <p:outlineViewPr>
    <p:cViewPr>
      <p:scale>
        <a:sx n="33" d="100"/>
        <a:sy n="33" d="100"/>
      </p:scale>
      <p:origin x="0" y="0"/>
    </p:cViewPr>
  </p:outlineViewPr>
  <p:notesTextViewPr>
    <p:cViewPr>
      <p:scale>
        <a:sx n="125" d="100"/>
        <a:sy n="125" d="100"/>
      </p:scale>
      <p:origin x="0" y="-4788"/>
    </p:cViewPr>
  </p:notesTextViewPr>
  <p:notesViewPr>
    <p:cSldViewPr showGuides="1">
      <p:cViewPr varScale="1">
        <p:scale>
          <a:sx n="76" d="100"/>
          <a:sy n="76" d="100"/>
        </p:scale>
        <p:origin x="4008" y="11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29" tIns="45714" rIns="91429" bIns="45714" rtlCol="0"/>
          <a:lstStyle>
            <a:lvl1pPr algn="l">
              <a:defRPr sz="1200"/>
            </a:lvl1pPr>
          </a:lstStyle>
          <a:p>
            <a:endParaRPr/>
          </a:p>
        </p:txBody>
      </p:sp>
      <p:sp>
        <p:nvSpPr>
          <p:cNvPr id="3" name="Date Placeholder 2"/>
          <p:cNvSpPr>
            <a:spLocks noGrp="1"/>
          </p:cNvSpPr>
          <p:nvPr>
            <p:ph type="dt" sz="quarter" idx="1"/>
          </p:nvPr>
        </p:nvSpPr>
        <p:spPr>
          <a:xfrm>
            <a:off x="3884613" y="0"/>
            <a:ext cx="2971800" cy="464820"/>
          </a:xfrm>
          <a:prstGeom prst="rect">
            <a:avLst/>
          </a:prstGeom>
        </p:spPr>
        <p:txBody>
          <a:bodyPr vert="horz" lIns="91429" tIns="45714" rIns="91429" bIns="45714" rtlCol="0"/>
          <a:lstStyle>
            <a:lvl1pPr algn="r">
              <a:defRPr sz="1200"/>
            </a:lvl1pPr>
          </a:lstStyle>
          <a:p>
            <a:fld id="{784AA43A-3F76-4A13-9CD6-36134EB429E3}" type="datetimeFigureOut">
              <a:rPr lang="en-US"/>
              <a:t>8/28/2020</a:t>
            </a:fld>
            <a:endParaRPr/>
          </a:p>
        </p:txBody>
      </p:sp>
      <p:sp>
        <p:nvSpPr>
          <p:cNvPr id="4" name="Footer Placeholder 3"/>
          <p:cNvSpPr>
            <a:spLocks noGrp="1"/>
          </p:cNvSpPr>
          <p:nvPr>
            <p:ph type="ftr" sz="quarter" idx="2"/>
          </p:nvPr>
        </p:nvSpPr>
        <p:spPr>
          <a:xfrm>
            <a:off x="0" y="8829967"/>
            <a:ext cx="2971800" cy="464820"/>
          </a:xfrm>
          <a:prstGeom prst="rect">
            <a:avLst/>
          </a:prstGeom>
        </p:spPr>
        <p:txBody>
          <a:bodyPr vert="horz" lIns="91429" tIns="45714" rIns="91429" bIns="45714" rtlCol="0" anchor="b"/>
          <a:lstStyle>
            <a:lvl1pPr algn="l">
              <a:defRPr sz="1200"/>
            </a:lvl1pPr>
          </a:lstStyle>
          <a:p>
            <a:endParaRPr/>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29" tIns="45714" rIns="91429" bIns="45714"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29" tIns="45714" rIns="91429" bIns="45714" rtlCol="0"/>
          <a:lstStyle>
            <a:lvl1pPr algn="l">
              <a:defRPr sz="1200"/>
            </a:lvl1pPr>
          </a:lstStyle>
          <a:p>
            <a:endParaRPr/>
          </a:p>
        </p:txBody>
      </p:sp>
      <p:sp>
        <p:nvSpPr>
          <p:cNvPr id="3" name="Date Placeholder 2"/>
          <p:cNvSpPr>
            <a:spLocks noGrp="1"/>
          </p:cNvSpPr>
          <p:nvPr>
            <p:ph type="dt" idx="1"/>
          </p:nvPr>
        </p:nvSpPr>
        <p:spPr>
          <a:xfrm>
            <a:off x="3884613" y="0"/>
            <a:ext cx="2971800" cy="464820"/>
          </a:xfrm>
          <a:prstGeom prst="rect">
            <a:avLst/>
          </a:prstGeom>
        </p:spPr>
        <p:txBody>
          <a:bodyPr vert="horz" lIns="91429" tIns="45714" rIns="91429" bIns="45714" rtlCol="0"/>
          <a:lstStyle>
            <a:lvl1pPr algn="r">
              <a:defRPr sz="1200"/>
            </a:lvl1pPr>
          </a:lstStyle>
          <a:p>
            <a:fld id="{5F674A4F-2B7A-4ECB-A400-260B2FFC03C1}" type="datetimeFigureOut">
              <a:rPr lang="en-US"/>
              <a:t>8/28/2020</a:t>
            </a:fld>
            <a:endParaRPr/>
          </a:p>
        </p:txBody>
      </p:sp>
      <p:sp>
        <p:nvSpPr>
          <p:cNvPr id="4" name="Slide Image Placeholder 3"/>
          <p:cNvSpPr>
            <a:spLocks noGrp="1" noRot="1" noChangeAspect="1"/>
          </p:cNvSpPr>
          <p:nvPr>
            <p:ph type="sldImg" idx="2"/>
          </p:nvPr>
        </p:nvSpPr>
        <p:spPr>
          <a:xfrm>
            <a:off x="400050" y="696913"/>
            <a:ext cx="1987550" cy="1119187"/>
          </a:xfrm>
          <a:prstGeom prst="rect">
            <a:avLst/>
          </a:prstGeom>
          <a:noFill/>
          <a:ln w="12700">
            <a:solidFill>
              <a:prstClr val="black"/>
            </a:solidFill>
          </a:ln>
        </p:spPr>
        <p:txBody>
          <a:bodyPr vert="horz" lIns="91429" tIns="45714" rIns="91429" bIns="45714" rtlCol="0" anchor="ctr"/>
          <a:lstStyle/>
          <a:p>
            <a:endParaRPr/>
          </a:p>
        </p:txBody>
      </p:sp>
      <p:sp>
        <p:nvSpPr>
          <p:cNvPr id="5" name="Notes Placeholder 4"/>
          <p:cNvSpPr>
            <a:spLocks noGrp="1"/>
          </p:cNvSpPr>
          <p:nvPr>
            <p:ph type="body" sz="quarter" idx="3"/>
          </p:nvPr>
        </p:nvSpPr>
        <p:spPr>
          <a:xfrm>
            <a:off x="400050" y="1816547"/>
            <a:ext cx="6000750" cy="6782623"/>
          </a:xfrm>
          <a:prstGeom prst="rect">
            <a:avLst/>
          </a:prstGeom>
        </p:spPr>
        <p:txBody>
          <a:bodyPr vert="horz" lIns="91429" tIns="45714" rIns="91429" bIns="45714"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29" tIns="45714" rIns="91429" bIns="45714" rtlCol="0" anchor="b"/>
          <a:lstStyle>
            <a:lvl1pPr algn="l">
              <a:defRPr sz="1200"/>
            </a:lvl1pPr>
          </a:lstStyle>
          <a:p>
            <a:endParaRPr/>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29" tIns="45714" rIns="91429" bIns="45714"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etpocket.com/explore/item/the-3-stages-of-failure-in-life-and-work-and-how-to-fix-the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3161">
              <a:defRPr/>
            </a:pPr>
            <a:r>
              <a:rPr lang="en-US" sz="1100" b="1" dirty="0"/>
              <a:t>1997 Think Different ad. </a:t>
            </a:r>
          </a:p>
          <a:p>
            <a:pPr defTabSz="873161">
              <a:defRPr/>
            </a:pPr>
            <a:r>
              <a:rPr lang="en-US" sz="1100" b="1" dirty="0"/>
              <a:t>https://www.youtube.com/watch?v=cFEarBzelBs</a:t>
            </a:r>
          </a:p>
          <a:p>
            <a:endParaRPr lang="en-CA" dirty="0"/>
          </a:p>
          <a:p>
            <a:r>
              <a:rPr lang="en-CA" dirty="0"/>
              <a:t>ICT is full of TLAs, three letter acronyms, like ICT (Information and  Communications Technology). </a:t>
            </a:r>
          </a:p>
          <a:p>
            <a:r>
              <a:rPr lang="en-CA" dirty="0"/>
              <a:t>ICT used to be a two letter acronym (also a TLA):  IT which came from IS (Information Systems) which came from DP (Data Processing). </a:t>
            </a:r>
          </a:p>
          <a:p>
            <a:endParaRPr lang="en-CA" dirty="0"/>
          </a:p>
          <a:p>
            <a:r>
              <a:rPr lang="en-CA" dirty="0"/>
              <a:t>Note that there are no FLAs, Four Letter Acronyms. There are only </a:t>
            </a:r>
            <a:r>
              <a:rPr lang="en-CA" dirty="0" err="1"/>
              <a:t>xTLAs</a:t>
            </a:r>
            <a:r>
              <a:rPr lang="en-CA" dirty="0"/>
              <a:t>, </a:t>
            </a:r>
            <a:r>
              <a:rPr lang="en-CA" dirty="0" err="1"/>
              <a:t>eXtended</a:t>
            </a:r>
            <a:r>
              <a:rPr lang="en-CA" dirty="0"/>
              <a:t> Three Letter Acronyms. (also part of the joke)</a:t>
            </a:r>
          </a:p>
          <a:p>
            <a:endParaRPr lang="en-CA" dirty="0"/>
          </a:p>
          <a:p>
            <a:r>
              <a:rPr lang="en-US" sz="1100" dirty="0"/>
              <a:t>There have always been colleges and universities in one form or other as places where we help each other do difficult things.</a:t>
            </a:r>
          </a:p>
          <a:p>
            <a:r>
              <a:rPr lang="en-US" sz="1100" dirty="0"/>
              <a:t>Although we are here to learn about technology, the teaching and learning itself is not about technology. </a:t>
            </a:r>
          </a:p>
          <a:p>
            <a:endParaRPr lang="en-US" sz="1100" dirty="0"/>
          </a:p>
          <a:p>
            <a:r>
              <a:rPr lang="en-US" sz="1100" dirty="0"/>
              <a:t>What technology is being referred to in this statement:</a:t>
            </a:r>
          </a:p>
          <a:p>
            <a:r>
              <a:rPr lang="en-CA" sz="1100" dirty="0"/>
              <a:t>“It will create forgetfulness...because they will not use their memories?“</a:t>
            </a:r>
          </a:p>
          <a:p>
            <a:r>
              <a:rPr lang="en-US" sz="1100" dirty="0"/>
              <a:t>…come on, what have you heard your parents, grandparents, and grey haired people (like me) say?</a:t>
            </a:r>
          </a:p>
          <a:p>
            <a:r>
              <a:rPr lang="en-US" sz="1100" dirty="0"/>
              <a:t>[the internet, smart phones, Wikipedia, </a:t>
            </a:r>
            <a:r>
              <a:rPr lang="en-US" sz="1100" dirty="0" err="1"/>
              <a:t>etc</a:t>
            </a:r>
            <a:r>
              <a:rPr lang="en-US" sz="1100" dirty="0"/>
              <a:t>]</a:t>
            </a:r>
          </a:p>
          <a:p>
            <a:pPr defTabSz="914286">
              <a:defRPr/>
            </a:pPr>
            <a:endParaRPr lang="en-US" sz="1100" dirty="0"/>
          </a:p>
          <a:p>
            <a:pPr defTabSz="914286">
              <a:defRPr/>
            </a:pPr>
            <a:r>
              <a:rPr lang="en-US" sz="1100" dirty="0"/>
              <a:t>It was Socrates in 370BCE who said, “</a:t>
            </a:r>
            <a:r>
              <a:rPr lang="en-CA" sz="1100" b="1" i="1" dirty="0"/>
              <a:t>Writing </a:t>
            </a:r>
            <a:r>
              <a:rPr lang="en-CA" sz="1100" dirty="0"/>
              <a:t>will create forgetfulness...because they will not use their memories.“ Ironically, </a:t>
            </a:r>
            <a:r>
              <a:rPr lang="en-US" sz="1100" dirty="0"/>
              <a:t>Plato </a:t>
            </a:r>
            <a:r>
              <a:rPr lang="en-CA" sz="1100" dirty="0"/>
              <a:t>wrote it down for him in</a:t>
            </a:r>
            <a:r>
              <a:rPr lang="en-CA" sz="1100" i="1" dirty="0"/>
              <a:t> The Phaedrus.</a:t>
            </a:r>
          </a:p>
          <a:p>
            <a:pPr defTabSz="914286">
              <a:defRPr/>
            </a:pPr>
            <a:endParaRPr lang="en-US" sz="1100" i="1" dirty="0"/>
          </a:p>
          <a:p>
            <a:pPr defTabSz="914286">
              <a:defRPr/>
            </a:pPr>
            <a:r>
              <a:rPr lang="en-US" sz="1100" dirty="0"/>
              <a:t>Since then, every new form of technology has predicted doom.</a:t>
            </a:r>
          </a:p>
          <a:p>
            <a:pPr defTabSz="914286">
              <a:defRPr/>
            </a:pPr>
            <a:r>
              <a:rPr lang="en-US" sz="1100" dirty="0"/>
              <a:t>Gutenberg’s printing press caused quite a stir. People will no longer need to go to church or schools! They will stay home and read for themselves! </a:t>
            </a:r>
            <a:r>
              <a:rPr lang="en-US" sz="1100" i="1" dirty="0"/>
              <a:t>But how will they </a:t>
            </a:r>
            <a:r>
              <a:rPr lang="en-US" sz="1100" b="1" i="1" dirty="0"/>
              <a:t>understand and interpret </a:t>
            </a:r>
            <a:r>
              <a:rPr lang="en-US" sz="1100" i="1" dirty="0"/>
              <a:t>what they read? (Seriously, this was the 15</a:t>
            </a:r>
            <a:r>
              <a:rPr lang="en-US" sz="1100" i="1" baseline="30000" dirty="0"/>
              <a:t>th</a:t>
            </a:r>
            <a:r>
              <a:rPr lang="en-US" sz="1100" i="1" dirty="0"/>
              <a:t> century argument against the </a:t>
            </a:r>
            <a:r>
              <a:rPr lang="en-GB" sz="1100" i="1" dirty="0"/>
              <a:t>vernacular </a:t>
            </a:r>
            <a:r>
              <a:rPr lang="en-US" sz="1100" i="1" dirty="0"/>
              <a:t>printing of the Bible and other classic works. No worries, so long as people don’t know how to read, we’re safe.)</a:t>
            </a:r>
          </a:p>
          <a:p>
            <a:pPr defTabSz="914286">
              <a:defRPr/>
            </a:pPr>
            <a:r>
              <a:rPr lang="en-US" sz="1100" dirty="0"/>
              <a:t>Radio was going to replace the concert hall, and the classroom.</a:t>
            </a:r>
          </a:p>
          <a:p>
            <a:pPr defTabSz="914286">
              <a:defRPr/>
            </a:pPr>
            <a:r>
              <a:rPr lang="en-US" sz="1100" dirty="0"/>
              <a:t>The telephone (and later the fax machine) would replace the office.</a:t>
            </a:r>
          </a:p>
          <a:p>
            <a:pPr defTabSz="914286">
              <a:defRPr/>
            </a:pPr>
            <a:r>
              <a:rPr lang="en-US" sz="1100" dirty="0"/>
              <a:t>The cinema would replace live theatre.</a:t>
            </a:r>
          </a:p>
          <a:p>
            <a:pPr defTabSz="914286">
              <a:defRPr/>
            </a:pPr>
            <a:r>
              <a:rPr lang="en-US" sz="1100" dirty="0"/>
              <a:t>Television was going to replace the cinema, and the classroom.</a:t>
            </a:r>
          </a:p>
          <a:p>
            <a:pPr defTabSz="914286">
              <a:defRPr/>
            </a:pPr>
            <a:r>
              <a:rPr lang="en-US" sz="1100" dirty="0"/>
              <a:t>Computer based training would replace teachers, and the classroom.</a:t>
            </a:r>
          </a:p>
          <a:p>
            <a:pPr defTabSz="914286">
              <a:defRPr/>
            </a:pPr>
            <a:r>
              <a:rPr lang="en-US" sz="1100" dirty="0"/>
              <a:t>The Internet would replace…</a:t>
            </a:r>
            <a:r>
              <a:rPr lang="en-US" sz="1100" i="1" dirty="0"/>
              <a:t>everything</a:t>
            </a:r>
            <a:r>
              <a:rPr lang="en-US" sz="1100" dirty="0"/>
              <a:t>.</a:t>
            </a:r>
          </a:p>
          <a:p>
            <a:pPr defTabSz="914286">
              <a:defRPr/>
            </a:pPr>
            <a:endParaRPr lang="en-US" sz="1100" dirty="0"/>
          </a:p>
          <a:p>
            <a:pPr defTabSz="914286">
              <a:defRPr/>
            </a:pPr>
            <a:r>
              <a:rPr lang="en-US" sz="1100" dirty="0"/>
              <a:t>Humans have complained about new technology changing things since the dawn of time.</a:t>
            </a:r>
          </a:p>
          <a:p>
            <a:pPr defTabSz="873161">
              <a:defRPr/>
            </a:pPr>
            <a:r>
              <a:rPr lang="en-US" sz="1100" i="1" dirty="0"/>
              <a:t>Sure, that wheel thing you invented is a nice bit of tech but a wheel is not much good without adding more tech like a cart. What are you going to do when the thing breaks a long way from home? You know those new things break all the time. </a:t>
            </a:r>
            <a:br>
              <a:rPr lang="en-US" sz="1100" i="1" dirty="0"/>
            </a:br>
            <a:r>
              <a:rPr lang="en-US" sz="1100" i="1" dirty="0"/>
              <a:t>How are you going to cross the deep stream – I can hold my bundle over my head…can you hold that cart over your head? And what about the soft marshy ground near the stream where the wheel will get stuck in the muck? No, you can't use the log we use to get over the river, it's too narrow for your cart. That wheel is not going to glide over rough ground, you're going to have to go round the things I just step over. </a:t>
            </a:r>
            <a:br>
              <a:rPr lang="en-US" sz="1100" i="1" dirty="0"/>
            </a:br>
            <a:r>
              <a:rPr lang="en-US" sz="1100" i="1" dirty="0"/>
              <a:t>Yeah, you can transport loads twice as heavy as mine, but you have to push an empty cart home. How is that cart load going to get up the hill? If you let go, the cart will roll away and crash at the bottom. </a:t>
            </a:r>
            <a:r>
              <a:rPr lang="en-CA" sz="1100" i="1" dirty="0"/>
              <a:t>Really? A donkey? You're gonna train a donkey to pull the cart? </a:t>
            </a:r>
            <a:r>
              <a:rPr lang="en-US" sz="1100" i="1" dirty="0"/>
              <a:t>Now you've got to keep a donkey happy. </a:t>
            </a:r>
            <a:r>
              <a:rPr lang="en-CA" sz="1100" i="1" dirty="0"/>
              <a:t>Soon, you'll be expecting a vast infrastructure of roads and bridges, traffic laws, and satellite navigation to sort out the confusion. </a:t>
            </a:r>
            <a:r>
              <a:rPr lang="en-US" sz="1100" i="1" dirty="0" err="1"/>
              <a:t>Pffft</a:t>
            </a:r>
            <a:r>
              <a:rPr lang="en-US" sz="1100" i="1" dirty="0"/>
              <a:t>. Listen pal, you're just going to go round and round with that wheel thing. </a:t>
            </a:r>
          </a:p>
          <a:p>
            <a:pPr defTabSz="914286">
              <a:defRPr/>
            </a:pPr>
            <a:endParaRPr lang="en-US" sz="1100" dirty="0"/>
          </a:p>
          <a:p>
            <a:pPr defTabSz="914286">
              <a:defRPr/>
            </a:pPr>
            <a:r>
              <a:rPr lang="en-US" sz="1100" dirty="0"/>
              <a:t>So why college courses? For the same reason you went to school and learned how to read We get together to help each other do difficult things. </a:t>
            </a:r>
            <a:r>
              <a:rPr lang="en-CA" sz="1100" dirty="0"/>
              <a:t>Our objective is to learn problem-solving skills, discover new ways to think, and to look at the world differently. </a:t>
            </a:r>
          </a:p>
          <a:p>
            <a:pPr defTabSz="914286">
              <a:defRPr/>
            </a:pPr>
            <a:endParaRPr lang="en-CA" sz="1100" dirty="0"/>
          </a:p>
          <a:p>
            <a:pPr defTabSz="914286">
              <a:defRPr/>
            </a:pPr>
            <a:r>
              <a:rPr lang="en-CA" dirty="0"/>
              <a:t>https://en.wikipedia.org/wiki/Three-letter_acronym</a:t>
            </a:r>
          </a:p>
        </p:txBody>
      </p:sp>
      <p:sp>
        <p:nvSpPr>
          <p:cNvPr id="4" name="Slide Number Placeholder 3"/>
          <p:cNvSpPr>
            <a:spLocks noGrp="1"/>
          </p:cNvSpPr>
          <p:nvPr>
            <p:ph type="sldNum" sz="quarter" idx="10"/>
          </p:nvPr>
        </p:nvSpPr>
        <p:spPr/>
        <p:txBody>
          <a:bodyPr/>
          <a:lstStyle/>
          <a:p>
            <a:fld id="{01F2A70B-78F2-4DCF-B53B-C990D2FAFB8A}" type="slidenum">
              <a:rPr lang="en-CA" smtClean="0"/>
              <a:t>1</a:t>
            </a:fld>
            <a:endParaRPr lang="en-CA"/>
          </a:p>
        </p:txBody>
      </p:sp>
    </p:spTree>
    <p:extLst>
      <p:ext uri="{BB962C8B-B14F-4D97-AF65-F5344CB8AC3E}">
        <p14:creationId xmlns:p14="http://schemas.microsoft.com/office/powerpoint/2010/main" val="3976611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CA" sz="1400" dirty="0"/>
              <a:t>Why do we do it? Purpose.  We seek to understand people's problems, and help them find a solution.</a:t>
            </a:r>
            <a:br>
              <a:rPr lang="en-CA" sz="1400" dirty="0"/>
            </a:br>
            <a:r>
              <a:rPr lang="en-US" sz="1400" dirty="0"/>
              <a:t>How do we do it? Mastery.  We use tools skillfully: SDLC, languages, frameworks, GitHub, development stacks, IDEs</a:t>
            </a:r>
          </a:p>
          <a:p>
            <a:pPr lvl="0">
              <a:spcAft>
                <a:spcPts val="600"/>
              </a:spcAft>
            </a:pPr>
            <a:r>
              <a:rPr lang="en-US" sz="1400" dirty="0"/>
              <a:t>What do we do?  Autonomy.  We get to make our own decisions (mostly) to control computers and do clever things with software.</a:t>
            </a:r>
          </a:p>
          <a:p>
            <a:pPr>
              <a:spcAft>
                <a:spcPts val="600"/>
              </a:spcAft>
            </a:pPr>
            <a:r>
              <a:rPr lang="en-US" sz="1400" dirty="0"/>
              <a:t>Sometimes we are wrong in </a:t>
            </a:r>
            <a:r>
              <a:rPr lang="en-US" sz="1400" b="1" dirty="0"/>
              <a:t>what</a:t>
            </a:r>
            <a:r>
              <a:rPr lang="en-US" sz="1400" dirty="0"/>
              <a:t> we do. Software has bugs. </a:t>
            </a:r>
          </a:p>
          <a:p>
            <a:pPr defTabSz="873161">
              <a:spcAft>
                <a:spcPts val="600"/>
              </a:spcAft>
              <a:defRPr/>
            </a:pPr>
            <a:r>
              <a:rPr lang="en-CA" sz="1400" dirty="0"/>
              <a:t>Sometimes we are wrong in </a:t>
            </a:r>
            <a:r>
              <a:rPr lang="en-CA" sz="1400" b="1" dirty="0"/>
              <a:t>how </a:t>
            </a:r>
            <a:r>
              <a:rPr lang="en-CA" sz="1400" dirty="0"/>
              <a:t>we do it. Another language, framework, or dev-stack may have been better suited to the job.</a:t>
            </a:r>
          </a:p>
          <a:p>
            <a:pPr defTabSz="873161">
              <a:spcAft>
                <a:spcPts val="600"/>
              </a:spcAft>
              <a:defRPr/>
            </a:pPr>
            <a:r>
              <a:rPr lang="en-US" sz="1400" dirty="0"/>
              <a:t>But we are never wrong about </a:t>
            </a:r>
            <a:r>
              <a:rPr lang="en-US" sz="1400" b="1" i="1" dirty="0"/>
              <a:t>why</a:t>
            </a:r>
            <a:r>
              <a:rPr lang="en-US" sz="1400" i="1" dirty="0"/>
              <a:t> </a:t>
            </a:r>
            <a:r>
              <a:rPr lang="en-US" sz="1400" dirty="0"/>
              <a:t>we do it. (…as long as it is your own why and not someone else's)</a:t>
            </a:r>
          </a:p>
          <a:p>
            <a:pPr marL="0" marR="0" lvl="0" indent="0" algn="l" defTabSz="914286" rtl="0" eaLnBrk="1" fontAlgn="auto" latinLnBrk="0" hangingPunct="1">
              <a:lnSpc>
                <a:spcPct val="100000"/>
              </a:lnSpc>
              <a:spcBef>
                <a:spcPts val="0"/>
              </a:spcBef>
              <a:spcAft>
                <a:spcPts val="600"/>
              </a:spcAft>
              <a:buClrTx/>
              <a:buSzTx/>
              <a:buFontTx/>
              <a:buNone/>
              <a:tabLst/>
              <a:defRPr/>
            </a:pPr>
            <a:r>
              <a:rPr lang="en-US" sz="1400" dirty="0"/>
              <a:t>Just because programmers are wrong most of the time doesn't mean it's a bad thing. Being wrong means we get to learn new things, experiment, and do something that has not been done before. That's a nice place to be when you're wrong. </a:t>
            </a:r>
          </a:p>
          <a:p>
            <a:pPr defTabSz="914286">
              <a:spcAft>
                <a:spcPts val="600"/>
              </a:spcAft>
              <a:defRPr/>
            </a:pPr>
            <a:endParaRPr lang="en-CA" sz="1400" dirty="0"/>
          </a:p>
          <a:p>
            <a:pPr marL="0" marR="0" lvl="0" indent="0" algn="l" defTabSz="914286" rtl="0" eaLnBrk="1" fontAlgn="auto" latinLnBrk="0" hangingPunct="1">
              <a:lnSpc>
                <a:spcPct val="100000"/>
              </a:lnSpc>
              <a:spcBef>
                <a:spcPts val="0"/>
              </a:spcBef>
              <a:spcAft>
                <a:spcPts val="600"/>
              </a:spcAft>
              <a:buClrTx/>
              <a:buSzTx/>
              <a:buFontTx/>
              <a:buNone/>
              <a:tabLst/>
              <a:defRPr/>
            </a:pPr>
            <a:r>
              <a:rPr lang="en-CA" sz="1200" kern="1200" dirty="0">
                <a:solidFill>
                  <a:schemeClr val="tx1"/>
                </a:solidFill>
                <a:effectLst/>
                <a:latin typeface="+mn-lt"/>
                <a:ea typeface="+mn-ea"/>
                <a:cs typeface="+mn-cs"/>
              </a:rPr>
              <a:t>Purpose, Mastery, and Autonomy – these are the trinity of work satisfaction and the key to loving what you do. They develop over time. These things feed and are fed by hope and optimism. Interest and passion often follow from your increasing Mastery which enables your Purpose for which you create opportunity to gain your Autonomy. </a:t>
            </a:r>
          </a:p>
          <a:p>
            <a:pPr defTabSz="914286">
              <a:spcAft>
                <a:spcPts val="600"/>
              </a:spcAft>
              <a:defRPr/>
            </a:pPr>
            <a:endParaRPr lang="en-CA" sz="1400" dirty="0"/>
          </a:p>
          <a:p>
            <a:pPr defTabSz="914286">
              <a:spcAft>
                <a:spcPts val="600"/>
              </a:spcAft>
              <a:defRPr/>
            </a:pPr>
            <a:r>
              <a:rPr lang="en-CA" sz="1400" dirty="0"/>
              <a:t>E.g. you start your own company–Autonomy–to exercise your Mastery to fulfill your Purpose. Then you phase yourself out of your company and establish the Bill and Melinda Gates Foundation to make the world a better place</a:t>
            </a:r>
          </a:p>
          <a:p>
            <a:pPr defTabSz="914286">
              <a:spcAft>
                <a:spcPts val="600"/>
              </a:spcAft>
              <a:defRPr/>
            </a:pPr>
            <a:r>
              <a:rPr lang="en-CA" sz="1400" dirty="0"/>
              <a:t> – that is Autonomy, Mastery, and Purpose again.</a:t>
            </a:r>
          </a:p>
          <a:p>
            <a:pPr defTabSz="914286">
              <a:spcAft>
                <a:spcPts val="600"/>
              </a:spcAft>
              <a:defRPr/>
            </a:pPr>
            <a:endParaRPr lang="en-CA" sz="1400" b="1" dirty="0"/>
          </a:p>
          <a:p>
            <a:pPr defTabSz="914286">
              <a:spcAft>
                <a:spcPts val="600"/>
              </a:spcAft>
              <a:defRPr/>
            </a:pPr>
            <a:r>
              <a:rPr lang="en-US" sz="1400" dirty="0"/>
              <a:t>Autonomy, Mastery, and Purpose (Dan Pink on Motivation and scads of psych and social research)</a:t>
            </a:r>
          </a:p>
          <a:p>
            <a:pPr>
              <a:spcAft>
                <a:spcPts val="600"/>
              </a:spcAft>
            </a:pPr>
            <a:r>
              <a:rPr lang="en-CA" sz="1400" dirty="0"/>
              <a:t>https://www.bakadesuyo.com/2013/04/interview-author-cal-newport-on-how-you-can-become-an-expert-and-why-you-should-not-follow-your-passion/</a:t>
            </a:r>
          </a:p>
          <a:p>
            <a:pPr>
              <a:spcAft>
                <a:spcPts val="600"/>
              </a:spcAft>
            </a:pPr>
            <a:r>
              <a:rPr lang="en-CA" sz="1400" dirty="0"/>
              <a:t>https://www.theatlantic.com/science/archive/2018/07/find-your-passion-is-terrible-advice/564932/ </a:t>
            </a:r>
          </a:p>
          <a:p>
            <a:pPr>
              <a:spcAft>
                <a:spcPts val="600"/>
              </a:spcAft>
            </a:pPr>
            <a:r>
              <a:rPr lang="en-US" sz="1400" dirty="0"/>
              <a:t>https://www.cnbc.com/2019/02/20/simon-sinek-these-2-life-changing-books-will-train-your-brain-for-success.html</a:t>
            </a:r>
          </a:p>
        </p:txBody>
      </p:sp>
      <p:sp>
        <p:nvSpPr>
          <p:cNvPr id="4" name="Slide Number Placeholder 3"/>
          <p:cNvSpPr>
            <a:spLocks noGrp="1"/>
          </p:cNvSpPr>
          <p:nvPr>
            <p:ph type="sldNum" sz="quarter" idx="10"/>
          </p:nvPr>
        </p:nvSpPr>
        <p:spPr/>
        <p:txBody>
          <a:bodyPr/>
          <a:lstStyle/>
          <a:p>
            <a:fld id="{01F2A70B-78F2-4DCF-B53B-C990D2FAFB8A}" type="slidenum">
              <a:rPr lang="en-CA" smtClean="0"/>
              <a:t>10</a:t>
            </a:fld>
            <a:endParaRPr lang="en-CA"/>
          </a:p>
        </p:txBody>
      </p:sp>
    </p:spTree>
    <p:extLst>
      <p:ext uri="{BB962C8B-B14F-4D97-AF65-F5344CB8AC3E}">
        <p14:creationId xmlns:p14="http://schemas.microsoft.com/office/powerpoint/2010/main" val="3147356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Why: what's your purpose? What's your cause? What's your belief? Fill-in-the-blank to discover what to do with your life… </a:t>
            </a:r>
          </a:p>
          <a:p>
            <a:r>
              <a:rPr lang="en-US" sz="1400" dirty="0"/>
              <a:t>If you are not sure about a grand purpose, ask what you want. Not the stuff you want, the world you want. Mankind went from the first powered flight in 1902 travelling 260 meters to flying 3 million meters across the Atlantic Ocean 16 years later,  and to the moon 50 years after that, </a:t>
            </a:r>
            <a:r>
              <a:rPr lang="en-CA" sz="1400" dirty="0"/>
              <a:t>384 million meters away. "We wanted to go to the moon, so we went there." — Muhammad </a:t>
            </a:r>
            <a:r>
              <a:rPr lang="en-CA" sz="1400" dirty="0" err="1"/>
              <a:t>Yunus</a:t>
            </a:r>
            <a:r>
              <a:rPr lang="en-CA" sz="1400" dirty="0"/>
              <a:t>, Nobel Peace Prize Laureate, 2006. In less than one normal lifespan, people went from here to there solely because they </a:t>
            </a:r>
            <a:r>
              <a:rPr lang="en-CA" sz="1400" i="1" dirty="0"/>
              <a:t>wanted to</a:t>
            </a:r>
            <a:r>
              <a:rPr lang="en-CA" sz="1400" dirty="0"/>
              <a:t>. So if you are not sure of your purpose, what do you want?</a:t>
            </a:r>
            <a:endParaRPr lang="en-US" sz="1400" dirty="0"/>
          </a:p>
          <a:p>
            <a:endParaRPr lang="en-US" sz="1400" dirty="0"/>
          </a:p>
          <a:p>
            <a:r>
              <a:rPr lang="en-US" sz="1400" dirty="0"/>
              <a:t>I will do </a:t>
            </a:r>
            <a:r>
              <a:rPr lang="en-US" sz="1400" i="1" dirty="0"/>
              <a:t>this thing </a:t>
            </a:r>
            <a:br>
              <a:rPr lang="en-US" sz="1400" i="1" dirty="0"/>
            </a:br>
            <a:r>
              <a:rPr lang="en-US" sz="1400" dirty="0"/>
              <a:t>in order to ____________________ – make your contribution, do your work, achieve your goal </a:t>
            </a:r>
          </a:p>
          <a:p>
            <a:r>
              <a:rPr lang="en-US" sz="1400" dirty="0"/>
              <a:t>so that _____________________ – the impact of your contribution </a:t>
            </a:r>
          </a:p>
          <a:p>
            <a:endParaRPr lang="en-US" sz="1400" dirty="0"/>
          </a:p>
          <a:p>
            <a:r>
              <a:rPr lang="en-US" sz="1400" b="1" dirty="0"/>
              <a:t>To </a:t>
            </a:r>
            <a:r>
              <a:rPr lang="en-US" sz="1400" dirty="0"/>
              <a:t>help advance science forward </a:t>
            </a:r>
            <a:r>
              <a:rPr lang="en-US" sz="1400" b="1" dirty="0"/>
              <a:t>so that</a:t>
            </a:r>
            <a:r>
              <a:rPr lang="en-US" sz="1400" dirty="0"/>
              <a:t> there is less suffering in the world</a:t>
            </a:r>
          </a:p>
          <a:p>
            <a:r>
              <a:rPr lang="en-US" sz="1400" b="1" dirty="0"/>
              <a:t>To </a:t>
            </a:r>
            <a:r>
              <a:rPr lang="en-US" sz="1400" dirty="0"/>
              <a:t>work on new technology </a:t>
            </a:r>
            <a:r>
              <a:rPr lang="en-US" sz="1400" b="1" dirty="0"/>
              <a:t>so that </a:t>
            </a:r>
            <a:r>
              <a:rPr lang="en-US" sz="1400" dirty="0"/>
              <a:t> people become more connected (not addicted to the new technology).</a:t>
            </a:r>
          </a:p>
          <a:p>
            <a:r>
              <a:rPr lang="en-US" sz="1400" b="1" dirty="0"/>
              <a:t>So, go ahead, fill in the blanks.</a:t>
            </a:r>
          </a:p>
          <a:p>
            <a:pPr defTabSz="914286">
              <a:defRPr/>
            </a:pPr>
            <a:r>
              <a:rPr lang="en-US" dirty="0"/>
              <a:t>https://www.cnbc.com/2019/02/20/simon-sinek-these-2-life-changing-books-will-train-your-brain-for-success.html</a:t>
            </a:r>
          </a:p>
          <a:p>
            <a:pPr defTabSz="914286">
              <a:defRPr/>
            </a:pPr>
            <a:endParaRPr lang="en-US" dirty="0"/>
          </a:p>
          <a:p>
            <a:r>
              <a:rPr lang="en-CA" sz="1200" b="0" i="0" kern="1200" noProof="0" dirty="0">
                <a:solidFill>
                  <a:schemeClr val="tx1"/>
                </a:solidFill>
                <a:effectLst/>
                <a:latin typeface="+mn-lt"/>
                <a:ea typeface="+mn-ea"/>
                <a:cs typeface="+mn-cs"/>
              </a:rPr>
              <a:t>To laugh often and much; to win the respect of the intelligent people and the affection of children; to earn the appreciation of honest critics and endure the betrayal of false friends; to appreciate beauty; to find the beauty in others; to leave the world a bit better whether by a healthy child, a garden patch, or a redeemed social condition; to know that one life has breathed easier because you lived here. This is to have succeeded.  ― Ralph Waldo Emerson</a:t>
            </a:r>
          </a:p>
        </p:txBody>
      </p:sp>
      <p:sp>
        <p:nvSpPr>
          <p:cNvPr id="4" name="Slide Number Placeholder 3"/>
          <p:cNvSpPr>
            <a:spLocks noGrp="1"/>
          </p:cNvSpPr>
          <p:nvPr>
            <p:ph type="sldNum" sz="quarter" idx="5"/>
          </p:nvPr>
        </p:nvSpPr>
        <p:spPr/>
        <p:txBody>
          <a:bodyPr/>
          <a:lstStyle/>
          <a:p>
            <a:fld id="{01F2A70B-78F2-4DCF-B53B-C990D2FAFB8A}" type="slidenum">
              <a:rPr lang="en-CA" smtClean="0"/>
              <a:t>11</a:t>
            </a:fld>
            <a:endParaRPr lang="en-CA"/>
          </a:p>
        </p:txBody>
      </p:sp>
    </p:spTree>
    <p:extLst>
      <p:ext uri="{BB962C8B-B14F-4D97-AF65-F5344CB8AC3E}">
        <p14:creationId xmlns:p14="http://schemas.microsoft.com/office/powerpoint/2010/main" val="1813213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baseline="0" noProof="0" dirty="0">
                <a:solidFill>
                  <a:schemeClr val="tx1"/>
                </a:solidFill>
                <a:latin typeface="+mn-lt"/>
                <a:ea typeface="+mn-ea"/>
                <a:cs typeface="+mn-cs"/>
              </a:rPr>
              <a:t>“And now that you don’t have to be perfect, you can be good.” – John Steinbeck</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baseline="0" noProof="0" dirty="0">
                <a:solidFill>
                  <a:schemeClr val="tx1"/>
                </a:solidFill>
                <a:latin typeface="+mn-lt"/>
                <a:ea typeface="+mn-ea"/>
                <a:cs typeface="+mn-cs"/>
              </a:rPr>
              <a:t>“The greatest danger for most of us is not that our aim is too high and we miss it, but that it is too low and we reach it.” </a:t>
            </a:r>
            <a:r>
              <a:rPr lang="en-CA" sz="1200" b="0" i="0" kern="1200" noProof="0" dirty="0">
                <a:solidFill>
                  <a:schemeClr val="tx1"/>
                </a:solidFill>
                <a:effectLst/>
                <a:latin typeface="+mn-lt"/>
                <a:ea typeface="+mn-ea"/>
                <a:cs typeface="+mn-cs"/>
              </a:rPr>
              <a:t>―</a:t>
            </a:r>
            <a:r>
              <a:rPr lang="en-CA" sz="1200" b="0" i="0" u="none" strike="noStrike" kern="1200" baseline="0" noProof="0" dirty="0">
                <a:solidFill>
                  <a:schemeClr val="tx1"/>
                </a:solidFill>
                <a:latin typeface="+mn-lt"/>
                <a:ea typeface="+mn-ea"/>
                <a:cs typeface="+mn-cs"/>
              </a:rPr>
              <a:t> Michelangelo</a:t>
            </a:r>
            <a:endParaRPr lang="en-CA" b="0" noProof="0" dirty="0"/>
          </a:p>
          <a:p>
            <a:endParaRPr lang="en-CA" sz="1200" b="0" i="0" kern="1200" noProof="0" dirty="0">
              <a:solidFill>
                <a:schemeClr val="tx1"/>
              </a:solidFill>
              <a:effectLst/>
              <a:latin typeface="+mn-lt"/>
              <a:ea typeface="+mn-ea"/>
              <a:cs typeface="+mn-cs"/>
            </a:endParaRPr>
          </a:p>
          <a:p>
            <a:r>
              <a:rPr lang="en-CA" sz="1200" b="0" i="0" kern="1200" noProof="0" dirty="0">
                <a:solidFill>
                  <a:schemeClr val="tx1"/>
                </a:solidFill>
                <a:effectLst/>
                <a:latin typeface="+mn-lt"/>
                <a:ea typeface="+mn-ea"/>
                <a:cs typeface="+mn-cs"/>
              </a:rPr>
              <a:t>What is the difference</a:t>
            </a:r>
            <a:br>
              <a:rPr lang="en-CA" sz="1200" b="0" i="0" kern="1200" noProof="0" dirty="0">
                <a:solidFill>
                  <a:schemeClr val="tx1"/>
                </a:solidFill>
                <a:effectLst/>
                <a:latin typeface="+mn-lt"/>
                <a:ea typeface="+mn-ea"/>
                <a:cs typeface="+mn-cs"/>
              </a:rPr>
            </a:br>
            <a:r>
              <a:rPr lang="en-CA" sz="1200" b="0" i="0" kern="1200" noProof="0" dirty="0">
                <a:solidFill>
                  <a:schemeClr val="tx1"/>
                </a:solidFill>
                <a:effectLst/>
                <a:latin typeface="+mn-lt"/>
                <a:ea typeface="+mn-ea"/>
                <a:cs typeface="+mn-cs"/>
              </a:rPr>
              <a:t>Between your experience of Existence</a:t>
            </a:r>
            <a:br>
              <a:rPr lang="en-CA" sz="1200" b="0" i="0" kern="1200" noProof="0" dirty="0">
                <a:solidFill>
                  <a:schemeClr val="tx1"/>
                </a:solidFill>
                <a:effectLst/>
                <a:latin typeface="+mn-lt"/>
                <a:ea typeface="+mn-ea"/>
                <a:cs typeface="+mn-cs"/>
              </a:rPr>
            </a:br>
            <a:r>
              <a:rPr lang="en-CA" sz="1200" b="0" i="0" kern="1200" noProof="0" dirty="0">
                <a:solidFill>
                  <a:schemeClr val="tx1"/>
                </a:solidFill>
                <a:effectLst/>
                <a:latin typeface="+mn-lt"/>
                <a:ea typeface="+mn-ea"/>
                <a:cs typeface="+mn-cs"/>
              </a:rPr>
              <a:t>And that of a Saint?</a:t>
            </a:r>
          </a:p>
          <a:p>
            <a:r>
              <a:rPr lang="en-CA" sz="1200" b="0" i="0" kern="1200" noProof="0" dirty="0">
                <a:solidFill>
                  <a:schemeClr val="tx1"/>
                </a:solidFill>
                <a:effectLst/>
                <a:latin typeface="+mn-lt"/>
                <a:ea typeface="+mn-ea"/>
                <a:cs typeface="+mn-cs"/>
              </a:rPr>
              <a:t>The Saint knows</a:t>
            </a:r>
            <a:br>
              <a:rPr lang="en-CA" sz="1200" b="0" i="0" kern="1200" noProof="0" dirty="0">
                <a:solidFill>
                  <a:schemeClr val="tx1"/>
                </a:solidFill>
                <a:effectLst/>
                <a:latin typeface="+mn-lt"/>
                <a:ea typeface="+mn-ea"/>
                <a:cs typeface="+mn-cs"/>
              </a:rPr>
            </a:br>
            <a:r>
              <a:rPr lang="en-CA" sz="1200" b="0" i="0" kern="1200" noProof="0" dirty="0">
                <a:solidFill>
                  <a:schemeClr val="tx1"/>
                </a:solidFill>
                <a:effectLst/>
                <a:latin typeface="+mn-lt"/>
                <a:ea typeface="+mn-ea"/>
                <a:cs typeface="+mn-cs"/>
              </a:rPr>
              <a:t>That the spiritual path</a:t>
            </a:r>
            <a:br>
              <a:rPr lang="en-CA" sz="1200" b="0" i="0" kern="1200" noProof="0" dirty="0">
                <a:solidFill>
                  <a:schemeClr val="tx1"/>
                </a:solidFill>
                <a:effectLst/>
                <a:latin typeface="+mn-lt"/>
                <a:ea typeface="+mn-ea"/>
                <a:cs typeface="+mn-cs"/>
              </a:rPr>
            </a:br>
            <a:r>
              <a:rPr lang="en-CA" sz="1200" b="0" i="0" kern="1200" noProof="0" dirty="0">
                <a:solidFill>
                  <a:schemeClr val="tx1"/>
                </a:solidFill>
                <a:effectLst/>
                <a:latin typeface="+mn-lt"/>
                <a:ea typeface="+mn-ea"/>
                <a:cs typeface="+mn-cs"/>
              </a:rPr>
              <a:t>Is a sublime chess game with God</a:t>
            </a:r>
          </a:p>
          <a:p>
            <a:r>
              <a:rPr lang="en-CA" sz="1200" b="0" i="0" kern="1200" noProof="0" dirty="0">
                <a:solidFill>
                  <a:schemeClr val="tx1"/>
                </a:solidFill>
                <a:effectLst/>
                <a:latin typeface="+mn-lt"/>
                <a:ea typeface="+mn-ea"/>
                <a:cs typeface="+mn-cs"/>
              </a:rPr>
              <a:t>And that the Beloved</a:t>
            </a:r>
            <a:br>
              <a:rPr lang="en-CA" sz="1200" b="0" i="0" kern="1200" noProof="0" dirty="0">
                <a:solidFill>
                  <a:schemeClr val="tx1"/>
                </a:solidFill>
                <a:effectLst/>
                <a:latin typeface="+mn-lt"/>
                <a:ea typeface="+mn-ea"/>
                <a:cs typeface="+mn-cs"/>
              </a:rPr>
            </a:br>
            <a:r>
              <a:rPr lang="en-CA" sz="1200" b="0" i="0" kern="1200" noProof="0" dirty="0">
                <a:solidFill>
                  <a:schemeClr val="tx1"/>
                </a:solidFill>
                <a:effectLst/>
                <a:latin typeface="+mn-lt"/>
                <a:ea typeface="+mn-ea"/>
                <a:cs typeface="+mn-cs"/>
              </a:rPr>
              <a:t>Has just made such a Fantastic Move</a:t>
            </a:r>
          </a:p>
          <a:p>
            <a:r>
              <a:rPr lang="en-CA" sz="1200" b="0" i="0" kern="1200" noProof="0" dirty="0">
                <a:solidFill>
                  <a:schemeClr val="tx1"/>
                </a:solidFill>
                <a:effectLst/>
                <a:latin typeface="+mn-lt"/>
                <a:ea typeface="+mn-ea"/>
                <a:cs typeface="+mn-cs"/>
              </a:rPr>
              <a:t>That the Saint is now continually</a:t>
            </a:r>
            <a:br>
              <a:rPr lang="en-CA" sz="1200" b="0" i="0" kern="1200" noProof="0" dirty="0">
                <a:solidFill>
                  <a:schemeClr val="tx1"/>
                </a:solidFill>
                <a:effectLst/>
                <a:latin typeface="+mn-lt"/>
                <a:ea typeface="+mn-ea"/>
                <a:cs typeface="+mn-cs"/>
              </a:rPr>
            </a:br>
            <a:r>
              <a:rPr lang="en-CA" sz="1200" b="0" i="0" kern="1200" noProof="0" dirty="0">
                <a:solidFill>
                  <a:schemeClr val="tx1"/>
                </a:solidFill>
                <a:effectLst/>
                <a:latin typeface="+mn-lt"/>
                <a:ea typeface="+mn-ea"/>
                <a:cs typeface="+mn-cs"/>
              </a:rPr>
              <a:t>Tripping over Joy</a:t>
            </a:r>
            <a:br>
              <a:rPr lang="en-CA" sz="1200" b="0" i="0" kern="1200" noProof="0" dirty="0">
                <a:solidFill>
                  <a:schemeClr val="tx1"/>
                </a:solidFill>
                <a:effectLst/>
                <a:latin typeface="+mn-lt"/>
                <a:ea typeface="+mn-ea"/>
                <a:cs typeface="+mn-cs"/>
              </a:rPr>
            </a:br>
            <a:r>
              <a:rPr lang="en-CA" sz="1200" b="0" i="0" kern="1200" noProof="0" dirty="0">
                <a:solidFill>
                  <a:schemeClr val="tx1"/>
                </a:solidFill>
                <a:effectLst/>
                <a:latin typeface="+mn-lt"/>
                <a:ea typeface="+mn-ea"/>
                <a:cs typeface="+mn-cs"/>
              </a:rPr>
              <a:t>And bursting out in Laughter</a:t>
            </a:r>
            <a:br>
              <a:rPr lang="en-CA" sz="1200" b="0" i="0" kern="1200" noProof="0" dirty="0">
                <a:solidFill>
                  <a:schemeClr val="tx1"/>
                </a:solidFill>
                <a:effectLst/>
                <a:latin typeface="+mn-lt"/>
                <a:ea typeface="+mn-ea"/>
                <a:cs typeface="+mn-cs"/>
              </a:rPr>
            </a:br>
            <a:r>
              <a:rPr lang="en-CA" sz="1200" b="0" i="0" kern="1200" noProof="0" dirty="0">
                <a:solidFill>
                  <a:schemeClr val="tx1"/>
                </a:solidFill>
                <a:effectLst/>
                <a:latin typeface="+mn-lt"/>
                <a:ea typeface="+mn-ea"/>
                <a:cs typeface="+mn-cs"/>
              </a:rPr>
              <a:t>And saying, “I Surrender!”</a:t>
            </a:r>
          </a:p>
          <a:p>
            <a:r>
              <a:rPr lang="en-CA" sz="1200" b="0" i="0" kern="1200" noProof="0" dirty="0">
                <a:solidFill>
                  <a:schemeClr val="tx1"/>
                </a:solidFill>
                <a:effectLst/>
                <a:latin typeface="+mn-lt"/>
                <a:ea typeface="+mn-ea"/>
                <a:cs typeface="+mn-cs"/>
              </a:rPr>
              <a:t>Whereas, my dear</a:t>
            </a:r>
            <a:br>
              <a:rPr lang="en-CA" sz="1200" b="0" i="0" kern="1200" noProof="0" dirty="0">
                <a:solidFill>
                  <a:schemeClr val="tx1"/>
                </a:solidFill>
                <a:effectLst/>
                <a:latin typeface="+mn-lt"/>
                <a:ea typeface="+mn-ea"/>
                <a:cs typeface="+mn-cs"/>
              </a:rPr>
            </a:br>
            <a:r>
              <a:rPr lang="en-CA" sz="1200" b="0" i="0" kern="1200" noProof="0" dirty="0">
                <a:solidFill>
                  <a:schemeClr val="tx1"/>
                </a:solidFill>
                <a:effectLst/>
                <a:latin typeface="+mn-lt"/>
                <a:ea typeface="+mn-ea"/>
                <a:cs typeface="+mn-cs"/>
              </a:rPr>
              <a:t>I am afraid you still think</a:t>
            </a:r>
          </a:p>
          <a:p>
            <a:r>
              <a:rPr lang="en-CA" sz="1200" b="0" i="0" kern="1200" noProof="0" dirty="0">
                <a:solidFill>
                  <a:schemeClr val="tx1"/>
                </a:solidFill>
                <a:effectLst/>
                <a:latin typeface="+mn-lt"/>
                <a:ea typeface="+mn-ea"/>
                <a:cs typeface="+mn-cs"/>
              </a:rPr>
              <a:t>You have a thousand serious moves.</a:t>
            </a:r>
          </a:p>
          <a:p>
            <a:r>
              <a:rPr lang="en-CA" sz="1200" b="0" i="0" kern="1200" noProof="0" dirty="0">
                <a:solidFill>
                  <a:schemeClr val="tx1"/>
                </a:solidFill>
                <a:effectLst/>
                <a:latin typeface="+mn-lt"/>
                <a:ea typeface="+mn-ea"/>
                <a:cs typeface="+mn-cs"/>
              </a:rPr>
              <a:t>― Hafiz</a:t>
            </a:r>
          </a:p>
          <a:p>
            <a:endParaRPr lang="en-CA" noProof="0" dirty="0"/>
          </a:p>
          <a:p>
            <a:r>
              <a:rPr lang="en-CA" sz="1200" b="0" i="0" u="none" strike="noStrike" kern="1200" baseline="0" noProof="0" dirty="0">
                <a:solidFill>
                  <a:schemeClr val="tx1"/>
                </a:solidFill>
                <a:latin typeface="+mn-lt"/>
                <a:ea typeface="+mn-ea"/>
                <a:cs typeface="+mn-cs"/>
              </a:rPr>
              <a:t>"To do the useful thing, to say the courageous thing, to contemplate the beautiful thing: that is enough for one man's life.“ </a:t>
            </a:r>
            <a:r>
              <a:rPr lang="en-CA" sz="1200" b="0" i="0" kern="1200" noProof="0" dirty="0">
                <a:solidFill>
                  <a:schemeClr val="tx1"/>
                </a:solidFill>
                <a:effectLst/>
                <a:latin typeface="+mn-lt"/>
                <a:ea typeface="+mn-ea"/>
                <a:cs typeface="+mn-cs"/>
              </a:rPr>
              <a:t>―</a:t>
            </a:r>
            <a:r>
              <a:rPr lang="en-CA" sz="1200" b="0" i="0" u="none" strike="noStrike" kern="1200" baseline="0" noProof="0" dirty="0">
                <a:solidFill>
                  <a:schemeClr val="tx1"/>
                </a:solidFill>
                <a:latin typeface="+mn-lt"/>
                <a:ea typeface="+mn-ea"/>
                <a:cs typeface="+mn-cs"/>
              </a:rPr>
              <a:t> T.S. Eliot</a:t>
            </a:r>
          </a:p>
          <a:p>
            <a:endParaRPr lang="en-CA" sz="1200" b="0" i="0" u="none" strike="noStrike" kern="1200" baseline="0" noProof="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1F2A70B-78F2-4DCF-B53B-C990D2FAFB8A}" type="slidenum">
              <a:rPr lang="en-GB" smtClean="0"/>
              <a:t>12</a:t>
            </a:fld>
            <a:endParaRPr lang="en-GB"/>
          </a:p>
        </p:txBody>
      </p:sp>
    </p:spTree>
    <p:extLst>
      <p:ext uri="{BB962C8B-B14F-4D97-AF65-F5344CB8AC3E}">
        <p14:creationId xmlns:p14="http://schemas.microsoft.com/office/powerpoint/2010/main" val="3307499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all suck in the beginning until we get over ourselves (we'll suck until it's fine), show up everyday, keep trying without ego.</a:t>
            </a:r>
          </a:p>
          <a:p>
            <a:endParaRPr lang="en-US" dirty="0"/>
          </a:p>
          <a:p>
            <a:r>
              <a:rPr lang="en-CA" dirty="0"/>
              <a:t>http://www.cammipham.com/will-always-suck/</a:t>
            </a:r>
          </a:p>
          <a:p>
            <a:endParaRPr lang="en-CA" dirty="0"/>
          </a:p>
          <a:p>
            <a:r>
              <a:rPr lang="en-US" sz="1200" b="0" i="1" kern="1200" dirty="0">
                <a:solidFill>
                  <a:schemeClr val="tx1"/>
                </a:solidFill>
                <a:effectLst/>
                <a:latin typeface="+mn-lt"/>
                <a:ea typeface="+mn-ea"/>
                <a:cs typeface="+mn-cs"/>
              </a:rPr>
              <a:t>“What I cannot create, I do not understand.” </a:t>
            </a:r>
            <a:r>
              <a:rPr lang="en-US" sz="1200" b="0" i="0" kern="1200" dirty="0">
                <a:solidFill>
                  <a:schemeClr val="tx1"/>
                </a:solidFill>
                <a:effectLst/>
                <a:latin typeface="+mn-lt"/>
                <a:ea typeface="+mn-ea"/>
                <a:cs typeface="+mn-cs"/>
              </a:rPr>
              <a:t>-- </a:t>
            </a:r>
            <a:r>
              <a:rPr lang="en-CA" sz="1200" kern="1200" dirty="0">
                <a:solidFill>
                  <a:schemeClr val="tx1"/>
                </a:solidFill>
                <a:effectLst/>
                <a:latin typeface="+mn-lt"/>
                <a:ea typeface="+mn-ea"/>
                <a:cs typeface="+mn-cs"/>
              </a:rPr>
              <a:t>Richard Feynman</a:t>
            </a:r>
          </a:p>
          <a:p>
            <a:r>
              <a:rPr lang="en-CA" sz="1200" kern="1200" dirty="0">
                <a:solidFill>
                  <a:schemeClr val="tx1"/>
                </a:solidFill>
                <a:effectLst/>
                <a:latin typeface="+mn-lt"/>
                <a:ea typeface="+mn-ea"/>
                <a:cs typeface="+mn-cs"/>
              </a:rPr>
              <a:t>When your work is not coming together, it is not because you are not creative enough, intelligent enough, insightful enough, clever enough</a:t>
            </a:r>
            <a:r>
              <a:rPr lang="en-CA" sz="1200" kern="1200">
                <a:solidFill>
                  <a:schemeClr val="tx1"/>
                </a:solidFill>
                <a:effectLst/>
                <a:latin typeface="+mn-lt"/>
                <a:ea typeface="+mn-ea"/>
                <a:cs typeface="+mn-cs"/>
              </a:rPr>
              <a:t>, disciplined </a:t>
            </a:r>
            <a:r>
              <a:rPr lang="en-CA" sz="1200" kern="1200" dirty="0">
                <a:solidFill>
                  <a:schemeClr val="tx1"/>
                </a:solidFill>
                <a:effectLst/>
                <a:latin typeface="+mn-lt"/>
                <a:ea typeface="+mn-ea"/>
                <a:cs typeface="+mn-cs"/>
              </a:rPr>
              <a:t>enough. It is because you don’t understand enough…</a:t>
            </a:r>
            <a:r>
              <a:rPr lang="en-CA" sz="1200" i="1" kern="1200" dirty="0">
                <a:solidFill>
                  <a:schemeClr val="tx1"/>
                </a:solidFill>
                <a:effectLst/>
                <a:latin typeface="+mn-lt"/>
                <a:ea typeface="+mn-ea"/>
                <a:cs typeface="+mn-cs"/>
              </a:rPr>
              <a:t>yet</a:t>
            </a:r>
            <a:r>
              <a:rPr lang="en-CA" sz="1200" i="0" kern="1200" dirty="0">
                <a:solidFill>
                  <a:schemeClr val="tx1"/>
                </a:solidFill>
                <a:effectLst/>
                <a:latin typeface="+mn-lt"/>
                <a:ea typeface="+mn-ea"/>
                <a:cs typeface="+mn-cs"/>
              </a:rPr>
              <a:t>. </a:t>
            </a:r>
            <a:endParaRPr lang="en-CA" dirty="0"/>
          </a:p>
        </p:txBody>
      </p:sp>
      <p:sp>
        <p:nvSpPr>
          <p:cNvPr id="4" name="Slide Number Placeholder 3"/>
          <p:cNvSpPr>
            <a:spLocks noGrp="1"/>
          </p:cNvSpPr>
          <p:nvPr>
            <p:ph type="sldNum" sz="quarter" idx="5"/>
          </p:nvPr>
        </p:nvSpPr>
        <p:spPr/>
        <p:txBody>
          <a:bodyPr/>
          <a:lstStyle/>
          <a:p>
            <a:fld id="{01F2A70B-78F2-4DCF-B53B-C990D2FAFB8A}" type="slidenum">
              <a:rPr lang="en-GB" smtClean="0"/>
              <a:t>13</a:t>
            </a:fld>
            <a:endParaRPr lang="en-GB"/>
          </a:p>
        </p:txBody>
      </p:sp>
    </p:spTree>
    <p:extLst>
      <p:ext uri="{BB962C8B-B14F-4D97-AF65-F5344CB8AC3E}">
        <p14:creationId xmlns:p14="http://schemas.microsoft.com/office/powerpoint/2010/main" val="3453147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86">
              <a:defRPr/>
            </a:pPr>
            <a:r>
              <a:rPr lang="en-CA" sz="1400" dirty="0"/>
              <a:t>There is discomfort in learning. It challenges our view of the world; it challenges our view of ourselves. </a:t>
            </a:r>
          </a:p>
          <a:p>
            <a:pPr defTabSz="914286">
              <a:defRPr/>
            </a:pPr>
            <a:r>
              <a:rPr lang="en-CA" sz="1400" dirty="0"/>
              <a:t>Getting curious and asking questions happens </a:t>
            </a:r>
            <a:r>
              <a:rPr lang="en-CA" sz="1400" i="1" dirty="0"/>
              <a:t>outside</a:t>
            </a:r>
            <a:r>
              <a:rPr lang="en-CA" sz="1400" dirty="0"/>
              <a:t> our bunkers of certainty. Sure you can be certain about something but how will you know you are right about that thing you are so certain of?</a:t>
            </a:r>
          </a:p>
          <a:p>
            <a:pPr defTabSz="914286">
              <a:defRPr/>
            </a:pPr>
            <a:r>
              <a:rPr lang="en-CA" sz="1400" dirty="0"/>
              <a:t>If we don't learn , we stay the same.</a:t>
            </a:r>
          </a:p>
          <a:p>
            <a:pPr defTabSz="914286">
              <a:defRPr/>
            </a:pPr>
            <a:r>
              <a:rPr lang="en-CA" sz="1400" dirty="0"/>
              <a:t>You came here to change, not stay the same, and that means learning how to be wrong.</a:t>
            </a:r>
            <a:endParaRPr lang="en-US" sz="1400" dirty="0"/>
          </a:p>
        </p:txBody>
      </p:sp>
      <p:sp>
        <p:nvSpPr>
          <p:cNvPr id="4" name="Slide Number Placeholder 3"/>
          <p:cNvSpPr>
            <a:spLocks noGrp="1"/>
          </p:cNvSpPr>
          <p:nvPr>
            <p:ph type="sldNum" sz="quarter" idx="10"/>
          </p:nvPr>
        </p:nvSpPr>
        <p:spPr/>
        <p:txBody>
          <a:bodyPr/>
          <a:lstStyle/>
          <a:p>
            <a:fld id="{01F2A70B-78F2-4DCF-B53B-C990D2FAFB8A}" type="slidenum">
              <a:rPr lang="en-CA" smtClean="0"/>
              <a:t>2</a:t>
            </a:fld>
            <a:endParaRPr lang="en-CA"/>
          </a:p>
        </p:txBody>
      </p:sp>
    </p:spTree>
    <p:extLst>
      <p:ext uri="{BB962C8B-B14F-4D97-AF65-F5344CB8AC3E}">
        <p14:creationId xmlns:p14="http://schemas.microsoft.com/office/powerpoint/2010/main" val="763954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86">
              <a:defRPr/>
            </a:pPr>
            <a:r>
              <a:rPr lang="en-CA" sz="1400" dirty="0"/>
              <a:t>Tell me, what does it feel like to be wrong? Demoralizing, embarrassing, dreadful. Actually, they are answers to a different question which is “What does it feel like to </a:t>
            </a:r>
            <a:r>
              <a:rPr lang="en-CA" sz="1400" b="1" i="1" dirty="0"/>
              <a:t>realize </a:t>
            </a:r>
            <a:r>
              <a:rPr lang="en-CA" sz="1400" dirty="0"/>
              <a:t>you are wrong?” </a:t>
            </a:r>
            <a:r>
              <a:rPr lang="en-CA" sz="1400" i="1" dirty="0"/>
              <a:t>Then </a:t>
            </a:r>
            <a:r>
              <a:rPr lang="en-CA" sz="1400" dirty="0"/>
              <a:t>it is “demoralizing, embarrassing, and dreadful.”  So, what does it feel like when you’re wrong? [click] Wile E. Coyote can run and stand in mid-air so long as he </a:t>
            </a:r>
            <a:r>
              <a:rPr lang="en-CA" sz="1400" i="1" dirty="0"/>
              <a:t>thinks </a:t>
            </a:r>
            <a:r>
              <a:rPr lang="en-CA" sz="1400" dirty="0"/>
              <a:t>there is ground beneath his feet. It is only when he goes from feeling right to feeling wrong that he falls.</a:t>
            </a:r>
          </a:p>
          <a:p>
            <a:endParaRPr lang="en-CA" sz="1400" dirty="0"/>
          </a:p>
          <a:p>
            <a:r>
              <a:rPr lang="en-CA" sz="1400" dirty="0"/>
              <a:t>Learning in primary and secondary school has often meant getting the right answer and discovering that the way to succeed in life is not to make any mistakes. Sadly, when learning to program, we make a lot of mistakes and get a lot of wrong answers. The editor corrects your typing. The compiler complains about your syntax. The program crashes or loops infinitely. The test case fails. Things are wrong until they are right…and then you’re done. On to the next project where we will be wrong again for 99% of the time. </a:t>
            </a:r>
          </a:p>
          <a:p>
            <a:endParaRPr lang="en-CA" sz="1400" dirty="0"/>
          </a:p>
          <a:p>
            <a:r>
              <a:rPr lang="en-CA" sz="1400" dirty="0"/>
              <a:t>Yet, there is only so much of being wrong anyone can take. We know human nature is fallible. But we don’t like the experience personally. </a:t>
            </a:r>
          </a:p>
          <a:p>
            <a:r>
              <a:rPr lang="en-US" sz="1400" dirty="0"/>
              <a:t>[ </a:t>
            </a:r>
            <a:r>
              <a:rPr lang="en-US" sz="1400" b="1" dirty="0"/>
              <a:t>click </a:t>
            </a:r>
            <a:r>
              <a:rPr lang="en-US" sz="1400" dirty="0"/>
              <a:t>]  </a:t>
            </a:r>
            <a:endParaRPr lang="en-CA" sz="1400" dirty="0"/>
          </a:p>
          <a:p>
            <a:r>
              <a:rPr lang="en-CA" sz="1400" dirty="0"/>
              <a:t>We need reasons to explain all this wrongness. As programmers, we will all blame the compiler at least once in our lives. </a:t>
            </a:r>
          </a:p>
          <a:p>
            <a:endParaRPr lang="en-CA" sz="1400" dirty="0"/>
          </a:p>
          <a:p>
            <a:r>
              <a:rPr lang="en-CA" sz="1400" dirty="0"/>
              <a:t>(Even when we know we are right and not wrong, we may still doubt ourselves; it is called imposter syndrome. "</a:t>
            </a:r>
            <a:r>
              <a:rPr lang="en-CA" sz="1100" dirty="0"/>
              <a:t>You still question your ability and you’re waiting to be exposed. More formally, it’s often referred to as “a failure to internalize success.” You attribute your accomplishments to luck or insane amounts of effort, but never talent or skill.</a:t>
            </a:r>
            <a:r>
              <a:rPr lang="en-CA" sz="1400" dirty="0"/>
              <a:t>" – see  https://www.bakadesuyo.com/2020/01/overcome-impostor-syndrome/ )</a:t>
            </a:r>
          </a:p>
          <a:p>
            <a:endParaRPr lang="en-CA" sz="1400" dirty="0"/>
          </a:p>
          <a:p>
            <a:r>
              <a:rPr lang="en-CA" sz="1400" dirty="0"/>
              <a:t>"You can't go wrong being wrong."</a:t>
            </a:r>
            <a:r>
              <a:rPr lang="en-US" sz="1400" dirty="0"/>
              <a:t> </a:t>
            </a:r>
            <a:r>
              <a:rPr lang="en-CA" sz="1400" dirty="0"/>
              <a:t>"Errors are how our assumptions become visible. And there is little more valuable than a newly-discovered assumption, because only then can you see what's holding you back and what could propel you forward." see http://www.hyperorg.com/backissues/joho-apr30-99.html#wrong</a:t>
            </a:r>
          </a:p>
          <a:p>
            <a:r>
              <a:rPr lang="en-CA" sz="1400" dirty="0"/>
              <a:t>"An expert is a man who has made all the mistakes which can be made in a very narrow field."  – Niels Bohr, quantum physicist, </a:t>
            </a:r>
            <a:r>
              <a:rPr lang="en-CA" sz="1100" dirty="0"/>
              <a:t>Nobel Prize in Physics in 1922</a:t>
            </a:r>
            <a:endParaRPr lang="en-CA" sz="1400" dirty="0"/>
          </a:p>
          <a:p>
            <a:pPr defTabSz="873161">
              <a:defRPr/>
            </a:pPr>
            <a:r>
              <a:rPr lang="en-CA" sz="1300" dirty="0"/>
              <a:t>Good judgement comes from experience, and experience comes from bad judgement. </a:t>
            </a:r>
            <a:r>
              <a:rPr lang="en-CA" sz="1300" dirty="0">
                <a:solidFill>
                  <a:prstClr val="white"/>
                </a:solidFill>
              </a:rPr>
              <a:t>– </a:t>
            </a:r>
            <a:r>
              <a:rPr lang="en-CA" sz="1100" dirty="0">
                <a:solidFill>
                  <a:prstClr val="white"/>
                </a:solidFill>
              </a:rPr>
              <a:t>Fred Brooks *</a:t>
            </a:r>
          </a:p>
          <a:p>
            <a:pPr defTabSz="873161">
              <a:defRPr/>
            </a:pPr>
            <a:r>
              <a:rPr lang="en-CA" sz="1100" dirty="0">
                <a:solidFill>
                  <a:prstClr val="white"/>
                </a:solidFill>
              </a:rPr>
              <a:t>I err, therefore I am.</a:t>
            </a:r>
          </a:p>
          <a:p>
            <a:endParaRPr lang="en-CA" sz="1400" dirty="0"/>
          </a:p>
          <a:p>
            <a:r>
              <a:rPr lang="en-CA" sz="1400" dirty="0"/>
              <a:t>You know that friend who regales you with their long tale of woe. </a:t>
            </a:r>
            <a:r>
              <a:rPr lang="en-CA" sz="1400" i="1" dirty="0"/>
              <a:t>This happened and IF only, then that would not have happened. </a:t>
            </a:r>
            <a:r>
              <a:rPr lang="en-CA" sz="1400" dirty="0"/>
              <a:t>After a long tale of sequential and conditional events, they subject you to the third form of programming logic: iteration. They repeat the same story over and over trying to understand their problem. And you want to say, "Stop! Give yourself a break."</a:t>
            </a:r>
          </a:p>
          <a:p>
            <a:pPr defTabSz="914286">
              <a:defRPr/>
            </a:pPr>
            <a:r>
              <a:rPr lang="en-CA" sz="1400" dirty="0"/>
              <a:t>How many times have we struggled into the wee hours of the morning—</a:t>
            </a:r>
            <a:r>
              <a:rPr lang="en-CA" sz="1400" i="1" dirty="0"/>
              <a:t>just one more compile</a:t>
            </a:r>
            <a:r>
              <a:rPr lang="en-CA" sz="1400" dirty="0"/>
              <a:t>? YOU are that friend in the middle of the night who will not stop and give themselves a break. After we finally do stop and get some sleep, we often realize the problem in the shower the next morning, that is, after we let go of what we thought was right, after we let go of our certainties. </a:t>
            </a:r>
          </a:p>
          <a:p>
            <a:pPr defTabSz="914286">
              <a:defRPr/>
            </a:pPr>
            <a:r>
              <a:rPr lang="en-CA" sz="1400" dirty="0"/>
              <a:t>(How does a programmer ever get out of the shower? The shampoo bottle says, “Lather. Rinse. Repeat.”)</a:t>
            </a:r>
          </a:p>
          <a:p>
            <a:pPr defTabSz="914286">
              <a:defRPr/>
            </a:pPr>
            <a:endParaRPr lang="en-CA" sz="1400" dirty="0"/>
          </a:p>
          <a:p>
            <a:pPr defTabSz="914286">
              <a:defRPr/>
            </a:pPr>
            <a:r>
              <a:rPr lang="en-CA" sz="1400" dirty="0"/>
              <a:t>“Being wrong is not some kind of embarrassing defect in the human system, it's fundamental to who we are; it is the source and root of all of our productivity and creativity.” (Karen Schultz, 2010) </a:t>
            </a:r>
          </a:p>
          <a:p>
            <a:r>
              <a:rPr lang="en-CA" sz="1400" dirty="0"/>
              <a:t>"failure is the essence of programming" – Chris Szalwinski, faculty in SDDS, Seneca College, </a:t>
            </a:r>
          </a:p>
          <a:p>
            <a:r>
              <a:rPr lang="en-CA" sz="1400" dirty="0"/>
              <a:t>Think about all the mistakes you have made in life… …and as an apology for making you think of that, remember how many of those mistakes were </a:t>
            </a:r>
            <a:r>
              <a:rPr lang="en-CA" sz="1400" b="1" dirty="0"/>
              <a:t>useful</a:t>
            </a:r>
            <a:r>
              <a:rPr lang="en-CA" sz="1400" dirty="0"/>
              <a:t> in some way – probably most of them. From learning how </a:t>
            </a:r>
            <a:r>
              <a:rPr lang="en-CA" sz="1400" i="1" dirty="0"/>
              <a:t>not </a:t>
            </a:r>
            <a:r>
              <a:rPr lang="en-CA" sz="1400" dirty="0"/>
              <a:t>to make </a:t>
            </a:r>
            <a:r>
              <a:rPr lang="en-CA" sz="1400" i="1" dirty="0"/>
              <a:t>that </a:t>
            </a:r>
            <a:r>
              <a:rPr lang="en-CA" sz="1400" dirty="0"/>
              <a:t>mistake again to the insight that created many of the world's greatest inventions, mistakes can be a good thing to get used to. There will always be a few mistakes we regret having made in life but worse is regretting the things we did not do because we were afraid of making a mistake.</a:t>
            </a:r>
          </a:p>
          <a:p>
            <a:endParaRPr lang="en-CA" sz="1400" dirty="0"/>
          </a:p>
          <a:p>
            <a:r>
              <a:rPr lang="en-CA" sz="1400" dirty="0"/>
              <a:t>How did you learn to ride a bicycle? …most people say, "by falling off". That was learning how NOT to ride a bicycle. You learned how to ride a bicycle by getting back on. </a:t>
            </a:r>
          </a:p>
          <a:p>
            <a:endParaRPr lang="en-CA" sz="1400" dirty="0"/>
          </a:p>
          <a:p>
            <a:r>
              <a:rPr lang="en-CA" sz="1400" dirty="0"/>
              <a:t>* Frederick P. Brooks Jr., "The Mythical Man-Month: Essays on Software Engineering" 1975 and 1995 20</a:t>
            </a:r>
            <a:r>
              <a:rPr lang="en-CA" sz="1400" baseline="30000" dirty="0"/>
              <a:t>th</a:t>
            </a:r>
            <a:r>
              <a:rPr lang="en-CA" sz="1400" dirty="0"/>
              <a:t> </a:t>
            </a:r>
            <a:r>
              <a:rPr lang="en-CA" sz="1400" dirty="0" err="1"/>
              <a:t>Anniv</a:t>
            </a:r>
            <a:r>
              <a:rPr lang="en-CA" sz="1400" dirty="0"/>
              <a:t>. Ed.</a:t>
            </a:r>
          </a:p>
          <a:p>
            <a:r>
              <a:rPr lang="en-CA" sz="1400" dirty="0"/>
              <a:t>https://www.goodreads.com/author/quotes/3174788.Frederick_P_Brooks_Jr_</a:t>
            </a:r>
          </a:p>
        </p:txBody>
      </p:sp>
      <p:sp>
        <p:nvSpPr>
          <p:cNvPr id="4" name="Slide Number Placeholder 3"/>
          <p:cNvSpPr>
            <a:spLocks noGrp="1"/>
          </p:cNvSpPr>
          <p:nvPr>
            <p:ph type="sldNum" sz="quarter" idx="10"/>
          </p:nvPr>
        </p:nvSpPr>
        <p:spPr/>
        <p:txBody>
          <a:bodyPr/>
          <a:lstStyle/>
          <a:p>
            <a:fld id="{01F2A70B-78F2-4DCF-B53B-C990D2FAFB8A}" type="slidenum">
              <a:rPr lang="en-CA" smtClean="0"/>
              <a:t>3</a:t>
            </a:fld>
            <a:endParaRPr lang="en-CA"/>
          </a:p>
        </p:txBody>
      </p:sp>
    </p:spTree>
    <p:extLst>
      <p:ext uri="{BB962C8B-B14F-4D97-AF65-F5344CB8AC3E}">
        <p14:creationId xmlns:p14="http://schemas.microsoft.com/office/powerpoint/2010/main" val="3971842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86">
              <a:defRPr/>
            </a:pPr>
            <a:r>
              <a:rPr lang="en-US" sz="1400" dirty="0"/>
              <a:t>Let’s try a little thinking quiz… ready? </a:t>
            </a:r>
            <a:r>
              <a:rPr lang="en-US" sz="1400" i="1" dirty="0"/>
              <a:t>[click]</a:t>
            </a:r>
            <a:br>
              <a:rPr lang="en-US" sz="1400" dirty="0"/>
            </a:br>
            <a:r>
              <a:rPr lang="en-CA" sz="1400" i="1" dirty="0"/>
              <a:t>[after the quiz…]</a:t>
            </a:r>
          </a:p>
          <a:p>
            <a:pPr defTabSz="914286">
              <a:defRPr/>
            </a:pPr>
            <a:r>
              <a:rPr lang="en-CA" sz="1400" i="1" dirty="0"/>
              <a:t>1</a:t>
            </a:r>
            <a:r>
              <a:rPr lang="en-CA" sz="1400" i="1" baseline="30000" dirty="0"/>
              <a:t>st</a:t>
            </a:r>
            <a:r>
              <a:rPr lang="en-CA" sz="1400" i="1" dirty="0"/>
              <a:t>  1.10 minus the 1.00 more = .10 for the ball and the bat / 2 = 0.5  Ball 0.05 + Bat 1.05 (a dollar more) = $1.10 total</a:t>
            </a:r>
          </a:p>
          <a:p>
            <a:pPr marL="457143" lvl="1" defTabSz="914286">
              <a:defRPr/>
            </a:pPr>
            <a:r>
              <a:rPr lang="en-CA" sz="1400" dirty="0"/>
              <a:t>An easier question to get right is </a:t>
            </a:r>
            <a:r>
              <a:rPr lang="en-CA" sz="1400" i="1" dirty="0"/>
              <a:t>"A banana and a bagel cost 37 cents. The banana costs 13 cents more than</a:t>
            </a:r>
          </a:p>
          <a:p>
            <a:pPr marL="457143" lvl="1" defTabSz="914286">
              <a:defRPr/>
            </a:pPr>
            <a:r>
              <a:rPr lang="en-CA" sz="1400" i="1" dirty="0"/>
              <a:t>the bagel. How much does the bagel cost?" </a:t>
            </a:r>
            <a:r>
              <a:rPr lang="en-CA" sz="1400" dirty="0"/>
              <a:t>nothing intuitive comes to mind, the banana and bagel are unrelated things so can be considered abstract items; algebra is needed. 37 – 13 = 24 / 2 = 12. 12 + (12+13) = 37</a:t>
            </a:r>
          </a:p>
          <a:p>
            <a:pPr defTabSz="914286">
              <a:defRPr/>
            </a:pPr>
            <a:r>
              <a:rPr lang="en-US" sz="1400" dirty="0"/>
              <a:t>2</a:t>
            </a:r>
            <a:r>
              <a:rPr lang="en-US" sz="1400" baseline="30000" dirty="0"/>
              <a:t>nd</a:t>
            </a:r>
            <a:r>
              <a:rPr lang="en-US" sz="1400" dirty="0"/>
              <a:t>  It takes 5 minutes for any number of machines to make a widget. Each machine takes 5 min. to make a widget.</a:t>
            </a:r>
          </a:p>
          <a:p>
            <a:pPr defTabSz="914286">
              <a:defRPr/>
            </a:pPr>
            <a:r>
              <a:rPr lang="en-US" sz="1400" dirty="0"/>
              <a:t>3</a:t>
            </a:r>
            <a:r>
              <a:rPr lang="en-US" sz="1400" baseline="30000" dirty="0"/>
              <a:t>rd</a:t>
            </a:r>
            <a:r>
              <a:rPr lang="en-US" sz="1400" dirty="0"/>
              <a:t>  48 days is not an even number of weeks or fractions of a month – 48 becomes just a number and not a measure of time, 48 is a number easily but not trivially easy to divide by two, 24 is 'half' 48, 48 is 'double' 24.</a:t>
            </a:r>
          </a:p>
          <a:p>
            <a:pPr defTabSz="914286">
              <a:defRPr/>
            </a:pPr>
            <a:br>
              <a:rPr lang="en-US" sz="1400" dirty="0"/>
            </a:br>
            <a:r>
              <a:rPr lang="en-US" sz="1400" dirty="0"/>
              <a:t>Don’t feel bad if your score was not perfect. Zero is not unusual. </a:t>
            </a:r>
            <a:r>
              <a:rPr lang="en-CA" sz="1400" dirty="0"/>
              <a:t>over 3,428 respondents in 35 separate studies </a:t>
            </a:r>
            <a:r>
              <a:rPr lang="en-CA" sz="1400" b="1" dirty="0"/>
              <a:t>averaged 1.24</a:t>
            </a:r>
            <a:r>
              <a:rPr lang="en-CA" sz="1400" dirty="0"/>
              <a:t>; a thousand people were from some of the top universities in the USA including MIT.</a:t>
            </a:r>
            <a:endParaRPr lang="en-US" sz="1400" dirty="0"/>
          </a:p>
          <a:p>
            <a:pPr defTabSz="914286">
              <a:defRPr/>
            </a:pPr>
            <a:r>
              <a:rPr lang="en-CA" sz="1400" dirty="0"/>
              <a:t>Massachusetts Institute of Technology students were the highest scoring group with average of 2.18 and </a:t>
            </a:r>
            <a:r>
              <a:rPr lang="en-CA" sz="1400" i="1" dirty="0"/>
              <a:t>just less than half </a:t>
            </a:r>
            <a:r>
              <a:rPr lang="en-CA" sz="1400" dirty="0"/>
              <a:t>got 3. </a:t>
            </a:r>
          </a:p>
          <a:p>
            <a:pPr defTabSz="914286">
              <a:defRPr/>
            </a:pPr>
            <a:endParaRPr lang="en-US" sz="1400" dirty="0"/>
          </a:p>
          <a:p>
            <a:r>
              <a:rPr lang="en-CA" sz="1400" dirty="0"/>
              <a:t>This is the Cognitive Reflection Test developed by Shane Frederick (2005). The Cognitive Reflection Test (CRT) is one of the most widely used tools to assess individual differences in intuitive–analytic cognitive styles. Each question cues a highly available and superficially appropriate but incorrect response, conventionally deemed the intuitive response. To do well on the CRT, participants must reflect on and question the intuitive responses, then override that with slower, reflective, deductive analytical reasoning. The test is not strongly correlated with IQ, however, o</a:t>
            </a:r>
            <a:r>
              <a:rPr lang="en-US" sz="1400" dirty="0"/>
              <a:t>n the CRT together other cognitive measures, it was found that "</a:t>
            </a:r>
            <a:r>
              <a:rPr lang="en-CA" sz="1400" dirty="0"/>
              <a:t>being smart makes women patient and makes men take more risks"</a:t>
            </a:r>
          </a:p>
          <a:p>
            <a:endParaRPr lang="en-CA" sz="1400" dirty="0"/>
          </a:p>
          <a:p>
            <a:r>
              <a:rPr lang="en-CA" sz="1400" dirty="0"/>
              <a:t>https://en.wikipedia.org/wiki/Cognitive_reflection_test</a:t>
            </a:r>
          </a:p>
          <a:p>
            <a:r>
              <a:rPr lang="en-CA" sz="1400" dirty="0"/>
              <a:t>http://www.sjdm.org/dmidi/Cognitive_Reflection_Test.html</a:t>
            </a:r>
          </a:p>
          <a:p>
            <a:r>
              <a:rPr lang="en-CA" sz="1400" dirty="0"/>
              <a:t>https://en.wikipedia.org/wiki/Cognitive_miser</a:t>
            </a:r>
          </a:p>
          <a:p>
            <a:endParaRPr lang="en-US" sz="1400" dirty="0"/>
          </a:p>
          <a:p>
            <a:r>
              <a:rPr lang="en-CA" sz="1200" kern="1200" dirty="0">
                <a:solidFill>
                  <a:schemeClr val="tx1"/>
                </a:solidFill>
                <a:effectLst/>
                <a:latin typeface="+mn-lt"/>
                <a:ea typeface="+mn-ea"/>
                <a:cs typeface="+mn-cs"/>
              </a:rPr>
              <a:t>In classes and labs and assignments, we rightfully start with intuitive / inductive reasoning. We reflect on our experience and look for patterns matching what we already know. We must recognize when our inductive reasoning says, “Relax, I’ve got this. It looks right" and switch to deductive reasoning. Because we feel like we're right until we know that we're wrong.</a:t>
            </a:r>
          </a:p>
        </p:txBody>
      </p:sp>
      <p:sp>
        <p:nvSpPr>
          <p:cNvPr id="4" name="Slide Number Placeholder 3"/>
          <p:cNvSpPr>
            <a:spLocks noGrp="1"/>
          </p:cNvSpPr>
          <p:nvPr>
            <p:ph type="sldNum" sz="quarter" idx="10"/>
          </p:nvPr>
        </p:nvSpPr>
        <p:spPr/>
        <p:txBody>
          <a:bodyPr/>
          <a:lstStyle/>
          <a:p>
            <a:fld id="{01F2A70B-78F2-4DCF-B53B-C990D2FAFB8A}" type="slidenum">
              <a:rPr lang="en-CA" smtClean="0"/>
              <a:t>4</a:t>
            </a:fld>
            <a:endParaRPr lang="en-CA"/>
          </a:p>
        </p:txBody>
      </p:sp>
    </p:spTree>
    <p:extLst>
      <p:ext uri="{BB962C8B-B14F-4D97-AF65-F5344CB8AC3E}">
        <p14:creationId xmlns:p14="http://schemas.microsoft.com/office/powerpoint/2010/main" val="463793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Richard Feynman:</a:t>
            </a:r>
            <a:br>
              <a:rPr lang="en-CA" dirty="0"/>
            </a:br>
            <a:r>
              <a:rPr lang="en-CA" dirty="0"/>
              <a:t>a revered teacher, researcher, physicist, Nobel laureate, and a mensch.</a:t>
            </a:r>
          </a:p>
          <a:p>
            <a:r>
              <a:rPr lang="en-CA" dirty="0" err="1"/>
              <a:t>search?q</a:t>
            </a:r>
            <a:r>
              <a:rPr lang="en-CA" dirty="0"/>
              <a:t>=</a:t>
            </a:r>
            <a:r>
              <a:rPr lang="en-CA" dirty="0" err="1"/>
              <a:t>Richard+Feynman</a:t>
            </a:r>
            <a:endParaRPr lang="en-CA" dirty="0"/>
          </a:p>
          <a:p>
            <a:r>
              <a:rPr lang="en-CA" dirty="0"/>
              <a:t>.</a:t>
            </a:r>
          </a:p>
        </p:txBody>
      </p:sp>
      <p:sp>
        <p:nvSpPr>
          <p:cNvPr id="4" name="Slide Number Placeholder 3"/>
          <p:cNvSpPr>
            <a:spLocks noGrp="1"/>
          </p:cNvSpPr>
          <p:nvPr>
            <p:ph type="sldNum" sz="quarter" idx="5"/>
          </p:nvPr>
        </p:nvSpPr>
        <p:spPr/>
        <p:txBody>
          <a:bodyPr/>
          <a:lstStyle/>
          <a:p>
            <a:fld id="{01F2A70B-78F2-4DCF-B53B-C990D2FAFB8A}" type="slidenum">
              <a:rPr lang="en-GB" smtClean="0"/>
              <a:t>5</a:t>
            </a:fld>
            <a:endParaRPr lang="en-GB"/>
          </a:p>
        </p:txBody>
      </p:sp>
    </p:spTree>
    <p:extLst>
      <p:ext uri="{BB962C8B-B14F-4D97-AF65-F5344CB8AC3E}">
        <p14:creationId xmlns:p14="http://schemas.microsoft.com/office/powerpoint/2010/main" val="1532594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400" dirty="0"/>
              <a:t>The act of programming implements human ideas from inductive, intuitive, quick reasoning into source code which, when debugged, results from deductive logic and syllogistic reasoning. Programming bridges the gap between concepts in one’s head (often someone else’s head) and the abstraction of those concepts into code. </a:t>
            </a:r>
          </a:p>
          <a:p>
            <a:endParaRPr lang="en-US" sz="1400" dirty="0"/>
          </a:p>
          <a:p>
            <a:r>
              <a:rPr lang="en-CA" sz="1400" dirty="0"/>
              <a:t>Humans rely on intuitive reasoning when making decisions every day. It’s quick, ‘feels’ right and is right most of the time. Finish this sentence, “The giraffe had a very long ____.”</a:t>
            </a:r>
          </a:p>
          <a:p>
            <a:endParaRPr lang="en-CA" sz="1400" dirty="0"/>
          </a:p>
          <a:p>
            <a:pPr defTabSz="914286">
              <a:defRPr/>
            </a:pPr>
            <a:r>
              <a:rPr lang="en-CA" sz="1400" dirty="0"/>
              <a:t>"neck" comes from inductive reasoning. It is the most salient and differentiating characteristic of the giraffe; without context, "neck" is the most likely way to end that sentence. Maybe the giraffe had a very long...flight from Kenya? relationship with a primate, that is, the zookeeper? </a:t>
            </a:r>
          </a:p>
          <a:p>
            <a:endParaRPr lang="en-CA" sz="1400" dirty="0"/>
          </a:p>
          <a:p>
            <a:r>
              <a:rPr lang="en-CA" sz="1400" dirty="0"/>
              <a:t>Inductive reasoning is based on observation and experience. Even if we've never met a giraffe, we feel qualified to end that sentence with "neck". </a:t>
            </a:r>
            <a:r>
              <a:rPr lang="en-CA" sz="1100" dirty="0"/>
              <a:t>The human brain is a statistical analyzer. After thousands of repetitions of slightly disparate stimuli, it begins to map for commonalities. “practice makes permanent” That allows the brain to develop anticipatory response patterns, or a set of common reactions, which minimize effort and increase speed and efficiency. </a:t>
            </a:r>
            <a:r>
              <a:rPr lang="en-CA" sz="1400" dirty="0"/>
              <a:t>Inductive reasoning is fast, generally effective, and satisfied with </a:t>
            </a:r>
            <a:r>
              <a:rPr lang="en-CA" sz="1400" i="1" dirty="0"/>
              <a:t>good enough</a:t>
            </a:r>
            <a:r>
              <a:rPr lang="en-CA" sz="1400" dirty="0"/>
              <a:t>. It is how we learned language as young children (and why children overgeneralize rules of language until they learn the exceptions). Intuition is what we use to get through the day. Our experience tells us we are </a:t>
            </a:r>
            <a:r>
              <a:rPr lang="en-CA" sz="1400" i="1" dirty="0"/>
              <a:t>probabilistically</a:t>
            </a:r>
            <a:r>
              <a:rPr lang="en-CA" sz="1400" dirty="0"/>
              <a:t> right, we are </a:t>
            </a:r>
            <a:r>
              <a:rPr lang="en-CA" sz="1400" i="1" dirty="0"/>
              <a:t>close enough.</a:t>
            </a:r>
            <a:endParaRPr lang="en-CA" sz="1400" dirty="0"/>
          </a:p>
          <a:p>
            <a:endParaRPr lang="en-US" sz="1400" dirty="0"/>
          </a:p>
          <a:p>
            <a:r>
              <a:rPr lang="en-CA" sz="1400" dirty="0"/>
              <a:t>Programming requires deductive reasoning which is slow, laborious, and requires reflection, analysis, and awareness of the traps of inductive reasoning. </a:t>
            </a:r>
          </a:p>
          <a:p>
            <a:endParaRPr lang="en-CA" sz="1400" dirty="0"/>
          </a:p>
          <a:p>
            <a:r>
              <a:rPr lang="en-CA" sz="1400" dirty="0"/>
              <a:t>Two robots walk into a bar. . . (as smart as R2D2 and C3PO are, they will never get this joke) One robot orders 1.0146 root beers. The bartender says, "that’s a root beer float." The other robot says, "better make it a double."  Humour needs 'real world' experience and inductive reasoning to be funny. AI is never going to laugh convincingly.</a:t>
            </a:r>
            <a:br>
              <a:rPr lang="en-CA" sz="1400" dirty="0"/>
            </a:br>
            <a:r>
              <a:rPr lang="en-CA" sz="1400" dirty="0"/>
              <a:t>See https://www.theglobeandmail.com/business/technology/article-stop-me-if-youve-heard-this-one-r2-d2-walks-into-a-bar-and/</a:t>
            </a:r>
          </a:p>
          <a:p>
            <a:endParaRPr lang="en-CA" sz="1400" dirty="0"/>
          </a:p>
          <a:p>
            <a:r>
              <a:rPr lang="en-CA" sz="1400" dirty="0"/>
              <a:t>https://en.wikipedia.org/wiki/Cognitive_miser</a:t>
            </a:r>
          </a:p>
          <a:p>
            <a:r>
              <a:rPr lang="en-CA" sz="1400" dirty="0"/>
              <a:t>Heuristics are the "judgmental shortcuts that generally get us where we need to go—and quickly—but at the cost of occasionally sending us off course." Inductive reasoning fits that definition. Much of the cognitive miser theory is built upon the analysis of heuristics in judgment and decision-making, most notably done by Amos Tversky and Daniel Kahneman who won a Nobel Prize in Economics for their work. Kahneman and Tversky demonstrated that people rely upon different types of heuristics or mental short cuts in order to save time and mental energy.</a:t>
            </a:r>
          </a:p>
        </p:txBody>
      </p:sp>
      <p:sp>
        <p:nvSpPr>
          <p:cNvPr id="4" name="Slide Number Placeholder 3"/>
          <p:cNvSpPr>
            <a:spLocks noGrp="1"/>
          </p:cNvSpPr>
          <p:nvPr>
            <p:ph type="sldNum" sz="quarter" idx="10"/>
          </p:nvPr>
        </p:nvSpPr>
        <p:spPr/>
        <p:txBody>
          <a:bodyPr/>
          <a:lstStyle/>
          <a:p>
            <a:fld id="{01F2A70B-78F2-4DCF-B53B-C990D2FAFB8A}" type="slidenum">
              <a:rPr lang="en-CA" smtClean="0"/>
              <a:t>6</a:t>
            </a:fld>
            <a:endParaRPr lang="en-CA"/>
          </a:p>
        </p:txBody>
      </p:sp>
    </p:spTree>
    <p:extLst>
      <p:ext uri="{BB962C8B-B14F-4D97-AF65-F5344CB8AC3E}">
        <p14:creationId xmlns:p14="http://schemas.microsoft.com/office/powerpoint/2010/main" val="1357315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CA" sz="1400" b="1" dirty="0"/>
              <a:t>"If we knew what it was we were doing, it wouldn't be called research, would it?" attributed to Albert Einstein. </a:t>
            </a:r>
            <a:br>
              <a:rPr lang="en-CA" sz="1400" b="1" dirty="0"/>
            </a:br>
            <a:r>
              <a:rPr lang="en-CA" sz="1200" b="1" i="0" kern="1200" dirty="0">
                <a:solidFill>
                  <a:schemeClr val="tx1"/>
                </a:solidFill>
                <a:effectLst/>
                <a:latin typeface="+mn-lt"/>
                <a:ea typeface="+mn-ea"/>
                <a:cs typeface="+mn-cs"/>
              </a:rPr>
              <a:t>The Dilbert creator, Scott Adams, says his Secret of Success was Failure.</a:t>
            </a:r>
            <a:br>
              <a:rPr lang="en-CA" sz="1200" b="1" i="0" kern="1200" dirty="0">
                <a:solidFill>
                  <a:schemeClr val="tx1"/>
                </a:solidFill>
                <a:effectLst/>
                <a:latin typeface="+mn-lt"/>
                <a:ea typeface="+mn-ea"/>
                <a:cs typeface="+mn-cs"/>
              </a:rPr>
            </a:br>
            <a:r>
              <a:rPr lang="en-CA" sz="1100" b="0" dirty="0"/>
              <a:t>https://www.wsj.com/articles/scott-adams8217-secret-of-success-failure-1381639163</a:t>
            </a:r>
          </a:p>
          <a:p>
            <a:pPr>
              <a:spcAft>
                <a:spcPts val="600"/>
              </a:spcAft>
            </a:pPr>
            <a:r>
              <a:rPr lang="en-CA" sz="1100" b="0" dirty="0"/>
              <a:t>So, you see two wrongs </a:t>
            </a:r>
            <a:r>
              <a:rPr lang="en-CA" sz="1100" b="0" i="1" dirty="0"/>
              <a:t>can </a:t>
            </a:r>
            <a:r>
              <a:rPr lang="en-CA" sz="1100" b="0" dirty="0"/>
              <a:t>make a right. </a:t>
            </a:r>
            <a:r>
              <a:rPr lang="en-CA" sz="1100" b="0" dirty="0">
                <a:sym typeface="Wingdings" panose="05000000000000000000" pitchFamily="2" charset="2"/>
              </a:rPr>
              <a:t></a:t>
            </a:r>
            <a:endParaRPr lang="en-CA" sz="1100" b="0" dirty="0"/>
          </a:p>
          <a:p>
            <a:pPr>
              <a:spcAft>
                <a:spcPts val="600"/>
              </a:spcAft>
            </a:pPr>
            <a:endParaRPr lang="en-CA" sz="1400" b="0" dirty="0"/>
          </a:p>
          <a:p>
            <a:r>
              <a:rPr lang="en-CA" sz="1200" kern="1200" dirty="0">
                <a:solidFill>
                  <a:schemeClr val="tx1"/>
                </a:solidFill>
                <a:effectLst/>
                <a:latin typeface="+mn-lt"/>
                <a:ea typeface="+mn-ea"/>
                <a:cs typeface="+mn-cs"/>
              </a:rPr>
              <a:t>Writing the comments first reduces the anxiety of getting to the solution. It forces deductive reasoning. How many times have you been puzzling about something, started asking someone a question, and by the time you reach the question mark, you said, "Never mind, I got it." Putting thoughts into an intelligible question forces the deductive reasoning process that results in answering your own question.</a:t>
            </a:r>
          </a:p>
          <a:p>
            <a:r>
              <a:rPr lang="en-CA" sz="1200" kern="1200" dirty="0">
                <a:solidFill>
                  <a:schemeClr val="tx1"/>
                </a:solidFill>
                <a:effectLst/>
                <a:latin typeface="+mn-lt"/>
                <a:ea typeface="+mn-ea"/>
                <a:cs typeface="+mn-cs"/>
              </a:rPr>
              <a:t>Reveal inductive reasoning by asking yourself, "Why do I think this </a:t>
            </a:r>
            <a:r>
              <a:rPr lang="en-CA" sz="1200" i="1" kern="1200" dirty="0">
                <a:solidFill>
                  <a:schemeClr val="tx1"/>
                </a:solidFill>
                <a:effectLst/>
                <a:latin typeface="+mn-lt"/>
                <a:ea typeface="+mn-ea"/>
                <a:cs typeface="+mn-cs"/>
              </a:rPr>
              <a:t>should</a:t>
            </a:r>
            <a:r>
              <a:rPr lang="en-CA" sz="1200" kern="1200" dirty="0">
                <a:solidFill>
                  <a:schemeClr val="tx1"/>
                </a:solidFill>
                <a:effectLst/>
                <a:latin typeface="+mn-lt"/>
                <a:ea typeface="+mn-ea"/>
                <a:cs typeface="+mn-cs"/>
              </a:rPr>
              <a:t> be working?" instead of "What's wrong?" It helps to reveal assumptions. (And you know what happens when you assume, it makes and ASS of U and ME.)</a:t>
            </a:r>
          </a:p>
          <a:p>
            <a:r>
              <a:rPr lang="en-CA" sz="1200" kern="1200" dirty="0">
                <a:solidFill>
                  <a:schemeClr val="tx1"/>
                </a:solidFill>
                <a:effectLst/>
                <a:latin typeface="+mn-lt"/>
                <a:ea typeface="+mn-ea"/>
                <a:cs typeface="+mn-cs"/>
              </a:rPr>
              <a:t>A fixed mindset attributes failure to inability: you are not smart enough, not strong enough, not fast enough, so you'll never get better enough to overcome this failure. It's best to just give up. How did you learn to ride a bicycle? …most people say "by falling off". That was learning how NOT to ride a bicycle. You learned to ride a bicycle by getting back on. But why did you get back on? The skinned knees, hands, and elbows were obvious proof you could not do it. However, everyone assured you that, not only was it was possible, it would not take that long. (How long did it take for you to learn? Months? No. Weeks? More likely, days.) When you looked around, many others were riding bicycles, even that dumb, clumsy kid from down the street was riding and not falling down. You believed in the possibility – that is a growth mindset.</a:t>
            </a:r>
          </a:p>
          <a:p>
            <a:endParaRPr lang="en-CA" sz="1400" b="0" dirty="0"/>
          </a:p>
          <a:p>
            <a:pPr marL="0" marR="0" lvl="0" indent="0" algn="l" defTabSz="914400" rtl="0" eaLnBrk="1" fontAlgn="auto" latinLnBrk="0" hangingPunct="1">
              <a:lnSpc>
                <a:spcPct val="100000"/>
              </a:lnSpc>
              <a:spcBef>
                <a:spcPts val="0"/>
              </a:spcBef>
              <a:spcAft>
                <a:spcPts val="600"/>
              </a:spcAft>
              <a:buClrTx/>
              <a:buSzTx/>
              <a:buFontTx/>
              <a:buNone/>
              <a:tabLst/>
              <a:defRPr/>
            </a:pPr>
            <a:r>
              <a:rPr lang="en-CA" sz="1400" dirty="0"/>
              <a:t>How to keep up your growth mindset, your hope and optimism? Have a system, a process, a disciplined approach.</a:t>
            </a:r>
            <a:r>
              <a:rPr lang="en-CA" sz="1400" b="0" i="0" kern="1200" dirty="0">
                <a:solidFill>
                  <a:schemeClr val="tx1"/>
                </a:solidFill>
                <a:effectLst/>
                <a:latin typeface="+mn-lt"/>
                <a:ea typeface="+mn-ea"/>
                <a:cs typeface="+mn-cs"/>
              </a:rPr>
              <a:t> goals are good for </a:t>
            </a:r>
            <a:r>
              <a:rPr lang="en-CA" sz="1400" b="0" i="1" kern="1200" dirty="0">
                <a:solidFill>
                  <a:schemeClr val="tx1"/>
                </a:solidFill>
                <a:effectLst/>
                <a:latin typeface="+mn-lt"/>
                <a:ea typeface="+mn-ea"/>
                <a:cs typeface="+mn-cs"/>
              </a:rPr>
              <a:t>planning</a:t>
            </a:r>
            <a:r>
              <a:rPr lang="en-CA" sz="1400" b="0" i="0" kern="1200" dirty="0">
                <a:solidFill>
                  <a:schemeClr val="tx1"/>
                </a:solidFill>
                <a:effectLst/>
                <a:latin typeface="+mn-lt"/>
                <a:ea typeface="+mn-ea"/>
                <a:cs typeface="+mn-cs"/>
              </a:rPr>
              <a:t> your progress and systems are good for actually </a:t>
            </a:r>
            <a:r>
              <a:rPr lang="en-CA" sz="1400" b="0" i="1" kern="1200" dirty="0">
                <a:solidFill>
                  <a:schemeClr val="tx1"/>
                </a:solidFill>
                <a:effectLst/>
                <a:latin typeface="+mn-lt"/>
                <a:ea typeface="+mn-ea"/>
                <a:cs typeface="+mn-cs"/>
              </a:rPr>
              <a:t>making</a:t>
            </a:r>
            <a:r>
              <a:rPr lang="en-CA" sz="1400" b="0" i="0" kern="1200" dirty="0">
                <a:solidFill>
                  <a:schemeClr val="tx1"/>
                </a:solidFill>
                <a:effectLst/>
                <a:latin typeface="+mn-lt"/>
                <a:ea typeface="+mn-ea"/>
                <a:cs typeface="+mn-cs"/>
              </a:rPr>
              <a:t> progress.</a:t>
            </a:r>
            <a:r>
              <a:rPr lang="en-CA" sz="1400" dirty="0"/>
              <a:t> See https://jamesclear.com/goals-systems . </a:t>
            </a:r>
          </a:p>
          <a:p>
            <a:pPr marL="0" marR="0" lvl="0" indent="0" algn="l" defTabSz="914400" rtl="0" eaLnBrk="1" fontAlgn="auto" latinLnBrk="0" hangingPunct="1">
              <a:lnSpc>
                <a:spcPct val="100000"/>
              </a:lnSpc>
              <a:spcBef>
                <a:spcPts val="0"/>
              </a:spcBef>
              <a:spcAft>
                <a:spcPts val="600"/>
              </a:spcAft>
              <a:buClrTx/>
              <a:buSzTx/>
              <a:buFontTx/>
              <a:buNone/>
              <a:tabLst/>
              <a:defRPr/>
            </a:pPr>
            <a:endParaRPr lang="en-CA" sz="1400" dirty="0"/>
          </a:p>
          <a:p>
            <a:pPr marL="0" marR="0" lvl="0" indent="0" algn="l" defTabSz="914400" rtl="0" eaLnBrk="1" fontAlgn="auto" latinLnBrk="0" hangingPunct="1">
              <a:lnSpc>
                <a:spcPct val="100000"/>
              </a:lnSpc>
              <a:spcBef>
                <a:spcPts val="0"/>
              </a:spcBef>
              <a:spcAft>
                <a:spcPts val="600"/>
              </a:spcAft>
              <a:buClrTx/>
              <a:buSzTx/>
              <a:buFontTx/>
              <a:buNone/>
              <a:tabLst/>
              <a:defRPr/>
            </a:pPr>
            <a:r>
              <a:rPr lang="en-CA" sz="1400" dirty="0"/>
              <a:t>See https://www.bakadesuyo.com/2020/06/resilient-people/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dirty="0"/>
              <a:t>"Growth mindset” shifts attribution of academic success or failure from stable factors (thinking of one’s intelligence as fixed) to more unstable factors (e.g. effort or social conditions). Rather than being fixed and finite, intelligence really is malleable. IQ is not just raw processing power, learning and experience and a good night's sleep result in better strategies to use that processing power. One really can become smarter and more successful by working harder </a:t>
            </a:r>
            <a:r>
              <a:rPr lang="en-CA" sz="1200" dirty="0"/>
              <a:t>(Yeager &amp; Walton, 2011). This isn't brainwashing, it is brain changing. The research shows if you change your belief from 'fixed' – I'll always be wrong and will never get it' – to 'growth' – I could learn to get it with effort and focus – then, your brain will change from just “knowing” to “know how” and your GPA could go up by 0.23 to 0.4 *1</a:t>
            </a:r>
          </a:p>
          <a:p>
            <a:endParaRPr lang="en-CA" sz="1200" dirty="0"/>
          </a:p>
          <a:p>
            <a:r>
              <a:rPr lang="en-CA" sz="1200" dirty="0"/>
              <a:t>See also https://www.bakadesuyo.com/2020/01/overcome-impostor-syndrome/ regarding "self-efficacy" which is a very, very similar concept.</a:t>
            </a:r>
          </a:p>
          <a:p>
            <a:r>
              <a:rPr lang="en-US" sz="1200" dirty="0"/>
              <a:t>https://melmagazine.com/en-us/story/imposter-syndrome-first-gen-college-students</a:t>
            </a:r>
          </a:p>
          <a:p>
            <a:pPr defTabSz="914286">
              <a:defRPr/>
            </a:pPr>
            <a:r>
              <a:rPr lang="en-US" sz="1200" dirty="0"/>
              <a:t>https://www.brainpickings.org/2014/01/29/carol-dweck-mindset/</a:t>
            </a:r>
          </a:p>
          <a:p>
            <a:r>
              <a:rPr lang="en-US" sz="1200" dirty="0"/>
              <a:t>https://mindfulbydesign.com/fixed-vs-growth-two-ends-mindset-continuum/</a:t>
            </a:r>
          </a:p>
          <a:p>
            <a:r>
              <a:rPr lang="en-US" sz="1200" dirty="0"/>
              <a:t>http://ebsp.s3.amazonaws.com/pdf/mindsett.pdf (book summary)</a:t>
            </a:r>
          </a:p>
          <a:p>
            <a:endParaRPr lang="en-US" sz="1200" dirty="0"/>
          </a:p>
          <a:p>
            <a:r>
              <a:rPr lang="en-US" sz="1200" dirty="0"/>
              <a:t>https://www.bakadesuyo.com/2020/06/resilient-people/ (Eric Barker)</a:t>
            </a:r>
          </a:p>
          <a:p>
            <a:pPr fontAlgn="base"/>
            <a:r>
              <a:rPr lang="en-US" sz="1200" b="0" i="0" kern="1200" dirty="0">
                <a:solidFill>
                  <a:schemeClr val="tx1"/>
                </a:solidFill>
                <a:effectLst/>
                <a:latin typeface="+mn-lt"/>
                <a:ea typeface="+mn-ea"/>
                <a:cs typeface="+mn-cs"/>
              </a:rPr>
              <a:t>“fill the GAP”: </a:t>
            </a:r>
            <a:r>
              <a:rPr lang="en-US" sz="1200" b="1" i="0" kern="1200" dirty="0">
                <a:solidFill>
                  <a:schemeClr val="tx1"/>
                </a:solidFill>
                <a:effectLst/>
                <a:latin typeface="+mn-lt"/>
                <a:ea typeface="+mn-ea"/>
                <a:cs typeface="+mn-cs"/>
              </a:rPr>
              <a:t>Goals + Agency + Pathways = Hope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When you have goals (</a:t>
            </a:r>
            <a:r>
              <a:rPr lang="en-US" sz="1200" b="0" i="1" kern="1200" dirty="0">
                <a:solidFill>
                  <a:schemeClr val="tx1"/>
                </a:solidFill>
                <a:effectLst/>
                <a:latin typeface="+mn-lt"/>
                <a:ea typeface="+mn-ea"/>
                <a:cs typeface="+mn-cs"/>
              </a:rPr>
              <a:t>knowing what you want</a:t>
            </a:r>
            <a:r>
              <a:rPr lang="en-US" sz="1200" b="0" i="0" kern="1200" dirty="0">
                <a:solidFill>
                  <a:schemeClr val="tx1"/>
                </a:solidFill>
                <a:effectLst/>
                <a:latin typeface="+mn-lt"/>
                <a:ea typeface="+mn-ea"/>
                <a:cs typeface="+mn-cs"/>
              </a:rPr>
              <a:t>) and agency (</a:t>
            </a:r>
            <a:r>
              <a:rPr lang="en-US" sz="1200" b="0" i="1" kern="1200" dirty="0">
                <a:solidFill>
                  <a:schemeClr val="tx1"/>
                </a:solidFill>
                <a:effectLst/>
                <a:latin typeface="+mn-lt"/>
                <a:ea typeface="+mn-ea"/>
                <a:cs typeface="+mn-cs"/>
              </a:rPr>
              <a:t>the drive to get what you want</a:t>
            </a:r>
            <a:r>
              <a:rPr lang="en-US" sz="1200" b="0" i="0" kern="1200" dirty="0">
                <a:solidFill>
                  <a:schemeClr val="tx1"/>
                </a:solidFill>
                <a:effectLst/>
                <a:latin typeface="+mn-lt"/>
                <a:ea typeface="+mn-ea"/>
                <a:cs typeface="+mn-cs"/>
              </a:rPr>
              <a:t>) and pathways (</a:t>
            </a:r>
            <a:r>
              <a:rPr lang="en-US" sz="1200" b="0" i="1" kern="1200" dirty="0">
                <a:solidFill>
                  <a:schemeClr val="tx1"/>
                </a:solidFill>
                <a:effectLst/>
                <a:latin typeface="+mn-lt"/>
                <a:ea typeface="+mn-ea"/>
                <a:cs typeface="+mn-cs"/>
              </a:rPr>
              <a:t>the ability to generate methods to achieve what you want</a:t>
            </a:r>
            <a:r>
              <a:rPr lang="en-US" sz="1200" b="0" i="0" kern="1200" dirty="0">
                <a:solidFill>
                  <a:schemeClr val="tx1"/>
                </a:solidFill>
                <a:effectLst/>
                <a:latin typeface="+mn-lt"/>
                <a:ea typeface="+mn-ea"/>
                <a:cs typeface="+mn-cs"/>
              </a:rPr>
              <a:t>), you get hope.</a:t>
            </a:r>
          </a:p>
          <a:p>
            <a:pPr fontAlgn="base"/>
            <a:r>
              <a:rPr lang="en-US" sz="1200" b="0" i="0" kern="1200" dirty="0">
                <a:solidFill>
                  <a:schemeClr val="tx1"/>
                </a:solidFill>
                <a:effectLst/>
                <a:latin typeface="+mn-lt"/>
                <a:ea typeface="+mn-ea"/>
                <a:cs typeface="+mn-cs"/>
              </a:rPr>
              <a:t>With this type of hope, you don’t </a:t>
            </a:r>
            <a:r>
              <a:rPr lang="en-US" sz="1200" b="0" i="0" u="sng" kern="1200" dirty="0">
                <a:solidFill>
                  <a:schemeClr val="tx1"/>
                </a:solidFill>
                <a:effectLst/>
                <a:latin typeface="+mn-lt"/>
                <a:ea typeface="+mn-ea"/>
                <a:cs typeface="+mn-cs"/>
              </a:rPr>
              <a:t>wish</a:t>
            </a:r>
            <a:r>
              <a:rPr lang="en-US" sz="1200" b="0" i="0" kern="1200" dirty="0">
                <a:solidFill>
                  <a:schemeClr val="tx1"/>
                </a:solidFill>
                <a:effectLst/>
                <a:latin typeface="+mn-lt"/>
                <a:ea typeface="+mn-ea"/>
                <a:cs typeface="+mn-cs"/>
              </a:rPr>
              <a:t> things will work out; you </a:t>
            </a:r>
            <a:r>
              <a:rPr lang="en-US" sz="1200" b="0" i="0" u="sng" kern="1200" dirty="0">
                <a:solidFill>
                  <a:schemeClr val="tx1"/>
                </a:solidFill>
                <a:effectLst/>
                <a:latin typeface="+mn-lt"/>
                <a:ea typeface="+mn-ea"/>
                <a:cs typeface="+mn-cs"/>
              </a:rPr>
              <a:t>know</a:t>
            </a:r>
            <a:r>
              <a:rPr lang="en-US" sz="1200" b="0" i="0" kern="1200" dirty="0">
                <a:solidFill>
                  <a:schemeClr val="tx1"/>
                </a:solidFill>
                <a:effectLst/>
                <a:latin typeface="+mn-lt"/>
                <a:ea typeface="+mn-ea"/>
                <a:cs typeface="+mn-cs"/>
              </a:rPr>
              <a:t> deep down in your bones they will. You never doubt it. [sounds like how to grow a growth mindset, doesn’t it?]</a:t>
            </a:r>
            <a:endParaRPr lang="en-US" sz="1200" dirty="0"/>
          </a:p>
          <a:p>
            <a:endParaRPr lang="en-US" sz="1200" dirty="0"/>
          </a:p>
          <a:p>
            <a:pPr>
              <a:spcBef>
                <a:spcPts val="600"/>
              </a:spcBef>
            </a:pPr>
            <a:r>
              <a:rPr lang="en-CA" sz="1200" b="1" dirty="0"/>
              <a:t>hope </a:t>
            </a:r>
            <a:r>
              <a:rPr lang="en-CA" sz="1200" dirty="0"/>
              <a:t>uniquely predicts objective academic achievement above intelligence, personality, and previous academic achievement. (Day, et.al. 2010), Journal of Research in Personality; 3 year longitudinal study. </a:t>
            </a:r>
          </a:p>
          <a:p>
            <a:r>
              <a:rPr lang="en-CA" sz="1200" dirty="0"/>
              <a:t>Hope defined on these scales from self reports:</a:t>
            </a:r>
          </a:p>
          <a:p>
            <a:pPr marL="163718" indent="-163718">
              <a:buFont typeface="Arial" panose="020B0604020202020204" pitchFamily="34" charset="0"/>
              <a:buChar char="•"/>
            </a:pPr>
            <a:r>
              <a:rPr lang="en-CA" dirty="0"/>
              <a:t>I energetically pursue my goals.</a:t>
            </a:r>
          </a:p>
          <a:p>
            <a:pPr marL="163718" indent="-163718" defTabSz="873161">
              <a:buFont typeface="Arial" panose="020B0604020202020204" pitchFamily="34" charset="0"/>
              <a:buChar char="•"/>
              <a:defRPr/>
            </a:pPr>
            <a:r>
              <a:rPr lang="en-CA" dirty="0"/>
              <a:t>I can think of many ways to get out of a jam. </a:t>
            </a:r>
            <a:endParaRPr lang="en-CA" sz="1200" dirty="0"/>
          </a:p>
          <a:p>
            <a:pPr marL="163718" indent="-163718">
              <a:buFont typeface="Arial" panose="020B0604020202020204" pitchFamily="34" charset="0"/>
              <a:buChar char="•"/>
            </a:pPr>
            <a:r>
              <a:rPr lang="en-CA" dirty="0"/>
              <a:t>My past experiences have prepared me well for my future.</a:t>
            </a:r>
            <a:endParaRPr lang="en-CA" sz="1200" dirty="0"/>
          </a:p>
          <a:p>
            <a:pPr marL="163718" indent="-163718" defTabSz="873161">
              <a:buFont typeface="Arial" panose="020B0604020202020204" pitchFamily="34" charset="0"/>
              <a:buChar char="•"/>
              <a:defRPr/>
            </a:pPr>
            <a:r>
              <a:rPr lang="en-CA" dirty="0"/>
              <a:t>There are lots of ways around any problem. </a:t>
            </a:r>
          </a:p>
          <a:p>
            <a:pPr marL="163718" indent="-163718">
              <a:buFont typeface="Arial" panose="020B0604020202020204" pitchFamily="34" charset="0"/>
              <a:buChar char="•"/>
            </a:pPr>
            <a:r>
              <a:rPr lang="en-CA" dirty="0"/>
              <a:t>I’ve been pretty successful in life. </a:t>
            </a:r>
          </a:p>
          <a:p>
            <a:pPr marL="163718" indent="-163718" defTabSz="873161">
              <a:buFont typeface="Arial" panose="020B0604020202020204" pitchFamily="34" charset="0"/>
              <a:buChar char="•"/>
              <a:defRPr/>
            </a:pPr>
            <a:r>
              <a:rPr lang="en-CA" dirty="0"/>
              <a:t>I can think of many ways to get the things in life that are important to me. </a:t>
            </a:r>
          </a:p>
          <a:p>
            <a:pPr marL="163718" indent="-163718">
              <a:buFont typeface="Arial" panose="020B0604020202020204" pitchFamily="34" charset="0"/>
              <a:buChar char="•"/>
            </a:pPr>
            <a:r>
              <a:rPr lang="en-CA" dirty="0"/>
              <a:t>I meet the goals that I set for myself. </a:t>
            </a:r>
          </a:p>
          <a:p>
            <a:pPr marL="163718" indent="-163718">
              <a:buFont typeface="Arial" panose="020B0604020202020204" pitchFamily="34" charset="0"/>
              <a:buChar char="•"/>
            </a:pPr>
            <a:r>
              <a:rPr lang="en-CA" dirty="0"/>
              <a:t>Even when others get discouraged, I know I can find a way to solve the problem. </a:t>
            </a:r>
          </a:p>
          <a:p>
            <a:pPr>
              <a:spcBef>
                <a:spcPts val="600"/>
              </a:spcBef>
              <a:spcAft>
                <a:spcPts val="600"/>
              </a:spcAft>
            </a:pPr>
            <a:r>
              <a:rPr lang="en-CA" sz="1200" b="1" dirty="0"/>
              <a:t>hope</a:t>
            </a:r>
            <a:r>
              <a:rPr lang="en-CA" sz="1200" dirty="0"/>
              <a:t>, but not optimism, predicted better academic performance, while controlling for Law School Admission Test scores and undergraduate grades. Both hope and optimism uniquely predicted greater life satisfaction at the end of the first semester. (Rand, Martin, &amp; Shae, 2011), Journal of Research in Personality)</a:t>
            </a:r>
          </a:p>
          <a:p>
            <a:pPr>
              <a:spcBef>
                <a:spcPts val="600"/>
              </a:spcBef>
              <a:spcAft>
                <a:spcPts val="600"/>
              </a:spcAft>
            </a:pPr>
            <a:r>
              <a:rPr lang="en-CA" sz="1200" dirty="0"/>
              <a:t>Hope appears to uniquely relate to the use of greater problem-focused coping (Snyder et al., 1991) which relates to better academic performance. While hope may increase the likelihood that controllable goals can be achieved, optimism may reduce stress in dealing with surprise or unanticipated goal blockages. There is a positive iterative feedback relationship between hope and optimism.</a:t>
            </a:r>
          </a:p>
          <a:p>
            <a:pPr>
              <a:spcAft>
                <a:spcPts val="600"/>
              </a:spcAft>
            </a:pPr>
            <a:r>
              <a:rPr lang="en-CA" sz="1200" dirty="0"/>
              <a:t>*1 Michael </a:t>
            </a:r>
            <a:r>
              <a:rPr lang="en-CA" sz="1200" dirty="0" err="1"/>
              <a:t>Broda</a:t>
            </a:r>
            <a:r>
              <a:rPr lang="en-CA" sz="1200" dirty="0"/>
              <a:t>, John Yun, Barbara Schneider, David S. Yeager, Gregory M. Walton &amp; Matthew Diemer (2018) Reducing Inequality in Academic Success for Incoming College Students: A Randomized Trial of Growth Mindset and Belonging Interventions, Journal of Research on Educational Effectiveness, 11:3, 317-338, DOI: 10.1080/19345747.2018.1429037</a:t>
            </a:r>
          </a:p>
          <a:p>
            <a:pPr>
              <a:spcAft>
                <a:spcPts val="600"/>
              </a:spcAft>
            </a:pPr>
            <a:r>
              <a:rPr lang="en-CA" sz="1200" dirty="0"/>
              <a:t>"In high school the muscles in your brain were geared for less “weight.” Basically meaning you were really well developed mentally for that type of learning environment. In college you are going to have to lift a lot more weight. You are going to be required to ask a lot of questions and learn a lot of lessons on your own. This is okay, but this can cause a lot of frustration. Just remember to never give in and reach out. In college you are going to be challenged to know how to use the information and learn the skills. The best things to remember are: Be brave and reach out, don’t give up, and don’t get discouraged!" page 322</a:t>
            </a:r>
          </a:p>
        </p:txBody>
      </p:sp>
      <p:sp>
        <p:nvSpPr>
          <p:cNvPr id="4" name="Slide Number Placeholder 3"/>
          <p:cNvSpPr>
            <a:spLocks noGrp="1"/>
          </p:cNvSpPr>
          <p:nvPr>
            <p:ph type="sldNum" sz="quarter" idx="10"/>
          </p:nvPr>
        </p:nvSpPr>
        <p:spPr/>
        <p:txBody>
          <a:bodyPr/>
          <a:lstStyle/>
          <a:p>
            <a:fld id="{01F2A70B-78F2-4DCF-B53B-C990D2FAFB8A}" type="slidenum">
              <a:rPr lang="en-CA" smtClean="0"/>
              <a:t>7</a:t>
            </a:fld>
            <a:endParaRPr lang="en-CA"/>
          </a:p>
        </p:txBody>
      </p:sp>
    </p:spTree>
    <p:extLst>
      <p:ext uri="{BB962C8B-B14F-4D97-AF65-F5344CB8AC3E}">
        <p14:creationId xmlns:p14="http://schemas.microsoft.com/office/powerpoint/2010/main" val="2328861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400" dirty="0"/>
              <a:t>How do experts get to be experts without giving up? They are good at staying in the Flow Channel. They can tolerate anxiety because of their confidence in learning new skills to meet the challenge. They fix their boredom by finding new challenges to apply their skills. Flow is a nice state to be in. Strain – being outside Flow – is not as nice but it is how we get better. </a:t>
            </a:r>
          </a:p>
          <a:p>
            <a:r>
              <a:rPr lang="en-CA" sz="1200" kern="1200" dirty="0">
                <a:solidFill>
                  <a:schemeClr val="tx1"/>
                </a:solidFill>
                <a:effectLst/>
                <a:latin typeface="+mn-lt"/>
                <a:ea typeface="+mn-ea"/>
                <a:cs typeface="+mn-cs"/>
              </a:rPr>
              <a:t>This is what your courses are doing to you each week. Instructors increase the challenge, you get anxious, increase your skills, submit your assignment, feel good for a few minutes, then tackle the next assignment when the cycle repeats. Students almost never complain about being the Boredom region of this slide.</a:t>
            </a:r>
            <a:endParaRPr lang="en-CA" sz="1400" dirty="0"/>
          </a:p>
          <a:p>
            <a:r>
              <a:rPr lang="en-CA" sz="1200" kern="1200" dirty="0">
                <a:solidFill>
                  <a:schemeClr val="tx1"/>
                </a:solidFill>
                <a:effectLst/>
                <a:latin typeface="+mn-lt"/>
                <a:ea typeface="+mn-ea"/>
                <a:cs typeface="+mn-cs"/>
              </a:rPr>
              <a:t>Good games – and academic programs – intend to keep you near a state of Flow. Each game level is hard enough to be interesting but without triggering too much anxiety. It allows your skill to increase, but before boredom ensues, you are promoted to the next level. (Candy Crush Saga periodically made levels so difficult to achieve that people would buy their way through the frustration. Or, you could accept boredom and wait 30 minutes for your lost lives to be replenished. It was brilliantly designed to generate ~$1M per day in revenue.)</a:t>
            </a:r>
          </a:p>
          <a:p>
            <a:r>
              <a:rPr lang="en-CA" sz="1400" dirty="0"/>
              <a:t> </a:t>
            </a:r>
          </a:p>
          <a:p>
            <a:r>
              <a:rPr lang="en-CA" sz="1400" dirty="0"/>
              <a:t>Students find themselves in the anxiety region when they know the challenge is high but feel their skills are low. Students are in the boredom region when they overestimate their skills and don't appreciate the difficulty of the challenge. Or, students do not see the point of the challenge – or maybe it is indeed a pointless challenge – so there is no reason to make the effort of increasing one's skills. In other words, students are human.</a:t>
            </a:r>
          </a:p>
          <a:p>
            <a:endParaRPr lang="en-CA" sz="1400" dirty="0"/>
          </a:p>
          <a:p>
            <a:r>
              <a:rPr lang="en-CA" sz="1400" dirty="0"/>
              <a:t>Teachers can often find themselves in a high state of flow when in the classroom. A teacher is in a state of flow when a student asks for a desperately needed break. Students may be at the end of their listening endurance but the teacher is not yet tired of talking. Marking, on the other hand, is usually below teachers' flow channel in the boredom region. An old professor said he taught for free but was paid a lot of money to mark. </a:t>
            </a:r>
          </a:p>
          <a:p>
            <a:endParaRPr lang="en-CA" sz="1400" dirty="0"/>
          </a:p>
          <a:p>
            <a:r>
              <a:rPr lang="en-CA" sz="1400" dirty="0"/>
              <a:t>The craftsman spends a lot of time bouncing within and just beyond the Flow channel. It may not even be possible, or desirable, to ride the middle of the Flow channel all the time.</a:t>
            </a:r>
          </a:p>
          <a:p>
            <a:endParaRPr lang="en-CA" sz="1400" dirty="0"/>
          </a:p>
          <a:p>
            <a:r>
              <a:rPr lang="en-CA" sz="1400" dirty="0"/>
              <a:t>https://www.bakadesuyo.com/2013/04/interview-author-cal-newport-on-how-you-can-become-an-expert-and-why-you-should-not-follow-your-passion/</a:t>
            </a:r>
          </a:p>
          <a:p>
            <a:r>
              <a:rPr lang="en-CA" sz="1400" dirty="0"/>
              <a:t>https://www.theatlantic.com/science/archive/2018/07/find-your-passion-is-terrible-advice/564932/ </a:t>
            </a:r>
          </a:p>
        </p:txBody>
      </p:sp>
      <p:sp>
        <p:nvSpPr>
          <p:cNvPr id="4" name="Slide Number Placeholder 3"/>
          <p:cNvSpPr>
            <a:spLocks noGrp="1"/>
          </p:cNvSpPr>
          <p:nvPr>
            <p:ph type="sldNum" sz="quarter" idx="10"/>
          </p:nvPr>
        </p:nvSpPr>
        <p:spPr/>
        <p:txBody>
          <a:bodyPr/>
          <a:lstStyle/>
          <a:p>
            <a:fld id="{01F2A70B-78F2-4DCF-B53B-C990D2FAFB8A}" type="slidenum">
              <a:rPr lang="en-CA" smtClean="0"/>
              <a:t>8</a:t>
            </a:fld>
            <a:endParaRPr lang="en-CA"/>
          </a:p>
        </p:txBody>
      </p:sp>
    </p:spTree>
    <p:extLst>
      <p:ext uri="{BB962C8B-B14F-4D97-AF65-F5344CB8AC3E}">
        <p14:creationId xmlns:p14="http://schemas.microsoft.com/office/powerpoint/2010/main" val="2025741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WHAT do programmers do? They write software to do clever things on hardware. And they spend a lot of time being wrong.</a:t>
            </a:r>
          </a:p>
          <a:p>
            <a:r>
              <a:rPr lang="en-US" sz="1400" dirty="0"/>
              <a:t>HOW do programmers do it? They have an SDLC process. They use IDEs and languages and development stacks. They go to Seneca. </a:t>
            </a:r>
          </a:p>
          <a:p>
            <a:r>
              <a:rPr lang="en-US" sz="1400" dirty="0"/>
              <a:t>WHY do programmers do it? … if you don't know why, find out why.</a:t>
            </a:r>
          </a:p>
          <a:p>
            <a:endParaRPr lang="en-US" sz="1400" dirty="0"/>
          </a:p>
          <a:p>
            <a:r>
              <a:rPr lang="en-US" sz="1400" dirty="0"/>
              <a:t>When Apple was just another computer company…</a:t>
            </a:r>
          </a:p>
          <a:p>
            <a:pPr defTabSz="914286">
              <a:defRPr/>
            </a:pPr>
            <a:r>
              <a:rPr lang="en-CA" sz="1400" dirty="0"/>
              <a:t>WHAT: Apple makes great computers; we make both the hardware and our unique operating system to ensure they work together well.</a:t>
            </a:r>
          </a:p>
          <a:p>
            <a:pPr defTabSz="914286">
              <a:defRPr/>
            </a:pPr>
            <a:r>
              <a:rPr lang="en-US" sz="1400" dirty="0"/>
              <a:t>H</a:t>
            </a:r>
            <a:r>
              <a:rPr lang="en-CA" sz="1400" dirty="0"/>
              <a:t>OW: Apple computers are user-friendly, beautifully designed, and easy to use. Even the packaging is beautiful. </a:t>
            </a:r>
          </a:p>
          <a:p>
            <a:pPr defTabSz="914286">
              <a:defRPr/>
            </a:pPr>
            <a:r>
              <a:rPr lang="en-US" sz="1400" dirty="0"/>
              <a:t>W</a:t>
            </a:r>
            <a:r>
              <a:rPr lang="en-CA" sz="1400" dirty="0"/>
              <a:t>HY: They're sleek and white so everyone can see you have an expensive Apple product. </a:t>
            </a:r>
          </a:p>
          <a:p>
            <a:pPr defTabSz="914286">
              <a:defRPr/>
            </a:pPr>
            <a:r>
              <a:rPr lang="en-CA" sz="1400" dirty="0"/>
              <a:t>Are you running out of memory or storage on your iPhone / iPad / Macbook? Easy fix: buy a new one; remember, we make great computers and you should really have the latest and greatest one.</a:t>
            </a:r>
          </a:p>
          <a:p>
            <a:pPr defTabSz="914286">
              <a:defRPr/>
            </a:pPr>
            <a:endParaRPr lang="en-US" sz="1400" dirty="0"/>
          </a:p>
          <a:p>
            <a:pPr defTabSz="914286">
              <a:defRPr/>
            </a:pPr>
            <a:r>
              <a:rPr lang="en-US" sz="1400" dirty="0"/>
              <a:t>B</a:t>
            </a:r>
            <a:r>
              <a:rPr lang="en-CA" sz="1400" dirty="0" err="1"/>
              <a:t>ut</a:t>
            </a:r>
            <a:r>
              <a:rPr lang="en-CA" sz="1400" dirty="0"/>
              <a:t> Apple changed from being </a:t>
            </a:r>
            <a:r>
              <a:rPr lang="en-US" sz="1400" dirty="0"/>
              <a:t>just another computer company:</a:t>
            </a:r>
          </a:p>
          <a:p>
            <a:pPr defTabSz="914286">
              <a:defRPr/>
            </a:pPr>
            <a:r>
              <a:rPr lang="en-US" sz="1400" b="1" dirty="0"/>
              <a:t>1997 Think Different ad.  https://www.youtube.com/watch?v=cFEarBzelBs</a:t>
            </a:r>
          </a:p>
          <a:p>
            <a:pPr defTabSz="914286">
              <a:defRPr/>
            </a:pPr>
            <a:r>
              <a:rPr lang="en-CA" sz="1400" i="1" dirty="0"/>
              <a:t>Why: With everything we do, we aim to challenge the status quo. We aim to think differently. </a:t>
            </a:r>
            <a:br>
              <a:rPr lang="en-CA" sz="1400" i="1" dirty="0"/>
            </a:br>
            <a:r>
              <a:rPr lang="en-CA" sz="1400" i="1" dirty="0"/>
              <a:t>How: Our products are user-friendly, beautifully designed, and easy to use. </a:t>
            </a:r>
          </a:p>
          <a:p>
            <a:pPr defTabSz="914286">
              <a:defRPr/>
            </a:pPr>
            <a:r>
              <a:rPr lang="en-CA" sz="1400" i="1" dirty="0"/>
              <a:t>What: We just happen to make great computers. Want to buy one?</a:t>
            </a:r>
          </a:p>
          <a:p>
            <a:pPr defTabSz="914286">
              <a:defRPr/>
            </a:pPr>
            <a:endParaRPr lang="en-CA" sz="1400" i="1" dirty="0"/>
          </a:p>
          <a:p>
            <a:pPr defTabSz="914286">
              <a:defRPr/>
            </a:pPr>
            <a:r>
              <a:rPr lang="en-US" sz="1400" dirty="0"/>
              <a:t>What we do, How we do it, Why we do it. Start with Why (Simon Sinek, </a:t>
            </a:r>
            <a:r>
              <a:rPr lang="en-US" sz="1400" b="1" dirty="0"/>
              <a:t>https://www.youtube.com/watch?v=IPYeCltXpxw </a:t>
            </a:r>
            <a:r>
              <a:rPr lang="en-US" sz="1400" dirty="0"/>
              <a:t>)</a:t>
            </a:r>
          </a:p>
          <a:p>
            <a:endParaRPr lang="en-US" sz="1400" dirty="0"/>
          </a:p>
          <a:p>
            <a:pPr defTabSz="914286">
              <a:defRPr/>
            </a:pPr>
            <a:r>
              <a:rPr lang="en-CA" sz="1400" dirty="0"/>
              <a:t>Apple focuses on providing the best user experience and owns it completely. </a:t>
            </a:r>
          </a:p>
          <a:p>
            <a:pPr defTabSz="914286">
              <a:defRPr/>
            </a:pPr>
            <a:r>
              <a:rPr lang="en-CA" sz="1400" dirty="0"/>
              <a:t>Apple designs and develops own operating systems, hardware, application software, and services. Then, it integrates them seamlessly to build quality products that people will be proud to have while protecting user security and privacy. </a:t>
            </a:r>
          </a:p>
          <a:p>
            <a:pPr defTabSz="914286">
              <a:defRPr/>
            </a:pPr>
            <a:r>
              <a:rPr lang="en-CA" sz="1400" dirty="0"/>
              <a:t>See https://www.fastcompany.com/90458207/</a:t>
            </a:r>
            <a:r>
              <a:rPr lang="en-CA" sz="1400" b="1" dirty="0"/>
              <a:t>steve-jobss-real-talent-wasnt-design-it-was-seduction</a:t>
            </a:r>
          </a:p>
          <a:p>
            <a:pPr defTabSz="914286">
              <a:defRPr/>
            </a:pPr>
            <a:endParaRPr lang="en-CA" sz="1400" dirty="0"/>
          </a:p>
          <a:p>
            <a:pPr defTabSz="914286">
              <a:defRPr/>
            </a:pPr>
            <a:r>
              <a:rPr lang="en-US" sz="1400" dirty="0"/>
              <a:t>1997 Apple Store (opens online)</a:t>
            </a:r>
          </a:p>
          <a:p>
            <a:pPr defTabSz="914286">
              <a:defRPr/>
            </a:pPr>
            <a:r>
              <a:rPr lang="en-US" sz="1400" dirty="0"/>
              <a:t>1998 iMac 2000 </a:t>
            </a:r>
            <a:r>
              <a:rPr lang="en-CA" sz="1400" dirty="0"/>
              <a:t>changes licensing terms to make Mac-cloning cost-prohibitive.</a:t>
            </a:r>
          </a:p>
          <a:p>
            <a:pPr defTabSz="914286">
              <a:defRPr/>
            </a:pPr>
            <a:r>
              <a:rPr lang="en-CA" sz="1100" dirty="0"/>
              <a:t>candy-colored iMacs released in 1998 added a sensual dimension to what was also a powerful (for the time) machine: vibrant colors that provoked smiles, a curvaceous teardrop shape, and that round mouse (okay, we blew it with that one). The iMac was a delight to look at and to use, and people loved it. In the tech world, beauty became as important as speed and power. </a:t>
            </a:r>
            <a:endParaRPr lang="en-CA" sz="1400" dirty="0"/>
          </a:p>
          <a:p>
            <a:pPr defTabSz="914286">
              <a:defRPr/>
            </a:pPr>
            <a:r>
              <a:rPr lang="en-US" sz="1400" dirty="0"/>
              <a:t>2</a:t>
            </a:r>
            <a:r>
              <a:rPr lang="en-CA" sz="1400" dirty="0"/>
              <a:t>001 iTunes exclusively for Mac users until 2003. iTunes changed the way media was bought and consumed.</a:t>
            </a:r>
          </a:p>
          <a:p>
            <a:pPr marL="359955" defTabSz="914286">
              <a:defRPr/>
            </a:pPr>
            <a:r>
              <a:rPr lang="en-US" sz="1400" dirty="0"/>
              <a:t>2</a:t>
            </a:r>
            <a:r>
              <a:rPr lang="en-CA" sz="1400" dirty="0"/>
              <a:t>001 iPod exclusively for Mac users until 2002. successful because it was </a:t>
            </a:r>
            <a:r>
              <a:rPr lang="en-CA" sz="1400" i="1" dirty="0"/>
              <a:t>user-friendly, beautifully designed, and easy to use. iTunes made it easy to get stuff to put on the iPod.</a:t>
            </a:r>
            <a:br>
              <a:rPr lang="en-CA" sz="1400" i="1" dirty="0"/>
            </a:br>
            <a:r>
              <a:rPr lang="en-CA" sz="1400" dirty="0"/>
              <a:t>The white iPod and especially its white earphones let everyone know that </a:t>
            </a:r>
            <a:r>
              <a:rPr lang="en-CA" sz="1400" b="1" dirty="0"/>
              <a:t>you thought differently.</a:t>
            </a:r>
            <a:br>
              <a:rPr lang="en-CA" sz="1400" b="1" dirty="0"/>
            </a:br>
            <a:r>
              <a:rPr lang="en-CA" sz="1400" dirty="0"/>
              <a:t>WHY was important enough to be obvious and advertised by those white wires hanging from your ears. Why else would a music player be so conspicuous?</a:t>
            </a:r>
          </a:p>
          <a:p>
            <a:pPr marL="359955" defTabSz="914286">
              <a:defRPr/>
            </a:pPr>
            <a:r>
              <a:rPr lang="en-CA" sz="1400" dirty="0"/>
              <a:t>It was easier to use (HOW) than other mp3 players which had been maturing on the market for 3 years already. iTunes made obtaining music easy, affordable, and legal.</a:t>
            </a:r>
            <a:br>
              <a:rPr lang="en-CA" sz="1400" dirty="0"/>
            </a:br>
            <a:r>
              <a:rPr lang="en-CA" sz="1400" dirty="0"/>
              <a:t>WHY and HOW trumped the WHAT of other technically better mp3 players which were harder to use both in terms of operation and the obtaining and formatting of music files for the player. How you obtained those files was suspect (e.g. Napster).</a:t>
            </a:r>
          </a:p>
          <a:p>
            <a:pPr defTabSz="914286">
              <a:defRPr/>
            </a:pPr>
            <a:r>
              <a:rPr lang="en-US" sz="1400" dirty="0"/>
              <a:t>2</a:t>
            </a:r>
            <a:r>
              <a:rPr lang="en-CA" sz="1400" dirty="0"/>
              <a:t>003  iTunes Music Store changed media marketing and distribution for everyone not an Apple customer.</a:t>
            </a:r>
            <a:endParaRPr lang="en-US" sz="1400" dirty="0"/>
          </a:p>
          <a:p>
            <a:pPr defTabSz="914286">
              <a:defRPr/>
            </a:pPr>
            <a:r>
              <a:rPr lang="en-CA" sz="1400" dirty="0"/>
              <a:t>2005: Apple becomes reliably profitable and its market cap takes off. From near bankruptcy in the 1990s, to $5B in 2003, to $31B in 2005, to $200B in 2010, to  $1T in 2018.</a:t>
            </a:r>
          </a:p>
          <a:p>
            <a:pPr defTabSz="914286">
              <a:defRPr/>
            </a:pPr>
            <a:r>
              <a:rPr lang="en-CA" sz="1400" dirty="0"/>
              <a:t>See also </a:t>
            </a:r>
            <a:r>
              <a:rPr lang="en-CA" sz="1500" dirty="0">
                <a:hlinkClick r:id="rId3"/>
              </a:rPr>
              <a:t>https://getpocket.com/explore/item/the-3-stages-of-failure-in-life-and-work-and-how-to-fix-them</a:t>
            </a:r>
            <a:endParaRPr lang="en-CA" sz="1500" dirty="0"/>
          </a:p>
          <a:p>
            <a:pPr defTabSz="914286">
              <a:defRPr/>
            </a:pPr>
            <a:r>
              <a:rPr lang="en-CA" sz="1500" dirty="0"/>
              <a:t>Which also addresses What, How, and Why.</a:t>
            </a:r>
          </a:p>
        </p:txBody>
      </p:sp>
      <p:sp>
        <p:nvSpPr>
          <p:cNvPr id="4" name="Slide Number Placeholder 3"/>
          <p:cNvSpPr>
            <a:spLocks noGrp="1"/>
          </p:cNvSpPr>
          <p:nvPr>
            <p:ph type="sldNum" sz="quarter" idx="10"/>
          </p:nvPr>
        </p:nvSpPr>
        <p:spPr/>
        <p:txBody>
          <a:bodyPr/>
          <a:lstStyle/>
          <a:p>
            <a:fld id="{01F2A70B-78F2-4DCF-B53B-C990D2FAFB8A}" type="slidenum">
              <a:rPr lang="en-CA" smtClean="0"/>
              <a:t>9</a:t>
            </a:fld>
            <a:endParaRPr lang="en-CA"/>
          </a:p>
        </p:txBody>
      </p:sp>
    </p:spTree>
    <p:extLst>
      <p:ext uri="{BB962C8B-B14F-4D97-AF65-F5344CB8AC3E}">
        <p14:creationId xmlns:p14="http://schemas.microsoft.com/office/powerpoint/2010/main" val="1546079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8/28/2020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8/28/2020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dirty="0"/>
              <a:t>2016-09-01</a:t>
            </a:r>
          </a:p>
        </p:txBody>
      </p:sp>
      <p:sp>
        <p:nvSpPr>
          <p:cNvPr id="5" name="Footer Placeholder 4"/>
          <p:cNvSpPr>
            <a:spLocks noGrp="1"/>
          </p:cNvSpPr>
          <p:nvPr>
            <p:ph type="ftr" sz="quarter" idx="11"/>
          </p:nvPr>
        </p:nvSpPr>
        <p:spPr/>
        <p:txBody>
          <a:bodyPr/>
          <a:lstStyle/>
          <a:p>
            <a:r>
              <a:rPr lang="en-US" dirty="0"/>
              <a:t>IPC144 &amp; BTP100 ‘A’ labs</a:t>
            </a: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8/28/2020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a:t>8/28/2020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a:t>8/28/2020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lvl1pPr>
              <a:defRPr/>
            </a:lvl1pPr>
          </a:lstStyle>
          <a:p>
            <a:r>
              <a:rPr lang="en-US" dirty="0"/>
              <a:t>2016-09-01</a:t>
            </a:r>
          </a:p>
        </p:txBody>
      </p:sp>
      <p:sp>
        <p:nvSpPr>
          <p:cNvPr id="4" name="Footer Placeholder 3"/>
          <p:cNvSpPr>
            <a:spLocks noGrp="1"/>
          </p:cNvSpPr>
          <p:nvPr>
            <p:ph type="ftr" sz="quarter" idx="11"/>
          </p:nvPr>
        </p:nvSpPr>
        <p:spPr/>
        <p:txBody>
          <a:bodyPr/>
          <a:lstStyle/>
          <a:p>
            <a:r>
              <a:rPr lang="en-US" dirty="0"/>
              <a:t>IPC144 &amp; BTP100 ‘A’ labs</a:t>
            </a: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8/28/2020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8/28/2020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8/28/2020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8/28/2020</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grpSp>
        <p:nvGrpSpPr>
          <p:cNvPr id="7" name="line"/>
          <p:cNvGrpSpPr/>
          <p:nvPr userDrawn="1"/>
        </p:nvGrpSpPr>
        <p:grpSpPr bwMode="invGray">
          <a:xfrm>
            <a:off x="1522413" y="1514475"/>
            <a:ext cx="10569575"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32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8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24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20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CP4P </a:t>
            </a:r>
            <a:r>
              <a:rPr lang="en-US" sz="3600" dirty="0"/>
              <a:t>*  an </a:t>
            </a:r>
            <a:r>
              <a:rPr lang="en-US" sz="3600" dirty="0" err="1"/>
              <a:t>xTLA</a:t>
            </a:r>
            <a:br>
              <a:rPr lang="en-US" dirty="0"/>
            </a:br>
            <a:endParaRPr lang="en-US" dirty="0"/>
          </a:p>
        </p:txBody>
      </p:sp>
      <p:sp>
        <p:nvSpPr>
          <p:cNvPr id="7" name="Subtitle 6"/>
          <p:cNvSpPr>
            <a:spLocks noGrp="1"/>
          </p:cNvSpPr>
          <p:nvPr>
            <p:ph type="subTitle" idx="1"/>
          </p:nvPr>
        </p:nvSpPr>
        <p:spPr/>
        <p:txBody>
          <a:bodyPr/>
          <a:lstStyle/>
          <a:p>
            <a:pPr marL="457200" indent="-457200">
              <a:buFont typeface="Arial" panose="020B0604020202020204" pitchFamily="34" charset="0"/>
              <a:buChar char="•"/>
            </a:pPr>
            <a:r>
              <a:rPr lang="en-CA" dirty="0"/>
              <a:t>Computer Principles for Programmers</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8832-BD24-452B-96F4-D6F0E34D7223}"/>
              </a:ext>
            </a:extLst>
          </p:cNvPr>
          <p:cNvSpPr>
            <a:spLocks noGrp="1"/>
          </p:cNvSpPr>
          <p:nvPr>
            <p:ph type="title"/>
          </p:nvPr>
        </p:nvSpPr>
        <p:spPr>
          <a:xfrm>
            <a:off x="1522414" y="274638"/>
            <a:ext cx="9905998" cy="1020762"/>
          </a:xfrm>
        </p:spPr>
        <p:txBody>
          <a:bodyPr/>
          <a:lstStyle/>
          <a:p>
            <a:r>
              <a:rPr lang="en-US" dirty="0"/>
              <a:t>Working like a programmer — start with why</a:t>
            </a:r>
            <a:endParaRPr lang="en-CA" dirty="0"/>
          </a:p>
        </p:txBody>
      </p:sp>
      <p:sp>
        <p:nvSpPr>
          <p:cNvPr id="3" name="Content Placeholder 2">
            <a:extLst>
              <a:ext uri="{FF2B5EF4-FFF2-40B4-BE49-F238E27FC236}">
                <a16:creationId xmlns:a16="http://schemas.microsoft.com/office/drawing/2014/main" id="{79BC8106-BD59-41CC-982E-756B33FABE0D}"/>
              </a:ext>
            </a:extLst>
          </p:cNvPr>
          <p:cNvSpPr>
            <a:spLocks noGrp="1"/>
          </p:cNvSpPr>
          <p:nvPr>
            <p:ph idx="1"/>
          </p:nvPr>
        </p:nvSpPr>
        <p:spPr>
          <a:xfrm>
            <a:off x="1522414" y="1905000"/>
            <a:ext cx="9448798" cy="4267200"/>
          </a:xfrm>
        </p:spPr>
        <p:txBody>
          <a:bodyPr>
            <a:normAutofit/>
          </a:bodyPr>
          <a:lstStyle/>
          <a:p>
            <a:pPr>
              <a:tabLst>
                <a:tab pos="6005513" algn="l"/>
              </a:tabLst>
            </a:pPr>
            <a:r>
              <a:rPr lang="en-US" sz="5400" dirty="0"/>
              <a:t>WHY do we do it?	Purpose.</a:t>
            </a:r>
          </a:p>
          <a:p>
            <a:pPr>
              <a:tabLst>
                <a:tab pos="6005513" algn="l"/>
              </a:tabLst>
            </a:pPr>
            <a:r>
              <a:rPr lang="en-US" sz="5400" dirty="0"/>
              <a:t>HOW do we do it?	Mastery.</a:t>
            </a:r>
          </a:p>
          <a:p>
            <a:pPr>
              <a:tabLst>
                <a:tab pos="6005513" algn="l"/>
              </a:tabLst>
            </a:pPr>
            <a:r>
              <a:rPr lang="en-US" sz="5400" dirty="0"/>
              <a:t>WHAT do we do?	Autonomy.</a:t>
            </a:r>
          </a:p>
        </p:txBody>
      </p:sp>
    </p:spTree>
    <p:extLst>
      <p:ext uri="{BB962C8B-B14F-4D97-AF65-F5344CB8AC3E}">
        <p14:creationId xmlns:p14="http://schemas.microsoft.com/office/powerpoint/2010/main" val="393928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9E855-D3E2-4CE9-A21C-4FBBB4AA16EC}"/>
              </a:ext>
            </a:extLst>
          </p:cNvPr>
          <p:cNvSpPr>
            <a:spLocks noGrp="1"/>
          </p:cNvSpPr>
          <p:nvPr>
            <p:ph type="title"/>
          </p:nvPr>
        </p:nvSpPr>
        <p:spPr/>
        <p:txBody>
          <a:bodyPr/>
          <a:lstStyle/>
          <a:p>
            <a:pPr algn="ctr"/>
            <a:r>
              <a:rPr lang="en-CA" dirty="0"/>
              <a:t>Make being wrong worthwhile…</a:t>
            </a:r>
            <a:br>
              <a:rPr lang="en-CA" dirty="0"/>
            </a:br>
            <a:r>
              <a:rPr lang="en-CA" sz="2800" i="1" u="sng" dirty="0"/>
              <a:t>fill in the blanks</a:t>
            </a:r>
            <a:endParaRPr lang="en-CA" i="1" u="sng" dirty="0"/>
          </a:p>
        </p:txBody>
      </p:sp>
      <p:sp>
        <p:nvSpPr>
          <p:cNvPr id="3" name="Content Placeholder 2">
            <a:extLst>
              <a:ext uri="{FF2B5EF4-FFF2-40B4-BE49-F238E27FC236}">
                <a16:creationId xmlns:a16="http://schemas.microsoft.com/office/drawing/2014/main" id="{F2ECF066-A876-470E-8E95-EC84AE94A2BD}"/>
              </a:ext>
            </a:extLst>
          </p:cNvPr>
          <p:cNvSpPr>
            <a:spLocks noGrp="1"/>
          </p:cNvSpPr>
          <p:nvPr>
            <p:ph idx="1"/>
          </p:nvPr>
        </p:nvSpPr>
        <p:spPr>
          <a:xfrm>
            <a:off x="1522414" y="1905000"/>
            <a:ext cx="9829798" cy="4267200"/>
          </a:xfrm>
        </p:spPr>
        <p:txBody>
          <a:bodyPr>
            <a:normAutofit/>
          </a:bodyPr>
          <a:lstStyle/>
          <a:p>
            <a:pPr marL="0" indent="0">
              <a:buNone/>
            </a:pPr>
            <a:r>
              <a:rPr lang="en-CA" b="1" dirty="0"/>
              <a:t>I will do</a:t>
            </a:r>
            <a:r>
              <a:rPr lang="en-CA" dirty="0"/>
              <a:t>	 </a:t>
            </a:r>
            <a:r>
              <a:rPr lang="en-CA" u="sng" dirty="0"/>
              <a:t>	</a:t>
            </a:r>
            <a:r>
              <a:rPr lang="en-CA" i="1" u="sng" dirty="0"/>
              <a:t>this thing 					 	</a:t>
            </a:r>
          </a:p>
          <a:p>
            <a:pPr marL="0" indent="0">
              <a:buNone/>
            </a:pPr>
            <a:r>
              <a:rPr lang="en-CA" b="1" dirty="0"/>
              <a:t>in order to</a:t>
            </a:r>
            <a:r>
              <a:rPr lang="en-CA" dirty="0"/>
              <a:t>	 </a:t>
            </a:r>
            <a:r>
              <a:rPr lang="en-CA" u="sng" dirty="0"/>
              <a:t>	</a:t>
            </a:r>
            <a:r>
              <a:rPr lang="en-CA" i="1" u="sng" dirty="0"/>
              <a:t>complete this work, </a:t>
            </a:r>
            <a:r>
              <a:rPr lang="en-US" i="1" u="sng" dirty="0"/>
              <a:t>achieve this goal </a:t>
            </a:r>
            <a:r>
              <a:rPr lang="en-CA" i="1" u="sng" dirty="0"/>
              <a:t>	</a:t>
            </a:r>
          </a:p>
          <a:p>
            <a:pPr marL="0" indent="0">
              <a:buNone/>
            </a:pPr>
            <a:r>
              <a:rPr lang="en-CA" b="1" dirty="0"/>
              <a:t>so that</a:t>
            </a:r>
            <a:r>
              <a:rPr lang="en-CA" dirty="0"/>
              <a:t>  	 </a:t>
            </a:r>
            <a:r>
              <a:rPr lang="en-CA" u="sng" dirty="0"/>
              <a:t>	</a:t>
            </a:r>
            <a:r>
              <a:rPr lang="en-CA" i="1" u="sng" dirty="0"/>
              <a:t>it will make this difference			</a:t>
            </a:r>
          </a:p>
          <a:p>
            <a:r>
              <a:rPr lang="en-CA" dirty="0"/>
              <a:t>Establish your Autonomy</a:t>
            </a:r>
          </a:p>
          <a:p>
            <a:r>
              <a:rPr lang="en-CA" dirty="0"/>
              <a:t>Develop your Mastery</a:t>
            </a:r>
          </a:p>
          <a:p>
            <a:r>
              <a:rPr lang="en-CA" dirty="0"/>
              <a:t>Fulfill your Purpose</a:t>
            </a:r>
          </a:p>
        </p:txBody>
      </p:sp>
    </p:spTree>
    <p:extLst>
      <p:ext uri="{BB962C8B-B14F-4D97-AF65-F5344CB8AC3E}">
        <p14:creationId xmlns:p14="http://schemas.microsoft.com/office/powerpoint/2010/main" val="384106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037B2-ADF4-41B9-967E-3B74D80E9987}"/>
              </a:ext>
            </a:extLst>
          </p:cNvPr>
          <p:cNvSpPr>
            <a:spLocks noGrp="1"/>
          </p:cNvSpPr>
          <p:nvPr>
            <p:ph type="title"/>
          </p:nvPr>
        </p:nvSpPr>
        <p:spPr/>
        <p:txBody>
          <a:bodyPr/>
          <a:lstStyle/>
          <a:p>
            <a:endParaRPr lang="en-CA" dirty="0"/>
          </a:p>
        </p:txBody>
      </p:sp>
      <p:sp>
        <p:nvSpPr>
          <p:cNvPr id="3" name="TextBox 2">
            <a:extLst>
              <a:ext uri="{FF2B5EF4-FFF2-40B4-BE49-F238E27FC236}">
                <a16:creationId xmlns:a16="http://schemas.microsoft.com/office/drawing/2014/main" id="{B08A9B9F-2038-4E74-A072-5F9DB0C962D3}"/>
              </a:ext>
            </a:extLst>
          </p:cNvPr>
          <p:cNvSpPr txBox="1"/>
          <p:nvPr/>
        </p:nvSpPr>
        <p:spPr>
          <a:xfrm>
            <a:off x="1065213" y="1524000"/>
            <a:ext cx="10058398" cy="4104200"/>
          </a:xfrm>
          <a:prstGeom prst="rect">
            <a:avLst/>
          </a:prstGeom>
          <a:noFill/>
        </p:spPr>
        <p:txBody>
          <a:bodyPr wrap="square" rtlCol="0">
            <a:spAutoFit/>
          </a:bodyPr>
          <a:lstStyle/>
          <a:p>
            <a:pPr algn="ctr">
              <a:lnSpc>
                <a:spcPct val="150000"/>
              </a:lnSpc>
            </a:pPr>
            <a:r>
              <a:rPr lang="en-CA" sz="6000" dirty="0"/>
              <a:t>It’s simple, very simple.</a:t>
            </a:r>
          </a:p>
          <a:p>
            <a:pPr algn="ctr">
              <a:lnSpc>
                <a:spcPct val="150000"/>
              </a:lnSpc>
            </a:pPr>
            <a:r>
              <a:rPr lang="en-CA" sz="6000" dirty="0"/>
              <a:t>You don't need to be perfect.</a:t>
            </a:r>
          </a:p>
          <a:p>
            <a:pPr algn="ctr">
              <a:lnSpc>
                <a:spcPct val="150000"/>
              </a:lnSpc>
            </a:pPr>
            <a:r>
              <a:rPr lang="en-CA" sz="6000" dirty="0"/>
              <a:t>Just better than yesterday.</a:t>
            </a:r>
          </a:p>
        </p:txBody>
      </p:sp>
    </p:spTree>
    <p:extLst>
      <p:ext uri="{BB962C8B-B14F-4D97-AF65-F5344CB8AC3E}">
        <p14:creationId xmlns:p14="http://schemas.microsoft.com/office/powerpoint/2010/main" val="2687925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e all suck in the beginning until we get over ourselves (we'll suck until it's fine), show up everyday, keep trying without ego.">
            <a:extLst>
              <a:ext uri="{FF2B5EF4-FFF2-40B4-BE49-F238E27FC236}">
                <a16:creationId xmlns:a16="http://schemas.microsoft.com/office/drawing/2014/main" id="{2924A52F-349E-4D54-926A-698DAF01E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412" y="0"/>
            <a:ext cx="9144000" cy="6858000"/>
          </a:xfrm>
          <a:prstGeom prst="rect">
            <a:avLst/>
          </a:prstGeom>
        </p:spPr>
      </p:pic>
    </p:spTree>
    <p:extLst>
      <p:ext uri="{BB962C8B-B14F-4D97-AF65-F5344CB8AC3E}">
        <p14:creationId xmlns:p14="http://schemas.microsoft.com/office/powerpoint/2010/main" val="278102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to Program</a:t>
            </a:r>
            <a:endParaRPr lang="en-CA" dirty="0"/>
          </a:p>
        </p:txBody>
      </p:sp>
      <p:sp>
        <p:nvSpPr>
          <p:cNvPr id="3" name="Content Placeholder 2"/>
          <p:cNvSpPr>
            <a:spLocks noGrp="1"/>
          </p:cNvSpPr>
          <p:nvPr>
            <p:ph idx="1"/>
          </p:nvPr>
        </p:nvSpPr>
        <p:spPr/>
        <p:txBody>
          <a:bodyPr>
            <a:normAutofit/>
          </a:bodyPr>
          <a:lstStyle/>
          <a:p>
            <a:r>
              <a:rPr lang="en-CA" dirty="0"/>
              <a:t>Programming is hard. </a:t>
            </a:r>
          </a:p>
          <a:p>
            <a:pPr lvl="1"/>
            <a:r>
              <a:rPr lang="en-CA" dirty="0"/>
              <a:t>If it was easy, no one would pay us to do it.</a:t>
            </a:r>
          </a:p>
          <a:p>
            <a:r>
              <a:rPr lang="en-CA" dirty="0"/>
              <a:t>Learning is hard. </a:t>
            </a:r>
          </a:p>
          <a:p>
            <a:pPr lvl="1"/>
            <a:r>
              <a:rPr lang="en-CA" dirty="0"/>
              <a:t>If it was easy, it would be called doing.</a:t>
            </a:r>
          </a:p>
          <a:p>
            <a:r>
              <a:rPr lang="en-CA" dirty="0"/>
              <a:t>So, learning to program is doubly hard.</a:t>
            </a:r>
          </a:p>
          <a:p>
            <a:pPr lvl="1"/>
            <a:r>
              <a:rPr lang="en-US" dirty="0"/>
              <a:t>We're going to be wrong a lot through this process.</a:t>
            </a:r>
            <a:endParaRPr lang="en-CA" dirty="0"/>
          </a:p>
        </p:txBody>
      </p:sp>
    </p:spTree>
    <p:extLst>
      <p:ext uri="{BB962C8B-B14F-4D97-AF65-F5344CB8AC3E}">
        <p14:creationId xmlns:p14="http://schemas.microsoft.com/office/powerpoint/2010/main" val="425203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1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150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500"/>
                            </p:stCondLst>
                            <p:childTnLst>
                              <p:par>
                                <p:cTn id="27" presetID="10" presetClass="entr" presetSubtype="0" fill="hold" grpId="0" nodeType="afterEffect">
                                  <p:stCondLst>
                                    <p:cond delay="150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wile e coyote runs off cliff"/>
          <p:cNvPicPr/>
          <p:nvPr/>
        </p:nvPicPr>
        <p:blipFill rotWithShape="1">
          <a:blip r:embed="rId3" cstate="print">
            <a:extLst>
              <a:ext uri="{28A0092B-C50C-407E-A947-70E740481C1C}">
                <a14:useLocalDpi xmlns:a14="http://schemas.microsoft.com/office/drawing/2010/main" val="0"/>
              </a:ext>
            </a:extLst>
          </a:blip>
          <a:srcRect/>
          <a:stretch/>
        </p:blipFill>
        <p:spPr bwMode="auto">
          <a:xfrm>
            <a:off x="3122612" y="3200400"/>
            <a:ext cx="5943600" cy="3834765"/>
          </a:xfrm>
          <a:prstGeom prst="rect">
            <a:avLst/>
          </a:prstGeom>
          <a:noFill/>
          <a:ln>
            <a:noFill/>
          </a:ln>
        </p:spPr>
      </p:pic>
      <p:sp>
        <p:nvSpPr>
          <p:cNvPr id="2" name="Title 1"/>
          <p:cNvSpPr>
            <a:spLocks noGrp="1"/>
          </p:cNvSpPr>
          <p:nvPr>
            <p:ph type="title"/>
          </p:nvPr>
        </p:nvSpPr>
        <p:spPr/>
        <p:txBody>
          <a:bodyPr/>
          <a:lstStyle/>
          <a:p>
            <a:r>
              <a:rPr lang="en-US" dirty="0"/>
              <a:t>Programming: things to get used to</a:t>
            </a:r>
            <a:endParaRPr lang="en-CA" dirty="0"/>
          </a:p>
        </p:txBody>
      </p:sp>
      <p:sp>
        <p:nvSpPr>
          <p:cNvPr id="3" name="Content Placeholder 2"/>
          <p:cNvSpPr>
            <a:spLocks noGrp="1"/>
          </p:cNvSpPr>
          <p:nvPr>
            <p:ph idx="1"/>
          </p:nvPr>
        </p:nvSpPr>
        <p:spPr>
          <a:xfrm>
            <a:off x="1522414" y="1752600"/>
            <a:ext cx="9982198" cy="4678362"/>
          </a:xfrm>
        </p:spPr>
        <p:txBody>
          <a:bodyPr>
            <a:normAutofit/>
          </a:bodyPr>
          <a:lstStyle/>
          <a:p>
            <a:r>
              <a:rPr lang="en-CA" dirty="0"/>
              <a:t>How does it feel to be wrong?</a:t>
            </a:r>
          </a:p>
          <a:p>
            <a:pPr>
              <a:spcBef>
                <a:spcPts val="600"/>
              </a:spcBef>
            </a:pPr>
            <a:r>
              <a:rPr lang="en-CA" dirty="0"/>
              <a:t>Being wrong feels like being right…</a:t>
            </a:r>
            <a:br>
              <a:rPr lang="en-CA" dirty="0"/>
            </a:br>
            <a:r>
              <a:rPr lang="en-CA" dirty="0"/>
              <a:t>until you </a:t>
            </a:r>
            <a:r>
              <a:rPr lang="en-CA" i="1" dirty="0"/>
              <a:t>realize</a:t>
            </a:r>
            <a:r>
              <a:rPr lang="en-CA" dirty="0"/>
              <a:t> you’re wrong, like Wile E. Coyote</a:t>
            </a:r>
          </a:p>
          <a:p>
            <a:pPr>
              <a:spcBef>
                <a:spcPts val="600"/>
              </a:spcBef>
            </a:pPr>
            <a:r>
              <a:rPr lang="en-CA" dirty="0"/>
              <a:t>The only real mistake is the one </a:t>
            </a:r>
            <a:br>
              <a:rPr lang="en-CA" dirty="0"/>
            </a:br>
            <a:r>
              <a:rPr lang="en-CA" dirty="0"/>
              <a:t>from which we learn nothing. – Henry Ford</a:t>
            </a:r>
          </a:p>
          <a:p>
            <a:pPr>
              <a:spcBef>
                <a:spcPts val="600"/>
              </a:spcBef>
            </a:pPr>
            <a:endParaRPr lang="en-CA" dirty="0"/>
          </a:p>
        </p:txBody>
      </p:sp>
    </p:spTree>
    <p:extLst>
      <p:ext uri="{BB962C8B-B14F-4D97-AF65-F5344CB8AC3E}">
        <p14:creationId xmlns:p14="http://schemas.microsoft.com/office/powerpoint/2010/main" val="3114016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150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
                                        </p:tgtEl>
                                        <p:attrNameLst>
                                          <p:attrName>style.visibility</p:attrName>
                                        </p:attrNameLst>
                                      </p:cBhvr>
                                      <p:to>
                                        <p:strVal val="hidden"/>
                                      </p:to>
                                    </p:set>
                                  </p:childTnLst>
                                </p:cTn>
                              </p:par>
                            </p:childTnLst>
                          </p:cTn>
                        </p:par>
                        <p:par>
                          <p:cTn id="21" fill="hold">
                            <p:stCondLst>
                              <p:cond delay="0"/>
                            </p:stCondLst>
                            <p:childTnLst>
                              <p:par>
                                <p:cTn id="22" presetID="10"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2414" y="427038"/>
            <a:ext cx="9829798" cy="1020762"/>
          </a:xfrm>
        </p:spPr>
        <p:txBody>
          <a:bodyPr anchor="ctr">
            <a:normAutofit/>
          </a:bodyPr>
          <a:lstStyle/>
          <a:p>
            <a:r>
              <a:rPr lang="en-CA" dirty="0"/>
              <a:t>Quiz: 30 seconds between questions</a:t>
            </a:r>
          </a:p>
        </p:txBody>
      </p:sp>
      <p:sp>
        <p:nvSpPr>
          <p:cNvPr id="6" name="Content Placeholder 5"/>
          <p:cNvSpPr>
            <a:spLocks noGrp="1"/>
          </p:cNvSpPr>
          <p:nvPr>
            <p:ph idx="1"/>
          </p:nvPr>
        </p:nvSpPr>
        <p:spPr>
          <a:xfrm>
            <a:off x="1522412" y="1828800"/>
            <a:ext cx="10058400" cy="4267200"/>
          </a:xfrm>
        </p:spPr>
        <p:txBody>
          <a:bodyPr>
            <a:normAutofit fontScale="92500"/>
          </a:bodyPr>
          <a:lstStyle/>
          <a:p>
            <a:pPr marL="0" indent="0">
              <a:buNone/>
            </a:pPr>
            <a:r>
              <a:rPr lang="en-CA" dirty="0"/>
              <a:t>A bat and a ball cost $1.10 in total. </a:t>
            </a:r>
            <a:br>
              <a:rPr lang="en-CA" dirty="0"/>
            </a:br>
            <a:r>
              <a:rPr lang="en-CA" dirty="0"/>
              <a:t>The bat costs $1.00 more than the ball. </a:t>
            </a:r>
            <a:br>
              <a:rPr lang="en-CA" dirty="0"/>
            </a:br>
            <a:r>
              <a:rPr lang="en-CA" dirty="0"/>
              <a:t>How much does the ball cost?</a:t>
            </a:r>
          </a:p>
          <a:p>
            <a:pPr marL="0" indent="0">
              <a:buNone/>
            </a:pPr>
            <a:r>
              <a:rPr lang="en-CA" dirty="0"/>
              <a:t>If it takes 5 machines 5 minutes to make 5 widgets, </a:t>
            </a:r>
            <a:br>
              <a:rPr lang="en-CA" dirty="0"/>
            </a:br>
            <a:r>
              <a:rPr lang="en-CA" dirty="0"/>
              <a:t>how long would it take 100 machines to make 100 widgets?</a:t>
            </a:r>
          </a:p>
          <a:p>
            <a:pPr marL="0" indent="0">
              <a:buNone/>
            </a:pPr>
            <a:r>
              <a:rPr lang="en-CA" dirty="0"/>
              <a:t>In a lake, there is a patch of lily pads. </a:t>
            </a:r>
            <a:br>
              <a:rPr lang="en-CA" dirty="0"/>
            </a:br>
            <a:r>
              <a:rPr lang="en-CA" dirty="0"/>
              <a:t>Every day, the patch </a:t>
            </a:r>
            <a:r>
              <a:rPr lang="en-CA" b="1" dirty="0"/>
              <a:t>doubles</a:t>
            </a:r>
            <a:r>
              <a:rPr lang="en-CA" dirty="0"/>
              <a:t> in size.</a:t>
            </a:r>
            <a:br>
              <a:rPr lang="en-CA" dirty="0"/>
            </a:br>
            <a:r>
              <a:rPr lang="en-CA" dirty="0"/>
              <a:t>If it takes </a:t>
            </a:r>
            <a:r>
              <a:rPr lang="en-CA" b="1" dirty="0"/>
              <a:t>48</a:t>
            </a:r>
            <a:r>
              <a:rPr lang="en-CA" dirty="0"/>
              <a:t> days for the patch to cover the entire lake, </a:t>
            </a:r>
            <a:br>
              <a:rPr lang="en-CA" dirty="0"/>
            </a:br>
            <a:r>
              <a:rPr lang="en-CA" dirty="0"/>
              <a:t>how long would it take for the patch to cover </a:t>
            </a:r>
            <a:r>
              <a:rPr lang="en-CA" b="1" dirty="0"/>
              <a:t>half</a:t>
            </a:r>
            <a:r>
              <a:rPr lang="en-CA" dirty="0"/>
              <a:t> of the lake?</a:t>
            </a:r>
          </a:p>
          <a:p>
            <a:pPr marL="0" indent="0">
              <a:buNone/>
            </a:pPr>
            <a:endParaRPr lang="en-CA" dirty="0"/>
          </a:p>
        </p:txBody>
      </p:sp>
    </p:spTree>
    <p:extLst>
      <p:ext uri="{BB962C8B-B14F-4D97-AF65-F5344CB8AC3E}">
        <p14:creationId xmlns:p14="http://schemas.microsoft.com/office/powerpoint/2010/main" val="167506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xit" presetSubtype="0" fill="hold" nodeType="afterEffect">
                                  <p:stCondLst>
                                    <p:cond delay="30000"/>
                                  </p:stCondLst>
                                  <p:childTnLst>
                                    <p:animEffect transition="out" filter="fade">
                                      <p:cBhvr>
                                        <p:cTn id="10" dur="1000"/>
                                        <p:tgtEl>
                                          <p:spTgt spid="6">
                                            <p:txEl>
                                              <p:pRg st="0" end="0"/>
                                            </p:txEl>
                                          </p:spTgt>
                                        </p:tgtEl>
                                      </p:cBhvr>
                                    </p:animEffect>
                                    <p:set>
                                      <p:cBhvr>
                                        <p:cTn id="11" dur="1" fill="hold">
                                          <p:stCondLst>
                                            <p:cond delay="999"/>
                                          </p:stCondLst>
                                        </p:cTn>
                                        <p:tgtEl>
                                          <p:spTgt spid="6">
                                            <p:txEl>
                                              <p:pRg st="0" end="0"/>
                                            </p:txEl>
                                          </p:spTgt>
                                        </p:tgtEl>
                                        <p:attrNameLst>
                                          <p:attrName>style.visibility</p:attrName>
                                        </p:attrNameLst>
                                      </p:cBhvr>
                                      <p:to>
                                        <p:strVal val="hidden"/>
                                      </p:to>
                                    </p:set>
                                  </p:childTnLst>
                                </p:cTn>
                              </p:par>
                            </p:childTnLst>
                          </p:cTn>
                        </p:par>
                        <p:par>
                          <p:cTn id="12" fill="hold">
                            <p:stCondLst>
                              <p:cond delay="31500"/>
                            </p:stCondLst>
                            <p:childTnLst>
                              <p:par>
                                <p:cTn id="13" presetID="10" presetClass="entr" presetSubtype="0" fill="hold" grpId="0"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childTnLst>
                          </p:cTn>
                        </p:par>
                        <p:par>
                          <p:cTn id="16" fill="hold">
                            <p:stCondLst>
                              <p:cond delay="32000"/>
                            </p:stCondLst>
                            <p:childTnLst>
                              <p:par>
                                <p:cTn id="17" presetID="10" presetClass="exit" presetSubtype="0" fill="hold" nodeType="afterEffect">
                                  <p:stCondLst>
                                    <p:cond delay="30000"/>
                                  </p:stCondLst>
                                  <p:childTnLst>
                                    <p:animEffect transition="out" filter="fade">
                                      <p:cBhvr>
                                        <p:cTn id="18" dur="1000"/>
                                        <p:tgtEl>
                                          <p:spTgt spid="6">
                                            <p:txEl>
                                              <p:pRg st="1" end="1"/>
                                            </p:txEl>
                                          </p:spTgt>
                                        </p:tgtEl>
                                      </p:cBhvr>
                                    </p:animEffect>
                                    <p:set>
                                      <p:cBhvr>
                                        <p:cTn id="19" dur="1" fill="hold">
                                          <p:stCondLst>
                                            <p:cond delay="999"/>
                                          </p:stCondLst>
                                        </p:cTn>
                                        <p:tgtEl>
                                          <p:spTgt spid="6">
                                            <p:txEl>
                                              <p:pRg st="1" end="1"/>
                                            </p:txEl>
                                          </p:spTgt>
                                        </p:tgtEl>
                                        <p:attrNameLst>
                                          <p:attrName>style.visibility</p:attrName>
                                        </p:attrNameLst>
                                      </p:cBhvr>
                                      <p:to>
                                        <p:strVal val="hidden"/>
                                      </p:to>
                                    </p:set>
                                  </p:childTnLst>
                                </p:cTn>
                              </p:par>
                            </p:childTnLst>
                          </p:cTn>
                        </p:par>
                        <p:par>
                          <p:cTn id="20" fill="hold">
                            <p:stCondLst>
                              <p:cond delay="63000"/>
                            </p:stCondLst>
                            <p:childTnLst>
                              <p:par>
                                <p:cTn id="21" presetID="10" presetClass="entr" presetSubtype="0" fill="hold" grpId="0"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500"/>
                                        <p:tgtEl>
                                          <p:spTgt spid="6">
                                            <p:txEl>
                                              <p:pRg st="2" end="2"/>
                                            </p:txEl>
                                          </p:spTgt>
                                        </p:tgtEl>
                                      </p:cBhvr>
                                    </p:animEffect>
                                  </p:childTnLst>
                                </p:cTn>
                              </p:par>
                            </p:childTnLst>
                          </p:cTn>
                        </p:par>
                        <p:par>
                          <p:cTn id="24" fill="hold">
                            <p:stCondLst>
                              <p:cond delay="63500"/>
                            </p:stCondLst>
                            <p:childTnLst>
                              <p:par>
                                <p:cTn id="25" presetID="10" presetClass="exit" presetSubtype="0" fill="hold" nodeType="afterEffect">
                                  <p:stCondLst>
                                    <p:cond delay="30000"/>
                                  </p:stCondLst>
                                  <p:childTnLst>
                                    <p:animEffect transition="out" filter="fade">
                                      <p:cBhvr>
                                        <p:cTn id="26" dur="1000"/>
                                        <p:tgtEl>
                                          <p:spTgt spid="6">
                                            <p:txEl>
                                              <p:pRg st="2" end="2"/>
                                            </p:txEl>
                                          </p:spTgt>
                                        </p:tgtEl>
                                      </p:cBhvr>
                                    </p:animEffect>
                                    <p:set>
                                      <p:cBhvr>
                                        <p:cTn id="27" dur="1" fill="hold">
                                          <p:stCondLst>
                                            <p:cond delay="999"/>
                                          </p:stCondLst>
                                        </p:cTn>
                                        <p:tgtEl>
                                          <p:spTgt spid="6">
                                            <p:txEl>
                                              <p:pRg st="2" end="2"/>
                                            </p:txEl>
                                          </p:spTgt>
                                        </p:tgtEl>
                                        <p:attrNameLst>
                                          <p:attrName>style.visibility</p:attrName>
                                        </p:attrNameLst>
                                      </p:cBhvr>
                                      <p:to>
                                        <p:strVal val="hidden"/>
                                      </p:to>
                                    </p:set>
                                  </p:childTnLst>
                                </p:cTn>
                              </p:par>
                            </p:childTnLst>
                          </p:cTn>
                        </p:par>
                        <p:par>
                          <p:cTn id="28" fill="hold">
                            <p:stCondLst>
                              <p:cond delay="94500"/>
                            </p:stCondLst>
                            <p:childTnLst>
                              <p:par>
                                <p:cTn id="29" presetID="10" presetClass="entr" presetSubtype="0" fill="hold" grpId="1" nodeType="after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500"/>
                                        <p:tgtEl>
                                          <p:spTgt spid="6">
                                            <p:txEl>
                                              <p:pRg st="0" end="0"/>
                                            </p:txEl>
                                          </p:spTgt>
                                        </p:tgtEl>
                                      </p:cBhvr>
                                    </p:animEffect>
                                  </p:childTnLst>
                                </p:cTn>
                              </p:par>
                              <p:par>
                                <p:cTn id="32" presetID="10" presetClass="entr" presetSubtype="0" fill="hold" grpId="1"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fade">
                                      <p:cBhvr>
                                        <p:cTn id="34" dur="500"/>
                                        <p:tgtEl>
                                          <p:spTgt spid="6">
                                            <p:txEl>
                                              <p:pRg st="1" end="1"/>
                                            </p:txEl>
                                          </p:spTgt>
                                        </p:tgtEl>
                                      </p:cBhvr>
                                    </p:animEffect>
                                  </p:childTnLst>
                                </p:cTn>
                              </p:par>
                              <p:par>
                                <p:cTn id="35" presetID="10" presetClass="entr" presetSubtype="0" fill="hold" grpId="1" nodeType="with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fade">
                                      <p:cBhvr>
                                        <p:cTn id="3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P spid="6" grpId="1" uiExpand="1"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8F9D-B2ED-4CC8-AB5A-1C454B6B3C88}"/>
              </a:ext>
            </a:extLst>
          </p:cNvPr>
          <p:cNvSpPr>
            <a:spLocks noGrp="1"/>
          </p:cNvSpPr>
          <p:nvPr>
            <p:ph type="title"/>
          </p:nvPr>
        </p:nvSpPr>
        <p:spPr/>
        <p:txBody>
          <a:bodyPr/>
          <a:lstStyle/>
          <a:p>
            <a:r>
              <a:rPr lang="en-CA" dirty="0"/>
              <a:t>Richard Feynman:	</a:t>
            </a:r>
          </a:p>
        </p:txBody>
      </p:sp>
      <p:sp>
        <p:nvSpPr>
          <p:cNvPr id="3" name="Content Placeholder 2">
            <a:extLst>
              <a:ext uri="{FF2B5EF4-FFF2-40B4-BE49-F238E27FC236}">
                <a16:creationId xmlns:a16="http://schemas.microsoft.com/office/drawing/2014/main" id="{06941B60-E9F9-4491-8F12-5BC24B9D7CC6}"/>
              </a:ext>
            </a:extLst>
          </p:cNvPr>
          <p:cNvSpPr>
            <a:spLocks noGrp="1"/>
          </p:cNvSpPr>
          <p:nvPr>
            <p:ph idx="1"/>
          </p:nvPr>
        </p:nvSpPr>
        <p:spPr/>
        <p:txBody>
          <a:bodyPr>
            <a:normAutofit/>
          </a:bodyPr>
          <a:lstStyle/>
          <a:p>
            <a:pPr marL="0" indent="0" algn="ctr">
              <a:buNone/>
            </a:pPr>
            <a:r>
              <a:rPr lang="en-CA" sz="5400" i="1" dirty="0"/>
              <a:t>The first principle is that</a:t>
            </a:r>
            <a:br>
              <a:rPr lang="en-CA" sz="5400" i="1" dirty="0"/>
            </a:br>
            <a:r>
              <a:rPr lang="en-CA" sz="5400" i="1" dirty="0"/>
              <a:t>you must not fool yourself,</a:t>
            </a:r>
          </a:p>
          <a:p>
            <a:pPr marL="0" indent="0" algn="ctr">
              <a:buNone/>
            </a:pPr>
            <a:r>
              <a:rPr lang="en-CA" sz="5400" i="1" dirty="0"/>
              <a:t>and you are </a:t>
            </a:r>
            <a:br>
              <a:rPr lang="en-CA" sz="5400" i="1" dirty="0"/>
            </a:br>
            <a:r>
              <a:rPr lang="en-CA" sz="5400" i="1" dirty="0"/>
              <a:t>the easiest person to fool.</a:t>
            </a:r>
          </a:p>
        </p:txBody>
      </p:sp>
    </p:spTree>
    <p:extLst>
      <p:ext uri="{BB962C8B-B14F-4D97-AF65-F5344CB8AC3E}">
        <p14:creationId xmlns:p14="http://schemas.microsoft.com/office/powerpoint/2010/main" val="1526048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iterate type="wd">
                                    <p:tmPct val="12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0"/>
                                        <p:tgtEl>
                                          <p:spTgt spid="3">
                                            <p:txEl>
                                              <p:pRg st="0" end="0"/>
                                            </p:txEl>
                                          </p:spTgt>
                                        </p:tgtEl>
                                      </p:cBhvr>
                                    </p:animEffect>
                                  </p:childTnLst>
                                </p:cTn>
                              </p:par>
                            </p:childTnLst>
                          </p:cTn>
                        </p:par>
                        <p:par>
                          <p:cTn id="8" fill="hold">
                            <p:stCondLst>
                              <p:cond delay="6500"/>
                            </p:stCondLst>
                            <p:childTnLst>
                              <p:par>
                                <p:cTn id="9" presetID="10" presetClass="entr" presetSubtype="0" fill="hold" grpId="0" nodeType="afterEffect">
                                  <p:stCondLst>
                                    <p:cond delay="250"/>
                                  </p:stCondLst>
                                  <p:iterate type="wd">
                                    <p:tmPct val="12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do you think like a programmer?</a:t>
            </a:r>
            <a:endParaRPr lang="en-CA" dirty="0"/>
          </a:p>
        </p:txBody>
      </p:sp>
      <p:sp>
        <p:nvSpPr>
          <p:cNvPr id="6" name="Content Placeholder 5"/>
          <p:cNvSpPr>
            <a:spLocks noGrp="1"/>
          </p:cNvSpPr>
          <p:nvPr>
            <p:ph idx="1"/>
          </p:nvPr>
        </p:nvSpPr>
        <p:spPr/>
        <p:txBody>
          <a:bodyPr>
            <a:normAutofit/>
          </a:bodyPr>
          <a:lstStyle/>
          <a:p>
            <a:r>
              <a:rPr lang="en-US" dirty="0"/>
              <a:t>Start with inductive reasoning</a:t>
            </a:r>
          </a:p>
          <a:p>
            <a:pPr lvl="1"/>
            <a:r>
              <a:rPr lang="en-US" dirty="0"/>
              <a:t>Be aware of biases.</a:t>
            </a:r>
          </a:p>
          <a:p>
            <a:r>
              <a:rPr lang="en-US" dirty="0"/>
              <a:t>End with deductive reasoning</a:t>
            </a:r>
          </a:p>
          <a:p>
            <a:pPr lvl="1"/>
            <a:r>
              <a:rPr lang="en-US" dirty="0"/>
              <a:t>Test assumptions. </a:t>
            </a:r>
          </a:p>
          <a:p>
            <a:r>
              <a:rPr lang="en-CA" dirty="0"/>
              <a:t>Humans are 'cognitive misers'</a:t>
            </a:r>
          </a:p>
          <a:p>
            <a:pPr lvl="1"/>
            <a:r>
              <a:rPr lang="en-CA" dirty="0"/>
              <a:t>Mental short cuts save time and energy.</a:t>
            </a:r>
          </a:p>
          <a:p>
            <a:pPr lvl="1"/>
            <a:r>
              <a:rPr lang="en-CA" dirty="0"/>
              <a:t>Our minds are efficient before they are analytical.</a:t>
            </a:r>
            <a:endParaRPr lang="en-US" dirty="0"/>
          </a:p>
        </p:txBody>
      </p:sp>
    </p:spTree>
    <p:extLst>
      <p:ext uri="{BB962C8B-B14F-4D97-AF65-F5344CB8AC3E}">
        <p14:creationId xmlns:p14="http://schemas.microsoft.com/office/powerpoint/2010/main" val="264722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150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20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150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20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500"/>
                                        <p:tgtEl>
                                          <p:spTgt spid="6">
                                            <p:txEl>
                                              <p:pRg st="4" end="4"/>
                                            </p:txEl>
                                          </p:spTgt>
                                        </p:tgtEl>
                                      </p:cBhvr>
                                    </p:animEffect>
                                  </p:childTnLst>
                                </p:cTn>
                              </p:par>
                            </p:childTnLst>
                          </p:cTn>
                        </p:par>
                        <p:par>
                          <p:cTn id="26" fill="hold">
                            <p:stCondLst>
                              <p:cond delay="500"/>
                            </p:stCondLst>
                            <p:childTnLst>
                              <p:par>
                                <p:cTn id="27" presetID="10" presetClass="entr" presetSubtype="0" fill="hold" grpId="0" nodeType="afterEffect">
                                  <p:stCondLst>
                                    <p:cond delay="150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fade">
                                      <p:cBhvr>
                                        <p:cTn id="29" dur="2000"/>
                                        <p:tgtEl>
                                          <p:spTgt spid="6">
                                            <p:txEl>
                                              <p:pRg st="5" end="5"/>
                                            </p:txEl>
                                          </p:spTgt>
                                        </p:tgtEl>
                                      </p:cBhvr>
                                    </p:animEffect>
                                  </p:childTnLst>
                                </p:cTn>
                              </p:par>
                              <p:par>
                                <p:cTn id="30" presetID="10" presetClass="entr" presetSubtype="0" fill="hold" grpId="0" nodeType="withEffect">
                                  <p:stCondLst>
                                    <p:cond delay="150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2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like a programmer</a:t>
            </a:r>
            <a:endParaRPr lang="en-CA" dirty="0"/>
          </a:p>
        </p:txBody>
      </p:sp>
      <p:sp>
        <p:nvSpPr>
          <p:cNvPr id="3" name="Content Placeholder 2"/>
          <p:cNvSpPr>
            <a:spLocks noGrp="1"/>
          </p:cNvSpPr>
          <p:nvPr>
            <p:ph idx="1"/>
          </p:nvPr>
        </p:nvSpPr>
        <p:spPr>
          <a:xfrm>
            <a:off x="1522414" y="1828800"/>
            <a:ext cx="9524998" cy="4267200"/>
          </a:xfrm>
        </p:spPr>
        <p:txBody>
          <a:bodyPr>
            <a:normAutofit lnSpcReduction="10000"/>
          </a:bodyPr>
          <a:lstStyle/>
          <a:p>
            <a:r>
              <a:rPr lang="en-CA" dirty="0"/>
              <a:t>Experiment. Encourage Error.   </a:t>
            </a:r>
            <a:r>
              <a:rPr lang="en-CA" strike="sngStrike" dirty="0"/>
              <a:t>Failure</a:t>
            </a:r>
            <a:r>
              <a:rPr lang="en-CA" dirty="0"/>
              <a:t>  –&gt;  Learning</a:t>
            </a:r>
          </a:p>
          <a:p>
            <a:pPr lvl="1"/>
            <a:r>
              <a:rPr lang="en-US" dirty="0"/>
              <a:t>You</a:t>
            </a:r>
            <a:r>
              <a:rPr lang="en-CA" dirty="0"/>
              <a:t> can't go wrong being wrong. "Fail Fast"</a:t>
            </a:r>
          </a:p>
          <a:p>
            <a:pPr lvl="1"/>
            <a:r>
              <a:rPr lang="en-CA" dirty="0"/>
              <a:t>Being wrong is a programmer's default state </a:t>
            </a:r>
            <a:br>
              <a:rPr lang="en-CA" dirty="0"/>
            </a:br>
            <a:r>
              <a:rPr lang="en-CA" dirty="0"/>
              <a:t>but not a permanent state.</a:t>
            </a:r>
          </a:p>
          <a:p>
            <a:r>
              <a:rPr lang="en-US" dirty="0">
                <a:latin typeface="Courier New" panose="02070309020205020404" pitchFamily="49" charset="0"/>
                <a:cs typeface="Courier New" panose="02070309020205020404" pitchFamily="49" charset="0"/>
              </a:rPr>
              <a:t>/* no comment */ </a:t>
            </a:r>
            <a:r>
              <a:rPr lang="en-US" dirty="0"/>
              <a:t> W</a:t>
            </a:r>
            <a:r>
              <a:rPr lang="en-CA" dirty="0"/>
              <a:t>rite the comments first.</a:t>
            </a:r>
          </a:p>
          <a:p>
            <a:pPr lvl="1"/>
            <a:r>
              <a:rPr lang="en-US" dirty="0"/>
              <a:t>Comments get from  inductive to deductive reasoning.</a:t>
            </a:r>
            <a:endParaRPr lang="en-CA" dirty="0"/>
          </a:p>
          <a:p>
            <a:r>
              <a:rPr lang="en-CA" dirty="0"/>
              <a:t>Use various techniques to solve problems.</a:t>
            </a:r>
          </a:p>
          <a:p>
            <a:pPr lvl="1"/>
            <a:r>
              <a:rPr lang="en-CA" dirty="0"/>
              <a:t>Reveal inductive reasoning, encourage deductive reasoning.</a:t>
            </a:r>
          </a:p>
          <a:p>
            <a:pPr lvl="1"/>
            <a:r>
              <a:rPr lang="en-CA" dirty="0"/>
              <a:t>Be hopeful, optimistic, and adopt a growth mindset.</a:t>
            </a:r>
          </a:p>
        </p:txBody>
      </p:sp>
    </p:spTree>
    <p:extLst>
      <p:ext uri="{BB962C8B-B14F-4D97-AF65-F5344CB8AC3E}">
        <p14:creationId xmlns:p14="http://schemas.microsoft.com/office/powerpoint/2010/main" val="4039454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1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par>
                                <p:cTn id="12" presetID="10" presetClass="entr" presetSubtype="0" fill="hold" grpId="0" nodeType="withEffect">
                                  <p:stCondLst>
                                    <p:cond delay="150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20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500"/>
                            </p:stCondLst>
                            <p:childTnLst>
                              <p:par>
                                <p:cTn id="21" presetID="10" presetClass="entr" presetSubtype="0" fill="hold" grpId="0" nodeType="afterEffect">
                                  <p:stCondLst>
                                    <p:cond delay="1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par>
                          <p:cTn id="29" fill="hold">
                            <p:stCondLst>
                              <p:cond delay="500"/>
                            </p:stCondLst>
                            <p:childTnLst>
                              <p:par>
                                <p:cTn id="30" presetID="10" presetClass="entr" presetSubtype="0" fill="hold" grpId="0" nodeType="afterEffect">
                                  <p:stCondLst>
                                    <p:cond delay="150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par>
                                <p:cTn id="33" presetID="10" presetClass="entr" presetSubtype="0" fill="hold" grpId="0" nodeType="withEffect">
                                  <p:stCondLst>
                                    <p:cond delay="150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How do experts get to be experts</a:t>
            </a:r>
            <a:br>
              <a:rPr lang="en-CA" b="1" dirty="0"/>
            </a:br>
            <a:r>
              <a:rPr lang="en-CA" b="1" dirty="0"/>
              <a:t>... without giving up?</a:t>
            </a:r>
            <a:endParaRPr lang="en-CA" dirty="0"/>
          </a:p>
        </p:txBody>
      </p:sp>
      <p:sp>
        <p:nvSpPr>
          <p:cNvPr id="5" name="Text Placeholder 4"/>
          <p:cNvSpPr>
            <a:spLocks noGrp="1"/>
          </p:cNvSpPr>
          <p:nvPr>
            <p:ph type="body" sz="half" idx="2"/>
          </p:nvPr>
        </p:nvSpPr>
        <p:spPr>
          <a:xfrm>
            <a:off x="8761412" y="3411748"/>
            <a:ext cx="2743200" cy="2743200"/>
          </a:xfrm>
        </p:spPr>
        <p:txBody>
          <a:bodyPr/>
          <a:lstStyle/>
          <a:p>
            <a:r>
              <a:rPr lang="en-US" i="1" dirty="0"/>
              <a:t>Flow, </a:t>
            </a:r>
            <a:br>
              <a:rPr lang="en-US" i="1" dirty="0"/>
            </a:br>
            <a:r>
              <a:rPr lang="en-CA" dirty="0" err="1"/>
              <a:t>Mihaly</a:t>
            </a:r>
            <a:r>
              <a:rPr lang="en-CA" dirty="0"/>
              <a:t> </a:t>
            </a:r>
            <a:r>
              <a:rPr lang="en-CA" dirty="0" err="1"/>
              <a:t>Csikszentmihalyi</a:t>
            </a:r>
            <a:r>
              <a:rPr lang="en-CA" dirty="0"/>
              <a:t>, 1990  </a:t>
            </a:r>
            <a:br>
              <a:rPr lang="en-CA" dirty="0"/>
            </a:br>
            <a:br>
              <a:rPr lang="en-CA" dirty="0"/>
            </a:br>
            <a:r>
              <a:rPr lang="en-CA" dirty="0"/>
              <a:t>[ </a:t>
            </a:r>
            <a:r>
              <a:rPr lang="en-CA" dirty="0" err="1"/>
              <a:t>mee</a:t>
            </a:r>
            <a:r>
              <a:rPr lang="en-CA" dirty="0"/>
              <a:t>-HIGH </a:t>
            </a:r>
            <a:br>
              <a:rPr lang="en-CA" dirty="0"/>
            </a:br>
            <a:r>
              <a:rPr lang="en-CA" dirty="0"/>
              <a:t>  CHEEK-sent-</a:t>
            </a:r>
            <a:r>
              <a:rPr lang="en-CA" dirty="0" err="1"/>
              <a:t>mee</a:t>
            </a:r>
            <a:r>
              <a:rPr lang="en-CA" dirty="0"/>
              <a:t>-HIGH-e ]</a:t>
            </a:r>
          </a:p>
          <a:p>
            <a:endParaRPr lang="en-CA" dirty="0"/>
          </a:p>
        </p:txBody>
      </p:sp>
      <p:pic>
        <p:nvPicPr>
          <p:cNvPr id="7" name="Picture 6" descr="flow.jpg (400×259)"/>
          <p:cNvPicPr/>
          <p:nvPr/>
        </p:nvPicPr>
        <p:blipFill>
          <a:blip r:embed="rId3">
            <a:extLst>
              <a:ext uri="{28A0092B-C50C-407E-A947-70E740481C1C}">
                <a14:useLocalDpi xmlns:a14="http://schemas.microsoft.com/office/drawing/2010/main" val="0"/>
              </a:ext>
            </a:extLst>
          </a:blip>
          <a:srcRect/>
          <a:stretch>
            <a:fillRect/>
          </a:stretch>
        </p:blipFill>
        <p:spPr bwMode="auto">
          <a:xfrm>
            <a:off x="1558925" y="1524000"/>
            <a:ext cx="7050087" cy="4328160"/>
          </a:xfrm>
          <a:prstGeom prst="rect">
            <a:avLst/>
          </a:prstGeom>
          <a:noFill/>
          <a:ln>
            <a:noFill/>
          </a:ln>
        </p:spPr>
      </p:pic>
    </p:spTree>
    <p:extLst>
      <p:ext uri="{BB962C8B-B14F-4D97-AF65-F5344CB8AC3E}">
        <p14:creationId xmlns:p14="http://schemas.microsoft.com/office/powerpoint/2010/main" val="121528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8832-BD24-452B-96F4-D6F0E34D7223}"/>
              </a:ext>
            </a:extLst>
          </p:cNvPr>
          <p:cNvSpPr>
            <a:spLocks noGrp="1"/>
          </p:cNvSpPr>
          <p:nvPr>
            <p:ph type="title"/>
          </p:nvPr>
        </p:nvSpPr>
        <p:spPr/>
        <p:txBody>
          <a:bodyPr/>
          <a:lstStyle/>
          <a:p>
            <a:r>
              <a:rPr lang="en-US" dirty="0"/>
              <a:t>Working like a programmer</a:t>
            </a:r>
            <a:endParaRPr lang="en-CA" dirty="0"/>
          </a:p>
        </p:txBody>
      </p:sp>
      <p:sp>
        <p:nvSpPr>
          <p:cNvPr id="3" name="Content Placeholder 2">
            <a:extLst>
              <a:ext uri="{FF2B5EF4-FFF2-40B4-BE49-F238E27FC236}">
                <a16:creationId xmlns:a16="http://schemas.microsoft.com/office/drawing/2014/main" id="{79BC8106-BD59-41CC-982E-756B33FABE0D}"/>
              </a:ext>
            </a:extLst>
          </p:cNvPr>
          <p:cNvSpPr>
            <a:spLocks noGrp="1"/>
          </p:cNvSpPr>
          <p:nvPr>
            <p:ph idx="1"/>
          </p:nvPr>
        </p:nvSpPr>
        <p:spPr>
          <a:xfrm>
            <a:off x="1522414" y="1905000"/>
            <a:ext cx="9448798" cy="4267200"/>
          </a:xfrm>
        </p:spPr>
        <p:txBody>
          <a:bodyPr>
            <a:normAutofit/>
          </a:bodyPr>
          <a:lstStyle/>
          <a:p>
            <a:r>
              <a:rPr lang="en-US" sz="5400" dirty="0"/>
              <a:t>WHAT do programmers do?</a:t>
            </a:r>
          </a:p>
          <a:p>
            <a:r>
              <a:rPr lang="en-US" sz="5400" dirty="0"/>
              <a:t>HOW do programmers do it?</a:t>
            </a:r>
          </a:p>
          <a:p>
            <a:r>
              <a:rPr lang="en-US" sz="5400" dirty="0"/>
              <a:t>WHY do programmers do it?</a:t>
            </a:r>
          </a:p>
        </p:txBody>
      </p:sp>
    </p:spTree>
    <p:extLst>
      <p:ext uri="{BB962C8B-B14F-4D97-AF65-F5344CB8AC3E}">
        <p14:creationId xmlns:p14="http://schemas.microsoft.com/office/powerpoint/2010/main" val="219927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09A44C-857D-42FD-9219-94A36248C2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Chalkboard education presentation (widescreen)</Template>
  <TotalTime>0</TotalTime>
  <Words>6758</Words>
  <Application>Microsoft Office PowerPoint</Application>
  <PresentationFormat>Custom</PresentationFormat>
  <Paragraphs>294</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Consolas</vt:lpstr>
      <vt:lpstr>Corbel</vt:lpstr>
      <vt:lpstr>Courier New</vt:lpstr>
      <vt:lpstr>Chalkboard 16x9</vt:lpstr>
      <vt:lpstr>CP4P *  an xTLA </vt:lpstr>
      <vt:lpstr>Learning to Program</vt:lpstr>
      <vt:lpstr>Programming: things to get used to</vt:lpstr>
      <vt:lpstr>Quiz: 30 seconds between questions</vt:lpstr>
      <vt:lpstr>Richard Feynman: </vt:lpstr>
      <vt:lpstr>How do you think like a programmer?</vt:lpstr>
      <vt:lpstr>Thinking like a programmer</vt:lpstr>
      <vt:lpstr>How do experts get to be experts ... without giving up?</vt:lpstr>
      <vt:lpstr>Working like a programmer</vt:lpstr>
      <vt:lpstr>Working like a programmer — start with why</vt:lpstr>
      <vt:lpstr>Make being wrong worthwhile… fill in the blanks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2016-08-31T23:07:25Z</dcterms:created>
  <dcterms:modified xsi:type="dcterms:W3CDTF">2020-08-28T18:40:51Z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TC028048469991</vt:lpwstr>
  </property>
</Properties>
</file>