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9"/>
  </p:notesMasterIdLst>
  <p:sldIdLst>
    <p:sldId id="256" r:id="rId2"/>
    <p:sldId id="339" r:id="rId3"/>
    <p:sldId id="340" r:id="rId4"/>
    <p:sldId id="380" r:id="rId5"/>
    <p:sldId id="518" r:id="rId6"/>
    <p:sldId id="526" r:id="rId7"/>
    <p:sldId id="324" r:id="rId8"/>
    <p:sldId id="527" r:id="rId9"/>
    <p:sldId id="462" r:id="rId10"/>
    <p:sldId id="522" r:id="rId11"/>
    <p:sldId id="492" r:id="rId12"/>
    <p:sldId id="493" r:id="rId13"/>
    <p:sldId id="494" r:id="rId14"/>
    <p:sldId id="495" r:id="rId15"/>
    <p:sldId id="519" r:id="rId16"/>
    <p:sldId id="499" r:id="rId17"/>
    <p:sldId id="517" r:id="rId18"/>
    <p:sldId id="514" r:id="rId19"/>
    <p:sldId id="508" r:id="rId20"/>
    <p:sldId id="509" r:id="rId21"/>
    <p:sldId id="510" r:id="rId22"/>
    <p:sldId id="511" r:id="rId23"/>
    <p:sldId id="513" r:id="rId24"/>
    <p:sldId id="524" r:id="rId25"/>
    <p:sldId id="500" r:id="rId26"/>
    <p:sldId id="501" r:id="rId27"/>
    <p:sldId id="503" r:id="rId28"/>
    <p:sldId id="528" r:id="rId29"/>
    <p:sldId id="504" r:id="rId30"/>
    <p:sldId id="505" r:id="rId31"/>
    <p:sldId id="506" r:id="rId32"/>
    <p:sldId id="507" r:id="rId33"/>
    <p:sldId id="516" r:id="rId34"/>
    <p:sldId id="502" r:id="rId35"/>
    <p:sldId id="521" r:id="rId36"/>
    <p:sldId id="523" r:id="rId37"/>
    <p:sldId id="525" r:id="rId38"/>
  </p:sldIdLst>
  <p:sldSz cx="9144000" cy="5143500" type="screen16x9"/>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a:srgbClr val="FDA023"/>
    <a:srgbClr val="F48C02"/>
    <a:srgbClr val="E08102"/>
    <a:srgbClr val="E483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55045" autoAdjust="0"/>
  </p:normalViewPr>
  <p:slideViewPr>
    <p:cSldViewPr>
      <p:cViewPr varScale="1">
        <p:scale>
          <a:sx n="81" d="100"/>
          <a:sy n="81" d="100"/>
        </p:scale>
        <p:origin x="2352" y="78"/>
      </p:cViewPr>
      <p:guideLst>
        <p:guide orient="horz" pos="1620"/>
        <p:guide pos="2880"/>
      </p:guideLst>
    </p:cSldViewPr>
  </p:slideViewPr>
  <p:notesTextViewPr>
    <p:cViewPr>
      <p:scale>
        <a:sx n="1" d="1"/>
        <a:sy n="1" d="1"/>
      </p:scale>
      <p:origin x="0" y="0"/>
    </p:cViewPr>
  </p:notesTextViewPr>
  <p:sorterViewPr>
    <p:cViewPr varScale="1">
      <p:scale>
        <a:sx n="1" d="1"/>
        <a:sy n="1" d="1"/>
      </p:scale>
      <p:origin x="0" y="-1734"/>
    </p:cViewPr>
  </p:sorterViewPr>
  <p:notesViewPr>
    <p:cSldViewPr>
      <p:cViewPr varScale="1">
        <p:scale>
          <a:sx n="84" d="100"/>
          <a:sy n="84" d="100"/>
        </p:scale>
        <p:origin x="94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302" tIns="46151" rIns="92302" bIns="46151" rtlCol="0"/>
          <a:lstStyle>
            <a:lvl1pPr algn="r">
              <a:defRPr sz="1200"/>
            </a:lvl1pPr>
          </a:lstStyle>
          <a:p>
            <a:fld id="{0B49775B-8F53-4D6D-8CF3-A5EC3380B11F}" type="datetimeFigureOut">
              <a:rPr lang="en-US" smtClean="0"/>
              <a:t>10/20/2020</a:t>
            </a:fld>
            <a:endParaRPr lang="en-US"/>
          </a:p>
        </p:txBody>
      </p:sp>
      <p:sp>
        <p:nvSpPr>
          <p:cNvPr id="4" name="Slide Image Placeholder 3"/>
          <p:cNvSpPr>
            <a:spLocks noGrp="1" noRot="1" noChangeAspect="1"/>
          </p:cNvSpPr>
          <p:nvPr>
            <p:ph type="sldImg" idx="2"/>
          </p:nvPr>
        </p:nvSpPr>
        <p:spPr>
          <a:xfrm>
            <a:off x="357188" y="698500"/>
            <a:ext cx="3167062" cy="1782763"/>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2481486"/>
            <a:ext cx="5486400" cy="6117685"/>
          </a:xfrm>
          <a:prstGeom prst="rect">
            <a:avLst/>
          </a:prstGeom>
        </p:spPr>
        <p:txBody>
          <a:bodyPr vert="horz" lIns="92302" tIns="46151" rIns="92302" bIns="461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302" tIns="46151" rIns="92302" bIns="46151"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bc.ca/news/canada/ottawa/phoenix-ibm-contract-union-pay-government-1.429582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mbit-daspatnaik.blogspot.ca/2012/10/top-5-reasons-why-we-need-project.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google.com/search?q=how+5g+will+change+the+world" TargetMode="External"/><Relationship Id="rId3" Type="http://schemas.openxmlformats.org/officeDocument/2006/relationships/hyperlink" Target="https://www.gemalto.com/brochures-site/download-site/Documents/tel-5G-networks-QandA.pdf" TargetMode="External"/><Relationship Id="rId7" Type="http://schemas.openxmlformats.org/officeDocument/2006/relationships/hyperlink" Target="https://www.weforum.org/agenda/2019/03/citizen-science-can-help-solve-our-data-crisi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theglobeandmail.com/investing/article-quandl-and-the-invasive-use-of-data/?utm_medium=Newsletter&amp;utm_source=Tech,%20Telecom%20&amp;%20Media&amp;utm_type=text&amp;utm_content=TechTelecomMedia&amp;utm_campaign=2019-4-20_8&amp;cu_id=psEem4Vc7yvJkr4cLgxkWWcmpSTufZTq" TargetMode="External"/><Relationship Id="rId5" Type="http://schemas.openxmlformats.org/officeDocument/2006/relationships/hyperlink" Target="https://www.forbes.com/sites/bernardmarr/2018/05/21/how-much-data-do-we-create-every-day-the-mind-blowing-stats-everyone-should-read/" TargetMode="External"/><Relationship Id="rId4" Type="http://schemas.openxmlformats.org/officeDocument/2006/relationships/hyperlink" Target="https://can01.safelinks.protection.outlook.com/?url=https://www.cnn.com/2019/03/22/tech/5g-factory-manufacturing/index.html&amp;data=02|01|timothy.mckenna@senecacollege.ca|ba676c5b3d714854ec7108d6b6aae59a|eb34f74a58e74a8b9e59433e4c412757|0|0|636897242437948103&amp;sdata=V9LU2xdqaOvW2LddapW4i6zRTpagHU7%2Bfp%2B1e9210NM%3D&amp;reserved=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usejournal.com/information-is-the-key-to-excellence-in-software-engineering-teams-b40aa1c83ab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Set up for video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https://www.youtube.com/watch?v=vTwJzTsb2QQ</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2976414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CA" dirty="0"/>
              <a:t>July 2009, the federal gov/t approved funding for a $310-million Public Works initiative called Transformation of Pay Administration Initiative. The Phoenix project was intended to replace Canada's 40-year old system with a new, cost-saving "automated, off-the-shelf commercial system"  to  serve "101 departments and nearly 300,000 employees".</a:t>
            </a:r>
          </a:p>
          <a:p>
            <a:pPr defTabSz="923018">
              <a:defRPr/>
            </a:pPr>
            <a:endParaRPr lang="en-CA" dirty="0"/>
          </a:p>
          <a:p>
            <a:pPr defTabSz="923018">
              <a:defRPr/>
            </a:pPr>
            <a:r>
              <a:rPr lang="en-CA" dirty="0"/>
              <a:t>By end of 2016, Phoenix caused pay problems to close to 80 percent of the federal government’s 290,000 public servants through underpayments, over-payments, and non-payments. on July 31, 2018, the Standing Senate Committee on National Finance submitted a report in which they called Phoenix a failure and an "international embarrassment". Instead of saving $70 million a year as planned, the report said that the cost to taxpayers to fix Phoenix's problems could be up to $2.2 billion by 2023. It "failed to properly pay nearly half of Canada's workforce of public servants, representing 153,000 people. The report added that the system had already cost taxpayers $954-million (3 times the original project budget) and could rise to $2.2 to 2.6 billion by 2023 in unplanned costs.</a:t>
            </a:r>
          </a:p>
          <a:p>
            <a:pPr defTabSz="923018">
              <a:defRPr/>
            </a:pPr>
            <a:endParaRPr lang="en-CA" dirty="0"/>
          </a:p>
          <a:p>
            <a:pPr defTabSz="923018">
              <a:defRPr/>
            </a:pPr>
            <a:r>
              <a:rPr lang="en-US" dirty="0">
                <a:solidFill>
                  <a:prstClr val="black"/>
                </a:solidFill>
                <a:sym typeface="Wingdings" panose="05000000000000000000" pitchFamily="2" charset="2"/>
              </a:rPr>
              <a:t>In </a:t>
            </a:r>
            <a:r>
              <a:rPr lang="en-CA" dirty="0"/>
              <a:t>May 2018, 600,000 issues and pay requests were unresolved at the Public Service Pay Centre. </a:t>
            </a:r>
          </a:p>
          <a:p>
            <a:pPr defTabSz="923018">
              <a:defRPr/>
            </a:pPr>
            <a:r>
              <a:rPr lang="en-CA" dirty="0"/>
              <a:t>as of Sept.18,2019,  228,000 transactions with financial impact, affecting more than half of all federal civil servants, are outstanding. See the </a:t>
            </a:r>
            <a:r>
              <a:rPr lang="en-CA" b="1" dirty="0"/>
              <a:t>Public Service Pay Centre dashboard</a:t>
            </a:r>
          </a:p>
          <a:p>
            <a:pPr defTabSz="923018">
              <a:defRPr/>
            </a:pPr>
            <a:r>
              <a:rPr lang="en-CA" dirty="0"/>
              <a:t>https://www.tpsgc-pwgsc.gc.ca/remuneration-compensation/services-paye-pay-services/centre-presse-media-centre/tableau-dashboard/tableau-10-2019-dashboard-eng.html</a:t>
            </a:r>
          </a:p>
          <a:p>
            <a:pPr defTabSz="923018">
              <a:defRPr/>
            </a:pPr>
            <a:endParaRPr lang="en-CA" dirty="0"/>
          </a:p>
          <a:p>
            <a:pPr defTabSz="923018">
              <a:defRPr/>
            </a:pPr>
            <a:r>
              <a:rPr lang="en-US" dirty="0"/>
              <a:t>https://en.wikipedia.org/wiki/Phoenix_pay_system</a:t>
            </a:r>
          </a:p>
          <a:p>
            <a:pPr defTabSz="923018">
              <a:defRPr/>
            </a:pPr>
            <a:r>
              <a:rPr lang="en-US" dirty="0"/>
              <a:t>http://www.theglobeandmail.com/report-on-business/rob-commentary/its-time-for-canada-to-invest-in-developing-artificial-intelligence/article34429736/</a:t>
            </a:r>
          </a:p>
          <a:p>
            <a:r>
              <a:rPr lang="en-CA" dirty="0"/>
              <a:t>In </a:t>
            </a:r>
            <a:r>
              <a:rPr lang="en-CA" b="1" dirty="0"/>
              <a:t>February 2016</a:t>
            </a:r>
            <a:r>
              <a:rPr lang="en-CA" dirty="0"/>
              <a:t>, the Phoenix pay system was </a:t>
            </a:r>
            <a:r>
              <a:rPr lang="en-CA" b="1" dirty="0"/>
              <a:t>launched </a:t>
            </a:r>
            <a:r>
              <a:rPr lang="en-CA" dirty="0"/>
              <a:t>to </a:t>
            </a:r>
            <a:r>
              <a:rPr lang="en-CA" b="1" dirty="0"/>
              <a:t>over 34 </a:t>
            </a:r>
            <a:r>
              <a:rPr lang="en-CA" dirty="0"/>
              <a:t>government departments, affecting </a:t>
            </a:r>
            <a:r>
              <a:rPr lang="en-CA" b="1" dirty="0"/>
              <a:t>120,000 </a:t>
            </a:r>
            <a:r>
              <a:rPr lang="en-CA" dirty="0"/>
              <a:t>employees.</a:t>
            </a:r>
          </a:p>
          <a:p>
            <a:r>
              <a:rPr lang="en-CA" dirty="0"/>
              <a:t>In </a:t>
            </a:r>
            <a:r>
              <a:rPr lang="en-CA" b="1" dirty="0"/>
              <a:t>April 2016</a:t>
            </a:r>
            <a:r>
              <a:rPr lang="en-CA" dirty="0"/>
              <a:t>, despite initial problems, Phoenix launched the remaining 67 departments on April 21, 2016, </a:t>
            </a:r>
            <a:r>
              <a:rPr lang="en-CA" b="1" dirty="0"/>
              <a:t>and decommissioned the old system</a:t>
            </a:r>
            <a:r>
              <a:rPr lang="en-CA" dirty="0"/>
              <a:t>.</a:t>
            </a:r>
          </a:p>
          <a:p>
            <a:r>
              <a:rPr lang="en-CA" dirty="0"/>
              <a:t>http://www.cbc.ca/news/canada/ottawa/phoenix-ibm-contract-union-pay-government-1.4295827</a:t>
            </a:r>
          </a:p>
          <a:p>
            <a:r>
              <a:rPr lang="en-CA" dirty="0"/>
              <a:t>The relatively straightforward task of installing PeopleSoft HR software for a few government agencies morphed into a massive project dubbed Phoenix, which is detailed in a 1,700-page contract that has been revised some three dozen times, </a:t>
            </a:r>
            <a:r>
              <a:rPr lang="en-CA" dirty="0">
                <a:hlinkClick r:id="rId3"/>
              </a:rPr>
              <a:t>CBC reported</a:t>
            </a:r>
            <a:r>
              <a:rPr lang="en-CA" dirty="0"/>
              <a:t> at http://www.cbc.ca/news/canada/ottawa/phoenix-ibm-contract-union-pay-government-1.4295827</a:t>
            </a:r>
          </a:p>
          <a:p>
            <a:r>
              <a:rPr lang="en-CA" b="1" dirty="0"/>
              <a:t>The IBM contract started at $5.7 million for the first stage of the deal with the </a:t>
            </a:r>
            <a:r>
              <a:rPr lang="en-CA" b="1" dirty="0" err="1"/>
              <a:t>Cdn</a:t>
            </a:r>
            <a:r>
              <a:rPr lang="en-CA" b="1" dirty="0"/>
              <a:t> federal gov't in 2011, i.e. install PeopleSoft HR package, but after 39 amendments over six years, the deal is worth $185 million. (scope creep!)</a:t>
            </a:r>
          </a:p>
          <a:p>
            <a:r>
              <a:rPr lang="en-US" dirty="0"/>
              <a:t>http://www.cbc.ca/news/canada/ottawa/phoenix-government-psac-payroll-1.4300801</a:t>
            </a:r>
          </a:p>
          <a:p>
            <a:r>
              <a:rPr lang="en-US" dirty="0"/>
              <a:t>https://www.itworldcanada.com/blog/phoenix-payroll-report-by-michael-wernick-the-clerk-of-the-privy-council/385370</a:t>
            </a:r>
          </a:p>
          <a:p>
            <a:r>
              <a:rPr lang="en-US" dirty="0"/>
              <a:t>http://thechronicleherald.ca/canada/1522576-a-by-the-numbers-look-at-the-auditor-generals-report-on-the-phoenix-pay-system</a:t>
            </a:r>
          </a:p>
          <a:p>
            <a:r>
              <a:rPr lang="en-CA" b="1" dirty="0"/>
              <a:t>The implementation costs of a payroll system that was delayed and has never worked properly actually came in under budget at a cost of $307 million, the federal government says. That figure is $2 million less than what the government projected several years ago </a:t>
            </a:r>
            <a:r>
              <a:rPr lang="en-CA" dirty="0"/>
              <a:t>— but it doesn't include the multimillions earmarked for fixing Phoenix.</a:t>
            </a:r>
          </a:p>
          <a:p>
            <a:r>
              <a:rPr lang="en-US" dirty="0"/>
              <a:t>http://www.oag-bvg.gc.ca/internet/English/parl_oag_201711_01_e_42666.html</a:t>
            </a:r>
          </a:p>
          <a:p>
            <a:r>
              <a:rPr lang="en-CA" b="1" u="sng" dirty="0"/>
              <a:t>Complexity</a:t>
            </a:r>
            <a:r>
              <a:rPr lang="en-CA" dirty="0"/>
              <a:t>: </a:t>
            </a:r>
          </a:p>
          <a:p>
            <a:r>
              <a:rPr lang="en-CA" b="1" dirty="0"/>
              <a:t>300,000 </a:t>
            </a:r>
            <a:r>
              <a:rPr lang="en-CA" dirty="0"/>
              <a:t>federal public servants were consolidated into a single payroll system</a:t>
            </a:r>
          </a:p>
          <a:p>
            <a:r>
              <a:rPr lang="en-CA" dirty="0"/>
              <a:t>their pay, benefit plans and pension contributions are governed by </a:t>
            </a:r>
            <a:r>
              <a:rPr lang="en-CA" b="1" dirty="0"/>
              <a:t>105 collective (union) agreements </a:t>
            </a:r>
          </a:p>
          <a:p>
            <a:r>
              <a:rPr lang="en-CA" dirty="0"/>
              <a:t>administered by </a:t>
            </a:r>
            <a:r>
              <a:rPr lang="en-CA" b="1" dirty="0"/>
              <a:t>34 HR/payroll systems</a:t>
            </a:r>
            <a:r>
              <a:rPr lang="en-CA" dirty="0"/>
              <a:t>. </a:t>
            </a:r>
            <a:endParaRPr lang="en-US" dirty="0"/>
          </a:p>
          <a:p>
            <a:r>
              <a:rPr lang="en-CA" b="1" dirty="0"/>
              <a:t>80,000</a:t>
            </a:r>
            <a:r>
              <a:rPr lang="en-CA" dirty="0"/>
              <a:t>: Different pay rules that guide those payments.</a:t>
            </a:r>
          </a:p>
          <a:p>
            <a:r>
              <a:rPr lang="en-CA" b="1" dirty="0"/>
              <a:t>200</a:t>
            </a:r>
            <a:r>
              <a:rPr lang="en-CA" dirty="0"/>
              <a:t>: Custom additions to Phoenix to handle those 80,000 rules.</a:t>
            </a:r>
          </a:p>
          <a:p>
            <a:r>
              <a:rPr lang="en-US" dirty="0"/>
              <a:t>Imagine the </a:t>
            </a:r>
            <a:r>
              <a:rPr lang="en-US" b="1" dirty="0"/>
              <a:t>ETL</a:t>
            </a:r>
            <a:r>
              <a:rPr lang="en-US" dirty="0"/>
              <a:t> from those dozens of payrolls systems to Extract, Translate, and Load the phoenix system.</a:t>
            </a:r>
          </a:p>
          <a:p>
            <a:r>
              <a:rPr lang="en-US" dirty="0"/>
              <a:t>Imagine the </a:t>
            </a:r>
            <a:r>
              <a:rPr lang="en-US" b="1" dirty="0"/>
              <a:t>training</a:t>
            </a:r>
            <a:r>
              <a:rPr lang="en-US" dirty="0"/>
              <a:t> necessary for users to be able to configure the 80,000 rules for each of 300,000 employees.</a:t>
            </a:r>
          </a:p>
          <a:p>
            <a:r>
              <a:rPr lang="en-US" dirty="0"/>
              <a:t>http://www.cbc.ca/news/canada/ottawa/phoenix-by-the-numbers-31-000-more-phoenix-cases-1.4425431  &lt;– see infographic there.</a:t>
            </a:r>
          </a:p>
          <a:p>
            <a:r>
              <a:rPr lang="en-CA" dirty="0"/>
              <a:t>http://calleam.com/WTPF/?tag=examples-of-failed-projects</a:t>
            </a:r>
          </a:p>
          <a:p>
            <a:r>
              <a:rPr lang="en-CA" dirty="0"/>
              <a:t>http://calleam.com/WTPF/?p=8336</a:t>
            </a:r>
          </a:p>
          <a:p>
            <a:r>
              <a:rPr lang="en-CA" dirty="0"/>
              <a:t>http://www.cbc.ca/news/canada/ottawa/phoenix-payroll-problems-ibm-1.3770947</a:t>
            </a:r>
          </a:p>
          <a:p>
            <a:endParaRPr lang="en-US" dirty="0"/>
          </a:p>
          <a:p>
            <a:r>
              <a:rPr lang="en-CA" dirty="0"/>
              <a:t>Go Live was Feb 2016.</a:t>
            </a:r>
          </a:p>
          <a:p>
            <a:r>
              <a:rPr lang="en-CA" dirty="0"/>
              <a:t>Many of the 300,000 public servants have been incorrectly paid. Some have received too little, some too much and some have received no pay at all…for MONTHS.</a:t>
            </a:r>
            <a:endParaRPr lang="en-US" dirty="0"/>
          </a:p>
          <a:p>
            <a:r>
              <a:rPr lang="en-CA" dirty="0"/>
              <a:t>“you know your project is in trouble when … the Prime Minister has to address the issue”</a:t>
            </a:r>
          </a:p>
          <a:p>
            <a:endParaRPr lang="en-CA" dirty="0"/>
          </a:p>
          <a:p>
            <a:r>
              <a:rPr lang="en-CA" dirty="0"/>
              <a:t>There were more than 1,000 bug reports by January 2017</a:t>
            </a:r>
            <a:endParaRPr lang="en-US" dirty="0"/>
          </a:p>
          <a:p>
            <a:pPr fontAlgn="base"/>
            <a:r>
              <a:rPr lang="en-CA" dirty="0"/>
              <a:t>shortly after launch, as many as 7,000 calls per day were received by a help desk sized for 2,200 calls per day. By July 2016, there were 82,000 outstanding cases of errors affecting 1/4 of all public servants. Nearly two years post-implementation, officials have had to expand their payroll support staff from 550 heads to more than 1,500 to cope. Ironically, an initial justification for the project was to save on these support staff.</a:t>
            </a:r>
          </a:p>
          <a:p>
            <a:pPr fontAlgn="base"/>
            <a:endParaRPr lang="en-CA" dirty="0"/>
          </a:p>
          <a:p>
            <a:pPr fontAlgn="base"/>
            <a:r>
              <a:rPr lang="en-CA" dirty="0"/>
              <a:t>three Phoenix executives (senior civil servants) prioritized some aspects of the pay-system rollout, such as schedule and budget, over functionality. they also cancelled a pilot implementation project with one department that would have helped it detect problems indicating the system was not ready. “The building and implementation of Phoenix was an incomprehensible failure of project management and oversight,” auditor general Michael Ferguson in May, 2018</a:t>
            </a:r>
            <a:br>
              <a:rPr lang="en-CA" dirty="0"/>
            </a:br>
            <a:r>
              <a:rPr lang="en-CA" dirty="0"/>
              <a:t>https://nationalpost.com/news/canada/newsalert-auditor-general-says-bureaucrats-bungled-phoenix-costing-millions</a:t>
            </a:r>
          </a:p>
          <a:p>
            <a:pPr fontAlgn="base"/>
            <a:endParaRPr lang="en-CA" dirty="0"/>
          </a:p>
          <a:p>
            <a:pPr fontAlgn="base"/>
            <a:r>
              <a:rPr lang="en-CA" b="1" dirty="0"/>
              <a:t>Contributing factors as reported in the press:</a:t>
            </a:r>
            <a:br>
              <a:rPr lang="en-CA" dirty="0"/>
            </a:br>
            <a:r>
              <a:rPr lang="en-CA" dirty="0"/>
              <a:t>Failure to provide users with adequate training . Failure to cleanse data prior to migration to the new system. Software quality issues. Failure to have sufficient resources on hand to address launch glitches and problems.</a:t>
            </a:r>
          </a:p>
          <a:p>
            <a:pPr fontAlgn="base"/>
            <a:r>
              <a:rPr lang="en-CA" dirty="0"/>
              <a:t>IBM Canada has stated: "The vast majority of the issues in this implementation are process and data issues, not technical system issues."</a:t>
            </a:r>
          </a:p>
          <a:p>
            <a:pPr fontAlgn="base"/>
            <a:r>
              <a:rPr lang="en-US" dirty="0"/>
              <a:t>T</a:t>
            </a:r>
            <a:r>
              <a:rPr lang="en-CA" dirty="0" err="1"/>
              <a:t>hese</a:t>
            </a:r>
            <a:r>
              <a:rPr lang="en-CA" dirty="0"/>
              <a:t> are all project management issues.</a:t>
            </a:r>
          </a:p>
          <a:p>
            <a:r>
              <a:rPr lang="en-US" dirty="0"/>
              <a:t>http://www.cbc.ca/news/canada/ottawa/phoenix-audit-missing-data-not-full-picture-1.4413112</a:t>
            </a:r>
          </a:p>
          <a:p>
            <a:r>
              <a:rPr lang="en-US" dirty="0"/>
              <a:t>https://www.theglobeandmail.com/news/politics/2018-federal-budget-highlights/article38116231/</a:t>
            </a:r>
          </a:p>
          <a:p>
            <a:r>
              <a:rPr lang="en-US" dirty="0"/>
              <a:t>http://www.cbc.ca/news/canada/ottawa/phoenix-eventually-replaced-federal-budget-2018-1.4554399</a:t>
            </a:r>
          </a:p>
          <a:p>
            <a:r>
              <a:rPr lang="en-US" dirty="0"/>
              <a:t>https://www.theglobeandmail.com/politics/article-three-public-servants-blamed-for-phoenix-pay-system-debacle-were-not/</a:t>
            </a:r>
          </a:p>
          <a:p>
            <a:endParaRPr lang="en-CA" cap="all" dirty="0"/>
          </a:p>
          <a:p>
            <a:r>
              <a:rPr lang="en-CA" cap="all" dirty="0"/>
              <a:t>PHOENIX PAY SYSTEM</a:t>
            </a:r>
          </a:p>
          <a:p>
            <a:r>
              <a:rPr lang="en-CA" dirty="0"/>
              <a:t>The federal government announced in the 2018 budget that it will eventually move away from its problem-plagued Phoenix pay system - which has overpaid, underpaid or completely failed to pay tens of thousands of public servants - and invest $16-million over two years to develop a new pay system.</a:t>
            </a:r>
          </a:p>
          <a:p>
            <a:r>
              <a:rPr lang="en-CA" dirty="0"/>
              <a:t>In the meantime, Ottawa is planning to continue to invest in Phoenix for years to come. The 2018 budget proposes the government invest $431.4-million over six years to deal with ongoing issues in addition to the $227.6M previously budgeted for remediation. The money will help hire more staff at the Phoenix pay centre in </a:t>
            </a:r>
            <a:r>
              <a:rPr lang="en-CA" dirty="0" err="1"/>
              <a:t>Miramichi</a:t>
            </a:r>
            <a:r>
              <a:rPr lang="en-CA" dirty="0"/>
              <a:t>, N.B., and satellite offices across Canada, as well as additional payroll support staff in government departments.</a:t>
            </a:r>
          </a:p>
          <a:p>
            <a:endParaRPr lang="en-US" dirty="0"/>
          </a:p>
          <a:p>
            <a:r>
              <a:rPr lang="en-US" dirty="0"/>
              <a:t>http://brookfieldinstitute.ca/2017/03/22/10-things-canadas-innovators-entrepreneurs-should-know-budget/</a:t>
            </a:r>
          </a:p>
          <a:p>
            <a:r>
              <a:rPr lang="en-US" dirty="0"/>
              <a:t>http://business.financialpost.com/fp-tech-desk/federal-budget-2017-ottawa-aims-to-make-canada-digital-leader-with-ai-strategy-support-for-fintech-entrepreneurs</a:t>
            </a:r>
          </a:p>
          <a:p>
            <a:r>
              <a:rPr lang="en-CA" dirty="0"/>
              <a:t>https://ipolitics.ca/2017/03/22/budget-outlines-plan-to-curb-canadas-innovation-headache/</a:t>
            </a:r>
          </a:p>
          <a:p>
            <a:r>
              <a:rPr lang="en-CA" dirty="0"/>
              <a:t>https://www.cbc.ca/news/canada/ottawa/phoenix-cost-more-than-one-billion-dollars-1.4594115</a:t>
            </a:r>
          </a:p>
        </p:txBody>
      </p:sp>
      <p:sp>
        <p:nvSpPr>
          <p:cNvPr id="4" name="Slide Number Placeholder 3"/>
          <p:cNvSpPr>
            <a:spLocks noGrp="1"/>
          </p:cNvSpPr>
          <p:nvPr>
            <p:ph type="sldNum" sz="quarter" idx="10"/>
          </p:nvPr>
        </p:nvSpPr>
        <p:spPr/>
        <p:txBody>
          <a:bodyPr/>
          <a:lstStyle/>
          <a:p>
            <a:pPr defTabSz="923018">
              <a:defRPr/>
            </a:pPr>
            <a:fld id="{6CE49CAB-11E7-4E46-B3A8-B9759289B5BF}" type="slidenum">
              <a:rPr lang="en-US">
                <a:solidFill>
                  <a:prstClr val="black"/>
                </a:solidFill>
                <a:latin typeface="Calibri"/>
              </a:rPr>
              <a:pPr defTabSz="923018">
                <a:defRPr/>
              </a:pPr>
              <a:t>10</a:t>
            </a:fld>
            <a:endParaRPr lang="en-US">
              <a:solidFill>
                <a:prstClr val="black"/>
              </a:solidFill>
              <a:latin typeface="Calibri"/>
            </a:endParaRPr>
          </a:p>
        </p:txBody>
      </p:sp>
    </p:spTree>
    <p:extLst>
      <p:ext uri="{BB962C8B-B14F-4D97-AF65-F5344CB8AC3E}">
        <p14:creationId xmlns:p14="http://schemas.microsoft.com/office/powerpoint/2010/main" val="414907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6393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75% of all software development dollars are spent maintaining existing programs</a:t>
            </a:r>
            <a:r>
              <a:rPr lang="en-US" dirty="0"/>
              <a:t>: adding function, changing processes—both technical and business side, and a little bit on fixing bugs.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3473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are there project managers? There are many systems connections to be made and many relationships to be built within IT teams and between clients, key users, project sponsors, subject matter experts (SMEs), and testers. Also, because things go wrong.</a:t>
            </a:r>
          </a:p>
          <a:p>
            <a:endParaRPr lang="en-US" b="1" dirty="0"/>
          </a:p>
          <a:p>
            <a:r>
              <a:rPr lang="en-US" b="1" dirty="0"/>
              <a:t>A project management example:</a:t>
            </a:r>
          </a:p>
          <a:p>
            <a:r>
              <a:rPr lang="en-US" b="0" dirty="0"/>
              <a:t>Do you make your own coffee in the morning or do you get it on the run? If you DIY, the per cup cost is lower than a coffee shop but it requires an investment in resources such as a kettle or an espresso machine, and you must grind your own beans, also inventory management of raw materials. How much time do you spend making your own coffee and clean up afterwards vs standing in line at </a:t>
            </a:r>
            <a:r>
              <a:rPr lang="en-US" b="0" dirty="0" err="1"/>
              <a:t>Starblecks</a:t>
            </a:r>
            <a:r>
              <a:rPr lang="en-US" b="0" dirty="0"/>
              <a:t>? What is the quality of your own coffee vs someone else's? how do you get the quantity you want? how long does it stay hot? how easy is it to transport? what about the environmental impact of home vs away coffee?</a:t>
            </a:r>
          </a:p>
          <a:p>
            <a:endParaRPr lang="en-US" b="1" dirty="0"/>
          </a:p>
          <a:p>
            <a:r>
              <a:rPr lang="en-US" b="1" dirty="0"/>
              <a:t>It is easy to bring any project in successfully without regard to one side of the triangle…if you can call that successful. </a:t>
            </a:r>
          </a:p>
          <a:p>
            <a:r>
              <a:rPr lang="en-US" dirty="0"/>
              <a:t>On time (budgeted work hours and scheduled calendar delivery) &amp; on budget (cost &amp; resources) is easy without regard to Scope &amp; Quality (it may or may be complete, it may or may not work).</a:t>
            </a:r>
          </a:p>
          <a:p>
            <a:r>
              <a:rPr lang="en-US" dirty="0"/>
              <a:t>Increased Scope (called Scope Creep or Feature Creep) can be handled with either unlimited resources or unlimited time.</a:t>
            </a:r>
          </a:p>
          <a:p>
            <a:r>
              <a:rPr lang="en-US" dirty="0"/>
              <a:t>Budget cuts are handled with more time or less scope.</a:t>
            </a:r>
          </a:p>
          <a:p>
            <a:r>
              <a:rPr lang="en-US" dirty="0"/>
              <a:t>Accelerated schedules are handled with more resource (usually known as evenings and weekends) or less scope (usually unknown as in “What do you mean less scope? We have to have it all and more!”).</a:t>
            </a:r>
          </a:p>
          <a:p>
            <a:endParaRPr lang="en-US" dirty="0"/>
          </a:p>
          <a:p>
            <a:r>
              <a:rPr lang="en-US" dirty="0"/>
              <a:t>Project Managers exist to solve problems. If everything went according to that careful plan, they would be called Project Planners. Project Managers have jobs because things go wrong and the future cannot be predicted with great accuracy. </a:t>
            </a:r>
          </a:p>
          <a:p>
            <a:endParaRPr lang="en-CA" dirty="0"/>
          </a:p>
          <a:p>
            <a:r>
              <a:rPr lang="en-US" dirty="0"/>
              <a:t>Brook’s Law </a:t>
            </a:r>
            <a:r>
              <a:rPr lang="en-CA" dirty="0"/>
              <a:t>was coined by Fred </a:t>
            </a:r>
            <a:r>
              <a:rPr lang="en-CA" b="1" dirty="0"/>
              <a:t>Brooks</a:t>
            </a:r>
            <a:r>
              <a:rPr lang="en-CA" dirty="0"/>
              <a:t> in his 1975 book The Mythical Man-Month. A copy is in the Seneca library.</a:t>
            </a:r>
            <a:endParaRPr lang="en-US" dirty="0"/>
          </a:p>
          <a:p>
            <a:r>
              <a:rPr lang="en-CA" dirty="0"/>
              <a:t>The law: "</a:t>
            </a:r>
            <a:r>
              <a:rPr lang="en-CA" b="1" dirty="0"/>
              <a:t>adding manpower to a late</a:t>
            </a:r>
            <a:r>
              <a:rPr lang="en-CA" dirty="0"/>
              <a:t> software </a:t>
            </a:r>
            <a:r>
              <a:rPr lang="en-CA" b="1" dirty="0"/>
              <a:t>project makes</a:t>
            </a:r>
            <a:r>
              <a:rPr lang="en-CA" dirty="0"/>
              <a:t> it later". </a:t>
            </a:r>
          </a:p>
          <a:p>
            <a:pPr marL="173066" indent="-173066">
              <a:buFont typeface="Arial" panose="020B0604020202020204" pitchFamily="34" charset="0"/>
              <a:buChar char="•"/>
            </a:pPr>
            <a:r>
              <a:rPr lang="en-CA" dirty="0"/>
              <a:t>Ramp up time. Bring a new person up to speed slows down the others.</a:t>
            </a:r>
          </a:p>
          <a:p>
            <a:pPr marL="173066" indent="-173066">
              <a:buFont typeface="Arial" panose="020B0604020202020204" pitchFamily="34" charset="0"/>
              <a:buChar char="•"/>
            </a:pPr>
            <a:r>
              <a:rPr lang="en-CA" dirty="0"/>
              <a:t>Communication is an n-squared problem. Adding people requires more information channels to be developed between other people, other groups, and within a team's sub-groups.</a:t>
            </a:r>
          </a:p>
          <a:p>
            <a:pPr marL="173066" indent="-173066">
              <a:buFont typeface="Arial" panose="020B0604020202020204" pitchFamily="34" charset="0"/>
              <a:buChar char="•"/>
            </a:pPr>
            <a:r>
              <a:rPr lang="en-CA" dirty="0"/>
              <a:t>Limited divisibility of tasks: Why can’t you just get 9 women and make a baby in one month?</a:t>
            </a:r>
          </a:p>
          <a:p>
            <a:endParaRPr lang="en-US" dirty="0"/>
          </a:p>
          <a:p>
            <a:r>
              <a:rPr lang="en-CA" b="1" dirty="0"/>
              <a:t>Google: Project Management Triangle</a:t>
            </a:r>
            <a:r>
              <a:rPr lang="en-CA" dirty="0"/>
              <a:t> (called also </a:t>
            </a:r>
            <a:r>
              <a:rPr lang="en-CA" i="1" dirty="0"/>
              <a:t>Triple Constraint</a:t>
            </a:r>
            <a:r>
              <a:rPr lang="en-CA" dirty="0"/>
              <a:t>) </a:t>
            </a:r>
          </a:p>
          <a:p>
            <a:r>
              <a:rPr lang="en-US" dirty="0"/>
              <a:t>G</a:t>
            </a:r>
            <a:r>
              <a:rPr lang="en-CA" dirty="0" err="1"/>
              <a:t>oogle</a:t>
            </a:r>
            <a:r>
              <a:rPr lang="en-CA" dirty="0"/>
              <a:t>: </a:t>
            </a:r>
            <a:r>
              <a:rPr lang="en-CA" dirty="0" err="1"/>
              <a:t>dilbert</a:t>
            </a:r>
            <a:r>
              <a:rPr lang="en-CA" dirty="0"/>
              <a:t> project management</a:t>
            </a:r>
          </a:p>
          <a:p>
            <a:r>
              <a:rPr lang="en-US" dirty="0"/>
              <a:t>http://dilbert.com/search_results?terms=project</a:t>
            </a:r>
          </a:p>
          <a:p>
            <a:r>
              <a:rPr lang="en-US" dirty="0"/>
              <a:t>http://dilbert.com/search_results?terms=project+management</a:t>
            </a:r>
          </a:p>
          <a:p>
            <a:r>
              <a:rPr lang="en-US" dirty="0"/>
              <a:t>http://dilbert.com/search_results?terms=Future</a:t>
            </a:r>
          </a:p>
          <a:p>
            <a:r>
              <a:rPr lang="en-US" dirty="0"/>
              <a:t>http://dilbert.com/search_results?terms=scope</a:t>
            </a:r>
          </a:p>
          <a:p>
            <a:r>
              <a:rPr lang="en-US" dirty="0"/>
              <a:t>http://dilbert.com/search_results?page=2&amp;terms=schedule</a:t>
            </a:r>
          </a:p>
          <a:p>
            <a:pPr defTabSz="923018">
              <a:defRPr/>
            </a:pPr>
            <a:r>
              <a:rPr lang="en-US" dirty="0"/>
              <a:t>http://dilbert.com/search_results?terms=add+people</a:t>
            </a:r>
          </a:p>
          <a:p>
            <a:endParaRPr lang="en-US" dirty="0"/>
          </a:p>
          <a:p>
            <a:pPr defTabSz="923018">
              <a:defRPr/>
            </a:pPr>
            <a:r>
              <a:rPr lang="en-US" dirty="0"/>
              <a:t>Image from https://programsuccess.wordpress.com/2011/05/02/scope-time-and-cost-managing-the-triple-constraint/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71376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project manager knows a lot about one aspect of the project and at least a little about everything.</a:t>
            </a:r>
          </a:p>
          <a:p>
            <a:endParaRPr lang="en-US" dirty="0"/>
          </a:p>
          <a:p>
            <a:r>
              <a:rPr lang="en-US" dirty="0"/>
              <a:t>Project Management: Good, Fast, Cheap.  Pick any two.  [ next slide ] </a:t>
            </a:r>
            <a:endParaRPr lang="en-CA" dirty="0"/>
          </a:p>
          <a:p>
            <a:r>
              <a:rPr lang="en-US" dirty="0"/>
              <a:t>--</a:t>
            </a:r>
            <a:endParaRPr lang="en-CA" dirty="0"/>
          </a:p>
          <a:p>
            <a:r>
              <a:rPr lang="en-US" dirty="0"/>
              <a:t>interview with Jaron Lanier: “It is not possible to build something foolproof, because fools are so clever." </a:t>
            </a:r>
            <a:endParaRPr lang="en-CA" dirty="0"/>
          </a:p>
          <a:p>
            <a:r>
              <a:rPr lang="en-US" dirty="0"/>
              <a:t>This Amish fellow, call him Abner, looked me [Howard Rheingold] in the eye and said: "We don't stop with asking what a tool does. We ask about what kind of people we become when we use it." </a:t>
            </a:r>
            <a:endParaRPr lang="en-CA" dirty="0"/>
          </a:p>
          <a:p>
            <a:r>
              <a:rPr lang="en-US" dirty="0"/>
              <a:t>--</a:t>
            </a:r>
            <a:endParaRPr lang="en-CA" dirty="0"/>
          </a:p>
          <a:p>
            <a:r>
              <a:rPr lang="en-US" dirty="0"/>
              <a:t>Managers are people who think they can wish things into existence.</a:t>
            </a:r>
            <a:endParaRPr lang="en-CA" dirty="0"/>
          </a:p>
          <a:p>
            <a:r>
              <a:rPr lang="en-US" dirty="0"/>
              <a:t>--</a:t>
            </a:r>
            <a:endParaRPr lang="en-CA" dirty="0"/>
          </a:p>
          <a:p>
            <a:r>
              <a:rPr lang="en-US" dirty="0"/>
              <a:t>from  JOHO: "Crappiness takes a while to detect while lateness is apparent immediately." </a:t>
            </a:r>
            <a:endParaRPr lang="en-CA" dirty="0"/>
          </a:p>
          <a:p>
            <a:r>
              <a:rPr lang="en-US" dirty="0"/>
              <a:t>--</a:t>
            </a:r>
            <a:endParaRPr lang="en-CA" dirty="0"/>
          </a:p>
          <a:p>
            <a:r>
              <a:rPr lang="en-US" dirty="0"/>
              <a:t>The total project is composed of its Scope (features), Resources (to satisfy the Scope), and Time (to complete the Scope). The three are interdependent. </a:t>
            </a:r>
            <a:endParaRPr lang="en-CA" dirty="0"/>
          </a:p>
          <a:p>
            <a:r>
              <a:rPr lang="en-US" dirty="0"/>
              <a:t>Scope = the work the project is supposed to accomplish, the features, the quality. This is usually different from the formal deliverables and requirements as the mental models of the Scope held by the Customer, Project Manager, and Systems Development staff are often different. The SDLC often isolates the developers from the Customer especially when the project is outsourced. Thus there may be no check or balance on the Project Manager's (and his or her boss's) interpretations and explanations.</a:t>
            </a:r>
            <a:endParaRPr lang="en-CA" dirty="0"/>
          </a:p>
          <a:p>
            <a:r>
              <a:rPr lang="en-US" dirty="0"/>
              <a:t>Resources = the people (both Customer and Developer), software, hardware, and money needed to develop and deliver the Scope. They represent the craftsmanship to be revealed in the final product.</a:t>
            </a:r>
            <a:endParaRPr lang="en-CA" dirty="0"/>
          </a:p>
          <a:p>
            <a:r>
              <a:rPr lang="en-US" dirty="0"/>
              <a:t>Time = the number of calendar days and person hours needed to develop and deliver the Scope by a Go Live date.</a:t>
            </a:r>
            <a:endParaRPr lang="en-CA" dirty="0"/>
          </a:p>
          <a:p>
            <a:r>
              <a:rPr lang="en-US" dirty="0"/>
              <a:t>The usual problem in must projects when underway is Scope creep. Business and System requirements emerge as the project develops. This is more a fact of life than a deficiency in the process. Let's say 70% of the Scope is defined at the onset. Some consider this to be as good as it gets.</a:t>
            </a:r>
            <a:endParaRPr lang="en-CA" dirty="0"/>
          </a:p>
          <a:p>
            <a:r>
              <a:rPr lang="en-US" dirty="0"/>
              <a:t>Resources are often composed mostly of Developers. It should also have Customer staff but the Customer does not have enough staff, that's why they need the system in the first place. Developers are asked how long it will take them to do something they have never done before. Let's say estimating what it will take and the technology to solve the problems are known to a 70% degree of certainty.</a:t>
            </a:r>
            <a:endParaRPr lang="en-CA" dirty="0"/>
          </a:p>
          <a:p>
            <a:r>
              <a:rPr lang="en-US" dirty="0"/>
              <a:t>The predicted delivery time is a function of Scope and Resources. If the Scope and Resource probabilities of success are 0.7, then the probability of hitting the Time target is 0.49 (0.7 X 0.7). The project has less than even odds of failure and it hasn't even started yet. </a:t>
            </a:r>
            <a:endParaRPr lang="en-CA" dirty="0"/>
          </a:p>
          <a:p>
            <a:r>
              <a:rPr lang="en-US" dirty="0"/>
              <a:t>Most projects end up being calendar deficient. The hours of work required and the calendar available to do it in often come into conflict. People work overtime to make up the calendar deficiency. People get tired. They sacrifice sleep and thereby, IQ points. They make mistakes. More hours are needed. Less hours are available. The people try even harder. Projects delivered on time are crappy which can take some time to become apparent in which case it will be too late to do anything except live with the crap; projects that are late (immediately noticeable) have a chance of working.</a:t>
            </a:r>
            <a:endParaRPr lang="en-CA" dirty="0"/>
          </a:p>
          <a:p>
            <a:r>
              <a:rPr lang="en-US" dirty="0"/>
              <a:t>Projects are often late before they begin because of the long sell cycle and the time it takes to properly define the requirements and deliverables. Nevertheless, the Go Live date, e.g. Jan. 1, 2000 for the Y2K project, cannot be changed.</a:t>
            </a:r>
            <a:endParaRPr lang="en-CA" dirty="0"/>
          </a:p>
          <a:p>
            <a:r>
              <a:rPr lang="en-US" dirty="0"/>
              <a:t>The Customer is paying the Developers to do the job, has told them what needs to be done, and doesn't have any more time to devote to the project until training begins. After all, if they had lots of people and time, they wouldn't need the system in the first place.</a:t>
            </a:r>
            <a:endParaRPr lang="en-CA" dirty="0"/>
          </a:p>
          <a:p>
            <a:r>
              <a:rPr lang="en-US" dirty="0"/>
              <a:t> </a:t>
            </a:r>
            <a:endParaRPr lang="en-CA" dirty="0"/>
          </a:p>
          <a:p>
            <a:r>
              <a:rPr lang="en-US" dirty="0"/>
              <a:t>Programmers:</a:t>
            </a:r>
            <a:endParaRPr lang="en-CA" dirty="0"/>
          </a:p>
          <a:p>
            <a:r>
              <a:rPr lang="en-US" dirty="0"/>
              <a:t>- keep them happy so they code like crazy</a:t>
            </a:r>
            <a:endParaRPr lang="en-CA" dirty="0"/>
          </a:p>
          <a:p>
            <a:r>
              <a:rPr lang="en-US" dirty="0"/>
              <a:t>- make them stop otherwise they will never be finished -- they're programmers, they like to code.</a:t>
            </a:r>
            <a:endParaRPr lang="en-CA" dirty="0"/>
          </a:p>
          <a:p>
            <a:r>
              <a:rPr lang="en-US" dirty="0"/>
              <a:t>- their estimates are just that, estimates – not budgets. PMs ask them how long it will take to do something they've never done before! Of course their answer will be unreliable. "We can do this job in a few days." "We can't complete that until month after next." PMs need a reliable bullshit detector to judge whether developers are naively overoptimistic or lazy sandbaggers.</a:t>
            </a:r>
            <a:endParaRPr lang="en-CA" dirty="0"/>
          </a:p>
          <a:p>
            <a:r>
              <a:rPr lang="en-US" dirty="0"/>
              <a:t> </a:t>
            </a:r>
            <a:endParaRPr lang="en-CA" dirty="0"/>
          </a:p>
          <a:p>
            <a:r>
              <a:rPr lang="en-US" dirty="0"/>
              <a:t>Customers:</a:t>
            </a:r>
            <a:endParaRPr lang="en-CA" dirty="0"/>
          </a:p>
          <a:p>
            <a:r>
              <a:rPr lang="en-US" dirty="0"/>
              <a:t>- they want the functionality delivered for a new system they cannot completely imagine. They are not psychics and neither are systems architects. It is rather difficult to envision a new system in one's head without a universe sized brain space like Nikola Tesla or John von Neumann. Of course our specs will be incomplete. </a:t>
            </a:r>
            <a:endParaRPr lang="en-CA" dirty="0"/>
          </a:p>
          <a:p>
            <a:r>
              <a:rPr lang="en-US" dirty="0"/>
              <a:t>- set expectations low, deliver in modular chunks otherwise they'll wait for the perfect system. Just like programmers, they want their baby to be perfect. Perfection proceeds from one realized step to the next dream, then repeats and so never stops. Perfection is the enemy of the good.</a:t>
            </a:r>
            <a:endParaRPr lang="en-CA" dirty="0"/>
          </a:p>
          <a:p>
            <a:r>
              <a:rPr lang="en-US" dirty="0"/>
              <a:t>Escalating requirements are otherwise known as scope creep. It's often thought of as people hanging more and more things on the Christmas tree. Scope creep happens more like quantum leaps. Creativity jumps to a new level upon realization of a project's specified requirements; when a requirement is implemented and can be seen and tested, it generates new ideas. It's a wonderful, intoxicating process that human beings are very, very good at. Bringing it into reality in bite sized, installable, useful steps is the key to Agile development. The universe didn't start out perfect. The universe is a hack. The perfect monolithic system is vanity (and the Waterfall method). Although, it is found in Genesis. If God could create the world in 6 days, what's taking you so long? </a:t>
            </a:r>
            <a:endParaRPr lang="en-CA" dirty="0"/>
          </a:p>
          <a:p>
            <a:r>
              <a:rPr lang="en-US" dirty="0"/>
              <a:t>Coping with increased scope within the same calendar time frame naturally needs more resources. A </a:t>
            </a:r>
            <a:r>
              <a:rPr lang="en-US" i="1" dirty="0"/>
              <a:t>lot</a:t>
            </a:r>
            <a:r>
              <a:rPr lang="en-US" dirty="0"/>
              <a:t> more resources. This only works until the effort consumed by the interactions between all the resources exceeds the work being accomplished. That is, it's Brooks' Law: “Adding manpower to a late software project makes it later.” Thirty years later, in 2005, Brooks said, “everybody quotes it, some people read it, and a few people follow it.” </a:t>
            </a:r>
            <a:endParaRPr lang="en-CA" dirty="0"/>
          </a:p>
          <a:p>
            <a:r>
              <a:rPr lang="en-US" dirty="0"/>
              <a:t>Project Managers who can get agreement from the stakeholders in prioritizing quality (Scope), costs (Resources), and timeliness are able to make a success of projects whether or not they make budget and/or time targets. Instead of </a:t>
            </a:r>
            <a:r>
              <a:rPr lang="en-US" i="1" dirty="0"/>
              <a:t>On Time and On Budget</a:t>
            </a:r>
            <a:r>
              <a:rPr lang="en-US" dirty="0"/>
              <a:t>, PM and customer agree on what </a:t>
            </a:r>
            <a:r>
              <a:rPr lang="en-US" i="1" dirty="0"/>
              <a:t>value</a:t>
            </a:r>
            <a:r>
              <a:rPr lang="en-US" dirty="0"/>
              <a:t> looks like (also part of Agile methodology). This comes back to Scope, Time/Schedule, Resources … pick two.</a:t>
            </a:r>
            <a:endParaRPr lang="en-CA" dirty="0"/>
          </a:p>
          <a:p>
            <a:r>
              <a:rPr lang="en-US" dirty="0"/>
              <a:t>The most successful systems have been small systems. Big systems made up of many small systems with a common means of inter-communication also tend to work. Like the Internet. It's a big thing made up of many, many small things that, each one on its own, are just like the big thing.</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1410516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 Cheap – Fast are similar to Scope– Resources – Time  in the PM Triangle or triple constraint. All three at the same time are difficult to achieve.</a:t>
            </a:r>
          </a:p>
          <a:p>
            <a:endParaRPr lang="en-US" dirty="0"/>
          </a:p>
          <a:p>
            <a:pPr defTabSz="923018">
              <a:defRPr/>
            </a:pPr>
            <a:r>
              <a:rPr lang="en-US" dirty="0"/>
              <a:t>P</a:t>
            </a:r>
            <a:r>
              <a:rPr lang="en-CA" dirty="0" err="1"/>
              <a:t>Ms</a:t>
            </a:r>
            <a:r>
              <a:rPr lang="en-CA" dirty="0"/>
              <a:t> have a problem: Computer hardware has steadily become better, faster, and cheaper for over 60 years. So have telecommunications. Compare your first PC with, if you are old enough, an analog modem card to the machine you have now with a built in 1Gb network port. Moore’s Law: computing power of Integrated Circuits doubles every ~18 months at no increase in cost per IC. </a:t>
            </a:r>
          </a:p>
          <a:p>
            <a:pPr defTabSz="923018">
              <a:defRPr/>
            </a:pPr>
            <a:r>
              <a:rPr lang="en-CA" dirty="0"/>
              <a:t>The only exception this has been Apple. There is never a cheap option. In fact, an iPhone continues to </a:t>
            </a:r>
            <a:r>
              <a:rPr lang="en-CA"/>
              <a:t>get relatively more </a:t>
            </a:r>
            <a:r>
              <a:rPr lang="en-CA" dirty="0"/>
              <a:t>and more expensive.</a:t>
            </a:r>
          </a:p>
          <a:p>
            <a:pPr defTabSz="923018">
              <a:defRPr/>
            </a:pPr>
            <a:endParaRPr lang="en-CA" dirty="0"/>
          </a:p>
          <a:p>
            <a:r>
              <a:rPr lang="en-CA" dirty="0"/>
              <a:t>Looking backward at hardware development sets expectations when looking forward to software development. But software does not obey Moore's Law. Software is made by people and people have not become many orders of magnitude faster, better, or cheaper in the last 7 decades. There is no economy of scale when creating software as there is when producing microchips. Yes, software tools are much better now than the ones invented by the women known as the ENIAC 6 (who invented binary trees, sorting, breakpoints for debugging, and the foundational concepts for programming languages and compilers). But software cannot meet the same expectations clients have come to expect from their hardware. </a:t>
            </a:r>
            <a:r>
              <a:rPr lang="en-CA" b="1" dirty="0"/>
              <a:t>Microchips are made from silicon, software applications are made from ideas. </a:t>
            </a:r>
          </a:p>
          <a:p>
            <a:r>
              <a:rPr lang="en-CA" dirty="0"/>
              <a:t>https://ee.stanford.edu/~hellman/opinion/moore.html  </a:t>
            </a:r>
          </a:p>
          <a:p>
            <a:endParaRPr lang="en-US" dirty="0"/>
          </a:p>
          <a:p>
            <a:pPr defTabSz="923018">
              <a:defRPr/>
            </a:pPr>
            <a:r>
              <a:rPr lang="en-CA" dirty="0"/>
              <a:t>$1 of computational power available from Amazon Web Services today gets you </a:t>
            </a:r>
            <a:r>
              <a:rPr lang="en-CA" sz="1200" b="0" i="0" u="none" strike="noStrike" kern="1200" dirty="0">
                <a:solidFill>
                  <a:schemeClr val="tx1"/>
                </a:solidFill>
                <a:effectLst/>
                <a:latin typeface="+mn-lt"/>
                <a:ea typeface="+mn-ea"/>
                <a:cs typeface="+mn-cs"/>
              </a:rPr>
              <a:t>385 MFLOPS or the power of 769,840</a:t>
            </a:r>
            <a:r>
              <a:rPr lang="en-CA" dirty="0"/>
              <a:t> ENIACs in 1946. see https://www.theregister.co.uk/2019/06/20/supercomputer_aws/</a:t>
            </a:r>
          </a:p>
          <a:p>
            <a:pPr defTabSz="923018">
              <a:defRPr/>
            </a:pPr>
            <a:endParaRPr lang="en-CA" dirty="0"/>
          </a:p>
          <a:p>
            <a:pPr defTabSz="923018">
              <a:defRPr/>
            </a:pPr>
            <a:r>
              <a:rPr lang="en-CA" dirty="0"/>
              <a:t>Today, ENIAC's same computational power is used in greeting cards that play you a tune. Imagine the reaction if Time magazine, in its cover story about the ENIAC (worth $5.3M in 2019 dollars), had predicted: seventy years in the future, millions of hand-held, self-powered ENIACs will be bought for a few dollars at the corner store, used for 30 seconds and thrown away. No one would have believed you. </a:t>
            </a:r>
          </a:p>
          <a:p>
            <a:pPr defTabSz="923018">
              <a:defRPr/>
            </a:pPr>
            <a:endParaRPr lang="en-CA" dirty="0"/>
          </a:p>
          <a:p>
            <a:r>
              <a:rPr lang="en-CA" dirty="0"/>
              <a:t>The 1946 ENIAC occupied 1,800 square feet and weighed more than 25 tons; it could execute 5,000 addition/subtraction/multiplication instructions per second or 500 FLOPS (floating point operations per second) for division.</a:t>
            </a:r>
            <a:br>
              <a:rPr lang="en-CA" dirty="0"/>
            </a:br>
            <a:r>
              <a:rPr lang="en-CA" dirty="0"/>
              <a:t>The iPhone 11 is 80cm-square and weighs 194g; its A13 Bionic processor does 155 billion instructions per second. </a:t>
            </a:r>
          </a:p>
          <a:p>
            <a:r>
              <a:rPr lang="en-CA" dirty="0"/>
              <a:t>The slowest of today's 500 supercomputers crunches a </a:t>
            </a:r>
            <a:r>
              <a:rPr lang="en-CA" dirty="0" err="1"/>
              <a:t>petaFLOP</a:t>
            </a:r>
            <a:r>
              <a:rPr lang="en-CA" dirty="0"/>
              <a:t>—or 1,000,000 GFLPOS. https://www.top500.org/news/top500-becomes-a-petaflop-club-for-supercomputers/</a:t>
            </a:r>
            <a:br>
              <a:rPr lang="en-CA" dirty="0"/>
            </a:br>
            <a:r>
              <a:rPr lang="en-CA" dirty="0"/>
              <a:t>https://pages.experts-exchange.com/processing-power-compared</a:t>
            </a:r>
          </a:p>
          <a:p>
            <a:r>
              <a:rPr lang="en-CA" dirty="0"/>
              <a:t>https://aiimpacts.org/trends-in-the-cost-of-computing/  (about 12 orders of magnitude difference between 1946 and 2007, i.e. a trillion)</a:t>
            </a:r>
            <a:br>
              <a:rPr lang="en-CA" dirty="0"/>
            </a:br>
            <a:r>
              <a:rPr lang="en-CA" dirty="0"/>
              <a:t>estimate FLOPS grow by an order of magnitude every 7.7 years or 1 FLOP in 1946 = 9.35B in 2018</a:t>
            </a:r>
          </a:p>
          <a:p>
            <a:r>
              <a:rPr lang="en-CA" dirty="0"/>
              <a:t>http://blogs.luc.edu/itshelpdesk/2013/02/07/the-history-of-processing-power/</a:t>
            </a:r>
            <a:endParaRPr lang="en-US" dirty="0"/>
          </a:p>
          <a:p>
            <a:r>
              <a:rPr lang="en-US" dirty="0"/>
              <a:t>http://money.cnn.com/interactive/technology/computing-power-timeline/</a:t>
            </a:r>
          </a:p>
          <a:p>
            <a:r>
              <a:rPr lang="en-US" dirty="0"/>
              <a:t>https://www.popsci.com/supercomputers-then-and-now</a:t>
            </a:r>
            <a:br>
              <a:rPr lang="en-US" dirty="0"/>
            </a:br>
            <a:r>
              <a:rPr lang="en-US" dirty="0"/>
              <a:t>http://allthatsinteresting.com/first-computer</a:t>
            </a:r>
          </a:p>
          <a:p>
            <a:r>
              <a:rPr lang="en-US" dirty="0"/>
              <a:t>https://technical.ly/philly/2011/02/15/eniac-10-things-you-should-know-about-the-original-modern-super-computer-65-years-later/</a:t>
            </a:r>
            <a:br>
              <a:rPr lang="en-US" dirty="0"/>
            </a:br>
            <a:r>
              <a:rPr lang="en-US" dirty="0"/>
              <a:t>https://www.huffingtonpost.ca/entry/watson-scientific-computing-lab_n_2592670</a:t>
            </a:r>
          </a:p>
          <a:p>
            <a:endParaRPr lang="en-CA" dirty="0"/>
          </a:p>
          <a:p>
            <a:r>
              <a:rPr lang="en-US" dirty="0"/>
              <a:t>Graphic from </a:t>
            </a:r>
            <a:r>
              <a:rPr lang="en-CA" dirty="0"/>
              <a:t>www.colinharman.com</a:t>
            </a:r>
          </a:p>
          <a:p>
            <a:r>
              <a:rPr lang="en-US" dirty="0"/>
              <a:t>A</a:t>
            </a:r>
            <a:r>
              <a:rPr lang="en-CA" dirty="0" err="1"/>
              <a:t>nimated</a:t>
            </a:r>
            <a:r>
              <a:rPr lang="en-CA" dirty="0"/>
              <a:t> gif from http://missingcloud.com/gif/GoodCheapFast_MissingCloud_.gif</a:t>
            </a:r>
          </a:p>
          <a:p>
            <a:r>
              <a:rPr lang="en-CA" dirty="0"/>
              <a:t>https://www.business.com/articles/fast-good-cheap-pick-three/</a:t>
            </a:r>
          </a:p>
          <a:p>
            <a:r>
              <a:rPr lang="en-CA" dirty="0"/>
              <a:t>https://berkonomics.com/?p=2437</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7775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https://www.linkedin.com/pulse/20140611182435-12732154-5-steps-to-a-successful-implementation-of-ict-projects</a:t>
            </a:r>
          </a:p>
          <a:p>
            <a:r>
              <a:rPr lang="en-US" dirty="0"/>
              <a:t>These processes can occur multiple times within a project: at each major phase/stage or sub-project</a:t>
            </a:r>
          </a:p>
          <a:p>
            <a:pPr>
              <a:spcAft>
                <a:spcPts val="605"/>
              </a:spcAft>
            </a:pPr>
            <a:r>
              <a:rPr lang="en-US" altLang="en-US" sz="1800" b="1" dirty="0"/>
              <a:t>Initiation</a:t>
            </a:r>
          </a:p>
          <a:p>
            <a:pPr>
              <a:spcAft>
                <a:spcPts val="605"/>
              </a:spcAft>
            </a:pPr>
            <a:r>
              <a:rPr lang="en-US" altLang="en-US" sz="1600" dirty="0">
                <a:solidFill>
                  <a:schemeClr val="tx2"/>
                </a:solidFill>
              </a:rPr>
              <a:t>Project Level: </a:t>
            </a:r>
          </a:p>
          <a:p>
            <a:pPr marL="288443" indent="-288443">
              <a:spcAft>
                <a:spcPts val="605"/>
              </a:spcAft>
              <a:buFont typeface="Arial" panose="020B0604020202020204" pitchFamily="34" charset="0"/>
              <a:buChar char="•"/>
            </a:pPr>
            <a:r>
              <a:rPr lang="en-US" altLang="en-US" sz="1600" dirty="0">
                <a:solidFill>
                  <a:schemeClr val="tx2"/>
                </a:solidFill>
              </a:rPr>
              <a:t>Sponsor defines project objectives, agrees to scope, and grants authority to the project manager</a:t>
            </a:r>
            <a:r>
              <a:rPr lang="en-US" altLang="en-US" sz="1600" dirty="0">
                <a:solidFill>
                  <a:srgbClr val="0070C0"/>
                </a:solidFill>
              </a:rPr>
              <a:t>.</a:t>
            </a:r>
            <a:r>
              <a:rPr lang="en-US" altLang="en-US" sz="1600" dirty="0"/>
              <a:t> </a:t>
            </a:r>
          </a:p>
          <a:p>
            <a:pPr marL="288443" indent="-288443">
              <a:spcAft>
                <a:spcPts val="605"/>
              </a:spcAft>
              <a:buFont typeface="Arial" panose="020B0604020202020204" pitchFamily="34" charset="0"/>
              <a:buChar char="•"/>
            </a:pPr>
            <a:r>
              <a:rPr lang="en-US" sz="1600" dirty="0"/>
              <a:t>The sponsor is the client, customer, senior management of the company.</a:t>
            </a:r>
          </a:p>
          <a:p>
            <a:pPr>
              <a:spcAft>
                <a:spcPts val="605"/>
              </a:spcAft>
            </a:pPr>
            <a:r>
              <a:rPr lang="en-US" altLang="en-US" sz="1600" dirty="0">
                <a:solidFill>
                  <a:schemeClr val="tx2"/>
                </a:solidFill>
              </a:rPr>
              <a:t>Sub-Project or Phase/Stage Level: </a:t>
            </a:r>
          </a:p>
          <a:p>
            <a:pPr marL="288443" indent="-288443">
              <a:spcAft>
                <a:spcPts val="605"/>
              </a:spcAft>
              <a:buFont typeface="Arial" panose="020B0604020202020204" pitchFamily="34" charset="0"/>
              <a:buChar char="•"/>
            </a:pPr>
            <a:r>
              <a:rPr lang="en-US" altLang="en-US" sz="1600" dirty="0">
                <a:solidFill>
                  <a:schemeClr val="tx2"/>
                </a:solidFill>
              </a:rPr>
              <a:t>Project Manager</a:t>
            </a:r>
            <a:r>
              <a:rPr lang="en-US" altLang="en-US" sz="1600" dirty="0">
                <a:solidFill>
                  <a:srgbClr val="0070C0"/>
                </a:solidFill>
              </a:rPr>
              <a:t> decides order of sub-projects/phases, aligns resources and stakeholders.</a:t>
            </a:r>
            <a:endParaRPr lang="en-US" altLang="en-US" sz="1600" dirty="0"/>
          </a:p>
          <a:p>
            <a:pPr marL="288443" indent="-288443">
              <a:spcAft>
                <a:spcPts val="605"/>
              </a:spcAft>
              <a:buFont typeface="Arial" panose="020B0604020202020204" pitchFamily="34" charset="0"/>
              <a:buChar char="•"/>
            </a:pPr>
            <a:r>
              <a:rPr lang="en-US" sz="1600" dirty="0"/>
              <a:t>The sponsor/acceptor can be the client’s Business Analyst, Division Director, or Dept. manager depending on scope of work.</a:t>
            </a:r>
          </a:p>
          <a:p>
            <a:pPr>
              <a:spcAft>
                <a:spcPts val="605"/>
              </a:spcAft>
            </a:pPr>
            <a:endParaRPr lang="en-US" altLang="en-US" sz="1600" dirty="0"/>
          </a:p>
          <a:p>
            <a:pPr>
              <a:spcAft>
                <a:spcPts val="605"/>
              </a:spcAft>
            </a:pPr>
            <a:r>
              <a:rPr lang="en-US" altLang="en-US" sz="1800" b="1" dirty="0"/>
              <a:t>Planning</a:t>
            </a:r>
          </a:p>
          <a:p>
            <a:pPr lvl="1">
              <a:spcAft>
                <a:spcPts val="605"/>
              </a:spcAft>
              <a:buFont typeface="Courier New" panose="02070309020205020404" pitchFamily="49" charset="0"/>
              <a:buChar char="o"/>
            </a:pPr>
            <a:r>
              <a:rPr lang="en-US" altLang="en-US" sz="1600" dirty="0"/>
              <a:t>Project Manager </a:t>
            </a:r>
            <a:r>
              <a:rPr lang="en-US" altLang="en-US" sz="1600" dirty="0">
                <a:solidFill>
                  <a:schemeClr val="tx2"/>
                </a:solidFill>
              </a:rPr>
              <a:t>determines scope, work breakdown structure</a:t>
            </a:r>
            <a:r>
              <a:rPr lang="en-US" altLang="en-US" sz="1600" dirty="0"/>
              <a:t>.</a:t>
            </a:r>
          </a:p>
          <a:p>
            <a:pPr lvl="1">
              <a:spcAft>
                <a:spcPts val="605"/>
              </a:spcAft>
              <a:buFont typeface="Courier New" panose="02070309020205020404" pitchFamily="49" charset="0"/>
              <a:buChar char="o"/>
            </a:pPr>
            <a:r>
              <a:rPr lang="en-CA" altLang="en-US" sz="1600" dirty="0"/>
              <a:t>A work breakdown structure is a key project deliverable that organizes the team's work into manageable sections.</a:t>
            </a:r>
          </a:p>
          <a:p>
            <a:pPr lvl="1">
              <a:spcAft>
                <a:spcPts val="605"/>
              </a:spcAft>
              <a:buFont typeface="Courier New" panose="02070309020205020404" pitchFamily="49" charset="0"/>
              <a:buChar char="o"/>
            </a:pPr>
            <a:r>
              <a:rPr lang="en-CA" altLang="en-US" sz="1600" dirty="0"/>
              <a:t>https://en.wikipedia.org/wiki/Work_breakdown_structure</a:t>
            </a:r>
            <a:endParaRPr lang="en-US" altLang="en-US" sz="1600" dirty="0"/>
          </a:p>
          <a:p>
            <a:pPr>
              <a:spcAft>
                <a:spcPts val="605"/>
              </a:spcAft>
            </a:pPr>
            <a:r>
              <a:rPr lang="en-US" altLang="en-US" sz="1800" b="1" dirty="0"/>
              <a:t>Executing</a:t>
            </a:r>
          </a:p>
          <a:p>
            <a:pPr lvl="1">
              <a:spcAft>
                <a:spcPts val="605"/>
              </a:spcAft>
              <a:buFont typeface="Courier New" panose="02070309020205020404" pitchFamily="49" charset="0"/>
              <a:buChar char="o"/>
            </a:pPr>
            <a:r>
              <a:rPr lang="en-US" altLang="en-US" sz="1600" dirty="0">
                <a:solidFill>
                  <a:schemeClr val="tx2"/>
                </a:solidFill>
              </a:rPr>
              <a:t>Puts the project plan into motion </a:t>
            </a:r>
            <a:r>
              <a:rPr lang="en-US" altLang="en-US" sz="1600" dirty="0"/>
              <a:t>and performs the work of the project.</a:t>
            </a:r>
          </a:p>
          <a:p>
            <a:pPr>
              <a:spcAft>
                <a:spcPts val="605"/>
              </a:spcAft>
            </a:pPr>
            <a:r>
              <a:rPr lang="en-US" altLang="en-US" sz="1800" b="1" dirty="0"/>
              <a:t>Controlling</a:t>
            </a:r>
          </a:p>
          <a:p>
            <a:pPr lvl="1">
              <a:spcAft>
                <a:spcPts val="605"/>
              </a:spcAft>
              <a:buFont typeface="Courier New" panose="02070309020205020404" pitchFamily="49" charset="0"/>
              <a:buChar char="o"/>
            </a:pPr>
            <a:r>
              <a:rPr lang="en-US" altLang="en-US" sz="1600" dirty="0">
                <a:solidFill>
                  <a:schemeClr val="tx2"/>
                </a:solidFill>
              </a:rPr>
              <a:t>Measures the performance of the executing activities </a:t>
            </a:r>
            <a:r>
              <a:rPr lang="en-US" altLang="en-US" sz="1600" dirty="0"/>
              <a:t>and compares the results with the project plan.</a:t>
            </a:r>
          </a:p>
          <a:p>
            <a:pPr>
              <a:spcAft>
                <a:spcPts val="605"/>
              </a:spcAft>
            </a:pPr>
            <a:endParaRPr lang="en-US" altLang="en-US" sz="1600" dirty="0"/>
          </a:p>
          <a:p>
            <a:pPr>
              <a:spcAft>
                <a:spcPts val="605"/>
              </a:spcAft>
            </a:pPr>
            <a:r>
              <a:rPr lang="en-US" altLang="en-US" sz="1600" dirty="0"/>
              <a:t>Note these middle three processes are iterative. This is where a PM’s skills at problem solving and leadership are heavily used.</a:t>
            </a:r>
          </a:p>
          <a:p>
            <a:pPr>
              <a:spcAft>
                <a:spcPts val="605"/>
              </a:spcAft>
            </a:pPr>
            <a:endParaRPr lang="en-US" altLang="en-US" sz="1800" b="1" dirty="0"/>
          </a:p>
          <a:p>
            <a:pPr>
              <a:spcAft>
                <a:spcPts val="605"/>
              </a:spcAft>
            </a:pPr>
            <a:r>
              <a:rPr lang="en-US" altLang="en-US" sz="1800" b="1" dirty="0"/>
              <a:t>Closing</a:t>
            </a:r>
          </a:p>
          <a:p>
            <a:pPr lvl="1">
              <a:spcAft>
                <a:spcPts val="605"/>
              </a:spcAft>
              <a:buFont typeface="Courier New" panose="02070309020205020404" pitchFamily="49" charset="0"/>
              <a:buChar char="o"/>
            </a:pPr>
            <a:r>
              <a:rPr lang="en-US" altLang="en-US" sz="1600" dirty="0">
                <a:solidFill>
                  <a:schemeClr val="tx2"/>
                </a:solidFill>
              </a:rPr>
              <a:t>Documents the formal acceptance of the product at this phase </a:t>
            </a:r>
            <a:r>
              <a:rPr lang="en-US" altLang="en-US" sz="1600" dirty="0"/>
              <a:t>and brings all aspects of the phase to a close.</a:t>
            </a:r>
          </a:p>
          <a:p>
            <a:pPr lvl="1">
              <a:spcAft>
                <a:spcPts val="605"/>
              </a:spcAft>
              <a:buFont typeface="Courier New" panose="02070309020205020404" pitchFamily="49" charset="0"/>
              <a:buChar char="o"/>
            </a:pPr>
            <a:r>
              <a:rPr lang="en-US" altLang="en-US" sz="1600" dirty="0"/>
              <a:t>Lessons Learned are documented: how to repeat success, how to avoid failures.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518127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business standard for managing a team. It is how to tell people what is expected.</a:t>
            </a:r>
          </a:p>
          <a:p>
            <a:r>
              <a:rPr lang="en-US" dirty="0"/>
              <a:t>It is also your checklist to ensure your manager is giving you achievable goals before you accept them.</a:t>
            </a:r>
          </a:p>
          <a:p>
            <a:endParaRPr lang="en-US" dirty="0"/>
          </a:p>
          <a:p>
            <a:r>
              <a:rPr lang="en-CA" dirty="0"/>
              <a:t>Each person manages their own work…</a:t>
            </a:r>
          </a:p>
          <a:p>
            <a:r>
              <a:rPr lang="en-CA" dirty="0"/>
              <a:t>TO DO items:  </a:t>
            </a:r>
            <a:r>
              <a:rPr lang="en-CA" b="1" dirty="0"/>
              <a:t>Specific</a:t>
            </a:r>
            <a:r>
              <a:rPr lang="en-CA" dirty="0"/>
              <a:t> objectives and tasks which were </a:t>
            </a:r>
            <a:r>
              <a:rPr lang="en-CA" b="1" dirty="0"/>
              <a:t>Agreed </a:t>
            </a:r>
            <a:r>
              <a:rPr lang="en-CA" dirty="0"/>
              <a:t>upon</a:t>
            </a:r>
          </a:p>
          <a:p>
            <a:r>
              <a:rPr lang="en-CA" dirty="0"/>
              <a:t>DOING: an item according to a </a:t>
            </a:r>
            <a:r>
              <a:rPr lang="en-CA" b="1" dirty="0"/>
              <a:t>Time-Based </a:t>
            </a:r>
            <a:r>
              <a:rPr lang="en-CA" dirty="0"/>
              <a:t>target – hours of effort completed by a due date &amp; time</a:t>
            </a:r>
          </a:p>
          <a:p>
            <a:r>
              <a:rPr lang="en-CA" dirty="0"/>
              <a:t>DONE: items that were </a:t>
            </a:r>
            <a:r>
              <a:rPr lang="en-CA" b="1" dirty="0"/>
              <a:t>Measured </a:t>
            </a:r>
            <a:r>
              <a:rPr lang="en-CA" dirty="0"/>
              <a:t>as completed</a:t>
            </a:r>
          </a:p>
          <a:p>
            <a:r>
              <a:rPr lang="en-CA" dirty="0"/>
              <a:t>HUNG UP: an aspect of an item became </a:t>
            </a:r>
            <a:r>
              <a:rPr lang="en-CA" b="1" dirty="0"/>
              <a:t>unRealistic</a:t>
            </a:r>
          </a:p>
          <a:p>
            <a:endParaRPr lang="en-CA" dirty="0"/>
          </a:p>
          <a:p>
            <a:r>
              <a:rPr lang="en-CA" dirty="0"/>
              <a:t>See Final Assignment Plan.docx</a:t>
            </a:r>
          </a:p>
          <a:p>
            <a:r>
              <a:rPr lang="en-US" dirty="0"/>
              <a:t>https://en.wikipedia.org/wiki/SMART_criteria</a:t>
            </a: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297599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Scope – Time – Resources in the PM Triangle or triple constraint. </a:t>
            </a:r>
            <a:endParaRPr lang="en-CA" dirty="0"/>
          </a:p>
          <a:p>
            <a:r>
              <a:rPr lang="en-CA" dirty="0"/>
              <a:t>http://thatpmgame.com/</a:t>
            </a:r>
          </a:p>
          <a:p>
            <a:r>
              <a:rPr lang="en-US" dirty="0"/>
              <a:t>P</a:t>
            </a:r>
            <a:r>
              <a:rPr lang="en-CA" dirty="0" err="1"/>
              <a:t>lan</a:t>
            </a:r>
            <a:r>
              <a:rPr lang="en-CA" dirty="0"/>
              <a:t> by putting available resources on the Gantt chart to complete tasks on time and on budget.</a:t>
            </a:r>
          </a:p>
          <a:p>
            <a:pPr defTabSz="923018">
              <a:defRPr/>
            </a:pPr>
            <a:r>
              <a:rPr lang="en-US" baseline="0" dirty="0"/>
              <a:t>This </a:t>
            </a:r>
            <a:endParaRPr lang="en-CA" baseline="0" dirty="0"/>
          </a:p>
          <a:p>
            <a:pPr defTabSz="923018">
              <a:defRPr/>
            </a:pPr>
            <a:r>
              <a:rPr lang="en-CA" baseline="0" dirty="0"/>
              <a:t> chart shows what tasks are prerequisites to the start of next tasks, i.e. </a:t>
            </a:r>
            <a:r>
              <a:rPr lang="en-CA" dirty="0"/>
              <a:t>schedule dependencies.</a:t>
            </a:r>
          </a:p>
          <a:p>
            <a:pPr defTabSz="923018">
              <a:defRPr/>
            </a:pPr>
            <a:r>
              <a:rPr lang="en-US" dirty="0"/>
              <a:t>M</a:t>
            </a:r>
            <a:r>
              <a:rPr lang="en-CA" dirty="0"/>
              <a:t>ore on WBS and Gantt charts in the Notes slides below.</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12254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32901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1094214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233617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a:t>
            </a:r>
            <a:r>
              <a:rPr lang="en-CA" dirty="0">
                <a:solidFill>
                  <a:schemeClr val="tx2"/>
                </a:solidFill>
              </a:rPr>
              <a:t>to gain PMP certification </a:t>
            </a:r>
            <a:r>
              <a:rPr lang="en-CA" dirty="0"/>
              <a:t>you must pass the exams and agree to the code of ethics.</a:t>
            </a:r>
          </a:p>
          <a:p>
            <a:endParaRPr lang="en-CA" dirty="0"/>
          </a:p>
          <a:p>
            <a:r>
              <a:rPr lang="en-CA" dirty="0"/>
              <a:t>The number of people </a:t>
            </a:r>
            <a:r>
              <a:rPr lang="en-CA" dirty="0">
                <a:solidFill>
                  <a:schemeClr val="tx2"/>
                </a:solidFill>
              </a:rPr>
              <a:t>adding PMP to their resume </a:t>
            </a:r>
            <a:r>
              <a:rPr lang="en-CA" dirty="0"/>
              <a:t>is increasing quickly. Consider adding it to yours.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242219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URLs linked to images including Seneca Downtown.</a:t>
            </a:r>
          </a:p>
          <a:p>
            <a:endParaRPr lang="en-US" dirty="0"/>
          </a:p>
          <a:p>
            <a:r>
              <a:rPr lang="en-US" dirty="0"/>
              <a:t>https://www.senecacollege.ca/programs/fulltime/PMC.html</a:t>
            </a:r>
          </a:p>
          <a:p>
            <a:endParaRPr lang="en-US" dirty="0"/>
          </a:p>
          <a:p>
            <a:r>
              <a:rPr lang="en-CA" dirty="0"/>
              <a:t>https://www.senecacollege.ca/ce/business/management-human-resources/advanced-project-management.html</a:t>
            </a:r>
          </a:p>
          <a:p>
            <a:endParaRPr lang="en-CA" dirty="0"/>
          </a:p>
          <a:p>
            <a:r>
              <a:rPr lang="en-CA" dirty="0"/>
              <a:t>https://www.senecacollege.ca/ce/business/management-human-resources/business-analysis.html</a:t>
            </a: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467902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60858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7933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1139970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CA" sz="1400" dirty="0"/>
              <a:t>https://en.wikipedia.org/wiki/Scope_(project_management)</a:t>
            </a:r>
          </a:p>
          <a:p>
            <a:endParaRPr lang="en-CA" sz="1400" dirty="0">
              <a:solidFill>
                <a:schemeClr val="tx2"/>
              </a:solidFill>
            </a:endParaRPr>
          </a:p>
          <a:p>
            <a:r>
              <a:rPr lang="en-CA" sz="1400" dirty="0">
                <a:solidFill>
                  <a:schemeClr val="tx2"/>
                </a:solidFill>
              </a:rPr>
              <a:t>Correctly defining the Scope leads to</a:t>
            </a:r>
            <a:r>
              <a:rPr lang="en-CA" sz="1400" dirty="0"/>
              <a:t>:</a:t>
            </a:r>
            <a:endParaRPr lang="en-US" sz="1400" dirty="0"/>
          </a:p>
          <a:p>
            <a:pPr marL="738415" lvl="1" indent="-461509">
              <a:buFont typeface="+mj-lt"/>
              <a:buAutoNum type="arabicPeriod"/>
            </a:pPr>
            <a:r>
              <a:rPr lang="en-CA" sz="1400" dirty="0"/>
              <a:t>Ability to </a:t>
            </a:r>
            <a:r>
              <a:rPr lang="en-CA" sz="1400" dirty="0">
                <a:solidFill>
                  <a:schemeClr val="tx2"/>
                </a:solidFill>
              </a:rPr>
              <a:t>break the work done into concrete steps.</a:t>
            </a:r>
          </a:p>
          <a:p>
            <a:pPr marL="738415" lvl="1" indent="-461509">
              <a:buFont typeface="+mj-lt"/>
              <a:buAutoNum type="arabicPeriod"/>
            </a:pPr>
            <a:r>
              <a:rPr lang="en-CA" sz="1400" dirty="0"/>
              <a:t>Understand the </a:t>
            </a:r>
            <a:r>
              <a:rPr lang="en-CA" sz="1400" dirty="0">
                <a:solidFill>
                  <a:schemeClr val="tx2"/>
                </a:solidFill>
              </a:rPr>
              <a:t>total cost of the project.</a:t>
            </a:r>
          </a:p>
          <a:p>
            <a:pPr marL="738415" lvl="1" indent="-461509">
              <a:buFont typeface="+mj-lt"/>
              <a:buAutoNum type="arabicPeriod"/>
            </a:pPr>
            <a:r>
              <a:rPr lang="en-CA" sz="1400" dirty="0">
                <a:solidFill>
                  <a:schemeClr val="tx2"/>
                </a:solidFill>
              </a:rPr>
              <a:t>Tender contracts to complete the project.</a:t>
            </a:r>
          </a:p>
          <a:p>
            <a:pPr marL="738415" lvl="1" indent="-461509">
              <a:buFont typeface="+mj-lt"/>
              <a:buAutoNum type="arabicPeriod"/>
            </a:pPr>
            <a:r>
              <a:rPr lang="en-CA" sz="1400" dirty="0">
                <a:solidFill>
                  <a:schemeClr val="tx2"/>
                </a:solidFill>
              </a:rPr>
              <a:t>Assign responsibility for key components. </a:t>
            </a:r>
            <a:endParaRPr lang="en-US" sz="1400" dirty="0">
              <a:solidFill>
                <a:schemeClr val="tx2"/>
              </a:solidFill>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2127928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http://www.dummies.com/careers/project-management/4-ways-to-display-your-projects-schedule/#slide-3</a:t>
            </a:r>
          </a:p>
          <a:p>
            <a:r>
              <a:rPr lang="en-CA" dirty="0"/>
              <a:t>https://en.wikipedia.org/wiki/Work_breakdown_structure</a:t>
            </a:r>
          </a:p>
          <a:p>
            <a:r>
              <a:rPr lang="en-CA" baseline="0" dirty="0"/>
              <a:t>A WBS is not an exhaustive list of work. It is instead a comprehensive classification of project scope.</a:t>
            </a:r>
          </a:p>
          <a:p>
            <a:r>
              <a:rPr lang="en-CA" baseline="0" dirty="0"/>
              <a:t>A WBS is neither a project plan, a schedule, nor a chronological listing. It specifies </a:t>
            </a:r>
            <a:r>
              <a:rPr lang="en-CA" b="1" baseline="0" dirty="0"/>
              <a:t>what will be done</a:t>
            </a:r>
            <a:r>
              <a:rPr lang="en-CA" baseline="0" dirty="0"/>
              <a:t>, not necessarily how or when. That said, budgets, and estimates, hours per WBS item and related labour rates are also needed.</a:t>
            </a:r>
          </a:p>
          <a:p>
            <a:r>
              <a:rPr lang="en-US" baseline="0" dirty="0"/>
              <a:t>G</a:t>
            </a:r>
            <a:r>
              <a:rPr lang="en-CA" baseline="0" dirty="0" err="1"/>
              <a:t>antt</a:t>
            </a:r>
            <a:r>
              <a:rPr lang="en-CA" baseline="0" dirty="0"/>
              <a:t> charts and Critical Paths address who, how, and when tasks are completed.</a:t>
            </a:r>
          </a:p>
          <a:p>
            <a:endParaRPr lang="en-US" baseline="0" dirty="0"/>
          </a:p>
          <a:p>
            <a:r>
              <a:rPr lang="en-CA" dirty="0"/>
              <a:t>General rule of WBS tasks is the 8/80 rule. A task's work can be accomplished in 8 hours and not more than</a:t>
            </a:r>
            <a:r>
              <a:rPr lang="en-CA" baseline="0" dirty="0"/>
              <a:t> 80 hours or 1 day to two weeks.</a:t>
            </a:r>
          </a:p>
          <a:p>
            <a:r>
              <a:rPr lang="en-CA" dirty="0"/>
              <a:t>A work package at the activity level is a task that:</a:t>
            </a:r>
          </a:p>
          <a:p>
            <a:r>
              <a:rPr lang="en-CA" dirty="0"/>
              <a:t>can be realistically and confidently estimated;</a:t>
            </a:r>
          </a:p>
          <a:p>
            <a:r>
              <a:rPr lang="en-CA" dirty="0"/>
              <a:t>makes no sense practically to break down any further – the task description is enough for an expert to understand;</a:t>
            </a:r>
          </a:p>
          <a:p>
            <a:r>
              <a:rPr lang="en-CA" dirty="0"/>
              <a:t>produces a deliverable which is measurable; and</a:t>
            </a:r>
          </a:p>
          <a:p>
            <a:r>
              <a:rPr lang="en-CA" dirty="0"/>
              <a:t>forms a unique package of work which can be assigned to a known person, a technical role, outsourced, or contracted out. A skilled person could go away and complete the work package.</a:t>
            </a:r>
          </a:p>
          <a:p>
            <a:r>
              <a:rPr lang="en-US" dirty="0"/>
              <a:t>T</a:t>
            </a:r>
            <a:r>
              <a:rPr lang="en-CA" dirty="0"/>
              <a:t>asks are acquisition of hardware, creation of software, and deployment/installation activities; these are all measurable deliverables.</a:t>
            </a:r>
          </a:p>
          <a:p>
            <a:endParaRPr lang="en-US" baseline="0" dirty="0"/>
          </a:p>
          <a:p>
            <a:r>
              <a:rPr lang="en-US" baseline="0" dirty="0"/>
              <a:t>A</a:t>
            </a:r>
            <a:r>
              <a:rPr lang="en-CA" baseline="0" dirty="0"/>
              <a:t> person-month is 120 – 150 hours, that is billable or task productive hours. It takes into account statutory holidays and administrative time.</a:t>
            </a:r>
          </a:p>
          <a:p>
            <a:pPr defTabSz="923018">
              <a:defRPr/>
            </a:pPr>
            <a:endParaRPr lang="en-US" dirty="0"/>
          </a:p>
          <a:p>
            <a:pPr defTabSz="923018">
              <a:defRPr/>
            </a:pPr>
            <a:r>
              <a:rPr lang="en-US" dirty="0"/>
              <a:t>https://en.wikipedia.org/wiki/Gantt_chart</a:t>
            </a:r>
          </a:p>
          <a:p>
            <a:endParaRPr lang="en-US" baseline="0" dirty="0"/>
          </a:p>
          <a:p>
            <a:r>
              <a:rPr lang="en-US" baseline="0" dirty="0"/>
              <a:t>A</a:t>
            </a:r>
            <a:r>
              <a:rPr lang="en-CA" baseline="0" dirty="0"/>
              <a:t> Gantt chart should also show what tasks are prerequisites to the start of next tasks, i.e. </a:t>
            </a:r>
            <a:r>
              <a:rPr lang="en-CA" dirty="0"/>
              <a:t>schedule dependencies.</a:t>
            </a:r>
          </a:p>
          <a:p>
            <a:endParaRPr lang="en-US" baseline="0" dirty="0"/>
          </a:p>
          <a:p>
            <a:r>
              <a:rPr lang="en-CA" baseline="0" dirty="0"/>
              <a:t>A similar technique is using the Critical Path Method to construct a model of the project that includes the following:</a:t>
            </a:r>
          </a:p>
          <a:p>
            <a:r>
              <a:rPr lang="en-CA" baseline="0" dirty="0"/>
              <a:t>    A list of all activities required to complete the project (typically categorized within a work breakdown structure),</a:t>
            </a:r>
          </a:p>
          <a:p>
            <a:r>
              <a:rPr lang="en-CA" baseline="0" dirty="0"/>
              <a:t>    The time (duration) that each activity will take to complete,</a:t>
            </a:r>
          </a:p>
          <a:p>
            <a:r>
              <a:rPr lang="en-CA" baseline="0" dirty="0"/>
              <a:t>    The dependencies between the activities and,</a:t>
            </a:r>
          </a:p>
          <a:p>
            <a:r>
              <a:rPr lang="en-CA" baseline="0" dirty="0"/>
              <a:t>    Logical end points such as milestones or deliverable items.</a:t>
            </a:r>
          </a:p>
          <a:p>
            <a:r>
              <a:rPr lang="en-US" baseline="0" dirty="0"/>
              <a:t>T</a:t>
            </a:r>
            <a:r>
              <a:rPr lang="en-CA" baseline="0" dirty="0"/>
              <a:t>his gives greater granularity in scheduling overlapping non-dependent activities, which set of dependent activities require the longest timelines, and where the schedule might be "crashed" </a:t>
            </a:r>
            <a:r>
              <a:rPr lang="en-CA" dirty="0"/>
              <a:t>by shifting more resources towards the completion of an activity.</a:t>
            </a:r>
            <a:endParaRPr lang="en-CA" baseline="0" dirty="0"/>
          </a:p>
          <a:p>
            <a:r>
              <a:rPr lang="en-CA" baseline="0" dirty="0"/>
              <a:t>https://en.wikipedia.org/wiki/Critical_path_method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112C913-6F88-4A90-94C7-0B67DFC553AD}" type="slidenum">
              <a:rPr lang="en-US" smtClean="0"/>
              <a:t>27</a:t>
            </a:fld>
            <a:endParaRPr lang="en-US"/>
          </a:p>
        </p:txBody>
      </p:sp>
    </p:spTree>
    <p:extLst>
      <p:ext uri="{BB962C8B-B14F-4D97-AF65-F5344CB8AC3E}">
        <p14:creationId xmlns:p14="http://schemas.microsoft.com/office/powerpoint/2010/main" val="3223610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WBS estimates detailed tasks, estimated hours @ skill level.</a:t>
            </a:r>
          </a:p>
          <a:p>
            <a:r>
              <a:rPr lang="en-CA" dirty="0"/>
              <a:t>General categories of tasks by skill level are summarized for the budget. </a:t>
            </a:r>
          </a:p>
          <a:p>
            <a:r>
              <a:rPr lang="en-CA" dirty="0"/>
              <a:t>Budget applies hourly cost of a skill level to estimated hours.</a:t>
            </a:r>
          </a:p>
        </p:txBody>
      </p:sp>
      <p:sp>
        <p:nvSpPr>
          <p:cNvPr id="4" name="Slide Number Placeholder 3"/>
          <p:cNvSpPr>
            <a:spLocks noGrp="1"/>
          </p:cNvSpPr>
          <p:nvPr>
            <p:ph type="sldNum" sz="quarter" idx="5"/>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1931020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388660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870762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2649161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http://www.dummies.com/software/microsoft-office/project/10-golden-rules-project-management/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915208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2962463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https://en.wikipedia.org/wiki/Scope_(project_management)</a:t>
            </a:r>
          </a:p>
          <a:p>
            <a:r>
              <a:rPr lang="en-CA" dirty="0"/>
              <a:t>Using sound project management techniques and processes will give you a higher likelihood that your project will be completed on time, within budget and to an acceptable level of quality.</a:t>
            </a:r>
          </a:p>
          <a:p>
            <a:r>
              <a:rPr lang="en-CA" dirty="0"/>
              <a:t>1. Are you going to manage scope or deal with cost and deadline overruns caused by doing more work than your budget covers? </a:t>
            </a:r>
          </a:p>
          <a:p>
            <a:r>
              <a:rPr lang="en-US" dirty="0"/>
              <a:t>A project's Scope statement defines and controls what is and, potentially, what </a:t>
            </a:r>
            <a:r>
              <a:rPr lang="en-US" i="1" dirty="0"/>
              <a:t>is not</a:t>
            </a:r>
            <a:r>
              <a:rPr lang="en-US" dirty="0"/>
              <a:t> included in the project. </a:t>
            </a:r>
          </a:p>
          <a:p>
            <a:r>
              <a:rPr lang="en-CA" dirty="0"/>
              <a:t>2. Are you going to build quality into your process or fix problems later when they will be more costly to resolve?</a:t>
            </a:r>
          </a:p>
          <a:p>
            <a:pPr defTabSz="923018">
              <a:defRPr/>
            </a:pPr>
            <a:r>
              <a:rPr lang="en-CA" dirty="0"/>
              <a:t>3. Are you going to communicate proactively or deal with conflict and uncertainty caused by a lack of project information?</a:t>
            </a:r>
          </a:p>
          <a:p>
            <a:r>
              <a:rPr lang="en-CA" dirty="0"/>
              <a:t>4. Your project will face potential risks. Do you want to try to resolve them before they happen or wait until the problems arise?</a:t>
            </a:r>
          </a:p>
          <a:p>
            <a:pPr defTabSz="923018">
              <a:defRPr/>
            </a:pPr>
            <a:r>
              <a:rPr lang="en-CA" dirty="0"/>
              <a:t>5. Your project is going to face issues. Do you want to proactively resolve them or figure them out as you go?</a:t>
            </a:r>
          </a:p>
          <a:p>
            <a:pPr defTabSz="923018">
              <a:defRPr/>
            </a:pPr>
            <a:endParaRPr lang="en-US" dirty="0"/>
          </a:p>
          <a:p>
            <a:pPr defTabSz="923018">
              <a:defRPr/>
            </a:pPr>
            <a:r>
              <a:rPr lang="en-US" dirty="0"/>
              <a:t>http://www.tensteppm.com/open/A1ValueofPM.html</a:t>
            </a:r>
          </a:p>
          <a:p>
            <a:r>
              <a:rPr lang="en-US" b="1" dirty="0"/>
              <a:t>Top 5 Reasons why we need Project Management Processes</a:t>
            </a:r>
          </a:p>
          <a:p>
            <a:pPr rtl="0"/>
            <a:r>
              <a:rPr lang="en-US" dirty="0"/>
              <a:t>We all follow Project Management processes in our projects. Mostly, they are tailored to meet the requirements of the project. Some projects need tighter control and more stringent processes that might have been mandated in the contract, while some need processes sufficient to self manage and execute the project to meet the deadlines and quality standards. Whatever be the reasons, if we don’t follow certain processes, it will definitely jeopardize the project.</a:t>
            </a:r>
          </a:p>
          <a:p>
            <a:pPr rtl="0"/>
            <a:r>
              <a:rPr lang="en-US" dirty="0"/>
              <a:t>Here are top 5 reasons why we need to follow processes:</a:t>
            </a:r>
          </a:p>
          <a:p>
            <a:pPr rtl="0"/>
            <a:r>
              <a:rPr lang="en-US" dirty="0"/>
              <a:t>1)      </a:t>
            </a:r>
            <a:r>
              <a:rPr lang="en-US" b="1" dirty="0"/>
              <a:t>To meet the deadlines:</a:t>
            </a:r>
            <a:r>
              <a:rPr lang="en-US" dirty="0"/>
              <a:t>  This is first and foremost. Many times, there are delays in deploying the project at the client’s site because there is no process defined for uploading the software or patches in the customer’s environment. Important steps like build packaging, testing the smooth installation are left out if these are not mentioned in a standard to do checklist. This can cause the team to run around for last minute activities that may result in more problems identified at the last minute. This inadvertently delays the final delivery of the project or product to the customer.</a:t>
            </a:r>
          </a:p>
          <a:p>
            <a:pPr rtl="0"/>
            <a:r>
              <a:rPr lang="en-US" dirty="0"/>
              <a:t>2)      </a:t>
            </a:r>
            <a:r>
              <a:rPr lang="en-US" b="1" dirty="0"/>
              <a:t>To maintain the right quality:</a:t>
            </a:r>
            <a:r>
              <a:rPr lang="en-US" dirty="0"/>
              <a:t> If certain processes or tasks are missed, a high number of defects will be raised at the customer end. Some of them can be precarious such as an interactive website not opening at all for the end user (Obamacare launch), or payments being incorrectly processed (Target Canada).</a:t>
            </a:r>
          </a:p>
          <a:p>
            <a:pPr rtl="0"/>
            <a:r>
              <a:rPr lang="en-US" dirty="0"/>
              <a:t>3)      </a:t>
            </a:r>
            <a:r>
              <a:rPr lang="en-US" b="1" dirty="0"/>
              <a:t>To ensure productivity:</a:t>
            </a:r>
            <a:r>
              <a:rPr lang="en-US" dirty="0"/>
              <a:t> If processes are not maintained and followed, it can result in tasks or activities being identified in an ad hoc manner with managers expecting team to stay late and complete work that could have been otherwise planned well in advance. The team will eventually burn out.</a:t>
            </a:r>
          </a:p>
          <a:p>
            <a:pPr rtl="0"/>
            <a:r>
              <a:rPr lang="en-US" dirty="0"/>
              <a:t>4)      </a:t>
            </a:r>
            <a:r>
              <a:rPr lang="en-US" b="1" dirty="0"/>
              <a:t>To prevent re-work:</a:t>
            </a:r>
            <a:r>
              <a:rPr lang="en-US" dirty="0"/>
              <a:t> It costs $1 to create a business requirement, it costs $100+ to add it after Go Live.</a:t>
            </a:r>
          </a:p>
          <a:p>
            <a:pPr rtl="0"/>
            <a:r>
              <a:rPr lang="en-US" dirty="0"/>
              <a:t>Many a times, due to lack of process, the communication between team members and managers is less than adequate. Assumptions are made. Tasks are completed with a different set of objectives in mind. E.g., Software developer ending up writing code that result in performance issues in a mission critical product. This can cause the customer to wait for a long time for say, a financial transaction to happen. The team then ends up fixing the problem in the next build or release cycle causing more re-work.</a:t>
            </a:r>
          </a:p>
          <a:p>
            <a:pPr rtl="0"/>
            <a:r>
              <a:rPr lang="en-US" b="1" dirty="0"/>
              <a:t>5)</a:t>
            </a:r>
            <a:r>
              <a:rPr lang="en-US" dirty="0"/>
              <a:t>      </a:t>
            </a:r>
            <a:r>
              <a:rPr lang="en-US" b="1" dirty="0"/>
              <a:t>To avoid blame gaming: </a:t>
            </a:r>
            <a:r>
              <a:rPr lang="en-US" dirty="0"/>
              <a:t>All the above points lead to one major effect….Playing the blame game. Each team puts the blame to the previous team, or puts the blame of bad quality to production team. And this goes on in a vicious circle. Add political angle to it, and the project goes for a six.</a:t>
            </a:r>
            <a:r>
              <a:rPr lang="en-US" b="1" dirty="0"/>
              <a:t> </a:t>
            </a:r>
            <a:r>
              <a:rPr lang="en-US" dirty="0"/>
              <a:t>While all this could have been easily avoided by simply following right processes.</a:t>
            </a:r>
          </a:p>
          <a:p>
            <a:pPr rtl="0"/>
            <a:r>
              <a:rPr lang="en-US" dirty="0"/>
              <a:t>Japanese maxim: Fix the problem, not the blame.</a:t>
            </a:r>
          </a:p>
          <a:p>
            <a:r>
              <a:rPr lang="en-US" dirty="0"/>
              <a:t>(</a:t>
            </a:r>
            <a:r>
              <a:rPr lang="en-US" dirty="0">
                <a:hlinkClick r:id="rId3"/>
              </a:rPr>
              <a:t>http://sambit-daspatnaik.blogspot.ca/2012/10/top-5-reasons-why-we-need-project.html</a:t>
            </a:r>
            <a:r>
              <a:rPr lang="en-US" dirty="0"/>
              <a:t>)</a:t>
            </a:r>
          </a:p>
          <a:p>
            <a:endParaRPr lang="en-US" dirty="0"/>
          </a:p>
          <a:p>
            <a:r>
              <a:rPr lang="en-US" dirty="0"/>
              <a:t>https://en.wikipedia.org/wiki/Project_management </a:t>
            </a:r>
          </a:p>
          <a:p>
            <a:r>
              <a:rPr lang="en-US" dirty="0"/>
              <a:t>https://www.wrike.com/project-management-guide/methodologies/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2035858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1416313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defTabSz="923018">
              <a:defRPr/>
            </a:pPr>
            <a:r>
              <a:rPr lang="en-CA" dirty="0"/>
              <a:t>Worldwide IT spending is projected to total $3.5 trillion in 2017, a 2.7 percent increase from 2016, according to Gartner, Inc. The worldwide IT services market is forecast to grow 4.2 percent in 2017. Buyer investments in digital business, intelligent automation, and services optimization and innovation continue to drive growth in the market. http://www.gartner.com/newsroom/id/3568917</a:t>
            </a:r>
            <a:endParaRPr lang="en-US" dirty="0"/>
          </a:p>
          <a:p>
            <a:endParaRPr lang="en-CA" dirty="0"/>
          </a:p>
          <a:p>
            <a:r>
              <a:rPr lang="en-CA" dirty="0"/>
              <a:t>The largest region for total IT spend in 2017 remains North America, with USD$1.19 trillion. However, the fastest-growing region is emerging Asia/Pacific, with 2017 constant-currency growth of 5.9% (revised up 0.4% from the 3Q16 update). The next-best region for growth is sub-Saharan Africa, with 2017 constant-currency growth of 5.2%, up 0.5% from 3Q16. </a:t>
            </a:r>
          </a:p>
          <a:p>
            <a:endParaRPr lang="en-US" dirty="0"/>
          </a:p>
          <a:p>
            <a:r>
              <a:rPr lang="en-CA" b="1" dirty="0"/>
              <a:t>USD$3.464 trillion world-wide spending USD$900B in IT Services and USD$333B in Enterprise Software. Those last two areas are us in CPD/CPA. They are also the areas showing the strongest growth in the last few years historically and projected.</a:t>
            </a:r>
          </a:p>
          <a:p>
            <a:endParaRPr lang="en-US" b="1" dirty="0"/>
          </a:p>
          <a:p>
            <a:r>
              <a:rPr lang="en-US" b="1" dirty="0"/>
              <a:t>S</a:t>
            </a:r>
            <a:r>
              <a:rPr lang="en-CA" b="1" dirty="0" err="1"/>
              <a:t>eneca</a:t>
            </a:r>
            <a:r>
              <a:rPr lang="en-CA" b="1" dirty="0"/>
              <a:t> Library has access to the Gartner database. http://library.senecacollege.ca/res/Gartner.html </a:t>
            </a:r>
          </a:p>
          <a:p>
            <a:endParaRPr lang="en-US" b="1" dirty="0"/>
          </a:p>
          <a:p>
            <a:pPr defTabSz="923018">
              <a:defRPr/>
            </a:pPr>
            <a:r>
              <a:rPr lang="en-US" dirty="0"/>
              <a:t>We had better know what we are doing. “</a:t>
            </a:r>
            <a:r>
              <a:rPr lang="en-CA" dirty="0"/>
              <a:t>good IT is expensive and bad IT is even more expensive”</a:t>
            </a:r>
            <a:endParaRPr lang="en-US" dirty="0"/>
          </a:p>
          <a:p>
            <a:r>
              <a:rPr lang="en-CA" dirty="0"/>
              <a:t>http://calleam.com/WTPF/?tag=examples-of-failed-projects</a:t>
            </a:r>
          </a:p>
          <a:p>
            <a:r>
              <a:rPr lang="en-CA" dirty="0"/>
              <a:t>http://calleam.com/WTPF/?p=8336</a:t>
            </a:r>
          </a:p>
          <a:p>
            <a:r>
              <a:rPr lang="en-CA" dirty="0"/>
              <a:t>http://www.cbc.ca/news/canada/ottawa/phoenix-payroll-problems-ibm-1.3770947</a:t>
            </a:r>
          </a:p>
          <a:p>
            <a:r>
              <a:rPr lang="en-CA" dirty="0" err="1"/>
              <a:t>Cdn</a:t>
            </a:r>
            <a:r>
              <a:rPr lang="en-CA" dirty="0"/>
              <a:t> Federal Gov’t Phoenix payroll system </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3426631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2240681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solidFill>
                  <a:srgbClr val="F48C02"/>
                </a:solidFill>
              </a:rPr>
              <a:t>Jobs in Robotics are Bringing back jobs in Manufacturing</a:t>
            </a:r>
          </a:p>
          <a:p>
            <a:endParaRPr lang="en-CA" dirty="0"/>
          </a:p>
          <a:p>
            <a:r>
              <a:rPr lang="en-CA" dirty="0"/>
              <a:t>Local example of changes in the manufacturing industry:</a:t>
            </a:r>
          </a:p>
          <a:p>
            <a:r>
              <a:rPr lang="en-CA" sz="1200" b="0" i="0" kern="1200" dirty="0">
                <a:solidFill>
                  <a:schemeClr val="tx1"/>
                </a:solidFill>
                <a:effectLst/>
                <a:latin typeface="+mn-lt"/>
                <a:ea typeface="+mn-ea"/>
                <a:cs typeface="+mn-cs"/>
              </a:rPr>
              <a:t>General Motors has been in Oshawa, Ont., for 100 years. It has always been the city's largest single employer. For every job at the assembly plant, up to nine jobs additional are created in the community.</a:t>
            </a:r>
            <a:endParaRPr lang="en-CA" dirty="0"/>
          </a:p>
          <a:p>
            <a:r>
              <a:rPr lang="en-CA" dirty="0"/>
              <a:t>In the 1980s, </a:t>
            </a:r>
            <a:r>
              <a:rPr lang="en-CA" sz="1200" b="0" i="0" kern="1200" dirty="0">
                <a:solidFill>
                  <a:schemeClr val="tx1"/>
                </a:solidFill>
                <a:effectLst/>
                <a:latin typeface="+mn-lt"/>
                <a:ea typeface="+mn-ea"/>
                <a:cs typeface="+mn-cs"/>
              </a:rPr>
              <a:t>General Motors invests $8-billion to improve its manufacturing capacity in Canada. The revolutionary GM </a:t>
            </a:r>
            <a:r>
              <a:rPr lang="en-CA" sz="1200" b="0" i="0" kern="1200" dirty="0" err="1">
                <a:solidFill>
                  <a:schemeClr val="tx1"/>
                </a:solidFill>
                <a:effectLst/>
                <a:latin typeface="+mn-lt"/>
                <a:ea typeface="+mn-ea"/>
                <a:cs typeface="+mn-cs"/>
              </a:rPr>
              <a:t>Autoplex</a:t>
            </a:r>
            <a:r>
              <a:rPr lang="en-CA" sz="1200" b="0" i="0" kern="1200" dirty="0">
                <a:solidFill>
                  <a:schemeClr val="tx1"/>
                </a:solidFill>
                <a:effectLst/>
                <a:latin typeface="+mn-lt"/>
                <a:ea typeface="+mn-ea"/>
                <a:cs typeface="+mn-cs"/>
              </a:rPr>
              <a:t> in Oshawa becomes the largest car assembly plant on the planet. approximately 23,000 people </a:t>
            </a:r>
            <a:r>
              <a:rPr lang="en-CA" sz="1200" b="0" i="0" kern="1200" dirty="0" err="1">
                <a:solidFill>
                  <a:schemeClr val="tx1"/>
                </a:solidFill>
                <a:effectLst/>
                <a:latin typeface="+mn-lt"/>
                <a:ea typeface="+mn-ea"/>
                <a:cs typeface="+mn-cs"/>
              </a:rPr>
              <a:t>employsed</a:t>
            </a:r>
            <a:r>
              <a:rPr lang="en-CA" sz="1200" b="0" i="0" kern="1200" dirty="0">
                <a:solidFill>
                  <a:schemeClr val="tx1"/>
                </a:solidFill>
                <a:effectLst/>
                <a:latin typeface="+mn-lt"/>
                <a:ea typeface="+mn-ea"/>
                <a:cs typeface="+mn-cs"/>
              </a:rPr>
              <a:t> in Oshawa. </a:t>
            </a:r>
          </a:p>
          <a:p>
            <a:r>
              <a:rPr lang="en-CA" sz="1200" b="0" i="0" kern="1200" dirty="0">
                <a:solidFill>
                  <a:schemeClr val="tx1"/>
                </a:solidFill>
                <a:effectLst/>
                <a:latin typeface="+mn-lt"/>
                <a:ea typeface="+mn-ea"/>
                <a:cs typeface="+mn-cs"/>
              </a:rPr>
              <a:t>Economic impact e.g. In 1996, a three-week strike of GM's hourly workers in Canada took at least $1-billion out of the Canadian economy.</a:t>
            </a:r>
          </a:p>
          <a:p>
            <a:r>
              <a:rPr lang="en-CA" sz="1200" b="0" i="0" kern="1200" dirty="0">
                <a:solidFill>
                  <a:schemeClr val="tx1"/>
                </a:solidFill>
                <a:effectLst/>
                <a:latin typeface="+mn-lt"/>
                <a:ea typeface="+mn-ea"/>
                <a:cs typeface="+mn-cs"/>
              </a:rPr>
              <a:t>In the early 2000s, GM invested more money to create state of the art manufacturing using robotics to reduce repetitive strain injuries in workers, allow highly flexible production, and reduce its carbon and environmental footprint.</a:t>
            </a:r>
          </a:p>
          <a:p>
            <a:r>
              <a:rPr lang="en-CA" dirty="0"/>
              <a:t>The Oshawa plant has almost always been the highest quality and overall "best" plant in the North American auto industry.</a:t>
            </a:r>
          </a:p>
          <a:p>
            <a:r>
              <a:rPr lang="en-CA" dirty="0"/>
              <a:t>By end of 2019, GM's last Oshawa plant will close eliminating almost 3,000 </a:t>
            </a:r>
            <a:r>
              <a:rPr lang="en-CA" sz="1200" b="0" i="0" kern="1200" dirty="0">
                <a:solidFill>
                  <a:schemeClr val="tx1"/>
                </a:solidFill>
                <a:effectLst/>
                <a:latin typeface="+mn-lt"/>
                <a:ea typeface="+mn-ea"/>
                <a:cs typeface="+mn-cs"/>
              </a:rPr>
              <a:t>jobs. (GM is offering “special relocations to Oshawa employees for jobs at some of its other Ontario operations”, also enhanced retirement packages.)</a:t>
            </a:r>
          </a:p>
          <a:p>
            <a:r>
              <a:rPr lang="en-CA" sz="1200" b="0" i="0" kern="1200" dirty="0">
                <a:solidFill>
                  <a:schemeClr val="tx1"/>
                </a:solidFill>
                <a:effectLst/>
                <a:latin typeface="+mn-lt"/>
                <a:ea typeface="+mn-ea"/>
                <a:cs typeface="+mn-cs"/>
              </a:rPr>
              <a:t>In 2017, GM opened its Canadian Technical Centre (CTC) in Markham, Ontario to have 1,000 employees at  full capacity, including 700 practising engineers. The facility will support GM’s advanced driver assistance features, fully autonomous vehicle program, and infotainment center design and improvements. GM also has R&amp;D facilities in Oshawa, Toronto, and Kitchener-Waterloo. A test track for autonomous and advanced technology vehicles is being built now in Oshawa on the old GM </a:t>
            </a:r>
            <a:r>
              <a:rPr lang="en-CA" sz="1200" b="0" i="0" kern="1200" dirty="0" err="1">
                <a:solidFill>
                  <a:schemeClr val="tx1"/>
                </a:solidFill>
                <a:effectLst/>
                <a:latin typeface="+mn-lt"/>
                <a:ea typeface="+mn-ea"/>
                <a:cs typeface="+mn-cs"/>
              </a:rPr>
              <a:t>Autoplex</a:t>
            </a:r>
            <a:r>
              <a:rPr lang="en-CA" sz="1200" b="0" i="0" kern="1200" dirty="0">
                <a:solidFill>
                  <a:schemeClr val="tx1"/>
                </a:solidFill>
                <a:effectLst/>
                <a:latin typeface="+mn-lt"/>
                <a:ea typeface="+mn-ea"/>
                <a:cs typeface="+mn-cs"/>
              </a:rPr>
              <a:t> grounds supporting 300 jobs. </a:t>
            </a:r>
          </a:p>
          <a:p>
            <a:r>
              <a:rPr lang="en-CA" sz="1200" b="0" i="0" kern="1200" dirty="0">
                <a:solidFill>
                  <a:schemeClr val="tx1"/>
                </a:solidFill>
                <a:effectLst/>
                <a:latin typeface="+mn-lt"/>
                <a:ea typeface="+mn-ea"/>
                <a:cs typeface="+mn-cs"/>
              </a:rPr>
              <a:t>Okay  </a:t>
            </a:r>
          </a:p>
          <a:p>
            <a:r>
              <a:rPr lang="en-CA" sz="1200" b="0" i="0" kern="1200" dirty="0">
                <a:solidFill>
                  <a:schemeClr val="tx1"/>
                </a:solidFill>
                <a:effectLst/>
                <a:latin typeface="+mn-lt"/>
                <a:ea typeface="+mn-ea"/>
                <a:cs typeface="+mn-cs"/>
              </a:rPr>
              <a:t>Th e last manufacturing jobs in Oshawa are turning into R&amp;D jobs in the greater Toronto area. There is an economic improvement at the macro scale, but at the micro scale,  engineering jobs are not manufacturing jobs.</a:t>
            </a:r>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05243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64530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Making up approximately 7% of the economy, Canada’s tech industry has 488,000 IT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https://www.itworldcanada.com/article/more-data-needed-to-help-it-professionals-future-proof-their-careers/423606</a:t>
            </a:r>
          </a:p>
          <a:p>
            <a:r>
              <a:rPr lang="en-CA" dirty="0"/>
              <a:t>"IT is the fastest growing sector in Canada in terms of job creation, according to human resources firm, Randstad Canada. Toronto is the fastest-growing market for tech jobs in the world, Ottawa and Montreal are in the top 15 fastest growing IT job markets. Randstad reported that the top in-demand skills in 2019 are </a:t>
            </a:r>
            <a:r>
              <a:rPr lang="en-CA" b="1" dirty="0"/>
              <a:t>coding and programming</a:t>
            </a:r>
            <a:r>
              <a:rPr lang="en-CA" dirty="0"/>
              <a:t>.  In </a:t>
            </a:r>
            <a:r>
              <a:rPr lang="en-CA" dirty="0" err="1"/>
              <a:t>ITWC’s</a:t>
            </a:r>
            <a:r>
              <a:rPr lang="en-CA" dirty="0"/>
              <a:t> 2019 CIO Census, tech leaders said they’re most in need of finding </a:t>
            </a:r>
            <a:r>
              <a:rPr lang="en-CA" b="1" dirty="0"/>
              <a:t>skilled enterprise app developers as well as data and business analysts</a:t>
            </a:r>
            <a:r>
              <a:rPr lang="en-CA" dirty="0"/>
              <a:t>.</a:t>
            </a:r>
          </a:p>
          <a:p>
            <a:endParaRPr lang="en-CA" dirty="0"/>
          </a:p>
          <a:p>
            <a:r>
              <a:rPr lang="en-CA" dirty="0"/>
              <a:t>NoSQL = "non </a:t>
            </a:r>
            <a:r>
              <a:rPr lang="en-CA" dirty="0">
                <a:hlinkClick r:id="rId3" tooltip="SQL"/>
              </a:rPr>
              <a:t>SQL</a:t>
            </a:r>
            <a:r>
              <a:rPr lang="en-CA" dirty="0"/>
              <a:t>" or "non relational" and also Not Only SQL</a:t>
            </a:r>
          </a:p>
          <a:p>
            <a:endParaRPr lang="en-CA" dirty="0"/>
          </a:p>
          <a:p>
            <a:r>
              <a:rPr lang="en-CA" dirty="0"/>
              <a:t>https://www.randstad.ca/hot-jobs/technology-jobs-in-demand/#titles</a:t>
            </a:r>
          </a:p>
          <a:p>
            <a:r>
              <a:rPr lang="en-CA" dirty="0"/>
              <a:t>https://www.randstad.ca/hot-jobs/technology-jobs/technology-jobs-in-toronto/</a:t>
            </a:r>
          </a:p>
          <a:p>
            <a:r>
              <a:rPr lang="en-CA" dirty="0"/>
              <a:t>Per 2020 guide from https://www.roberthalf.ca/en/salary-guide/technology  </a:t>
            </a:r>
            <a:r>
              <a:rPr lang="en-CA" i="1" dirty="0"/>
              <a:t>(scroll down the page for Salary Calculator inquiry form and in-demand skills and positions)</a:t>
            </a:r>
          </a:p>
          <a:p>
            <a:endParaRPr lang="en-CA" dirty="0"/>
          </a:p>
          <a:p>
            <a:r>
              <a:rPr lang="en-CA" dirty="0"/>
              <a:t>Software developer. I primarily write code and develop applications that are not hosted in a cloud environment.</a:t>
            </a:r>
          </a:p>
          <a:p>
            <a:r>
              <a:rPr lang="en-CA" dirty="0"/>
              <a:t>Cloud developer. I primarily write code and develop applications that are hosted in the cloud.</a:t>
            </a:r>
          </a:p>
          <a:p>
            <a:r>
              <a:rPr lang="en-CA" dirty="0"/>
              <a:t>Cloud native developer. I primarily write applications in cloud environments using containerization or serverless technologies.</a:t>
            </a:r>
          </a:p>
          <a:p>
            <a:r>
              <a:rPr lang="en-CA" dirty="0"/>
              <a:t>IT decision maker. I oversee and/or set the strategy for IT activities including tools and technologies to be used by my team/organization.</a:t>
            </a:r>
          </a:p>
          <a:p>
            <a:r>
              <a:rPr lang="en-CA" dirty="0"/>
              <a:t>IT professional. I perform IT activities to support my organization or team.</a:t>
            </a:r>
          </a:p>
          <a:p>
            <a:r>
              <a:rPr lang="en-CA" dirty="0"/>
              <a:t>Data professional. I build, run or oversee data mining, advanced algorithms or models.</a:t>
            </a:r>
          </a:p>
          <a:p>
            <a:r>
              <a:rPr lang="en-CA" dirty="0"/>
              <a:t>Business decision-maker. I spend my time on non-technical activities but have some oversight and responsibility for IT functions and budgets.</a:t>
            </a:r>
          </a:p>
          <a:p>
            <a:endParaRPr lang="en-CA" dirty="0"/>
          </a:p>
          <a:p>
            <a:r>
              <a:rPr lang="en-CA" u="sng" dirty="0"/>
              <a:t>Industry Certifications </a:t>
            </a:r>
          </a:p>
          <a:p>
            <a:r>
              <a:rPr lang="en-CA" dirty="0"/>
              <a:t>Application Development / Programming</a:t>
            </a:r>
          </a:p>
          <a:p>
            <a:r>
              <a:rPr lang="en-CA" dirty="0"/>
              <a:t>Business analysis</a:t>
            </a:r>
          </a:p>
          <a:p>
            <a:r>
              <a:rPr lang="en-CA" dirty="0"/>
              <a:t>Cloud Architect</a:t>
            </a:r>
          </a:p>
          <a:p>
            <a:r>
              <a:rPr lang="en-CA" dirty="0"/>
              <a:t>Cybersecurity/Information Security</a:t>
            </a:r>
          </a:p>
          <a:p>
            <a:r>
              <a:rPr lang="en-CA" dirty="0"/>
              <a:t>Data Analyst</a:t>
            </a:r>
          </a:p>
          <a:p>
            <a:r>
              <a:rPr lang="en-CA" dirty="0"/>
              <a:t>Developer</a:t>
            </a:r>
          </a:p>
          <a:p>
            <a:r>
              <a:rPr lang="en-CA" dirty="0"/>
              <a:t>DevOps Engineer</a:t>
            </a:r>
          </a:p>
          <a:p>
            <a:r>
              <a:rPr lang="en-CA" dirty="0"/>
              <a:t>Ethical Hacker</a:t>
            </a:r>
          </a:p>
          <a:p>
            <a:r>
              <a:rPr lang="en-CA" dirty="0"/>
              <a:t>Networking</a:t>
            </a:r>
          </a:p>
          <a:p>
            <a:r>
              <a:rPr lang="en-CA" dirty="0"/>
              <a:t>Project Management Professional</a:t>
            </a:r>
          </a:p>
          <a:p>
            <a:r>
              <a:rPr lang="en-CA" dirty="0"/>
              <a:t>Risk and Information Control</a:t>
            </a:r>
          </a:p>
          <a:p>
            <a:r>
              <a:rPr lang="en-CA" dirty="0"/>
              <a:t>Solutions Architect</a:t>
            </a:r>
          </a:p>
          <a:p>
            <a:r>
              <a:rPr lang="en-CA" dirty="0"/>
              <a:t>Scrum Master</a:t>
            </a:r>
          </a:p>
          <a:p>
            <a:r>
              <a:rPr lang="en-CA" dirty="0"/>
              <a:t>Virtualization</a:t>
            </a:r>
          </a:p>
          <a:p>
            <a:endParaRPr lang="en-CA" dirty="0"/>
          </a:p>
          <a:p>
            <a:endParaRPr lang="en-CA" dirty="0"/>
          </a:p>
          <a:p>
            <a:r>
              <a:rPr lang="en-CA" dirty="0"/>
              <a:t>http://www.techproresearch.com/downloads/the-future-of-it-jobs-a-business-leader-s-guide-copy1/</a:t>
            </a:r>
          </a:p>
          <a:p>
            <a:r>
              <a:rPr lang="en-CA" dirty="0"/>
              <a:t>https://www.ic.gc.ca/eic/site/ict-tic.nsf/eng/home</a:t>
            </a:r>
          </a:p>
          <a:p>
            <a:r>
              <a:rPr lang="en-CA" dirty="0"/>
              <a:t>http://itac.ca/our-industry-our-profile/</a:t>
            </a:r>
          </a:p>
          <a:p>
            <a:r>
              <a:rPr lang="en-CA" dirty="0"/>
              <a:t>https://www.itactalent.ca/wp-content/uploads/2014/06/ICT-%E2%80%93-The-Engine-of-Growth-in-Canada-%E2%80%93-Infographic.jpg</a:t>
            </a:r>
          </a:p>
          <a:p>
            <a:r>
              <a:rPr lang="en-CA" dirty="0"/>
              <a:t>https://globalnews.ca/news/3417919/the-10-best-jobs-of-2017-in-canada-according-to-indeed-ca/</a:t>
            </a:r>
          </a:p>
          <a:p>
            <a:r>
              <a:rPr lang="en-CA" dirty="0"/>
              <a:t>https://shawglobalnews.files.wordpress.com/2017/05/topjobscanada-indeed.jpg?quality=70&amp;strip=all&amp;strip=all</a:t>
            </a:r>
          </a:p>
          <a:p>
            <a:r>
              <a:rPr lang="en-CA" dirty="0"/>
              <a:t>https://www.jvstoronto.org/blog/job-in-demand-the-growing-information-communications-and-technology-sector-in-canada/</a:t>
            </a:r>
          </a:p>
          <a:p>
            <a:r>
              <a:rPr lang="en-CA" dirty="0"/>
              <a:t>https://hired.com/state-of-software-engineers#hottest-jobs</a:t>
            </a:r>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69838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write code to solve problems; but they pay us to solve problems, not to write code.</a:t>
            </a:r>
          </a:p>
          <a:p>
            <a:r>
              <a:rPr lang="en-CA" dirty="0"/>
              <a:t>Employers want people who can work with other people, not just computers.  </a:t>
            </a:r>
            <a:br>
              <a:rPr lang="en-CA" dirty="0"/>
            </a:br>
            <a:r>
              <a:rPr lang="en-CA" dirty="0"/>
              <a:t>soft skills: Personal attributes that enable someone to interact effectively and harmoniously with other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Employers want people who can assume blended roles – like Business Systems Analysts — who have both specialized technical expertise and solid array of soft skills. These are perennial skills.</a:t>
            </a:r>
          </a:p>
          <a:p>
            <a:r>
              <a:rPr lang="en-US" dirty="0"/>
              <a:t>The perennial skills employers have always wanted include Problem Solving, Soft Skills – People and Teamwork, and communication skills at the level you see in the business sections of Toronto newspapers.</a:t>
            </a:r>
          </a:p>
          <a:p>
            <a:endParaRPr lang="en-US" dirty="0"/>
          </a:p>
          <a:p>
            <a:r>
              <a:rPr lang="en-CA" dirty="0"/>
              <a:t>https://www.ictc-ctic.ca/wp-content/uploads/2017/07/ICTC_Outlook-2021-ENG-Final.pdf</a:t>
            </a:r>
          </a:p>
          <a:p>
            <a:r>
              <a:rPr lang="en-CA" dirty="0"/>
              <a:t>Continuing Tech areas: social, mobile, apps, analytics and cloud technologies under Internet of Things (IoT) </a:t>
            </a:r>
          </a:p>
          <a:p>
            <a:r>
              <a:rPr lang="en-CA" dirty="0"/>
              <a:t>Highest demand for skilled workers in the digital economy: </a:t>
            </a:r>
          </a:p>
          <a:p>
            <a:pPr defTabSz="923018">
              <a:defRPr/>
            </a:pPr>
            <a:endParaRPr lang="en-CA" b="1" dirty="0"/>
          </a:p>
          <a:p>
            <a:pPr marL="0" marR="0" lvl="0" indent="0" algn="l" defTabSz="923018" rtl="0" eaLnBrk="1" fontAlgn="auto" latinLnBrk="0" hangingPunct="1">
              <a:lnSpc>
                <a:spcPct val="100000"/>
              </a:lnSpc>
              <a:spcBef>
                <a:spcPts val="0"/>
              </a:spcBef>
              <a:spcAft>
                <a:spcPts val="0"/>
              </a:spcAft>
              <a:buClrTx/>
              <a:buSzTx/>
              <a:buFontTx/>
              <a:buNone/>
              <a:tabLst/>
              <a:defRPr/>
            </a:pPr>
            <a:r>
              <a:rPr lang="en-CA" sz="1200" b="1" dirty="0">
                <a:solidFill>
                  <a:srgbClr val="F48C02"/>
                </a:solidFill>
              </a:rPr>
              <a:t>Jobs in Robotics are Bringing back jobs in Manufacturing</a:t>
            </a:r>
          </a:p>
          <a:p>
            <a:pPr defTabSz="923018">
              <a:defRPr/>
            </a:pPr>
            <a:endParaRPr lang="en-CA" b="1" dirty="0"/>
          </a:p>
          <a:p>
            <a:pPr defTabSz="923018">
              <a:defRPr/>
            </a:pPr>
            <a:r>
              <a:rPr lang="en-CA" b="1" dirty="0"/>
              <a:t>5G should deliver 1 Gbps in practice, up to 10Gbps theoretical, low latency (1 – 9ms), low power consumption (10 year battery life for IoT), high density edge computing </a:t>
            </a:r>
            <a:r>
              <a:rPr lang="en-CA" dirty="0"/>
              <a:t>at least 1 million connected devices per square kilometre; improved bandwidth + low latency + reliability allow real time mesh networking infrastructure for edge computing</a:t>
            </a:r>
            <a:endParaRPr lang="en-CA" b="1" dirty="0"/>
          </a:p>
          <a:p>
            <a:r>
              <a:rPr lang="en-CA" b="1" dirty="0"/>
              <a:t>fifth generation (5G) mobile technology will enable real time systems in the Tactile Internet: virtual reality (VR) and augmented reality (AR), gaming, , remote and robotic surgery.</a:t>
            </a:r>
            <a:br>
              <a:rPr lang="en-CA" b="1" dirty="0"/>
            </a:br>
            <a:r>
              <a:rPr lang="en-CA" b="1" dirty="0"/>
              <a:t>enables cooperative vehicles &amp; </a:t>
            </a:r>
            <a:r>
              <a:rPr lang="en-CA" dirty="0"/>
              <a:t>vehicle-to-vehicle (V2V) communication</a:t>
            </a:r>
            <a:r>
              <a:rPr lang="en-CA" b="1" dirty="0"/>
              <a:t>, drone control</a:t>
            </a:r>
          </a:p>
          <a:p>
            <a:r>
              <a:rPr lang="en-CA" dirty="0"/>
              <a:t>Factory automation is a favorite example of low-latency advantages. 5G connecting robots so they can coordinate their actions and avoid running into each other. 5G also could let robots communicate wirelessly instead of with network cables, untethering them so a factory can rapidly switch manufacturing jobs. 5G sensors for Quality control.</a:t>
            </a:r>
          </a:p>
          <a:p>
            <a:r>
              <a:rPr lang="en-CA" dirty="0">
                <a:hlinkClick r:id="rId3"/>
              </a:rPr>
              <a:t>https://www.gemalto.com/brochures-site/download-site/Documents/tel-5G-networks-QandA.pdf</a:t>
            </a:r>
            <a:endParaRPr lang="en-CA" dirty="0"/>
          </a:p>
          <a:p>
            <a:r>
              <a:rPr lang="en-CA" u="sng" dirty="0">
                <a:hlinkClick r:id="rId4"/>
              </a:rPr>
              <a:t>https://www.cnn.com/2019/03/22/tech/5g-factory-manufacturing/index.html</a:t>
            </a:r>
            <a:br>
              <a:rPr lang="en-CA" u="sng" dirty="0"/>
            </a:br>
            <a:r>
              <a:rPr lang="en-CA" dirty="0"/>
              <a:t>5G sensors directly on components or tools enable fault detection in real time and reduce the error rate from 25% to 15%. The average production cost of a turbine blade was reduced by €3,600 ($4,075).</a:t>
            </a:r>
          </a:p>
          <a:p>
            <a:r>
              <a:rPr lang="en-CA" dirty="0"/>
              <a:t>"With one millisecond latency, you can sense whether there is a deviation in the process before the tool even hits the blade and you can stop the machine before the error happens," said </a:t>
            </a:r>
            <a:r>
              <a:rPr lang="en-CA" dirty="0" err="1"/>
              <a:t>Åsa</a:t>
            </a:r>
            <a:r>
              <a:rPr lang="en-CA" dirty="0"/>
              <a:t> </a:t>
            </a:r>
            <a:r>
              <a:rPr lang="en-CA" dirty="0" err="1"/>
              <a:t>Tamsons</a:t>
            </a:r>
            <a:r>
              <a:rPr lang="en-CA" dirty="0"/>
              <a:t>, a senior vice president at Ericsson.</a:t>
            </a:r>
          </a:p>
          <a:p>
            <a:endParaRPr lang="en-US" dirty="0"/>
          </a:p>
          <a:p>
            <a:r>
              <a:rPr lang="en-CA" dirty="0"/>
              <a:t>innovative industries such as advanced manufacturing, agri-food, clean technology, digital technology, health/biosciences and clean resources, as well as infrastructure and transportation. This also include "Fintech" Finance Technology, or companies that use innovative technology to revamp everything from banking to fraud security.</a:t>
            </a:r>
          </a:p>
          <a:p>
            <a:r>
              <a:rPr lang="en-US" dirty="0"/>
              <a:t>These initiatives require a range of skills including project managers.</a:t>
            </a:r>
          </a:p>
          <a:p>
            <a:r>
              <a:rPr lang="en-US" dirty="0"/>
              <a:t>http://www.theglobeandmail.com/report-on-business/canadian-fintech-companies-shine-as-venture-capital-investments-near-record/article33476692/</a:t>
            </a:r>
          </a:p>
          <a:p>
            <a:endParaRPr lang="en-US" dirty="0"/>
          </a:p>
          <a:p>
            <a:r>
              <a:rPr lang="en-US" dirty="0"/>
              <a:t>BIG data. 1.7MB is not a lot of data anymore. But 1.7MB of data generated every second is a lot: 86.4GB every day which is going to add up. And in 2020, that 86.4GB/day will happen for every person on Earth generating about 655 Exabytes per day (Giga –&gt; Tera –&gt; Peta –&gt; </a:t>
            </a:r>
            <a:r>
              <a:rPr lang="en-US" dirty="0" err="1"/>
              <a:t>Exa</a:t>
            </a:r>
            <a:r>
              <a:rPr lang="en-US" dirty="0"/>
              <a:t>). We are generating hundreds of Exabytes every day </a:t>
            </a:r>
            <a:r>
              <a:rPr lang="en-US" i="1" dirty="0"/>
              <a:t>now</a:t>
            </a:r>
            <a:r>
              <a:rPr lang="en-US" dirty="0"/>
              <a:t>. "</a:t>
            </a:r>
            <a:r>
              <a:rPr lang="en-CA" dirty="0"/>
              <a:t>Over the last two years alone [2017-2018], 90 percent of the data in the world was generated." – by 2018, the world had TEN TIMES as much data as in 2016. 6 billion smartphones will be in service in 2020. And IoT is just getting started.</a:t>
            </a:r>
            <a:br>
              <a:rPr lang="en-US" dirty="0"/>
            </a:br>
            <a:r>
              <a:rPr lang="en-CA" dirty="0">
                <a:hlinkClick r:id="rId5"/>
              </a:rPr>
              <a:t>https://www.forbes.com/sites/bernardmarr/2018/05/21/how-much-data-do-we-create-every-day-the-mind-blowing-stats-everyone-should-read/</a:t>
            </a:r>
            <a:br>
              <a:rPr lang="en-US" dirty="0"/>
            </a:br>
            <a:r>
              <a:rPr lang="en-US" dirty="0"/>
              <a:t>"</a:t>
            </a:r>
            <a:r>
              <a:rPr lang="en-CA" dirty="0"/>
              <a:t>By next year [2020], roughly 1.7 megabytes of data will be generated each second for every person in the world." </a:t>
            </a:r>
            <a:r>
              <a:rPr lang="en-CA" dirty="0">
                <a:hlinkClick r:id="rId6"/>
              </a:rPr>
              <a:t>https://www.theglobeandmail.com/investing/article-quandl-and-the-invasive-use-of-data/</a:t>
            </a:r>
            <a:endParaRPr lang="en-US" dirty="0"/>
          </a:p>
          <a:p>
            <a:r>
              <a:rPr lang="en-CA" dirty="0">
                <a:hlinkClick r:id="rId7"/>
              </a:rPr>
              <a:t>https://www.weforum.org/agenda/2019/03/citizen-science-can-help-solve-our-data-crisis/</a:t>
            </a:r>
            <a:endParaRPr lang="en-CA" dirty="0"/>
          </a:p>
          <a:p>
            <a:r>
              <a:rPr lang="en-CA" dirty="0">
                <a:hlinkClick r:id="rId8"/>
              </a:rPr>
              <a:t>https://www.google.com/search?q=how+5g+will+change+the+world</a:t>
            </a:r>
            <a:endParaRPr lang="en-CA" dirty="0"/>
          </a:p>
          <a:p>
            <a:endParaRPr lang="en-CA" dirty="0"/>
          </a:p>
          <a:p>
            <a:r>
              <a:rPr lang="en-CA" dirty="0"/>
              <a:t>https://www.thorntech.com/2018/08/containers-vs-serverless/</a:t>
            </a:r>
          </a:p>
          <a:p>
            <a:r>
              <a:rPr lang="en-CA" dirty="0"/>
              <a:t>https://www.cloudflare.com/learning/serverless/serverless-vs-containers/</a:t>
            </a: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03867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Cost effective software delivered in a timely manner needs good analysis, good design, and good management. Why? If it costs $1 to identify a business requirement at the beginning of a project, it costs $100+ to add it after Going Live.  The $1 cost is good management, the $100+ is bad management.</a:t>
            </a:r>
          </a:p>
          <a:p>
            <a:pPr defTabSz="923018">
              <a:defRPr/>
            </a:pPr>
            <a:endParaRPr lang="en-US" dirty="0"/>
          </a:p>
          <a:p>
            <a:pPr defTabSz="923018">
              <a:defRPr/>
            </a:pPr>
            <a:r>
              <a:rPr lang="en-US" dirty="0"/>
              <a:t>We had better know what we are doing. “</a:t>
            </a:r>
            <a:r>
              <a:rPr lang="en-CA" dirty="0"/>
              <a:t>good IT is expensive and bad IT is even more expensive”</a:t>
            </a:r>
            <a:endParaRPr lang="en-US" dirty="0"/>
          </a:p>
          <a:p>
            <a:pPr defTabSz="923018">
              <a:defRPr/>
            </a:pPr>
            <a:endParaRPr lang="en-US" dirty="0"/>
          </a:p>
          <a:p>
            <a:r>
              <a:rPr lang="en-US" sz="1200" kern="1200" dirty="0">
                <a:solidFill>
                  <a:schemeClr val="tx1"/>
                </a:solidFill>
                <a:effectLst/>
                <a:latin typeface="+mn-lt"/>
                <a:ea typeface="+mn-ea"/>
                <a:cs typeface="+mn-cs"/>
              </a:rPr>
              <a:t>For every complex problem there is a solution which is clear, simple, and wrong." -- H L Mencken.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Peer's Law: The solution to the problem changes the problem.</a:t>
            </a:r>
            <a:endParaRPr lang="en-CA"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Sevareid's</a:t>
            </a:r>
            <a:r>
              <a:rPr lang="en-US" sz="1200" kern="1200" dirty="0">
                <a:solidFill>
                  <a:schemeClr val="tx1"/>
                </a:solidFill>
                <a:effectLst/>
                <a:latin typeface="+mn-lt"/>
                <a:ea typeface="+mn-ea"/>
                <a:cs typeface="+mn-cs"/>
              </a:rPr>
              <a:t> law: The chief cause of problems is solutions.</a:t>
            </a:r>
            <a:endParaRPr lang="en-CA" sz="1200" kern="1200" dirty="0">
              <a:solidFill>
                <a:schemeClr val="tx1"/>
              </a:solidFill>
              <a:effectLst/>
              <a:latin typeface="+mn-lt"/>
              <a:ea typeface="+mn-ea"/>
              <a:cs typeface="+mn-cs"/>
            </a:endParaRPr>
          </a:p>
          <a:p>
            <a:pPr defTabSz="923018">
              <a:defRPr/>
            </a:pPr>
            <a:endParaRPr lang="en-US" dirty="0"/>
          </a:p>
          <a:p>
            <a:r>
              <a:rPr lang="en-US" dirty="0"/>
              <a:t>example of a good project:</a:t>
            </a:r>
          </a:p>
          <a:p>
            <a:r>
              <a:rPr lang="en-US" dirty="0"/>
              <a:t>https://www.itworldcanada.com/article/sap-and-ibm-are-just-the-ticket-for-the-toronto-transit-commission/414648</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178016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https://www.youtube.com/watch?v=vTwJzTsb2QQ</a:t>
            </a:r>
          </a:p>
          <a:p>
            <a:endParaRPr lang="en-CA" dirty="0"/>
          </a:p>
          <a:p>
            <a:r>
              <a:rPr lang="en-CA" dirty="0"/>
              <a:t>https://en.wikipedia.org/wiki/Cat_Herders</a:t>
            </a:r>
          </a:p>
        </p:txBody>
      </p:sp>
      <p:sp>
        <p:nvSpPr>
          <p:cNvPr id="4" name="Slide Number Placeholder 3"/>
          <p:cNvSpPr>
            <a:spLocks noGrp="1"/>
          </p:cNvSpPr>
          <p:nvPr>
            <p:ph type="sldNum" sz="quarter" idx="5"/>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224294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School of ICT has Industry Advisory Committees who advise us on what they want to see in our CPD &amp; CPA graduates. Some of the technical skill sets change over time but they always ask that our graduates know about Project Management.</a:t>
            </a:r>
          </a:p>
          <a:p>
            <a:endParaRPr lang="en-CA" b="1" dirty="0"/>
          </a:p>
          <a:p>
            <a:r>
              <a:rPr lang="en-CA" b="1" dirty="0"/>
              <a:t>Project management is the application of knowledge, skills, tools and techniques to project activities to meet project requirements. </a:t>
            </a:r>
          </a:p>
          <a:p>
            <a:endParaRPr lang="en-US" b="1" dirty="0"/>
          </a:p>
          <a:p>
            <a:pPr defTabSz="923018">
              <a:defRPr/>
            </a:pPr>
            <a:r>
              <a:rPr lang="en-US" b="1" dirty="0"/>
              <a:t>Project</a:t>
            </a:r>
            <a:r>
              <a:rPr lang="en-US" dirty="0"/>
              <a:t> Management is the “</a:t>
            </a:r>
            <a:r>
              <a:rPr lang="en-US" dirty="0">
                <a:solidFill>
                  <a:schemeClr val="tx2"/>
                </a:solidFill>
              </a:rPr>
              <a:t>discipline of initiating, planning, executing, controlling, and closing</a:t>
            </a:r>
            <a:r>
              <a:rPr lang="en-US" dirty="0"/>
              <a:t>” the work of a team “</a:t>
            </a:r>
            <a:r>
              <a:rPr lang="en-US" dirty="0">
                <a:solidFill>
                  <a:schemeClr val="tx2"/>
                </a:solidFill>
              </a:rPr>
              <a:t>to achieve specific goals and meet specific success criteria</a:t>
            </a:r>
            <a:r>
              <a:rPr lang="en-US" dirty="0"/>
              <a:t>.” </a:t>
            </a:r>
          </a:p>
          <a:p>
            <a:endParaRPr lang="en-US" dirty="0"/>
          </a:p>
          <a:p>
            <a:r>
              <a:rPr lang="en-CA" b="1" dirty="0"/>
              <a:t>Scope </a:t>
            </a:r>
            <a:r>
              <a:rPr lang="en-CA" dirty="0"/>
              <a:t>Management includes the processes required to ensure that the project includes all the work required, and only the work required, to complete the project successfully. Managing the project scope is primarily concerned with defining and controlling what is and is not included in the project.</a:t>
            </a:r>
          </a:p>
          <a:p>
            <a:endParaRPr lang="en-CA" dirty="0"/>
          </a:p>
          <a:p>
            <a:r>
              <a:rPr lang="en-CA" dirty="0">
                <a:hlinkClick r:id="rId3"/>
              </a:rPr>
              <a:t>https://blog.usejournal.com/information-is-the-key-to-excellence-in-software-engineering-teams-b40aa1c83ab0</a:t>
            </a:r>
            <a:br>
              <a:rPr lang="en-CA" dirty="0"/>
            </a:br>
            <a:r>
              <a:rPr lang="en-CA" dirty="0"/>
              <a:t>Your people are your most important asset in any organisation. They need the tools to do their jobs to the best of their ability. And knowledge is the best tool you can arm them with.</a:t>
            </a:r>
          </a:p>
          <a:p>
            <a:endParaRPr lang="en-CA" dirty="0"/>
          </a:p>
          <a:p>
            <a:r>
              <a:rPr lang="en-CA" dirty="0"/>
              <a:t>They are on your team because, individually, they have the skills the project needs. A PM's job is to be in the service of their team, not to order them around. A PM's role is to provide them with good systems to access and share information so they can produce the best possible outcome. A PM's job is to facilitate communication within the team and between the team and the client's key users and business experts.</a:t>
            </a: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344918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2020-10-20</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thatpmgame.com/"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senecacollege.ca/fulltime/PMC.html" TargetMode="External"/><Relationship Id="rId7" Type="http://schemas.openxmlformats.org/officeDocument/2006/relationships/hyperlink" Target="https://www.senecacollege.ca/ce/business/management-human-resources/advanced-project-management.html"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hyperlink" Target="https://www.senecacollege.ca/ce/business/management-human-resources/business-analysis.html" TargetMode="Externa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hyperlink" Target="https://connect.senecacollege.ca/seneca-downtow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mbit-daspatnaik.blogspot.ca/2012/10/top-5-reasons-why-we-need-project.html"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oberthalf.ca/en/salary-guide/technolog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orbes.com/sites/bernardmarr/2018/05/21/how-much-data-do-we-create-every-day-the-mind-blowing-stats-everyone-should-re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vTwJzTsb2QQ"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pPr marL="0" marR="0" lvl="0" indent="0" defTabSz="914400" rtl="0" eaLnBrk="1" fontAlgn="auto" latinLnBrk="0" hangingPunct="1">
              <a:lnSpc>
                <a:spcPct val="100000"/>
              </a:lnSpc>
              <a:spcBef>
                <a:spcPct val="20000"/>
              </a:spcBef>
              <a:spcAft>
                <a:spcPts val="0"/>
              </a:spcAft>
              <a:buClr>
                <a:srgbClr val="FDA023"/>
              </a:buClr>
              <a:buSzPct val="85000"/>
              <a:buFont typeface="Arial" pitchFamily="34" charset="0"/>
              <a:buNone/>
              <a:tabLst/>
              <a:defRPr/>
            </a:pPr>
            <a:r>
              <a:rPr lang="en-US" b="1" dirty="0"/>
              <a:t>IT Projects, IT Jobs, and Project Management</a:t>
            </a:r>
            <a:br>
              <a:rPr lang="en-US" b="1"/>
            </a:br>
            <a:endParaRPr lang="en-US" b="1"/>
          </a:p>
          <a:p>
            <a:pPr marL="0" marR="0" lvl="0" indent="0" algn="ctr" defTabSz="914400" rtl="0" eaLnBrk="1" fontAlgn="auto" latinLnBrk="0" hangingPunct="1">
              <a:lnSpc>
                <a:spcPct val="100000"/>
              </a:lnSpc>
              <a:spcBef>
                <a:spcPct val="20000"/>
              </a:spcBef>
              <a:spcAft>
                <a:spcPts val="0"/>
              </a:spcAft>
              <a:buClr>
                <a:srgbClr val="FDA023"/>
              </a:buClr>
              <a:buSzPct val="85000"/>
              <a:buFont typeface="Arial" pitchFamily="34" charset="0"/>
              <a:buNone/>
              <a:tabLst/>
              <a:defRPr/>
            </a:pPr>
            <a:r>
              <a:rPr kumimoji="0" lang="en-US" sz="2400" b="1" i="0" u="none" strike="noStrike" kern="1200" cap="none" spc="0" normalizeH="0" baseline="0" noProof="0">
                <a:ln>
                  <a:noFill/>
                </a:ln>
                <a:solidFill>
                  <a:prstClr val="black">
                    <a:lumMod val="75000"/>
                    <a:lumOff val="25000"/>
                  </a:prstClr>
                </a:solidFill>
                <a:effectLst/>
                <a:highlight>
                  <a:srgbClr val="FFFF00"/>
                </a:highlight>
                <a:uLnTx/>
                <a:uFillTx/>
                <a:latin typeface="Arial"/>
                <a:ea typeface="+mn-ea"/>
                <a:cs typeface="+mn-cs"/>
              </a:rPr>
              <a:t>Turn </a:t>
            </a:r>
            <a:r>
              <a:rPr kumimoji="0" lang="en-US" sz="2400" b="1" i="0" u="none" strike="noStrike" kern="1200" cap="none" spc="0" normalizeH="0" baseline="0" noProof="0" dirty="0">
                <a:ln>
                  <a:noFill/>
                </a:ln>
                <a:solidFill>
                  <a:prstClr val="black">
                    <a:lumMod val="75000"/>
                    <a:lumOff val="25000"/>
                  </a:prstClr>
                </a:solidFill>
                <a:effectLst/>
                <a:highlight>
                  <a:srgbClr val="FFFF00"/>
                </a:highlight>
                <a:uLnTx/>
                <a:uFillTx/>
                <a:latin typeface="Arial"/>
                <a:ea typeface="+mn-ea"/>
                <a:cs typeface="+mn-cs"/>
              </a:rPr>
              <a:t>on recording</a:t>
            </a:r>
            <a:endParaRPr kumimoji="0" lang="en-CA" sz="2400" b="1" i="0" u="none" strike="noStrike" kern="1200" cap="none" spc="0" normalizeH="0" baseline="0" noProof="0" dirty="0">
              <a:ln>
                <a:noFill/>
              </a:ln>
              <a:solidFill>
                <a:prstClr val="black">
                  <a:lumMod val="75000"/>
                  <a:lumOff val="25000"/>
                </a:prstClr>
              </a:solidFill>
              <a:effectLst/>
              <a:highlight>
                <a:srgbClr val="FFFF00"/>
              </a:highlight>
              <a:uLnTx/>
              <a:uFillTx/>
              <a:latin typeface="Arial"/>
              <a:ea typeface="+mn-ea"/>
              <a:cs typeface="+mn-cs"/>
            </a:endParaRPr>
          </a:p>
          <a:p>
            <a:endParaRPr lang="en-CA" b="1" dirty="0"/>
          </a:p>
        </p:txBody>
      </p:sp>
    </p:spTree>
    <p:extLst>
      <p:ext uri="{BB962C8B-B14F-4D97-AF65-F5344CB8AC3E}">
        <p14:creationId xmlns:p14="http://schemas.microsoft.com/office/powerpoint/2010/main" val="232815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742950"/>
          </a:xfrm>
        </p:spPr>
        <p:txBody>
          <a:bodyPr>
            <a:normAutofit/>
          </a:bodyPr>
          <a:lstStyle/>
          <a:p>
            <a:r>
              <a:rPr lang="en-CA" dirty="0"/>
              <a:t>Scale of Projects</a:t>
            </a:r>
            <a:endParaRPr lang="en-US" dirty="0"/>
          </a:p>
        </p:txBody>
      </p:sp>
      <p:sp>
        <p:nvSpPr>
          <p:cNvPr id="3" name="TextBox 2"/>
          <p:cNvSpPr txBox="1"/>
          <p:nvPr/>
        </p:nvSpPr>
        <p:spPr>
          <a:xfrm>
            <a:off x="179512" y="987574"/>
            <a:ext cx="8928992" cy="39241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
                <a:srgbClr val="FDA023"/>
              </a:buClr>
              <a:buSzTx/>
              <a:buFontTx/>
              <a:buNone/>
              <a:tabLst/>
              <a:defRPr/>
            </a:pPr>
            <a:r>
              <a:rPr kumimoji="0" lang="en-CA" sz="2400" b="1" i="0" u="none" strike="noStrike" kern="1200" cap="none" spc="0" normalizeH="0" baseline="0" noProof="0" dirty="0">
                <a:ln>
                  <a:noFill/>
                </a:ln>
                <a:solidFill>
                  <a:prstClr val="black"/>
                </a:solidFill>
                <a:effectLst/>
                <a:uLnTx/>
                <a:uFillTx/>
                <a:latin typeface="Arial"/>
                <a:ea typeface="+mn-ea"/>
                <a:cs typeface="+mn-cs"/>
              </a:rPr>
              <a:t>Liberal Government March 2017 &amp; 2018 budgets</a:t>
            </a:r>
          </a:p>
          <a:p>
            <a:pPr marL="285750" marR="0" lvl="0" indent="-285750" algn="l" defTabSz="914400" rtl="0" eaLnBrk="1" fontAlgn="auto" latinLnBrk="0" hangingPunct="1">
              <a:lnSpc>
                <a:spcPct val="100000"/>
              </a:lnSpc>
              <a:spcBef>
                <a:spcPts val="0"/>
              </a:spcBef>
              <a:spcAft>
                <a:spcPts val="600"/>
              </a:spcAft>
              <a:buClr>
                <a:srgbClr val="FDA023"/>
              </a:buClr>
              <a:buSzTx/>
              <a:buFont typeface="Arial" panose="020B0604020202020204" pitchFamily="34" charset="0"/>
              <a:buChar char="•"/>
              <a:tabLst/>
              <a:defRPr/>
            </a:pPr>
            <a:r>
              <a:rPr kumimoji="0" lang="en-CA" sz="2400" b="0" i="0" u="none" strike="noStrike" kern="1200" cap="none" spc="0" normalizeH="0" baseline="0" noProof="0" dirty="0">
                <a:ln>
                  <a:noFill/>
                </a:ln>
                <a:solidFill>
                  <a:prstClr val="black"/>
                </a:solidFill>
                <a:effectLst/>
                <a:uLnTx/>
                <a:uFillTx/>
                <a:latin typeface="Arial"/>
                <a:ea typeface="+mn-ea"/>
                <a:cs typeface="+mn-cs"/>
              </a:rPr>
              <a:t>$125-million Pan-Canadian Artificial Intelligence Strategy</a:t>
            </a:r>
          </a:p>
          <a:p>
            <a:pPr marL="285750" marR="0" lvl="0" indent="-285750" algn="l" defTabSz="914400" rtl="0" eaLnBrk="1" fontAlgn="auto" latinLnBrk="0" hangingPunct="1">
              <a:lnSpc>
                <a:spcPct val="100000"/>
              </a:lnSpc>
              <a:spcBef>
                <a:spcPts val="0"/>
              </a:spcBef>
              <a:spcAft>
                <a:spcPts val="600"/>
              </a:spcAft>
              <a:buClr>
                <a:srgbClr val="FDA023"/>
              </a:buClr>
              <a:buSzTx/>
              <a:buFont typeface="Arial" panose="020B0604020202020204" pitchFamily="34" charset="0"/>
              <a:buChar char="•"/>
              <a:tabLst/>
              <a:defRPr/>
            </a:pPr>
            <a:r>
              <a:rPr kumimoji="0" lang="en-CA" sz="2400" b="0" i="0" u="none" strike="noStrike" kern="1200" cap="none" spc="0" normalizeH="0" baseline="0" noProof="0" dirty="0">
                <a:ln>
                  <a:noFill/>
                </a:ln>
                <a:solidFill>
                  <a:prstClr val="black"/>
                </a:solidFill>
                <a:effectLst/>
                <a:uLnTx/>
                <a:uFillTx/>
                <a:latin typeface="Arial"/>
                <a:ea typeface="+mn-ea"/>
                <a:cs typeface="+mn-cs"/>
              </a:rPr>
              <a:t>$950 million for Innovation Clusters over five years.</a:t>
            </a:r>
          </a:p>
          <a:p>
            <a:pPr marL="285750" marR="0" lvl="0" indent="-285750" algn="l" defTabSz="914400" rtl="0" eaLnBrk="1" fontAlgn="auto" latinLnBrk="0" hangingPunct="1">
              <a:lnSpc>
                <a:spcPct val="100000"/>
              </a:lnSpc>
              <a:spcBef>
                <a:spcPts val="0"/>
              </a:spcBef>
              <a:spcAft>
                <a:spcPts val="300"/>
              </a:spcAft>
              <a:buClr>
                <a:srgbClr val="FDA02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a:ea typeface="+mn-ea"/>
                <a:cs typeface="+mn-cs"/>
              </a:rPr>
              <a:t>P</a:t>
            </a:r>
            <a:r>
              <a:rPr kumimoji="0" lang="en-CA" sz="2400" b="0" i="0" u="none" strike="noStrike" kern="1200" cap="none" spc="0" normalizeH="0" baseline="0" noProof="0" dirty="0" err="1">
                <a:ln>
                  <a:noFill/>
                </a:ln>
                <a:solidFill>
                  <a:prstClr val="black"/>
                </a:solidFill>
                <a:effectLst/>
                <a:uLnTx/>
                <a:uFillTx/>
                <a:latin typeface="Arial"/>
                <a:ea typeface="+mn-ea"/>
                <a:cs typeface="+mn-cs"/>
              </a:rPr>
              <a:t>hoenix</a:t>
            </a:r>
            <a:r>
              <a:rPr kumimoji="0" lang="en-CA" sz="2400" b="0" i="0" u="none" strike="noStrike" kern="1200" cap="none" spc="0" normalizeH="0" baseline="0" noProof="0" dirty="0">
                <a:ln>
                  <a:noFill/>
                </a:ln>
                <a:solidFill>
                  <a:prstClr val="black"/>
                </a:solidFill>
                <a:effectLst/>
                <a:uLnTx/>
                <a:uFillTx/>
                <a:latin typeface="Arial"/>
                <a:ea typeface="+mn-ea"/>
                <a:cs typeface="+mn-cs"/>
              </a:rPr>
              <a:t> Pay: $5.7M </a:t>
            </a:r>
            <a:r>
              <a:rPr kumimoji="0" lang="en-CA" sz="24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$185M</a:t>
            </a:r>
            <a:r>
              <a:rPr kumimoji="0" lang="en-CA" sz="2400" b="0" i="0" u="none" strike="noStrike" kern="1200" cap="none" spc="0" normalizeH="0" baseline="0" noProof="0" dirty="0">
                <a:ln>
                  <a:noFill/>
                </a:ln>
                <a:solidFill>
                  <a:prstClr val="black"/>
                </a:solidFill>
                <a:effectLst/>
                <a:uLnTx/>
                <a:uFillTx/>
                <a:latin typeface="Arial"/>
                <a:ea typeface="+mn-ea"/>
                <a:cs typeface="+mn-cs"/>
              </a:rPr>
              <a:t> </a:t>
            </a:r>
            <a:r>
              <a:rPr kumimoji="0" lang="en-CA" sz="24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$307M + $</a:t>
            </a:r>
            <a:r>
              <a:rPr lang="en-CA" sz="2400" dirty="0">
                <a:solidFill>
                  <a:prstClr val="black"/>
                </a:solidFill>
                <a:latin typeface="Arial"/>
                <a:sym typeface="Wingdings" panose="05000000000000000000" pitchFamily="2" charset="2"/>
              </a:rPr>
              <a:t>659</a:t>
            </a:r>
            <a:r>
              <a:rPr kumimoji="0" lang="en-CA" sz="24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M + $16M</a:t>
            </a:r>
            <a:br>
              <a:rPr kumimoji="0" lang="en-CA" sz="24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br>
            <a: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2011             2016              2017           2018-24       2018-19</a:t>
            </a:r>
            <a:b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br>
            <a: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software </a:t>
            </a:r>
            <a:r>
              <a:rPr kumimoji="0" lang="en-CA" sz="1800" b="0" i="0" u="none" strike="noStrike" kern="1200" cap="none" spc="0" normalizeH="0" baseline="0" noProof="0" dirty="0" err="1">
                <a:ln>
                  <a:noFill/>
                </a:ln>
                <a:solidFill>
                  <a:prstClr val="black"/>
                </a:solidFill>
                <a:effectLst/>
                <a:uLnTx/>
                <a:uFillTx/>
                <a:latin typeface="Arial"/>
                <a:ea typeface="+mn-ea"/>
                <a:cs typeface="+mn-cs"/>
                <a:sym typeface="Wingdings" panose="05000000000000000000" pitchFamily="2" charset="2"/>
              </a:rPr>
              <a:t>est</a:t>
            </a:r>
            <a: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t>
            </a:r>
            <a:r>
              <a:rPr kumimoji="0" lang="en-CA" sz="1800" b="0" i="0" u="none" strike="noStrike" kern="1200" cap="none" spc="0" normalizeH="0" baseline="0" noProof="0" dirty="0" err="1">
                <a:ln>
                  <a:noFill/>
                </a:ln>
                <a:solidFill>
                  <a:prstClr val="black"/>
                </a:solidFill>
                <a:effectLst/>
                <a:uLnTx/>
                <a:uFillTx/>
                <a:latin typeface="Arial"/>
                <a:ea typeface="+mn-ea"/>
                <a:cs typeface="+mn-cs"/>
                <a:sym typeface="Wingdings" panose="05000000000000000000" pitchFamily="2" charset="2"/>
              </a:rPr>
              <a:t>swr</a:t>
            </a:r>
            <a: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actual     total costs    future costs    research</a:t>
            </a:r>
            <a:b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br>
            <a:r>
              <a:rPr kumimoji="0" lang="en-CA" sz="1800" b="0"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Go Live Feb &amp; April, 2016                    new system</a:t>
            </a:r>
          </a:p>
          <a:p>
            <a:pPr marL="285750" lvl="0" indent="-285750">
              <a:spcAft>
                <a:spcPts val="300"/>
              </a:spcAft>
              <a:buClr>
                <a:srgbClr val="FDA023"/>
              </a:buClr>
              <a:buFont typeface="Arial" panose="020B0604020202020204" pitchFamily="34" charset="0"/>
              <a:buChar char="•"/>
              <a:defRPr/>
            </a:pPr>
            <a:r>
              <a:rPr lang="en-US" sz="2400" dirty="0">
                <a:solidFill>
                  <a:prstClr val="black"/>
                </a:solidFill>
                <a:latin typeface="Arial"/>
                <a:sym typeface="Wingdings" panose="05000000000000000000" pitchFamily="2" charset="2"/>
              </a:rPr>
              <a:t>Phoenix scope: 290,000 employees</a:t>
            </a:r>
            <a:r>
              <a:rPr lang="en-US" sz="2400" dirty="0">
                <a:solidFill>
                  <a:prstClr val="black"/>
                </a:solidFill>
                <a:sym typeface="Wingdings" panose="05000000000000000000" pitchFamily="2" charset="2"/>
              </a:rPr>
              <a:t>, 34 HR/payroll systems, 105 contracts, 80,000 pay rules in 200 custom modules </a:t>
            </a:r>
            <a:r>
              <a:rPr lang="en-US" dirty="0">
                <a:solidFill>
                  <a:prstClr val="black"/>
                </a:solidFill>
                <a:sym typeface="Wingdings" panose="05000000000000000000" pitchFamily="2" charset="2"/>
              </a:rPr>
              <a:t>– not all implemented at roll out. 1,000 bugs by Jan.2017. As of Sept.2019, </a:t>
            </a:r>
            <a:r>
              <a:rPr lang="en-CA" dirty="0">
                <a:solidFill>
                  <a:prstClr val="black"/>
                </a:solidFill>
                <a:sym typeface="Wingdings" panose="05000000000000000000" pitchFamily="2" charset="2"/>
              </a:rPr>
              <a:t>228,000 transactions with financial impact outstanding affecting &gt; ½ of all federal </a:t>
            </a:r>
            <a:r>
              <a:rPr lang="en-CA" dirty="0" err="1">
                <a:solidFill>
                  <a:prstClr val="black"/>
                </a:solidFill>
                <a:sym typeface="Wingdings" panose="05000000000000000000" pitchFamily="2" charset="2"/>
              </a:rPr>
              <a:t>employes</a:t>
            </a:r>
            <a:endParaRPr lang="en-CA" sz="2400" dirty="0">
              <a:solidFill>
                <a:prstClr val="black"/>
              </a:solidFill>
              <a:latin typeface="Arial"/>
            </a:endParaRPr>
          </a:p>
        </p:txBody>
      </p:sp>
    </p:spTree>
    <p:extLst>
      <p:ext uri="{BB962C8B-B14F-4D97-AF65-F5344CB8AC3E}">
        <p14:creationId xmlns:p14="http://schemas.microsoft.com/office/powerpoint/2010/main" val="43673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r>
              <a:rPr lang="en-US" sz="2400" dirty="0"/>
              <a:t>What are some typical “IT Projects?” What does a Project Manager do?</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79662"/>
            <a:ext cx="9144000" cy="2678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9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some typical “IT Projects?” </a:t>
            </a:r>
          </a:p>
        </p:txBody>
      </p:sp>
      <p:sp>
        <p:nvSpPr>
          <p:cNvPr id="3" name="Content Placeholder 2"/>
          <p:cNvSpPr>
            <a:spLocks noGrp="1"/>
          </p:cNvSpPr>
          <p:nvPr>
            <p:ph idx="1"/>
          </p:nvPr>
        </p:nvSpPr>
        <p:spPr>
          <a:xfrm>
            <a:off x="457200" y="1347614"/>
            <a:ext cx="8229600" cy="3657600"/>
          </a:xfrm>
        </p:spPr>
        <p:txBody>
          <a:bodyPr>
            <a:normAutofit/>
          </a:bodyPr>
          <a:lstStyle/>
          <a:p>
            <a:r>
              <a:rPr lang="en-CA" dirty="0"/>
              <a:t>Development of new software or </a:t>
            </a:r>
            <a:r>
              <a:rPr lang="en-CA" dirty="0">
                <a:solidFill>
                  <a:schemeClr val="tx2"/>
                </a:solidFill>
              </a:rPr>
              <a:t>enhancement of existing systems to meet changing organizational goals</a:t>
            </a:r>
            <a:endParaRPr lang="en-CA" dirty="0">
              <a:solidFill>
                <a:srgbClr val="0070C0"/>
              </a:solidFill>
            </a:endParaRPr>
          </a:p>
          <a:p>
            <a:r>
              <a:rPr lang="en-CA" dirty="0"/>
              <a:t>Deployment of </a:t>
            </a:r>
            <a:r>
              <a:rPr lang="en-CA" dirty="0">
                <a:solidFill>
                  <a:schemeClr val="tx2"/>
                </a:solidFill>
              </a:rPr>
              <a:t>new software </a:t>
            </a:r>
            <a:r>
              <a:rPr lang="en-CA" dirty="0"/>
              <a:t>across an organization and </a:t>
            </a:r>
            <a:r>
              <a:rPr lang="en-CA" dirty="0">
                <a:solidFill>
                  <a:schemeClr val="tx2"/>
                </a:solidFill>
              </a:rPr>
              <a:t>user training</a:t>
            </a:r>
            <a:endParaRPr lang="en-CA" dirty="0">
              <a:solidFill>
                <a:srgbClr val="0070C0"/>
              </a:solidFill>
            </a:endParaRPr>
          </a:p>
          <a:p>
            <a:r>
              <a:rPr lang="en-CA" dirty="0"/>
              <a:t>Upgrading of </a:t>
            </a:r>
            <a:r>
              <a:rPr lang="en-CA" dirty="0">
                <a:solidFill>
                  <a:schemeClr val="tx2"/>
                </a:solidFill>
              </a:rPr>
              <a:t>new workstations/OS and user training</a:t>
            </a:r>
            <a:endParaRPr lang="en-CA" dirty="0">
              <a:solidFill>
                <a:srgbClr val="0070C0"/>
              </a:solidFill>
            </a:endParaRPr>
          </a:p>
          <a:p>
            <a:r>
              <a:rPr lang="en-CA" dirty="0"/>
              <a:t>Upgrading of infrastructure: servers, network switches / routers / architecture to </a:t>
            </a:r>
            <a:r>
              <a:rPr lang="en-CA" dirty="0">
                <a:solidFill>
                  <a:schemeClr val="tx2"/>
                </a:solidFill>
              </a:rPr>
              <a:t>improve performance and workflow </a:t>
            </a:r>
            <a:r>
              <a:rPr lang="en-CA" dirty="0"/>
              <a:t>(not your job but it will affect you)</a:t>
            </a:r>
            <a:endParaRPr lang="en-CA" dirty="0">
              <a:solidFill>
                <a:schemeClr val="tx2"/>
              </a:solidFill>
            </a:endParaRPr>
          </a:p>
          <a:p>
            <a:endParaRPr lang="en-CA" dirty="0"/>
          </a:p>
          <a:p>
            <a:endParaRPr lang="en-US" dirty="0"/>
          </a:p>
        </p:txBody>
      </p:sp>
    </p:spTree>
    <p:extLst>
      <p:ext uri="{BB962C8B-B14F-4D97-AF65-F5344CB8AC3E}">
        <p14:creationId xmlns:p14="http://schemas.microsoft.com/office/powerpoint/2010/main" val="34126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1565"/>
            <a:ext cx="8229600" cy="742950"/>
          </a:xfrm>
        </p:spPr>
        <p:txBody>
          <a:bodyPr/>
          <a:lstStyle/>
          <a:p>
            <a:r>
              <a:rPr lang="en-US" dirty="0"/>
              <a:t>What does a Project Manager do?</a:t>
            </a:r>
          </a:p>
        </p:txBody>
      </p:sp>
      <p:sp>
        <p:nvSpPr>
          <p:cNvPr id="3" name="Content Placeholder 2"/>
          <p:cNvSpPr>
            <a:spLocks noGrp="1"/>
          </p:cNvSpPr>
          <p:nvPr>
            <p:ph idx="1"/>
          </p:nvPr>
        </p:nvSpPr>
        <p:spPr>
          <a:xfrm>
            <a:off x="457199" y="1044514"/>
            <a:ext cx="8229600" cy="1136189"/>
          </a:xfrm>
        </p:spPr>
        <p:txBody>
          <a:bodyPr>
            <a:noAutofit/>
          </a:bodyPr>
          <a:lstStyle/>
          <a:p>
            <a:pPr>
              <a:spcBef>
                <a:spcPts val="0"/>
              </a:spcBef>
            </a:pPr>
            <a:r>
              <a:rPr lang="en-CA" sz="2000" dirty="0">
                <a:solidFill>
                  <a:schemeClr val="tx2"/>
                </a:solidFill>
              </a:rPr>
              <a:t>PM ensures the project </a:t>
            </a:r>
            <a:r>
              <a:rPr lang="en-CA" sz="2000" b="1" dirty="0">
                <a:solidFill>
                  <a:schemeClr val="tx2"/>
                </a:solidFill>
              </a:rPr>
              <a:t>meets its goal</a:t>
            </a:r>
            <a:r>
              <a:rPr lang="en-CA" sz="2000" dirty="0">
                <a:solidFill>
                  <a:schemeClr val="tx2"/>
                </a:solidFill>
              </a:rPr>
              <a:t>, </a:t>
            </a:r>
            <a:r>
              <a:rPr lang="en-CA" sz="2000" b="1" dirty="0">
                <a:solidFill>
                  <a:schemeClr val="tx2"/>
                </a:solidFill>
              </a:rPr>
              <a:t>on time</a:t>
            </a:r>
            <a:r>
              <a:rPr lang="en-CA" sz="2000" dirty="0">
                <a:solidFill>
                  <a:schemeClr val="tx2"/>
                </a:solidFill>
              </a:rPr>
              <a:t>, </a:t>
            </a:r>
            <a:r>
              <a:rPr lang="en-CA" sz="2000" b="1" dirty="0">
                <a:solidFill>
                  <a:schemeClr val="tx2"/>
                </a:solidFill>
              </a:rPr>
              <a:t>within budget</a:t>
            </a:r>
            <a:r>
              <a:rPr lang="en-CA" sz="2000" dirty="0">
                <a:solidFill>
                  <a:schemeClr val="tx2"/>
                </a:solidFill>
              </a:rPr>
              <a:t>.</a:t>
            </a:r>
            <a:endParaRPr lang="en-CA" sz="2000" dirty="0"/>
          </a:p>
          <a:p>
            <a:pPr>
              <a:spcBef>
                <a:spcPts val="0"/>
              </a:spcBef>
            </a:pPr>
            <a:r>
              <a:rPr lang="en-CA" sz="2000" dirty="0"/>
              <a:t>A project is a “</a:t>
            </a:r>
            <a:r>
              <a:rPr lang="en-CA" sz="2000" dirty="0">
                <a:solidFill>
                  <a:schemeClr val="tx2"/>
                </a:solidFill>
              </a:rPr>
              <a:t>collaborative work, carefully planned, to achieve a particular task or goal.</a:t>
            </a:r>
            <a:r>
              <a:rPr lang="en-CA" sz="2000" dirty="0"/>
              <a:t>” …that’s the ideal…then you solve problems</a:t>
            </a:r>
          </a:p>
        </p:txBody>
      </p:sp>
      <p:sp>
        <p:nvSpPr>
          <p:cNvPr id="5" name="TextBox 4"/>
          <p:cNvSpPr txBox="1"/>
          <p:nvPr/>
        </p:nvSpPr>
        <p:spPr>
          <a:xfrm>
            <a:off x="564505" y="2404410"/>
            <a:ext cx="2520280" cy="1938992"/>
          </a:xfrm>
          <a:prstGeom prst="rect">
            <a:avLst/>
          </a:prstGeom>
          <a:noFill/>
        </p:spPr>
        <p:txBody>
          <a:bodyPr wrap="square" rtlCol="0">
            <a:spAutoFit/>
          </a:bodyPr>
          <a:lstStyle/>
          <a:p>
            <a:r>
              <a:rPr lang="en-CA" sz="2400" dirty="0"/>
              <a:t>Project Management Triangle </a:t>
            </a:r>
            <a:br>
              <a:rPr lang="en-CA" sz="2400" dirty="0"/>
            </a:br>
            <a:r>
              <a:rPr lang="en-CA" sz="2400" dirty="0"/>
              <a:t>or</a:t>
            </a:r>
            <a:br>
              <a:rPr lang="en-CA" sz="2400" dirty="0"/>
            </a:br>
            <a:r>
              <a:rPr lang="en-CA" sz="2400" dirty="0"/>
              <a:t>Triple Constraint</a:t>
            </a:r>
            <a:endParaRPr lang="en-CA" dirty="0"/>
          </a:p>
        </p:txBody>
      </p:sp>
      <p:sp>
        <p:nvSpPr>
          <p:cNvPr id="6" name="TextBox 5"/>
          <p:cNvSpPr txBox="1"/>
          <p:nvPr/>
        </p:nvSpPr>
        <p:spPr>
          <a:xfrm>
            <a:off x="6588224" y="2499742"/>
            <a:ext cx="1964904" cy="1384995"/>
          </a:xfrm>
          <a:prstGeom prst="rect">
            <a:avLst/>
          </a:prstGeom>
          <a:noFill/>
        </p:spPr>
        <p:txBody>
          <a:bodyPr wrap="square" rtlCol="0">
            <a:spAutoFit/>
          </a:bodyPr>
          <a:lstStyle/>
          <a:p>
            <a:r>
              <a:rPr lang="en-CA" sz="2800" dirty="0"/>
              <a:t>Scope = Time × Resources</a:t>
            </a:r>
          </a:p>
        </p:txBody>
      </p:sp>
      <p:grpSp>
        <p:nvGrpSpPr>
          <p:cNvPr id="8" name="Group 7">
            <a:extLst>
              <a:ext uri="{FF2B5EF4-FFF2-40B4-BE49-F238E27FC236}">
                <a16:creationId xmlns:a16="http://schemas.microsoft.com/office/drawing/2014/main" id="{FE584F8A-48BC-41FB-B09A-7AB9F9E47F46}"/>
              </a:ext>
            </a:extLst>
          </p:cNvPr>
          <p:cNvGrpSpPr/>
          <p:nvPr/>
        </p:nvGrpSpPr>
        <p:grpSpPr>
          <a:xfrm>
            <a:off x="3530958" y="2221866"/>
            <a:ext cx="2062572" cy="2212319"/>
            <a:chOff x="3530958" y="2221866"/>
            <a:chExt cx="2062572" cy="2212319"/>
          </a:xfrm>
        </p:grpSpPr>
        <p:sp>
          <p:nvSpPr>
            <p:cNvPr id="4" name="Isosceles Triangle 3">
              <a:extLst>
                <a:ext uri="{FF2B5EF4-FFF2-40B4-BE49-F238E27FC236}">
                  <a16:creationId xmlns:a16="http://schemas.microsoft.com/office/drawing/2014/main" id="{142800C4-E93D-4423-B04B-26306C0FACC8}"/>
                </a:ext>
              </a:extLst>
            </p:cNvPr>
            <p:cNvSpPr/>
            <p:nvPr/>
          </p:nvSpPr>
          <p:spPr>
            <a:xfrm>
              <a:off x="3589548" y="2546257"/>
              <a:ext cx="1964904" cy="15103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Value</a:t>
              </a:r>
              <a:br>
                <a:rPr lang="en-CA" b="1" dirty="0"/>
              </a:br>
              <a:r>
                <a:rPr lang="en-CA" b="1" dirty="0"/>
                <a:t>Quality</a:t>
              </a:r>
              <a:br>
                <a:rPr lang="en-CA" b="1" dirty="0"/>
              </a:br>
              <a:endParaRPr lang="en-CA" b="1" dirty="0"/>
            </a:p>
          </p:txBody>
        </p:sp>
        <p:sp>
          <p:nvSpPr>
            <p:cNvPr id="7" name="TextBox 6">
              <a:extLst>
                <a:ext uri="{FF2B5EF4-FFF2-40B4-BE49-F238E27FC236}">
                  <a16:creationId xmlns:a16="http://schemas.microsoft.com/office/drawing/2014/main" id="{ADF632B8-A327-429B-BFED-5EEA9DCD8536}"/>
                </a:ext>
              </a:extLst>
            </p:cNvPr>
            <p:cNvSpPr txBox="1"/>
            <p:nvPr/>
          </p:nvSpPr>
          <p:spPr>
            <a:xfrm>
              <a:off x="3530958" y="4064853"/>
              <a:ext cx="2062572" cy="369332"/>
            </a:xfrm>
            <a:prstGeom prst="rect">
              <a:avLst/>
            </a:prstGeom>
            <a:noFill/>
          </p:spPr>
          <p:txBody>
            <a:bodyPr wrap="square" rtlCol="0">
              <a:spAutoFit/>
            </a:bodyPr>
            <a:lstStyle/>
            <a:p>
              <a:pPr algn="ctr"/>
              <a:r>
                <a:rPr lang="en-CA" b="1" dirty="0"/>
                <a:t>Scope / Features</a:t>
              </a:r>
            </a:p>
          </p:txBody>
        </p:sp>
        <p:sp>
          <p:nvSpPr>
            <p:cNvPr id="9" name="TextBox 8">
              <a:extLst>
                <a:ext uri="{FF2B5EF4-FFF2-40B4-BE49-F238E27FC236}">
                  <a16:creationId xmlns:a16="http://schemas.microsoft.com/office/drawing/2014/main" id="{F854A653-F741-421D-814C-FEE8CDD32F4F}"/>
                </a:ext>
              </a:extLst>
            </p:cNvPr>
            <p:cNvSpPr txBox="1"/>
            <p:nvPr/>
          </p:nvSpPr>
          <p:spPr>
            <a:xfrm rot="3440658">
              <a:off x="4250995" y="3024487"/>
              <a:ext cx="1964904" cy="369332"/>
            </a:xfrm>
            <a:prstGeom prst="rect">
              <a:avLst/>
            </a:prstGeom>
            <a:noFill/>
          </p:spPr>
          <p:txBody>
            <a:bodyPr wrap="square" rtlCol="0">
              <a:spAutoFit/>
            </a:bodyPr>
            <a:lstStyle/>
            <a:p>
              <a:pPr algn="ctr"/>
              <a:r>
                <a:rPr lang="en-CA" b="1" dirty="0"/>
                <a:t>Schedule / Time</a:t>
              </a:r>
            </a:p>
          </p:txBody>
        </p:sp>
        <p:sp>
          <p:nvSpPr>
            <p:cNvPr id="10" name="TextBox 9">
              <a:extLst>
                <a:ext uri="{FF2B5EF4-FFF2-40B4-BE49-F238E27FC236}">
                  <a16:creationId xmlns:a16="http://schemas.microsoft.com/office/drawing/2014/main" id="{E34F84A5-67FA-4631-8122-D215D1686DD5}"/>
                </a:ext>
              </a:extLst>
            </p:cNvPr>
            <p:cNvSpPr txBox="1"/>
            <p:nvPr/>
          </p:nvSpPr>
          <p:spPr>
            <a:xfrm rot="18189919">
              <a:off x="2897508" y="3019652"/>
              <a:ext cx="1964904" cy="369332"/>
            </a:xfrm>
            <a:prstGeom prst="rect">
              <a:avLst/>
            </a:prstGeom>
            <a:noFill/>
          </p:spPr>
          <p:txBody>
            <a:bodyPr wrap="square" rtlCol="0">
              <a:spAutoFit/>
            </a:bodyPr>
            <a:lstStyle/>
            <a:p>
              <a:pPr algn="ctr"/>
              <a:r>
                <a:rPr lang="en-CA" b="1" dirty="0"/>
                <a:t>Cost / Resource</a:t>
              </a:r>
            </a:p>
          </p:txBody>
        </p:sp>
      </p:grpSp>
    </p:spTree>
    <p:extLst>
      <p:ext uri="{BB962C8B-B14F-4D97-AF65-F5344CB8AC3E}">
        <p14:creationId xmlns:p14="http://schemas.microsoft.com/office/powerpoint/2010/main" val="248607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00150"/>
            <a:ext cx="8363272" cy="3657600"/>
          </a:xfrm>
        </p:spPr>
        <p:txBody>
          <a:bodyPr>
            <a:normAutofit lnSpcReduction="10000"/>
          </a:bodyPr>
          <a:lstStyle/>
          <a:p>
            <a:r>
              <a:rPr lang="en-CA" dirty="0"/>
              <a:t>Project Management is the “</a:t>
            </a:r>
            <a:r>
              <a:rPr lang="en-CA" dirty="0">
                <a:solidFill>
                  <a:schemeClr val="tx2"/>
                </a:solidFill>
              </a:rPr>
              <a:t>application of knowledge, skills, tools, and techniques to project activities in order to meet project requirements</a:t>
            </a:r>
            <a:r>
              <a:rPr lang="en-CA" dirty="0"/>
              <a:t>” </a:t>
            </a:r>
            <a:r>
              <a:rPr lang="en-CA" sz="1000" dirty="0">
                <a:hlinkClick r:id="rId3"/>
              </a:rPr>
              <a:t>www.pmi.org</a:t>
            </a:r>
            <a:r>
              <a:rPr lang="en-CA" sz="1000" dirty="0"/>
              <a:t> web site PMBOK Guide</a:t>
            </a:r>
          </a:p>
          <a:p>
            <a:pPr marL="0" indent="0">
              <a:buNone/>
            </a:pPr>
            <a:endParaRPr lang="en-US" sz="1000" dirty="0"/>
          </a:p>
          <a:p>
            <a:pPr marL="0" indent="0">
              <a:buNone/>
            </a:pPr>
            <a:r>
              <a:rPr lang="en-CA" dirty="0"/>
              <a:t>What does a Project Manager know? </a:t>
            </a:r>
          </a:p>
          <a:p>
            <a:r>
              <a:rPr lang="en-CA" dirty="0">
                <a:solidFill>
                  <a:schemeClr val="tx2"/>
                </a:solidFill>
              </a:rPr>
              <a:t>Must have general knowledge of management and human communication and collaboration.</a:t>
            </a:r>
          </a:p>
          <a:p>
            <a:r>
              <a:rPr lang="en-CA" dirty="0">
                <a:solidFill>
                  <a:schemeClr val="tx2"/>
                </a:solidFill>
              </a:rPr>
              <a:t>Must have particular knowledge of the project discipline </a:t>
            </a:r>
            <a:r>
              <a:rPr lang="en-CA" dirty="0"/>
              <a:t>(you can’t manage an IT project </a:t>
            </a:r>
            <a:r>
              <a:rPr lang="en-CA" dirty="0">
                <a:solidFill>
                  <a:schemeClr val="tx2"/>
                </a:solidFill>
              </a:rPr>
              <a:t>unless</a:t>
            </a:r>
            <a:r>
              <a:rPr lang="en-CA" dirty="0"/>
              <a:t> you understand IT and software development).</a:t>
            </a:r>
          </a:p>
        </p:txBody>
      </p:sp>
      <p:sp>
        <p:nvSpPr>
          <p:cNvPr id="6" name="Title 1"/>
          <p:cNvSpPr>
            <a:spLocks noGrp="1"/>
          </p:cNvSpPr>
          <p:nvPr>
            <p:ph type="title"/>
          </p:nvPr>
        </p:nvSpPr>
        <p:spPr>
          <a:xfrm>
            <a:off x="323528" y="322895"/>
            <a:ext cx="8229600" cy="742950"/>
          </a:xfrm>
        </p:spPr>
        <p:txBody>
          <a:bodyPr>
            <a:normAutofit fontScale="90000"/>
          </a:bodyPr>
          <a:lstStyle/>
          <a:p>
            <a:r>
              <a:rPr lang="en-US" dirty="0"/>
              <a:t>What does a Project Manager do? (Cont’d)</a:t>
            </a:r>
          </a:p>
        </p:txBody>
      </p:sp>
    </p:spTree>
    <p:extLst>
      <p:ext uri="{BB962C8B-B14F-4D97-AF65-F5344CB8AC3E}">
        <p14:creationId xmlns:p14="http://schemas.microsoft.com/office/powerpoint/2010/main" val="376403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E954-41A6-4036-9BB9-DB9AAF20801B}"/>
              </a:ext>
            </a:extLst>
          </p:cNvPr>
          <p:cNvSpPr>
            <a:spLocks noGrp="1"/>
          </p:cNvSpPr>
          <p:nvPr>
            <p:ph type="title"/>
          </p:nvPr>
        </p:nvSpPr>
        <p:spPr>
          <a:xfrm>
            <a:off x="539552" y="339502"/>
            <a:ext cx="2594118" cy="2736304"/>
          </a:xfrm>
        </p:spPr>
        <p:txBody>
          <a:bodyPr>
            <a:normAutofit/>
          </a:bodyPr>
          <a:lstStyle/>
          <a:p>
            <a:r>
              <a:rPr lang="en-US" sz="4800" dirty="0"/>
              <a:t>Good</a:t>
            </a:r>
            <a:br>
              <a:rPr lang="en-US" sz="4800" dirty="0"/>
            </a:br>
            <a:r>
              <a:rPr lang="en-US" sz="4800" dirty="0"/>
              <a:t>Cheap</a:t>
            </a:r>
            <a:br>
              <a:rPr lang="en-US" sz="4800" dirty="0"/>
            </a:br>
            <a:r>
              <a:rPr lang="en-US" sz="4800" dirty="0"/>
              <a:t>Fast</a:t>
            </a:r>
            <a:endParaRPr lang="en-CA" sz="4800" dirty="0"/>
          </a:p>
        </p:txBody>
      </p:sp>
      <p:pic>
        <p:nvPicPr>
          <p:cNvPr id="1026" name="Picture 2" descr="https://static1.squarespace.com/static/56c78e9ff850827f409a3cc4/t/56c7e222627c545f7c9bd510/1455940194714/?format=1000w">
            <a:extLst>
              <a:ext uri="{FF2B5EF4-FFF2-40B4-BE49-F238E27FC236}">
                <a16:creationId xmlns:a16="http://schemas.microsoft.com/office/drawing/2014/main" id="{B3E8A069-4F5A-462B-8BB2-22FC62439AB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416658" y="-2108770"/>
            <a:ext cx="5770124" cy="770485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4DA3601-567E-4BDA-9054-05EC860E04AB}"/>
              </a:ext>
            </a:extLst>
          </p:cNvPr>
          <p:cNvSpPr txBox="1">
            <a:spLocks/>
          </p:cNvSpPr>
          <p:nvPr/>
        </p:nvSpPr>
        <p:spPr>
          <a:xfrm>
            <a:off x="539552" y="2931790"/>
            <a:ext cx="2594118" cy="86409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4800" dirty="0"/>
              <a:t>Pick Two</a:t>
            </a:r>
            <a:endParaRPr lang="en-CA" sz="4800" dirty="0"/>
          </a:p>
        </p:txBody>
      </p:sp>
      <p:pic>
        <p:nvPicPr>
          <p:cNvPr id="5" name="Picture 4">
            <a:extLst>
              <a:ext uri="{FF2B5EF4-FFF2-40B4-BE49-F238E27FC236}">
                <a16:creationId xmlns:a16="http://schemas.microsoft.com/office/drawing/2014/main" id="{EA10F8BE-DFBB-47B8-A239-1A341FC26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0754" y="-1"/>
            <a:ext cx="4035662" cy="5151909"/>
          </a:xfrm>
          <a:prstGeom prst="rect">
            <a:avLst/>
          </a:prstGeom>
        </p:spPr>
      </p:pic>
    </p:spTree>
    <p:extLst>
      <p:ext uri="{BB962C8B-B14F-4D97-AF65-F5344CB8AC3E}">
        <p14:creationId xmlns:p14="http://schemas.microsoft.com/office/powerpoint/2010/main" val="27105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1"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500"/>
                                        <p:tgtEl>
                                          <p:spTgt spid="6"/>
                                        </p:tgtEl>
                                      </p:cBhvr>
                                    </p:animEffect>
                                  </p:childTnLst>
                                </p:cTn>
                              </p:par>
                              <p:par>
                                <p:cTn id="12" presetID="10" presetClass="entr" presetSubtype="0" fill="hold" nodeType="withEffect">
                                  <p:stCondLst>
                                    <p:cond delay="3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xit" presetSubtype="0" fill="hold" nodeType="withEffect">
                                  <p:stCondLst>
                                    <p:cond delay="1500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par>
                          <p:cTn id="18" fill="hold">
                            <p:stCondLst>
                              <p:cond delay="16000"/>
                            </p:stCondLst>
                            <p:childTnLst>
                              <p:par>
                                <p:cTn id="19" presetID="10"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7526" y="339502"/>
            <a:ext cx="8490937" cy="742950"/>
          </a:xfrm>
        </p:spPr>
        <p:txBody>
          <a:bodyPr>
            <a:normAutofit/>
          </a:bodyPr>
          <a:lstStyle/>
          <a:p>
            <a:pPr algn="ctr"/>
            <a:r>
              <a:rPr lang="en-US" altLang="en-US" dirty="0"/>
              <a:t>Project Management Process Groups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02" y="1275606"/>
            <a:ext cx="8500423" cy="2952328"/>
          </a:xfrm>
          <a:prstGeom prst="rect">
            <a:avLst/>
          </a:prstGeom>
        </p:spPr>
      </p:pic>
    </p:spTree>
    <p:extLst>
      <p:ext uri="{BB962C8B-B14F-4D97-AF65-F5344CB8AC3E}">
        <p14:creationId xmlns:p14="http://schemas.microsoft.com/office/powerpoint/2010/main" val="168122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4E3D-8456-4425-B3C5-79C80AD5C71B}"/>
              </a:ext>
            </a:extLst>
          </p:cNvPr>
          <p:cNvSpPr>
            <a:spLocks noGrp="1"/>
          </p:cNvSpPr>
          <p:nvPr>
            <p:ph type="title"/>
          </p:nvPr>
        </p:nvSpPr>
        <p:spPr>
          <a:xfrm>
            <a:off x="457200" y="267494"/>
            <a:ext cx="8229600" cy="742950"/>
          </a:xfrm>
        </p:spPr>
        <p:txBody>
          <a:bodyPr>
            <a:normAutofit/>
          </a:bodyPr>
          <a:lstStyle/>
          <a:p>
            <a:pPr algn="ctr"/>
            <a:r>
              <a:rPr lang="en-US" dirty="0"/>
              <a:t>SMART objectives</a:t>
            </a:r>
            <a:endParaRPr lang="en-CA" dirty="0"/>
          </a:p>
        </p:txBody>
      </p:sp>
      <p:sp>
        <p:nvSpPr>
          <p:cNvPr id="3" name="Content Placeholder 2">
            <a:extLst>
              <a:ext uri="{FF2B5EF4-FFF2-40B4-BE49-F238E27FC236}">
                <a16:creationId xmlns:a16="http://schemas.microsoft.com/office/drawing/2014/main" id="{51CC49C9-922A-435E-A638-EDF351F9AA74}"/>
              </a:ext>
            </a:extLst>
          </p:cNvPr>
          <p:cNvSpPr>
            <a:spLocks noGrp="1"/>
          </p:cNvSpPr>
          <p:nvPr>
            <p:ph sz="half" idx="1"/>
          </p:nvPr>
        </p:nvSpPr>
        <p:spPr>
          <a:xfrm>
            <a:off x="692597" y="1010444"/>
            <a:ext cx="3466728" cy="3418814"/>
          </a:xfrm>
        </p:spPr>
        <p:txBody>
          <a:bodyPr anchor="ctr" anchorCtr="0"/>
          <a:lstStyle/>
          <a:p>
            <a:r>
              <a:rPr lang="en-US" dirty="0"/>
              <a:t>SMART objectives </a:t>
            </a:r>
            <a:r>
              <a:rPr lang="en-CA" dirty="0"/>
              <a:t>complete a project's goals</a:t>
            </a:r>
          </a:p>
          <a:p>
            <a:r>
              <a:rPr lang="en-US" dirty="0"/>
              <a:t>Everyone knows what they will do </a:t>
            </a:r>
            <a:br>
              <a:rPr lang="en-US" dirty="0"/>
            </a:br>
            <a:r>
              <a:rPr lang="en-US" dirty="0"/>
              <a:t>in each Process Group</a:t>
            </a:r>
          </a:p>
        </p:txBody>
      </p:sp>
      <p:sp>
        <p:nvSpPr>
          <p:cNvPr id="6" name="Rectangle 5">
            <a:extLst>
              <a:ext uri="{FF2B5EF4-FFF2-40B4-BE49-F238E27FC236}">
                <a16:creationId xmlns:a16="http://schemas.microsoft.com/office/drawing/2014/main" id="{16026110-D9D3-4BE0-B308-D26289673D89}"/>
              </a:ext>
            </a:extLst>
          </p:cNvPr>
          <p:cNvSpPr/>
          <p:nvPr/>
        </p:nvSpPr>
        <p:spPr>
          <a:xfrm>
            <a:off x="4689698" y="980913"/>
            <a:ext cx="3466728" cy="3477875"/>
          </a:xfrm>
          <a:prstGeom prst="rect">
            <a:avLst/>
          </a:prstGeom>
          <a:noFill/>
        </p:spPr>
        <p:txBody>
          <a:bodyPr wrap="square" lIns="91440" tIns="45720" rIns="91440" bIns="45720" anchor="ctr" anchorCtr="0">
            <a:spAutoFit/>
          </a:bodyPr>
          <a:lstStyle/>
          <a:p>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S</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pecific</a:t>
            </a:r>
            <a:b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br>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M</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easurable</a:t>
            </a:r>
          </a:p>
          <a:p>
            <a:r>
              <a:rPr lang="en-US" sz="4400" u="sng"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A</a:t>
            </a:r>
            <a:r>
              <a:rPr lang="en-US" sz="4400"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greed on</a:t>
            </a:r>
          </a:p>
          <a:p>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R</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ealistic</a:t>
            </a:r>
          </a:p>
          <a:p>
            <a:r>
              <a:rPr lang="en-US" sz="4400" u="sng"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T</a:t>
            </a:r>
            <a:r>
              <a:rPr lang="en-US" sz="4400"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ime based</a:t>
            </a:r>
          </a:p>
        </p:txBody>
      </p:sp>
    </p:spTree>
    <p:extLst>
      <p:ext uri="{BB962C8B-B14F-4D97-AF65-F5344CB8AC3E}">
        <p14:creationId xmlns:p14="http://schemas.microsoft.com/office/powerpoint/2010/main" val="196920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8229600" cy="742950"/>
          </a:xfrm>
        </p:spPr>
        <p:txBody>
          <a:bodyPr>
            <a:normAutofit/>
          </a:bodyPr>
          <a:lstStyle/>
          <a:p>
            <a:r>
              <a:rPr lang="en-US" dirty="0"/>
              <a:t>PM test at </a:t>
            </a:r>
            <a:r>
              <a:rPr lang="en-CA" dirty="0">
                <a:hlinkClick r:id="rId3"/>
              </a:rPr>
              <a:t>http://thatpmgame.com/</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71525"/>
            <a:ext cx="9144000" cy="4361417"/>
          </a:xfrm>
          <a:prstGeom prst="rect">
            <a:avLst/>
          </a:prstGeom>
        </p:spPr>
      </p:pic>
    </p:spTree>
    <p:extLst>
      <p:ext uri="{BB962C8B-B14F-4D97-AF65-F5344CB8AC3E}">
        <p14:creationId xmlns:p14="http://schemas.microsoft.com/office/powerpoint/2010/main" val="206892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17" y="413209"/>
            <a:ext cx="8229600" cy="742950"/>
          </a:xfrm>
        </p:spPr>
        <p:txBody>
          <a:bodyPr>
            <a:normAutofit fontScale="90000"/>
          </a:bodyPr>
          <a:lstStyle/>
          <a:p>
            <a:r>
              <a:rPr lang="en-US" dirty="0"/>
              <a:t>Advantages of Project Management &amp;</a:t>
            </a:r>
            <a:br>
              <a:rPr lang="en-US" dirty="0"/>
            </a:br>
            <a:r>
              <a:rPr lang="en-CA" dirty="0"/>
              <a:t>Project Management Certification</a:t>
            </a:r>
            <a:endParaRPr lang="en-US" dirty="0"/>
          </a:p>
        </p:txBody>
      </p:sp>
      <p:sp>
        <p:nvSpPr>
          <p:cNvPr id="3" name="Rectangle 2"/>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597732"/>
            <a:ext cx="32956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66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lstStyle/>
          <a:p>
            <a:r>
              <a:rPr lang="en-CA" dirty="0"/>
              <a:t>Advantages of Project Management</a:t>
            </a:r>
            <a:endParaRPr lang="en-US" dirty="0"/>
          </a:p>
        </p:txBody>
      </p:sp>
      <p:sp>
        <p:nvSpPr>
          <p:cNvPr id="3" name="Content Placeholder 2"/>
          <p:cNvSpPr>
            <a:spLocks noGrp="1"/>
          </p:cNvSpPr>
          <p:nvPr>
            <p:ph idx="1"/>
          </p:nvPr>
        </p:nvSpPr>
        <p:spPr/>
        <p:txBody>
          <a:bodyPr/>
          <a:lstStyle/>
          <a:p>
            <a:pPr>
              <a:lnSpc>
                <a:spcPct val="80000"/>
              </a:lnSpc>
            </a:pPr>
            <a:r>
              <a:rPr lang="en-US" altLang="zh-TW" dirty="0">
                <a:ea typeface="新細明體" pitchFamily="18" charset="-120"/>
              </a:rPr>
              <a:t>Better </a:t>
            </a:r>
            <a:r>
              <a:rPr lang="en-US" altLang="zh-TW" dirty="0">
                <a:solidFill>
                  <a:schemeClr val="tx2"/>
                </a:solidFill>
                <a:ea typeface="新細明體" pitchFamily="18" charset="-120"/>
              </a:rPr>
              <a:t>control of financial, physical, and human resources</a:t>
            </a:r>
          </a:p>
          <a:p>
            <a:pPr>
              <a:lnSpc>
                <a:spcPct val="80000"/>
              </a:lnSpc>
            </a:pPr>
            <a:r>
              <a:rPr lang="en-US" altLang="zh-TW" dirty="0">
                <a:ea typeface="新細明體" pitchFamily="18" charset="-120"/>
              </a:rPr>
              <a:t>Shorter </a:t>
            </a:r>
            <a:r>
              <a:rPr lang="en-US" altLang="zh-TW" dirty="0">
                <a:solidFill>
                  <a:schemeClr val="tx2"/>
                </a:solidFill>
                <a:ea typeface="新細明體" pitchFamily="18" charset="-120"/>
              </a:rPr>
              <a:t>development times</a:t>
            </a:r>
          </a:p>
          <a:p>
            <a:pPr>
              <a:lnSpc>
                <a:spcPct val="80000"/>
              </a:lnSpc>
            </a:pPr>
            <a:r>
              <a:rPr lang="en-US" altLang="zh-TW" dirty="0">
                <a:ea typeface="新細明體" pitchFamily="18" charset="-120"/>
              </a:rPr>
              <a:t>Better </a:t>
            </a:r>
            <a:r>
              <a:rPr lang="en-US" altLang="zh-TW" dirty="0">
                <a:solidFill>
                  <a:schemeClr val="tx2"/>
                </a:solidFill>
                <a:ea typeface="新細明體" pitchFamily="18" charset="-120"/>
              </a:rPr>
              <a:t>internal coordination</a:t>
            </a:r>
          </a:p>
          <a:p>
            <a:pPr>
              <a:lnSpc>
                <a:spcPct val="80000"/>
              </a:lnSpc>
            </a:pPr>
            <a:r>
              <a:rPr lang="en-US" altLang="zh-TW" dirty="0">
                <a:ea typeface="新細明體" pitchFamily="18" charset="-120"/>
              </a:rPr>
              <a:t>Lower </a:t>
            </a:r>
            <a:r>
              <a:rPr lang="en-US" altLang="zh-TW" dirty="0">
                <a:solidFill>
                  <a:schemeClr val="tx2"/>
                </a:solidFill>
                <a:ea typeface="新細明體" pitchFamily="18" charset="-120"/>
              </a:rPr>
              <a:t>overall costs</a:t>
            </a:r>
          </a:p>
          <a:p>
            <a:pPr>
              <a:lnSpc>
                <a:spcPct val="80000"/>
              </a:lnSpc>
            </a:pPr>
            <a:r>
              <a:rPr lang="en-US" altLang="zh-TW" dirty="0">
                <a:ea typeface="新細明體" pitchFamily="18" charset="-120"/>
              </a:rPr>
              <a:t>Improved </a:t>
            </a:r>
            <a:r>
              <a:rPr lang="en-US" altLang="zh-TW" dirty="0">
                <a:solidFill>
                  <a:schemeClr val="tx2"/>
                </a:solidFill>
                <a:ea typeface="新細明體" pitchFamily="18" charset="-120"/>
              </a:rPr>
              <a:t>productivity</a:t>
            </a:r>
          </a:p>
          <a:p>
            <a:pPr>
              <a:lnSpc>
                <a:spcPct val="80000"/>
              </a:lnSpc>
            </a:pPr>
            <a:r>
              <a:rPr lang="en-US" altLang="zh-TW" dirty="0">
                <a:ea typeface="新細明體" pitchFamily="18" charset="-120"/>
              </a:rPr>
              <a:t>Higher </a:t>
            </a:r>
            <a:r>
              <a:rPr lang="en-US" altLang="zh-TW" dirty="0">
                <a:solidFill>
                  <a:schemeClr val="tx2"/>
                </a:solidFill>
                <a:ea typeface="新細明體" pitchFamily="18" charset="-120"/>
              </a:rPr>
              <a:t>worker morale</a:t>
            </a:r>
          </a:p>
          <a:p>
            <a:pPr>
              <a:lnSpc>
                <a:spcPct val="80000"/>
              </a:lnSpc>
            </a:pPr>
            <a:r>
              <a:rPr lang="en-CA" altLang="zh-TW" dirty="0">
                <a:ea typeface="新細明體" pitchFamily="18" charset="-120"/>
              </a:rPr>
              <a:t>Higher </a:t>
            </a:r>
            <a:r>
              <a:rPr lang="en-CA" altLang="zh-TW" dirty="0">
                <a:solidFill>
                  <a:schemeClr val="tx2"/>
                </a:solidFill>
                <a:ea typeface="新細明體" pitchFamily="18" charset="-120"/>
              </a:rPr>
              <a:t>customer satisfaction</a:t>
            </a:r>
            <a:endParaRPr lang="en-US" altLang="zh-TW" dirty="0">
              <a:solidFill>
                <a:schemeClr val="tx2"/>
              </a:solidFill>
              <a:ea typeface="新細明體" pitchFamily="18" charset="-120"/>
            </a:endParaRPr>
          </a:p>
          <a:p>
            <a:endParaRPr lang="en-US" dirty="0"/>
          </a:p>
        </p:txBody>
      </p:sp>
      <p:sp>
        <p:nvSpPr>
          <p:cNvPr id="4" name="Rectangle 3"/>
          <p:cNvSpPr/>
          <p:nvPr/>
        </p:nvSpPr>
        <p:spPr>
          <a:xfrm>
            <a:off x="539552" y="4011910"/>
            <a:ext cx="83529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Project Management is the fastest growing job category today!</a:t>
            </a:r>
            <a:endParaRPr lang="en-US" dirty="0"/>
          </a:p>
        </p:txBody>
      </p:sp>
    </p:spTree>
    <p:extLst>
      <p:ext uri="{BB962C8B-B14F-4D97-AF65-F5344CB8AC3E}">
        <p14:creationId xmlns:p14="http://schemas.microsoft.com/office/powerpoint/2010/main" val="25040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lstStyle/>
          <a:p>
            <a:r>
              <a:rPr lang="en-CA" dirty="0"/>
              <a:t>Project Manager Professional (PMP)</a:t>
            </a:r>
            <a:endParaRPr lang="en-US" dirty="0"/>
          </a:p>
        </p:txBody>
      </p:sp>
      <p:sp>
        <p:nvSpPr>
          <p:cNvPr id="3" name="Content Placeholder 2"/>
          <p:cNvSpPr>
            <a:spLocks noGrp="1"/>
          </p:cNvSpPr>
          <p:nvPr>
            <p:ph idx="1"/>
          </p:nvPr>
        </p:nvSpPr>
        <p:spPr>
          <a:xfrm>
            <a:off x="323528" y="1200150"/>
            <a:ext cx="8363272" cy="3657600"/>
          </a:xfrm>
        </p:spPr>
        <p:txBody>
          <a:bodyPr>
            <a:normAutofit/>
          </a:bodyPr>
          <a:lstStyle/>
          <a:p>
            <a:r>
              <a:rPr lang="en-CA" dirty="0"/>
              <a:t>Project Management is a profession and project managers must follow a Code of Ethics.</a:t>
            </a:r>
          </a:p>
          <a:p>
            <a:r>
              <a:rPr lang="en-CA" dirty="0">
                <a:solidFill>
                  <a:schemeClr val="tx2"/>
                </a:solidFill>
              </a:rPr>
              <a:t>Project Management Institute provides training and certification. </a:t>
            </a:r>
            <a:r>
              <a:rPr lang="en-CA" dirty="0"/>
              <a:t>(</a:t>
            </a:r>
            <a:r>
              <a:rPr lang="en-CA" dirty="0">
                <a:hlinkClick r:id="rId3"/>
              </a:rPr>
              <a:t>www.pmi.org</a:t>
            </a:r>
            <a:r>
              <a:rPr lang="en-CA" dirty="0"/>
              <a:t>)</a:t>
            </a:r>
          </a:p>
          <a:p>
            <a:r>
              <a:rPr lang="en-CA" sz="2500" dirty="0">
                <a:solidFill>
                  <a:schemeClr val="tx2"/>
                </a:solidFill>
              </a:rPr>
              <a:t>Seneca College is a registered education provider (R.E.P) of PMI.</a:t>
            </a:r>
          </a:p>
          <a:p>
            <a:endParaRPr lang="en-CA" dirty="0">
              <a:solidFill>
                <a:srgbClr val="0070C0"/>
              </a:solidFill>
            </a:endParaRPr>
          </a:p>
        </p:txBody>
      </p:sp>
    </p:spTree>
    <p:extLst>
      <p:ext uri="{BB962C8B-B14F-4D97-AF65-F5344CB8AC3E}">
        <p14:creationId xmlns:p14="http://schemas.microsoft.com/office/powerpoint/2010/main" val="375427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0" y="195486"/>
            <a:ext cx="9001000" cy="742950"/>
          </a:xfrm>
        </p:spPr>
        <p:txBody>
          <a:bodyPr>
            <a:noAutofit/>
          </a:bodyPr>
          <a:lstStyle/>
          <a:p>
            <a:pPr algn="ctr"/>
            <a:r>
              <a:rPr lang="en-CA" sz="3200" dirty="0"/>
              <a:t>PM and more at Seneca College</a:t>
            </a:r>
            <a:endParaRPr lang="en-US" sz="3200" dirty="0"/>
          </a:p>
        </p:txBody>
      </p:sp>
      <p:pic>
        <p:nvPicPr>
          <p:cNvPr id="1126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11052"/>
            <a:ext cx="276095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hlinkClick r:id="rId5"/>
            <a:extLst>
              <a:ext uri="{FF2B5EF4-FFF2-40B4-BE49-F238E27FC236}">
                <a16:creationId xmlns:a16="http://schemas.microsoft.com/office/drawing/2014/main" id="{03179553-66FA-42E0-9BEF-425DB14166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8847" y="1111052"/>
            <a:ext cx="2286319" cy="1676634"/>
          </a:xfrm>
          <a:prstGeom prst="rect">
            <a:avLst/>
          </a:prstGeom>
        </p:spPr>
      </p:pic>
      <p:pic>
        <p:nvPicPr>
          <p:cNvPr id="5" name="Picture 4">
            <a:hlinkClick r:id="rId7"/>
            <a:extLst>
              <a:ext uri="{FF2B5EF4-FFF2-40B4-BE49-F238E27FC236}">
                <a16:creationId xmlns:a16="http://schemas.microsoft.com/office/drawing/2014/main" id="{28384C08-0A3D-48B6-9E0B-4896693AB5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6594" y="1111052"/>
            <a:ext cx="2248214" cy="1695687"/>
          </a:xfrm>
          <a:prstGeom prst="rect">
            <a:avLst/>
          </a:prstGeom>
        </p:spPr>
      </p:pic>
      <p:pic>
        <p:nvPicPr>
          <p:cNvPr id="6" name="Picture 5">
            <a:hlinkClick r:id="rId9"/>
            <a:extLst>
              <a:ext uri="{FF2B5EF4-FFF2-40B4-BE49-F238E27FC236}">
                <a16:creationId xmlns:a16="http://schemas.microsoft.com/office/drawing/2014/main" id="{2F2F5671-1CB9-4147-B53A-415F2FE78B85}"/>
              </a:ext>
            </a:extLst>
          </p:cNvPr>
          <p:cNvPicPr>
            <a:picLocks noChangeAspect="1"/>
          </p:cNvPicPr>
          <p:nvPr/>
        </p:nvPicPr>
        <p:blipFill>
          <a:blip r:embed="rId10">
            <a:clrChange>
              <a:clrFrom>
                <a:srgbClr val="F5F5F5"/>
              </a:clrFrom>
              <a:clrTo>
                <a:srgbClr val="F5F5F5">
                  <a:alpha val="0"/>
                </a:srgbClr>
              </a:clrTo>
            </a:clrChange>
            <a:extLst>
              <a:ext uri="{28A0092B-C50C-407E-A947-70E740481C1C}">
                <a14:useLocalDpi xmlns:a14="http://schemas.microsoft.com/office/drawing/2010/main" val="0"/>
              </a:ext>
            </a:extLst>
          </a:blip>
          <a:stretch>
            <a:fillRect/>
          </a:stretch>
        </p:blipFill>
        <p:spPr>
          <a:xfrm>
            <a:off x="3857009" y="3026106"/>
            <a:ext cx="4734586" cy="600159"/>
          </a:xfrm>
          <a:prstGeom prst="rect">
            <a:avLst/>
          </a:prstGeom>
        </p:spPr>
      </p:pic>
      <p:sp>
        <p:nvSpPr>
          <p:cNvPr id="7" name="TextBox 6">
            <a:extLst>
              <a:ext uri="{FF2B5EF4-FFF2-40B4-BE49-F238E27FC236}">
                <a16:creationId xmlns:a16="http://schemas.microsoft.com/office/drawing/2014/main" id="{469E680C-F49E-4895-A43B-BE8B581F7501}"/>
              </a:ext>
            </a:extLst>
          </p:cNvPr>
          <p:cNvSpPr txBox="1"/>
          <p:nvPr/>
        </p:nvSpPr>
        <p:spPr>
          <a:xfrm>
            <a:off x="4028058" y="3626265"/>
            <a:ext cx="4392488" cy="1200329"/>
          </a:xfrm>
          <a:prstGeom prst="rect">
            <a:avLst/>
          </a:prstGeom>
          <a:noFill/>
        </p:spPr>
        <p:txBody>
          <a:bodyPr wrap="square" rtlCol="0">
            <a:spAutoFit/>
          </a:bodyPr>
          <a:lstStyle/>
          <a:p>
            <a:pPr algn="ctr"/>
            <a:r>
              <a:rPr lang="en-CA" dirty="0"/>
              <a:t>Full and part-time graduate certificates in FinTech and Security. </a:t>
            </a:r>
            <a:br>
              <a:rPr lang="en-CA" dirty="0"/>
            </a:br>
            <a:r>
              <a:rPr lang="en-CA" dirty="0"/>
              <a:t>Certification &amp; Professional </a:t>
            </a:r>
            <a:br>
              <a:rPr lang="en-CA" dirty="0"/>
            </a:br>
            <a:r>
              <a:rPr lang="en-CA" dirty="0"/>
              <a:t>Development Courses</a:t>
            </a:r>
          </a:p>
        </p:txBody>
      </p:sp>
    </p:spTree>
    <p:extLst>
      <p:ext uri="{BB962C8B-B14F-4D97-AF65-F5344CB8AC3E}">
        <p14:creationId xmlns:p14="http://schemas.microsoft.com/office/powerpoint/2010/main" val="49128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dirty="0"/>
              <a:t>You will need these for </a:t>
            </a:r>
            <a:r>
              <a:rPr lang="en-US"/>
              <a:t>today's activity.</a:t>
            </a:r>
            <a:endParaRPr lang="en-CA"/>
          </a:p>
        </p:txBody>
      </p:sp>
    </p:spTree>
    <p:extLst>
      <p:ext uri="{BB962C8B-B14F-4D97-AF65-F5344CB8AC3E}">
        <p14:creationId xmlns:p14="http://schemas.microsoft.com/office/powerpoint/2010/main" val="264605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8EB8-10C4-4649-8780-DF0D8F033F79}"/>
              </a:ext>
            </a:extLst>
          </p:cNvPr>
          <p:cNvSpPr>
            <a:spLocks noGrp="1"/>
          </p:cNvSpPr>
          <p:nvPr>
            <p:ph type="title"/>
          </p:nvPr>
        </p:nvSpPr>
        <p:spPr/>
        <p:txBody>
          <a:bodyPr>
            <a:noAutofit/>
          </a:bodyPr>
          <a:lstStyle/>
          <a:p>
            <a:pPr algn="ctr"/>
            <a:r>
              <a:rPr lang="en-CA" sz="3200" dirty="0"/>
              <a:t>Join a Bb group, Create an Office 365 Team</a:t>
            </a:r>
          </a:p>
        </p:txBody>
      </p:sp>
      <p:pic>
        <p:nvPicPr>
          <p:cNvPr id="5" name="Picture 4">
            <a:extLst>
              <a:ext uri="{FF2B5EF4-FFF2-40B4-BE49-F238E27FC236}">
                <a16:creationId xmlns:a16="http://schemas.microsoft.com/office/drawing/2014/main" id="{72CA6E57-0EF7-42E9-B99C-DDB5D2257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275606"/>
            <a:ext cx="1822544" cy="2959252"/>
          </a:xfrm>
          <a:prstGeom prst="rect">
            <a:avLst/>
          </a:prstGeom>
        </p:spPr>
      </p:pic>
      <p:pic>
        <p:nvPicPr>
          <p:cNvPr id="6" name="Picture 5">
            <a:extLst>
              <a:ext uri="{FF2B5EF4-FFF2-40B4-BE49-F238E27FC236}">
                <a16:creationId xmlns:a16="http://schemas.microsoft.com/office/drawing/2014/main" id="{ED315609-DACC-495C-9F82-17F7964F0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493" y="1777281"/>
            <a:ext cx="1168460" cy="1955901"/>
          </a:xfrm>
          <a:prstGeom prst="rect">
            <a:avLst/>
          </a:prstGeom>
        </p:spPr>
      </p:pic>
      <p:pic>
        <p:nvPicPr>
          <p:cNvPr id="7" name="Picture 6">
            <a:extLst>
              <a:ext uri="{FF2B5EF4-FFF2-40B4-BE49-F238E27FC236}">
                <a16:creationId xmlns:a16="http://schemas.microsoft.com/office/drawing/2014/main" id="{87CFCCA4-E12A-4CFE-B2E9-256D1B8E01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1092124"/>
            <a:ext cx="3301831" cy="3641569"/>
          </a:xfrm>
          <a:prstGeom prst="rect">
            <a:avLst/>
          </a:prstGeom>
        </p:spPr>
      </p:pic>
    </p:spTree>
    <p:extLst>
      <p:ext uri="{BB962C8B-B14F-4D97-AF65-F5344CB8AC3E}">
        <p14:creationId xmlns:p14="http://schemas.microsoft.com/office/powerpoint/2010/main" val="171581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2768" y="308248"/>
            <a:ext cx="8229600" cy="742950"/>
          </a:xfrm>
        </p:spPr>
        <p:txBody>
          <a:bodyPr/>
          <a:lstStyle/>
          <a:p>
            <a:r>
              <a:rPr lang="en-CA" altLang="en-US" dirty="0"/>
              <a:t>Initiation</a:t>
            </a:r>
            <a:endParaRPr lang="en-US" altLang="en-US" dirty="0"/>
          </a:p>
        </p:txBody>
      </p:sp>
      <p:sp>
        <p:nvSpPr>
          <p:cNvPr id="15363" name="Rectangle 3"/>
          <p:cNvSpPr>
            <a:spLocks noGrp="1" noChangeArrowheads="1"/>
          </p:cNvSpPr>
          <p:nvPr>
            <p:ph type="body" idx="1"/>
          </p:nvPr>
        </p:nvSpPr>
        <p:spPr>
          <a:xfrm>
            <a:off x="179512" y="1200150"/>
            <a:ext cx="4320480" cy="3657600"/>
          </a:xfrm>
        </p:spPr>
        <p:txBody>
          <a:bodyPr>
            <a:normAutofit/>
          </a:bodyPr>
          <a:lstStyle/>
          <a:p>
            <a:pPr>
              <a:lnSpc>
                <a:spcPct val="80000"/>
              </a:lnSpc>
            </a:pPr>
            <a:r>
              <a:rPr lang="en-US" altLang="en-US" sz="2400" b="1" dirty="0"/>
              <a:t>Initiation</a:t>
            </a:r>
          </a:p>
          <a:p>
            <a:pPr lvl="1">
              <a:lnSpc>
                <a:spcPct val="80000"/>
              </a:lnSpc>
            </a:pPr>
            <a:r>
              <a:rPr lang="en-CA" altLang="en-US" dirty="0"/>
              <a:t>Typically </a:t>
            </a:r>
            <a:r>
              <a:rPr lang="en-CA" altLang="en-US" dirty="0">
                <a:solidFill>
                  <a:schemeClr val="tx2"/>
                </a:solidFill>
              </a:rPr>
              <a:t>a company has a problem and defines a plan to solve the problem which is approved by management</a:t>
            </a:r>
            <a:r>
              <a:rPr lang="en-CA" altLang="en-US" dirty="0"/>
              <a:t>.</a:t>
            </a:r>
          </a:p>
          <a:p>
            <a:pPr lvl="1">
              <a:lnSpc>
                <a:spcPct val="80000"/>
              </a:lnSpc>
            </a:pPr>
            <a:endParaRPr lang="en-US" altLang="en-US" sz="2000" dirty="0"/>
          </a:p>
          <a:p>
            <a:pPr lvl="1">
              <a:lnSpc>
                <a:spcPct val="80000"/>
              </a:lnSpc>
            </a:pPr>
            <a:r>
              <a:rPr lang="en-US" altLang="en-US" sz="2000" dirty="0"/>
              <a:t>The Plan is </a:t>
            </a:r>
            <a:r>
              <a:rPr lang="en-US" altLang="en-US" sz="2000" dirty="0">
                <a:solidFill>
                  <a:schemeClr val="tx2"/>
                </a:solidFill>
              </a:rPr>
              <a:t>a very </a:t>
            </a:r>
            <a:r>
              <a:rPr lang="en-US" altLang="en-US" dirty="0">
                <a:solidFill>
                  <a:schemeClr val="tx2"/>
                </a:solidFill>
              </a:rPr>
              <a:t>“high-level” plan which defines the objectives to be achieved.</a:t>
            </a:r>
          </a:p>
          <a:p>
            <a:pPr lvl="1">
              <a:lnSpc>
                <a:spcPct val="80000"/>
              </a:lnSpc>
            </a:pPr>
            <a:endParaRPr lang="en-US" altLang="en-US" dirty="0">
              <a:solidFill>
                <a:srgbClr val="0070C0"/>
              </a:solidFill>
            </a:endParaRPr>
          </a:p>
          <a:p>
            <a:pPr lvl="1">
              <a:lnSpc>
                <a:spcPct val="80000"/>
              </a:lnSpc>
            </a:pPr>
            <a:r>
              <a:rPr lang="en-US" altLang="en-US" sz="2000" dirty="0"/>
              <a:t>And typically </a:t>
            </a:r>
            <a:r>
              <a:rPr lang="en-US" altLang="en-US" sz="2000" dirty="0">
                <a:solidFill>
                  <a:schemeClr val="tx2"/>
                </a:solidFill>
              </a:rPr>
              <a:t>grants authority to hir</a:t>
            </a:r>
            <a:r>
              <a:rPr lang="en-US" altLang="en-US" dirty="0">
                <a:solidFill>
                  <a:schemeClr val="tx2"/>
                </a:solidFill>
              </a:rPr>
              <a:t>e a Project Manager (PM)</a:t>
            </a:r>
            <a:endParaRPr lang="en-US" altLang="en-US" sz="2000" dirty="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498" y="1462087"/>
            <a:ext cx="461962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41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480"/>
            <a:ext cx="8229600" cy="742950"/>
          </a:xfrm>
        </p:spPr>
        <p:txBody>
          <a:bodyPr/>
          <a:lstStyle/>
          <a:p>
            <a:r>
              <a:rPr lang="en-CA" dirty="0"/>
              <a:t>Planning</a:t>
            </a:r>
            <a:endParaRPr lang="en-US" dirty="0"/>
          </a:p>
        </p:txBody>
      </p:sp>
      <p:pic>
        <p:nvPicPr>
          <p:cNvPr id="3074" name="Picture 2"/>
          <p:cNvPicPr>
            <a:picLocks noChangeAspect="1" noChangeArrowheads="1"/>
          </p:cNvPicPr>
          <p:nvPr/>
        </p:nvPicPr>
        <p:blipFill rotWithShape="1">
          <a:blip r:embed="rId3" cstate="print">
            <a:alphaModFix amt="50000"/>
            <a:extLst>
              <a:ext uri="{28A0092B-C50C-407E-A947-70E740481C1C}">
                <a14:useLocalDpi xmlns:a14="http://schemas.microsoft.com/office/drawing/2010/main" val="0"/>
              </a:ext>
            </a:extLst>
          </a:blip>
          <a:srcRect/>
          <a:stretch/>
        </p:blipFill>
        <p:spPr bwMode="auto">
          <a:xfrm>
            <a:off x="6749023" y="260480"/>
            <a:ext cx="2394977"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07504" y="987574"/>
            <a:ext cx="8640960" cy="3960440"/>
          </a:xfrm>
        </p:spPr>
        <p:txBody>
          <a:bodyPr>
            <a:normAutofit fontScale="92500" lnSpcReduction="20000"/>
          </a:bodyPr>
          <a:lstStyle/>
          <a:p>
            <a:pPr marL="0" indent="0">
              <a:lnSpc>
                <a:spcPct val="110000"/>
              </a:lnSpc>
              <a:spcAft>
                <a:spcPts val="600"/>
              </a:spcAft>
              <a:buNone/>
            </a:pPr>
            <a:r>
              <a:rPr lang="en-CA" b="1" dirty="0"/>
              <a:t>Project Scope: </a:t>
            </a:r>
            <a:r>
              <a:rPr lang="en-CA" dirty="0"/>
              <a:t>work to be delivered which will </a:t>
            </a:r>
            <a:br>
              <a:rPr lang="en-CA" dirty="0"/>
            </a:br>
            <a:r>
              <a:rPr lang="en-CA" dirty="0"/>
              <a:t>support business objectives, goals, and benefits.</a:t>
            </a:r>
          </a:p>
          <a:p>
            <a:pPr marL="0" indent="0">
              <a:lnSpc>
                <a:spcPct val="110000"/>
              </a:lnSpc>
              <a:spcBef>
                <a:spcPts val="600"/>
              </a:spcBef>
              <a:spcAft>
                <a:spcPts val="600"/>
              </a:spcAft>
              <a:buNone/>
            </a:pPr>
            <a:r>
              <a:rPr lang="en-CA" dirty="0"/>
              <a:t>The Project Manager (PM)</a:t>
            </a:r>
          </a:p>
          <a:p>
            <a:pPr>
              <a:lnSpc>
                <a:spcPct val="110000"/>
              </a:lnSpc>
              <a:spcAft>
                <a:spcPts val="600"/>
              </a:spcAft>
            </a:pPr>
            <a:r>
              <a:rPr lang="en-CA" dirty="0"/>
              <a:t>defines project parameters through consultation with stakeholders. typically: Senior Management, Key &amp; End Users, Technical Staff</a:t>
            </a:r>
          </a:p>
          <a:p>
            <a:pPr>
              <a:lnSpc>
                <a:spcPct val="110000"/>
              </a:lnSpc>
              <a:spcAft>
                <a:spcPts val="600"/>
              </a:spcAft>
            </a:pPr>
            <a:r>
              <a:rPr lang="en-CA" dirty="0"/>
              <a:t>ensures the project's objectives – delivery of scope – </a:t>
            </a:r>
            <a:br>
              <a:rPr lang="en-CA" dirty="0"/>
            </a:br>
            <a:r>
              <a:rPr lang="en-CA" dirty="0"/>
              <a:t>are realistic, achievable, and deliverable.</a:t>
            </a:r>
          </a:p>
          <a:p>
            <a:pPr>
              <a:lnSpc>
                <a:spcPct val="110000"/>
              </a:lnSpc>
              <a:spcAft>
                <a:spcPts val="600"/>
              </a:spcAft>
            </a:pPr>
            <a:r>
              <a:rPr lang="en-CA" dirty="0"/>
              <a:t>details the project scope so all stakeholders fully understand the work to be done (and not done).</a:t>
            </a:r>
          </a:p>
          <a:p>
            <a:pPr>
              <a:lnSpc>
                <a:spcPct val="110000"/>
              </a:lnSpc>
              <a:spcAft>
                <a:spcPts val="600"/>
              </a:spcAft>
            </a:pPr>
            <a:r>
              <a:rPr lang="en-CA" dirty="0"/>
              <a:t>estimates project costs, sets delivery schedule, defines value. </a:t>
            </a:r>
          </a:p>
        </p:txBody>
      </p:sp>
    </p:spTree>
    <p:extLst>
      <p:ext uri="{BB962C8B-B14F-4D97-AF65-F5344CB8AC3E}">
        <p14:creationId xmlns:p14="http://schemas.microsoft.com/office/powerpoint/2010/main" val="132537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5486"/>
            <a:ext cx="8229600" cy="742950"/>
          </a:xfrm>
        </p:spPr>
        <p:txBody>
          <a:bodyPr>
            <a:normAutofit/>
          </a:bodyPr>
          <a:lstStyle/>
          <a:p>
            <a:r>
              <a:rPr lang="en-CA" sz="3200" dirty="0"/>
              <a:t>Planning – Work Breakdown Schedule (WBS)</a:t>
            </a:r>
            <a:endParaRPr lang="en-US" sz="3200" dirty="0"/>
          </a:p>
        </p:txBody>
      </p:sp>
      <p:sp>
        <p:nvSpPr>
          <p:cNvPr id="3" name="Content Placeholder 2"/>
          <p:cNvSpPr>
            <a:spLocks noGrp="1"/>
          </p:cNvSpPr>
          <p:nvPr>
            <p:ph idx="1"/>
          </p:nvPr>
        </p:nvSpPr>
        <p:spPr>
          <a:xfrm>
            <a:off x="35496" y="997855"/>
            <a:ext cx="3672408" cy="3943350"/>
          </a:xfrm>
        </p:spPr>
        <p:txBody>
          <a:bodyPr>
            <a:normAutofit lnSpcReduction="10000"/>
          </a:bodyPr>
          <a:lstStyle/>
          <a:p>
            <a:pPr>
              <a:lnSpc>
                <a:spcPct val="110000"/>
              </a:lnSpc>
              <a:spcBef>
                <a:spcPts val="0"/>
              </a:spcBef>
            </a:pPr>
            <a:r>
              <a:rPr lang="en-CA" dirty="0"/>
              <a:t>WBS </a:t>
            </a:r>
            <a:r>
              <a:rPr lang="en-CA" dirty="0">
                <a:solidFill>
                  <a:schemeClr val="tx2"/>
                </a:solidFill>
              </a:rPr>
              <a:t>breaks Scope into tasks (details of </a:t>
            </a:r>
            <a:r>
              <a:rPr lang="en-CA" i="1" dirty="0">
                <a:solidFill>
                  <a:schemeClr val="tx2"/>
                </a:solidFill>
              </a:rPr>
              <a:t>what</a:t>
            </a:r>
            <a:r>
              <a:rPr lang="en-CA" dirty="0">
                <a:solidFill>
                  <a:schemeClr val="tx2"/>
                </a:solidFill>
              </a:rPr>
              <a:t> must be done, not how) with estimated hours and needed skill levels.</a:t>
            </a:r>
            <a:endParaRPr lang="en-CA" dirty="0"/>
          </a:p>
          <a:p>
            <a:pPr>
              <a:lnSpc>
                <a:spcPct val="110000"/>
              </a:lnSpc>
              <a:spcBef>
                <a:spcPts val="0"/>
              </a:spcBef>
            </a:pPr>
            <a:r>
              <a:rPr lang="en-CA" dirty="0"/>
              <a:t>A Gantt Chart </a:t>
            </a:r>
            <a:r>
              <a:rPr lang="en-CA" dirty="0">
                <a:solidFill>
                  <a:schemeClr val="tx2"/>
                </a:solidFill>
              </a:rPr>
              <a:t>gives the overall timeline for work-packages to be assigned to people or technical roles.</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275606"/>
            <a:ext cx="5383828" cy="3240360"/>
          </a:xfrm>
          <a:prstGeom prst="rect">
            <a:avLst/>
          </a:prstGeom>
        </p:spPr>
      </p:pic>
    </p:spTree>
    <p:extLst>
      <p:ext uri="{BB962C8B-B14F-4D97-AF65-F5344CB8AC3E}">
        <p14:creationId xmlns:p14="http://schemas.microsoft.com/office/powerpoint/2010/main" val="3773894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A5A1365-C84A-4EA7-AFE4-24546DEC5297}"/>
              </a:ext>
            </a:extLst>
          </p:cNvPr>
          <p:cNvSpPr>
            <a:spLocks noGrp="1"/>
          </p:cNvSpPr>
          <p:nvPr>
            <p:ph type="title"/>
          </p:nvPr>
        </p:nvSpPr>
        <p:spPr>
          <a:xfrm>
            <a:off x="107504" y="195486"/>
            <a:ext cx="8229600" cy="742950"/>
          </a:xfrm>
        </p:spPr>
        <p:txBody>
          <a:bodyPr>
            <a:normAutofit/>
          </a:bodyPr>
          <a:lstStyle/>
          <a:p>
            <a:r>
              <a:rPr lang="en-CA" sz="3200" dirty="0"/>
              <a:t>Planning – Budget of estimated costs</a:t>
            </a:r>
            <a:endParaRPr lang="en-US" sz="3200" dirty="0"/>
          </a:p>
        </p:txBody>
      </p:sp>
      <p:graphicFrame>
        <p:nvGraphicFramePr>
          <p:cNvPr id="6" name="Table 6">
            <a:extLst>
              <a:ext uri="{FF2B5EF4-FFF2-40B4-BE49-F238E27FC236}">
                <a16:creationId xmlns:a16="http://schemas.microsoft.com/office/drawing/2014/main" id="{0647FBFE-D390-4FF9-BC84-7D83CA185E6C}"/>
              </a:ext>
            </a:extLst>
          </p:cNvPr>
          <p:cNvGraphicFramePr>
            <a:graphicFrameLocks noGrp="1"/>
          </p:cNvGraphicFramePr>
          <p:nvPr>
            <p:extLst>
              <p:ext uri="{D42A27DB-BD31-4B8C-83A1-F6EECF244321}">
                <p14:modId xmlns:p14="http://schemas.microsoft.com/office/powerpoint/2010/main" val="3306371386"/>
              </p:ext>
            </p:extLst>
          </p:nvPr>
        </p:nvGraphicFramePr>
        <p:xfrm>
          <a:off x="341580" y="843558"/>
          <a:ext cx="8460840" cy="3937000"/>
        </p:xfrm>
        <a:graphic>
          <a:graphicData uri="http://schemas.openxmlformats.org/drawingml/2006/table">
            <a:tbl>
              <a:tblPr firstRow="1" bandRow="1">
                <a:tableStyleId>{8799B23B-EC83-4686-B30A-512413B5E67A}</a:tableStyleId>
              </a:tblPr>
              <a:tblGrid>
                <a:gridCol w="5238532">
                  <a:extLst>
                    <a:ext uri="{9D8B030D-6E8A-4147-A177-3AD203B41FA5}">
                      <a16:colId xmlns:a16="http://schemas.microsoft.com/office/drawing/2014/main" val="3464569231"/>
                    </a:ext>
                  </a:extLst>
                </a:gridCol>
                <a:gridCol w="792088">
                  <a:extLst>
                    <a:ext uri="{9D8B030D-6E8A-4147-A177-3AD203B41FA5}">
                      <a16:colId xmlns:a16="http://schemas.microsoft.com/office/drawing/2014/main" val="4223578656"/>
                    </a:ext>
                  </a:extLst>
                </a:gridCol>
                <a:gridCol w="1080120">
                  <a:extLst>
                    <a:ext uri="{9D8B030D-6E8A-4147-A177-3AD203B41FA5}">
                      <a16:colId xmlns:a16="http://schemas.microsoft.com/office/drawing/2014/main" val="3187967464"/>
                    </a:ext>
                  </a:extLst>
                </a:gridCol>
                <a:gridCol w="1350100">
                  <a:extLst>
                    <a:ext uri="{9D8B030D-6E8A-4147-A177-3AD203B41FA5}">
                      <a16:colId xmlns:a16="http://schemas.microsoft.com/office/drawing/2014/main" val="2948071738"/>
                    </a:ext>
                  </a:extLst>
                </a:gridCol>
              </a:tblGrid>
              <a:tr h="370840">
                <a:tc>
                  <a:txBody>
                    <a:bodyPr/>
                    <a:lstStyle/>
                    <a:p>
                      <a:r>
                        <a:rPr lang="en-CA" b="0" i="0" u="sng" dirty="0"/>
                        <a:t>Equipment description</a:t>
                      </a:r>
                    </a:p>
                  </a:txBody>
                  <a:tcPr/>
                </a:tc>
                <a:tc>
                  <a:txBody>
                    <a:bodyPr/>
                    <a:lstStyle/>
                    <a:p>
                      <a:pPr algn="r"/>
                      <a:r>
                        <a:rPr lang="en-CA" sz="1200" b="0" i="0" u="sng" dirty="0"/>
                        <a:t>units</a:t>
                      </a:r>
                      <a:endParaRPr lang="en-CA" b="0" i="0" u="sng" dirty="0"/>
                    </a:p>
                  </a:txBody>
                  <a:tcPr anchor="ctr"/>
                </a:tc>
                <a:tc>
                  <a:txBody>
                    <a:bodyPr/>
                    <a:lstStyle/>
                    <a:p>
                      <a:pPr algn="r"/>
                      <a:r>
                        <a:rPr lang="en-CA" b="0" i="0" u="sng" dirty="0"/>
                        <a:t>$/unit</a:t>
                      </a:r>
                    </a:p>
                  </a:txBody>
                  <a:tcPr/>
                </a:tc>
                <a:tc>
                  <a:txBody>
                    <a:bodyPr/>
                    <a:lstStyle/>
                    <a:p>
                      <a:pPr algn="r"/>
                      <a:r>
                        <a:rPr lang="en-CA" b="0" i="0" u="sng" dirty="0"/>
                        <a:t>Estimate</a:t>
                      </a:r>
                    </a:p>
                  </a:txBody>
                  <a:tcPr/>
                </a:tc>
                <a:extLst>
                  <a:ext uri="{0D108BD9-81ED-4DB2-BD59-A6C34878D82A}">
                    <a16:rowId xmlns:a16="http://schemas.microsoft.com/office/drawing/2014/main" val="2203819613"/>
                  </a:ext>
                </a:extLst>
              </a:tr>
              <a:tr h="370840">
                <a:tc>
                  <a:txBody>
                    <a:bodyPr/>
                    <a:lstStyle/>
                    <a:p>
                      <a:r>
                        <a:rPr lang="en-CA" dirty="0"/>
                        <a:t>Component A </a:t>
                      </a:r>
                      <a:r>
                        <a:rPr lang="en-CA" i="1" dirty="0"/>
                        <a:t>(details &amp; configuration)</a:t>
                      </a:r>
                    </a:p>
                  </a:txBody>
                  <a:tcPr/>
                </a:tc>
                <a:tc>
                  <a:txBody>
                    <a:bodyPr/>
                    <a:lstStyle/>
                    <a:p>
                      <a:pPr algn="r"/>
                      <a:r>
                        <a:rPr lang="en-CA" dirty="0"/>
                        <a:t>1</a:t>
                      </a:r>
                    </a:p>
                  </a:txBody>
                  <a:tcPr/>
                </a:tc>
                <a:tc>
                  <a:txBody>
                    <a:bodyPr/>
                    <a:lstStyle/>
                    <a:p>
                      <a:pPr algn="r"/>
                      <a:r>
                        <a:rPr lang="en-CA" dirty="0"/>
                        <a:t>9,234.50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dirty="0"/>
                        <a:t>9,234.50</a:t>
                      </a:r>
                    </a:p>
                  </a:txBody>
                  <a:tcPr/>
                </a:tc>
                <a:extLst>
                  <a:ext uri="{0D108BD9-81ED-4DB2-BD59-A6C34878D82A}">
                    <a16:rowId xmlns:a16="http://schemas.microsoft.com/office/drawing/2014/main" val="4043648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Component B </a:t>
                      </a:r>
                      <a:r>
                        <a:rPr lang="en-CA" i="1" dirty="0"/>
                        <a:t>(details &amp; configuration)</a:t>
                      </a:r>
                    </a:p>
                  </a:txBody>
                  <a:tcPr/>
                </a:tc>
                <a:tc>
                  <a:txBody>
                    <a:bodyPr/>
                    <a:lstStyle/>
                    <a:p>
                      <a:pPr algn="r"/>
                      <a:r>
                        <a:rPr lang="en-CA" dirty="0"/>
                        <a:t>79</a:t>
                      </a:r>
                    </a:p>
                  </a:txBody>
                  <a:tcPr/>
                </a:tc>
                <a:tc>
                  <a:txBody>
                    <a:bodyPr/>
                    <a:lstStyle/>
                    <a:p>
                      <a:pPr algn="r"/>
                      <a:r>
                        <a:rPr lang="en-CA" dirty="0"/>
                        <a:t>987.65</a:t>
                      </a:r>
                    </a:p>
                  </a:txBody>
                  <a:tcPr/>
                </a:tc>
                <a:tc>
                  <a:txBody>
                    <a:bodyPr/>
                    <a:lstStyle/>
                    <a:p>
                      <a:pPr algn="r"/>
                      <a:r>
                        <a:rPr lang="en-CA" dirty="0"/>
                        <a:t>78,024.35</a:t>
                      </a:r>
                    </a:p>
                  </a:txBody>
                  <a:tcPr/>
                </a:tc>
                <a:extLst>
                  <a:ext uri="{0D108BD9-81ED-4DB2-BD59-A6C34878D82A}">
                    <a16:rowId xmlns:a16="http://schemas.microsoft.com/office/drawing/2014/main" val="29051786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Component C </a:t>
                      </a:r>
                      <a:r>
                        <a:rPr lang="en-CA" i="1" dirty="0"/>
                        <a:t>(details &amp; configuration)</a:t>
                      </a:r>
                    </a:p>
                  </a:txBody>
                  <a:tcPr/>
                </a:tc>
                <a:tc>
                  <a:txBody>
                    <a:bodyPr/>
                    <a:lstStyle/>
                    <a:p>
                      <a:pPr algn="r"/>
                      <a:r>
                        <a:rPr lang="en-CA" dirty="0"/>
                        <a:t>83</a:t>
                      </a:r>
                    </a:p>
                  </a:txBody>
                  <a:tcPr/>
                </a:tc>
                <a:tc>
                  <a:txBody>
                    <a:bodyPr/>
                    <a:lstStyle/>
                    <a:p>
                      <a:pPr algn="r"/>
                      <a:r>
                        <a:rPr lang="en-CA" dirty="0"/>
                        <a:t>345.67</a:t>
                      </a:r>
                    </a:p>
                  </a:txBody>
                  <a:tcPr/>
                </a:tc>
                <a:tc>
                  <a:txBody>
                    <a:bodyPr/>
                    <a:lstStyle/>
                    <a:p>
                      <a:pPr algn="r"/>
                      <a:r>
                        <a:rPr lang="en-CA" dirty="0"/>
                        <a:t>28,690.61</a:t>
                      </a:r>
                    </a:p>
                  </a:txBody>
                  <a:tcPr/>
                </a:tc>
                <a:extLst>
                  <a:ext uri="{0D108BD9-81ED-4DB2-BD59-A6C34878D82A}">
                    <a16:rowId xmlns:a16="http://schemas.microsoft.com/office/drawing/2014/main" val="4215943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Equipment total</a:t>
                      </a:r>
                    </a:p>
                  </a:txBody>
                  <a:tcPr/>
                </a:tc>
                <a:tc>
                  <a:txBody>
                    <a:bodyPr/>
                    <a:lstStyle/>
                    <a:p>
                      <a:pPr algn="r"/>
                      <a:endParaRPr lang="en-CA" b="1"/>
                    </a:p>
                  </a:txBody>
                  <a:tcPr/>
                </a:tc>
                <a:tc>
                  <a:txBody>
                    <a:bodyPr/>
                    <a:lstStyle/>
                    <a:p>
                      <a:pPr algn="r"/>
                      <a:endParaRPr lang="en-CA" b="1"/>
                    </a:p>
                  </a:txBody>
                  <a:tcPr/>
                </a:tc>
                <a:tc>
                  <a:txBody>
                    <a:bodyPr/>
                    <a:lstStyle/>
                    <a:p>
                      <a:pPr algn="r"/>
                      <a:r>
                        <a:rPr lang="en-CA" b="1" u="sng" dirty="0"/>
                        <a:t>115,949.46</a:t>
                      </a:r>
                    </a:p>
                  </a:txBody>
                  <a:tcPr/>
                </a:tc>
                <a:extLst>
                  <a:ext uri="{0D108BD9-81ED-4DB2-BD59-A6C34878D82A}">
                    <a16:rowId xmlns:a16="http://schemas.microsoft.com/office/drawing/2014/main" val="3628496023"/>
                  </a:ext>
                </a:extLst>
              </a:tr>
              <a:tr h="180000">
                <a:tc>
                  <a:txBody>
                    <a:bodyPr/>
                    <a:lstStyle/>
                    <a:p>
                      <a:endParaRPr lang="en-CA" sz="900" dirty="0"/>
                    </a:p>
                  </a:txBody>
                  <a:tcPr/>
                </a:tc>
                <a:tc>
                  <a:txBody>
                    <a:bodyPr/>
                    <a:lstStyle/>
                    <a:p>
                      <a:pPr algn="r"/>
                      <a:endParaRPr lang="en-CA" sz="900"/>
                    </a:p>
                  </a:txBody>
                  <a:tcPr/>
                </a:tc>
                <a:tc>
                  <a:txBody>
                    <a:bodyPr/>
                    <a:lstStyle/>
                    <a:p>
                      <a:pPr algn="r"/>
                      <a:endParaRPr lang="en-CA" sz="900"/>
                    </a:p>
                  </a:txBody>
                  <a:tcPr/>
                </a:tc>
                <a:tc>
                  <a:txBody>
                    <a:bodyPr/>
                    <a:lstStyle/>
                    <a:p>
                      <a:pPr algn="r"/>
                      <a:endParaRPr lang="en-CA" sz="900" dirty="0"/>
                    </a:p>
                  </a:txBody>
                  <a:tcPr/>
                </a:tc>
                <a:extLst>
                  <a:ext uri="{0D108BD9-81ED-4DB2-BD59-A6C34878D82A}">
                    <a16:rowId xmlns:a16="http://schemas.microsoft.com/office/drawing/2014/main" val="167467658"/>
                  </a:ext>
                </a:extLst>
              </a:tr>
              <a:tr h="370840">
                <a:tc>
                  <a:txBody>
                    <a:bodyPr/>
                    <a:lstStyle/>
                    <a:p>
                      <a:r>
                        <a:rPr lang="en-CA" b="0" i="0" u="sng" dirty="0"/>
                        <a:t>Services description</a:t>
                      </a:r>
                    </a:p>
                  </a:txBody>
                  <a:tcPr/>
                </a:tc>
                <a:tc>
                  <a:txBody>
                    <a:bodyPr/>
                    <a:lstStyle/>
                    <a:p>
                      <a:pPr algn="r"/>
                      <a:r>
                        <a:rPr lang="en-CA" sz="1200" b="0" i="0" u="sng" dirty="0"/>
                        <a:t>hours</a:t>
                      </a:r>
                      <a:endParaRPr lang="en-CA" b="0" i="0" u="sng" dirty="0"/>
                    </a:p>
                  </a:txBody>
                  <a:tcPr anchor="ctr"/>
                </a:tc>
                <a:tc>
                  <a:txBody>
                    <a:bodyPr/>
                    <a:lstStyle/>
                    <a:p>
                      <a:pPr algn="r"/>
                      <a:r>
                        <a:rPr lang="en-CA" b="0" i="0" u="sng" dirty="0"/>
                        <a:t>$/hour</a:t>
                      </a:r>
                    </a:p>
                  </a:txBody>
                  <a:tcPr/>
                </a:tc>
                <a:tc>
                  <a:txBody>
                    <a:bodyPr/>
                    <a:lstStyle/>
                    <a:p>
                      <a:pPr algn="r"/>
                      <a:r>
                        <a:rPr lang="en-CA" b="0" i="0" u="sng" dirty="0"/>
                        <a:t>Estimate</a:t>
                      </a:r>
                    </a:p>
                  </a:txBody>
                  <a:tcPr/>
                </a:tc>
                <a:extLst>
                  <a:ext uri="{0D108BD9-81ED-4DB2-BD59-A6C34878D82A}">
                    <a16:rowId xmlns:a16="http://schemas.microsoft.com/office/drawing/2014/main" val="3519552009"/>
                  </a:ext>
                </a:extLst>
              </a:tr>
              <a:tr h="370840">
                <a:tc>
                  <a:txBody>
                    <a:bodyPr/>
                    <a:lstStyle/>
                    <a:p>
                      <a:r>
                        <a:rPr lang="en-CA" dirty="0"/>
                        <a:t>WBS task category 1</a:t>
                      </a:r>
                    </a:p>
                  </a:txBody>
                  <a:tcPr/>
                </a:tc>
                <a:tc>
                  <a:txBody>
                    <a:bodyPr/>
                    <a:lstStyle/>
                    <a:p>
                      <a:pPr algn="r"/>
                      <a:r>
                        <a:rPr lang="en-CA" dirty="0"/>
                        <a:t>87.5</a:t>
                      </a:r>
                    </a:p>
                  </a:txBody>
                  <a:tcPr/>
                </a:tc>
                <a:tc>
                  <a:txBody>
                    <a:bodyPr/>
                    <a:lstStyle/>
                    <a:p>
                      <a:pPr algn="r"/>
                      <a:r>
                        <a:rPr lang="en-CA" dirty="0"/>
                        <a:t>99.00</a:t>
                      </a:r>
                    </a:p>
                  </a:txBody>
                  <a:tcPr/>
                </a:tc>
                <a:tc>
                  <a:txBody>
                    <a:bodyPr/>
                    <a:lstStyle/>
                    <a:p>
                      <a:pPr algn="r"/>
                      <a:r>
                        <a:rPr lang="en-CA" dirty="0"/>
                        <a:t>8,662.50</a:t>
                      </a:r>
                    </a:p>
                  </a:txBody>
                  <a:tcPr/>
                </a:tc>
                <a:extLst>
                  <a:ext uri="{0D108BD9-81ED-4DB2-BD59-A6C34878D82A}">
                    <a16:rowId xmlns:a16="http://schemas.microsoft.com/office/drawing/2014/main" val="35276523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WBS task category 2</a:t>
                      </a:r>
                    </a:p>
                  </a:txBody>
                  <a:tcPr/>
                </a:tc>
                <a:tc>
                  <a:txBody>
                    <a:bodyPr/>
                    <a:lstStyle/>
                    <a:p>
                      <a:pPr algn="r"/>
                      <a:r>
                        <a:rPr lang="en-CA" dirty="0"/>
                        <a:t>190.0</a:t>
                      </a:r>
                    </a:p>
                  </a:txBody>
                  <a:tcPr/>
                </a:tc>
                <a:tc>
                  <a:txBody>
                    <a:bodyPr/>
                    <a:lstStyle/>
                    <a:p>
                      <a:pPr algn="r"/>
                      <a:r>
                        <a:rPr lang="en-CA" dirty="0"/>
                        <a:t>24.00</a:t>
                      </a:r>
                    </a:p>
                  </a:txBody>
                  <a:tcPr/>
                </a:tc>
                <a:tc>
                  <a:txBody>
                    <a:bodyPr/>
                    <a:lstStyle/>
                    <a:p>
                      <a:pPr algn="r"/>
                      <a:r>
                        <a:rPr lang="en-CA" dirty="0"/>
                        <a:t>4,560.00</a:t>
                      </a:r>
                    </a:p>
                  </a:txBody>
                  <a:tcPr/>
                </a:tc>
                <a:extLst>
                  <a:ext uri="{0D108BD9-81ED-4DB2-BD59-A6C34878D82A}">
                    <a16:rowId xmlns:a16="http://schemas.microsoft.com/office/drawing/2014/main" val="2867015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WBS task category 3</a:t>
                      </a:r>
                    </a:p>
                  </a:txBody>
                  <a:tcPr/>
                </a:tc>
                <a:tc>
                  <a:txBody>
                    <a:bodyPr/>
                    <a:lstStyle/>
                    <a:p>
                      <a:pPr algn="r"/>
                      <a:r>
                        <a:rPr lang="en-CA" dirty="0"/>
                        <a:t>63</a:t>
                      </a:r>
                    </a:p>
                  </a:txBody>
                  <a:tcPr/>
                </a:tc>
                <a:tc>
                  <a:txBody>
                    <a:bodyPr/>
                    <a:lstStyle/>
                    <a:p>
                      <a:pPr algn="r"/>
                      <a:r>
                        <a:rPr lang="en-CA" dirty="0"/>
                        <a:t>150.00</a:t>
                      </a:r>
                    </a:p>
                  </a:txBody>
                  <a:tcPr/>
                </a:tc>
                <a:tc>
                  <a:txBody>
                    <a:bodyPr/>
                    <a:lstStyle/>
                    <a:p>
                      <a:pPr algn="r"/>
                      <a:r>
                        <a:rPr lang="en-CA" dirty="0"/>
                        <a:t>9,450.00</a:t>
                      </a:r>
                    </a:p>
                  </a:txBody>
                  <a:tcPr/>
                </a:tc>
                <a:extLst>
                  <a:ext uri="{0D108BD9-81ED-4DB2-BD59-A6C34878D82A}">
                    <a16:rowId xmlns:a16="http://schemas.microsoft.com/office/drawing/2014/main" val="947646162"/>
                  </a:ext>
                </a:extLst>
              </a:tr>
              <a:tr h="370840">
                <a:tc>
                  <a:txBody>
                    <a:bodyPr/>
                    <a:lstStyle/>
                    <a:p>
                      <a:r>
                        <a:rPr lang="en-CA" b="1" dirty="0"/>
                        <a:t>Services total</a:t>
                      </a:r>
                    </a:p>
                  </a:txBody>
                  <a:tcPr/>
                </a:tc>
                <a:tc>
                  <a:txBody>
                    <a:bodyPr/>
                    <a:lstStyle/>
                    <a:p>
                      <a:pPr algn="r"/>
                      <a:endParaRPr lang="en-CA" dirty="0"/>
                    </a:p>
                  </a:txBody>
                  <a:tcPr/>
                </a:tc>
                <a:tc>
                  <a:txBody>
                    <a:bodyPr/>
                    <a:lstStyle/>
                    <a:p>
                      <a:pPr algn="r"/>
                      <a:endParaRPr lang="en-CA" dirty="0"/>
                    </a:p>
                  </a:txBody>
                  <a:tcPr/>
                </a:tc>
                <a:tc>
                  <a:txBody>
                    <a:bodyPr/>
                    <a:lstStyle/>
                    <a:p>
                      <a:pPr algn="r"/>
                      <a:r>
                        <a:rPr lang="en-CA" b="1" u="sng" dirty="0"/>
                        <a:t>22,672.50</a:t>
                      </a:r>
                    </a:p>
                  </a:txBody>
                  <a:tcPr/>
                </a:tc>
                <a:extLst>
                  <a:ext uri="{0D108BD9-81ED-4DB2-BD59-A6C34878D82A}">
                    <a16:rowId xmlns:a16="http://schemas.microsoft.com/office/drawing/2014/main" val="1425089789"/>
                  </a:ext>
                </a:extLst>
              </a:tr>
            </a:tbl>
          </a:graphicData>
        </a:graphic>
      </p:graphicFrame>
    </p:spTree>
    <p:extLst>
      <p:ext uri="{BB962C8B-B14F-4D97-AF65-F5344CB8AC3E}">
        <p14:creationId xmlns:p14="http://schemas.microsoft.com/office/powerpoint/2010/main" val="290398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items on a table&#10;&#10;Description automatically generated">
            <a:extLst>
              <a:ext uri="{FF2B5EF4-FFF2-40B4-BE49-F238E27FC236}">
                <a16:creationId xmlns:a16="http://schemas.microsoft.com/office/drawing/2014/main" id="{BAA1B670-2F05-41CC-81BD-76E089166A1E}"/>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44016" y="28947"/>
            <a:ext cx="8820472" cy="5141076"/>
          </a:xfrm>
          <a:prstGeom prst="rect">
            <a:avLst/>
          </a:prstGeom>
        </p:spPr>
      </p:pic>
      <p:sp>
        <p:nvSpPr>
          <p:cNvPr id="2" name="Title 1"/>
          <p:cNvSpPr>
            <a:spLocks noGrp="1"/>
          </p:cNvSpPr>
          <p:nvPr>
            <p:ph type="title"/>
          </p:nvPr>
        </p:nvSpPr>
        <p:spPr>
          <a:xfrm>
            <a:off x="35496" y="156642"/>
            <a:ext cx="8229600" cy="742950"/>
          </a:xfrm>
        </p:spPr>
        <p:txBody>
          <a:bodyPr/>
          <a:lstStyle/>
          <a:p>
            <a:r>
              <a:rPr lang="en-CA" dirty="0"/>
              <a:t>Executing</a:t>
            </a:r>
            <a:endParaRPr lang="en-US" dirty="0"/>
          </a:p>
        </p:txBody>
      </p:sp>
      <p:sp>
        <p:nvSpPr>
          <p:cNvPr id="3" name="Content Placeholder 2"/>
          <p:cNvSpPr>
            <a:spLocks noGrp="1"/>
          </p:cNvSpPr>
          <p:nvPr>
            <p:ph idx="1"/>
          </p:nvPr>
        </p:nvSpPr>
        <p:spPr>
          <a:xfrm>
            <a:off x="323528" y="915566"/>
            <a:ext cx="8712968" cy="3960440"/>
          </a:xfrm>
        </p:spPr>
        <p:txBody>
          <a:bodyPr>
            <a:normAutofit/>
          </a:bodyPr>
          <a:lstStyle/>
          <a:p>
            <a:r>
              <a:rPr lang="en-CA" dirty="0"/>
              <a:t>Starts after client approval and team agreement of the </a:t>
            </a:r>
            <a:br>
              <a:rPr lang="en-CA" dirty="0"/>
            </a:br>
            <a:r>
              <a:rPr lang="en-CA" dirty="0"/>
              <a:t>project plan for </a:t>
            </a:r>
            <a:r>
              <a:rPr lang="en-US" altLang="en-US" dirty="0"/>
              <a:t>cost/resources, schedule/time, scope/quality</a:t>
            </a:r>
            <a:r>
              <a:rPr lang="en-CA" dirty="0"/>
              <a:t>.</a:t>
            </a:r>
          </a:p>
          <a:p>
            <a:r>
              <a:rPr lang="en-CA" dirty="0"/>
              <a:t>PM coordinates with client for time and space, allocates resources, sources equipment, assigns tasks from WBS, communicates between and within stakeholder groups.</a:t>
            </a:r>
          </a:p>
          <a:p>
            <a:r>
              <a:rPr lang="en-CA" dirty="0"/>
              <a:t>PM performs quality assurance on project phases, </a:t>
            </a:r>
            <a:br>
              <a:rPr lang="en-CA" dirty="0"/>
            </a:br>
            <a:r>
              <a:rPr lang="en-CA" dirty="0"/>
              <a:t>ensures task completion with quality control.</a:t>
            </a:r>
          </a:p>
        </p:txBody>
      </p:sp>
    </p:spTree>
    <p:extLst>
      <p:ext uri="{BB962C8B-B14F-4D97-AF65-F5344CB8AC3E}">
        <p14:creationId xmlns:p14="http://schemas.microsoft.com/office/powerpoint/2010/main" val="358546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8" y="1126900"/>
            <a:ext cx="7715200" cy="3965130"/>
          </a:xfrm>
        </p:spPr>
        <p:txBody>
          <a:bodyPr>
            <a:noAutofit/>
          </a:bodyPr>
          <a:lstStyle/>
          <a:p>
            <a:pPr marL="0" indent="0">
              <a:buNone/>
            </a:pPr>
            <a:r>
              <a:rPr lang="en-CA" sz="1800" dirty="0"/>
              <a:t>Lecture:</a:t>
            </a:r>
          </a:p>
          <a:p>
            <a:pPr marL="457200" lvl="0" indent="-457200">
              <a:buFont typeface="+mj-lt"/>
              <a:buAutoNum type="arabicPeriod"/>
            </a:pPr>
            <a:r>
              <a:rPr lang="en-US" sz="1800" dirty="0"/>
              <a:t>Tech Careers and Opportunities</a:t>
            </a:r>
          </a:p>
          <a:p>
            <a:pPr marL="457200" lvl="0" indent="-457200">
              <a:buFont typeface="+mj-lt"/>
              <a:buAutoNum type="arabicPeriod"/>
            </a:pPr>
            <a:r>
              <a:rPr lang="en-US" sz="1800" dirty="0"/>
              <a:t>What is “Project Management?”</a:t>
            </a:r>
          </a:p>
          <a:p>
            <a:pPr marL="457200" lvl="0" indent="-457200">
              <a:buFont typeface="+mj-lt"/>
              <a:buAutoNum type="arabicPeriod"/>
            </a:pPr>
            <a:r>
              <a:rPr lang="en-US" sz="1800" dirty="0"/>
              <a:t>What are some typical “IT Projects?”</a:t>
            </a:r>
          </a:p>
          <a:p>
            <a:pPr marL="457200" indent="-457200">
              <a:buFont typeface="+mj-lt"/>
              <a:buAutoNum type="arabicPeriod"/>
            </a:pPr>
            <a:r>
              <a:rPr lang="en-US" sz="1800" dirty="0"/>
              <a:t>What does a Project Manager do?</a:t>
            </a:r>
          </a:p>
          <a:p>
            <a:pPr marL="457200" indent="-457200">
              <a:buFont typeface="+mj-lt"/>
              <a:buAutoNum type="arabicPeriod"/>
            </a:pPr>
            <a:r>
              <a:rPr lang="en-CA" sz="1800" dirty="0"/>
              <a:t>Project Management Process Groups:</a:t>
            </a:r>
            <a:br>
              <a:rPr lang="en-CA" sz="1800" dirty="0"/>
            </a:br>
            <a:r>
              <a:rPr lang="en-CA" sz="1800" dirty="0"/>
              <a:t>Initiation, Planning, Executing, Controlling, Closing.</a:t>
            </a:r>
          </a:p>
          <a:p>
            <a:pPr marL="457200" indent="-457200">
              <a:buFont typeface="+mj-lt"/>
              <a:buAutoNum type="arabicPeriod"/>
            </a:pPr>
            <a:r>
              <a:rPr lang="en-CA" sz="1800" dirty="0"/>
              <a:t>Advantages of Project Management</a:t>
            </a:r>
          </a:p>
          <a:p>
            <a:pPr marL="457200" indent="-457200">
              <a:buFont typeface="+mj-lt"/>
              <a:buAutoNum type="arabicPeriod"/>
            </a:pPr>
            <a:r>
              <a:rPr lang="en-CA" sz="1800" dirty="0"/>
              <a:t>What is Project Management Certification?</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8229600" cy="742950"/>
          </a:xfrm>
        </p:spPr>
        <p:txBody>
          <a:bodyPr/>
          <a:lstStyle/>
          <a:p>
            <a:r>
              <a:rPr lang="en-CA" dirty="0"/>
              <a:t>Monitoring and Controlling</a:t>
            </a:r>
            <a:endParaRPr lang="en-US" dirty="0"/>
          </a:p>
        </p:txBody>
      </p:sp>
      <p:sp>
        <p:nvSpPr>
          <p:cNvPr id="3" name="Content Placeholder 2"/>
          <p:cNvSpPr>
            <a:spLocks noGrp="1"/>
          </p:cNvSpPr>
          <p:nvPr>
            <p:ph idx="1"/>
          </p:nvPr>
        </p:nvSpPr>
        <p:spPr>
          <a:xfrm>
            <a:off x="432048" y="938436"/>
            <a:ext cx="8532440" cy="4117682"/>
          </a:xfrm>
        </p:spPr>
        <p:txBody>
          <a:bodyPr>
            <a:normAutofit/>
          </a:bodyPr>
          <a:lstStyle/>
          <a:p>
            <a:pPr marL="182880" lvl="1">
              <a:lnSpc>
                <a:spcPct val="110000"/>
              </a:lnSpc>
              <a:spcBef>
                <a:spcPts val="0"/>
              </a:spcBef>
            </a:pPr>
            <a:r>
              <a:rPr lang="en-US" altLang="en-US" dirty="0">
                <a:solidFill>
                  <a:schemeClr val="tx2"/>
                </a:solidFill>
              </a:rPr>
              <a:t>Project Manager continually measures the performance (cost/resources, schedule/time, scope/quality) of all activities and compares the results with the project plan</a:t>
            </a:r>
            <a:r>
              <a:rPr lang="en-US" altLang="en-US" dirty="0"/>
              <a:t>. PM is responsible for delivering value to the client.</a:t>
            </a:r>
          </a:p>
          <a:p>
            <a:pPr marL="182880" lvl="1">
              <a:lnSpc>
                <a:spcPct val="110000"/>
              </a:lnSpc>
              <a:spcBef>
                <a:spcPts val="0"/>
              </a:spcBef>
            </a:pPr>
            <a:r>
              <a:rPr lang="en-US" dirty="0"/>
              <a:t>How to </a:t>
            </a:r>
            <a:r>
              <a:rPr lang="en-US" dirty="0">
                <a:solidFill>
                  <a:schemeClr val="tx2"/>
                </a:solidFill>
              </a:rPr>
              <a:t>identify problems </a:t>
            </a:r>
            <a:r>
              <a:rPr lang="en-US" dirty="0"/>
              <a:t>quickly and take </a:t>
            </a:r>
            <a:r>
              <a:rPr lang="en-US" dirty="0">
                <a:solidFill>
                  <a:schemeClr val="tx2"/>
                </a:solidFill>
              </a:rPr>
              <a:t>corrective action?</a:t>
            </a:r>
          </a:p>
          <a:p>
            <a:pPr marL="182880" lvl="1">
              <a:lnSpc>
                <a:spcPct val="110000"/>
              </a:lnSpc>
              <a:spcBef>
                <a:spcPts val="0"/>
              </a:spcBef>
            </a:pPr>
            <a:r>
              <a:rPr lang="en-CA" dirty="0">
                <a:solidFill>
                  <a:schemeClr val="tx2"/>
                </a:solidFill>
              </a:rPr>
              <a:t>Monitoring task progress</a:t>
            </a:r>
            <a:r>
              <a:rPr lang="en-CA" dirty="0"/>
              <a:t>: </a:t>
            </a:r>
          </a:p>
          <a:p>
            <a:pPr marL="457200" lvl="2">
              <a:lnSpc>
                <a:spcPct val="110000"/>
              </a:lnSpc>
              <a:spcBef>
                <a:spcPts val="0"/>
              </a:spcBef>
            </a:pPr>
            <a:r>
              <a:rPr lang="en-CA" i="1" dirty="0"/>
              <a:t>Where are we now?</a:t>
            </a:r>
          </a:p>
          <a:p>
            <a:pPr marL="182880" lvl="1">
              <a:lnSpc>
                <a:spcPct val="110000"/>
              </a:lnSpc>
              <a:spcBef>
                <a:spcPts val="0"/>
              </a:spcBef>
            </a:pPr>
            <a:r>
              <a:rPr lang="en-US" dirty="0">
                <a:solidFill>
                  <a:schemeClr val="tx2"/>
                </a:solidFill>
              </a:rPr>
              <a:t>Monitoring variables</a:t>
            </a:r>
            <a:r>
              <a:rPr lang="en-US" dirty="0"/>
              <a:t>: </a:t>
            </a:r>
          </a:p>
          <a:p>
            <a:pPr marL="457200" lvl="2">
              <a:lnSpc>
                <a:spcPct val="110000"/>
              </a:lnSpc>
              <a:spcBef>
                <a:spcPts val="0"/>
              </a:spcBef>
            </a:pPr>
            <a:r>
              <a:rPr lang="en-US" dirty="0"/>
              <a:t>Plan vs Actual (timeline) </a:t>
            </a:r>
          </a:p>
          <a:p>
            <a:pPr marL="457200" lvl="2">
              <a:lnSpc>
                <a:spcPct val="110000"/>
              </a:lnSpc>
              <a:spcBef>
                <a:spcPts val="0"/>
              </a:spcBef>
            </a:pPr>
            <a:r>
              <a:rPr lang="en-US" dirty="0"/>
              <a:t>Budget vs Actual (costs)</a:t>
            </a:r>
          </a:p>
          <a:p>
            <a:pPr marL="457200" lvl="2">
              <a:lnSpc>
                <a:spcPct val="110000"/>
              </a:lnSpc>
              <a:spcBef>
                <a:spcPts val="0"/>
              </a:spcBef>
            </a:pPr>
            <a:r>
              <a:rPr lang="en-US" i="1" dirty="0"/>
              <a:t>Where should we be now?</a:t>
            </a:r>
          </a:p>
          <a:p>
            <a:pPr marL="182880" lvl="1">
              <a:lnSpc>
                <a:spcPct val="110000"/>
              </a:lnSpc>
              <a:spcBef>
                <a:spcPts val="0"/>
              </a:spcBef>
            </a:pPr>
            <a:r>
              <a:rPr lang="en-US" dirty="0">
                <a:solidFill>
                  <a:schemeClr val="tx2"/>
                </a:solidFill>
              </a:rPr>
              <a:t>Identifying corrective actions</a:t>
            </a:r>
            <a:r>
              <a:rPr lang="en-US" dirty="0"/>
              <a:t>:</a:t>
            </a:r>
          </a:p>
          <a:p>
            <a:pPr marL="457200" lvl="2">
              <a:lnSpc>
                <a:spcPct val="110000"/>
              </a:lnSpc>
              <a:spcBef>
                <a:spcPts val="0"/>
              </a:spcBef>
            </a:pPr>
            <a:r>
              <a:rPr lang="en-US" i="1" dirty="0"/>
              <a:t>How can we get back on track?</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376C217C-53EC-4E88-AA72-9B72C52089B6}"/>
              </a:ext>
            </a:extLst>
          </p:cNvPr>
          <p:cNvPicPr>
            <a:picLocks noChangeAspect="1"/>
          </p:cNvPicPr>
          <p:nvPr/>
        </p:nvPicPr>
        <p:blipFill rotWithShape="1">
          <a:blip r:embed="rId3" cstate="print">
            <a:alphaModFix amt="50000"/>
            <a:extLst>
              <a:ext uri="{28A0092B-C50C-407E-A947-70E740481C1C}">
                <a14:useLocalDpi xmlns:a14="http://schemas.microsoft.com/office/drawing/2010/main" val="0"/>
              </a:ext>
            </a:extLst>
          </a:blip>
          <a:srcRect/>
          <a:stretch/>
        </p:blipFill>
        <p:spPr>
          <a:xfrm>
            <a:off x="5853996" y="2355726"/>
            <a:ext cx="3295684" cy="2787774"/>
          </a:xfrm>
          <a:prstGeom prst="rect">
            <a:avLst/>
          </a:prstGeom>
        </p:spPr>
      </p:pic>
    </p:spTree>
    <p:extLst>
      <p:ext uri="{BB962C8B-B14F-4D97-AF65-F5344CB8AC3E}">
        <p14:creationId xmlns:p14="http://schemas.microsoft.com/office/powerpoint/2010/main" val="226948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779912" y="750664"/>
            <a:ext cx="5265431" cy="4320480"/>
            <a:chOff x="3256054" y="627534"/>
            <a:chExt cx="5861297" cy="4011563"/>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054" y="627534"/>
              <a:ext cx="5861297" cy="401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67944" y="3003798"/>
              <a:ext cx="44644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07504" y="1200149"/>
            <a:ext cx="3816424" cy="3870995"/>
          </a:xfrm>
        </p:spPr>
        <p:txBody>
          <a:bodyPr>
            <a:normAutofit lnSpcReduction="10000"/>
          </a:bodyPr>
          <a:lstStyle/>
          <a:p>
            <a:r>
              <a:rPr lang="en-CA" dirty="0">
                <a:solidFill>
                  <a:schemeClr val="tx2"/>
                </a:solidFill>
              </a:rPr>
              <a:t>Today, mostly Software is used to control projects</a:t>
            </a:r>
            <a:r>
              <a:rPr lang="en-CA" dirty="0"/>
              <a:t>.</a:t>
            </a:r>
          </a:p>
          <a:p>
            <a:endParaRPr lang="en-CA" dirty="0"/>
          </a:p>
          <a:p>
            <a:r>
              <a:rPr lang="en-CA" dirty="0"/>
              <a:t>There is </a:t>
            </a:r>
            <a:r>
              <a:rPr lang="en-CA" dirty="0">
                <a:solidFill>
                  <a:schemeClr val="tx2"/>
                </a:solidFill>
              </a:rPr>
              <a:t>specialized software </a:t>
            </a:r>
            <a:r>
              <a:rPr lang="en-CA" dirty="0"/>
              <a:t>for small, medium and large projects.</a:t>
            </a:r>
          </a:p>
          <a:p>
            <a:endParaRPr lang="en-CA" dirty="0"/>
          </a:p>
          <a:p>
            <a:r>
              <a:rPr lang="en-CA" dirty="0"/>
              <a:t>The software here shows the “</a:t>
            </a:r>
            <a:r>
              <a:rPr lang="en-CA" dirty="0">
                <a:solidFill>
                  <a:schemeClr val="tx2"/>
                </a:solidFill>
              </a:rPr>
              <a:t>critical path.</a:t>
            </a:r>
            <a:r>
              <a:rPr lang="en-CA" dirty="0"/>
              <a:t>”</a:t>
            </a:r>
          </a:p>
        </p:txBody>
      </p:sp>
      <p:sp>
        <p:nvSpPr>
          <p:cNvPr id="9" name="Title 1"/>
          <p:cNvSpPr>
            <a:spLocks noGrp="1"/>
          </p:cNvSpPr>
          <p:nvPr>
            <p:ph type="title"/>
          </p:nvPr>
        </p:nvSpPr>
        <p:spPr>
          <a:xfrm>
            <a:off x="0" y="195486"/>
            <a:ext cx="8229600" cy="742950"/>
          </a:xfrm>
        </p:spPr>
        <p:txBody>
          <a:bodyPr/>
          <a:lstStyle/>
          <a:p>
            <a:r>
              <a:rPr lang="en-CA" dirty="0"/>
              <a:t>Controlling (Cont’d)</a:t>
            </a:r>
            <a:endParaRPr lang="en-US" dirty="0"/>
          </a:p>
        </p:txBody>
      </p:sp>
    </p:spTree>
    <p:extLst>
      <p:ext uri="{BB962C8B-B14F-4D97-AF65-F5344CB8AC3E}">
        <p14:creationId xmlns:p14="http://schemas.microsoft.com/office/powerpoint/2010/main" val="1989981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478"/>
            <a:ext cx="8229600" cy="742950"/>
          </a:xfrm>
        </p:spPr>
        <p:txBody>
          <a:bodyPr/>
          <a:lstStyle/>
          <a:p>
            <a:r>
              <a:rPr lang="en-CA" dirty="0"/>
              <a:t>Closing</a:t>
            </a:r>
            <a:endParaRPr lang="en-US" dirty="0"/>
          </a:p>
        </p:txBody>
      </p:sp>
      <p:sp>
        <p:nvSpPr>
          <p:cNvPr id="3" name="Content Placeholder 2"/>
          <p:cNvSpPr>
            <a:spLocks noGrp="1"/>
          </p:cNvSpPr>
          <p:nvPr>
            <p:ph idx="1"/>
          </p:nvPr>
        </p:nvSpPr>
        <p:spPr>
          <a:xfrm>
            <a:off x="251520" y="866428"/>
            <a:ext cx="5400600" cy="4153594"/>
          </a:xfrm>
        </p:spPr>
        <p:txBody>
          <a:bodyPr>
            <a:normAutofit fontScale="62500" lnSpcReduction="20000"/>
          </a:bodyPr>
          <a:lstStyle/>
          <a:p>
            <a:pPr marL="182880" lvl="1"/>
            <a:r>
              <a:rPr lang="en-US" altLang="en-US" sz="2400" dirty="0">
                <a:solidFill>
                  <a:schemeClr val="tx2"/>
                </a:solidFill>
              </a:rPr>
              <a:t>Documents the formal acceptance of the project’s product </a:t>
            </a:r>
            <a:r>
              <a:rPr lang="en-US" altLang="en-US" sz="2400" dirty="0"/>
              <a:t>and brings all aspects of the project to a close.</a:t>
            </a:r>
          </a:p>
          <a:p>
            <a:pPr marL="182880" lvl="1"/>
            <a:endParaRPr lang="en-US" altLang="en-US" dirty="0"/>
          </a:p>
          <a:p>
            <a:r>
              <a:rPr lang="en-US" dirty="0"/>
              <a:t>Closing includes the formal acceptance of the project and the ending thereof. Administrative activities include the </a:t>
            </a:r>
            <a:r>
              <a:rPr lang="en-US" dirty="0">
                <a:solidFill>
                  <a:schemeClr val="tx2"/>
                </a:solidFill>
              </a:rPr>
              <a:t>archiving of the files and documenting lessons learned</a:t>
            </a:r>
            <a:r>
              <a:rPr lang="en-US" dirty="0"/>
              <a:t>.</a:t>
            </a:r>
          </a:p>
          <a:p>
            <a:endParaRPr lang="en-US" dirty="0"/>
          </a:p>
          <a:p>
            <a:r>
              <a:rPr lang="en-US" dirty="0"/>
              <a:t>This process group consists of:</a:t>
            </a:r>
          </a:p>
          <a:p>
            <a:pPr lvl="1">
              <a:buFont typeface="Courier New" panose="02070309020205020404" pitchFamily="49" charset="0"/>
              <a:buChar char="o"/>
            </a:pPr>
            <a:r>
              <a:rPr lang="en-US" b="1" dirty="0">
                <a:solidFill>
                  <a:schemeClr val="tx2"/>
                </a:solidFill>
              </a:rPr>
              <a:t>Contract closure</a:t>
            </a:r>
            <a:r>
              <a:rPr lang="en-US" dirty="0">
                <a:solidFill>
                  <a:schemeClr val="tx2"/>
                </a:solidFill>
              </a:rPr>
              <a:t>: Complete and settle each contract </a:t>
            </a:r>
            <a:r>
              <a:rPr lang="en-US" dirty="0"/>
              <a:t>(including the resolution of any open items) and close each contract applicable to the project or project's phase/stage.</a:t>
            </a:r>
          </a:p>
          <a:p>
            <a:pPr lvl="1">
              <a:buFont typeface="Courier New" panose="02070309020205020404" pitchFamily="49" charset="0"/>
              <a:buChar char="o"/>
            </a:pPr>
            <a:endParaRPr lang="en-US" dirty="0"/>
          </a:p>
          <a:p>
            <a:pPr lvl="1">
              <a:buFont typeface="Courier New" panose="02070309020205020404" pitchFamily="49" charset="0"/>
              <a:buChar char="o"/>
            </a:pPr>
            <a:r>
              <a:rPr lang="en-US" b="1" dirty="0">
                <a:solidFill>
                  <a:schemeClr val="tx2"/>
                </a:solidFill>
              </a:rPr>
              <a:t>Project closure</a:t>
            </a:r>
            <a:r>
              <a:rPr lang="en-US" dirty="0">
                <a:solidFill>
                  <a:schemeClr val="tx2"/>
                </a:solidFill>
              </a:rPr>
              <a:t>: Finalize all activities across all of the process groups </a:t>
            </a:r>
            <a:r>
              <a:rPr lang="en-US" dirty="0"/>
              <a:t>to formally close the project or project's phase/stage.</a:t>
            </a:r>
          </a:p>
          <a:p>
            <a:pPr lvl="1">
              <a:buFont typeface="Courier New" panose="02070309020205020404" pitchFamily="49" charset="0"/>
              <a:buChar char="o"/>
            </a:pPr>
            <a:endParaRPr lang="en-US" dirty="0"/>
          </a:p>
          <a:p>
            <a:pPr lvl="1">
              <a:buFont typeface="Courier New" panose="02070309020205020404" pitchFamily="49" charset="0"/>
              <a:buChar char="o"/>
            </a:pPr>
            <a:r>
              <a:rPr lang="en-US" b="1" dirty="0">
                <a:solidFill>
                  <a:schemeClr val="tx2"/>
                </a:solidFill>
              </a:rPr>
              <a:t>Post Implementation Review</a:t>
            </a:r>
            <a:r>
              <a:rPr lang="en-US" dirty="0"/>
              <a:t>: This is </a:t>
            </a:r>
            <a:r>
              <a:rPr lang="en-US" dirty="0">
                <a:solidFill>
                  <a:schemeClr val="tx2"/>
                </a:solidFill>
              </a:rPr>
              <a:t>a vital phase </a:t>
            </a:r>
            <a:r>
              <a:rPr lang="en-US" sz="2100" dirty="0"/>
              <a:t>of the project for the project team to learn from experiences and apply to future projects. Normally a Post I</a:t>
            </a:r>
            <a:r>
              <a:rPr lang="en-US" dirty="0"/>
              <a:t>mplementation Review </a:t>
            </a:r>
            <a:r>
              <a:rPr lang="en-US" sz="2100" dirty="0"/>
              <a:t>consists of </a:t>
            </a:r>
            <a:r>
              <a:rPr lang="en-US" sz="2100" dirty="0">
                <a:solidFill>
                  <a:schemeClr val="tx2"/>
                </a:solidFill>
              </a:rPr>
              <a:t>looking at things that went well and analyzing things that went badly on the project </a:t>
            </a:r>
            <a:r>
              <a:rPr lang="en-US" sz="2100" dirty="0"/>
              <a:t>to come up with lessons learned.</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1491630"/>
            <a:ext cx="3326432"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625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there is a need for Project Management?</a:t>
            </a:r>
          </a:p>
        </p:txBody>
      </p:sp>
      <p:sp>
        <p:nvSpPr>
          <p:cNvPr id="3" name="TextBox 2"/>
          <p:cNvSpPr txBox="1"/>
          <p:nvPr/>
        </p:nvSpPr>
        <p:spPr>
          <a:xfrm>
            <a:off x="457200" y="1143000"/>
            <a:ext cx="8229600" cy="36317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CA" sz="2400" dirty="0"/>
              <a:t>Project Scope: "The work that needs to be accomplished to deliver a product, service, or result with the specified features and functions."</a:t>
            </a:r>
          </a:p>
          <a:p>
            <a:pPr marL="285750" indent="-285750">
              <a:buClr>
                <a:schemeClr val="accent1"/>
              </a:buClr>
              <a:buFont typeface="Arial" panose="020B0604020202020204" pitchFamily="34" charset="0"/>
              <a:buChar char="•"/>
            </a:pPr>
            <a:r>
              <a:rPr lang="en-US" sz="2400" dirty="0">
                <a:solidFill>
                  <a:schemeClr val="tx2"/>
                </a:solidFill>
              </a:rPr>
              <a:t>Top 5 Reasons </a:t>
            </a:r>
            <a:r>
              <a:rPr lang="en-US" sz="2400" dirty="0"/>
              <a:t>for Project Management </a:t>
            </a:r>
            <a:br>
              <a:rPr lang="en-US" sz="2400" dirty="0"/>
            </a:br>
            <a:r>
              <a:rPr lang="en-US" sz="1400" dirty="0">
                <a:hlinkClick r:id="rId3"/>
              </a:rPr>
              <a:t>http://sambit-daspatnaik.blogspot.ca/2012/10/top-5-reasons-why-we-need-project.html</a:t>
            </a:r>
            <a:r>
              <a:rPr lang="en-US" sz="1400" dirty="0"/>
              <a:t>:</a:t>
            </a:r>
          </a:p>
          <a:p>
            <a:pPr marL="800100" lvl="1" indent="-342900">
              <a:buClr>
                <a:schemeClr val="accent1"/>
              </a:buClr>
              <a:buFont typeface="+mj-lt"/>
              <a:buAutoNum type="arabicPeriod"/>
            </a:pPr>
            <a:r>
              <a:rPr lang="en-US" sz="2400" dirty="0"/>
              <a:t>deliver within </a:t>
            </a:r>
            <a:r>
              <a:rPr lang="en-US" sz="2400" dirty="0">
                <a:solidFill>
                  <a:schemeClr val="tx2"/>
                </a:solidFill>
              </a:rPr>
              <a:t>scope, on time, within budget</a:t>
            </a:r>
            <a:endParaRPr lang="en-US" sz="2400" dirty="0"/>
          </a:p>
          <a:p>
            <a:pPr marL="800100" lvl="1" indent="-342900">
              <a:buClr>
                <a:schemeClr val="accent1"/>
              </a:buClr>
              <a:buFont typeface="+mj-lt"/>
              <a:buAutoNum type="arabicPeriod"/>
            </a:pPr>
            <a:r>
              <a:rPr lang="en-US" sz="2400" dirty="0"/>
              <a:t>deliver </a:t>
            </a:r>
            <a:r>
              <a:rPr lang="en-US" sz="2400" dirty="0">
                <a:solidFill>
                  <a:schemeClr val="tx2"/>
                </a:solidFill>
              </a:rPr>
              <a:t>with quality</a:t>
            </a:r>
            <a:endParaRPr lang="en-US" sz="2400" dirty="0"/>
          </a:p>
          <a:p>
            <a:pPr marL="800100" lvl="1" indent="-342900">
              <a:buClr>
                <a:schemeClr val="accent1"/>
              </a:buClr>
              <a:buFont typeface="+mj-lt"/>
              <a:buAutoNum type="arabicPeriod"/>
            </a:pPr>
            <a:r>
              <a:rPr lang="en-US" sz="2400" dirty="0"/>
              <a:t>ensure </a:t>
            </a:r>
            <a:r>
              <a:rPr lang="en-US" sz="2400" dirty="0">
                <a:solidFill>
                  <a:schemeClr val="tx2"/>
                </a:solidFill>
              </a:rPr>
              <a:t>productivity</a:t>
            </a:r>
            <a:endParaRPr lang="en-US" sz="2400" dirty="0"/>
          </a:p>
          <a:p>
            <a:pPr marL="800100" lvl="1" indent="-342900">
              <a:buClr>
                <a:schemeClr val="accent1"/>
              </a:buClr>
              <a:buFont typeface="+mj-lt"/>
              <a:buAutoNum type="arabicPeriod"/>
            </a:pPr>
            <a:r>
              <a:rPr lang="en-US" sz="2400" dirty="0">
                <a:solidFill>
                  <a:schemeClr val="tx2"/>
                </a:solidFill>
              </a:rPr>
              <a:t>prevent re-work</a:t>
            </a:r>
            <a:endParaRPr lang="en-US" sz="2400" dirty="0"/>
          </a:p>
          <a:p>
            <a:pPr marL="800100" lvl="1" indent="-342900">
              <a:buClr>
                <a:schemeClr val="accent1"/>
              </a:buClr>
              <a:buFont typeface="+mj-lt"/>
              <a:buAutoNum type="arabicPeriod"/>
            </a:pPr>
            <a:r>
              <a:rPr lang="en-US" sz="2400" dirty="0">
                <a:solidFill>
                  <a:schemeClr val="tx2"/>
                </a:solidFill>
              </a:rPr>
              <a:t>avoid blame gaming</a:t>
            </a:r>
          </a:p>
        </p:txBody>
      </p:sp>
    </p:spTree>
    <p:extLst>
      <p:ext uri="{BB962C8B-B14F-4D97-AF65-F5344CB8AC3E}">
        <p14:creationId xmlns:p14="http://schemas.microsoft.com/office/powerpoint/2010/main" val="1562314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131590"/>
            <a:ext cx="7772400" cy="2794323"/>
          </a:xfrm>
        </p:spPr>
        <p:txBody>
          <a:bodyPr>
            <a:normAutofit fontScale="90000"/>
          </a:bodyPr>
          <a:lstStyle/>
          <a:p>
            <a:r>
              <a:rPr lang="en-CA" dirty="0"/>
              <a:t>Failure to define the project scope and taking into account all stakeholders, can lead to miss-defining the project and failure to complete the project</a:t>
            </a:r>
            <a:br>
              <a:rPr lang="en-CA" dirty="0"/>
            </a:br>
            <a:endParaRPr lang="en-US" dirty="0"/>
          </a:p>
        </p:txBody>
      </p:sp>
      <p:sp>
        <p:nvSpPr>
          <p:cNvPr id="3" name="Text Placeholder 2"/>
          <p:cNvSpPr>
            <a:spLocks noGrp="1"/>
          </p:cNvSpPr>
          <p:nvPr>
            <p:ph type="body" idx="1"/>
          </p:nvPr>
        </p:nvSpPr>
        <p:spPr>
          <a:xfrm>
            <a:off x="722313" y="3470149"/>
            <a:ext cx="7772400" cy="613769"/>
          </a:xfrm>
        </p:spPr>
        <p:txBody>
          <a:bodyPr/>
          <a:lstStyle/>
          <a:p>
            <a:r>
              <a:rPr lang="en-CA" dirty="0">
                <a:hlinkClick r:id="rId3"/>
              </a:rPr>
              <a:t>www.pmi.org</a:t>
            </a:r>
            <a:r>
              <a:rPr lang="en-CA" dirty="0"/>
              <a:t> web site PMBOK Guide</a:t>
            </a:r>
            <a:endParaRPr lang="en-US" dirty="0"/>
          </a:p>
        </p:txBody>
      </p:sp>
    </p:spTree>
    <p:extLst>
      <p:ext uri="{BB962C8B-B14F-4D97-AF65-F5344CB8AC3E}">
        <p14:creationId xmlns:p14="http://schemas.microsoft.com/office/powerpoint/2010/main" val="52645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76" y="243716"/>
            <a:ext cx="1018456" cy="4619972"/>
          </a:xfrm>
        </p:spPr>
        <p:txBody>
          <a:bodyPr vert="vert270">
            <a:normAutofit fontScale="90000"/>
          </a:bodyPr>
          <a:lstStyle/>
          <a:p>
            <a:pPr algn="ctr"/>
            <a:r>
              <a:rPr lang="en-US" dirty="0"/>
              <a:t>Worldwide IT Spending</a:t>
            </a:r>
            <a:endParaRPr lang="en-C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72" y="-36095"/>
            <a:ext cx="5139067" cy="5179595"/>
          </a:xfrm>
          <a:prstGeom prst="rect">
            <a:avLst/>
          </a:prstGeom>
        </p:spPr>
      </p:pic>
      <p:sp>
        <p:nvSpPr>
          <p:cNvPr id="8" name="Title 1"/>
          <p:cNvSpPr txBox="1">
            <a:spLocks/>
          </p:cNvSpPr>
          <p:nvPr/>
        </p:nvSpPr>
        <p:spPr>
          <a:xfrm>
            <a:off x="7258751" y="243716"/>
            <a:ext cx="1018456" cy="4619972"/>
          </a:xfrm>
          <a:prstGeom prst="rect">
            <a:avLst/>
          </a:prstGeom>
        </p:spPr>
        <p:txBody>
          <a:bodyPr vert="vert" lIns="91440" tIns="45720" rIns="91440" bIns="45720" rtlCol="0" anchor="ctr">
            <a:normAutofit fontScale="975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r>
              <a:rPr lang="en-US" dirty="0" err="1"/>
              <a:t>Garnter</a:t>
            </a:r>
            <a:r>
              <a:rPr lang="en-US" dirty="0"/>
              <a:t> Inc.</a:t>
            </a:r>
            <a:endParaRPr lang="en-CA" dirty="0"/>
          </a:p>
        </p:txBody>
      </p:sp>
    </p:spTree>
    <p:extLst>
      <p:ext uri="{BB962C8B-B14F-4D97-AF65-F5344CB8AC3E}">
        <p14:creationId xmlns:p14="http://schemas.microsoft.com/office/powerpoint/2010/main" val="3785575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BF51B5-D557-44D2-8887-C2A5C7F8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825" y="0"/>
            <a:ext cx="5568349" cy="5143500"/>
          </a:xfrm>
          <a:prstGeom prst="rect">
            <a:avLst/>
          </a:prstGeom>
        </p:spPr>
      </p:pic>
    </p:spTree>
    <p:extLst>
      <p:ext uri="{BB962C8B-B14F-4D97-AF65-F5344CB8AC3E}">
        <p14:creationId xmlns:p14="http://schemas.microsoft.com/office/powerpoint/2010/main" val="1841800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39D02-D241-4E17-A4CF-2E505C6CCE19}"/>
              </a:ext>
            </a:extLst>
          </p:cNvPr>
          <p:cNvSpPr txBox="1"/>
          <p:nvPr/>
        </p:nvSpPr>
        <p:spPr>
          <a:xfrm>
            <a:off x="406648" y="339502"/>
            <a:ext cx="553998" cy="4536504"/>
          </a:xfrm>
          <a:prstGeom prst="rect">
            <a:avLst/>
          </a:prstGeom>
          <a:noFill/>
        </p:spPr>
        <p:txBody>
          <a:bodyPr vert="vert270" wrap="square" rtlCol="0">
            <a:spAutoFit/>
          </a:bodyPr>
          <a:lstStyle/>
          <a:p>
            <a:pPr algn="ctr"/>
            <a:r>
              <a:rPr lang="en-CA" sz="2400" b="1" dirty="0">
                <a:solidFill>
                  <a:srgbClr val="F48C02"/>
                </a:solidFill>
              </a:rPr>
              <a:t>Jobs in Robotics are</a:t>
            </a:r>
          </a:p>
        </p:txBody>
      </p:sp>
      <p:sp>
        <p:nvSpPr>
          <p:cNvPr id="4" name="TextBox 3">
            <a:extLst>
              <a:ext uri="{FF2B5EF4-FFF2-40B4-BE49-F238E27FC236}">
                <a16:creationId xmlns:a16="http://schemas.microsoft.com/office/drawing/2014/main" id="{3A47F784-1147-48C0-B378-A5E3B9E9A40A}"/>
              </a:ext>
            </a:extLst>
          </p:cNvPr>
          <p:cNvSpPr txBox="1"/>
          <p:nvPr/>
        </p:nvSpPr>
        <p:spPr>
          <a:xfrm>
            <a:off x="7956376" y="339502"/>
            <a:ext cx="923330" cy="4536504"/>
          </a:xfrm>
          <a:prstGeom prst="rect">
            <a:avLst/>
          </a:prstGeom>
          <a:noFill/>
        </p:spPr>
        <p:txBody>
          <a:bodyPr vert="vert" wrap="square" rtlCol="0">
            <a:spAutoFit/>
          </a:bodyPr>
          <a:lstStyle/>
          <a:p>
            <a:pPr algn="ctr"/>
            <a:r>
              <a:rPr lang="en-CA" sz="2400" b="1" dirty="0">
                <a:solidFill>
                  <a:srgbClr val="F48C02"/>
                </a:solidFill>
              </a:rPr>
              <a:t>Bringing back jobs</a:t>
            </a:r>
            <a:br>
              <a:rPr lang="en-CA" sz="2400" b="1" dirty="0">
                <a:solidFill>
                  <a:srgbClr val="F48C02"/>
                </a:solidFill>
              </a:rPr>
            </a:br>
            <a:r>
              <a:rPr lang="en-CA" sz="2400" b="1" dirty="0">
                <a:solidFill>
                  <a:srgbClr val="F48C02"/>
                </a:solidFill>
              </a:rPr>
              <a:t>in Manufacturing</a:t>
            </a:r>
          </a:p>
        </p:txBody>
      </p:sp>
      <p:pic>
        <p:nvPicPr>
          <p:cNvPr id="8" name="Picture 7">
            <a:extLst>
              <a:ext uri="{FF2B5EF4-FFF2-40B4-BE49-F238E27FC236}">
                <a16:creationId xmlns:a16="http://schemas.microsoft.com/office/drawing/2014/main" id="{BD690B73-B14C-4A2E-B48B-B402E823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15" y="0"/>
            <a:ext cx="6317591" cy="5143500"/>
          </a:xfrm>
          <a:prstGeom prst="rect">
            <a:avLst/>
          </a:prstGeom>
        </p:spPr>
      </p:pic>
    </p:spTree>
    <p:extLst>
      <p:ext uri="{BB962C8B-B14F-4D97-AF65-F5344CB8AC3E}">
        <p14:creationId xmlns:p14="http://schemas.microsoft.com/office/powerpoint/2010/main" val="195818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992888" cy="3657600"/>
          </a:xfrm>
        </p:spPr>
        <p:txBody>
          <a:bodyPr>
            <a:normAutofit/>
          </a:bodyPr>
          <a:lstStyle/>
          <a:p>
            <a:pPr marL="0" indent="0">
              <a:buNone/>
            </a:pPr>
            <a:r>
              <a:rPr lang="en-CA" dirty="0"/>
              <a:t>Activity:</a:t>
            </a:r>
            <a:endParaRPr lang="en-US" dirty="0"/>
          </a:p>
          <a:p>
            <a:pPr marL="457200" lvl="0" indent="-457200">
              <a:buFont typeface="+mj-lt"/>
              <a:buAutoNum type="arabicPeriod"/>
            </a:pPr>
            <a:r>
              <a:rPr lang="en-US" dirty="0"/>
              <a:t>An activity to work on project management processes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p:txBody>
          <a:bodyPr/>
          <a:lstStyle/>
          <a:p>
            <a:pPr algn="ctr"/>
            <a:r>
              <a:rPr lang="en-US" dirty="0"/>
              <a:t>Tech careers in 2020</a:t>
            </a:r>
            <a:endParaRPr lang="en-CA" dirty="0"/>
          </a:p>
        </p:txBody>
      </p:sp>
      <p:graphicFrame>
        <p:nvGraphicFramePr>
          <p:cNvPr id="4" name="Content Placeholder 3">
            <a:extLst>
              <a:ext uri="{FF2B5EF4-FFF2-40B4-BE49-F238E27FC236}">
                <a16:creationId xmlns:a16="http://schemas.microsoft.com/office/drawing/2014/main" id="{D4047450-5109-45AB-8573-7447C352A4D2}"/>
              </a:ext>
            </a:extLst>
          </p:cNvPr>
          <p:cNvGraphicFramePr>
            <a:graphicFrameLocks noGrp="1"/>
          </p:cNvGraphicFramePr>
          <p:nvPr>
            <p:ph idx="1"/>
            <p:extLst>
              <p:ext uri="{D42A27DB-BD31-4B8C-83A1-F6EECF244321}">
                <p14:modId xmlns:p14="http://schemas.microsoft.com/office/powerpoint/2010/main" val="230429930"/>
              </p:ext>
            </p:extLst>
          </p:nvPr>
        </p:nvGraphicFramePr>
        <p:xfrm>
          <a:off x="899592" y="1347614"/>
          <a:ext cx="7200000" cy="2768600"/>
        </p:xfrm>
        <a:graphic>
          <a:graphicData uri="http://schemas.openxmlformats.org/drawingml/2006/table">
            <a:tbl>
              <a:tblPr firstRow="1" bandRow="1">
                <a:tableStyleId>{5C22544A-7EE6-4342-B048-85BDC9FD1C3A}</a:tableStyleId>
              </a:tblPr>
              <a:tblGrid>
                <a:gridCol w="3960000">
                  <a:extLst>
                    <a:ext uri="{9D8B030D-6E8A-4147-A177-3AD203B41FA5}">
                      <a16:colId xmlns:a16="http://schemas.microsoft.com/office/drawing/2014/main" val="4252433652"/>
                    </a:ext>
                  </a:extLst>
                </a:gridCol>
                <a:gridCol w="1620000">
                  <a:extLst>
                    <a:ext uri="{9D8B030D-6E8A-4147-A177-3AD203B41FA5}">
                      <a16:colId xmlns:a16="http://schemas.microsoft.com/office/drawing/2014/main" val="2303981549"/>
                    </a:ext>
                  </a:extLst>
                </a:gridCol>
                <a:gridCol w="1620000">
                  <a:extLst>
                    <a:ext uri="{9D8B030D-6E8A-4147-A177-3AD203B41FA5}">
                      <a16:colId xmlns:a16="http://schemas.microsoft.com/office/drawing/2014/main" val="23117307"/>
                    </a:ext>
                  </a:extLst>
                </a:gridCol>
              </a:tblGrid>
              <a:tr h="370840">
                <a:tc>
                  <a:txBody>
                    <a:bodyPr/>
                    <a:lstStyle/>
                    <a:p>
                      <a:r>
                        <a:rPr lang="en-US" dirty="0"/>
                        <a:t>Position</a:t>
                      </a:r>
                      <a:endParaRPr lang="en-CA" dirty="0"/>
                    </a:p>
                  </a:txBody>
                  <a:tcPr/>
                </a:tc>
                <a:tc>
                  <a:txBody>
                    <a:bodyPr/>
                    <a:lstStyle/>
                    <a:p>
                      <a:pPr algn="ctr"/>
                      <a:r>
                        <a:rPr lang="en-US" dirty="0"/>
                        <a:t>Salary 25</a:t>
                      </a:r>
                      <a:r>
                        <a:rPr lang="en-US" baseline="30000" dirty="0"/>
                        <a:t>th</a:t>
                      </a:r>
                      <a:r>
                        <a:rPr lang="en-US" dirty="0"/>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Salary 75</a:t>
                      </a:r>
                      <a:r>
                        <a:rPr lang="en-US" baseline="30000" dirty="0"/>
                        <a:t>th</a:t>
                      </a:r>
                      <a:r>
                        <a:rPr lang="en-US" dirty="0"/>
                        <a:t>%</a:t>
                      </a:r>
                      <a:endParaRPr lang="en-CA" dirty="0"/>
                    </a:p>
                  </a:txBody>
                  <a:tcPr/>
                </a:tc>
                <a:extLst>
                  <a:ext uri="{0D108BD9-81ED-4DB2-BD59-A6C34878D82A}">
                    <a16:rowId xmlns:a16="http://schemas.microsoft.com/office/drawing/2014/main" val="3847898983"/>
                  </a:ext>
                </a:extLst>
              </a:tr>
              <a:tr h="370840">
                <a:tc>
                  <a:txBody>
                    <a:bodyPr/>
                    <a:lstStyle/>
                    <a:p>
                      <a:r>
                        <a:rPr lang="en-US" dirty="0"/>
                        <a:t>Developer/Programmer Analyst:  Java, JavaScript, Python, C# .NET, C / C++</a:t>
                      </a:r>
                      <a:endParaRPr lang="en-CA" dirty="0"/>
                    </a:p>
                  </a:txBody>
                  <a:tcPr/>
                </a:tc>
                <a:tc>
                  <a:txBody>
                    <a:bodyPr/>
                    <a:lstStyle/>
                    <a:p>
                      <a:pPr algn="ctr"/>
                      <a:r>
                        <a:rPr lang="en-US" dirty="0"/>
                        <a:t>$64,750</a:t>
                      </a:r>
                      <a:endParaRPr lang="en-CA" dirty="0"/>
                    </a:p>
                  </a:txBody>
                  <a:tcPr/>
                </a:tc>
                <a:tc>
                  <a:txBody>
                    <a:bodyPr/>
                    <a:lstStyle/>
                    <a:p>
                      <a:pPr algn="ctr"/>
                      <a:r>
                        <a:rPr lang="en-US" dirty="0"/>
                        <a:t>$91,500</a:t>
                      </a:r>
                      <a:endParaRPr lang="en-CA" dirty="0"/>
                    </a:p>
                  </a:txBody>
                  <a:tcPr/>
                </a:tc>
                <a:extLst>
                  <a:ext uri="{0D108BD9-81ED-4DB2-BD59-A6C34878D82A}">
                    <a16:rowId xmlns:a16="http://schemas.microsoft.com/office/drawing/2014/main" val="2412804892"/>
                  </a:ext>
                </a:extLst>
              </a:tr>
              <a:tr h="370840">
                <a:tc>
                  <a:txBody>
                    <a:bodyPr/>
                    <a:lstStyle/>
                    <a:p>
                      <a:r>
                        <a:rPr lang="en-CA" dirty="0"/>
                        <a:t>Quality Assurance Analyst</a:t>
                      </a:r>
                    </a:p>
                  </a:txBody>
                  <a:tcPr/>
                </a:tc>
                <a:tc>
                  <a:txBody>
                    <a:bodyPr/>
                    <a:lstStyle/>
                    <a:p>
                      <a:pPr algn="ctr"/>
                      <a:r>
                        <a:rPr lang="en-CA" dirty="0"/>
                        <a:t>$62,000</a:t>
                      </a:r>
                    </a:p>
                  </a:txBody>
                  <a:tcPr/>
                </a:tc>
                <a:tc>
                  <a:txBody>
                    <a:bodyPr/>
                    <a:lstStyle/>
                    <a:p>
                      <a:pPr algn="ctr"/>
                      <a:r>
                        <a:rPr lang="en-CA" dirty="0"/>
                        <a:t>$90,000</a:t>
                      </a:r>
                    </a:p>
                  </a:txBody>
                  <a:tcPr/>
                </a:tc>
                <a:extLst>
                  <a:ext uri="{0D108BD9-81ED-4DB2-BD59-A6C34878D82A}">
                    <a16:rowId xmlns:a16="http://schemas.microsoft.com/office/drawing/2014/main" val="177946411"/>
                  </a:ext>
                </a:extLst>
              </a:tr>
              <a:tr h="370840">
                <a:tc>
                  <a:txBody>
                    <a:bodyPr/>
                    <a:lstStyle/>
                    <a:p>
                      <a:r>
                        <a:rPr lang="en-CA" dirty="0"/>
                        <a:t>Business Systems Analyst</a:t>
                      </a:r>
                    </a:p>
                  </a:txBody>
                  <a:tcPr/>
                </a:tc>
                <a:tc>
                  <a:txBody>
                    <a:bodyPr/>
                    <a:lstStyle/>
                    <a:p>
                      <a:pPr algn="ctr"/>
                      <a:r>
                        <a:rPr lang="en-CA" dirty="0"/>
                        <a:t>$67,000</a:t>
                      </a:r>
                    </a:p>
                  </a:txBody>
                  <a:tcPr/>
                </a:tc>
                <a:tc>
                  <a:txBody>
                    <a:bodyPr/>
                    <a:lstStyle/>
                    <a:p>
                      <a:pPr algn="ctr"/>
                      <a:r>
                        <a:rPr lang="en-CA" dirty="0"/>
                        <a:t>$117,500</a:t>
                      </a:r>
                    </a:p>
                  </a:txBody>
                  <a:tcPr/>
                </a:tc>
                <a:extLst>
                  <a:ext uri="{0D108BD9-81ED-4DB2-BD59-A6C34878D82A}">
                    <a16:rowId xmlns:a16="http://schemas.microsoft.com/office/drawing/2014/main" val="2718144207"/>
                  </a:ext>
                </a:extLst>
              </a:tr>
              <a:tr h="370840">
                <a:tc>
                  <a:txBody>
                    <a:bodyPr/>
                    <a:lstStyle/>
                    <a:p>
                      <a:r>
                        <a:rPr lang="en-US" dirty="0"/>
                        <a:t>Database, SQL and NoSQL</a:t>
                      </a:r>
                      <a:endParaRPr lang="en-CA" dirty="0"/>
                    </a:p>
                  </a:txBody>
                  <a:tcPr/>
                </a:tc>
                <a:tc>
                  <a:txBody>
                    <a:bodyPr/>
                    <a:lstStyle/>
                    <a:p>
                      <a:pPr algn="ctr"/>
                      <a:r>
                        <a:rPr lang="en-US" dirty="0"/>
                        <a:t>$60,000</a:t>
                      </a:r>
                      <a:endParaRPr lang="en-CA" dirty="0"/>
                    </a:p>
                  </a:txBody>
                  <a:tcPr/>
                </a:tc>
                <a:tc>
                  <a:txBody>
                    <a:bodyPr/>
                    <a:lstStyle/>
                    <a:p>
                      <a:pPr algn="ctr"/>
                      <a:r>
                        <a:rPr lang="en-US" dirty="0"/>
                        <a:t>$108,000</a:t>
                      </a:r>
                      <a:endParaRPr lang="en-CA" dirty="0"/>
                    </a:p>
                  </a:txBody>
                  <a:tcPr/>
                </a:tc>
                <a:extLst>
                  <a:ext uri="{0D108BD9-81ED-4DB2-BD59-A6C34878D82A}">
                    <a16:rowId xmlns:a16="http://schemas.microsoft.com/office/drawing/2014/main" val="34805895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Project Manager: </a:t>
                      </a:r>
                      <a:r>
                        <a:rPr lang="en-US" dirty="0"/>
                        <a:t>PMP, Agile, Scrum</a:t>
                      </a:r>
                      <a:endParaRPr lang="en-CA" dirty="0"/>
                    </a:p>
                  </a:txBody>
                  <a:tcPr/>
                </a:tc>
                <a:tc>
                  <a:txBody>
                    <a:bodyPr/>
                    <a:lstStyle/>
                    <a:p>
                      <a:pPr algn="ctr"/>
                      <a:r>
                        <a:rPr lang="en-CA" dirty="0"/>
                        <a:t>$90,750</a:t>
                      </a:r>
                    </a:p>
                  </a:txBody>
                  <a:tcPr/>
                </a:tc>
                <a:tc>
                  <a:txBody>
                    <a:bodyPr/>
                    <a:lstStyle/>
                    <a:p>
                      <a:pPr algn="ctr"/>
                      <a:r>
                        <a:rPr lang="en-CA" dirty="0"/>
                        <a:t>$131,000</a:t>
                      </a:r>
                    </a:p>
                  </a:txBody>
                  <a:tcPr/>
                </a:tc>
                <a:extLst>
                  <a:ext uri="{0D108BD9-81ED-4DB2-BD59-A6C34878D82A}">
                    <a16:rowId xmlns:a16="http://schemas.microsoft.com/office/drawing/2014/main" val="2190238662"/>
                  </a:ext>
                </a:extLst>
              </a:tr>
            </a:tbl>
          </a:graphicData>
        </a:graphic>
      </p:graphicFrame>
      <p:sp>
        <p:nvSpPr>
          <p:cNvPr id="3" name="TextBox 2">
            <a:extLst>
              <a:ext uri="{FF2B5EF4-FFF2-40B4-BE49-F238E27FC236}">
                <a16:creationId xmlns:a16="http://schemas.microsoft.com/office/drawing/2014/main" id="{D81D8719-D9EC-405E-B6A9-D380606C1384}"/>
              </a:ext>
            </a:extLst>
          </p:cNvPr>
          <p:cNvSpPr txBox="1"/>
          <p:nvPr/>
        </p:nvSpPr>
        <p:spPr>
          <a:xfrm>
            <a:off x="899592" y="4443958"/>
            <a:ext cx="7056784" cy="369332"/>
          </a:xfrm>
          <a:prstGeom prst="rect">
            <a:avLst/>
          </a:prstGeom>
          <a:noFill/>
        </p:spPr>
        <p:txBody>
          <a:bodyPr wrap="square" rtlCol="0">
            <a:spAutoFit/>
          </a:bodyPr>
          <a:lstStyle/>
          <a:p>
            <a:pPr algn="ctr"/>
            <a:r>
              <a:rPr lang="en-CA" dirty="0">
                <a:hlinkClick r:id="rId3"/>
              </a:rPr>
              <a:t>https://www.roberthalf.ca/en/salary-guide/technology</a:t>
            </a:r>
            <a:r>
              <a:rPr lang="en-CA" dirty="0"/>
              <a:t> </a:t>
            </a:r>
          </a:p>
        </p:txBody>
      </p:sp>
    </p:spTree>
    <p:extLst>
      <p:ext uri="{BB962C8B-B14F-4D97-AF65-F5344CB8AC3E}">
        <p14:creationId xmlns:p14="http://schemas.microsoft.com/office/powerpoint/2010/main" val="8618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p:txBody>
          <a:bodyPr/>
          <a:lstStyle/>
          <a:p>
            <a:pPr algn="ctr"/>
            <a:r>
              <a:rPr lang="en-US" dirty="0"/>
              <a:t>Tech Opportunities</a:t>
            </a:r>
            <a:endParaRPr lang="en-CA" dirty="0"/>
          </a:p>
        </p:txBody>
      </p:sp>
      <p:graphicFrame>
        <p:nvGraphicFramePr>
          <p:cNvPr id="5" name="Table 4">
            <a:extLst>
              <a:ext uri="{FF2B5EF4-FFF2-40B4-BE49-F238E27FC236}">
                <a16:creationId xmlns:a16="http://schemas.microsoft.com/office/drawing/2014/main" id="{5575ACF3-D1EC-4B46-88AF-A769F3374835}"/>
              </a:ext>
            </a:extLst>
          </p:cNvPr>
          <p:cNvGraphicFramePr>
            <a:graphicFrameLocks noGrp="1"/>
          </p:cNvGraphicFramePr>
          <p:nvPr>
            <p:extLst>
              <p:ext uri="{D42A27DB-BD31-4B8C-83A1-F6EECF244321}">
                <p14:modId xmlns:p14="http://schemas.microsoft.com/office/powerpoint/2010/main" val="2333245998"/>
              </p:ext>
            </p:extLst>
          </p:nvPr>
        </p:nvGraphicFramePr>
        <p:xfrm>
          <a:off x="4644008" y="1277231"/>
          <a:ext cx="3240360" cy="111252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1098674499"/>
                    </a:ext>
                  </a:extLst>
                </a:gridCol>
              </a:tblGrid>
              <a:tr h="370840">
                <a:tc>
                  <a:txBody>
                    <a:bodyPr/>
                    <a:lstStyle/>
                    <a:p>
                      <a:r>
                        <a:rPr lang="en-US" dirty="0"/>
                        <a:t>Growth Industries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FinTech, Healthcare, Robotics</a:t>
                      </a:r>
                      <a:endParaRPr lang="en-CA" dirty="0"/>
                    </a:p>
                  </a:txBody>
                  <a:tcPr/>
                </a:tc>
                <a:extLst>
                  <a:ext uri="{0D108BD9-81ED-4DB2-BD59-A6C34878D82A}">
                    <a16:rowId xmlns:a16="http://schemas.microsoft.com/office/drawing/2014/main" val="267207651"/>
                  </a:ext>
                </a:extLst>
              </a:tr>
              <a:tr h="370840">
                <a:tc>
                  <a:txBody>
                    <a:bodyPr/>
                    <a:lstStyle/>
                    <a:p>
                      <a:r>
                        <a:rPr lang="en-US" dirty="0"/>
                        <a:t>Transportation and Logistics</a:t>
                      </a:r>
                      <a:endParaRPr lang="en-CA" dirty="0"/>
                    </a:p>
                  </a:txBody>
                  <a:tcPr/>
                </a:tc>
                <a:extLst>
                  <a:ext uri="{0D108BD9-81ED-4DB2-BD59-A6C34878D82A}">
                    <a16:rowId xmlns:a16="http://schemas.microsoft.com/office/drawing/2014/main" val="2060489918"/>
                  </a:ext>
                </a:extLst>
              </a:tr>
            </a:tbl>
          </a:graphicData>
        </a:graphic>
      </p:graphicFrame>
      <p:graphicFrame>
        <p:nvGraphicFramePr>
          <p:cNvPr id="6" name="Table 5">
            <a:extLst>
              <a:ext uri="{FF2B5EF4-FFF2-40B4-BE49-F238E27FC236}">
                <a16:creationId xmlns:a16="http://schemas.microsoft.com/office/drawing/2014/main" id="{8C005D0B-6A22-44F0-BE31-C7DB3BC4D4F8}"/>
              </a:ext>
            </a:extLst>
          </p:cNvPr>
          <p:cNvGraphicFramePr>
            <a:graphicFrameLocks noGrp="1"/>
          </p:cNvGraphicFramePr>
          <p:nvPr>
            <p:extLst>
              <p:ext uri="{D42A27DB-BD31-4B8C-83A1-F6EECF244321}">
                <p14:modId xmlns:p14="http://schemas.microsoft.com/office/powerpoint/2010/main" val="56565128"/>
              </p:ext>
            </p:extLst>
          </p:nvPr>
        </p:nvGraphicFramePr>
        <p:xfrm>
          <a:off x="899592" y="2702431"/>
          <a:ext cx="7056784" cy="1483360"/>
        </p:xfrm>
        <a:graphic>
          <a:graphicData uri="http://schemas.openxmlformats.org/drawingml/2006/table">
            <a:tbl>
              <a:tblPr firstRow="1" bandRow="1">
                <a:tableStyleId>{5C22544A-7EE6-4342-B048-85BDC9FD1C3A}</a:tableStyleId>
              </a:tblPr>
              <a:tblGrid>
                <a:gridCol w="7056784">
                  <a:extLst>
                    <a:ext uri="{9D8B030D-6E8A-4147-A177-3AD203B41FA5}">
                      <a16:colId xmlns:a16="http://schemas.microsoft.com/office/drawing/2014/main" val="4035062980"/>
                    </a:ext>
                  </a:extLst>
                </a:gridCol>
              </a:tblGrid>
              <a:tr h="370840">
                <a:tc>
                  <a:txBody>
                    <a:bodyPr/>
                    <a:lstStyle/>
                    <a:p>
                      <a:r>
                        <a:rPr lang="en-US"/>
                        <a:t>Digital Transformation </a:t>
                      </a:r>
                      <a:r>
                        <a:rPr lang="en-US" dirty="0"/>
                        <a:t>(DX)</a:t>
                      </a:r>
                      <a:endParaRPr lang="en-CA" dirty="0"/>
                    </a:p>
                  </a:txBody>
                  <a:tcPr/>
                </a:tc>
                <a:extLst>
                  <a:ext uri="{0D108BD9-81ED-4DB2-BD59-A6C34878D82A}">
                    <a16:rowId xmlns:a16="http://schemas.microsoft.com/office/drawing/2014/main" val="1331367007"/>
                  </a:ext>
                </a:extLst>
              </a:tr>
              <a:tr h="370840">
                <a:tc>
                  <a:txBody>
                    <a:bodyPr/>
                    <a:lstStyle/>
                    <a:p>
                      <a:r>
                        <a:rPr lang="en-CA" dirty="0"/>
                        <a:t>SaaS via </a:t>
                      </a:r>
                      <a:r>
                        <a:rPr lang="en-US" dirty="0"/>
                        <a:t>Web &amp; Mobile, Cloud containers &amp; serverless platforms</a:t>
                      </a:r>
                      <a:endParaRPr lang="en-CA" dirty="0"/>
                    </a:p>
                  </a:txBody>
                  <a:tcPr/>
                </a:tc>
                <a:extLst>
                  <a:ext uri="{0D108BD9-81ED-4DB2-BD59-A6C34878D82A}">
                    <a16:rowId xmlns:a16="http://schemas.microsoft.com/office/drawing/2014/main" val="1412363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Analytics, </a:t>
                      </a:r>
                      <a:r>
                        <a:rPr lang="en-US" dirty="0">
                          <a:hlinkClick r:id="rId3"/>
                        </a:rPr>
                        <a:t>Big Data</a:t>
                      </a:r>
                      <a:r>
                        <a:rPr lang="en-US" dirty="0"/>
                        <a:t>, Cloud–Edge Computing, IoT, Security + Privacy</a:t>
                      </a:r>
                      <a:endParaRPr lang="en-CA" dirty="0"/>
                    </a:p>
                  </a:txBody>
                  <a:tcPr/>
                </a:tc>
                <a:extLst>
                  <a:ext uri="{0D108BD9-81ED-4DB2-BD59-A6C34878D82A}">
                    <a16:rowId xmlns:a16="http://schemas.microsoft.com/office/drawing/2014/main" val="3645972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 / ML, Blockchain, 5G </a:t>
                      </a:r>
                      <a:r>
                        <a:rPr lang="en-CA" dirty="0"/>
                        <a:t>real time computing</a:t>
                      </a:r>
                    </a:p>
                  </a:txBody>
                  <a:tcPr/>
                </a:tc>
                <a:extLst>
                  <a:ext uri="{0D108BD9-81ED-4DB2-BD59-A6C34878D82A}">
                    <a16:rowId xmlns:a16="http://schemas.microsoft.com/office/drawing/2014/main" val="1534189560"/>
                  </a:ext>
                </a:extLst>
              </a:tr>
            </a:tbl>
          </a:graphicData>
        </a:graphic>
      </p:graphicFrame>
      <p:graphicFrame>
        <p:nvGraphicFramePr>
          <p:cNvPr id="8" name="Table 7">
            <a:extLst>
              <a:ext uri="{FF2B5EF4-FFF2-40B4-BE49-F238E27FC236}">
                <a16:creationId xmlns:a16="http://schemas.microsoft.com/office/drawing/2014/main" id="{82BF18E2-2F53-4980-8621-7689B43B3D1B}"/>
              </a:ext>
            </a:extLst>
          </p:cNvPr>
          <p:cNvGraphicFramePr>
            <a:graphicFrameLocks noGrp="1"/>
          </p:cNvGraphicFramePr>
          <p:nvPr>
            <p:extLst>
              <p:ext uri="{D42A27DB-BD31-4B8C-83A1-F6EECF244321}">
                <p14:modId xmlns:p14="http://schemas.microsoft.com/office/powerpoint/2010/main" val="1378859589"/>
              </p:ext>
            </p:extLst>
          </p:nvPr>
        </p:nvGraphicFramePr>
        <p:xfrm>
          <a:off x="899592" y="1277231"/>
          <a:ext cx="3240360" cy="111252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1098674499"/>
                    </a:ext>
                  </a:extLst>
                </a:gridCol>
              </a:tblGrid>
              <a:tr h="370840">
                <a:tc>
                  <a:txBody>
                    <a:bodyPr/>
                    <a:lstStyle/>
                    <a:p>
                      <a:r>
                        <a:rPr lang="en-US" dirty="0"/>
                        <a:t>Developer Skills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Solving, Soft Skills</a:t>
                      </a:r>
                      <a:endParaRPr lang="en-CA" b="1" dirty="0"/>
                    </a:p>
                  </a:txBody>
                  <a:tcPr/>
                </a:tc>
                <a:extLst>
                  <a:ext uri="{0D108BD9-81ED-4DB2-BD59-A6C34878D82A}">
                    <a16:rowId xmlns:a16="http://schemas.microsoft.com/office/drawing/2014/main" val="267207651"/>
                  </a:ext>
                </a:extLst>
              </a:tr>
              <a:tr h="370840">
                <a:tc>
                  <a:txBody>
                    <a:bodyPr/>
                    <a:lstStyle/>
                    <a:p>
                      <a:r>
                        <a:rPr lang="en-CA" sz="1800" b="0" i="0" kern="1200" dirty="0">
                          <a:solidFill>
                            <a:schemeClr val="dk1"/>
                          </a:solidFill>
                          <a:effectLst/>
                          <a:latin typeface="+mn-lt"/>
                          <a:ea typeface="+mn-ea"/>
                          <a:cs typeface="+mn-cs"/>
                        </a:rPr>
                        <a:t>AngularJS, Node.js, React</a:t>
                      </a:r>
                      <a:endParaRPr lang="en-CA" dirty="0"/>
                    </a:p>
                  </a:txBody>
                  <a:tcPr/>
                </a:tc>
                <a:extLst>
                  <a:ext uri="{0D108BD9-81ED-4DB2-BD59-A6C34878D82A}">
                    <a16:rowId xmlns:a16="http://schemas.microsoft.com/office/drawing/2014/main" val="2060489918"/>
                  </a:ext>
                </a:extLst>
              </a:tr>
            </a:tbl>
          </a:graphicData>
        </a:graphic>
      </p:graphicFrame>
    </p:spTree>
    <p:extLst>
      <p:ext uri="{BB962C8B-B14F-4D97-AF65-F5344CB8AC3E}">
        <p14:creationId xmlns:p14="http://schemas.microsoft.com/office/powerpoint/2010/main" val="360488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1658"/>
            <a:ext cx="9144000" cy="6858001"/>
          </a:xfrm>
          <a:prstGeom prst="rect">
            <a:avLst/>
          </a:prstGeom>
        </p:spPr>
      </p:pic>
      <p:pic>
        <p:nvPicPr>
          <p:cNvPr id="1026" name="Picture 2" descr="http://www.umsl.edu/~sauterv/analysis/6840papers_f12/Brunnert/index_files/24-%2520Avoiding%2520scope%2520cree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537" y="4001686"/>
            <a:ext cx="4986924" cy="27428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085FDB-A572-4F7C-942B-97E1C77D9125}"/>
              </a:ext>
            </a:extLst>
          </p:cNvPr>
          <p:cNvSpPr txBox="1"/>
          <p:nvPr/>
        </p:nvSpPr>
        <p:spPr>
          <a:xfrm>
            <a:off x="1655675" y="441026"/>
            <a:ext cx="5832648" cy="3416320"/>
          </a:xfrm>
          <a:prstGeom prst="rect">
            <a:avLst/>
          </a:prstGeom>
          <a:solidFill>
            <a:schemeClr val="bg1">
              <a:alpha val="75000"/>
            </a:schemeClr>
          </a:solidFill>
          <a:ln w="63500">
            <a:noFill/>
          </a:ln>
          <a:effectLst/>
        </p:spPr>
        <p:txBody>
          <a:bodyPr wrap="square" rtlCol="0">
            <a:spAutoFit/>
          </a:bodyPr>
          <a:lstStyle/>
          <a:p>
            <a:r>
              <a:rPr lang="en-CA" sz="3600" dirty="0"/>
              <a:t>Business Systems Analysis</a:t>
            </a:r>
            <a:br>
              <a:rPr lang="en-CA" sz="3600" dirty="0"/>
            </a:br>
            <a:r>
              <a:rPr lang="en-CA" sz="3600" dirty="0"/>
              <a:t> – What's the problem?</a:t>
            </a:r>
          </a:p>
          <a:p>
            <a:r>
              <a:rPr lang="en-CA" sz="3600" dirty="0"/>
              <a:t>System Development</a:t>
            </a:r>
            <a:br>
              <a:rPr lang="en-CA" sz="3600" dirty="0"/>
            </a:br>
            <a:r>
              <a:rPr lang="en-CA" sz="3600" dirty="0"/>
              <a:t> – What's the solution?</a:t>
            </a:r>
          </a:p>
          <a:p>
            <a:r>
              <a:rPr lang="en-CA" sz="3600" dirty="0"/>
              <a:t>Project Management</a:t>
            </a:r>
            <a:br>
              <a:rPr lang="en-CA" sz="3600" dirty="0"/>
            </a:br>
            <a:r>
              <a:rPr lang="en-CA" sz="3600" dirty="0"/>
              <a:t> – Make it happen!</a:t>
            </a:r>
          </a:p>
        </p:txBody>
      </p:sp>
      <p:sp>
        <p:nvSpPr>
          <p:cNvPr id="3" name="TextBox 2">
            <a:extLst>
              <a:ext uri="{FF2B5EF4-FFF2-40B4-BE49-F238E27FC236}">
                <a16:creationId xmlns:a16="http://schemas.microsoft.com/office/drawing/2014/main" id="{087AA047-25F8-4A39-80ED-39121C5EA92C}"/>
              </a:ext>
            </a:extLst>
          </p:cNvPr>
          <p:cNvSpPr txBox="1"/>
          <p:nvPr/>
        </p:nvSpPr>
        <p:spPr>
          <a:xfrm>
            <a:off x="640012" y="441026"/>
            <a:ext cx="1015663" cy="3416320"/>
          </a:xfrm>
          <a:prstGeom prst="rect">
            <a:avLst/>
          </a:prstGeom>
          <a:noFill/>
        </p:spPr>
        <p:txBody>
          <a:bodyPr vert="vert270" wrap="square" rtlCol="0" anchor="ctr" anchorCtr="1">
            <a:spAutoFit/>
            <a:scene3d>
              <a:camera prst="orthographicFront"/>
              <a:lightRig rig="threePt" dir="t">
                <a:rot lat="0" lon="0" rev="0"/>
              </a:lightRig>
            </a:scene3d>
            <a:sp3d>
              <a:bevelB w="0" h="0" prst="relaxedInset"/>
            </a:sp3d>
          </a:bodyPr>
          <a:lstStyle/>
          <a:p>
            <a:r>
              <a:rPr lang="en-US" sz="5400" b="1" dirty="0">
                <a:ln w="12700">
                  <a:solidFill>
                    <a:schemeClr val="tx1"/>
                  </a:solidFill>
                </a:ln>
                <a:solidFill>
                  <a:schemeClr val="bg1"/>
                </a:solidFill>
                <a:effectLst>
                  <a:glow rad="228600">
                    <a:schemeClr val="accent3">
                      <a:satMod val="175000"/>
                      <a:alpha val="40000"/>
                    </a:schemeClr>
                  </a:glow>
                  <a:outerShdw blurRad="50800" dist="50800" dir="5400000" algn="ctr" rotWithShape="0">
                    <a:schemeClr val="tx1"/>
                  </a:outerShdw>
                </a:effectLst>
              </a:rPr>
              <a:t>PROJECT</a:t>
            </a:r>
            <a:endParaRPr lang="en-CA" b="1" dirty="0">
              <a:ln w="12700">
                <a:solidFill>
                  <a:schemeClr val="tx1"/>
                </a:solidFill>
              </a:ln>
              <a:solidFill>
                <a:schemeClr val="bg1"/>
              </a:solidFill>
              <a:effectLst>
                <a:glow rad="228600">
                  <a:schemeClr val="accent3">
                    <a:satMod val="175000"/>
                    <a:alpha val="40000"/>
                  </a:schemeClr>
                </a:glow>
                <a:outerShdw blurRad="50800" dist="50800" dir="5400000" algn="ctr" rotWithShape="0">
                  <a:schemeClr val="tx1"/>
                </a:outerShdw>
              </a:effectLst>
            </a:endParaRPr>
          </a:p>
        </p:txBody>
      </p:sp>
    </p:spTree>
    <p:extLst>
      <p:ext uri="{BB962C8B-B14F-4D97-AF65-F5344CB8AC3E}">
        <p14:creationId xmlns:p14="http://schemas.microsoft.com/office/powerpoint/2010/main" val="12353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0E56-D7F9-47E8-A385-5E443C1986DC}"/>
              </a:ext>
            </a:extLst>
          </p:cNvPr>
          <p:cNvSpPr>
            <a:spLocks noGrp="1"/>
          </p:cNvSpPr>
          <p:nvPr>
            <p:ph type="title"/>
          </p:nvPr>
        </p:nvSpPr>
        <p:spPr/>
        <p:txBody>
          <a:bodyPr/>
          <a:lstStyle/>
          <a:p>
            <a:pPr algn="ctr"/>
            <a:r>
              <a:rPr lang="en-US" dirty="0"/>
              <a:t>What is Project Management?</a:t>
            </a:r>
            <a:endParaRPr lang="en-CA" dirty="0"/>
          </a:p>
        </p:txBody>
      </p:sp>
      <p:sp>
        <p:nvSpPr>
          <p:cNvPr id="3" name="TextBox 2">
            <a:extLst>
              <a:ext uri="{FF2B5EF4-FFF2-40B4-BE49-F238E27FC236}">
                <a16:creationId xmlns:a16="http://schemas.microsoft.com/office/drawing/2014/main" id="{E10A3EEB-A804-4CB8-9E53-B306EA9D0C02}"/>
              </a:ext>
            </a:extLst>
          </p:cNvPr>
          <p:cNvSpPr txBox="1"/>
          <p:nvPr/>
        </p:nvSpPr>
        <p:spPr>
          <a:xfrm>
            <a:off x="899592" y="1563638"/>
            <a:ext cx="7128792" cy="2123658"/>
          </a:xfrm>
          <a:prstGeom prst="rect">
            <a:avLst/>
          </a:prstGeom>
          <a:noFill/>
        </p:spPr>
        <p:txBody>
          <a:bodyPr wrap="square" rtlCol="0">
            <a:spAutoFit/>
          </a:bodyPr>
          <a:lstStyle/>
          <a:p>
            <a:pPr algn="ctr"/>
            <a:r>
              <a:rPr lang="en-CA" sz="6600" dirty="0"/>
              <a:t>It's just like </a:t>
            </a:r>
            <a:r>
              <a:rPr lang="en-CA" sz="6600" dirty="0">
                <a:hlinkClick r:id="rId3"/>
              </a:rPr>
              <a:t>herding cats</a:t>
            </a:r>
            <a:endParaRPr lang="en-CA" sz="6600" dirty="0"/>
          </a:p>
        </p:txBody>
      </p:sp>
    </p:spTree>
    <p:extLst>
      <p:ext uri="{BB962C8B-B14F-4D97-AF65-F5344CB8AC3E}">
        <p14:creationId xmlns:p14="http://schemas.microsoft.com/office/powerpoint/2010/main" val="97749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1265" y="1082452"/>
            <a:ext cx="8712968" cy="3693000"/>
          </a:xfrm>
        </p:spPr>
        <p:txBody>
          <a:bodyPr>
            <a:normAutofit fontScale="92500"/>
          </a:bodyPr>
          <a:lstStyle/>
          <a:p>
            <a:r>
              <a:rPr lang="en-US" b="1" dirty="0">
                <a:solidFill>
                  <a:schemeClr val="tx2"/>
                </a:solidFill>
              </a:rPr>
              <a:t>…something employers want you to know!</a:t>
            </a:r>
          </a:p>
          <a:p>
            <a:r>
              <a:rPr lang="en-US" dirty="0">
                <a:solidFill>
                  <a:schemeClr val="tx2"/>
                </a:solidFill>
              </a:rPr>
              <a:t>Programming</a:t>
            </a:r>
            <a:r>
              <a:rPr lang="en-US" dirty="0"/>
              <a:t> is just one aspect of creating a solution. </a:t>
            </a:r>
          </a:p>
          <a:p>
            <a:r>
              <a:rPr lang="en-US" dirty="0">
                <a:solidFill>
                  <a:schemeClr val="tx2"/>
                </a:solidFill>
              </a:rPr>
              <a:t>IT Project </a:t>
            </a:r>
            <a:r>
              <a:rPr lang="en-US" dirty="0" err="1">
                <a:solidFill>
                  <a:schemeClr val="tx2"/>
                </a:solidFill>
              </a:rPr>
              <a:t>Mgmt</a:t>
            </a:r>
            <a:r>
              <a:rPr lang="en-US" dirty="0">
                <a:solidFill>
                  <a:schemeClr val="tx2"/>
                </a:solidFill>
              </a:rPr>
              <a:t> is responsible for the whole solution.</a:t>
            </a:r>
          </a:p>
          <a:p>
            <a:r>
              <a:rPr lang="en-CA" b="1" dirty="0"/>
              <a:t>"Project management is the application of knowledge, skills, tools and techniques to project activities to meet project requirements."</a:t>
            </a:r>
            <a:br>
              <a:rPr lang="en-CA" b="1" dirty="0"/>
            </a:br>
            <a:r>
              <a:rPr lang="en-CA" dirty="0"/>
              <a:t>-- Project Management Body of Knowledge (PMBOK) Guide from pmi.org</a:t>
            </a:r>
          </a:p>
        </p:txBody>
      </p:sp>
      <p:sp>
        <p:nvSpPr>
          <p:cNvPr id="6" name="Title 1"/>
          <p:cNvSpPr>
            <a:spLocks noGrp="1"/>
          </p:cNvSpPr>
          <p:nvPr>
            <p:ph type="title"/>
          </p:nvPr>
        </p:nvSpPr>
        <p:spPr>
          <a:xfrm>
            <a:off x="305779" y="267494"/>
            <a:ext cx="7434573" cy="742950"/>
          </a:xfrm>
        </p:spPr>
        <p:txBody>
          <a:bodyPr>
            <a:noAutofit/>
          </a:bodyPr>
          <a:lstStyle/>
          <a:p>
            <a:pPr lvl="0"/>
            <a:r>
              <a:rPr lang="en-US" dirty="0"/>
              <a:t>What is Project Management? </a:t>
            </a:r>
          </a:p>
        </p:txBody>
      </p:sp>
    </p:spTree>
    <p:extLst>
      <p:ext uri="{BB962C8B-B14F-4D97-AF65-F5344CB8AC3E}">
        <p14:creationId xmlns:p14="http://schemas.microsoft.com/office/powerpoint/2010/main" val="358069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30703</TotalTime>
  <Words>9891</Words>
  <Application>Microsoft Office PowerPoint</Application>
  <PresentationFormat>On-screen Show (16:9)</PresentationFormat>
  <Paragraphs>634</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Rounded MT Bold</vt:lpstr>
      <vt:lpstr>Calibri</vt:lpstr>
      <vt:lpstr>Courier New</vt:lpstr>
      <vt:lpstr>Franklin Gothic Demi</vt:lpstr>
      <vt:lpstr>Webdings</vt:lpstr>
      <vt:lpstr>Clarity</vt:lpstr>
      <vt:lpstr>Computer Principles for Programmers</vt:lpstr>
      <vt:lpstr>News of the Week</vt:lpstr>
      <vt:lpstr>Agenda</vt:lpstr>
      <vt:lpstr>Agenda (Cont’d)</vt:lpstr>
      <vt:lpstr>Tech careers in 2020</vt:lpstr>
      <vt:lpstr>Tech Opportunities</vt:lpstr>
      <vt:lpstr>PowerPoint Presentation</vt:lpstr>
      <vt:lpstr>What is Project Management?</vt:lpstr>
      <vt:lpstr>What is Project Management? </vt:lpstr>
      <vt:lpstr>Scale of Projects</vt:lpstr>
      <vt:lpstr>What are some typical “IT Projects?” What does a Project Manager do?</vt:lpstr>
      <vt:lpstr>What are some typical “IT Projects?” </vt:lpstr>
      <vt:lpstr>What does a Project Manager do?</vt:lpstr>
      <vt:lpstr>What does a Project Manager do? (Cont’d)</vt:lpstr>
      <vt:lpstr>Good Cheap Fast</vt:lpstr>
      <vt:lpstr>Project Management Process Groups</vt:lpstr>
      <vt:lpstr>SMART objectives</vt:lpstr>
      <vt:lpstr>PM test at http://thatpmgame.com/</vt:lpstr>
      <vt:lpstr>Advantages of Project Management &amp; Project Management Certification</vt:lpstr>
      <vt:lpstr>Advantages of Project Management</vt:lpstr>
      <vt:lpstr>Project Manager Professional (PMP)</vt:lpstr>
      <vt:lpstr>PM and more at Seneca College</vt:lpstr>
      <vt:lpstr>Notes</vt:lpstr>
      <vt:lpstr>Join a Bb group, Create an Office 365 Team</vt:lpstr>
      <vt:lpstr>Initiation</vt:lpstr>
      <vt:lpstr>Planning</vt:lpstr>
      <vt:lpstr>Planning – Work Breakdown Schedule (WBS)</vt:lpstr>
      <vt:lpstr>Planning – Budget of estimated costs</vt:lpstr>
      <vt:lpstr>Executing</vt:lpstr>
      <vt:lpstr>Monitoring and Controlling</vt:lpstr>
      <vt:lpstr>Controlling (Cont’d)</vt:lpstr>
      <vt:lpstr>Closing</vt:lpstr>
      <vt:lpstr>Why there is a need for Project Management?</vt:lpstr>
      <vt:lpstr>Failure to define the project scope and taking into account all stakeholders, can lead to miss-defining the project and failure to complete the project </vt:lpstr>
      <vt:lpstr>Worldwide IT Spending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 Reza Khojasteh; Marc.Gurwitz@senecacollege.ca; Danny Roy</dc:creator>
  <cp:lastModifiedBy>Tim Mckenna</cp:lastModifiedBy>
  <cp:revision>881</cp:revision>
  <cp:lastPrinted>2019-11-18T03:57:36Z</cp:lastPrinted>
  <dcterms:created xsi:type="dcterms:W3CDTF">2016-05-30T19:06:58Z</dcterms:created>
  <dcterms:modified xsi:type="dcterms:W3CDTF">2020-10-20T19:04:28Z</dcterms:modified>
</cp:coreProperties>
</file>