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notesMasterIdLst>
    <p:notesMasterId r:id="rId56"/>
  </p:notesMasterIdLst>
  <p:sldIdLst>
    <p:sldId id="256" r:id="rId2"/>
    <p:sldId id="339" r:id="rId3"/>
    <p:sldId id="340" r:id="rId4"/>
    <p:sldId id="380" r:id="rId5"/>
    <p:sldId id="436" r:id="rId6"/>
    <p:sldId id="444" r:id="rId7"/>
    <p:sldId id="446" r:id="rId8"/>
    <p:sldId id="457" r:id="rId9"/>
    <p:sldId id="456" r:id="rId10"/>
    <p:sldId id="455" r:id="rId11"/>
    <p:sldId id="470" r:id="rId12"/>
    <p:sldId id="469" r:id="rId13"/>
    <p:sldId id="433" r:id="rId14"/>
    <p:sldId id="460" r:id="rId15"/>
    <p:sldId id="432" r:id="rId16"/>
    <p:sldId id="435" r:id="rId17"/>
    <p:sldId id="461" r:id="rId18"/>
    <p:sldId id="465" r:id="rId19"/>
    <p:sldId id="468" r:id="rId20"/>
    <p:sldId id="466" r:id="rId21"/>
    <p:sldId id="412" r:id="rId22"/>
    <p:sldId id="462" r:id="rId23"/>
    <p:sldId id="434" r:id="rId24"/>
    <p:sldId id="417" r:id="rId25"/>
    <p:sldId id="418" r:id="rId26"/>
    <p:sldId id="443" r:id="rId27"/>
    <p:sldId id="459" r:id="rId28"/>
    <p:sldId id="449" r:id="rId29"/>
    <p:sldId id="450" r:id="rId30"/>
    <p:sldId id="451" r:id="rId31"/>
    <p:sldId id="452" r:id="rId32"/>
    <p:sldId id="471" r:id="rId33"/>
    <p:sldId id="454" r:id="rId34"/>
    <p:sldId id="464" r:id="rId35"/>
    <p:sldId id="421" r:id="rId36"/>
    <p:sldId id="463" r:id="rId37"/>
    <p:sldId id="422" r:id="rId38"/>
    <p:sldId id="427" r:id="rId39"/>
    <p:sldId id="429" r:id="rId40"/>
    <p:sldId id="439" r:id="rId41"/>
    <p:sldId id="447" r:id="rId42"/>
    <p:sldId id="423" r:id="rId43"/>
    <p:sldId id="424" r:id="rId44"/>
    <p:sldId id="425" r:id="rId45"/>
    <p:sldId id="426" r:id="rId46"/>
    <p:sldId id="428" r:id="rId47"/>
    <p:sldId id="445" r:id="rId48"/>
    <p:sldId id="440" r:id="rId49"/>
    <p:sldId id="413" r:id="rId50"/>
    <p:sldId id="414" r:id="rId51"/>
    <p:sldId id="415" r:id="rId52"/>
    <p:sldId id="416" r:id="rId53"/>
    <p:sldId id="441" r:id="rId54"/>
    <p:sldId id="442" r:id="rId55"/>
  </p:sldIdLst>
  <p:sldSz cx="9144000" cy="5143500" type="screen16x9"/>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4004"/>
    <a:srgbClr val="10244C"/>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71077" autoAdjust="0"/>
  </p:normalViewPr>
  <p:slideViewPr>
    <p:cSldViewPr>
      <p:cViewPr varScale="1">
        <p:scale>
          <a:sx n="104" d="100"/>
          <a:sy n="104" d="100"/>
        </p:scale>
        <p:origin x="1536" y="108"/>
      </p:cViewPr>
      <p:guideLst>
        <p:guide orient="horz" pos="1620"/>
        <p:guide pos="2880"/>
      </p:guideLst>
    </p:cSldViewPr>
  </p:slideViewPr>
  <p:notesTextViewPr>
    <p:cViewPr>
      <p:scale>
        <a:sx n="75" d="100"/>
        <a:sy n="75" d="100"/>
      </p:scale>
      <p:origin x="0" y="0"/>
    </p:cViewPr>
  </p:notesTextViewPr>
  <p:sorterViewPr>
    <p:cViewPr>
      <p:scale>
        <a:sx n="175" d="100"/>
        <a:sy n="175" d="100"/>
      </p:scale>
      <p:origin x="0" y="-10404"/>
    </p:cViewPr>
  </p:sorterViewPr>
  <p:notesViewPr>
    <p:cSldViewPr>
      <p:cViewPr varScale="1">
        <p:scale>
          <a:sx n="69" d="100"/>
          <a:sy n="69" d="100"/>
        </p:scale>
        <p:origin x="2598"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77280" y="408112"/>
            <a:ext cx="3128392" cy="1759721"/>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345232" y="2167833"/>
            <a:ext cx="6624736" cy="6951641"/>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6CE49CAB-11E7-4E46-B3A8-B9759289B5BF}" type="slidenum">
              <a:rPr lang="en-US" smtClean="0"/>
              <a:pPr/>
              <a:t>‹#›</a:t>
            </a:fld>
            <a:endParaRPr lang="en-US" dirty="0"/>
          </a:p>
        </p:txBody>
      </p:sp>
      <p:sp>
        <p:nvSpPr>
          <p:cNvPr id="8" name="Rectangle 7">
            <a:extLst>
              <a:ext uri="{FF2B5EF4-FFF2-40B4-BE49-F238E27FC236}">
                <a16:creationId xmlns:a16="http://schemas.microsoft.com/office/drawing/2014/main" id="{BEC5D522-4D29-4728-B96B-25B0590C3B38}"/>
              </a:ext>
            </a:extLst>
          </p:cNvPr>
          <p:cNvSpPr/>
          <p:nvPr/>
        </p:nvSpPr>
        <p:spPr>
          <a:xfrm>
            <a:off x="5385792" y="984176"/>
            <a:ext cx="1143262" cy="892552"/>
          </a:xfrm>
          <a:prstGeom prst="rect">
            <a:avLst/>
          </a:prstGeom>
        </p:spPr>
        <p:txBody>
          <a:bodyPr wrap="none">
            <a:spAutoFit/>
          </a:bodyPr>
          <a:lstStyle/>
          <a:p>
            <a:fld id="{4167B14C-0765-43B6-AB7B-E6786F324F94}" type="datetime1">
              <a:rPr lang="en-CA" sz="1600" smtClean="0"/>
              <a:t>2020-09-25</a:t>
            </a:fld>
            <a:endParaRPr lang="en-CA" sz="1600" dirty="0"/>
          </a:p>
          <a:p>
            <a:r>
              <a:rPr lang="en-CA" sz="1600" dirty="0"/>
              <a:t>        </a:t>
            </a:r>
          </a:p>
          <a:p>
            <a:r>
              <a:rPr lang="en-CA" sz="2000" dirty="0"/>
              <a:t>        </a:t>
            </a:r>
            <a:fld id="{524DBB68-F09D-48D2-9F14-3D70C1F7D397}" type="slidenum">
              <a:rPr lang="en-CA" sz="2000" smtClean="0"/>
              <a:t>‹#›</a:t>
            </a:fld>
            <a:endParaRPr lang="en-CA" sz="2000" dirty="0"/>
          </a:p>
        </p:txBody>
      </p:sp>
    </p:spTree>
    <p:extLst>
      <p:ext uri="{BB962C8B-B14F-4D97-AF65-F5344CB8AC3E}">
        <p14:creationId xmlns:p14="http://schemas.microsoft.com/office/powerpoint/2010/main" val="1908658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s://www.parc.com/focus-areas/microsystems-and-smart-devices/" TargetMode="External"/><Relationship Id="rId3" Type="http://schemas.openxmlformats.org/officeDocument/2006/relationships/hyperlink" Target="https://www.parc.com/focus-areas/ai-and-human-machine-collaboration/" TargetMode="External"/><Relationship Id="rId7" Type="http://schemas.openxmlformats.org/officeDocument/2006/relationships/hyperlink" Target="https://www.parc.com/focus-areas/digital-design-and-manufacturing/"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www.parc.com/focus-areas/iot-and-machine-intelligence/" TargetMode="External"/><Relationship Id="rId5" Type="http://schemas.openxmlformats.org/officeDocument/2006/relationships/hyperlink" Target="https://www.parc.com/focus-areas/novel-printing/" TargetMode="External"/><Relationship Id="rId4" Type="http://schemas.openxmlformats.org/officeDocument/2006/relationships/hyperlink" Target="https://www.parc.com/focus-areas/digital-workplace/"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www.explainxkcd.com/wiki/index.php/2141:_UI_vs_UX"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explainxkcd.com/wiki/index.php/2141:_UI_vs_UX"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www.idiotproofwebsite.com/"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philosophtly.blogspot.com/2009/06/myth-of-idiot-proofing.html"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ux.stackexchange.com/questions/9946/should-i-use-yes-no-or-ok-cancel-on-my-message-box"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ux.stackexchange.com/questions/24051/how-to-better-name-modal-buttons-cancel-request-submit-cancel-cancel/35844#35844"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xkcd.com/1024/"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www.theglobeandmail.com/report-on-business/how-5g-will-change-your-life/article38009527/"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www.theglobeandmail.com/news/world/amazon-rainforest-deforestation-crisis/article37722932/" TargetMode="Externa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wired.com/wired/archive/7.08/gleick.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markmanson.net/emotional-intelligenc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a:t>
            </a:fld>
            <a:endParaRPr lang="en-US"/>
          </a:p>
        </p:txBody>
      </p:sp>
    </p:spTree>
    <p:extLst>
      <p:ext uri="{BB962C8B-B14F-4D97-AF65-F5344CB8AC3E}">
        <p14:creationId xmlns:p14="http://schemas.microsoft.com/office/powerpoint/2010/main" val="1570340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3127375" cy="1760537"/>
          </a:xfrm>
        </p:spPr>
      </p:sp>
      <p:sp>
        <p:nvSpPr>
          <p:cNvPr id="3" name="Notes Placeholder 2"/>
          <p:cNvSpPr>
            <a:spLocks noGrp="1"/>
          </p:cNvSpPr>
          <p:nvPr>
            <p:ph type="body" idx="1"/>
          </p:nvPr>
        </p:nvSpPr>
        <p:spPr/>
        <p:txBody>
          <a:bodyPr/>
          <a:lstStyle/>
          <a:p>
            <a:r>
              <a:rPr lang="en-CA" dirty="0"/>
              <a:t>"People are not machines. For machines -- whether of the 1st or 4th Industrial Revolution variety -- downtime is a bug; for humans, downtime is a feature. The science is clear. And what it tells us is that there’s simply no way you can make good decisions and achieve your world-changing ambitions while running on empty."  </a:t>
            </a:r>
            <a:r>
              <a:rPr lang="en-US" dirty="0"/>
              <a:t>https://www.thriveglobal.com/stories/open-letter-elon-musk/</a:t>
            </a:r>
          </a:p>
          <a:p>
            <a:endParaRPr lang="en-US" dirty="0"/>
          </a:p>
          <a:p>
            <a:pPr defTabSz="966612">
              <a:defRPr/>
            </a:pPr>
            <a:r>
              <a:rPr lang="en-CA" sz="1300" b="1" dirty="0"/>
              <a:t>One thing students don't have time for is sleep. Well, you've got it backwards.</a:t>
            </a:r>
            <a:br>
              <a:rPr lang="en-CA" sz="1300" b="1" dirty="0"/>
            </a:br>
            <a:r>
              <a:rPr lang="en-CA" sz="1300" b="1" dirty="0"/>
              <a:t>The reason you don't have enough time is you don't get enough sleep. </a:t>
            </a:r>
            <a:endParaRPr lang="en-CA" sz="1100" b="1" dirty="0"/>
          </a:p>
          <a:p>
            <a:pPr defTabSz="966612">
              <a:defRPr/>
            </a:pPr>
            <a:r>
              <a:rPr lang="en-US" dirty="0"/>
              <a:t>After 5 days of 1 hour sleep loss/day, you can be down 15 IQ points. That is, you cannot "catch up" on sleep on the weekends. It gets worse…</a:t>
            </a:r>
          </a:p>
          <a:p>
            <a:pPr defTabSz="966612">
              <a:defRPr/>
            </a:pPr>
            <a:r>
              <a:rPr lang="en-US" dirty="0"/>
              <a:t>If you get 6 hours of sleep a night (i.e. missing one or two sleep cycles nightly), after 2 weeks, you will function like a person who has not slept for two days. But those with two weeks of small sleep deprivations think they are just fine but those who have not slept for two days know they are anything but fine. </a:t>
            </a:r>
          </a:p>
          <a:p>
            <a:r>
              <a:rPr lang="en-US" dirty="0"/>
              <a:t>You are 2.5 to 5 times more likely to get sick if you are short on sleep making you even less efficient and creating even more of a time crunch.</a:t>
            </a:r>
          </a:p>
          <a:p>
            <a:r>
              <a:rPr lang="en-CA" dirty="0"/>
              <a:t>https://en.wikipedia.org/wiki/Effects_of_sleep_deprivation_on_college_students#Effects</a:t>
            </a:r>
          </a:p>
          <a:p>
            <a:pPr defTabSz="966612">
              <a:defRPr/>
            </a:pPr>
            <a:r>
              <a:rPr lang="en-CA" sz="1300" dirty="0"/>
              <a:t>Sleep Thieves: An Eye-Opening Exploration into the Science and Mysteries of Sleep by Stanley </a:t>
            </a:r>
            <a:r>
              <a:rPr lang="en-CA" sz="1300" dirty="0" err="1"/>
              <a:t>Coren</a:t>
            </a:r>
            <a:r>
              <a:rPr lang="en-CA" sz="1300" dirty="0"/>
              <a:t> 1996</a:t>
            </a:r>
          </a:p>
          <a:p>
            <a:pPr defTabSz="966612">
              <a:defRPr/>
            </a:pPr>
            <a:endParaRPr lang="en-CA" sz="1300" dirty="0"/>
          </a:p>
          <a:p>
            <a:pPr defTabSz="966612">
              <a:defRPr/>
            </a:pPr>
            <a:r>
              <a:rPr lang="en-CA" sz="1300" dirty="0"/>
              <a:t>From a student: "</a:t>
            </a:r>
            <a:r>
              <a:rPr lang="en-CA" sz="1200" kern="1200" dirty="0">
                <a:solidFill>
                  <a:schemeClr val="tx1"/>
                </a:solidFill>
                <a:effectLst/>
                <a:latin typeface="+mn-lt"/>
                <a:ea typeface="+mn-ea"/>
                <a:cs typeface="+mn-cs"/>
              </a:rPr>
              <a:t>One of the things that I have noticed personally is the waste of time that occurs due to the lack of sleep. If I feel tired or sleepy and am trying to study for a quiz the following day, nothing gets accomplished or it does not stick. I have since started to go to bed earlier and have my study sessions earlier in the morning prior to the beginning of the class. This has helped me tremendously and I have seen an increase in my marks, performance and overall focus in class."</a:t>
            </a:r>
            <a:endParaRPr lang="en-CA" sz="1300" dirty="0"/>
          </a:p>
          <a:p>
            <a:endParaRPr lang="en-US" dirty="0"/>
          </a:p>
          <a:p>
            <a:r>
              <a:rPr lang="en-CA" b="1" dirty="0"/>
              <a:t>Recent research tells us that Long Term Memory needs sleep and then rehearsal (</a:t>
            </a:r>
            <a:r>
              <a:rPr lang="en-CA" b="1" u="sng" dirty="0"/>
              <a:t>review your notes tomorrow, in a week, in a month</a:t>
            </a:r>
            <a:r>
              <a:rPr lang="en-CA" b="1" dirty="0"/>
              <a:t>). You may think you don't need this because, the first process of memory is synaptic consolidation which occurs within the first few hours after learning – so, today, you know it. Then, during sleep that night and the next 6 days, there is systems consolidation</a:t>
            </a:r>
            <a:r>
              <a:rPr lang="en-CA" dirty="0"/>
              <a:t> where </a:t>
            </a:r>
            <a:r>
              <a:rPr lang="en-CA" b="1" dirty="0"/>
              <a:t>hippocampus-dependent recent memories are transferred to long-term memory in your neo-cortex.</a:t>
            </a:r>
          </a:p>
          <a:p>
            <a:r>
              <a:rPr lang="en-CA" b="1" dirty="0"/>
              <a:t>But this has been known for at least 2000 years. </a:t>
            </a:r>
            <a:r>
              <a:rPr lang="en-CA" sz="1300" b="1" dirty="0"/>
              <a:t>Marcus </a:t>
            </a:r>
            <a:r>
              <a:rPr lang="en-CA" sz="1300" b="1" dirty="0" err="1"/>
              <a:t>Quintilianus</a:t>
            </a:r>
            <a:r>
              <a:rPr lang="en-CA" sz="1300" b="1" dirty="0"/>
              <a:t>, a Roman teacher and rhetorician </a:t>
            </a:r>
            <a:r>
              <a:rPr lang="en-CA" sz="1300" dirty="0"/>
              <a:t>noted the "curious fact… that </a:t>
            </a:r>
            <a:r>
              <a:rPr lang="en-CA" sz="1300" b="1" dirty="0"/>
              <a:t>the interval of a single night will greatly increase the strength of the memory</a:t>
            </a:r>
            <a:r>
              <a:rPr lang="en-CA" sz="1300" dirty="0"/>
              <a:t>," and "… the power of recollection .. undergoes a process of ripening and maturing during the time which intervenes."</a:t>
            </a:r>
            <a:endParaRPr lang="en-CA" b="1" dirty="0"/>
          </a:p>
          <a:p>
            <a:endParaRPr lang="en-CA" b="1" dirty="0"/>
          </a:p>
          <a:p>
            <a:r>
              <a:rPr lang="en-CA" b="1" dirty="0"/>
              <a:t>Memory </a:t>
            </a:r>
            <a:r>
              <a:rPr lang="en-CA" b="0" dirty="0"/>
              <a:t>consolidation </a:t>
            </a:r>
            <a:r>
              <a:rPr lang="en-CA" dirty="0"/>
              <a:t>is a category of processes that stabilize a memory trace after its initial acquisition.[1] Consolidation is distinguished into two specific processes, </a:t>
            </a:r>
            <a:r>
              <a:rPr lang="en-CA" b="1" dirty="0"/>
              <a:t>synaptic consolidation</a:t>
            </a:r>
            <a:r>
              <a:rPr lang="en-CA" dirty="0"/>
              <a:t>, which is synonymous with late-phase long-term potentiation[2] and </a:t>
            </a:r>
            <a:r>
              <a:rPr lang="en-CA" b="1" dirty="0"/>
              <a:t>occurs within the first few hours after learning</a:t>
            </a:r>
            <a:r>
              <a:rPr lang="en-CA" dirty="0"/>
              <a:t>, and </a:t>
            </a:r>
            <a:r>
              <a:rPr lang="en-CA" b="1" dirty="0"/>
              <a:t>systems consolidation</a:t>
            </a:r>
            <a:r>
              <a:rPr lang="en-CA" dirty="0"/>
              <a:t>, where </a:t>
            </a:r>
            <a:r>
              <a:rPr lang="en-CA" b="1" dirty="0"/>
              <a:t>hippocampus-dependent memories </a:t>
            </a:r>
            <a:r>
              <a:rPr lang="en-CA" dirty="0"/>
              <a:t>become independent of the hippocampus over a period of weeks to years. Recently, a third process has become the focus of research, reconsolidation, in which previously-consolidated memories can be made labile again through reactivation of the memory trace.</a:t>
            </a:r>
            <a:endParaRPr lang="en-US" dirty="0"/>
          </a:p>
          <a:p>
            <a:r>
              <a:rPr lang="en-US" dirty="0"/>
              <a:t>https://en.m.wikipedia.org/wiki/Memory_consolidation</a:t>
            </a:r>
          </a:p>
          <a:p>
            <a:r>
              <a:rPr lang="en-US" dirty="0"/>
              <a:t>https://en.m.wikipedia.org/wiki/Sleep_and_memory</a:t>
            </a:r>
          </a:p>
          <a:p>
            <a:endParaRPr lang="en-US" dirty="0"/>
          </a:p>
          <a:p>
            <a:endParaRPr lang="en-US" dirty="0"/>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10</a:t>
            </a:fld>
            <a:endParaRPr lang="en-US"/>
          </a:p>
        </p:txBody>
      </p:sp>
    </p:spTree>
    <p:extLst>
      <p:ext uri="{BB962C8B-B14F-4D97-AF65-F5344CB8AC3E}">
        <p14:creationId xmlns:p14="http://schemas.microsoft.com/office/powerpoint/2010/main" val="1240435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3127375" cy="1760537"/>
          </a:xfrm>
        </p:spPr>
      </p:sp>
      <p:sp>
        <p:nvSpPr>
          <p:cNvPr id="3" name="Notes Placeholder 2"/>
          <p:cNvSpPr>
            <a:spLocks noGrp="1"/>
          </p:cNvSpPr>
          <p:nvPr>
            <p:ph type="body" idx="1"/>
          </p:nvPr>
        </p:nvSpPr>
        <p:spPr/>
        <p:txBody>
          <a:bodyPr/>
          <a:lstStyle/>
          <a:p>
            <a:endParaRPr lang="en-CA" dirty="0"/>
          </a:p>
          <a:p>
            <a:r>
              <a:rPr lang="en-US" dirty="0"/>
              <a:t>Warren Buffett became the ~ second richest person on the planet through financial investing (</a:t>
            </a:r>
            <a:r>
              <a:rPr lang="en-GB" dirty="0"/>
              <a:t>Berkshire Hathaway).</a:t>
            </a:r>
          </a:p>
          <a:p>
            <a:r>
              <a:rPr lang="en-GB" dirty="0"/>
              <a:t>It was not because he had crystal ball clairvoyance, not just because he was good at what he did, it </a:t>
            </a:r>
            <a:r>
              <a:rPr lang="en-GB"/>
              <a:t>was mostly because </a:t>
            </a:r>
            <a:r>
              <a:rPr lang="en-GB" dirty="0"/>
              <a:t>of all the things he </a:t>
            </a:r>
            <a:r>
              <a:rPr lang="en-GB" b="1" dirty="0"/>
              <a:t>didn’t </a:t>
            </a:r>
            <a:r>
              <a:rPr lang="en-GB" dirty="0"/>
              <a:t>do.</a:t>
            </a:r>
          </a:p>
          <a:p>
            <a:r>
              <a:rPr lang="en-US" dirty="0"/>
              <a:t>"The difference between successful people and really successful people is that really successful people </a:t>
            </a:r>
            <a:r>
              <a:rPr lang="en-US" b="1" dirty="0"/>
              <a:t>say no </a:t>
            </a:r>
            <a:r>
              <a:rPr lang="en-US" dirty="0"/>
              <a:t>to almost everything." </a:t>
            </a:r>
          </a:p>
          <a:p>
            <a:r>
              <a:rPr lang="en-CA" dirty="0"/>
              <a:t>https://getpocket.com/explore/item/warren-buffett-says-this-1-simple-habit-separates-successful-people-from-everyone-else?utm_source=pocket-newtab</a:t>
            </a:r>
          </a:p>
          <a:p>
            <a:endParaRPr lang="en-CA" dirty="0"/>
          </a:p>
          <a:p>
            <a:r>
              <a:rPr lang="en-CA" dirty="0"/>
              <a:t>Search: Windows 10 Focus Assist </a:t>
            </a:r>
          </a:p>
          <a:p>
            <a:r>
              <a:rPr lang="en-CA" dirty="0"/>
              <a:t>https://www.howtogeek.com/435349/how-to-disable-windows-10s-annoying-focus-assist-notifications/</a:t>
            </a:r>
          </a:p>
          <a:p>
            <a:endParaRPr lang="en-CA" dirty="0"/>
          </a:p>
          <a:p>
            <a:endParaRPr lang="en-CA" dirty="0"/>
          </a:p>
        </p:txBody>
      </p:sp>
      <p:sp>
        <p:nvSpPr>
          <p:cNvPr id="4" name="Slide Number Placeholder 3"/>
          <p:cNvSpPr>
            <a:spLocks noGrp="1"/>
          </p:cNvSpPr>
          <p:nvPr>
            <p:ph type="sldNum" sz="quarter" idx="5"/>
          </p:nvPr>
        </p:nvSpPr>
        <p:spPr/>
        <p:txBody>
          <a:bodyPr/>
          <a:lstStyle/>
          <a:p>
            <a:fld id="{6CE49CAB-11E7-4E46-B3A8-B9759289B5BF}" type="slidenum">
              <a:rPr lang="en-US" smtClean="0"/>
              <a:pPr/>
              <a:t>11</a:t>
            </a:fld>
            <a:endParaRPr lang="en-US" dirty="0"/>
          </a:p>
        </p:txBody>
      </p:sp>
    </p:spTree>
    <p:extLst>
      <p:ext uri="{BB962C8B-B14F-4D97-AF65-F5344CB8AC3E}">
        <p14:creationId xmlns:p14="http://schemas.microsoft.com/office/powerpoint/2010/main" val="3365364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Neither interface is better. The problem is the other one</a:t>
            </a:r>
            <a:r>
              <a:rPr lang="en-CA" b="0" dirty="0"/>
              <a:t>: there are two "standard" interfaces. If it really was "standard", there would be only one interface.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b="0" dirty="0"/>
          </a:p>
          <a:p>
            <a:r>
              <a:rPr lang="en-CA" dirty="0"/>
              <a:t>The telephone grid has since been adopted by any device requiring casual / infrequent use such as bank machines.</a:t>
            </a:r>
          </a:p>
          <a:p>
            <a:r>
              <a:rPr lang="en-CA" dirty="0"/>
              <a:t>The calculator/computer keypad had been around longer. It is the standard for expert / frequent users.</a:t>
            </a:r>
          </a:p>
          <a:p>
            <a:endParaRPr lang="en-CA" dirty="0"/>
          </a:p>
          <a:p>
            <a:r>
              <a:rPr lang="en-CA" dirty="0"/>
              <a:t>Telephone keypad was established in ~1960 after AT&amp;T did a study to test button interfaces for touch tone dialing which replaced rotary dial pulse dialing. </a:t>
            </a:r>
          </a:p>
          <a:p>
            <a:r>
              <a:rPr lang="en-CA" dirty="0"/>
              <a:t>https://ieeexplore.ieee.org/document/6773609</a:t>
            </a:r>
          </a:p>
          <a:p>
            <a:r>
              <a:rPr lang="en-CA" b="1" dirty="0"/>
              <a:t>https://ieeexplore-ieee-org.libaccess.senecacollege.ca/stamp/stamp.jsp?tp=&amp;arnumber=6773609</a:t>
            </a:r>
          </a:p>
          <a:p>
            <a:r>
              <a:rPr lang="en-CA" dirty="0"/>
              <a:t>Why 123 / 456 / 789 / 0  was selected over 789 / 456 / 123 / 0 is due to limited, and perhaps bad, testing methodology. (e.g. apples vs oranges comparisons, comparisons within groups generalized to all groups, ANOVA should have been used in first experiment and was not. E.g. loser in group 1 could have been a winner when compared to items in other groups.)</a:t>
            </a:r>
          </a:p>
          <a:p>
            <a:r>
              <a:rPr lang="en-CA" dirty="0"/>
              <a:t>Subjects in the experiments preferred the two row horizontal arrangement of 12345 / 67890  over the 3x3 grid which was selected based on "engineering advantages." Details of this discernment and the ultimate decision making were not explained in the study.</a:t>
            </a:r>
          </a:p>
          <a:p>
            <a:r>
              <a:rPr lang="en-CA" dirty="0"/>
              <a:t>Although the 3x3 arrangement was chosen, there was no evaluation of the two 3x3 sequences against each other, perhaps because the experimenters noted there was virtually no difference in various performance measurements between the two. That being the case, why introduce a new user interface that had no particular advantage when the arrangement for calculators was already established?</a:t>
            </a:r>
          </a:p>
          <a:p>
            <a:endParaRPr lang="en-CA" dirty="0"/>
          </a:p>
          <a:p>
            <a:r>
              <a:rPr lang="en-CA" dirty="0"/>
              <a:t>https://uxdesign.cc/a-brief-history-of-the-numeric-keypad-59112cbf4c49</a:t>
            </a:r>
          </a:p>
          <a:p>
            <a:r>
              <a:rPr lang="en-CA" dirty="0"/>
              <a:t>https://thenextweb.com/syndication/2018/12/31/heres-why-telephones-and-calculators-use-different-numeric-keypads/</a:t>
            </a:r>
          </a:p>
          <a:p>
            <a:r>
              <a:rPr lang="en-CA" dirty="0"/>
              <a:t>https://ux.stackexchange.com/questions/16666/why-do-numpads-on-keyboards-and-phones-have-reversed-layouts</a:t>
            </a:r>
          </a:p>
          <a:p>
            <a:endParaRPr lang="en-CA" dirty="0"/>
          </a:p>
          <a:p>
            <a:r>
              <a:rPr lang="en-CA" dirty="0"/>
              <a:t>https://commons.wikimedia.org/wiki/File:Telephone-keypad2.svg</a:t>
            </a:r>
          </a:p>
          <a:p>
            <a:endParaRPr lang="en-CA" dirty="0"/>
          </a:p>
          <a:p>
            <a:r>
              <a:rPr lang="en-CA" dirty="0"/>
              <a:t>https://commons.wikimedia.org/wiki/File:Numpad.svg</a:t>
            </a:r>
          </a:p>
          <a:p>
            <a:endParaRPr lang="en-CA" dirty="0"/>
          </a:p>
          <a:p>
            <a:endParaRPr lang="en-CA" dirty="0"/>
          </a:p>
        </p:txBody>
      </p:sp>
      <p:sp>
        <p:nvSpPr>
          <p:cNvPr id="4" name="Slide Number Placeholder 3"/>
          <p:cNvSpPr>
            <a:spLocks noGrp="1"/>
          </p:cNvSpPr>
          <p:nvPr>
            <p:ph type="sldNum" sz="quarter" idx="5"/>
          </p:nvPr>
        </p:nvSpPr>
        <p:spPr/>
        <p:txBody>
          <a:bodyPr/>
          <a:lstStyle/>
          <a:p>
            <a:fld id="{6CE49CAB-11E7-4E46-B3A8-B9759289B5BF}" type="slidenum">
              <a:rPr lang="en-US" smtClean="0"/>
              <a:pPr/>
              <a:t>12</a:t>
            </a:fld>
            <a:endParaRPr lang="en-US" dirty="0"/>
          </a:p>
        </p:txBody>
      </p:sp>
    </p:spTree>
    <p:extLst>
      <p:ext uri="{BB962C8B-B14F-4D97-AF65-F5344CB8AC3E}">
        <p14:creationId xmlns:p14="http://schemas.microsoft.com/office/powerpoint/2010/main" val="1207449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r>
              <a:rPr lang="en-US" dirty="0"/>
              <a:t>The command line is the original computer user interface. It is a simple prompt for the entry of a command by the user and a response from the operating system.</a:t>
            </a:r>
          </a:p>
          <a:p>
            <a:r>
              <a:rPr lang="en-US" dirty="0"/>
              <a:t>Input from the Command Line is processed by a Command Line Interpreter which parses the command and its parameters, performs the command – subject to security and OS constraints – and outputs information resulting from the CLI input.</a:t>
            </a:r>
          </a:p>
          <a:p>
            <a:endParaRPr lang="en-US" dirty="0"/>
          </a:p>
          <a:p>
            <a:pPr defTabSz="966612"/>
            <a:r>
              <a:rPr lang="en-US" dirty="0"/>
              <a:t>What a clean and clear, uncluttered, pure, </a:t>
            </a:r>
            <a:r>
              <a:rPr lang="en-CA" dirty="0"/>
              <a:t>simple, straightforward, uncomplicated, streamlined, efficient, elegant User Interface! </a:t>
            </a:r>
            <a:br>
              <a:rPr lang="en-CA" dirty="0"/>
            </a:br>
            <a:r>
              <a:rPr lang="en-CA" dirty="0"/>
              <a:t>It is all those things but it is not particularly useful unless you are an expert with a very good memory.</a:t>
            </a:r>
          </a:p>
          <a:p>
            <a:endParaRPr lang="en-US" sz="1300" dirty="0"/>
          </a:p>
          <a:p>
            <a:r>
              <a:rPr lang="en-US" sz="1300" dirty="0"/>
              <a:t>T</a:t>
            </a:r>
            <a:r>
              <a:rPr lang="en-CA" sz="1300" dirty="0"/>
              <a:t>o use </a:t>
            </a:r>
            <a:r>
              <a:rPr lang="en-CA" sz="1300" b="1" dirty="0"/>
              <a:t>applications</a:t>
            </a:r>
            <a:r>
              <a:rPr lang="en-CA" sz="1300" dirty="0"/>
              <a:t>, the user first learned to use the </a:t>
            </a:r>
            <a:r>
              <a:rPr lang="en-CA" sz="1300" b="1" dirty="0"/>
              <a:t>OS</a:t>
            </a:r>
            <a:r>
              <a:rPr lang="en-CA" sz="1300" dirty="0"/>
              <a:t>.</a:t>
            </a:r>
          </a:p>
          <a:p>
            <a:r>
              <a:rPr lang="en-US" sz="1300" dirty="0"/>
              <a:t>Today, only administrators use the command line.</a:t>
            </a:r>
            <a:endParaRPr lang="en-CA" sz="1300" dirty="0"/>
          </a:p>
          <a:p>
            <a:endParaRPr lang="en-US" dirty="0"/>
          </a:p>
          <a:p>
            <a:r>
              <a:rPr lang="en-US" dirty="0"/>
              <a:t>CLI is quite powerful but not particularly “user friendly”. Thus, the command line restriction on many corporate users’ PCs.</a:t>
            </a:r>
          </a:p>
          <a:p>
            <a:endParaRPr lang="en-US" dirty="0"/>
          </a:p>
          <a:p>
            <a:r>
              <a:rPr lang="en-US" dirty="0"/>
              <a:t>R</a:t>
            </a:r>
            <a:r>
              <a:rPr lang="en-CA" dirty="0"/>
              <a:t>D does not mean Restore Data, or Reverse Deletions, Repair Damage, Rebuild Database, or Rectify Difficulties, … it means Remove Directories and Real Disaster.</a:t>
            </a:r>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13</a:t>
            </a:fld>
            <a:endParaRPr lang="en-US"/>
          </a:p>
        </p:txBody>
      </p:sp>
    </p:spTree>
    <p:extLst>
      <p:ext uri="{BB962C8B-B14F-4D97-AF65-F5344CB8AC3E}">
        <p14:creationId xmlns:p14="http://schemas.microsoft.com/office/powerpoint/2010/main" val="1443187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r>
              <a:rPr lang="en-US" b="1" dirty="0"/>
              <a:t>What can go wrong? instead of the painful process of looking up cryptic switches, we think we can remember them. Oops. We think we are right until we know we are wrong…but then it may be too late.</a:t>
            </a:r>
          </a:p>
          <a:p>
            <a:endParaRPr lang="en-CA" dirty="0"/>
          </a:p>
          <a:p>
            <a:endParaRPr lang="en-CA" dirty="0"/>
          </a:p>
        </p:txBody>
      </p:sp>
      <p:sp>
        <p:nvSpPr>
          <p:cNvPr id="4" name="Slide Number Placeholder 3"/>
          <p:cNvSpPr>
            <a:spLocks noGrp="1"/>
          </p:cNvSpPr>
          <p:nvPr>
            <p:ph type="sldNum" sz="quarter" idx="5"/>
          </p:nvPr>
        </p:nvSpPr>
        <p:spPr/>
        <p:txBody>
          <a:bodyPr/>
          <a:lstStyle/>
          <a:p>
            <a:fld id="{6CE49CAB-11E7-4E46-B3A8-B9759289B5BF}" type="slidenum">
              <a:rPr lang="en-US" smtClean="0"/>
              <a:t>14</a:t>
            </a:fld>
            <a:endParaRPr lang="en-US"/>
          </a:p>
        </p:txBody>
      </p:sp>
    </p:spTree>
    <p:extLst>
      <p:ext uri="{BB962C8B-B14F-4D97-AF65-F5344CB8AC3E}">
        <p14:creationId xmlns:p14="http://schemas.microsoft.com/office/powerpoint/2010/main" val="485963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r>
              <a:rPr lang="en-US" dirty="0"/>
              <a:t>RM can mean Really Mucked-up. </a:t>
            </a:r>
            <a:r>
              <a:rPr lang="en-US" b="1" dirty="0"/>
              <a:t>Command line interface </a:t>
            </a:r>
            <a:r>
              <a:rPr lang="en-CA" sz="1200" b="1" i="0" kern="1200" dirty="0">
                <a:solidFill>
                  <a:schemeClr val="tx1"/>
                </a:solidFill>
                <a:effectLst/>
                <a:latin typeface="+mn-lt"/>
                <a:ea typeface="+mn-ea"/>
                <a:cs typeface="+mn-cs"/>
              </a:rPr>
              <a:t>assumes people act perfectly under perfect conditions.</a:t>
            </a:r>
            <a:endParaRPr lang="en-US" b="1" dirty="0"/>
          </a:p>
          <a:p>
            <a:endParaRPr lang="en-US" dirty="0"/>
          </a:p>
          <a:p>
            <a:pPr defTabSz="966612">
              <a:defRPr/>
            </a:pPr>
            <a:r>
              <a:rPr lang="en-CA" dirty="0"/>
              <a:t>https://aws.amazon.com/s3/</a:t>
            </a:r>
          </a:p>
          <a:p>
            <a:pPr defTabSz="966612">
              <a:defRPr/>
            </a:pPr>
            <a:r>
              <a:rPr lang="en-CA" sz="1300" dirty="0"/>
              <a:t>Amazon Simple Storage Service (Amazon S3) is object storage with a simple web service interface to store and retrieve any amount of data from anywhere on the web. </a:t>
            </a:r>
          </a:p>
          <a:p>
            <a:pPr defTabSz="966612">
              <a:defRPr/>
            </a:pPr>
            <a:r>
              <a:rPr lang="en-CA" dirty="0"/>
              <a:t>Customers use Amazon S3 as primary storage for cloud-native applications; as a bulk repository, or "data lake," for analytics; as a target for backup &amp; recovery and disaster recovery; and with </a:t>
            </a:r>
            <a:r>
              <a:rPr lang="en-CA" dirty="0" err="1"/>
              <a:t>serverless</a:t>
            </a:r>
            <a:r>
              <a:rPr lang="en-CA" dirty="0"/>
              <a:t> computing.</a:t>
            </a:r>
          </a:p>
          <a:p>
            <a:pPr defTabSz="966612">
              <a:defRPr/>
            </a:pPr>
            <a:endParaRPr lang="en-US" dirty="0"/>
          </a:p>
          <a:p>
            <a:pPr defTabSz="966612">
              <a:defRPr/>
            </a:pPr>
            <a:r>
              <a:rPr lang="en-CA" sz="1300" b="1" dirty="0"/>
              <a:t>How a typo took down S3, the backbone of the internet</a:t>
            </a:r>
          </a:p>
          <a:p>
            <a:r>
              <a:rPr lang="en-CA" dirty="0"/>
              <a:t>http://www.theverge.com/2017/3/2/14792442/amazon-s3-outage-cause-typo-internet-server</a:t>
            </a:r>
          </a:p>
          <a:p>
            <a:endParaRPr lang="en-CA" dirty="0"/>
          </a:p>
          <a:p>
            <a:r>
              <a:rPr lang="en-CA" dirty="0"/>
              <a:t>https://aws.amazon.com/message/41926/    https://status.aws.amazon.com/</a:t>
            </a:r>
          </a:p>
          <a:p>
            <a:pPr defTabSz="966612">
              <a:defRPr/>
            </a:pPr>
            <a:r>
              <a:rPr lang="en-CA" sz="1300" dirty="0"/>
              <a:t>On Feb.28, 2017 </a:t>
            </a:r>
            <a:r>
              <a:rPr lang="en-CA" sz="1300" b="1" dirty="0"/>
              <a:t>at 9:37AM PST </a:t>
            </a:r>
            <a:r>
              <a:rPr lang="en-CA" sz="1300" dirty="0"/>
              <a:t>[while debugging an issue in the S3 billing system] an authorized S3 team member using an established playbook executed a command which was intended to remove a small number of servers for one of the S3 subsystems that is used by the S3 billing process. [</a:t>
            </a:r>
            <a:r>
              <a:rPr lang="en-CA" sz="1300" i="1" dirty="0"/>
              <a:t>No problem, S3 has a massively redundant architecture.</a:t>
            </a:r>
            <a:r>
              <a:rPr lang="en-CA" sz="1300" dirty="0"/>
              <a:t>] </a:t>
            </a:r>
            <a:r>
              <a:rPr lang="en-CA" sz="1300" b="1" dirty="0"/>
              <a:t>Unfortunately, one of the inputs to the command was entered incorrectly </a:t>
            </a:r>
            <a:r>
              <a:rPr lang="en-CA" sz="1300" dirty="0"/>
              <a:t>and a larger set of servers was removed than intended. [This caused a cascading failure in numerous dependent systems causing] each of these systems to require a full restart. …we have not completely restarted the index subsystem or the placement subsystem in our larger regions for many years. S3 has experienced massive growth over the last several years and the process of restarting these services and running the necessary safety checks to validate the integrity of the metadata took longer than expected. … </a:t>
            </a:r>
            <a:r>
              <a:rPr lang="en-CA" sz="1300" b="1" dirty="0"/>
              <a:t>finished recovery at 1:54PM PST</a:t>
            </a:r>
            <a:r>
              <a:rPr lang="en-CA" sz="1300" dirty="0"/>
              <a:t>. At this point, S3 was operating normally. Other AWS services that were impacted by this event began recovering. Some of these services had accumulated a backlog of work during the S3 disruption and required additional time to fully recover. </a:t>
            </a:r>
          </a:p>
          <a:p>
            <a:pPr defTabSz="966612">
              <a:defRPr/>
            </a:pPr>
            <a:endParaRPr lang="en-US" sz="1300" dirty="0"/>
          </a:p>
          <a:p>
            <a:pPr defTabSz="966612">
              <a:defRPr/>
            </a:pPr>
            <a:r>
              <a:rPr lang="en-CA" dirty="0"/>
              <a:t>https://aws.amazon.com/s3/sla/</a:t>
            </a:r>
          </a:p>
          <a:p>
            <a:pPr defTabSz="966612">
              <a:defRPr/>
            </a:pPr>
            <a:r>
              <a:rPr lang="en-CA" sz="1300" dirty="0"/>
              <a:t>“Monthly Uptime Percentage” is calculated by subtracting from 100% the average of the Error Rates from each five minute period in the monthly billing cycle.</a:t>
            </a:r>
            <a:r>
              <a:rPr lang="en-CA" dirty="0"/>
              <a:t> </a:t>
            </a:r>
          </a:p>
          <a:p>
            <a:pPr defTabSz="966612">
              <a:defRPr/>
            </a:pPr>
            <a:r>
              <a:rPr lang="en-CA" sz="1300" dirty="0"/>
              <a:t>8766</a:t>
            </a:r>
            <a:r>
              <a:rPr lang="en-CA" dirty="0"/>
              <a:t> = </a:t>
            </a:r>
            <a:r>
              <a:rPr lang="en-CA" sz="1300" dirty="0" err="1"/>
              <a:t>avg</a:t>
            </a:r>
            <a:r>
              <a:rPr lang="en-CA" sz="1300" dirty="0"/>
              <a:t> number of 5 minute periods in a month</a:t>
            </a:r>
            <a:r>
              <a:rPr lang="en-CA" dirty="0"/>
              <a:t> (=365.25 days per year * 24 hours per day * 12 five minute periods per hour / 12 months)</a:t>
            </a:r>
          </a:p>
          <a:p>
            <a:pPr defTabSz="966612">
              <a:defRPr/>
            </a:pPr>
            <a:r>
              <a:rPr lang="en-CA" sz="1300" dirty="0"/>
              <a:t>51.4</a:t>
            </a:r>
            <a:r>
              <a:rPr lang="en-CA" dirty="0"/>
              <a:t> = </a:t>
            </a:r>
            <a:r>
              <a:rPr lang="en-CA" sz="1300" dirty="0"/>
              <a:t>number of 5 minute periods in 4 hours, 17 minutes of 100% downtime</a:t>
            </a:r>
            <a:r>
              <a:rPr lang="en-CA" dirty="0"/>
              <a:t> =(4 hours * 60 minutes + 17 minutes ) / 5 minute periods</a:t>
            </a:r>
          </a:p>
          <a:p>
            <a:pPr defTabSz="966612">
              <a:defRPr/>
            </a:pPr>
            <a:r>
              <a:rPr lang="en-CA" sz="1300" dirty="0"/>
              <a:t>99.41%</a:t>
            </a:r>
            <a:r>
              <a:rPr lang="en-CA" dirty="0"/>
              <a:t> uptime </a:t>
            </a:r>
            <a:r>
              <a:rPr lang="en-CA" sz="1300" dirty="0"/>
              <a:t>qualifies for a 10% service credit</a:t>
            </a:r>
            <a:r>
              <a:rPr lang="en-CA" dirty="0"/>
              <a:t>  – was that enough to compensate your business for 4+ hours of downtime?</a:t>
            </a:r>
          </a:p>
          <a:p>
            <a:pPr defTabSz="966612">
              <a:defRPr/>
            </a:pPr>
            <a:endParaRPr lang="en-CA" dirty="0"/>
          </a:p>
          <a:p>
            <a:pPr defTabSz="966612">
              <a:defRPr/>
            </a:pPr>
            <a:r>
              <a:rPr lang="en-CA" dirty="0"/>
              <a:t>$2,000+ is the conservative cost of 4+ hours of downtime for a $1M/year business divided by 2000 hours/year (50 weeks * 40 hrs/</a:t>
            </a:r>
            <a:r>
              <a:rPr lang="en-CA" dirty="0" err="1"/>
              <a:t>wk</a:t>
            </a:r>
            <a:r>
              <a:rPr lang="en-CA" dirty="0"/>
              <a:t>) </a:t>
            </a:r>
          </a:p>
          <a:p>
            <a:pPr defTabSz="966612">
              <a:defRPr/>
            </a:pPr>
            <a:r>
              <a:rPr lang="en-US" sz="1300" dirty="0"/>
              <a:t>AWS S3 would cost about $10 (ten dollars) a month resulting in a $1 (one dollar) saving for ½ day of downtime. You've only lost $1999 instead of $2000.</a:t>
            </a:r>
          </a:p>
          <a:p>
            <a:pPr defTabSz="966612">
              <a:defRPr/>
            </a:pPr>
            <a:r>
              <a:rPr lang="en-CA" sz="1300" dirty="0"/>
              <a:t>See http://www.hostingadvice.com/how-to/aws-s3-pricing/</a:t>
            </a:r>
          </a:p>
        </p:txBody>
      </p:sp>
      <p:sp>
        <p:nvSpPr>
          <p:cNvPr id="4" name="Slide Number Placeholder 3"/>
          <p:cNvSpPr>
            <a:spLocks noGrp="1"/>
          </p:cNvSpPr>
          <p:nvPr>
            <p:ph type="sldNum" sz="quarter" idx="10"/>
          </p:nvPr>
        </p:nvSpPr>
        <p:spPr/>
        <p:txBody>
          <a:bodyPr/>
          <a:lstStyle/>
          <a:p>
            <a:fld id="{6CE49CAB-11E7-4E46-B3A8-B9759289B5BF}" type="slidenum">
              <a:rPr lang="en-US" smtClean="0"/>
              <a:t>15</a:t>
            </a:fld>
            <a:endParaRPr lang="en-US"/>
          </a:p>
        </p:txBody>
      </p:sp>
    </p:spTree>
    <p:extLst>
      <p:ext uri="{BB962C8B-B14F-4D97-AF65-F5344CB8AC3E}">
        <p14:creationId xmlns:p14="http://schemas.microsoft.com/office/powerpoint/2010/main" val="2655838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pPr defTabSz="966612">
              <a:defRPr/>
            </a:pPr>
            <a:r>
              <a:rPr lang="en-US" b="1" dirty="0"/>
              <a:t>"</a:t>
            </a:r>
            <a:r>
              <a:rPr lang="en-CA" b="1" dirty="0"/>
              <a:t>bad user interfaces are a kind of bug that manifests when software runs on people" </a:t>
            </a:r>
            <a:r>
              <a:rPr lang="en-CA" dirty="0"/>
              <a:t>-- </a:t>
            </a:r>
            <a:r>
              <a:rPr lang="en-CA" dirty="0" err="1"/>
              <a:t>Tonio</a:t>
            </a:r>
            <a:r>
              <a:rPr lang="en-CA" dirty="0"/>
              <a:t> </a:t>
            </a:r>
            <a:r>
              <a:rPr lang="en-CA" dirty="0" err="1"/>
              <a:t>Loewald</a:t>
            </a:r>
            <a:r>
              <a:rPr lang="en-CA" dirty="0"/>
              <a:t> (taloewald@ua.edu), Analyst/Programmer at the University of Alabama Libraries.</a:t>
            </a:r>
            <a:endParaRPr lang="en-US" dirty="0"/>
          </a:p>
          <a:p>
            <a:pPr defTabSz="966612">
              <a:defRPr/>
            </a:pPr>
            <a:r>
              <a:rPr lang="en-US" dirty="0"/>
              <a:t>This was the next evolution from the prompt – response </a:t>
            </a:r>
            <a:r>
              <a:rPr lang="en-US" dirty="0" err="1"/>
              <a:t>Cmd</a:t>
            </a:r>
            <a:r>
              <a:rPr lang="en-US" dirty="0"/>
              <a:t> Line Interface to a full screen text interface. </a:t>
            </a:r>
          </a:p>
          <a:p>
            <a:pPr defTabSz="966612">
              <a:defRPr/>
            </a:pPr>
            <a:endParaRPr lang="en-US" dirty="0"/>
          </a:p>
          <a:p>
            <a:pPr defTabSz="966612">
              <a:defRPr/>
            </a:pPr>
            <a:r>
              <a:rPr lang="en-US" dirty="0"/>
              <a:t>Why 80 columns? Because punch cards had 80 columns.</a:t>
            </a:r>
          </a:p>
          <a:p>
            <a:pPr defTabSz="966612">
              <a:defRPr/>
            </a:pPr>
            <a:endParaRPr lang="en-US" dirty="0"/>
          </a:p>
          <a:p>
            <a:pPr defTabSz="966612">
              <a:defRPr/>
            </a:pPr>
            <a:r>
              <a:rPr lang="en-US" dirty="0"/>
              <a:t>A TUI (Text-based User Interface, or Textual UI, or Terminal UI) displayed Extended ASCII graphical characters on an addressable 25 line x 80 character text screen.</a:t>
            </a:r>
          </a:p>
          <a:p>
            <a:pPr defTabSz="966612">
              <a:defRPr/>
            </a:pPr>
            <a:r>
              <a:rPr lang="en-CA" dirty="0"/>
              <a:t>Most TUIs accepted mouse and keyboard shortcut inputs. These interfaces were a huge leap forward in making systems much more usable than the simple command line interface. Note the reduction in memory load: you don't have to remember the cryptic command name with its equally cryptic syntax to manage files here. The interface prompts the user as to </a:t>
            </a:r>
            <a:r>
              <a:rPr lang="en-CA" i="1" dirty="0"/>
              <a:t>what </a:t>
            </a:r>
            <a:r>
              <a:rPr lang="en-CA" dirty="0"/>
              <a:t>to do, the software remembers </a:t>
            </a:r>
            <a:r>
              <a:rPr lang="en-CA" i="1" dirty="0"/>
              <a:t>how </a:t>
            </a:r>
            <a:r>
              <a:rPr lang="en-CA" dirty="0"/>
              <a:t>to do it.</a:t>
            </a:r>
            <a:endParaRPr lang="en-US" i="1" dirty="0"/>
          </a:p>
          <a:p>
            <a:r>
              <a:rPr lang="en-CA" i="1" dirty="0"/>
              <a:t>Replace human memory requirements (knowledge of commands and filenames) with visual information shown on screen.</a:t>
            </a:r>
            <a:endParaRPr lang="en-CA" dirty="0"/>
          </a:p>
          <a:p>
            <a:endParaRPr lang="en-CA" dirty="0"/>
          </a:p>
          <a:p>
            <a:r>
              <a:rPr lang="en-US" dirty="0"/>
              <a:t>https://en.wikipedia.org/wiki/Console_application</a:t>
            </a:r>
          </a:p>
          <a:p>
            <a:r>
              <a:rPr lang="en-US" dirty="0"/>
              <a:t>https://en.wikipedia.org/wiki/Text-based_user_interface</a:t>
            </a:r>
          </a:p>
        </p:txBody>
      </p:sp>
      <p:sp>
        <p:nvSpPr>
          <p:cNvPr id="4" name="Slide Number Placeholder 3"/>
          <p:cNvSpPr>
            <a:spLocks noGrp="1"/>
          </p:cNvSpPr>
          <p:nvPr>
            <p:ph type="sldNum" sz="quarter" idx="10"/>
          </p:nvPr>
        </p:nvSpPr>
        <p:spPr/>
        <p:txBody>
          <a:bodyPr/>
          <a:lstStyle/>
          <a:p>
            <a:fld id="{6CE49CAB-11E7-4E46-B3A8-B9759289B5BF}" type="slidenum">
              <a:rPr lang="en-US" smtClean="0"/>
              <a:t>16</a:t>
            </a:fld>
            <a:endParaRPr lang="en-US"/>
          </a:p>
        </p:txBody>
      </p:sp>
    </p:spTree>
    <p:extLst>
      <p:ext uri="{BB962C8B-B14F-4D97-AF65-F5344CB8AC3E}">
        <p14:creationId xmlns:p14="http://schemas.microsoft.com/office/powerpoint/2010/main" val="2187870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classic UNIX textual user interface editor known as vi, created by </a:t>
            </a:r>
            <a:r>
              <a:rPr lang="en-CA" sz="1300" dirty="0"/>
              <a:t>Bill Joy, </a:t>
            </a:r>
            <a:r>
              <a:rPr lang="en-US" dirty="0"/>
              <a:t>was replaced by vim (vi improved) by </a:t>
            </a:r>
            <a:r>
              <a:rPr lang="en-CA" sz="1300" dirty="0"/>
              <a:t>Bram </a:t>
            </a:r>
            <a:r>
              <a:rPr lang="en-CA" sz="1300" dirty="0" err="1"/>
              <a:t>Moolenaar</a:t>
            </a:r>
            <a:r>
              <a:rPr lang="en-CA" sz="1300" dirty="0"/>
              <a:t>, </a:t>
            </a:r>
            <a:r>
              <a:rPr lang="en-US" dirty="0"/>
              <a:t>in 1991, vim current version is </a:t>
            </a:r>
            <a:r>
              <a:rPr lang="en-CA" dirty="0">
                <a:effectLst/>
              </a:rPr>
              <a:t>8.1.0000 (17 May 2018)</a:t>
            </a:r>
          </a:p>
          <a:p>
            <a:r>
              <a:rPr lang="en-CA" sz="1300" dirty="0"/>
              <a:t>Vim.org – Vim is a highly configurable text editor for efficiently creating and changing any kind of text. It is included as "vi" with most UNIX systems and with Apple OS X.</a:t>
            </a:r>
          </a:p>
          <a:p>
            <a:endParaRPr lang="en-CA" sz="1300" dirty="0"/>
          </a:p>
          <a:p>
            <a:r>
              <a:rPr lang="en-CA" sz="1300" dirty="0"/>
              <a:t>Textual console apps are lightweight.</a:t>
            </a:r>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17</a:t>
            </a:fld>
            <a:endParaRPr lang="en-US"/>
          </a:p>
        </p:txBody>
      </p:sp>
    </p:spTree>
    <p:extLst>
      <p:ext uri="{BB962C8B-B14F-4D97-AF65-F5344CB8AC3E}">
        <p14:creationId xmlns:p14="http://schemas.microsoft.com/office/powerpoint/2010/main" val="39986520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r>
              <a:rPr lang="en-CA" dirty="0"/>
              <a:t>The screen above is that of the operator in Honolulu who inadvertently issued a ballistic missile alert in the country, when he just wanted to do a test. </a:t>
            </a:r>
          </a:p>
          <a:p>
            <a:endParaRPr lang="en-CA" dirty="0"/>
          </a:p>
          <a:p>
            <a:r>
              <a:rPr lang="en-CA" dirty="0"/>
              <a:t>https://www.trymyui.com/blog/2018/01/18/how-bad-ux-design-caused-hawaiis-false-missile-scare/</a:t>
            </a:r>
          </a:p>
          <a:p>
            <a:r>
              <a:rPr lang="en-CA" dirty="0"/>
              <a:t>https://www.theverge.com/2018/1/16/16896368/hawaii-false-missile-alert-system-confusing-interface-poor-design</a:t>
            </a:r>
          </a:p>
          <a:p>
            <a:r>
              <a:rPr lang="en-CA" dirty="0"/>
              <a:t>https://www.washingtonpost.com/news/checkpoint/wp/2018/02/17/emails-detail-how-senior-u-s-military-officers-grappled-with-false-hawaii-missile-alert/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https://www.scriptol.com/design/interface.php</a:t>
            </a:r>
          </a:p>
          <a:p>
            <a:endParaRPr lang="en-CA" dirty="0"/>
          </a:p>
        </p:txBody>
      </p:sp>
      <p:sp>
        <p:nvSpPr>
          <p:cNvPr id="4" name="Slide Number Placeholder 3"/>
          <p:cNvSpPr>
            <a:spLocks noGrp="1"/>
          </p:cNvSpPr>
          <p:nvPr>
            <p:ph type="sldNum" sz="quarter" idx="5"/>
          </p:nvPr>
        </p:nvSpPr>
        <p:spPr/>
        <p:txBody>
          <a:bodyPr/>
          <a:lstStyle/>
          <a:p>
            <a:fld id="{6CE49CAB-11E7-4E46-B3A8-B9759289B5BF}" type="slidenum">
              <a:rPr lang="en-US" smtClean="0"/>
              <a:pPr/>
              <a:t>18</a:t>
            </a:fld>
            <a:endParaRPr lang="en-US" dirty="0"/>
          </a:p>
        </p:txBody>
      </p:sp>
    </p:spTree>
    <p:extLst>
      <p:ext uri="{BB962C8B-B14F-4D97-AF65-F5344CB8AC3E}">
        <p14:creationId xmlns:p14="http://schemas.microsoft.com/office/powerpoint/2010/main" val="4443424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r>
              <a:rPr lang="en-CA" dirty="0"/>
              <a:t>https://www.scriptol.com/design/interface.php</a:t>
            </a:r>
          </a:p>
          <a:p>
            <a:endParaRPr lang="en-CA" dirty="0"/>
          </a:p>
          <a:p>
            <a:r>
              <a:rPr lang="en-CA" dirty="0"/>
              <a:t>The screen above is that of the operator in Honolulu who inadvertently issued a ballistic missile alert in the country, when he just wanted to do a test. Specifically, he wanted to click on "DRILL - PACOM (CDW) - STATE ONLY" and clicked on "PACOM (CDW) - STATE ONLY".</a:t>
            </a:r>
            <a:br>
              <a:rPr lang="en-CA" dirty="0"/>
            </a:br>
            <a:r>
              <a:rPr lang="en-CA" dirty="0"/>
              <a:t>No confirmation request, no possibility to roll back! Moreover, it would have been wise to separate the test orders from the actual orders ...</a:t>
            </a:r>
          </a:p>
          <a:p>
            <a:endParaRPr lang="en-CA" dirty="0"/>
          </a:p>
          <a:p>
            <a:r>
              <a:rPr lang="en-CA" dirty="0"/>
              <a:t>https://www.trymyui.com/blog/2018/01/18/how-bad-ux-design-caused-hawaiis-false-missile-scare/</a:t>
            </a:r>
          </a:p>
          <a:p>
            <a:r>
              <a:rPr lang="en-CA" dirty="0"/>
              <a:t>https://www.theverge.com/2018/1/16/16896368/hawaii-false-missile-alert-system-confusing-interface-poor-design</a:t>
            </a:r>
          </a:p>
          <a:p>
            <a:r>
              <a:rPr lang="en-CA" dirty="0"/>
              <a:t>https://www.washingtonpost.com/news/checkpoint/wp/2018/02/17/emails-detail-how-senior-u-s-military-officers-grappled-with-false-hawaii-missile-alert/</a:t>
            </a:r>
          </a:p>
          <a:p>
            <a:endParaRPr lang="en-CA" dirty="0"/>
          </a:p>
          <a:p>
            <a:endParaRPr lang="en-CA" dirty="0"/>
          </a:p>
        </p:txBody>
      </p:sp>
      <p:sp>
        <p:nvSpPr>
          <p:cNvPr id="4" name="Slide Number Placeholder 3"/>
          <p:cNvSpPr>
            <a:spLocks noGrp="1"/>
          </p:cNvSpPr>
          <p:nvPr>
            <p:ph type="sldNum" sz="quarter" idx="5"/>
          </p:nvPr>
        </p:nvSpPr>
        <p:spPr/>
        <p:txBody>
          <a:bodyPr/>
          <a:lstStyle/>
          <a:p>
            <a:fld id="{6CE49CAB-11E7-4E46-B3A8-B9759289B5BF}" type="slidenum">
              <a:rPr lang="en-US" smtClean="0"/>
              <a:pPr/>
              <a:t>19</a:t>
            </a:fld>
            <a:endParaRPr lang="en-US" dirty="0"/>
          </a:p>
        </p:txBody>
      </p:sp>
    </p:spTree>
    <p:extLst>
      <p:ext uri="{BB962C8B-B14F-4D97-AF65-F5344CB8AC3E}">
        <p14:creationId xmlns:p14="http://schemas.microsoft.com/office/powerpoint/2010/main" val="1318237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2</a:t>
            </a:fld>
            <a:endParaRPr lang="en-US"/>
          </a:p>
        </p:txBody>
      </p:sp>
    </p:spTree>
    <p:extLst>
      <p:ext uri="{BB962C8B-B14F-4D97-AF65-F5344CB8AC3E}">
        <p14:creationId xmlns:p14="http://schemas.microsoft.com/office/powerpoint/2010/main" val="11615426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r>
              <a:rPr lang="en-CA" dirty="0"/>
              <a:t>https://www.scriptol.com/design/interface.php</a:t>
            </a:r>
          </a:p>
          <a:p>
            <a:endParaRPr lang="en-CA" dirty="0"/>
          </a:p>
          <a:p>
            <a:r>
              <a:rPr lang="en-CA" dirty="0"/>
              <a:t>The screen above is that of the operator in Honolulu who inadvertently issued a ballistic missile alert in the country, when he just wanted to do a test. Specifically, he wanted to click on "DRILL - PACOM (CDW) - STATE ONLY" and clicked on "PACOM (CDW) - STATE ONLY".</a:t>
            </a:r>
            <a:br>
              <a:rPr lang="en-CA" dirty="0"/>
            </a:br>
            <a:r>
              <a:rPr lang="en-CA" dirty="0"/>
              <a:t>No confirmation request, no possibility to roll back! Moreover, it would have been wise to separate the test orders from the actual orders ...</a:t>
            </a:r>
          </a:p>
          <a:p>
            <a:endParaRPr lang="en-CA" dirty="0"/>
          </a:p>
          <a:p>
            <a:r>
              <a:rPr lang="en-CA" dirty="0"/>
              <a:t>https://www.trymyui.com/blog/2018/01/18/how-bad-ux-design-caused-hawaiis-false-missile-scare/</a:t>
            </a:r>
          </a:p>
          <a:p>
            <a:r>
              <a:rPr lang="en-CA" dirty="0"/>
              <a:t>https://www.theverge.com/2018/1/16/16896368/hawaii-false-missile-alert-system-confusing-interface-poor-design</a:t>
            </a:r>
          </a:p>
          <a:p>
            <a:r>
              <a:rPr lang="en-CA" dirty="0"/>
              <a:t>https://www.washingtonpost.com/news/checkpoint/wp/2018/02/17/emails-detail-how-senior-u-s-military-officers-grappled-with-false-hawaii-missile-alert/</a:t>
            </a:r>
          </a:p>
          <a:p>
            <a:endParaRPr lang="en-CA" dirty="0"/>
          </a:p>
          <a:p>
            <a:endParaRPr lang="en-CA" dirty="0"/>
          </a:p>
        </p:txBody>
      </p:sp>
      <p:sp>
        <p:nvSpPr>
          <p:cNvPr id="4" name="Slide Number Placeholder 3"/>
          <p:cNvSpPr>
            <a:spLocks noGrp="1"/>
          </p:cNvSpPr>
          <p:nvPr>
            <p:ph type="sldNum" sz="quarter" idx="5"/>
          </p:nvPr>
        </p:nvSpPr>
        <p:spPr/>
        <p:txBody>
          <a:bodyPr/>
          <a:lstStyle/>
          <a:p>
            <a:fld id="{6CE49CAB-11E7-4E46-B3A8-B9759289B5BF}" type="slidenum">
              <a:rPr lang="en-US" smtClean="0"/>
              <a:pPr/>
              <a:t>20</a:t>
            </a:fld>
            <a:endParaRPr lang="en-US" dirty="0"/>
          </a:p>
        </p:txBody>
      </p:sp>
    </p:spTree>
    <p:extLst>
      <p:ext uri="{BB962C8B-B14F-4D97-AF65-F5344CB8AC3E}">
        <p14:creationId xmlns:p14="http://schemas.microsoft.com/office/powerpoint/2010/main" val="14382844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early GUI from Xerox PARC – Palo Alto Research Center in California. founded in 1970 with the charter to create “The Office of the Future”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GUIs we see on Windows and Macintosh systems had their genesis in 1973 at PARC on the Xerox Alto personal workstation. The Alto also premiered the WYSIWYG (what you see is what you get) editor.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defTabSz="966612">
              <a:defRPr/>
            </a:pPr>
            <a:r>
              <a:rPr lang="en-CA" dirty="0"/>
              <a:t>https://arstechnica.com/cars/2019/02/googles-waymo-risks-repeating-silicon-valleys-most-famous-blunder/ (embedded in this article is the Xerox – Apple story)</a:t>
            </a:r>
          </a:p>
          <a:p>
            <a:pPr defTabSz="966612">
              <a:defRPr/>
            </a:pPr>
            <a:endParaRPr lang="en-CA" dirty="0"/>
          </a:p>
          <a:p>
            <a:pPr defTabSz="966612">
              <a:defRPr/>
            </a:pPr>
            <a:r>
              <a:rPr lang="en-CA" dirty="0"/>
              <a:t>Xerox created the GUI in the 1970s and, in 1981, an advanced networking personal computer with GUI apps like word processing and email. The workstation cost </a:t>
            </a:r>
            <a:r>
              <a:rPr lang="en-CA" sz="1300" dirty="0"/>
              <a:t>$16,595—more than $45,000 in 2019 dollars. It didn't sell. </a:t>
            </a:r>
          </a:p>
          <a:p>
            <a:pPr defTabSz="966612">
              <a:defRPr/>
            </a:pPr>
            <a:r>
              <a:rPr lang="en-US" sz="1200" b="0" i="0" kern="1200" dirty="0">
                <a:solidFill>
                  <a:schemeClr val="tx1"/>
                </a:solidFill>
                <a:effectLst/>
                <a:latin typeface="+mn-lt"/>
                <a:ea typeface="+mn-ea"/>
                <a:cs typeface="+mn-cs"/>
              </a:rPr>
              <a:t>In 1971, scientists at PARC “modulated a laser to create a bitmapped electronic image on a xerographic copier drum”. In other words, they created the laser printer.</a:t>
            </a:r>
          </a:p>
          <a:p>
            <a:pPr defTabSz="966612">
              <a:defRPr/>
            </a:pPr>
            <a:r>
              <a:rPr lang="en-US" sz="1200" b="0" i="0" kern="1200" dirty="0">
                <a:solidFill>
                  <a:schemeClr val="tx1"/>
                </a:solidFill>
                <a:effectLst/>
                <a:latin typeface="+mn-lt"/>
                <a:ea typeface="+mn-ea"/>
                <a:cs typeface="+mn-cs"/>
              </a:rPr>
              <a:t>Fifty years in, PARC is not slowing down. Its current focus areas are </a:t>
            </a:r>
            <a:r>
              <a:rPr lang="en-US" sz="1200" b="0" i="0" u="none" strike="noStrike" kern="1200" dirty="0">
                <a:solidFill>
                  <a:schemeClr val="tx1"/>
                </a:solidFill>
                <a:effectLst/>
                <a:latin typeface="+mn-lt"/>
                <a:ea typeface="+mn-ea"/>
                <a:cs typeface="+mn-cs"/>
                <a:hlinkClick r:id="rId3"/>
              </a:rPr>
              <a:t>AI and human-machine collaboration</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4"/>
              </a:rPr>
              <a:t>the digital workplace</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5"/>
              </a:rPr>
              <a:t>novel printing</a:t>
            </a:r>
            <a:r>
              <a:rPr lang="en-US" sz="1200" b="0" i="0" kern="1200" dirty="0">
                <a:solidFill>
                  <a:schemeClr val="tx1"/>
                </a:solidFill>
                <a:effectLst/>
                <a:latin typeface="+mn-lt"/>
                <a:ea typeface="+mn-ea"/>
                <a:cs typeface="+mn-cs"/>
              </a:rPr>
              <a:t> (which includes 3D printing, and flexible electronics – yep – printing circuits is in the cards), </a:t>
            </a:r>
            <a:r>
              <a:rPr lang="en-US" sz="1200" b="0" i="0" u="none" strike="noStrike" kern="1200" dirty="0">
                <a:solidFill>
                  <a:schemeClr val="tx1"/>
                </a:solidFill>
                <a:effectLst/>
                <a:latin typeface="+mn-lt"/>
                <a:ea typeface="+mn-ea"/>
                <a:cs typeface="+mn-cs"/>
                <a:hlinkClick r:id="rId6"/>
              </a:rPr>
              <a:t>Internet of Things and machine intelligence</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7"/>
              </a:rPr>
              <a:t>digital design and manufacturing</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8"/>
              </a:rPr>
              <a:t>microsystems and smart drives</a:t>
            </a:r>
            <a:r>
              <a:rPr lang="en-US" sz="1200" b="0" i="0" kern="1200" dirty="0">
                <a:solidFill>
                  <a:schemeClr val="tx1"/>
                </a:solidFill>
                <a:effectLst/>
                <a:latin typeface="+mn-lt"/>
                <a:ea typeface="+mn-ea"/>
                <a:cs typeface="+mn-cs"/>
              </a:rPr>
              <a:t>. </a:t>
            </a:r>
            <a:r>
              <a:rPr lang="en-US" sz="1200" b="0" i="0" kern="1200">
                <a:solidFill>
                  <a:schemeClr val="tx1"/>
                </a:solidFill>
                <a:effectLst/>
                <a:latin typeface="+mn-lt"/>
                <a:ea typeface="+mn-ea"/>
                <a:cs typeface="+mn-cs"/>
              </a:rPr>
              <a:t>https://www.parc.com/focus-areas/ai-and-human-machine-collaboration/  https://www.parc.com/focus-areas/digital-workplace/  https://www.parc.com/focus-areas/novel-printing/  https://www.parc.com/focus-areas/novel-printing/  https://www.parc.com/focus-areas/digital-design-and-manufacturing/  https://www.parc.com/focus-areas/microsystems-and-smart-devices/</a:t>
            </a:r>
          </a:p>
          <a:p>
            <a:pPr defTabSz="966612">
              <a:defRPr/>
            </a:pPr>
            <a:endParaRPr lang="en-CA" sz="1300" dirty="0"/>
          </a:p>
          <a:p>
            <a:pPr defTabSz="966612">
              <a:defRPr/>
            </a:pPr>
            <a:endParaRPr lang="en-CA" sz="1300" dirty="0"/>
          </a:p>
          <a:p>
            <a:pPr defTabSz="966612">
              <a:defRPr/>
            </a:pPr>
            <a:r>
              <a:rPr lang="en-CA" sz="1200" b="0" i="0" kern="1200" dirty="0">
                <a:solidFill>
                  <a:schemeClr val="tx1"/>
                </a:solidFill>
                <a:effectLst/>
                <a:latin typeface="+mn-lt"/>
                <a:ea typeface="+mn-ea"/>
                <a:cs typeface="+mn-cs"/>
              </a:rPr>
              <a:t>first print ads for the Macintosh: "On a particularly bright day in Cupertino, California, some particularly bright engineers had a particularly bright idea: Since computers are so smart, wouldn’t it make sense to </a:t>
            </a:r>
            <a:r>
              <a:rPr lang="en-CA" sz="1200" b="0" i="1" kern="1200" dirty="0">
                <a:solidFill>
                  <a:schemeClr val="tx1"/>
                </a:solidFill>
                <a:effectLst/>
                <a:latin typeface="+mn-lt"/>
                <a:ea typeface="+mn-ea"/>
                <a:cs typeface="+mn-cs"/>
              </a:rPr>
              <a:t>teach computers about people, instead of teaching people about computers?</a:t>
            </a:r>
            <a:r>
              <a:rPr lang="en-CA" sz="1200" b="0" i="0" kern="1200" dirty="0">
                <a:solidFill>
                  <a:schemeClr val="tx1"/>
                </a:solidFill>
                <a:effectLst/>
                <a:latin typeface="+mn-lt"/>
                <a:ea typeface="+mn-ea"/>
                <a:cs typeface="+mn-cs"/>
              </a:rPr>
              <a:t> So it was that those very engineers worked long days and nights and a few legal holidays, teaching silicon chips all about people. </a:t>
            </a:r>
            <a:r>
              <a:rPr lang="en-CA" sz="1200" b="0" i="1" kern="1200" dirty="0">
                <a:solidFill>
                  <a:schemeClr val="tx1"/>
                </a:solidFill>
                <a:effectLst/>
                <a:latin typeface="+mn-lt"/>
                <a:ea typeface="+mn-ea"/>
                <a:cs typeface="+mn-cs"/>
              </a:rPr>
              <a:t>How they make mistakes and change their minds. How they refer to file folders and save old phone numbers. How they labor for their livelihoods, and doodle in their spare time</a:t>
            </a:r>
            <a:r>
              <a:rPr lang="en-CA" sz="1200" b="0" i="0" kern="1200" dirty="0">
                <a:solidFill>
                  <a:schemeClr val="tx1"/>
                </a:solidFill>
                <a:effectLst/>
                <a:latin typeface="+mn-lt"/>
                <a:ea typeface="+mn-ea"/>
                <a:cs typeface="+mn-cs"/>
              </a:rPr>
              <a:t>." </a:t>
            </a:r>
          </a:p>
          <a:p>
            <a:pPr defTabSz="966612">
              <a:defRPr/>
            </a:pPr>
            <a:endParaRPr lang="en-CA" dirty="0"/>
          </a:p>
          <a:p>
            <a:pPr defTabSz="966612">
              <a:defRPr/>
            </a:pPr>
            <a:r>
              <a:rPr lang="en-CA" sz="1200" b="0" i="0" kern="1200" dirty="0">
                <a:solidFill>
                  <a:schemeClr val="tx1"/>
                </a:solidFill>
                <a:effectLst/>
                <a:latin typeface="+mn-lt"/>
                <a:ea typeface="+mn-ea"/>
                <a:cs typeface="+mn-cs"/>
              </a:rPr>
              <a:t>…as much as humans might learn, they would always be prone to err—and they inevitably brought presuppositions about how things should work to everything they used. This wasn’t something you could teach [out] of existence. In some sense, our limitations and preconceptions are what it means to be human—and only by understanding those presumptions could you design a better world. https://www.wired.com/story/how-dumb-design-wwii-plane-led-macintosh/  and  "USER FRIENDLY: How the Hidden Rules of Design Are Changing the Way We Live, Work, and Play" by Cliff </a:t>
            </a:r>
            <a:r>
              <a:rPr lang="en-CA" sz="1200" b="0" i="0" kern="1200" dirty="0" err="1">
                <a:solidFill>
                  <a:schemeClr val="tx1"/>
                </a:solidFill>
                <a:effectLst/>
                <a:latin typeface="+mn-lt"/>
                <a:ea typeface="+mn-ea"/>
                <a:cs typeface="+mn-cs"/>
              </a:rPr>
              <a:t>Kuang</a:t>
            </a:r>
            <a:r>
              <a:rPr lang="en-CA" sz="1200" b="0" i="0" kern="1200" dirty="0">
                <a:solidFill>
                  <a:schemeClr val="tx1"/>
                </a:solidFill>
                <a:effectLst/>
                <a:latin typeface="+mn-lt"/>
                <a:ea typeface="+mn-ea"/>
                <a:cs typeface="+mn-cs"/>
              </a:rPr>
              <a:t> with Robert Fabricant, 2019</a:t>
            </a:r>
            <a:endParaRPr lang="en-CA" dirty="0"/>
          </a:p>
          <a:p>
            <a:endParaRPr lang="en-US" dirty="0"/>
          </a:p>
          <a:p>
            <a:pPr defTabSz="966612">
              <a:defRPr/>
            </a:pPr>
            <a:r>
              <a:rPr lang="en-US" dirty="0"/>
              <a:t>Steve Jobs and others at Apple could see that icons would be the new interface on the next generation of Apple computers. In 1979, </a:t>
            </a:r>
            <a:r>
              <a:rPr lang="en-CA" dirty="0"/>
              <a:t>Xerox showed Apple their GUI ideas in exchange for an option to buy $1M of Apple stock before the IPO.</a:t>
            </a:r>
          </a:p>
          <a:p>
            <a:pPr defTabSz="966612">
              <a:defRPr/>
            </a:pPr>
            <a:r>
              <a:rPr lang="en-CA" sz="1300" dirty="0"/>
              <a:t>Apple's first computer with a graphical user interface, the Lisa, was released in 1983 for $9,995 ($25,000 in today's dollars). It didn't sell.</a:t>
            </a:r>
          </a:p>
          <a:p>
            <a:pPr defTabSz="966612">
              <a:defRPr/>
            </a:pPr>
            <a:r>
              <a:rPr lang="en-CA" sz="1300" dirty="0"/>
              <a:t>Apple introduced the Macintosh in 1984. (GUI shown above.) Its introductory price of $2,495 ($6,000 in today's dollars) but was seriously underpowered. It didn't sell well. </a:t>
            </a:r>
            <a:br>
              <a:rPr lang="en-CA" sz="1300" dirty="0"/>
            </a:br>
            <a:r>
              <a:rPr lang="en-CA" sz="1300" dirty="0"/>
              <a:t>The 1986 version with Apple's laser printer created the "desktop publishing revolution" keeping the Mac alive but in a niche market. Apple computers remained in a niche market for the next 20 years. </a:t>
            </a:r>
            <a:endParaRPr lang="en-US" dirty="0"/>
          </a:p>
          <a:p>
            <a:r>
              <a:rPr lang="en-US" dirty="0"/>
              <a:t>Microsoft saw the new Lisa and Macintosh computers from Apple and thought it was a good idea, too. </a:t>
            </a:r>
            <a:r>
              <a:rPr lang="en-CA" sz="1300" dirty="0"/>
              <a:t>Ironically, Microsoft had a part in keeping Apple alive by developing MS Office for Mac in 1997.</a:t>
            </a:r>
            <a:endParaRPr lang="en-US" dirty="0"/>
          </a:p>
          <a:p>
            <a:endParaRPr lang="en-US" dirty="0"/>
          </a:p>
          <a:p>
            <a:r>
              <a:rPr lang="en-US" b="1" dirty="0"/>
              <a:t>The first people to get rich from GUIs were lawyers when Xerox, Apple, and Microsoft sued each other throughout the 1980s and beyond.</a:t>
            </a:r>
          </a:p>
          <a:p>
            <a:endParaRPr lang="en-US" b="1" dirty="0"/>
          </a:p>
          <a:p>
            <a:pPr defTabSz="966612">
              <a:defRPr/>
            </a:pPr>
            <a:r>
              <a:rPr lang="en-US" dirty="0"/>
              <a:t>Original Macintosh desktop  https://en.wikipedia.org/wiki/File:Apple_Macintosh_Desktop.png </a:t>
            </a:r>
          </a:p>
          <a:p>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21</a:t>
            </a:fld>
            <a:endParaRPr lang="en-US"/>
          </a:p>
        </p:txBody>
      </p:sp>
    </p:spTree>
    <p:extLst>
      <p:ext uri="{BB962C8B-B14F-4D97-AF65-F5344CB8AC3E}">
        <p14:creationId xmlns:p14="http://schemas.microsoft.com/office/powerpoint/2010/main" val="3154060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endParaRPr lang="en-CA" dirty="0"/>
          </a:p>
          <a:p>
            <a:endParaRPr lang="en-CA" dirty="0"/>
          </a:p>
        </p:txBody>
      </p:sp>
      <p:sp>
        <p:nvSpPr>
          <p:cNvPr id="4" name="Slide Number Placeholder 3"/>
          <p:cNvSpPr>
            <a:spLocks noGrp="1"/>
          </p:cNvSpPr>
          <p:nvPr>
            <p:ph type="sldNum" sz="quarter" idx="5"/>
          </p:nvPr>
        </p:nvSpPr>
        <p:spPr/>
        <p:txBody>
          <a:bodyPr/>
          <a:lstStyle/>
          <a:p>
            <a:fld id="{6CE49CAB-11E7-4E46-B3A8-B9759289B5BF}" type="slidenum">
              <a:rPr lang="en-US" smtClean="0"/>
              <a:t>22</a:t>
            </a:fld>
            <a:endParaRPr lang="en-US"/>
          </a:p>
        </p:txBody>
      </p:sp>
    </p:spTree>
    <p:extLst>
      <p:ext uri="{BB962C8B-B14F-4D97-AF65-F5344CB8AC3E}">
        <p14:creationId xmlns:p14="http://schemas.microsoft.com/office/powerpoint/2010/main" val="8480746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r>
              <a:rPr lang="en-US" dirty="0"/>
              <a:t>The mouse was the key invention enabling the GUI. A natural pointing gesture replaced keyboard navigation.</a:t>
            </a:r>
          </a:p>
          <a:p>
            <a:r>
              <a:rPr lang="en-US" dirty="0"/>
              <a:t>Mouse movements were related to a bit mapped screen as opposed to a text screen with rows and columns of characters</a:t>
            </a:r>
          </a:p>
          <a:p>
            <a:endParaRPr lang="en-CA" dirty="0"/>
          </a:p>
          <a:p>
            <a:r>
              <a:rPr lang="en-CA" dirty="0"/>
              <a:t>Programming paradigm reminder: "Event-handling is necessitated by the way human-computer interaction works — you’re talking to the analog world, it’s not going to be pretty. The user will do something, it’s generally unrelated to what, if anything, your code was doing. You need to deal with it." </a:t>
            </a:r>
            <a:r>
              <a:rPr lang="en-CA" dirty="0" err="1"/>
              <a:t>Tonio</a:t>
            </a:r>
            <a:r>
              <a:rPr lang="en-CA" dirty="0"/>
              <a:t> </a:t>
            </a:r>
            <a:r>
              <a:rPr lang="en-CA" dirty="0" err="1"/>
              <a:t>Loewald</a:t>
            </a:r>
            <a:r>
              <a:rPr lang="en-CA" dirty="0"/>
              <a:t> http://loewald.com/blog/</a:t>
            </a:r>
          </a:p>
          <a:p>
            <a:endParaRPr lang="en-CA" dirty="0"/>
          </a:p>
          <a:p>
            <a:r>
              <a:rPr lang="en-CA" dirty="0"/>
              <a:t>https://www.techspot.com/guides/477-xerox-parc-tech-contributions/</a:t>
            </a:r>
          </a:p>
          <a:p>
            <a:endParaRPr lang="en-CA" dirty="0"/>
          </a:p>
          <a:p>
            <a:r>
              <a:rPr lang="en-CA" dirty="0"/>
              <a:t>http://www.computerhistory.org/revolution/input-output/14/350</a:t>
            </a:r>
          </a:p>
          <a:p>
            <a:endParaRPr lang="en-US" dirty="0"/>
          </a:p>
          <a:p>
            <a:r>
              <a:rPr lang="en-CA" dirty="0">
                <a:solidFill>
                  <a:schemeClr val="tx1"/>
                </a:solidFill>
              </a:rPr>
              <a:t>http://www.computerhistory.org/revolution/input-output/14/350/1545?position=0</a:t>
            </a:r>
          </a:p>
          <a:p>
            <a:r>
              <a:rPr lang="en-CA" dirty="0">
                <a:solidFill>
                  <a:schemeClr val="tx1"/>
                </a:solidFill>
              </a:rPr>
              <a:t>https://en.wikipedia.org/wiki/Apple_Mouse</a:t>
            </a:r>
          </a:p>
          <a:p>
            <a:endParaRPr lang="en-US" dirty="0">
              <a:solidFill>
                <a:schemeClr val="tx1"/>
              </a:solidFill>
            </a:endParaRPr>
          </a:p>
          <a:p>
            <a:r>
              <a:rPr lang="en-CA" dirty="0">
                <a:solidFill>
                  <a:schemeClr val="tx1"/>
                </a:solidFill>
              </a:rPr>
              <a:t>http://www.cultofmac.com/95614/how-steve-jobs-invented-the-computer-mouse-by-stealing-it-from-xerox/</a:t>
            </a:r>
          </a:p>
          <a:p>
            <a:r>
              <a:rPr lang="en-CA" dirty="0">
                <a:solidFill>
                  <a:schemeClr val="tx1"/>
                </a:solidFill>
              </a:rPr>
              <a:t>http://dynamis.no/apple-mouse-collection/</a:t>
            </a:r>
          </a:p>
          <a:p>
            <a:endParaRPr lang="en-US" dirty="0">
              <a:solidFill>
                <a:schemeClr val="tx1"/>
              </a:solidFill>
            </a:endParaRPr>
          </a:p>
          <a:p>
            <a:r>
              <a:rPr lang="en-CA" dirty="0">
                <a:solidFill>
                  <a:schemeClr val="tx1"/>
                </a:solidFill>
              </a:rPr>
              <a:t>https://en.wikipedia.org/wiki/The_Mother_of_All_Demos</a:t>
            </a:r>
          </a:p>
          <a:p>
            <a:endParaRPr lang="en-US" dirty="0">
              <a:solidFill>
                <a:schemeClr val="tx1"/>
              </a:solidFill>
            </a:endParaRPr>
          </a:p>
          <a:p>
            <a:r>
              <a:rPr lang="en-CA" dirty="0">
                <a:solidFill>
                  <a:schemeClr val="tx1"/>
                </a:solidFill>
              </a:rPr>
              <a:t>Today, touchscreens enable the user to interact directly with what is displayed, rather than using a mouse, touchpad, or any other intermediate device.</a:t>
            </a:r>
          </a:p>
        </p:txBody>
      </p:sp>
      <p:sp>
        <p:nvSpPr>
          <p:cNvPr id="4" name="Slide Number Placeholder 3"/>
          <p:cNvSpPr>
            <a:spLocks noGrp="1"/>
          </p:cNvSpPr>
          <p:nvPr>
            <p:ph type="sldNum" sz="quarter" idx="10"/>
          </p:nvPr>
        </p:nvSpPr>
        <p:spPr/>
        <p:txBody>
          <a:bodyPr/>
          <a:lstStyle/>
          <a:p>
            <a:fld id="{6CE49CAB-11E7-4E46-B3A8-B9759289B5BF}" type="slidenum">
              <a:rPr lang="en-US" smtClean="0"/>
              <a:t>23</a:t>
            </a:fld>
            <a:endParaRPr lang="en-US"/>
          </a:p>
        </p:txBody>
      </p:sp>
    </p:spTree>
    <p:extLst>
      <p:ext uri="{BB962C8B-B14F-4D97-AF65-F5344CB8AC3E}">
        <p14:creationId xmlns:p14="http://schemas.microsoft.com/office/powerpoint/2010/main" val="2104276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Programmer Alert: Good GUI design for expert users includes keyboard shortcuts. E.g. MS-Word and Visual Studio.</a:t>
            </a:r>
          </a:p>
          <a:p>
            <a:endParaRPr lang="en-US" dirty="0"/>
          </a:p>
          <a:p>
            <a:pPr defTabSz="966612">
              <a:defRPr/>
            </a:pPr>
            <a:r>
              <a:rPr lang="en-US" b="1" dirty="0"/>
              <a:t>No administrator is going to point, click, and edit a thousand user profiles, file permissions, etc.</a:t>
            </a:r>
          </a:p>
          <a:p>
            <a:endParaRPr lang="en-US" dirty="0"/>
          </a:p>
          <a:p>
            <a:r>
              <a:rPr lang="en-US" dirty="0"/>
              <a:t>https://www.interaction-design.org/literature/book/the-encyclopedia-of-human-computer-interaction-2nd-ed/affordances</a:t>
            </a:r>
          </a:p>
          <a:p>
            <a:endParaRPr lang="en-US" dirty="0"/>
          </a:p>
          <a:p>
            <a:r>
              <a:rPr lang="en-US" dirty="0"/>
              <a:t>https://en.wikipedia.org/wiki/History_of_the_graphical_user_interface</a:t>
            </a:r>
          </a:p>
        </p:txBody>
      </p:sp>
      <p:sp>
        <p:nvSpPr>
          <p:cNvPr id="4" name="Slide Number Placeholder 3"/>
          <p:cNvSpPr>
            <a:spLocks noGrp="1"/>
          </p:cNvSpPr>
          <p:nvPr>
            <p:ph type="sldNum" sz="quarter" idx="10"/>
          </p:nvPr>
        </p:nvSpPr>
        <p:spPr/>
        <p:txBody>
          <a:bodyPr/>
          <a:lstStyle/>
          <a:p>
            <a:fld id="{6CE49CAB-11E7-4E46-B3A8-B9759289B5BF}" type="slidenum">
              <a:rPr lang="en-US" smtClean="0"/>
              <a:t>24</a:t>
            </a:fld>
            <a:endParaRPr lang="en-US"/>
          </a:p>
        </p:txBody>
      </p:sp>
    </p:spTree>
    <p:extLst>
      <p:ext uri="{BB962C8B-B14F-4D97-AF65-F5344CB8AC3E}">
        <p14:creationId xmlns:p14="http://schemas.microsoft.com/office/powerpoint/2010/main" val="34254999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enabling technologies, in addition to manual pointing devices like the mouse, were technical developments in the speed and power of CPUs, memory, video processing, and I/O bandwidth (motherboards). The GUI added significant overhead to computer operating systems: from the mid 1980s to mid 1990s, PCs seemed to gain only features, not speed; advances in hardware were used up by software advances in GUIs, OSs, and apps. It took a few years before new PCs with GUIs outperformed old PCs with a text interface.</a:t>
            </a:r>
          </a:p>
          <a:p>
            <a:endParaRPr lang="en-US" dirty="0"/>
          </a:p>
          <a:p>
            <a:r>
              <a:rPr lang="en-US" dirty="0"/>
              <a:t>E</a:t>
            </a:r>
            <a:r>
              <a:rPr lang="en-CA" sz="1300" dirty="0"/>
              <a:t>vent-driven programming concepts came to the personal computer world. </a:t>
            </a:r>
            <a:r>
              <a:rPr lang="en-US" sz="1300" dirty="0"/>
              <a:t>I</a:t>
            </a:r>
            <a:r>
              <a:rPr lang="en-CA" sz="1300" dirty="0"/>
              <a:t>t changed the conceptual model of computer systems from structured, procedural coding where, for the most part, the programmer was in control of what the user could do to a collection of event handlers which listened for unpredictable interrupts such as mouse movements and clicks – the PC became a stimulus/response machine instead of a taskmaster. See https://en.wikipedia.org/wiki/Event-driven_programming</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25</a:t>
            </a:fld>
            <a:endParaRPr lang="en-US"/>
          </a:p>
        </p:txBody>
      </p:sp>
    </p:spTree>
    <p:extLst>
      <p:ext uri="{BB962C8B-B14F-4D97-AF65-F5344CB8AC3E}">
        <p14:creationId xmlns:p14="http://schemas.microsoft.com/office/powerpoint/2010/main" val="22210101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pPr defTabSz="966612">
              <a:defRPr/>
            </a:pPr>
            <a:r>
              <a:rPr lang="en-CA" dirty="0"/>
              <a:t>"bad user interfaces are a kind of bug that manifests when software runs on people" -- </a:t>
            </a:r>
            <a:r>
              <a:rPr lang="en-CA" dirty="0" err="1"/>
              <a:t>Tonio</a:t>
            </a:r>
            <a:r>
              <a:rPr lang="en-CA" dirty="0"/>
              <a:t> </a:t>
            </a:r>
            <a:r>
              <a:rPr lang="en-CA" dirty="0" err="1"/>
              <a:t>Loewald</a:t>
            </a:r>
            <a:r>
              <a:rPr lang="en-CA" dirty="0"/>
              <a:t> Analyst/Programmer at the University of Alabama Libraries. </a:t>
            </a:r>
            <a:r>
              <a:rPr lang="en-US" dirty="0"/>
              <a:t>https://journal.code4lib.org/articles/3107  https://www.linkedin.com/in/tonioloewald  http://loewald.com/blog/</a:t>
            </a:r>
          </a:p>
          <a:p>
            <a:pPr defTabSz="966612">
              <a:defRPr/>
            </a:pPr>
            <a:endParaRPr lang="en-US" dirty="0"/>
          </a:p>
          <a:p>
            <a:pPr defTabSz="966612">
              <a:defRPr/>
            </a:pPr>
            <a:r>
              <a:rPr lang="en-US" dirty="0"/>
              <a:t>Is your GUI </a:t>
            </a:r>
            <a:r>
              <a:rPr lang="en-CA" sz="1300" dirty="0"/>
              <a:t>“an impenetrable confusion of forms, colours and noises”? See </a:t>
            </a:r>
            <a:r>
              <a:rPr lang="en-CA" sz="1300" dirty="0" err="1"/>
              <a:t>Deiter</a:t>
            </a:r>
            <a:r>
              <a:rPr lang="en-CA" sz="1300" dirty="0"/>
              <a:t> </a:t>
            </a:r>
            <a:r>
              <a:rPr lang="en-CA" sz="1300" dirty="0" err="1"/>
              <a:t>Rams’s</a:t>
            </a:r>
            <a:r>
              <a:rPr lang="en-CA" sz="1300" dirty="0"/>
              <a:t> </a:t>
            </a:r>
            <a:r>
              <a:rPr lang="en-CA" sz="1300" b="1" dirty="0"/>
              <a:t>ten principles for good design https://www.vitsoe.com/us/about/good-design</a:t>
            </a:r>
          </a:p>
          <a:p>
            <a:pPr defTabSz="966612">
              <a:defRPr/>
            </a:pPr>
            <a:r>
              <a:rPr lang="en-CA" sz="1300" dirty="0"/>
              <a:t>Good design: makes a product useful and understandable, is innovative, unobtrusive, honest, long-lasting, thorough, aesthetic, and uses as little unique design as possible. E.g. the are many ecommerce applications – they have all standardized on putting the shopping cart icon in the upper right corner of the window. The user's account/</a:t>
            </a:r>
            <a:r>
              <a:rPr lang="en-CA" sz="1300" dirty="0" err="1"/>
              <a:t>signon</a:t>
            </a:r>
            <a:r>
              <a:rPr lang="en-CA" sz="1300" dirty="0"/>
              <a:t> is usually in the same area.</a:t>
            </a:r>
          </a:p>
          <a:p>
            <a:pPr defTabSz="966612">
              <a:defRPr/>
            </a:pPr>
            <a:endParaRPr lang="en-US" sz="1300" dirty="0"/>
          </a:p>
          <a:p>
            <a:pPr defTabSz="966612">
              <a:defRPr/>
            </a:pPr>
            <a:r>
              <a:rPr lang="en-US" sz="1300" dirty="0"/>
              <a:t>B</a:t>
            </a:r>
            <a:r>
              <a:rPr lang="en-CA" sz="1300" dirty="0"/>
              <a:t>ells and whistles, features, functions, cool screen widgets, and clever code are the hallmarks of programmers’ egos…done to impress themselves and other programmers. Users suffer the consequences. E.g. make clickable links obvious, like the simple visual affordance of the </a:t>
            </a:r>
            <a:r>
              <a:rPr lang="en-CA" sz="1300" u="sng" dirty="0"/>
              <a:t>underline</a:t>
            </a:r>
            <a:r>
              <a:rPr lang="en-CA" sz="1300" dirty="0"/>
              <a:t> in the good old days. Hiding it, because you are clever enough to know how, turns the major advantage of a GUI—its visual nature—into something worse than a command line interface: it becomes a tedious pixel hunt for features. An empty command line is not particularly user-friendly but at least there is a way to discover its features with manuals and help text. A GUI's hidden features, perhaps to avoid a cluttered interface, are knowable only upon mouse-over. A standard 1920 x 1080 screen contains over 2 million pixels. OK, a clickable item will be at least 10x10 pixels . That's still 20,000 possible That's still a lot of </a:t>
            </a:r>
            <a:r>
              <a:rPr lang="en-CA" sz="1300" dirty="0" err="1"/>
              <a:t>mousing</a:t>
            </a:r>
            <a:r>
              <a:rPr lang="en-CA" sz="1300" dirty="0"/>
              <a:t>.</a:t>
            </a:r>
          </a:p>
          <a:p>
            <a:pPr defTabSz="966612">
              <a:defRPr/>
            </a:pPr>
            <a:endParaRPr lang="en-CA" dirty="0"/>
          </a:p>
          <a:p>
            <a:pPr defTabSz="966612">
              <a:defRPr/>
            </a:pPr>
            <a:r>
              <a:rPr lang="en-CA" dirty="0"/>
              <a:t>In general UX is concerned with how people feel about a system. </a:t>
            </a:r>
          </a:p>
          <a:p>
            <a:pPr defTabSz="966612">
              <a:defRPr/>
            </a:pPr>
            <a:r>
              <a:rPr lang="en-CA" dirty="0"/>
              <a:t>value (is it useful?), usability (‘is it easy to use?’), adoptability (is it easy to start using?’), and desirability (is it fun and engaging?’). (Guo, 2012. see http://www.uxmatters.com/mt/archives/2012/04/more-than-usability-the-four-elements-of-user-experience-part-i.php)</a:t>
            </a:r>
            <a:endParaRPr lang="en-US" dirty="0"/>
          </a:p>
          <a:p>
            <a:pPr defTabSz="966612">
              <a:defRPr/>
            </a:pPr>
            <a:r>
              <a:rPr lang="en-CA" dirty="0">
                <a:hlinkClick r:id="rId3"/>
              </a:rPr>
              <a:t>https://www.explainxkcd.com/wiki/index.php/2141:_UI_vs_UX</a:t>
            </a:r>
            <a:endParaRPr lang="en-CA" dirty="0"/>
          </a:p>
          <a:p>
            <a:pPr defTabSz="966612">
              <a:defRPr/>
            </a:pPr>
            <a:endParaRPr lang="en-CA" dirty="0"/>
          </a:p>
          <a:p>
            <a:pPr defTabSz="966612">
              <a:defRPr/>
            </a:pPr>
            <a:r>
              <a:rPr lang="en-CA" dirty="0"/>
              <a:t>https://www.iso.org/standard/52075.html</a:t>
            </a:r>
          </a:p>
          <a:p>
            <a:r>
              <a:rPr lang="en-CA" sz="1300" dirty="0"/>
              <a:t>ISO (International Standards Organization) 9241-210:2010 provides requirements and recommendations for human-centred design principles and activities throughout the life cycle of computer-based interactive systems. It is intended to be used by those managing design processes, and is concerned with ways in which both hardware and software components of interactive systems can enhance human–system interaction.</a:t>
            </a:r>
          </a:p>
          <a:p>
            <a:endParaRPr lang="en-US" sz="1300" dirty="0"/>
          </a:p>
          <a:p>
            <a:r>
              <a:rPr lang="en-US" dirty="0"/>
              <a:t>https://en.wikipedia.org/wiki/User_experience</a:t>
            </a:r>
          </a:p>
          <a:p>
            <a:r>
              <a:rPr lang="en-US" dirty="0"/>
              <a:t>https://en.wikipedia.org/wiki/Human%E2%80%93computer_interaction</a:t>
            </a:r>
          </a:p>
          <a:p>
            <a:endParaRPr lang="en-US" dirty="0"/>
          </a:p>
          <a:p>
            <a:r>
              <a:rPr lang="en-US" dirty="0"/>
              <a:t>https://senecacollege-primo.hosted.exlibrisgroup.com/primo-explore/fulldisplay?docid=TN_loughborough2134/15600&amp;context=PC&amp;vid=01SENC&amp;search_scope=default_scope&amp;tab=default_tab&amp;lang=en_US</a:t>
            </a:r>
          </a:p>
          <a:p>
            <a:r>
              <a:rPr lang="en-CA" sz="1300" b="1" dirty="0"/>
              <a:t>Using human factors standards to support user experience and agile design</a:t>
            </a:r>
          </a:p>
          <a:p>
            <a:r>
              <a:rPr lang="en-US" sz="1300" dirty="0"/>
              <a:t>A</a:t>
            </a:r>
            <a:r>
              <a:rPr lang="en-CA" sz="1300" dirty="0" err="1"/>
              <a:t>bstract</a:t>
            </a:r>
            <a:r>
              <a:rPr lang="en-CA" sz="1300" dirty="0"/>
              <a:t>: The ISO 9241-210 standard provides a framework for human-centred design (HCD) activities comprising the four stages: context of use, specification of user and organisational requirements, design solutions, and evaluation against requirements. Other parts of the 9241 standard cover user interface design and usability. This paper uses the HCD framework to emphasise user experience (UX) design and methods used to help create good user experiences. It also relates the framework to an agile software development environment. It is concluded that the flexible and iterative nature of ISO 9241-210 makes it a good basis for both user experience design and an agile development process.</a:t>
            </a:r>
          </a:p>
          <a:p>
            <a:endParaRPr lang="en-US" dirty="0"/>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26</a:t>
            </a:fld>
            <a:endParaRPr lang="en-US"/>
          </a:p>
        </p:txBody>
      </p:sp>
    </p:spTree>
    <p:extLst>
      <p:ext uri="{BB962C8B-B14F-4D97-AF65-F5344CB8AC3E}">
        <p14:creationId xmlns:p14="http://schemas.microsoft.com/office/powerpoint/2010/main" val="35131911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Is your GUI </a:t>
            </a:r>
            <a:r>
              <a:rPr lang="en-CA" sz="1300" dirty="0"/>
              <a:t>“an impenetrable confusion of forms, colours and noises”? See </a:t>
            </a:r>
            <a:r>
              <a:rPr lang="en-CA" sz="1300" dirty="0" err="1"/>
              <a:t>Deiter</a:t>
            </a:r>
            <a:r>
              <a:rPr lang="en-CA" sz="1300" dirty="0"/>
              <a:t> </a:t>
            </a:r>
            <a:r>
              <a:rPr lang="en-CA" sz="1300" dirty="0" err="1"/>
              <a:t>Rams’s</a:t>
            </a:r>
            <a:r>
              <a:rPr lang="en-CA" sz="1300" dirty="0"/>
              <a:t> </a:t>
            </a:r>
            <a:r>
              <a:rPr lang="en-CA" sz="1300" b="1" dirty="0"/>
              <a:t>ten principles for good design https://www.vitsoe.com/us/about/good-design</a:t>
            </a:r>
          </a:p>
          <a:p>
            <a:pPr defTabSz="966612">
              <a:defRPr/>
            </a:pPr>
            <a:r>
              <a:rPr lang="en-CA" sz="1300" dirty="0"/>
              <a:t>Good design: makes a product useful and understandable, is innovative, unobtrusive, honest, long-lasting, thorough, aesthetic, and is as little design as possible.</a:t>
            </a:r>
          </a:p>
          <a:p>
            <a:pPr defTabSz="966612">
              <a:defRPr/>
            </a:pPr>
            <a:endParaRPr lang="en-US" sz="1300" dirty="0"/>
          </a:p>
          <a:p>
            <a:pPr defTabSz="966612">
              <a:defRPr/>
            </a:pPr>
            <a:r>
              <a:rPr lang="en-US" sz="1300" dirty="0"/>
              <a:t>B</a:t>
            </a:r>
            <a:r>
              <a:rPr lang="en-CA" sz="1300" dirty="0"/>
              <a:t>ells and whistles, features, functions, cool screen widgets, and clever code are the hallmarks of programmers’ egos…done to impress themselves and other programmers. Users suffer the consequences. E.g. make clickable links obvious, like the simple visual affordance of the </a:t>
            </a:r>
            <a:r>
              <a:rPr lang="en-CA" sz="1300" u="sng" dirty="0"/>
              <a:t>underline</a:t>
            </a:r>
            <a:r>
              <a:rPr lang="en-CA" sz="1300" dirty="0"/>
              <a:t> in the good old days. Hiding it, because you are clever enough to know how, turns the major advantage of a GUI—its visual nature—into something worse than a command line interface: it becomes a tedious pixel hunt for features. An empty command line is not particularly user-friendly but at least there is a way to discover its features with manuals and help text. A GUI's hidden features, perhaps to avoid a cluttered interface, are knowable only upon mouse-over. A standard 1920 x 1080 screen contains over 2 million pixels. That's a lot of </a:t>
            </a:r>
            <a:r>
              <a:rPr lang="en-CA" sz="1300" dirty="0" err="1"/>
              <a:t>mousing</a:t>
            </a:r>
            <a:r>
              <a:rPr lang="en-CA" sz="1300" dirty="0"/>
              <a:t>.</a:t>
            </a:r>
          </a:p>
          <a:p>
            <a:pPr defTabSz="966612">
              <a:defRPr/>
            </a:pPr>
            <a:endParaRPr lang="en-CA" dirty="0"/>
          </a:p>
          <a:p>
            <a:pPr defTabSz="966612">
              <a:defRPr/>
            </a:pPr>
            <a:r>
              <a:rPr lang="en-CA" dirty="0"/>
              <a:t>In general UX is concerned with how people feel about a system. </a:t>
            </a:r>
          </a:p>
          <a:p>
            <a:pPr defTabSz="966612">
              <a:defRPr/>
            </a:pPr>
            <a:r>
              <a:rPr lang="en-CA" dirty="0"/>
              <a:t>value (is it useful?), usability (‘is it easy to use?’), adoptability (is it easy to start using?’), and desirability (is it fun and engaging?’). (Guo, 2012. see http://www.uxmatters.com/mt/archives/2012/04/more-than-usability-the-four-elements-of-user-experience-part-i.php)</a:t>
            </a:r>
            <a:endParaRPr lang="en-US" dirty="0"/>
          </a:p>
          <a:p>
            <a:pPr defTabSz="966612">
              <a:defRPr/>
            </a:pPr>
            <a:r>
              <a:rPr lang="en-CA" dirty="0">
                <a:hlinkClick r:id="rId3"/>
              </a:rPr>
              <a:t>https://www.explainxkcd.com/wiki/index.php/2141:_UI_vs_UX</a:t>
            </a:r>
            <a:endParaRPr lang="en-CA" dirty="0"/>
          </a:p>
          <a:p>
            <a:pPr defTabSz="966612">
              <a:defRPr/>
            </a:pPr>
            <a:endParaRPr lang="en-CA" dirty="0"/>
          </a:p>
          <a:p>
            <a:pPr defTabSz="966612">
              <a:defRPr/>
            </a:pPr>
            <a:r>
              <a:rPr lang="en-CA" dirty="0"/>
              <a:t>https://www.iso.org/standard/52075.html</a:t>
            </a:r>
          </a:p>
          <a:p>
            <a:r>
              <a:rPr lang="en-CA" sz="1300" dirty="0"/>
              <a:t>ISO (International Standards Organization) 9241-210:2010 provides requirements and recommendations for human-centred design principles and activities throughout the life cycle of computer-based interactive systems. It is intended to be used by those managing design processes, and is concerned with ways in which both hardware and software components of interactive systems can enhance human–system interaction.</a:t>
            </a:r>
          </a:p>
          <a:p>
            <a:endParaRPr lang="en-US" sz="1300" dirty="0"/>
          </a:p>
          <a:p>
            <a:r>
              <a:rPr lang="en-US" dirty="0"/>
              <a:t>https://en.wikipedia.org/wiki/User_experience</a:t>
            </a:r>
          </a:p>
          <a:p>
            <a:r>
              <a:rPr lang="en-US" dirty="0"/>
              <a:t>https://en.wikipedia.org/wiki/Human%E2%80%93computer_interaction</a:t>
            </a:r>
          </a:p>
          <a:p>
            <a:endParaRPr lang="en-US" dirty="0"/>
          </a:p>
          <a:p>
            <a:r>
              <a:rPr lang="en-US" dirty="0"/>
              <a:t>https://senecacollege-primo.hosted.exlibrisgroup.com/primo-explore/fulldisplay?docid=TN_loughborough2134/15600&amp;context=PC&amp;vid=01SENC&amp;search_scope=default_scope&amp;tab=default_tab&amp;lang=en_US</a:t>
            </a:r>
          </a:p>
          <a:p>
            <a:r>
              <a:rPr lang="en-CA" sz="1300" b="1" dirty="0"/>
              <a:t>Using human factors standards to support user experience and agile design</a:t>
            </a:r>
          </a:p>
          <a:p>
            <a:r>
              <a:rPr lang="en-US" sz="1300" dirty="0"/>
              <a:t>A</a:t>
            </a:r>
            <a:r>
              <a:rPr lang="en-CA" sz="1300" dirty="0" err="1"/>
              <a:t>bstract</a:t>
            </a:r>
            <a:r>
              <a:rPr lang="en-CA" sz="1300" dirty="0"/>
              <a:t>: The ISO 9241-210 standard provides a framework for human-centred design (HCD) activities comprising the four stages: context of use, specification of user and organisational requirements, design solutions, and evaluation against requirements. Other parts of the 9241 standard cover user interface design and usability. This paper uses the HCD framework to emphasise user experience (UX) design and methods used to help create good user experiences. It also relates the framework to an agile software development environment. It is concluded that the flexible and iterative nature of ISO 9241-210 makes it a good basis for both user experience design and an agile development process.</a:t>
            </a:r>
            <a:endParaRPr lang="en-US" dirty="0"/>
          </a:p>
          <a:p>
            <a:endParaRPr lang="en-US" dirty="0"/>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27</a:t>
            </a:fld>
            <a:endParaRPr lang="en-US"/>
          </a:p>
        </p:txBody>
      </p:sp>
    </p:spTree>
    <p:extLst>
      <p:ext uri="{BB962C8B-B14F-4D97-AF65-F5344CB8AC3E}">
        <p14:creationId xmlns:p14="http://schemas.microsoft.com/office/powerpoint/2010/main" val="28955712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3127375" cy="1760537"/>
          </a:xfrm>
        </p:spPr>
      </p:sp>
      <p:sp>
        <p:nvSpPr>
          <p:cNvPr id="3" name="Notes Placeholder 2"/>
          <p:cNvSpPr>
            <a:spLocks noGrp="1"/>
          </p:cNvSpPr>
          <p:nvPr>
            <p:ph type="body" idx="1"/>
          </p:nvPr>
        </p:nvSpPr>
        <p:spPr/>
        <p:txBody>
          <a:bodyPr/>
          <a:lstStyle/>
          <a:p>
            <a:pPr defTabSz="966612">
              <a:defRPr/>
            </a:pPr>
            <a:r>
              <a:rPr lang="en-US" dirty="0"/>
              <a:t>[NOTE: this slide makes more sense if viewed in presentation mode.]</a:t>
            </a:r>
          </a:p>
          <a:p>
            <a:pPr defTabSz="966612">
              <a:defRPr/>
            </a:pPr>
            <a:r>
              <a:rPr lang="en-US" dirty="0"/>
              <a:t>Slide text:</a:t>
            </a:r>
          </a:p>
          <a:p>
            <a:r>
              <a:rPr lang="en-US" b="1" dirty="0"/>
              <a:t>A</a:t>
            </a:r>
            <a:r>
              <a:rPr lang="en-CA" b="1" dirty="0"/>
              <a:t>void Garbage In with a good UX and intelligent edits.</a:t>
            </a:r>
          </a:p>
          <a:p>
            <a:r>
              <a:rPr lang="en-CA" b="1" dirty="0">
                <a:hlinkClick r:id="rId3"/>
              </a:rPr>
              <a:t>http://www.idiotproofwebsite.com/</a:t>
            </a:r>
            <a:r>
              <a:rPr lang="en-US" b="1" dirty="0"/>
              <a:t> is as good as it gets.</a:t>
            </a:r>
            <a:endParaRPr lang="en-CA" b="1" dirty="0"/>
          </a:p>
          <a:p>
            <a:r>
              <a:rPr lang="en-CA" b="1" dirty="0"/>
              <a:t>"idiot-proofing" is </a:t>
            </a:r>
            <a:r>
              <a:rPr lang="en-CA" b="1" i="1" dirty="0"/>
              <a:t>solving the wrong problem which is trying to fix the user.</a:t>
            </a:r>
            <a:endParaRPr lang="en-CA" b="1" dirty="0"/>
          </a:p>
          <a:p>
            <a:r>
              <a:rPr lang="en-CA" b="1" dirty="0"/>
              <a:t>The real issue: </a:t>
            </a:r>
            <a:r>
              <a:rPr lang="en-CA" b="1" i="1" dirty="0"/>
              <a:t>understanding the problem in enough detail to solve it.</a:t>
            </a:r>
          </a:p>
          <a:p>
            <a:pPr defTabSz="966612">
              <a:defRPr/>
            </a:pPr>
            <a:r>
              <a:rPr lang="en-CA" dirty="0"/>
              <a:t>See </a:t>
            </a:r>
            <a:r>
              <a:rPr lang="en-CA" dirty="0">
                <a:hlinkClick r:id="rId4"/>
              </a:rPr>
              <a:t>http://philosophtly.blogspot.com/2009/06/myth-of-idiot-proofing.html</a:t>
            </a:r>
            <a:endParaRPr lang="en-CA" dirty="0"/>
          </a:p>
          <a:p>
            <a:pPr defTabSz="966612">
              <a:defRPr/>
            </a:pPr>
            <a:endParaRPr lang="en-CA" dirty="0"/>
          </a:p>
          <a:p>
            <a:pPr defTabSz="966612">
              <a:defRPr/>
            </a:pPr>
            <a:r>
              <a:rPr lang="en-CA" dirty="0"/>
              <a:t>Garbage In, Garbage Out is an axiom of computing. But…</a:t>
            </a:r>
          </a:p>
          <a:p>
            <a:r>
              <a:rPr lang="en-CA" sz="1300" dirty="0"/>
              <a:t>It is impossible to make anything foolproof because fools are so ingenious.</a:t>
            </a:r>
          </a:p>
          <a:p>
            <a:r>
              <a:rPr lang="en-CA" sz="1300" dirty="0"/>
              <a:t>Nothing is foolproof to a sufficiently capable fool.</a:t>
            </a:r>
          </a:p>
          <a:p>
            <a:r>
              <a:rPr lang="en-CA" sz="1300" dirty="0"/>
              <a:t>Make something idiot-proof, and they will build a better idiot.</a:t>
            </a:r>
          </a:p>
          <a:p>
            <a:r>
              <a:rPr lang="en-US" sz="1300" dirty="0"/>
              <a:t>(https://en.wikiquote.org/wiki/Talk:Murphy%27s_law</a:t>
            </a:r>
            <a:r>
              <a:rPr lang="en-CA" sz="1300" dirty="0"/>
              <a:t>)</a:t>
            </a:r>
          </a:p>
          <a:p>
            <a:endParaRPr lang="en-US" sz="1300" dirty="0"/>
          </a:p>
          <a:p>
            <a:r>
              <a:rPr lang="en-CA" sz="1300" dirty="0" err="1"/>
              <a:t>Idiotproof</a:t>
            </a:r>
            <a:r>
              <a:rPr lang="en-CA" sz="1300" dirty="0"/>
              <a:t>-Website since 2006</a:t>
            </a:r>
          </a:p>
          <a:p>
            <a:r>
              <a:rPr lang="en-CA" sz="1300" dirty="0"/>
              <a:t>http://www.sitepoint.com/forums/showthread.php?444973-Idiotproof-Website </a:t>
            </a:r>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28</a:t>
            </a:fld>
            <a:endParaRPr lang="en-US"/>
          </a:p>
        </p:txBody>
      </p:sp>
    </p:spTree>
    <p:extLst>
      <p:ext uri="{BB962C8B-B14F-4D97-AF65-F5344CB8AC3E}">
        <p14:creationId xmlns:p14="http://schemas.microsoft.com/office/powerpoint/2010/main" val="14770173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pPr defTabSz="966612">
              <a:defRPr/>
            </a:pPr>
            <a:r>
              <a:rPr lang="en-US" dirty="0"/>
              <a:t>[NOTE: this slide makes more sense if viewed in presentation mode.]</a:t>
            </a:r>
          </a:p>
          <a:p>
            <a:r>
              <a:rPr lang="en-US" dirty="0"/>
              <a:t>[slide editing note: animation overlays text box at bottom of screen.]</a:t>
            </a:r>
            <a:endParaRPr lang="en-CA" dirty="0"/>
          </a:p>
          <a:p>
            <a:endParaRPr lang="en-CA" dirty="0"/>
          </a:p>
          <a:p>
            <a:r>
              <a:rPr lang="en-CA" dirty="0"/>
              <a:t>From http://philosophtly.blogspot.ca/2009/06/myth-of-idiot-proofing.html</a:t>
            </a:r>
          </a:p>
          <a:p>
            <a:r>
              <a:rPr lang="en-CA" sz="1300" dirty="0"/>
              <a:t>Make a simple wooden fence twenty metres long. You have ten fence-boards, each two metres long. You go to the lumber mill to get fence-posts -- how many do you need?</a:t>
            </a:r>
            <a:endParaRPr lang="en-CA" b="0" dirty="0"/>
          </a:p>
          <a:p>
            <a:endParaRPr lang="en-US" dirty="0"/>
          </a:p>
          <a:p>
            <a:r>
              <a:rPr lang="en-US" b="1" dirty="0"/>
              <a:t>T</a:t>
            </a:r>
            <a:r>
              <a:rPr lang="en-CA" b="1" dirty="0"/>
              <a:t>his is a user interface error</a:t>
            </a:r>
            <a:r>
              <a:rPr lang="en-CA" dirty="0"/>
              <a:t>. Many people make the mistake when </a:t>
            </a:r>
            <a:r>
              <a:rPr lang="en-CA" b="1" dirty="0"/>
              <a:t>thinking</a:t>
            </a:r>
            <a:r>
              <a:rPr lang="en-CA" dirty="0"/>
              <a:t> of it as a math problem:  20m fence = 10 × 2m fence boards = 10 posts.</a:t>
            </a:r>
          </a:p>
          <a:p>
            <a:r>
              <a:rPr lang="en-US" b="1" dirty="0"/>
              <a:t>N</a:t>
            </a:r>
            <a:r>
              <a:rPr lang="en-CA" b="1" dirty="0"/>
              <a:t>o one makes this error if they draw the fence with boards and posts. </a:t>
            </a:r>
            <a:r>
              <a:rPr lang="en-CA" b="0" dirty="0"/>
              <a:t>When</a:t>
            </a:r>
            <a:r>
              <a:rPr lang="en-CA" dirty="0"/>
              <a:t> you draw it and see it, it is an easily solvable building problem.</a:t>
            </a:r>
          </a:p>
          <a:p>
            <a:pPr defTabSz="966612">
              <a:defRPr/>
            </a:pPr>
            <a:r>
              <a:rPr lang="en-CA" dirty="0"/>
              <a:t>https://en.wikipedia.org/wiki/Off-by-one_error</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29</a:t>
            </a:fld>
            <a:endParaRPr lang="en-US"/>
          </a:p>
        </p:txBody>
      </p:sp>
    </p:spTree>
    <p:extLst>
      <p:ext uri="{BB962C8B-B14F-4D97-AF65-F5344CB8AC3E}">
        <p14:creationId xmlns:p14="http://schemas.microsoft.com/office/powerpoint/2010/main" val="4073816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3</a:t>
            </a:fld>
            <a:endParaRPr lang="en-US"/>
          </a:p>
        </p:txBody>
      </p:sp>
    </p:spTree>
    <p:extLst>
      <p:ext uri="{BB962C8B-B14F-4D97-AF65-F5344CB8AC3E}">
        <p14:creationId xmlns:p14="http://schemas.microsoft.com/office/powerpoint/2010/main" val="37294572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3127375" cy="1760537"/>
          </a:xfrm>
        </p:spPr>
      </p:sp>
      <p:sp>
        <p:nvSpPr>
          <p:cNvPr id="3" name="Notes Placeholder 2"/>
          <p:cNvSpPr>
            <a:spLocks noGrp="1"/>
          </p:cNvSpPr>
          <p:nvPr>
            <p:ph type="body" idx="1"/>
          </p:nvPr>
        </p:nvSpPr>
        <p:spPr/>
        <p:txBody>
          <a:bodyPr/>
          <a:lstStyle/>
          <a:p>
            <a:pPr defTabSz="966612">
              <a:defRPr/>
            </a:pPr>
            <a:r>
              <a:rPr lang="en-US" dirty="0"/>
              <a:t>But</a:t>
            </a:r>
            <a:r>
              <a:rPr lang="en-CA" dirty="0"/>
              <a:t>, 10 posts is the correct number if you </a:t>
            </a:r>
            <a:r>
              <a:rPr lang="en-CA" i="1" dirty="0"/>
              <a:t>understand the problem in enough detail: </a:t>
            </a:r>
            <a:r>
              <a:rPr lang="en-CA" dirty="0"/>
              <a:t>the purpose of the fence is to encircle a big hole, 6m in diameter.</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30</a:t>
            </a:fld>
            <a:endParaRPr lang="en-US"/>
          </a:p>
        </p:txBody>
      </p:sp>
    </p:spTree>
    <p:extLst>
      <p:ext uri="{BB962C8B-B14F-4D97-AF65-F5344CB8AC3E}">
        <p14:creationId xmlns:p14="http://schemas.microsoft.com/office/powerpoint/2010/main" val="8387885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3127375" cy="1760537"/>
          </a:xfrm>
        </p:spPr>
      </p:sp>
      <p:sp>
        <p:nvSpPr>
          <p:cNvPr id="3" name="Notes Placeholder 2"/>
          <p:cNvSpPr>
            <a:spLocks noGrp="1"/>
          </p:cNvSpPr>
          <p:nvPr>
            <p:ph type="body" idx="1"/>
          </p:nvPr>
        </p:nvSpPr>
        <p:spPr/>
        <p:txBody>
          <a:bodyPr/>
          <a:lstStyle/>
          <a:p>
            <a:r>
              <a:rPr lang="en-US" b="1" dirty="0"/>
              <a:t>Make confirmation dialogs meaningful. Construct the question from the user's </a:t>
            </a:r>
            <a:r>
              <a:rPr lang="en-US" b="1" dirty="0" err="1"/>
              <a:t>POV</a:t>
            </a:r>
            <a:r>
              <a:rPr lang="en-US" b="1"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Many inquiry messages are from the system's </a:t>
            </a:r>
            <a:r>
              <a:rPr lang="en-CA" sz="1200" kern="1200" dirty="0" err="1">
                <a:solidFill>
                  <a:schemeClr val="tx1"/>
                </a:solidFill>
                <a:effectLst/>
                <a:latin typeface="+mn-lt"/>
                <a:ea typeface="+mn-ea"/>
                <a:cs typeface="+mn-cs"/>
              </a:rPr>
              <a:t>POV</a:t>
            </a:r>
            <a:r>
              <a:rPr lang="en-CA" sz="1200" kern="1200" dirty="0">
                <a:solidFill>
                  <a:schemeClr val="tx1"/>
                </a:solidFill>
                <a:effectLst/>
                <a:latin typeface="+mn-lt"/>
                <a:ea typeface="+mn-ea"/>
                <a:cs typeface="+mn-cs"/>
              </a:rPr>
              <a:t>, especially from programmers too lazy to override the button text defaults {OK, Cancel} or where the question needs a double negative response from the user's </a:t>
            </a:r>
            <a:r>
              <a:rPr lang="en-CA" sz="1200" kern="1200" dirty="0" err="1">
                <a:solidFill>
                  <a:schemeClr val="tx1"/>
                </a:solidFill>
                <a:effectLst/>
                <a:latin typeface="+mn-lt"/>
                <a:ea typeface="+mn-ea"/>
                <a:cs typeface="+mn-cs"/>
              </a:rPr>
              <a:t>POV</a:t>
            </a:r>
            <a:r>
              <a:rPr lang="en-CA"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e.g. "Confirm you want to cancel your account?" "OK" means "Cancel", and "Cancel" means "cancel the confirmation of the cancellation of my account".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Lab computers warn it is going to sign me off due to inactivity, </a:t>
            </a:r>
            <a:r>
              <a:rPr lang="en-CA" sz="1200" i="1" kern="1200" dirty="0">
                <a:solidFill>
                  <a:schemeClr val="tx1"/>
                </a:solidFill>
                <a:effectLst/>
                <a:latin typeface="+mn-lt"/>
                <a:ea typeface="+mn-ea"/>
                <a:cs typeface="+mn-cs"/>
              </a:rPr>
              <a:t>and I want to stay signed on</a:t>
            </a:r>
            <a:r>
              <a:rPr lang="en-CA" sz="1200" kern="1200" dirty="0">
                <a:solidFill>
                  <a:schemeClr val="tx1"/>
                </a:solidFill>
                <a:effectLst/>
                <a:latin typeface="+mn-lt"/>
                <a:ea typeface="+mn-ea"/>
                <a:cs typeface="+mn-cs"/>
              </a:rPr>
              <a:t>, but clicked OK. Or was it the other way around? I click the button that seems sensible, but the result is more like flipping a coin.</a:t>
            </a:r>
          </a:p>
          <a:p>
            <a:endParaRPr lang="en-CA" dirty="0"/>
          </a:p>
          <a:p>
            <a:r>
              <a:rPr lang="en-CA" dirty="0"/>
              <a:t>https://ux.stackexchange.com/</a:t>
            </a:r>
          </a:p>
          <a:p>
            <a:r>
              <a:rPr lang="en-CA" dirty="0"/>
              <a:t>https://ux.stackexchange.com/questions/756/what-are-some-alternatives-to-the-phrase-are-you-sure-you-want-to-xyz-in-confi</a:t>
            </a:r>
          </a:p>
          <a:p>
            <a:r>
              <a:rPr lang="en-US" dirty="0"/>
              <a:t>https://ux.stackexchange.com/questions/71960/deletion-confirm-or-undo-which-is-the-better-option-and-why</a:t>
            </a:r>
          </a:p>
          <a:p>
            <a:endParaRPr lang="en-US" dirty="0"/>
          </a:p>
          <a:p>
            <a:r>
              <a:rPr lang="en-CA" dirty="0"/>
              <a:t>https://developer.microsoft.com/en-us/windows/desktop/design</a:t>
            </a:r>
          </a:p>
          <a:p>
            <a:endParaRPr lang="en-CA" dirty="0"/>
          </a:p>
          <a:p>
            <a:r>
              <a:rPr lang="en-CA" sz="1200" kern="1200" dirty="0">
                <a:solidFill>
                  <a:schemeClr val="tx1"/>
                </a:solidFill>
                <a:effectLst/>
                <a:latin typeface="+mn-lt"/>
                <a:ea typeface="+mn-ea"/>
                <a:cs typeface="+mn-cs"/>
              </a:rPr>
              <a:t>In Blackboard, the last thing the overtime dialog box says is, "Click Cancel to continue the test."</a:t>
            </a:r>
          </a:p>
          <a:p>
            <a:r>
              <a:rPr lang="en-CA" sz="1200" kern="1200" dirty="0">
                <a:solidFill>
                  <a:schemeClr val="tx1"/>
                </a:solidFill>
                <a:effectLst/>
                <a:latin typeface="+mn-lt"/>
                <a:ea typeface="+mn-ea"/>
                <a:cs typeface="+mn-cs"/>
              </a:rPr>
              <a:t>If the student is getting this message, they are already stressed having run out of time. This is NEVER a good news message.</a:t>
            </a:r>
          </a:p>
          <a:p>
            <a:r>
              <a:rPr lang="en-CA" sz="1200" kern="1200" dirty="0">
                <a:solidFill>
                  <a:schemeClr val="tx1"/>
                </a:solidFill>
                <a:effectLst/>
                <a:latin typeface="+mn-lt"/>
                <a:ea typeface="+mn-ea"/>
                <a:cs typeface="+mn-cs"/>
              </a:rPr>
              <a:t>Often, students in a test are reading quickly and looking for key words, skipping over filler words like "click" – it's a modal dialog with two buttons; what the hell else can you do but click? – and prepositions and articles and conjunctions like and.</a:t>
            </a:r>
          </a:p>
          <a:p>
            <a:r>
              <a:rPr lang="en-CA" sz="1200" kern="1200" dirty="0">
                <a:solidFill>
                  <a:schemeClr val="tx1"/>
                </a:solidFill>
                <a:effectLst/>
                <a:latin typeface="+mn-lt"/>
                <a:ea typeface="+mn-ea"/>
                <a:cs typeface="+mn-cs"/>
              </a:rPr>
              <a:t>The sentence can easily be read as … Cancel … continue ... test – well, who wants to cancel continuing a test? If I wanted to submit the test, I'd bloody well have done that already.</a:t>
            </a:r>
          </a:p>
          <a:p>
            <a:r>
              <a:rPr lang="en-CA" sz="1200" kern="1200" dirty="0">
                <a:solidFill>
                  <a:schemeClr val="tx1"/>
                </a:solidFill>
                <a:effectLst/>
                <a:latin typeface="+mn-lt"/>
                <a:ea typeface="+mn-ea"/>
                <a:cs typeface="+mn-cs"/>
              </a:rPr>
              <a:t> </a:t>
            </a:r>
          </a:p>
          <a:p>
            <a:r>
              <a:rPr lang="en-CA" sz="1200" u="sng" kern="1200" dirty="0">
                <a:solidFill>
                  <a:schemeClr val="tx1"/>
                </a:solidFill>
                <a:effectLst/>
                <a:latin typeface="+mn-lt"/>
                <a:ea typeface="+mn-ea"/>
                <a:cs typeface="+mn-cs"/>
                <a:hlinkClick r:id="rId3"/>
              </a:rPr>
              <a:t>https://ux.stackexchange.com/questions/9946/should-i-use-yes-no-or-ok-cancel-on-my-message-box</a:t>
            </a:r>
            <a:r>
              <a:rPr lang="en-CA" sz="1200" kern="1200" dirty="0">
                <a:solidFill>
                  <a:schemeClr val="tx1"/>
                </a:solidFill>
                <a:effectLst/>
                <a:latin typeface="+mn-lt"/>
                <a:ea typeface="+mn-ea"/>
                <a:cs typeface="+mn-cs"/>
              </a:rPr>
              <a:t> </a:t>
            </a:r>
          </a:p>
          <a:p>
            <a:r>
              <a:rPr lang="en-CA" sz="1200" u="sng" kern="1200" dirty="0">
                <a:solidFill>
                  <a:schemeClr val="tx1"/>
                </a:solidFill>
                <a:effectLst/>
                <a:latin typeface="+mn-lt"/>
                <a:ea typeface="+mn-ea"/>
                <a:cs typeface="+mn-cs"/>
                <a:hlinkClick r:id="rId4"/>
              </a:rPr>
              <a:t>https://ux.stackexchange.com/questions/24051/how-to-better-name-modal-buttons-cancel-request-submit-cancel-cancel/35844#35844</a:t>
            </a:r>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6CE49CAB-11E7-4E46-B3A8-B9759289B5BF}" type="slidenum">
              <a:rPr lang="en-US" smtClean="0"/>
              <a:t>31</a:t>
            </a:fld>
            <a:endParaRPr lang="en-US"/>
          </a:p>
        </p:txBody>
      </p:sp>
    </p:spTree>
    <p:extLst>
      <p:ext uri="{BB962C8B-B14F-4D97-AF65-F5344CB8AC3E}">
        <p14:creationId xmlns:p14="http://schemas.microsoft.com/office/powerpoint/2010/main" val="36514516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3127375" cy="1760537"/>
          </a:xfrm>
        </p:spPr>
      </p:sp>
      <p:sp>
        <p:nvSpPr>
          <p:cNvPr id="3" name="Notes Placeholder 2"/>
          <p:cNvSpPr>
            <a:spLocks noGrp="1"/>
          </p:cNvSpPr>
          <p:nvPr>
            <p:ph type="body" idx="1"/>
          </p:nvPr>
        </p:nvSpPr>
        <p:spPr/>
        <p:txBody>
          <a:bodyPr/>
          <a:lstStyle/>
          <a:p>
            <a:r>
              <a:rPr lang="en-US" b="1" dirty="0"/>
              <a:t>Make confirmation dialogs meaningful. Construct the question from the user's </a:t>
            </a:r>
            <a:r>
              <a:rPr lang="en-US" b="1" dirty="0" err="1"/>
              <a:t>POV</a:t>
            </a:r>
            <a:r>
              <a:rPr lang="en-US" b="1" dirty="0"/>
              <a:t>.</a:t>
            </a:r>
          </a:p>
          <a:p>
            <a:r>
              <a:rPr lang="en-US" b="1"/>
              <a:t>This example from Blackboard Learn.</a:t>
            </a:r>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32</a:t>
            </a:fld>
            <a:endParaRPr lang="en-US"/>
          </a:p>
        </p:txBody>
      </p:sp>
    </p:spTree>
    <p:extLst>
      <p:ext uri="{BB962C8B-B14F-4D97-AF65-F5344CB8AC3E}">
        <p14:creationId xmlns:p14="http://schemas.microsoft.com/office/powerpoint/2010/main" val="6089933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r>
              <a:rPr lang="en-CA" strike="sngStrike" dirty="0">
                <a:hlinkClick r:id="rId3"/>
              </a:rPr>
              <a:t>Error</a:t>
            </a:r>
            <a:r>
              <a:rPr lang="en-CA" dirty="0"/>
              <a:t>  </a:t>
            </a:r>
            <a:r>
              <a:rPr lang="en-CA" dirty="0">
                <a:sym typeface="Wingdings" panose="05000000000000000000" pitchFamily="2" charset="2"/>
              </a:rPr>
              <a:t></a:t>
            </a:r>
            <a:r>
              <a:rPr lang="en-CA" dirty="0"/>
              <a:t>  Support, Help, Diagnostic messages</a:t>
            </a:r>
          </a:p>
          <a:p>
            <a:pPr marL="274320" lvl="1" indent="0">
              <a:buNone/>
            </a:pPr>
            <a:r>
              <a:rPr lang="en-CA" strike="sngStrike" dirty="0"/>
              <a:t>Bad command or filename</a:t>
            </a:r>
            <a:r>
              <a:rPr lang="en-CA" dirty="0"/>
              <a:t>    </a:t>
            </a:r>
            <a:r>
              <a:rPr lang="en-CA" strike="sngStrike" dirty="0"/>
              <a:t>Abort, Retry, Ignore?</a:t>
            </a:r>
            <a:r>
              <a:rPr lang="en-CA" dirty="0"/>
              <a:t>    </a:t>
            </a:r>
            <a:r>
              <a:rPr lang="en-CA" strike="sngStrike" dirty="0"/>
              <a:t>Invalid value</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400" dirty="0"/>
          </a:p>
          <a:p>
            <a:r>
              <a:rPr lang="en-CA" sz="1400" dirty="0"/>
              <a:t>https://en.wikipedia.org/wiki/Bad_command_or_file_name</a:t>
            </a:r>
          </a:p>
          <a:p>
            <a:r>
              <a:rPr lang="en-CA" sz="1400" dirty="0"/>
              <a:t>https://en.wikipedia.org/wiki/Abort,_Retry,_Fail%3F</a:t>
            </a:r>
          </a:p>
          <a:p>
            <a:endParaRPr lang="en-CA" sz="1400" dirty="0"/>
          </a:p>
          <a:p>
            <a:r>
              <a:rPr lang="en-CA" sz="1400" dirty="0"/>
              <a:t>https://uxdworld.com/2018/05/30/how-to-write-good-error-messages/</a:t>
            </a:r>
          </a:p>
          <a:p>
            <a:r>
              <a:rPr lang="en-CA" sz="1400" dirty="0"/>
              <a:t>https://www.google.com/search? q=</a:t>
            </a:r>
            <a:r>
              <a:rPr lang="en-CA" sz="1400" dirty="0" err="1"/>
              <a:t>How+to+Write+Good+Error+Messages</a:t>
            </a:r>
            <a:endParaRPr lang="en-CA" sz="1400" dirty="0"/>
          </a:p>
          <a:p>
            <a:endParaRPr lang="en-CA" sz="1400"/>
          </a:p>
          <a:p>
            <a:pPr marL="0" marR="0" lvl="0" indent="0" algn="l" defTabSz="914400" rtl="0" eaLnBrk="1" fontAlgn="base" latinLnBrk="0" hangingPunct="1">
              <a:lnSpc>
                <a:spcPct val="100000"/>
              </a:lnSpc>
              <a:spcBef>
                <a:spcPts val="0"/>
              </a:spcBef>
              <a:spcAft>
                <a:spcPts val="0"/>
              </a:spcAft>
              <a:buClrTx/>
              <a:buSzTx/>
              <a:buFontTx/>
              <a:buNone/>
              <a:tabLst/>
              <a:defRPr/>
            </a:pPr>
            <a:r>
              <a:rPr lang="en-US" sz="1400"/>
              <a:t>//</a:t>
            </a:r>
            <a:r>
              <a:rPr lang="en-US" sz="1400" dirty="0"/>
              <a:t>xkcd.com/1024/  error code</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400" dirty="0"/>
              <a:t>https://xkcd.com/2303/   ERROR TYPES	</a:t>
            </a:r>
          </a:p>
          <a:p>
            <a:pPr rtl="0" fontAlgn="base"/>
            <a:endParaRPr lang="en-CA" sz="1300" dirty="0"/>
          </a:p>
          <a:p>
            <a:pPr rtl="0" fontAlgn="base"/>
            <a:r>
              <a:rPr lang="en-CA" sz="1300" dirty="0"/>
              <a:t>Dear support people, </a:t>
            </a:r>
          </a:p>
          <a:p>
            <a:pPr rtl="0" fontAlgn="base"/>
            <a:endParaRPr lang="en-CA" sz="1300" dirty="0"/>
          </a:p>
          <a:p>
            <a:pPr rtl="0" fontAlgn="base"/>
            <a:r>
              <a:rPr lang="en-CA" sz="1300" dirty="0"/>
              <a:t>This was entered on a new provider set up dialog:</a:t>
            </a:r>
          </a:p>
          <a:p>
            <a:pPr rtl="0" fontAlgn="base"/>
            <a:r>
              <a:rPr lang="en-CA" sz="1300" dirty="0"/>
              <a:t>* Phone Number:  6474793519</a:t>
            </a:r>
          </a:p>
          <a:p>
            <a:pPr rtl="0" fontAlgn="base"/>
            <a:r>
              <a:rPr lang="en-CA" sz="1300" dirty="0"/>
              <a:t>(xxx-xxx-</a:t>
            </a:r>
            <a:r>
              <a:rPr lang="en-CA" sz="1300" dirty="0" err="1"/>
              <a:t>xxxx</a:t>
            </a:r>
            <a:r>
              <a:rPr lang="en-CA" sz="1300" dirty="0"/>
              <a:t>)</a:t>
            </a:r>
          </a:p>
          <a:p>
            <a:pPr rtl="0" fontAlgn="base"/>
            <a:endParaRPr lang="en-CA" sz="1300" dirty="0"/>
          </a:p>
          <a:p>
            <a:pPr rtl="0" fontAlgn="base"/>
            <a:r>
              <a:rPr lang="en-CA" sz="1300" dirty="0"/>
              <a:t>and this message was received: ** Invalid character in the phone number field. ** </a:t>
            </a:r>
          </a:p>
          <a:p>
            <a:pPr rtl="0" fontAlgn="base"/>
            <a:endParaRPr lang="en-CA" sz="1300" dirty="0"/>
          </a:p>
          <a:p>
            <a:pPr rtl="0" fontAlgn="base"/>
            <a:r>
              <a:rPr lang="en-CA" sz="1300" dirty="0"/>
              <a:t>I've been in IT business software likely longer than you've been on the planet and this confusion of input with output has got to stop. It annoys users and says nothing good about the professionalism of your software development.</a:t>
            </a:r>
          </a:p>
          <a:p>
            <a:pPr rtl="0" fontAlgn="base"/>
            <a:endParaRPr lang="en-CA" sz="1300" dirty="0"/>
          </a:p>
          <a:p>
            <a:pPr rtl="0" fontAlgn="base"/>
            <a:r>
              <a:rPr lang="en-CA" sz="1300" dirty="0"/>
              <a:t>The "xxx-xxx-</a:t>
            </a:r>
            <a:r>
              <a:rPr lang="en-CA" sz="1300" dirty="0" err="1"/>
              <a:t>xxxx</a:t>
            </a:r>
            <a:r>
              <a:rPr lang="en-CA" sz="1300" dirty="0"/>
              <a:t>" is the OUTPUT format. The INPUT is just what it says, a phone NUMBER. The only invalid characters in the phone number field are the editing characters that the software insists must be entered. How can a phone number possibly contain invalid characters when the only thing entered was digits...you know, numbers.</a:t>
            </a:r>
          </a:p>
          <a:p>
            <a:pPr rtl="0" fontAlgn="base"/>
            <a:endParaRPr lang="en-CA" sz="1300" dirty="0"/>
          </a:p>
          <a:p>
            <a:pPr rtl="0" fontAlgn="base"/>
            <a:r>
              <a:rPr lang="en-CA" sz="1300" dirty="0"/>
              <a:t>I seriously doubt the phone number is stored in your DB with output editing characters, formatting, or an edit mask. Unless, that is, your DB people like wasting persistent storage, inflating the size of backups, and slowing your systems with superfluous data being moved around.</a:t>
            </a:r>
          </a:p>
          <a:p>
            <a:pPr rtl="0" fontAlgn="base"/>
            <a:endParaRPr lang="en-CA" sz="1300" dirty="0"/>
          </a:p>
          <a:p>
            <a:pPr rtl="0" fontAlgn="base"/>
            <a:r>
              <a:rPr lang="en-CA" sz="1300" dirty="0"/>
              <a:t>Users do not have to format their input 4164915050 the same way the program outputs 416-491-5050. For phone numbers and dates, simply capture the digits, store them, and format the data when it is output. Postal Codes A1B 2C3 may or may not be input with a space – deal with it!</a:t>
            </a:r>
          </a:p>
          <a:p>
            <a:pPr rtl="0" fontAlgn="base"/>
            <a:endParaRPr lang="en-CA" sz="1300" dirty="0"/>
          </a:p>
          <a:p>
            <a:pPr rtl="0" fontAlgn="base"/>
            <a:r>
              <a:rPr lang="en-CA" sz="1300" dirty="0"/>
              <a:t>Please, please, please don't blame users for entering a phone number in a way that a programmer does not like. Phone numbers are represented in a variety of ways to humans. A prompt of "Phone (416-555-1234):" is no reason to penalize the user with the "Invalid phone number format" message displayed a long way away from the Submit button. Again, "4165551234" really IS a phone number even though it has no formatting.  DO NOT restrict the phone number input field to 10 characters on the HTML form. Some countries have longer phone numbers, some users may input their phone number with editing characters/punctuation/spaces, some may not.</a:t>
            </a:r>
          </a:p>
          <a:p>
            <a:pPr rtl="0" fontAlgn="base"/>
            <a:r>
              <a:rPr lang="en-CA" sz="1300" dirty="0"/>
              <a:t> </a:t>
            </a:r>
          </a:p>
          <a:p>
            <a:pPr rtl="0" fontAlgn="base"/>
            <a:r>
              <a:rPr lang="en-CA" sz="1300" dirty="0"/>
              <a:t>Use some </a:t>
            </a:r>
            <a:r>
              <a:rPr lang="en-CA" sz="1300" dirty="0" err="1"/>
              <a:t>Javascript</a:t>
            </a:r>
            <a:r>
              <a:rPr lang="en-CA" sz="1300" dirty="0"/>
              <a:t> like [ </a:t>
            </a:r>
            <a:r>
              <a:rPr lang="en-CA" sz="1300" dirty="0" err="1"/>
              <a:t>Phone.replace</a:t>
            </a:r>
            <a:r>
              <a:rPr lang="en-CA" sz="1300" dirty="0"/>
              <a:t>(/[^0-9]/g, ''); ] to clean out the non-digit characters so it can be stored in the DB. That is the programmer's job, not the user's. Programming should not make users' lives worse instead of better. The way programmers think it is not always the way users think. Forcing users to do it one way – the programmer's way – is just laziness on the part of inconsiderate developers.</a:t>
            </a:r>
          </a:p>
          <a:p>
            <a:pPr rtl="0" fontAlgn="base"/>
            <a:endParaRPr lang="en-CA" sz="1300" dirty="0"/>
          </a:p>
          <a:p>
            <a:pPr rtl="0" fontAlgn="base"/>
            <a:r>
              <a:rPr lang="en-CA" sz="1300" dirty="0"/>
              <a:t>Cleanse the user's input when safe to do so. Usually: </a:t>
            </a:r>
          </a:p>
          <a:p>
            <a:pPr rtl="0" fontAlgn="base"/>
            <a:r>
              <a:rPr lang="en-CA" sz="1300" dirty="0"/>
              <a:t>* Trim input of leading and trailing blanks	TRIM(string)</a:t>
            </a:r>
          </a:p>
          <a:p>
            <a:pPr rtl="0" fontAlgn="base"/>
            <a:r>
              <a:rPr lang="en-CA" sz="1300" dirty="0"/>
              <a:t>* Change multiple spaces to single space 	WHILE "  " is found in string, REPLACE "  " WITH " ";  if REGEX is supported, replace all whitespace WHILE "\s\s" is found in string, REPLACE "\s\s" WITH " "</a:t>
            </a:r>
          </a:p>
          <a:p>
            <a:pPr rtl="0" fontAlgn="base"/>
            <a:r>
              <a:rPr lang="en-CA" sz="1300" dirty="0"/>
              <a:t>* Get only the digits ==&gt; return new String(</a:t>
            </a:r>
            <a:r>
              <a:rPr lang="en-CA" sz="1300" dirty="0" err="1"/>
              <a:t>input.Where</a:t>
            </a:r>
            <a:r>
              <a:rPr lang="en-CA" sz="1300" dirty="0"/>
              <a:t>(</a:t>
            </a:r>
            <a:r>
              <a:rPr lang="en-CA" sz="1300" dirty="0" err="1"/>
              <a:t>Char.IsDigit</a:t>
            </a:r>
            <a:r>
              <a:rPr lang="en-CA" sz="1300" dirty="0"/>
              <a:t>).</a:t>
            </a:r>
            <a:r>
              <a:rPr lang="en-CA" sz="1300" dirty="0" err="1"/>
              <a:t>ToArray</a:t>
            </a:r>
            <a:r>
              <a:rPr lang="en-CA" sz="1300" dirty="0"/>
              <a:t>()); or replace all non-digits with empty string, ==&gt; return </a:t>
            </a:r>
            <a:r>
              <a:rPr lang="en-CA" sz="1300" dirty="0" err="1"/>
              <a:t>Regex.Replace</a:t>
            </a:r>
            <a:r>
              <a:rPr lang="en-CA" sz="1300" dirty="0"/>
              <a:t>(input, @"[^0-9]+", "");</a:t>
            </a:r>
          </a:p>
          <a:p>
            <a:pPr rtl="0" fontAlgn="base"/>
            <a:r>
              <a:rPr lang="en-CA" sz="1300" dirty="0"/>
              <a:t>* Always store addresses in UPPER case 	UPPER(string)  because that is the standard for postal and delivery systems around the world.</a:t>
            </a:r>
          </a:p>
          <a:p>
            <a:pPr rtl="0" fontAlgn="base"/>
            <a:r>
              <a:rPr lang="en-CA" sz="1300" dirty="0"/>
              <a:t>* Store names in UPPER case. </a:t>
            </a:r>
          </a:p>
          <a:p>
            <a:pPr rtl="0" fontAlgn="base"/>
            <a:r>
              <a:rPr lang="en-CA" sz="1300" dirty="0"/>
              <a:t>	* Mixed case can be used ONLY IF your DB does case independent searches AND EITHER the end user inputs their name as it will appear OR the software is aware of the many myriad cultural variations in family names.</a:t>
            </a:r>
          </a:p>
          <a:p>
            <a:pPr rtl="0" fontAlgn="base"/>
            <a:r>
              <a:rPr lang="en-CA" sz="1300" dirty="0"/>
              <a:t>* N.B. Do NOT prompt a user for First and Last names. First and Last is culturally relative. Sometimes First and Last is GIVEN and FAMILY name, sometimes it is FAMILY and GIVEN name. Prompt for "GIVEN" and "FAMILY" names and, no matter what culture the user comes from, they will likely input it as the programmer expected.</a:t>
            </a:r>
          </a:p>
          <a:p>
            <a:pPr rtl="0" fontAlgn="base"/>
            <a:r>
              <a:rPr lang="en-CA" sz="1300" dirty="0"/>
              <a:t>* Do not store numeric edited values. </a:t>
            </a:r>
          </a:p>
          <a:p>
            <a:pPr rtl="0" fontAlgn="base"/>
            <a:r>
              <a:rPr lang="en-CA" sz="1300" dirty="0"/>
              <a:t>	* Store a postal code in a six character field. Output as LEFT(string,3) &amp; " " &amp; RIGHT(string,3)</a:t>
            </a:r>
          </a:p>
          <a:p>
            <a:pPr rtl="0" fontAlgn="base"/>
            <a:r>
              <a:rPr lang="en-CA" sz="1300" dirty="0"/>
              <a:t>	* Store a phone number as 10 digits with country code stored separately. Output phone as </a:t>
            </a:r>
            <a:r>
              <a:rPr lang="en-CA" sz="1300" dirty="0" err="1"/>
              <a:t>nnn-nnn-nnnn</a:t>
            </a:r>
            <a:r>
              <a:rPr lang="en-CA" sz="1300" dirty="0"/>
              <a:t> or (</a:t>
            </a:r>
            <a:r>
              <a:rPr lang="en-CA" sz="1300" dirty="0" err="1"/>
              <a:t>nnn</a:t>
            </a:r>
            <a:r>
              <a:rPr lang="en-CA" sz="1300" dirty="0"/>
              <a:t>)</a:t>
            </a:r>
            <a:r>
              <a:rPr lang="en-CA" sz="1300" dirty="0" err="1"/>
              <a:t>nnn-nnnn</a:t>
            </a:r>
            <a:r>
              <a:rPr lang="en-CA" sz="1300" dirty="0"/>
              <a:t> or </a:t>
            </a:r>
            <a:r>
              <a:rPr lang="en-CA" sz="1300" dirty="0" err="1"/>
              <a:t>nnn.nnn.nnnns</a:t>
            </a:r>
            <a:r>
              <a:rPr lang="en-CA" sz="1300" dirty="0"/>
              <a:t> or whatever the heck you like. Don't make this the user's job upon input.</a:t>
            </a:r>
          </a:p>
          <a:p>
            <a:pPr rtl="0" fontAlgn="base"/>
            <a:endParaRPr lang="en-US" dirty="0"/>
          </a:p>
          <a:p>
            <a:pPr marL="0" lvl="1"/>
            <a:r>
              <a:rPr lang="en-US" dirty="0"/>
              <a:t>https://xkcd.com/979/</a:t>
            </a:r>
          </a:p>
          <a:p>
            <a:pPr marL="0" lvl="1"/>
            <a:endParaRPr lang="en-US" dirty="0"/>
          </a:p>
          <a:p>
            <a:pPr marL="0" lvl="1"/>
            <a:r>
              <a:rPr lang="en-CA" dirty="0"/>
              <a:t>~~~~~~~~~~~~~~~~~~~~~~~~~~~~~~~~~~~~~~~~~~~~~~~~~~~~~~~~~~~~~~~~~~~~~~~~~~~~~~~~~~~~~</a:t>
            </a:r>
          </a:p>
          <a:p>
            <a:pPr marL="0" lvl="1"/>
            <a:r>
              <a:rPr lang="en-CA" dirty="0"/>
              <a:t>alternate rant...</a:t>
            </a:r>
          </a:p>
          <a:p>
            <a:pPr marL="0" lvl="1"/>
            <a:endParaRPr lang="en-CA" dirty="0"/>
          </a:p>
          <a:p>
            <a:pPr marL="0" lvl="1"/>
            <a:endParaRPr lang="en-CA" dirty="0"/>
          </a:p>
          <a:p>
            <a:pPr marL="0" lvl="1"/>
            <a:r>
              <a:rPr lang="en-CA" dirty="0"/>
              <a:t>https://www.sunnet.sunlife.com/GB_MBR/wca/updProviderInfoValidate</a:t>
            </a:r>
          </a:p>
          <a:p>
            <a:pPr marL="0" lvl="1"/>
            <a:r>
              <a:rPr lang="en-CA" dirty="0"/>
              <a:t>Paramedical e-claim</a:t>
            </a:r>
          </a:p>
          <a:p>
            <a:pPr marL="0" lvl="1"/>
            <a:r>
              <a:rPr lang="en-CA" dirty="0"/>
              <a:t>Provider Information</a:t>
            </a:r>
          </a:p>
          <a:p>
            <a:pPr marL="0" lvl="1"/>
            <a:endParaRPr lang="en-CA" dirty="0"/>
          </a:p>
          <a:p>
            <a:pPr marL="0" lvl="1"/>
            <a:r>
              <a:rPr lang="en-CA" dirty="0"/>
              <a:t>Entry of a 10 digit phone number...</a:t>
            </a:r>
          </a:p>
          <a:p>
            <a:pPr marL="0" lvl="1"/>
            <a:r>
              <a:rPr lang="en-CA" dirty="0"/>
              <a:t>* Phone Number: 4166916661</a:t>
            </a:r>
          </a:p>
          <a:p>
            <a:pPr marL="0" lvl="1"/>
            <a:r>
              <a:rPr lang="en-CA" dirty="0"/>
              <a:t>(xxx-xxx-</a:t>
            </a:r>
            <a:r>
              <a:rPr lang="en-CA" dirty="0" err="1"/>
              <a:t>xxxx</a:t>
            </a:r>
            <a:r>
              <a:rPr lang="en-CA" dirty="0"/>
              <a:t>)</a:t>
            </a:r>
          </a:p>
          <a:p>
            <a:pPr marL="0" lvl="1"/>
            <a:endParaRPr lang="en-CA" dirty="0"/>
          </a:p>
          <a:p>
            <a:pPr marL="0" lvl="1"/>
            <a:r>
              <a:rPr lang="en-CA" dirty="0"/>
              <a:t>Generated this erroneous validation message...</a:t>
            </a:r>
          </a:p>
          <a:p>
            <a:pPr marL="0" lvl="1"/>
            <a:r>
              <a:rPr lang="en-CA" dirty="0"/>
              <a:t>** Invalid character in the phone number field. **</a:t>
            </a:r>
          </a:p>
          <a:p>
            <a:pPr marL="0" lvl="1"/>
            <a:endParaRPr lang="en-CA" dirty="0"/>
          </a:p>
          <a:p>
            <a:pPr marL="0" lvl="1"/>
            <a:r>
              <a:rPr lang="en-CA" dirty="0"/>
              <a:t>1. the message is nowhere near the phone number INPUT field</a:t>
            </a:r>
          </a:p>
          <a:p>
            <a:pPr marL="0" lvl="1"/>
            <a:endParaRPr lang="en-CA" dirty="0"/>
          </a:p>
          <a:p>
            <a:pPr marL="0" lvl="1"/>
            <a:r>
              <a:rPr lang="en-CA" dirty="0"/>
              <a:t>2. exactly WHAT character was invalid? It is a phone NUMBER field. Numbers were input. Is there an errant digit in position 4? In that case, the message should read, "** An invalid character was not entered in the phone number field. Your entry of all digits in a phone number field does not include the invalid characters that are not part of a phone number. **"</a:t>
            </a:r>
          </a:p>
          <a:p>
            <a:pPr marL="0" lvl="1"/>
            <a:endParaRPr lang="en-CA" dirty="0"/>
          </a:p>
          <a:p>
            <a:pPr marL="0" lvl="1"/>
            <a:r>
              <a:rPr lang="en-CA" dirty="0"/>
              <a:t>3. don't confuse input with edited/formatted output!</a:t>
            </a:r>
          </a:p>
          <a:p>
            <a:pPr marL="0" lvl="1"/>
            <a:endParaRPr lang="en-CA" dirty="0"/>
          </a:p>
          <a:p>
            <a:pPr marL="0" lvl="1"/>
            <a:r>
              <a:rPr lang="en-CA" dirty="0"/>
              <a:t>4. check that the Postal Code input accepts either 6 or 3+blank+3 a/n. Do not make people input data in its output edited format or guess which is the one true way to enter a postal code...is it with, or without, the space. Do you feel lucky?</a:t>
            </a:r>
          </a:p>
          <a:p>
            <a:pPr marL="0" lvl="1"/>
            <a:endParaRPr lang="en-CA" dirty="0"/>
          </a:p>
          <a:p>
            <a:pPr marL="0" lvl="1"/>
            <a:r>
              <a:rPr lang="en-CA" dirty="0"/>
              <a:t>Seneca College has one of the best IT programs anywhere. Please send your programmers to us so we can teach them how not to program like you do.</a:t>
            </a:r>
          </a:p>
          <a:p>
            <a:pPr marL="0" lvl="1"/>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33</a:t>
            </a:fld>
            <a:endParaRPr lang="en-US"/>
          </a:p>
        </p:txBody>
      </p:sp>
    </p:spTree>
    <p:extLst>
      <p:ext uri="{BB962C8B-B14F-4D97-AF65-F5344CB8AC3E}">
        <p14:creationId xmlns:p14="http://schemas.microsoft.com/office/powerpoint/2010/main" val="17994254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r>
              <a:rPr lang="en-CA" dirty="0"/>
              <a:t>Steven Pinker (2014, The Sense of Style ) "the Curse of Knowledge" –"a difficulty in imagining what it is like for someone else not to know something that you know. The curse of knowledge is the single best explanation I know of why good people write bad prose." It applies also to </a:t>
            </a:r>
            <a:r>
              <a:rPr lang="en-CA"/>
              <a:t>user interfaces.</a:t>
            </a:r>
            <a:endParaRPr lang="en-CA" dirty="0"/>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When you assume, you make an ASS of U and ME</a:t>
            </a:r>
          </a:p>
          <a:p>
            <a:endParaRPr lang="en-CA" dirty="0"/>
          </a:p>
          <a:p>
            <a:r>
              <a:rPr lang="en-CA" dirty="0"/>
              <a:t>https://getpocket.com/explore/item/the-single-reason-why-people-can-t-write-according-to-a-harvard-psychologist</a:t>
            </a:r>
          </a:p>
          <a:p>
            <a:endParaRPr lang="en-CA" dirty="0"/>
          </a:p>
          <a:p>
            <a:r>
              <a:rPr lang="en-CA" dirty="0"/>
              <a:t>"Why is so much writing so hard to understand? Why must a typical reader struggle to follow an academic article, the fine print on a tax return, or the instructions for setting up a wireless home network?"</a:t>
            </a:r>
          </a:p>
          <a:p>
            <a:r>
              <a:rPr lang="en-CA" dirty="0"/>
              <a:t>These are questions Harvard psychologist Steven Pinker asks in his book, The Sense of Style: The Thinking Person's Guide to Writing in the 21st Century.</a:t>
            </a:r>
          </a:p>
          <a:p>
            <a:endParaRPr lang="en-CA" dirty="0"/>
          </a:p>
          <a:p>
            <a:r>
              <a:rPr lang="en-CA" dirty="0"/>
              <a:t>"Every human pastime --music, cooking, sports, art, theoretical physics --develops an argot to spare its enthusiasts from having to say or type a long-winded description every time they refer to a familiar concept in each other's company. The problem is that as we become proficient at our job or hobby we come to use these catchwords so often that they flow out of our fingers automatically, and we forget that our readers may not be members of the clubhouse in which we learned them." </a:t>
            </a:r>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6CE49CAB-11E7-4E46-B3A8-B9759289B5BF}" type="slidenum">
              <a:rPr lang="en-US" smtClean="0"/>
              <a:pPr/>
              <a:t>34</a:t>
            </a:fld>
            <a:endParaRPr lang="en-US" dirty="0"/>
          </a:p>
        </p:txBody>
      </p:sp>
    </p:spTree>
    <p:extLst>
      <p:ext uri="{BB962C8B-B14F-4D97-AF65-F5344CB8AC3E}">
        <p14:creationId xmlns:p14="http://schemas.microsoft.com/office/powerpoint/2010/main" val="14686383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r>
              <a:rPr lang="en-US" dirty="0"/>
              <a:t>CMD was the original DOS/Windows command line shell. The command line interpreter was the </a:t>
            </a:r>
            <a:r>
              <a:rPr lang="en-US" b="1" dirty="0"/>
              <a:t>cmd.exe </a:t>
            </a:r>
            <a:r>
              <a:rPr lang="en-US" dirty="0"/>
              <a:t>program</a:t>
            </a:r>
          </a:p>
          <a:p>
            <a:endParaRPr lang="en-US" dirty="0"/>
          </a:p>
          <a:p>
            <a:r>
              <a:rPr lang="en-US" dirty="0"/>
              <a:t>https://www.ghacks.net/2018/01/12/powershell-vs-powershell-core-what-you-need-to-know/</a:t>
            </a:r>
          </a:p>
          <a:p>
            <a:endParaRPr lang="en-US" dirty="0"/>
          </a:p>
          <a:p>
            <a:r>
              <a:rPr lang="en-US" dirty="0"/>
              <a:t>https://docs.microsoft.com/en-ca/powershell/scripting/setup/installing-powershell-core-on-macos?view=powershell-6</a:t>
            </a:r>
          </a:p>
        </p:txBody>
      </p:sp>
      <p:sp>
        <p:nvSpPr>
          <p:cNvPr id="4" name="Slide Number Placeholder 3"/>
          <p:cNvSpPr>
            <a:spLocks noGrp="1"/>
          </p:cNvSpPr>
          <p:nvPr>
            <p:ph type="sldNum" sz="quarter" idx="10"/>
          </p:nvPr>
        </p:nvSpPr>
        <p:spPr/>
        <p:txBody>
          <a:bodyPr/>
          <a:lstStyle/>
          <a:p>
            <a:fld id="{6CE49CAB-11E7-4E46-B3A8-B9759289B5BF}" type="slidenum">
              <a:rPr lang="en-US" smtClean="0"/>
              <a:t>35</a:t>
            </a:fld>
            <a:endParaRPr lang="en-US"/>
          </a:p>
        </p:txBody>
      </p:sp>
    </p:spTree>
    <p:extLst>
      <p:ext uri="{BB962C8B-B14F-4D97-AF65-F5344CB8AC3E}">
        <p14:creationId xmlns:p14="http://schemas.microsoft.com/office/powerpoint/2010/main" val="35109879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r>
              <a:rPr lang="en-CA" sz="1300" dirty="0"/>
              <a:t>PowerShell is a task-based command-line shell and scripting language; it is designed specifically for system administrators and power-users, to rapidly automate the administration of multiple operating systems (Linux, macOS, Unix, and Windows) and the processes related to the applications that run on those operating systems. </a:t>
            </a:r>
            <a:br>
              <a:rPr lang="en-CA" sz="1300" dirty="0"/>
            </a:br>
            <a:r>
              <a:rPr lang="en-CA" sz="1300" dirty="0"/>
              <a:t>https://docs.microsoft.com/en-ca/powershell/scripting/powershell-scripting?view=powershell-6</a:t>
            </a:r>
          </a:p>
          <a:p>
            <a:endParaRPr lang="en-US" sz="1300" dirty="0"/>
          </a:p>
          <a:p>
            <a:r>
              <a:rPr lang="en-CA" dirty="0"/>
              <a:t>the ISE (Integrated Scripting Environment) is the built-in script editor. It looks like a simple command-line window but has numerous features beyond the traditional command interface</a:t>
            </a:r>
          </a:p>
          <a:p>
            <a:endParaRPr lang="en-US" dirty="0"/>
          </a:p>
          <a:p>
            <a:r>
              <a:rPr lang="en-CA" sz="1300" dirty="0"/>
              <a:t>CMD = Command Prompt, also known as cmd.exe or </a:t>
            </a:r>
            <a:r>
              <a:rPr lang="en-CA" sz="1300" dirty="0" err="1"/>
              <a:t>cmd</a:t>
            </a:r>
            <a:r>
              <a:rPr lang="en-CA" sz="1300" dirty="0"/>
              <a:t>, is the command-line interpreter </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36</a:t>
            </a:fld>
            <a:endParaRPr lang="en-US"/>
          </a:p>
        </p:txBody>
      </p:sp>
    </p:spTree>
    <p:extLst>
      <p:ext uri="{BB962C8B-B14F-4D97-AF65-F5344CB8AC3E}">
        <p14:creationId xmlns:p14="http://schemas.microsoft.com/office/powerpoint/2010/main" val="12034590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r>
              <a:rPr lang="en-CA" sz="1300" dirty="0"/>
              <a:t>PowerShell is a task-based command-line shell and scripting language; it is designed specifically for system administrators and power-users, to rapidly automate the administration of multiple operating systems (Linux, macOS, Unix, and Windows) and the processes related to the applications that run on those operating systems. </a:t>
            </a:r>
            <a:br>
              <a:rPr lang="en-CA" sz="1300" dirty="0"/>
            </a:br>
            <a:r>
              <a:rPr lang="en-CA" sz="1300" dirty="0"/>
              <a:t>https://docs.microsoft.com/en-ca/powershell/scripting/powershell-scripting?view=powershell-6</a:t>
            </a:r>
          </a:p>
          <a:p>
            <a:endParaRPr lang="en-US" sz="1300" dirty="0"/>
          </a:p>
          <a:p>
            <a:r>
              <a:rPr lang="en-CA" dirty="0"/>
              <a:t>the ISE (Integrated Scripting Environment) is the built-in script editor. It looks like a simple command-line window but has numerous features beyond the traditional command interface</a:t>
            </a:r>
          </a:p>
          <a:p>
            <a:endParaRPr lang="en-US" dirty="0"/>
          </a:p>
          <a:p>
            <a:r>
              <a:rPr lang="en-CA" sz="1300" dirty="0"/>
              <a:t>CMD = Command Prompt, also known as cmd.exe or </a:t>
            </a:r>
            <a:r>
              <a:rPr lang="en-CA" sz="1300" dirty="0" err="1"/>
              <a:t>cmd</a:t>
            </a:r>
            <a:r>
              <a:rPr lang="en-CA" sz="1300" dirty="0"/>
              <a:t>, is the command-line interpreter </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37</a:t>
            </a:fld>
            <a:endParaRPr lang="en-US"/>
          </a:p>
        </p:txBody>
      </p:sp>
    </p:spTree>
    <p:extLst>
      <p:ext uri="{BB962C8B-B14F-4D97-AF65-F5344CB8AC3E}">
        <p14:creationId xmlns:p14="http://schemas.microsoft.com/office/powerpoint/2010/main" val="2070450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pPr defTabSz="966612">
              <a:defRPr/>
            </a:pPr>
            <a:r>
              <a:rPr lang="en-US" dirty="0">
                <a:latin typeface="Consolas" panose="020B0609020204030204" pitchFamily="49" charset="0"/>
              </a:rPr>
              <a:t>get-</a:t>
            </a:r>
            <a:r>
              <a:rPr lang="en-US" dirty="0" err="1">
                <a:latin typeface="Consolas" panose="020B0609020204030204" pitchFamily="49" charset="0"/>
              </a:rPr>
              <a:t>childitem</a:t>
            </a:r>
            <a:r>
              <a:rPr lang="en-US" dirty="0">
                <a:latin typeface="Consolas" panose="020B0609020204030204" pitchFamily="49" charset="0"/>
              </a:rPr>
              <a:t> </a:t>
            </a:r>
            <a:r>
              <a:rPr lang="en-US" dirty="0"/>
              <a:t>without options produces the same output as </a:t>
            </a:r>
            <a:r>
              <a:rPr lang="en-US" dirty="0">
                <a:latin typeface="Consolas" panose="020B0609020204030204" pitchFamily="49" charset="0"/>
              </a:rPr>
              <a:t>dir. </a:t>
            </a:r>
          </a:p>
          <a:p>
            <a:pPr defTabSz="966612">
              <a:defRPr/>
            </a:pPr>
            <a:r>
              <a:rPr lang="en-US" dirty="0"/>
              <a:t>It can get the child items of other objects besides the current directory.</a:t>
            </a:r>
          </a:p>
          <a:p>
            <a:pPr defTabSz="966612">
              <a:defRPr/>
            </a:pPr>
            <a:endParaRPr lang="en-US" dirty="0">
              <a:latin typeface="Consolas" panose="020B0609020204030204" pitchFamily="49" charset="0"/>
            </a:endParaRPr>
          </a:p>
          <a:p>
            <a:pPr defTabSz="966612">
              <a:defRPr/>
            </a:pPr>
            <a:r>
              <a:rPr lang="en-CA" dirty="0">
                <a:latin typeface="Consolas" panose="020B0609020204030204" pitchFamily="49" charset="0"/>
              </a:rPr>
              <a:t>Get-</a:t>
            </a:r>
            <a:r>
              <a:rPr lang="en-CA" dirty="0" err="1">
                <a:latin typeface="Consolas" panose="020B0609020204030204" pitchFamily="49" charset="0"/>
              </a:rPr>
              <a:t>ChildItem</a:t>
            </a:r>
            <a:r>
              <a:rPr lang="en-CA" dirty="0">
                <a:latin typeface="Consolas" panose="020B0609020204030204" pitchFamily="49" charset="0"/>
              </a:rPr>
              <a:t> -Path "C:\Windows\Logs\*" </a:t>
            </a:r>
          </a:p>
          <a:p>
            <a:pPr defTabSz="966612">
              <a:defRPr/>
            </a:pPr>
            <a:r>
              <a:rPr lang="en-US" dirty="0">
                <a:latin typeface="Consolas" panose="020B0609020204030204" pitchFamily="49" charset="0"/>
              </a:rPr>
              <a:t>Get-</a:t>
            </a:r>
            <a:r>
              <a:rPr lang="en-US" dirty="0" err="1">
                <a:latin typeface="Consolas" panose="020B0609020204030204" pitchFamily="49" charset="0"/>
              </a:rPr>
              <a:t>ChildItem</a:t>
            </a:r>
            <a:r>
              <a:rPr lang="en-US" dirty="0">
                <a:latin typeface="Consolas" panose="020B0609020204030204" pitchFamily="49" charset="0"/>
              </a:rPr>
              <a:t> -Path "HKLM:\Software"</a:t>
            </a:r>
          </a:p>
          <a:p>
            <a:pPr defTabSz="966612">
              <a:defRPr/>
            </a:pPr>
            <a:endParaRPr lang="en-US" dirty="0">
              <a:latin typeface="Consolas" panose="020B0609020204030204" pitchFamily="49" charset="0"/>
            </a:endParaRPr>
          </a:p>
          <a:p>
            <a:pPr defTabSz="966612">
              <a:defRPr/>
            </a:pPr>
            <a:r>
              <a:rPr lang="en-CA" dirty="0">
                <a:latin typeface="Consolas" panose="020B0609020204030204" pitchFamily="49" charset="0"/>
              </a:rPr>
              <a:t>https://msdn.microsoft.com/en-us/powershell/reference/5.1/microsoft.powershell.management/get-childitem</a:t>
            </a:r>
          </a:p>
        </p:txBody>
      </p:sp>
      <p:sp>
        <p:nvSpPr>
          <p:cNvPr id="4" name="Slide Number Placeholder 3"/>
          <p:cNvSpPr>
            <a:spLocks noGrp="1"/>
          </p:cNvSpPr>
          <p:nvPr>
            <p:ph type="sldNum" sz="quarter" idx="10"/>
          </p:nvPr>
        </p:nvSpPr>
        <p:spPr/>
        <p:txBody>
          <a:bodyPr/>
          <a:lstStyle/>
          <a:p>
            <a:fld id="{C7F77E98-8208-4478-A7F7-4D68D79FD4C9}" type="slidenum">
              <a:rPr lang="en-US" smtClean="0"/>
              <a:t>38</a:t>
            </a:fld>
            <a:endParaRPr lang="en-US"/>
          </a:p>
        </p:txBody>
      </p:sp>
    </p:spTree>
    <p:extLst>
      <p:ext uri="{BB962C8B-B14F-4D97-AF65-F5344CB8AC3E}">
        <p14:creationId xmlns:p14="http://schemas.microsoft.com/office/powerpoint/2010/main" val="16647571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https://technet.microsoft.com/en-us/library/ff678293.aspx</a:t>
            </a:r>
          </a:p>
        </p:txBody>
      </p:sp>
      <p:sp>
        <p:nvSpPr>
          <p:cNvPr id="4" name="Slide Number Placeholder 3"/>
          <p:cNvSpPr>
            <a:spLocks noGrp="1"/>
          </p:cNvSpPr>
          <p:nvPr>
            <p:ph type="sldNum" sz="quarter" idx="10"/>
          </p:nvPr>
        </p:nvSpPr>
        <p:spPr/>
        <p:txBody>
          <a:bodyPr/>
          <a:lstStyle/>
          <a:p>
            <a:fld id="{6CE49CAB-11E7-4E46-B3A8-B9759289B5BF}" type="slidenum">
              <a:rPr lang="en-US" smtClean="0"/>
              <a:t>39</a:t>
            </a:fld>
            <a:endParaRPr lang="en-US"/>
          </a:p>
        </p:txBody>
      </p:sp>
    </p:spTree>
    <p:extLst>
      <p:ext uri="{BB962C8B-B14F-4D97-AF65-F5344CB8AC3E}">
        <p14:creationId xmlns:p14="http://schemas.microsoft.com/office/powerpoint/2010/main" val="3467941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https://www.bakadesuyo.com/2019/09/stop-checking-your-phone/</a:t>
            </a:r>
          </a:p>
        </p:txBody>
      </p:sp>
      <p:sp>
        <p:nvSpPr>
          <p:cNvPr id="4" name="Slide Number Placeholder 3"/>
          <p:cNvSpPr>
            <a:spLocks noGrp="1"/>
          </p:cNvSpPr>
          <p:nvPr>
            <p:ph type="sldNum" sz="quarter" idx="10"/>
          </p:nvPr>
        </p:nvSpPr>
        <p:spPr/>
        <p:txBody>
          <a:bodyPr/>
          <a:lstStyle/>
          <a:p>
            <a:fld id="{6CE49CAB-11E7-4E46-B3A8-B9759289B5BF}" type="slidenum">
              <a:rPr lang="en-US" smtClean="0"/>
              <a:t>4</a:t>
            </a:fld>
            <a:endParaRPr lang="en-US"/>
          </a:p>
        </p:txBody>
      </p:sp>
    </p:spTree>
    <p:extLst>
      <p:ext uri="{BB962C8B-B14F-4D97-AF65-F5344CB8AC3E}">
        <p14:creationId xmlns:p14="http://schemas.microsoft.com/office/powerpoint/2010/main" val="34664039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40</a:t>
            </a:fld>
            <a:endParaRPr lang="en-US"/>
          </a:p>
        </p:txBody>
      </p:sp>
    </p:spTree>
    <p:extLst>
      <p:ext uri="{BB962C8B-B14F-4D97-AF65-F5344CB8AC3E}">
        <p14:creationId xmlns:p14="http://schemas.microsoft.com/office/powerpoint/2010/main" val="23859270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UX is critical for games to be successful. Good games interact with the user via multiple senses. </a:t>
            </a:r>
            <a:endParaRPr lang="en-CA" dirty="0"/>
          </a:p>
          <a:p>
            <a:endParaRPr lang="en-US" dirty="0"/>
          </a:p>
          <a:p>
            <a:r>
              <a:rPr lang="en-CA" sz="1300" dirty="0"/>
              <a:t>interactive news – a very different experience from reading the article in a real newspaper</a:t>
            </a:r>
          </a:p>
          <a:p>
            <a:r>
              <a:rPr lang="en-CA" sz="1300" u="sng" dirty="0">
                <a:hlinkClick r:id="rId3"/>
              </a:rPr>
              <a:t>https://www.theglobeandmail.com/report-on-business/how-5g-will-change-your-life/article38009527/</a:t>
            </a:r>
            <a:r>
              <a:rPr lang="en-CA" sz="1300" dirty="0"/>
              <a:t> </a:t>
            </a:r>
          </a:p>
          <a:p>
            <a:r>
              <a:rPr lang="en-CA" sz="1300" u="sng" dirty="0">
                <a:hlinkClick r:id="rId4"/>
              </a:rPr>
              <a:t>https://www.theglobeandmail.com/news/world/amazon-rainforest-deforestation-crisis/article37722932/</a:t>
            </a:r>
            <a:r>
              <a:rPr lang="en-CA" sz="1300" dirty="0"/>
              <a:t>  </a:t>
            </a:r>
          </a:p>
          <a:p>
            <a:r>
              <a:rPr lang="en-CA" sz="1300"/>
              <a:t> </a:t>
            </a:r>
            <a:endParaRPr lang="en-CA" dirty="0"/>
          </a:p>
          <a:p>
            <a:r>
              <a:rPr lang="en-CA" dirty="0"/>
              <a:t>https://upload.wikimedia.org/wikipedia/commons/thumb/a/a1/Linux_kernel_INPUT_OUPUT_evdev_gem_USB_framebuffer.svg/1024px-Linux_kernel_INPUT_OUPUT_evdev_gem_USB_framebuffer.svg.png</a:t>
            </a:r>
          </a:p>
          <a:p>
            <a:r>
              <a:rPr lang="it-IT" b="1" dirty="0"/>
              <a:t>Attribution: </a:t>
            </a:r>
            <a:r>
              <a:rPr lang="it-IT" b="1" dirty="0">
                <a:effectLst/>
              </a:rPr>
              <a:t>Shmuel Csaba Otto Traian</a:t>
            </a:r>
          </a:p>
          <a:p>
            <a:r>
              <a:rPr lang="en-CA" dirty="0"/>
              <a:t>https://commons.wikimedia.org/wiki/File:Linux_kernel_INPUT_OUPUT_evdev_gem_USB_framebuffer.svg</a:t>
            </a:r>
          </a:p>
          <a:p>
            <a:r>
              <a:rPr lang="en-US" dirty="0"/>
              <a:t>From https://en.wikipedia.org/wiki/Human%E2%80%93computer_interaction#Design</a:t>
            </a:r>
          </a:p>
          <a:p>
            <a:endParaRPr lang="en-US" dirty="0"/>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41</a:t>
            </a:fld>
            <a:endParaRPr lang="en-US"/>
          </a:p>
        </p:txBody>
      </p:sp>
    </p:spTree>
    <p:extLst>
      <p:ext uri="{BB962C8B-B14F-4D97-AF65-F5344CB8AC3E}">
        <p14:creationId xmlns:p14="http://schemas.microsoft.com/office/powerpoint/2010/main" val="9285562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42</a:t>
            </a:fld>
            <a:endParaRPr lang="en-US"/>
          </a:p>
        </p:txBody>
      </p:sp>
    </p:spTree>
    <p:extLst>
      <p:ext uri="{BB962C8B-B14F-4D97-AF65-F5344CB8AC3E}">
        <p14:creationId xmlns:p14="http://schemas.microsoft.com/office/powerpoint/2010/main" val="20780263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43</a:t>
            </a:fld>
            <a:endParaRPr lang="en-US"/>
          </a:p>
        </p:txBody>
      </p:sp>
    </p:spTree>
    <p:extLst>
      <p:ext uri="{BB962C8B-B14F-4D97-AF65-F5344CB8AC3E}">
        <p14:creationId xmlns:p14="http://schemas.microsoft.com/office/powerpoint/2010/main" val="20434805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a:t>
            </a:r>
          </a:p>
          <a:p>
            <a:r>
              <a:rPr lang="en-US" baseline="0" dirty="0">
                <a:latin typeface="Consolas" panose="020B0609020204030204" pitchFamily="49" charset="0"/>
              </a:rPr>
              <a:t>.\ [TAB]</a:t>
            </a:r>
          </a:p>
          <a:p>
            <a:r>
              <a:rPr lang="en-US" baseline="0" dirty="0">
                <a:latin typeface="Consolas" panose="020B0609020204030204" pitchFamily="49" charset="0"/>
              </a:rPr>
              <a:t>.\*doc? [TAB]</a:t>
            </a:r>
          </a:p>
          <a:p>
            <a:r>
              <a:rPr lang="en-US" baseline="0" dirty="0">
                <a:latin typeface="Consolas" panose="020B0609020204030204" pitchFamily="49" charset="0"/>
              </a:rPr>
              <a:t>.\*.ppt? [TAB] </a:t>
            </a:r>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44</a:t>
            </a:fld>
            <a:endParaRPr lang="en-US">
              <a:solidFill>
                <a:prstClr val="black"/>
              </a:solidFill>
            </a:endParaRPr>
          </a:p>
        </p:txBody>
      </p:sp>
    </p:spTree>
    <p:extLst>
      <p:ext uri="{BB962C8B-B14F-4D97-AF65-F5344CB8AC3E}">
        <p14:creationId xmlns:p14="http://schemas.microsoft.com/office/powerpoint/2010/main" val="18186005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45</a:t>
            </a:fld>
            <a:endParaRPr lang="en-US"/>
          </a:p>
        </p:txBody>
      </p:sp>
    </p:spTree>
    <p:extLst>
      <p:ext uri="{BB962C8B-B14F-4D97-AF65-F5344CB8AC3E}">
        <p14:creationId xmlns:p14="http://schemas.microsoft.com/office/powerpoint/2010/main" val="16374014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46</a:t>
            </a:fld>
            <a:endParaRPr lang="en-US"/>
          </a:p>
        </p:txBody>
      </p:sp>
    </p:spTree>
    <p:extLst>
      <p:ext uri="{BB962C8B-B14F-4D97-AF65-F5344CB8AC3E}">
        <p14:creationId xmlns:p14="http://schemas.microsoft.com/office/powerpoint/2010/main" val="1140203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0" i="0" dirty="0">
              <a:solidFill>
                <a:srgbClr val="330000"/>
              </a:solidFill>
              <a:effectLst/>
              <a:latin typeface="Verdana" panose="020B0604030504040204" pitchFamily="34" charset="0"/>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47</a:t>
            </a:fld>
            <a:endParaRPr lang="en-US"/>
          </a:p>
        </p:txBody>
      </p:sp>
    </p:spTree>
    <p:extLst>
      <p:ext uri="{BB962C8B-B14F-4D97-AF65-F5344CB8AC3E}">
        <p14:creationId xmlns:p14="http://schemas.microsoft.com/office/powerpoint/2010/main" val="11751845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https://en.wikipedia.org/wiki/Command-line_interface</a:t>
            </a:r>
          </a:p>
          <a:p>
            <a:endParaRPr lang="en-US" dirty="0"/>
          </a:p>
          <a:p>
            <a:r>
              <a:rPr lang="en-US" dirty="0"/>
              <a:t>Unix and DOS successfully used the CLI for years. E.g. </a:t>
            </a:r>
          </a:p>
          <a:p>
            <a:r>
              <a:rPr lang="en-US" dirty="0"/>
              <a:t>vi code editor distributed in 1979 with BSD </a:t>
            </a:r>
            <a:r>
              <a:rPr lang="en-US" dirty="0" err="1"/>
              <a:t>unix</a:t>
            </a:r>
            <a:r>
              <a:rPr lang="en-US" dirty="0"/>
              <a:t> </a:t>
            </a:r>
          </a:p>
        </p:txBody>
      </p:sp>
      <p:sp>
        <p:nvSpPr>
          <p:cNvPr id="4" name="Slide Number Placeholder 3"/>
          <p:cNvSpPr>
            <a:spLocks noGrp="1"/>
          </p:cNvSpPr>
          <p:nvPr>
            <p:ph type="sldNum" sz="quarter" idx="10"/>
          </p:nvPr>
        </p:nvSpPr>
        <p:spPr/>
        <p:txBody>
          <a:bodyPr/>
          <a:lstStyle/>
          <a:p>
            <a:fld id="{6CE49CAB-11E7-4E46-B3A8-B9759289B5BF}" type="slidenum">
              <a:rPr lang="en-US" smtClean="0"/>
              <a:t>48</a:t>
            </a:fld>
            <a:endParaRPr lang="en-US"/>
          </a:p>
        </p:txBody>
      </p:sp>
    </p:spTree>
    <p:extLst>
      <p:ext uri="{BB962C8B-B14F-4D97-AF65-F5344CB8AC3E}">
        <p14:creationId xmlns:p14="http://schemas.microsoft.com/office/powerpoint/2010/main" val="32806596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49</a:t>
            </a:fld>
            <a:endParaRPr lang="en-US"/>
          </a:p>
        </p:txBody>
      </p:sp>
    </p:spTree>
    <p:extLst>
      <p:ext uri="{BB962C8B-B14F-4D97-AF65-F5344CB8AC3E}">
        <p14:creationId xmlns:p14="http://schemas.microsoft.com/office/powerpoint/2010/main" val="3481772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r>
              <a:rPr lang="en-US" sz="1200" dirty="0"/>
              <a:t>Appropriately, we are doing this topic first. Yes, it was last on the agenda but that’s the whole problem with time management: we leave it to the end when there isn’t enough time. By the mid-point of the term, most of us have discovered we don't have enough time so it is about time we looked at this. We say Time Management but time cannot be managed. You cannot be in charge of time, or control it, or order it around. </a:t>
            </a:r>
          </a:p>
          <a:p>
            <a:endParaRPr lang="en-US" sz="1200" dirty="0"/>
          </a:p>
          <a:p>
            <a:r>
              <a:rPr lang="en-US" sz="1200" dirty="0"/>
              <a:t>How is it that </a:t>
            </a:r>
            <a:r>
              <a:rPr lang="en-CA" sz="1200" b="1" dirty="0"/>
              <a:t> time and time again </a:t>
            </a:r>
            <a:r>
              <a:rPr lang="en-US" sz="1200" dirty="0"/>
              <a:t>we don't have time? We do too many things at the same time yet want to do it right the first time, find ourselves working against time…and all these things happen </a:t>
            </a:r>
            <a:r>
              <a:rPr lang="en-US" sz="1200" i="1" dirty="0"/>
              <a:t>all the time. </a:t>
            </a:r>
            <a:r>
              <a:rPr lang="en-US" sz="1200" b="0" dirty="0"/>
              <a:t>Where does the time go? In </a:t>
            </a:r>
            <a:r>
              <a:rPr lang="en-US" sz="1200" b="1" dirty="0"/>
              <a:t>29BCE, Virgil wrote Tempus Fugit; Time has been fleeing since the dawn of time</a:t>
            </a:r>
            <a:r>
              <a:rPr lang="en-US" sz="1200" b="0" dirty="0"/>
              <a:t>. We wish we had time to make the time, find the time to put in the time, we want to be ahead of our time not behind the times, we don’t want to get old before our time. We always need more time, wonder why we waste time while we are passing the time. The best time to run out of time is when you are having a bad time. See https://en.oxforddictionaries.com/definition/time</a:t>
            </a:r>
          </a:p>
          <a:p>
            <a:r>
              <a:rPr lang="en-US" sz="1200" b="0" dirty="0"/>
              <a:t>Only musicians "keep time" and then it's only the drummer and bass player. </a:t>
            </a:r>
            <a:r>
              <a:rPr lang="en-US" sz="1200" dirty="0"/>
              <a:t>Time is money, but, unlike money, you cannot actually run out of time. </a:t>
            </a:r>
            <a:r>
              <a:rPr lang="en-US" sz="1200" b="1" i="0" dirty="0">
                <a:solidFill>
                  <a:srgbClr val="330000"/>
                </a:solidFill>
                <a:effectLst/>
                <a:latin typeface="Verdana" panose="020B0604030504040204" pitchFamily="34" charset="0"/>
              </a:rPr>
              <a:t>Rich or poor, wise or foolish, old or young, lazy or hardworking, everyone gets 24 hours, replenished daily. Time is not something we have, time is something we are given. Time is a choice we make. Having no </a:t>
            </a:r>
            <a:r>
              <a:rPr lang="en-US" sz="1200" b="1" i="0" kern="1200" dirty="0">
                <a:solidFill>
                  <a:srgbClr val="330000"/>
                </a:solidFill>
                <a:effectLst/>
                <a:latin typeface="Verdana" panose="020B0604030504040204" pitchFamily="34" charset="0"/>
                <a:ea typeface="+mn-ea"/>
                <a:cs typeface="+mn-cs"/>
              </a:rPr>
              <a:t>time is a message about something else. </a:t>
            </a:r>
            <a:r>
              <a:rPr lang="en-CA" sz="1200" b="1" i="0" kern="1200" dirty="0">
                <a:solidFill>
                  <a:srgbClr val="330000"/>
                </a:solidFill>
                <a:effectLst/>
                <a:latin typeface="Verdana" panose="020B0604030504040204" pitchFamily="34" charset="0"/>
                <a:ea typeface="+mn-ea"/>
                <a:cs typeface="+mn-cs"/>
              </a:rPr>
              <a:t>We </a:t>
            </a:r>
            <a:r>
              <a:rPr lang="en-CA" sz="1200" b="1" i="0" dirty="0">
                <a:solidFill>
                  <a:srgbClr val="330000"/>
                </a:solidFill>
                <a:effectLst/>
                <a:latin typeface="Verdana" panose="020B0604030504040204" pitchFamily="34" charset="0"/>
              </a:rPr>
              <a:t>don’t have a time management problem, we have an </a:t>
            </a:r>
            <a:r>
              <a:rPr lang="en-CA" sz="1200" b="1" i="1" dirty="0">
                <a:solidFill>
                  <a:srgbClr val="330000"/>
                </a:solidFill>
                <a:effectLst/>
                <a:latin typeface="Verdana" panose="020B0604030504040204" pitchFamily="34" charset="0"/>
              </a:rPr>
              <a:t>attention </a:t>
            </a:r>
            <a:r>
              <a:rPr lang="en-CA" sz="1200" b="1" i="0" dirty="0">
                <a:solidFill>
                  <a:srgbClr val="330000"/>
                </a:solidFill>
                <a:effectLst/>
                <a:latin typeface="Verdana" panose="020B0604030504040204" pitchFamily="34" charset="0"/>
              </a:rPr>
              <a:t>management problem.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Smartphones Are the New Cigarettes – https://markmanson.net/smartphones</a:t>
            </a:r>
          </a:p>
          <a:p>
            <a:pPr algn="l">
              <a:buFont typeface="Arial" panose="020B0604020202020204" pitchFamily="34" charset="0"/>
              <a:buNone/>
            </a:pPr>
            <a:r>
              <a:rPr lang="en-CA" sz="1200" b="0" i="0" dirty="0">
                <a:solidFill>
                  <a:srgbClr val="330000"/>
                </a:solidFill>
                <a:effectLst/>
                <a:latin typeface="Verdana" panose="020B0604030504040204" pitchFamily="34" charset="0"/>
              </a:rPr>
              <a:t>————</a:t>
            </a:r>
          </a:p>
          <a:p>
            <a:r>
              <a:rPr lang="en-US" sz="1200" b="1" dirty="0"/>
              <a:t>Nobody is too busy, it’s just a matter of priorities.</a:t>
            </a:r>
            <a:br>
              <a:rPr lang="en-US" sz="1200" b="1" dirty="0"/>
            </a:br>
            <a:r>
              <a:rPr lang="en-US" sz="1200" b="0" dirty="0"/>
              <a:t>"I didn't have time."  </a:t>
            </a:r>
            <a:r>
              <a:rPr lang="en-US" sz="1200" dirty="0"/>
              <a:t>This really means it wasn't important enough, it wasn't a high priority, fun, distracting, profitable, or urgent enough to make it to the top of the list.</a:t>
            </a:r>
          </a:p>
          <a:p>
            <a:r>
              <a:rPr lang="en-US" sz="1200" dirty="0"/>
              <a:t>Every few days, Twitter and Facebook soak up a billion hours of 'spare' time. Where did that time come from? What did we do before social media was here? Weren't we busy before 2007?</a:t>
            </a:r>
          </a:p>
          <a:p>
            <a:pPr defTabSz="966612">
              <a:defRPr/>
            </a:pPr>
            <a:r>
              <a:rPr lang="en-CA" sz="1200" dirty="0"/>
              <a:t>http://sethgodin.typepad.com/seths_blog/2014/04/i-didnt-have-time.html</a:t>
            </a:r>
          </a:p>
          <a:p>
            <a:pPr defTabSz="966612">
              <a:defRPr/>
            </a:pPr>
            <a:r>
              <a:rPr lang="en-CA" sz="1200" dirty="0"/>
              <a:t>http://www.bakadesuyo.com/2017/03/how-to-stop-checking-your-phone/</a:t>
            </a:r>
          </a:p>
          <a:p>
            <a:endParaRPr lang="en-US" sz="1200" dirty="0"/>
          </a:p>
          <a:p>
            <a:pPr defTabSz="966612">
              <a:defRPr/>
            </a:pPr>
            <a:r>
              <a:rPr lang="en-CA" sz="1200" b="0" i="0" dirty="0">
                <a:solidFill>
                  <a:srgbClr val="330000"/>
                </a:solidFill>
                <a:effectLst/>
                <a:latin typeface="Verdana" panose="020B0604030504040204" pitchFamily="34" charset="0"/>
              </a:rPr>
              <a:t>James </a:t>
            </a:r>
            <a:r>
              <a:rPr lang="en-CA" sz="1200" b="0" i="0" dirty="0" err="1">
                <a:solidFill>
                  <a:srgbClr val="330000"/>
                </a:solidFill>
                <a:effectLst/>
                <a:latin typeface="Verdana" panose="020B0604030504040204" pitchFamily="34" charset="0"/>
              </a:rPr>
              <a:t>Gleik</a:t>
            </a:r>
            <a:r>
              <a:rPr lang="en-CA" sz="1200" b="0" i="0" dirty="0">
                <a:solidFill>
                  <a:srgbClr val="330000"/>
                </a:solidFill>
                <a:effectLst/>
                <a:latin typeface="Verdana" panose="020B0604030504040204" pitchFamily="34" charset="0"/>
              </a:rPr>
              <a:t>: "Recognize that neither technology nor efficiency can acquire more time for you, because time is not a thing you have lost. It is not a thing you ever had." "You can't waste time and you can't save time; you can only choose what you do at any given moment." </a:t>
            </a:r>
            <a:r>
              <a:rPr lang="en-CA" sz="1200" b="0" i="1" dirty="0">
                <a:solidFill>
                  <a:srgbClr val="330000"/>
                </a:solidFill>
                <a:effectLst/>
                <a:latin typeface="Verdana" panose="020B0604030504040204" pitchFamily="34" charset="0"/>
              </a:rPr>
              <a:t>from “James </a:t>
            </a:r>
            <a:r>
              <a:rPr lang="en-CA" sz="1200" b="0" i="1" dirty="0" err="1">
                <a:solidFill>
                  <a:srgbClr val="330000"/>
                </a:solidFill>
                <a:effectLst/>
                <a:latin typeface="Verdana" panose="020B0604030504040204" pitchFamily="34" charset="0"/>
              </a:rPr>
              <a:t>Gleick's</a:t>
            </a:r>
            <a:r>
              <a:rPr lang="en-CA" sz="1200" b="0" i="1" dirty="0">
                <a:solidFill>
                  <a:srgbClr val="330000"/>
                </a:solidFill>
                <a:effectLst/>
                <a:latin typeface="Verdana" panose="020B0604030504040204" pitchFamily="34" charset="0"/>
              </a:rPr>
              <a:t> Survival Lessons” in</a:t>
            </a:r>
            <a:r>
              <a:rPr lang="en-CA" sz="1200" b="0" i="0" dirty="0">
                <a:solidFill>
                  <a:srgbClr val="330000"/>
                </a:solidFill>
                <a:effectLst/>
                <a:latin typeface="Verdana" panose="020B0604030504040204" pitchFamily="34" charset="0"/>
              </a:rPr>
              <a:t> </a:t>
            </a:r>
            <a:r>
              <a:rPr lang="en-CA" sz="1200" b="0" i="0" dirty="0">
                <a:solidFill>
                  <a:srgbClr val="330000"/>
                </a:solidFill>
                <a:effectLst/>
                <a:latin typeface="Verdana" panose="020B0604030504040204" pitchFamily="34" charset="0"/>
                <a:hlinkClick r:id="rId3"/>
              </a:rPr>
              <a:t>Wired 7.08</a:t>
            </a:r>
            <a:r>
              <a:rPr lang="en-CA" sz="1200" b="0" i="0" dirty="0">
                <a:solidFill>
                  <a:srgbClr val="330000"/>
                </a:solidFill>
                <a:effectLst/>
                <a:latin typeface="Verdana" panose="020B0604030504040204" pitchFamily="34" charset="0"/>
              </a:rPr>
              <a:t> http://archive.wired.com/wired/archive/7.08/gleick.html</a:t>
            </a:r>
          </a:p>
          <a:p>
            <a:endParaRPr lang="en-US" sz="1200" dirty="0"/>
          </a:p>
          <a:p>
            <a:pPr defTabSz="966612">
              <a:defRPr/>
            </a:pPr>
            <a:r>
              <a:rPr lang="en-CA" sz="1200" dirty="0"/>
              <a:t>the actual Thoreau quote is “…the cost of a thing is the amount of what I will call life which is required to be exchanged for it, immediately or in the long run,” </a:t>
            </a:r>
            <a:r>
              <a:rPr lang="en-CA" sz="1200" i="1" dirty="0"/>
              <a:t>Walden</a:t>
            </a:r>
            <a:r>
              <a:rPr lang="en-CA" sz="1200" dirty="0"/>
              <a:t>, “Economy”</a:t>
            </a:r>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5</a:t>
            </a:fld>
            <a:endParaRPr lang="en-US"/>
          </a:p>
        </p:txBody>
      </p:sp>
    </p:spTree>
    <p:extLst>
      <p:ext uri="{BB962C8B-B14F-4D97-AF65-F5344CB8AC3E}">
        <p14:creationId xmlns:p14="http://schemas.microsoft.com/office/powerpoint/2010/main" val="15457961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50</a:t>
            </a:fld>
            <a:endParaRPr lang="en-US"/>
          </a:p>
        </p:txBody>
      </p:sp>
    </p:spTree>
    <p:extLst>
      <p:ext uri="{BB962C8B-B14F-4D97-AF65-F5344CB8AC3E}">
        <p14:creationId xmlns:p14="http://schemas.microsoft.com/office/powerpoint/2010/main" val="39344337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51</a:t>
            </a:fld>
            <a:endParaRPr lang="en-US"/>
          </a:p>
        </p:txBody>
      </p:sp>
    </p:spTree>
    <p:extLst>
      <p:ext uri="{BB962C8B-B14F-4D97-AF65-F5344CB8AC3E}">
        <p14:creationId xmlns:p14="http://schemas.microsoft.com/office/powerpoint/2010/main" val="8336579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52</a:t>
            </a:fld>
            <a:endParaRPr lang="en-US"/>
          </a:p>
        </p:txBody>
      </p:sp>
    </p:spTree>
    <p:extLst>
      <p:ext uri="{BB962C8B-B14F-4D97-AF65-F5344CB8AC3E}">
        <p14:creationId xmlns:p14="http://schemas.microsoft.com/office/powerpoint/2010/main" val="2628388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53</a:t>
            </a:fld>
            <a:endParaRPr lang="en-US"/>
          </a:p>
        </p:txBody>
      </p:sp>
    </p:spTree>
    <p:extLst>
      <p:ext uri="{BB962C8B-B14F-4D97-AF65-F5344CB8AC3E}">
        <p14:creationId xmlns:p14="http://schemas.microsoft.com/office/powerpoint/2010/main" val="15406228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54</a:t>
            </a:fld>
            <a:endParaRPr lang="en-US"/>
          </a:p>
        </p:txBody>
      </p:sp>
    </p:spTree>
    <p:extLst>
      <p:ext uri="{BB962C8B-B14F-4D97-AF65-F5344CB8AC3E}">
        <p14:creationId xmlns:p14="http://schemas.microsoft.com/office/powerpoint/2010/main" val="2053877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r>
              <a:rPr lang="en-US" dirty="0"/>
              <a:t>To do lists and your Inbox are a stack, Last In, First Out. Stacks deal with the immediate. Emails more than a week old may never be answered. You  know how it goes: the day began beautifully, </a:t>
            </a:r>
            <a:r>
              <a:rPr lang="en-US"/>
              <a:t>then…people.</a:t>
            </a:r>
            <a:endParaRPr lang="en-US" dirty="0"/>
          </a:p>
          <a:p>
            <a:r>
              <a:rPr lang="en-CA" sz="1300" dirty="0"/>
              <a:t>The problem is not the few seconds you take to check your phone's notifications (you are right about that), the real problem is the many minutes it will take to reload your working memory and get your focus back to the interrupted task.</a:t>
            </a:r>
            <a:r>
              <a:rPr lang="en-CA" dirty="0"/>
              <a:t> This is </a:t>
            </a:r>
            <a:r>
              <a:rPr lang="en-CA" b="1" i="0" dirty="0">
                <a:solidFill>
                  <a:srgbClr val="330000"/>
                </a:solidFill>
                <a:effectLst/>
                <a:latin typeface="Verdana" panose="020B0604030504040204" pitchFamily="34" charset="0"/>
              </a:rPr>
              <a:t>an attention management problem. </a:t>
            </a:r>
            <a:endParaRPr lang="en-CA" dirty="0"/>
          </a:p>
          <a:p>
            <a:endParaRPr lang="en-US" dirty="0"/>
          </a:p>
          <a:p>
            <a:r>
              <a:rPr lang="en-US" dirty="0"/>
              <a:t>The calendar schedule and project plan is a queue: First In, First Out. Queues deal with the important activities that are planned and scheduled. The passage of time conveniently organizes your queue but only if you schedule your to-do list tasks and follow the schedule. </a:t>
            </a:r>
            <a:r>
              <a:rPr lang="en-CA" sz="1200" dirty="0"/>
              <a:t>Nobody ever looked at an empty calendar and said, "The best way to spend this time is by cramming it full of meetings!" or got up in the morning and thought, </a:t>
            </a:r>
            <a:r>
              <a:rPr lang="en-CA" sz="1200" i="1" dirty="0"/>
              <a:t>Today I'll spend hours on my phone reading and posting to social media, and then YouTube or Netflix to rest my thumbs!</a:t>
            </a:r>
            <a:r>
              <a:rPr lang="en-CA" sz="1200" dirty="0"/>
              <a:t> </a:t>
            </a:r>
          </a:p>
          <a:p>
            <a:r>
              <a:rPr lang="en-CA" sz="1200" dirty="0"/>
              <a:t>Yet that's what we do. So, start with making time for the most important things in your life: celebrating a birthday or anniversary, calling your mother (you know you should do this more often), dinner with your family, a movie with your partner, visiting with friends, and downtime for yourself. </a:t>
            </a:r>
            <a:r>
              <a:rPr lang="en-CA" sz="1300" dirty="0"/>
              <a:t>Putting everything you must do into your calendar reduces "memory load", the active process of keeping something "in mind" so you don't forget it. The memory load of "I can't forget to do this" reduces your capacity to think and increases your anxiety of forgetting it.</a:t>
            </a:r>
            <a:r>
              <a:rPr lang="en-CA" dirty="0"/>
              <a:t> Putting 'love to do' items in your calendar gives you a goal to work toward. Putting 'must do' items in your calendar gives you the opportunity to focus and get those things done.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CA" b="1" i="0" dirty="0">
                <a:solidFill>
                  <a:srgbClr val="330000"/>
                </a:solidFill>
                <a:effectLst/>
                <a:latin typeface="Verdana" panose="020B0604030504040204" pitchFamily="34" charset="0"/>
              </a:rPr>
              <a:t>This is time management. What choice will you make for the time blocks in your calendar? </a:t>
            </a:r>
            <a:r>
              <a:rPr lang="en-CA" sz="1200" dirty="0"/>
              <a:t>No one </a:t>
            </a:r>
            <a:r>
              <a:rPr lang="en-CA" sz="1200" i="1" dirty="0"/>
              <a:t>plans </a:t>
            </a:r>
            <a:r>
              <a:rPr lang="en-CA" sz="1200" dirty="0"/>
              <a:t>to fail. People fail one mark at a time. Erosion: Marks you can afford to lose, turns into Catastrophe: Marks you can't get back.</a:t>
            </a:r>
            <a:endParaRPr lang="en-CA" sz="1200" b="1" i="0" dirty="0">
              <a:solidFill>
                <a:srgbClr val="330000"/>
              </a:solidFill>
              <a:effectLst/>
              <a:latin typeface="Verdana" panose="020B0604030504040204" pitchFamily="34" charset="0"/>
            </a:endParaRPr>
          </a:p>
          <a:p>
            <a:endParaRPr lang="en-CA" b="1" i="0" dirty="0">
              <a:solidFill>
                <a:srgbClr val="330000"/>
              </a:solidFill>
              <a:effectLst/>
              <a:latin typeface="Verdana" panose="020B0604030504040204" pitchFamily="34" charset="0"/>
            </a:endParaRPr>
          </a:p>
          <a:p>
            <a:r>
              <a:rPr lang="en-US" dirty="0"/>
              <a:t>Scheduling a task means estimating time for something you may never have done before.  Make your best guess. The more your guesses are wrong today, the less they will be wrong tomorrow. </a:t>
            </a:r>
            <a:endParaRPr lang="en-CA" b="0" i="0" dirty="0">
              <a:solidFill>
                <a:srgbClr val="330000"/>
              </a:solidFill>
              <a:effectLst/>
              <a:latin typeface="Verdana" panose="020B0604030504040204" pitchFamily="34" charset="0"/>
            </a:endParaRPr>
          </a:p>
          <a:p>
            <a:pPr algn="l">
              <a:buFont typeface="Arial" panose="020B0604020202020204" pitchFamily="34" charset="0"/>
              <a:buNone/>
            </a:pPr>
            <a:r>
              <a:rPr lang="en-CA" b="0" i="0" dirty="0">
                <a:solidFill>
                  <a:srgbClr val="330000"/>
                </a:solidFill>
                <a:effectLst/>
                <a:latin typeface="Verdana" panose="020B0604030504040204" pitchFamily="34" charset="0"/>
              </a:rPr>
              <a:t>Standard estimation for programming tasks:</a:t>
            </a:r>
            <a:br>
              <a:rPr lang="en-CA" b="0" i="0" dirty="0">
                <a:solidFill>
                  <a:srgbClr val="330000"/>
                </a:solidFill>
                <a:effectLst/>
                <a:latin typeface="Verdana" panose="020B0604030504040204" pitchFamily="34" charset="0"/>
              </a:rPr>
            </a:br>
            <a:r>
              <a:rPr lang="en-CA" b="0" i="0" dirty="0">
                <a:solidFill>
                  <a:srgbClr val="330000"/>
                </a:solidFill>
                <a:effectLst/>
                <a:latin typeface="Verdana" panose="020B0604030504040204" pitchFamily="34" charset="0"/>
              </a:rPr>
              <a:t>most realistic and honest estimate (includes coffee input, coffee output, breaks, and distractions) </a:t>
            </a:r>
            <a:r>
              <a:rPr lang="en-CA" b="1" i="0" dirty="0">
                <a:solidFill>
                  <a:srgbClr val="330000"/>
                </a:solidFill>
                <a:effectLst/>
                <a:latin typeface="Verdana" panose="020B0604030504040204" pitchFamily="34" charset="0"/>
              </a:rPr>
              <a:t>× 2 </a:t>
            </a:r>
            <a:r>
              <a:rPr lang="en-CA" b="0" i="0" dirty="0">
                <a:solidFill>
                  <a:srgbClr val="330000"/>
                </a:solidFill>
                <a:effectLst/>
                <a:latin typeface="Verdana" panose="020B0604030504040204" pitchFamily="34" charset="0"/>
              </a:rPr>
              <a:t>(for experts)</a:t>
            </a:r>
            <a:r>
              <a:rPr lang="en-CA" b="1" i="0" dirty="0">
                <a:solidFill>
                  <a:srgbClr val="330000"/>
                </a:solidFill>
                <a:effectLst/>
                <a:latin typeface="Verdana" panose="020B0604030504040204" pitchFamily="34" charset="0"/>
              </a:rPr>
              <a:t> </a:t>
            </a:r>
            <a:r>
              <a:rPr lang="en-CA" b="0" i="0" dirty="0">
                <a:solidFill>
                  <a:srgbClr val="330000"/>
                </a:solidFill>
                <a:effectLst/>
                <a:latin typeface="Verdana" panose="020B0604030504040204" pitchFamily="34" charset="0"/>
              </a:rPr>
              <a:t>to</a:t>
            </a:r>
            <a:r>
              <a:rPr lang="en-CA" b="1" i="0" dirty="0">
                <a:solidFill>
                  <a:srgbClr val="330000"/>
                </a:solidFill>
                <a:effectLst/>
                <a:latin typeface="Verdana" panose="020B0604030504040204" pitchFamily="34" charset="0"/>
              </a:rPr>
              <a:t> 4 </a:t>
            </a:r>
            <a:r>
              <a:rPr lang="en-CA" b="0" i="0" dirty="0">
                <a:solidFill>
                  <a:srgbClr val="330000"/>
                </a:solidFill>
                <a:effectLst/>
                <a:latin typeface="Verdana" panose="020B0604030504040204" pitchFamily="34" charset="0"/>
              </a:rPr>
              <a:t>(for the rest of us). That's total time spent on task.</a:t>
            </a:r>
          </a:p>
          <a:p>
            <a:pPr algn="l">
              <a:buFont typeface="Arial" panose="020B0604020202020204" pitchFamily="34" charset="0"/>
              <a:buNone/>
            </a:pPr>
            <a:endParaRPr lang="en-US" b="0" i="0" dirty="0">
              <a:solidFill>
                <a:srgbClr val="330000"/>
              </a:solidFill>
              <a:effectLst/>
              <a:latin typeface="Verdana" panose="020B0604030504040204" pitchFamily="34" charset="0"/>
            </a:endParaRPr>
          </a:p>
          <a:p>
            <a:r>
              <a:rPr lang="en-US" dirty="0"/>
              <a:t>S</a:t>
            </a:r>
            <a:r>
              <a:rPr lang="en-CA" dirty="0" err="1"/>
              <a:t>ee</a:t>
            </a:r>
            <a:r>
              <a:rPr lang="en-CA" dirty="0"/>
              <a:t> also http://eisenhower-matrix.com/   --  </a:t>
            </a:r>
            <a:r>
              <a:rPr lang="en-US" dirty="0"/>
              <a:t>T</a:t>
            </a:r>
            <a:r>
              <a:rPr lang="en-CA" dirty="0"/>
              <a:t>he 2 X 2 matrix of </a:t>
            </a:r>
            <a:r>
              <a:rPr lang="en-CA" sz="1300" dirty="0"/>
              <a:t>urgent/not and important/not</a:t>
            </a:r>
          </a:p>
          <a:p>
            <a:r>
              <a:rPr lang="en-US" sz="1300" dirty="0"/>
              <a:t>http://eisenhower-matrix.com/first-things-first/  – Steven Covey's version</a:t>
            </a:r>
          </a:p>
          <a:p>
            <a:r>
              <a:rPr lang="en-CA" sz="1300" dirty="0"/>
              <a:t>https://www.google.ca/search?q=eisenhower+covey  or   https://www.google.ca/search?q=eisenhower+matrix+covey</a:t>
            </a:r>
          </a:p>
        </p:txBody>
      </p:sp>
      <p:sp>
        <p:nvSpPr>
          <p:cNvPr id="4" name="Slide Number Placeholder 3"/>
          <p:cNvSpPr>
            <a:spLocks noGrp="1"/>
          </p:cNvSpPr>
          <p:nvPr>
            <p:ph type="sldNum" sz="quarter" idx="10"/>
          </p:nvPr>
        </p:nvSpPr>
        <p:spPr/>
        <p:txBody>
          <a:bodyPr/>
          <a:lstStyle/>
          <a:p>
            <a:fld id="{6CE49CAB-11E7-4E46-B3A8-B9759289B5BF}" type="slidenum">
              <a:rPr lang="en-US" smtClean="0"/>
              <a:t>6</a:t>
            </a:fld>
            <a:endParaRPr lang="en-US"/>
          </a:p>
        </p:txBody>
      </p:sp>
    </p:spTree>
    <p:extLst>
      <p:ext uri="{BB962C8B-B14F-4D97-AF65-F5344CB8AC3E}">
        <p14:creationId xmlns:p14="http://schemas.microsoft.com/office/powerpoint/2010/main" val="4263604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pPr defTabSz="966612">
              <a:defRPr/>
            </a:pPr>
            <a:r>
              <a:rPr lang="en-CA" sz="1300" dirty="0"/>
              <a:t>This comes from a Mark Twain quote: “Eat a live frog first thing in the morning and nothing worse will happen to you the rest of the day.”</a:t>
            </a:r>
          </a:p>
          <a:p>
            <a:pPr defTabSz="966612">
              <a:defRPr/>
            </a:pPr>
            <a:r>
              <a:rPr lang="en-US" sz="1300" dirty="0"/>
              <a:t>Do the task that is the most distasteful, the most difficult, the least appealing to you first thing in the morning…and you won't have to look forward to it all day long. It will also get done.</a:t>
            </a:r>
          </a:p>
          <a:p>
            <a:pPr defTabSz="966612">
              <a:defRPr/>
            </a:pPr>
            <a:endParaRPr lang="en-US" sz="1300" dirty="0"/>
          </a:p>
          <a:p>
            <a:r>
              <a:rPr lang="en-CA" sz="1300" b="1" dirty="0"/>
              <a:t>Handling distractions</a:t>
            </a:r>
            <a:r>
              <a:rPr lang="en-CA" sz="1300" dirty="0"/>
              <a:t>: when an interesting thought enters your head, take a moment to write it down (pen and paper). Handling unavoidable interruptions: take a few moments to write out your current thought (pen and paper) to bookmark your place in the interrupted task. Your brain, motivation, will power, and emotion can relax: you won't forget. Now, get back to what you were doing.</a:t>
            </a:r>
            <a:endParaRPr lang="en-CA" sz="1400" dirty="0"/>
          </a:p>
          <a:p>
            <a:endParaRPr lang="en-US" sz="1400" dirty="0"/>
          </a:p>
          <a:p>
            <a:r>
              <a:rPr lang="en-CA" sz="1300" dirty="0"/>
              <a:t>Redefine wealth and value as time and attention, and success becomes using time effectively and being intentional with our focus. Very successful people often spend their first work hours away from the distractions of the office, email, smartphones, and the Internet to focus only on their most important task for the day—then they go to the office and interact with the world.</a:t>
            </a:r>
            <a:endParaRPr lang="en-US" sz="1400" dirty="0"/>
          </a:p>
          <a:p>
            <a:endParaRPr lang="en-US" sz="1400" dirty="0"/>
          </a:p>
          <a:p>
            <a:r>
              <a:rPr lang="en-CA" dirty="0">
                <a:sym typeface="Wingdings" panose="05000000000000000000" pitchFamily="2" charset="2"/>
              </a:rPr>
              <a:t>Frogs are not only for breakfast… come to class. Students who pass are the ones who come to class; the ones who don't, don't. Coming to class is the result, the outward action, of self-regulated learners. see http://mathedseminar.pbworks.com/w/file/fetch/94760840/Zimmerman%20-%202002%20-%20Becoming%20a%20Self-Regulated%20Learner%20An%20Overview.pdf</a:t>
            </a:r>
            <a:br>
              <a:rPr lang="en-CA" dirty="0">
                <a:sym typeface="Wingdings" panose="05000000000000000000" pitchFamily="2" charset="2"/>
              </a:rPr>
            </a:br>
            <a:r>
              <a:rPr lang="en-CA" dirty="0">
                <a:sym typeface="Wingdings" panose="05000000000000000000" pitchFamily="2" charset="2"/>
              </a:rPr>
              <a:t>just come to class.</a:t>
            </a:r>
            <a:endParaRPr lang="en-CA" dirty="0"/>
          </a:p>
          <a:p>
            <a:endParaRPr lang="en-US" dirty="0"/>
          </a:p>
          <a:p>
            <a:pPr defTabSz="966612">
              <a:defRPr/>
            </a:pPr>
            <a:r>
              <a:rPr lang="en-CA" sz="1200" dirty="0"/>
              <a:t>Procrastination: It's pretty much all in the mind  https://www.bbc.com/news/health-45295392 </a:t>
            </a:r>
          </a:p>
          <a:p>
            <a:pPr defTabSz="966612">
              <a:defRPr/>
            </a:pPr>
            <a:r>
              <a:rPr lang="en-CA" sz="1200" dirty="0"/>
              <a:t>Starting Your Day on the Internet Is Damaging Your Brain  </a:t>
            </a:r>
            <a:r>
              <a:rPr lang="en-US" sz="1200" dirty="0"/>
              <a:t>https://getpocket.com/explore/item/starting-your-day-on-the-internet-is-damaging-your-brain</a:t>
            </a:r>
            <a:br>
              <a:rPr lang="en-US" sz="1200" dirty="0"/>
            </a:br>
            <a:r>
              <a:rPr lang="en-US" sz="1200" dirty="0"/>
              <a:t>https://www.realsimple.com/work-life/life-strategies/time-management/procrastination</a:t>
            </a:r>
          </a:p>
          <a:p>
            <a:pPr defTabSz="966612">
              <a:defRPr/>
            </a:pPr>
            <a:endParaRPr lang="en-CA" sz="1200" dirty="0"/>
          </a:p>
          <a:p>
            <a:r>
              <a:rPr lang="en-US" dirty="0"/>
              <a:t>https://www.psychologytoday.com/ca/blog/brain-wise/201209/the-true-cost-multi-tasking</a:t>
            </a:r>
          </a:p>
          <a:p>
            <a:r>
              <a:rPr lang="en-US" dirty="0"/>
              <a:t>https://www.theverge.com/2017/1/31/14450710/bring-back-the-dumb-phone</a:t>
            </a:r>
          </a:p>
          <a:p>
            <a:r>
              <a:rPr lang="en-US" dirty="0"/>
              <a:t>http://calnewport.com/blog/</a:t>
            </a:r>
          </a:p>
          <a:p>
            <a:endParaRPr lang="en-US" dirty="0"/>
          </a:p>
          <a:p>
            <a:r>
              <a:rPr lang="en-US" dirty="0"/>
              <a:t>Put the big rocks in first!</a:t>
            </a:r>
            <a:endParaRPr lang="en-CA" dirty="0"/>
          </a:p>
          <a:p>
            <a:r>
              <a:rPr lang="en-CA" dirty="0"/>
              <a:t>https://www.popsugar.com/smart-living/Mayonnaise-Jar-Two-Cups-Coffee-Story-34745305</a:t>
            </a:r>
          </a:p>
          <a:p>
            <a:r>
              <a:rPr lang="en-CA" dirty="0"/>
              <a:t>https://www.youtube.com/watch?v=Zc3tWGoQq5E&amp;ab_channel=AlanOPinoy</a:t>
            </a:r>
          </a:p>
          <a:p>
            <a:endParaRPr lang="en-US" dirty="0"/>
          </a:p>
          <a:p>
            <a:r>
              <a:rPr lang="en-CA" dirty="0"/>
              <a:t>https://cdn.elearninginfographics.com/wp-content/uploads/Ready-Set-Innovate-Infographic.jpg  Do this; don't do that. </a:t>
            </a:r>
            <a:r>
              <a:rPr lang="en-CA" dirty="0">
                <a:sym typeface="Wingdings" panose="05000000000000000000" pitchFamily="2" charset="2"/>
              </a:rPr>
              <a:t> help for getting started and getting unstuck</a:t>
            </a:r>
          </a:p>
          <a:p>
            <a:endParaRPr lang="en-CA" dirty="0">
              <a:sym typeface="Wingdings" panose="05000000000000000000" pitchFamily="2" charset="2"/>
            </a:endParaRPr>
          </a:p>
          <a:p>
            <a:r>
              <a:rPr lang="en-CA" dirty="0">
                <a:sym typeface="Wingdings" panose="05000000000000000000" pitchFamily="2" charset="2"/>
              </a:rPr>
              <a:t>Distraction: https://www.google.com/search?q=smartphone+teenagers+depression+anxiety+site%3Atheglobeandmail.com</a:t>
            </a:r>
          </a:p>
          <a:p>
            <a:endParaRPr lang="en-CA" dirty="0">
              <a:sym typeface="Wingdings" panose="05000000000000000000" pitchFamily="2" charset="2"/>
            </a:endParaRPr>
          </a:p>
          <a:p>
            <a:r>
              <a:rPr lang="en-CA" dirty="0">
                <a:sym typeface="Wingdings" panose="05000000000000000000" pitchFamily="2" charset="2"/>
              </a:rPr>
              <a:t>Forget searching for the perfect programming language... That's like carpenters trying different hammers and developing nail designs when the problem is the maple: Hardwood is not willing to be nailed. If we are mindful of the objective, we can be flexible with our tools and in our process. There have been innumerable conferences and learned papers on teaching programming. Most pedagogy research is deeply flawed. It assumes students come to class, that problem solving skills are transferable between disciplines, there is no distinction between inductive and deductive reasoning skills, and that deductive reasoning is as natural as inductive. All. Bad. Assumptions.</a:t>
            </a:r>
          </a:p>
        </p:txBody>
      </p:sp>
      <p:sp>
        <p:nvSpPr>
          <p:cNvPr id="4" name="Slide Number Placeholder 3"/>
          <p:cNvSpPr>
            <a:spLocks noGrp="1"/>
          </p:cNvSpPr>
          <p:nvPr>
            <p:ph type="sldNum" sz="quarter" idx="10"/>
          </p:nvPr>
        </p:nvSpPr>
        <p:spPr/>
        <p:txBody>
          <a:bodyPr/>
          <a:lstStyle/>
          <a:p>
            <a:fld id="{6CE49CAB-11E7-4E46-B3A8-B9759289B5BF}" type="slidenum">
              <a:rPr lang="en-US" smtClean="0"/>
              <a:t>7</a:t>
            </a:fld>
            <a:endParaRPr lang="en-US"/>
          </a:p>
        </p:txBody>
      </p:sp>
    </p:spTree>
    <p:extLst>
      <p:ext uri="{BB962C8B-B14F-4D97-AF65-F5344CB8AC3E}">
        <p14:creationId xmlns:p14="http://schemas.microsoft.com/office/powerpoint/2010/main" val="458739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pPr defTabSz="966612">
              <a:defRPr/>
            </a:pPr>
            <a:r>
              <a:rPr lang="en-US" sz="1300" dirty="0"/>
              <a:t>Sometime we don't eat the frog because </a:t>
            </a:r>
            <a:r>
              <a:rPr lang="en-CA" sz="1300" dirty="0"/>
              <a:t>we don't know where to begin; that is a common form of paralysis. Composer John Cage's advice: </a:t>
            </a:r>
            <a:r>
              <a:rPr lang="en-CA" sz="1300" b="1" dirty="0"/>
              <a:t>Begin anywhere.</a:t>
            </a:r>
          </a:p>
          <a:p>
            <a:pPr defTabSz="966612">
              <a:defRPr/>
            </a:pPr>
            <a:endParaRPr lang="en-US" sz="1300" dirty="0"/>
          </a:p>
          <a:p>
            <a:pPr defTabSz="966612">
              <a:defRPr/>
            </a:pPr>
            <a:r>
              <a:rPr lang="en-CA" sz="1300" dirty="0"/>
              <a:t>Do not wait; the time will never be 'just right.' Start where you stand, and work with whatever tools you may have at your command, and better tools will be found as you go along. – George Herbert</a:t>
            </a:r>
          </a:p>
          <a:p>
            <a:pPr defTabSz="966612">
              <a:defRPr/>
            </a:pPr>
            <a:endParaRPr lang="en-CA" dirty="0"/>
          </a:p>
          <a:p>
            <a:pPr defTabSz="966612">
              <a:defRPr/>
            </a:pPr>
            <a:r>
              <a:rPr lang="en-CA" dirty="0"/>
              <a:t>We don't know where to start , we are not "in the mood", so we do something else, anything else, hoping for inspiration, hoping we will "feel like it", .  </a:t>
            </a:r>
            <a:r>
              <a:rPr lang="en-CA" sz="1300" dirty="0"/>
              <a:t>When learning something new, there is more foggy confusion than sunny inspiration. It's more mud-puddle than clear mountain stream. The only way to know how deep that mud puddle is…to step into it. So being anywhere. Step right into the middle of that puddle or toe the edges but begin anywhere. </a:t>
            </a:r>
            <a:r>
              <a:rPr lang="en-CA" dirty="0"/>
              <a:t>So, if you've been thinking, hey, I don't need to get my shoes dirty and my feet wet, I could throw a rock into that puddle or get a stick and probe for the bottom, then good. Do that. Now you are motivated to become less </a:t>
            </a:r>
            <a:r>
              <a:rPr lang="en-CA" dirty="0" err="1"/>
              <a:t>confus-erated</a:t>
            </a:r>
            <a:r>
              <a:rPr lang="en-CA" dirty="0"/>
              <a:t>. Now you have begun somewhere.</a:t>
            </a:r>
          </a:p>
          <a:p>
            <a:pPr defTabSz="966612">
              <a:defRPr/>
            </a:pPr>
            <a:endParaRPr lang="en-CA" sz="1300" dirty="0"/>
          </a:p>
          <a:p>
            <a:pPr defTabSz="966612">
              <a:defRPr/>
            </a:pPr>
            <a:r>
              <a:rPr lang="en-CA" sz="1300" dirty="0"/>
              <a:t>Mark Manson: "When I need to be motivated, I just do </a:t>
            </a:r>
            <a:r>
              <a:rPr lang="en-CA" sz="1300" i="1" dirty="0"/>
              <a:t>something</a:t>
            </a:r>
            <a:r>
              <a:rPr lang="en-CA" sz="1300" dirty="0"/>
              <a:t> that’s even remotely related to what I want to accomplish and then, action begets motivation begets action, etc."</a:t>
            </a:r>
          </a:p>
          <a:p>
            <a:pPr defTabSz="966612">
              <a:defRPr/>
            </a:pPr>
            <a:r>
              <a:rPr lang="en-CA" sz="1300" dirty="0"/>
              <a:t>"The Do Something Principle states that </a:t>
            </a:r>
            <a:r>
              <a:rPr lang="en-CA" sz="1300" b="1" i="1" dirty="0"/>
              <a:t>taking action is not just the effect of motivation, but also the cause of it."</a:t>
            </a:r>
            <a:br>
              <a:rPr lang="en-CA" dirty="0">
                <a:hlinkClick r:id="rId3"/>
              </a:rPr>
            </a:br>
            <a:r>
              <a:rPr lang="en-CA" dirty="0">
                <a:hlinkClick r:id="rId3"/>
              </a:rPr>
              <a:t>https://markmanson.net/emotional-intelligence</a:t>
            </a:r>
            <a:endParaRPr lang="en-CA" dirty="0"/>
          </a:p>
          <a:p>
            <a:pPr defTabSz="966612">
              <a:defRPr/>
            </a:pPr>
            <a:endParaRPr lang="en-CA" dirty="0"/>
          </a:p>
          <a:p>
            <a:pPr defTabSz="966612">
              <a:defRPr/>
            </a:pPr>
            <a:r>
              <a:rPr lang="en-CA" sz="1300" dirty="0"/>
              <a:t>How to eat an elephant? One bite at a time…begin anywhere.</a:t>
            </a:r>
          </a:p>
          <a:p>
            <a:pPr defTabSz="966612">
              <a:defRPr/>
            </a:pP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8</a:t>
            </a:fld>
            <a:endParaRPr lang="en-US"/>
          </a:p>
        </p:txBody>
      </p:sp>
    </p:spTree>
    <p:extLst>
      <p:ext uri="{BB962C8B-B14F-4D97-AF65-F5344CB8AC3E}">
        <p14:creationId xmlns:p14="http://schemas.microsoft.com/office/powerpoint/2010/main" val="934273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r>
              <a:rPr lang="en-CA" sz="1200" b="1" dirty="0"/>
              <a:t>The universe is notorious for being personally inconvenient. Life is what happens to us while we are making other plans. – Allen Saunders, Readers Digest, January, 1957 (commonly attributed to John Lennon)</a:t>
            </a:r>
          </a:p>
          <a:p>
            <a:endParaRPr lang="en-CA" sz="1200" b="1" dirty="0"/>
          </a:p>
          <a:p>
            <a:r>
              <a:rPr lang="en-CA" sz="1200" b="1" dirty="0"/>
              <a:t>So…Lie to yourself. Put each deadline into your calendar one or two days early. </a:t>
            </a:r>
          </a:p>
          <a:p>
            <a:endParaRPr lang="en-CA" sz="1200" b="1" dirty="0"/>
          </a:p>
          <a:p>
            <a:r>
              <a:rPr lang="en-CA" sz="1200" b="1" dirty="0"/>
              <a:t>If and when Murphy's Law comes into play, you'll have time to recover. This is how to plan for the  </a:t>
            </a:r>
            <a:r>
              <a:rPr lang="en-CA" sz="1200" b="1" dirty="0" err="1"/>
              <a:t>unplanable</a:t>
            </a:r>
            <a:r>
              <a:rPr lang="en-CA" sz="1200" b="1" dirty="0"/>
              <a:t>, the unexpected. </a:t>
            </a:r>
          </a:p>
          <a:p>
            <a:pPr defTabSz="966612">
              <a:defRPr/>
            </a:pPr>
            <a:r>
              <a:rPr lang="en-CA" sz="1200" b="1" dirty="0"/>
              <a:t>If you do actually finish "on time" , i.e. early, is having extra time on your hands really going to be a problem?</a:t>
            </a:r>
          </a:p>
          <a:p>
            <a:endParaRPr lang="en-CA" sz="1200" b="1" dirty="0"/>
          </a:p>
          <a:p>
            <a:pPr algn="l">
              <a:buFont typeface="Arial" panose="020B0604020202020204" pitchFamily="34" charset="0"/>
              <a:buNone/>
            </a:pPr>
            <a:r>
              <a:rPr lang="en-CA" sz="1200" b="0" i="0" dirty="0">
                <a:solidFill>
                  <a:srgbClr val="330000"/>
                </a:solidFill>
                <a:effectLst/>
                <a:latin typeface="Verdana" panose="020B0604030504040204" pitchFamily="34" charset="0"/>
              </a:rPr>
              <a:t>Hofstadter's Law: </a:t>
            </a:r>
            <a:r>
              <a:rPr lang="en-CA" sz="1200" b="1" i="0" dirty="0">
                <a:solidFill>
                  <a:srgbClr val="330000"/>
                </a:solidFill>
                <a:effectLst/>
                <a:latin typeface="Verdana" panose="020B0604030504040204" pitchFamily="34" charset="0"/>
              </a:rPr>
              <a:t>It always takes longer than you expect, even when you take into account Hofstadter's Law.</a:t>
            </a:r>
          </a:p>
          <a:p>
            <a:pPr algn="l">
              <a:buFont typeface="Arial" panose="020B0604020202020204" pitchFamily="34" charset="0"/>
              <a:buNone/>
            </a:pPr>
            <a:r>
              <a:rPr lang="en-CA" sz="1200" b="0" i="0" dirty="0">
                <a:solidFill>
                  <a:srgbClr val="330000"/>
                </a:solidFill>
                <a:effectLst/>
                <a:latin typeface="Verdana" panose="020B0604030504040204" pitchFamily="34" charset="0"/>
              </a:rPr>
              <a:t>— Douglas Hofstadter, 'Gödel, Escher, Bach: An Eternal Golden Braid</a:t>
            </a:r>
          </a:p>
          <a:p>
            <a:r>
              <a:rPr lang="en-CA" sz="1200" dirty="0"/>
              <a:t>https://xkcd.com/1658/   http://www.explainxkcd.com/wiki/index.php/1658   https://en.wikipedia.org/wiki/Hofstadter's_law</a:t>
            </a:r>
          </a:p>
          <a:p>
            <a:pPr algn="l">
              <a:buFont typeface="Arial" panose="020B0604020202020204" pitchFamily="34" charset="0"/>
              <a:buNone/>
            </a:pPr>
            <a:endParaRPr lang="en-US" sz="1200" b="0" i="0" dirty="0">
              <a:solidFill>
                <a:srgbClr val="330000"/>
              </a:solidFill>
              <a:effectLst/>
              <a:latin typeface="Verdana" panose="020B0604030504040204" pitchFamily="34" charset="0"/>
            </a:endParaRPr>
          </a:p>
          <a:p>
            <a:pPr algn="l">
              <a:buFont typeface="Arial" panose="020B0604020202020204" pitchFamily="34" charset="0"/>
              <a:buNone/>
            </a:pPr>
            <a:r>
              <a:rPr lang="en-CA" sz="1200" b="0" i="0" dirty="0">
                <a:solidFill>
                  <a:srgbClr val="330000"/>
                </a:solidFill>
                <a:effectLst/>
                <a:latin typeface="Verdana" panose="020B0604030504040204" pitchFamily="34" charset="0"/>
              </a:rPr>
              <a:t>If you don't have time to do it right the first time, when are you going to find the time to fix it later? </a:t>
            </a:r>
          </a:p>
          <a:p>
            <a:endParaRPr lang="en-CA" sz="1200" b="1" dirty="0"/>
          </a:p>
          <a:p>
            <a:pPr defTabSz="966612">
              <a:defRPr/>
            </a:pPr>
            <a:r>
              <a:rPr lang="en-CA" sz="1200" b="1" dirty="0"/>
              <a:t>"The future isn’t something to be predicted, it’s something to be achieved."</a:t>
            </a:r>
            <a:r>
              <a:rPr lang="en-CA" sz="1200" dirty="0"/>
              <a:t> Don Tapscott</a:t>
            </a:r>
          </a:p>
          <a:p>
            <a:pPr defTabSz="966612">
              <a:defRPr/>
            </a:pPr>
            <a:endParaRPr lang="en-CA" sz="1200" dirty="0">
              <a:solidFill>
                <a:srgbClr val="330000"/>
              </a:solidFill>
              <a:latin typeface="Verdana" panose="020B0604030504040204" pitchFamily="34" charset="0"/>
            </a:endParaRPr>
          </a:p>
          <a:p>
            <a:pPr defTabSz="966612">
              <a:defRPr/>
            </a:pPr>
            <a:r>
              <a:rPr lang="en-CA" sz="1200" dirty="0">
                <a:solidFill>
                  <a:srgbClr val="330000"/>
                </a:solidFill>
                <a:latin typeface="Verdana" panose="020B0604030504040204" pitchFamily="34" charset="0"/>
              </a:rPr>
              <a:t>"The first 90% of the code accounts for the first 90% of the development time. The remaining 10% of the code accounts for the other 90% of the development time." -- Tom Cargill, Bell Labs.   Elapsed time is not proportional to working code! It takes only half the time to write the first 90% of the code. So build in the extra 90%. Plan to be early, you'll finish on time. And if you finish early, is that going to be a problem?</a:t>
            </a:r>
          </a:p>
        </p:txBody>
      </p:sp>
      <p:sp>
        <p:nvSpPr>
          <p:cNvPr id="4" name="Slide Number Placeholder 3"/>
          <p:cNvSpPr>
            <a:spLocks noGrp="1"/>
          </p:cNvSpPr>
          <p:nvPr>
            <p:ph type="sldNum" sz="quarter" idx="5"/>
          </p:nvPr>
        </p:nvSpPr>
        <p:spPr/>
        <p:txBody>
          <a:bodyPr/>
          <a:lstStyle/>
          <a:p>
            <a:fld id="{6CE49CAB-11E7-4E46-B3A8-B9759289B5BF}" type="slidenum">
              <a:rPr lang="en-US" smtClean="0"/>
              <a:t>9</a:t>
            </a:fld>
            <a:endParaRPr lang="en-US"/>
          </a:p>
        </p:txBody>
      </p:sp>
    </p:spTree>
    <p:extLst>
      <p:ext uri="{BB962C8B-B14F-4D97-AF65-F5344CB8AC3E}">
        <p14:creationId xmlns:p14="http://schemas.microsoft.com/office/powerpoint/2010/main" val="1432264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AE30F133-F9C9-4715-A4A6-68CF23F32428}"/>
              </a:ext>
            </a:extLst>
          </p:cNvPr>
          <p:cNvSpPr>
            <a:spLocks noGrp="1"/>
          </p:cNvSpPr>
          <p:nvPr>
            <p:ph type="title"/>
          </p:nvPr>
        </p:nvSpPr>
        <p:spPr/>
        <p:txBody>
          <a:bodyPr/>
          <a:lstStyle/>
          <a:p>
            <a:r>
              <a:rPr lang="en-US"/>
              <a:t>Click to edit Master title style</a:t>
            </a:r>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07471-B472-4C3F-B46F-D347BD4AB42B}" type="datetimeFigureOut">
              <a:rPr lang="en-CA" smtClean="0"/>
              <a:t>2020-09-25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2020-09-25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2020-09-25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2020-09-25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2020-09-25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2020-09-25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ry - Stop">
    <p:spTree>
      <p:nvGrpSpPr>
        <p:cNvPr id="1" name=""/>
        <p:cNvGrpSpPr/>
        <p:nvPr/>
      </p:nvGrpSpPr>
      <p:grpSpPr>
        <a:xfrm>
          <a:off x="0" y="0"/>
          <a:ext cx="0" cy="0"/>
          <a:chOff x="0" y="0"/>
          <a:chExt cx="0" cy="0"/>
        </a:xfrm>
      </p:grpSpPr>
      <p:sp>
        <p:nvSpPr>
          <p:cNvPr id="2" name="Title 1"/>
          <p:cNvSpPr>
            <a:spLocks noGrp="1"/>
          </p:cNvSpPr>
          <p:nvPr>
            <p:ph type="title"/>
          </p:nvPr>
        </p:nvSpPr>
        <p:spPr>
          <a:xfrm>
            <a:off x="457200" y="400050"/>
            <a:ext cx="7571184" cy="742950"/>
          </a:xfrm>
        </p:spPr>
        <p:txBody>
          <a:bodyPr/>
          <a:lstStyle/>
          <a:p>
            <a:r>
              <a:rPr lang="en-US" dirty="0"/>
              <a:t>Click to edit Master title style</a:t>
            </a:r>
            <a:endParaRPr lang="en-CA" dirty="0"/>
          </a:p>
        </p:txBody>
      </p:sp>
      <p:sp>
        <p:nvSpPr>
          <p:cNvPr id="3" name="Date Placeholder 2"/>
          <p:cNvSpPr>
            <a:spLocks noGrp="1"/>
          </p:cNvSpPr>
          <p:nvPr>
            <p:ph type="dt" sz="half" idx="10"/>
          </p:nvPr>
        </p:nvSpPr>
        <p:spPr/>
        <p:txBody>
          <a:bodyPr/>
          <a:lstStyle/>
          <a:p>
            <a:fld id="{E9B07471-B472-4C3F-B46F-D347BD4AB42B}" type="datetimeFigureOut">
              <a:rPr lang="en-CA" smtClean="0"/>
              <a:t>2020-09-25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
        <p:nvSpPr>
          <p:cNvPr id="6" name="Content Placeholder 2"/>
          <p:cNvSpPr>
            <a:spLocks noGrp="1"/>
          </p:cNvSpPr>
          <p:nvPr>
            <p:ph idx="1"/>
          </p:nvPr>
        </p:nvSpPr>
        <p:spPr>
          <a:xfrm>
            <a:off x="457200" y="1200150"/>
            <a:ext cx="82296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8091958" y="411509"/>
            <a:ext cx="720080" cy="830997"/>
          </a:xfrm>
          <a:prstGeom prst="rect">
            <a:avLst/>
          </a:prstGeom>
          <a:noFill/>
        </p:spPr>
        <p:txBody>
          <a:bodyPr wrap="square" rtlCol="0">
            <a:spAutoFit/>
          </a:bodyPr>
          <a:lstStyle/>
          <a:p>
            <a:r>
              <a:rPr lang="en-CA" sz="4800" dirty="0" err="1">
                <a:solidFill>
                  <a:schemeClr val="tx2">
                    <a:lumMod val="60000"/>
                    <a:lumOff val="40000"/>
                  </a:schemeClr>
                </a:solidFill>
                <a:latin typeface="Webdings" pitchFamily="18" charset="2"/>
              </a:rPr>
              <a:t>i</a:t>
            </a:r>
            <a:endParaRPr lang="en-CA" sz="4800" dirty="0">
              <a:solidFill>
                <a:schemeClr val="tx2">
                  <a:lumMod val="60000"/>
                  <a:lumOff val="40000"/>
                </a:schemeClr>
              </a:solidFill>
              <a:latin typeface="Webdings" pitchFamily="18" charset="2"/>
            </a:endParaRPr>
          </a:p>
        </p:txBody>
      </p:sp>
    </p:spTree>
    <p:extLst>
      <p:ext uri="{BB962C8B-B14F-4D97-AF65-F5344CB8AC3E}">
        <p14:creationId xmlns:p14="http://schemas.microsoft.com/office/powerpoint/2010/main" val="248261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000" b="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07471-B472-4C3F-B46F-D347BD4AB42B}" type="datetimeFigureOut">
              <a:rPr lang="en-CA" smtClean="0"/>
              <a:t>2020-09-25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8219256"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4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8219256"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9B07471-B472-4C3F-B46F-D347BD4AB42B}" type="datetimeFigureOut">
              <a:rPr lang="en-CA" smtClean="0"/>
              <a:t>2020-09-25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spTree>
    <p:extLst>
      <p:ext uri="{BB962C8B-B14F-4D97-AF65-F5344CB8AC3E}">
        <p14:creationId xmlns:p14="http://schemas.microsoft.com/office/powerpoint/2010/main" val="53037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47484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B07471-B472-4C3F-B46F-D347BD4AB42B}" type="datetimeFigureOut">
              <a:rPr lang="en-CA" smtClean="0"/>
              <a:t>2020-09-25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
        <p:nvSpPr>
          <p:cNvPr id="9" name="Picture Placeholder 8"/>
          <p:cNvSpPr>
            <a:spLocks noGrp="1"/>
          </p:cNvSpPr>
          <p:nvPr>
            <p:ph type="pic" sz="quarter" idx="13"/>
          </p:nvPr>
        </p:nvSpPr>
        <p:spPr>
          <a:xfrm>
            <a:off x="5004048" y="1257301"/>
            <a:ext cx="4139952" cy="3886200"/>
          </a:xfrm>
        </p:spPr>
        <p:txBody>
          <a:bodyPr/>
          <a:lstStyle/>
          <a:p>
            <a:endParaRPr lang="en-CA" dirty="0"/>
          </a:p>
        </p:txBody>
      </p:sp>
    </p:spTree>
    <p:extLst>
      <p:ext uri="{BB962C8B-B14F-4D97-AF65-F5344CB8AC3E}">
        <p14:creationId xmlns:p14="http://schemas.microsoft.com/office/powerpoint/2010/main" val="61619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Franklin Gothic Demi"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07471-B472-4C3F-B46F-D347BD4AB42B}" type="datetimeFigureOut">
              <a:rPr lang="en-CA" smtClean="0"/>
              <a:t>2020-09-25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B07471-B472-4C3F-B46F-D347BD4AB42B}" type="datetimeFigureOut">
              <a:rPr lang="en-CA" smtClean="0"/>
              <a:t>2020-09-25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07471-B472-4C3F-B46F-D347BD4AB42B}" type="datetimeFigureOut">
              <a:rPr lang="en-CA" smtClean="0"/>
              <a:t>2020-09-25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27432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E9B07471-B472-4C3F-B46F-D347BD4AB42B}" type="datetimeFigureOut">
              <a:rPr lang="en-CA" smtClean="0"/>
              <a:t>2020-09-25</a:t>
            </a:fld>
            <a:endParaRPr lang="en-CA"/>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endParaRPr lang="en-CA" dirty="0"/>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9520302C-C939-453E-8DD2-9FE6F9C2455B}"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28" r:id="rId3"/>
    <p:sldLayoutId id="2147484119" r:id="rId4"/>
    <p:sldLayoutId id="2147484130" r:id="rId5"/>
    <p:sldLayoutId id="2147484129" r:id="rId6"/>
    <p:sldLayoutId id="2147484121" r:id="rId7"/>
    <p:sldLayoutId id="2147484122" r:id="rId8"/>
    <p:sldLayoutId id="2147484123" r:id="rId9"/>
    <p:sldLayoutId id="2147484120" r:id="rId10"/>
    <p:sldLayoutId id="2147484124" r:id="rId11"/>
    <p:sldLayoutId id="2147484125" r:id="rId12"/>
    <p:sldLayoutId id="2147484126" r:id="rId13"/>
    <p:sldLayoutId id="2147484127" r:id="rId14"/>
  </p:sldLayoutIdLst>
  <p:txStyles>
    <p:title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8.xml"/><Relationship Id="rId5" Type="http://schemas.openxmlformats.org/officeDocument/2006/relationships/image" Target="../media/image21.jpeg"/><Relationship Id="rId4" Type="http://schemas.openxmlformats.org/officeDocument/2006/relationships/image" Target="../media/image20.jpe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8.xml"/><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2zfqw8nhUwA" TargetMode="External"/><Relationship Id="rId7" Type="http://schemas.openxmlformats.org/officeDocument/2006/relationships/hyperlink" Target="https://en.wikipedia.org/wiki/Think_different#Television_commercials"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www.youtube.com/watch?v=QjvrBzYt3d8" TargetMode="External"/><Relationship Id="rId5" Type="http://schemas.openxmlformats.org/officeDocument/2006/relationships/hyperlink" Target="https://www.youtube.com/watch?v=-5zeJyQ31rM" TargetMode="External"/><Relationship Id="rId4" Type="http://schemas.openxmlformats.org/officeDocument/2006/relationships/hyperlink" Target="https://www.youtube.com/watch?v=AyuuqsGoXys"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en.wikipedia.org/wiki/Interaction_design" TargetMode="External"/><Relationship Id="rId3" Type="http://schemas.openxmlformats.org/officeDocument/2006/relationships/hyperlink" Target="https://en.wikipedia.org/wiki/User_experience" TargetMode="External"/><Relationship Id="rId7" Type="http://schemas.openxmlformats.org/officeDocument/2006/relationships/hyperlink" Target="https://en.wikipedia.org/wiki/Information_design"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s://en.wikipedia.org/wiki/User_interface_design" TargetMode="External"/><Relationship Id="rId5" Type="http://schemas.openxmlformats.org/officeDocument/2006/relationships/hyperlink" Target="https://senecacollege-primo.hosted.exlibrisgroup.com/primo-explore/fulldisplay?docid=TN_loughborough2134/15600&amp;context=PC&amp;vid=01SENC&amp;search_scope=default_scope&amp;tab=default_tab&amp;lang=en_US" TargetMode="External"/><Relationship Id="rId4" Type="http://schemas.openxmlformats.org/officeDocument/2006/relationships/hyperlink" Target="https://www.iso.org/standard/52075.html"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www.idiotproofwebsite.com/"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hyperlink" Target="https://xkcd.com/979/"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hyperlink" Target="https://docs.microsoft.com/en-ca/powershell/scripting/powershell-scripting?view=powershell-6" TargetMode="External"/><Relationship Id="rId7" Type="http://schemas.openxmlformats.org/officeDocument/2006/relationships/hyperlink" Target="https://docs.microsoft.com/en-ca/powershell/scripting/setup/installing-powershell-core-on-macos?view=powershell-6" TargetMode="External"/><Relationship Id="rId2" Type="http://schemas.openxmlformats.org/officeDocument/2006/relationships/notesSlide" Target="../notesSlides/notesSlide35.xml"/><Relationship Id="rId1" Type="http://schemas.openxmlformats.org/officeDocument/2006/relationships/slideLayout" Target="../slideLayouts/slideLayout8.xml"/><Relationship Id="rId6" Type="http://schemas.openxmlformats.org/officeDocument/2006/relationships/hyperlink" Target="https://docs.microsoft.com/en-ca/powershell/scripting/setup/installing-powershell-core-on-linux?view=powershell-6" TargetMode="External"/><Relationship Id="rId5" Type="http://schemas.openxmlformats.org/officeDocument/2006/relationships/hyperlink" Target="https://docs.microsoft.com/en-ca/powershell/scripting/setup/installing-powershell-core-on-windows?view=powershell-6" TargetMode="External"/><Relationship Id="rId4" Type="http://schemas.openxmlformats.org/officeDocument/2006/relationships/hyperlink" Target="https://blogs.msdn.microsoft.com/powershell/2018/09/13/announcing-powershell-core-6-1/"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www.linkedin.com/learning/learning-powershell-core/get-started-with-powershell-core?u=2169170"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hyperlink" Target="http://www.freedos.org/" TargetMode="External"/><Relationship Id="rId2" Type="http://schemas.openxmlformats.org/officeDocument/2006/relationships/notesSlide" Target="../notesSlides/notesSlide48.xml"/><Relationship Id="rId1" Type="http://schemas.openxmlformats.org/officeDocument/2006/relationships/slideLayout" Target="../slideLayouts/slideLayout6.xml"/><Relationship Id="rId4" Type="http://schemas.openxmlformats.org/officeDocument/2006/relationships/hyperlink" Target="http://searchwindowsserver.techtarget.com/definition/command-line-interface-CLI"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www.linfo.org/gui.html" TargetMode="External"/><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lstStyle/>
          <a:p>
            <a:r>
              <a:rPr lang="en-CA"/>
              <a:t>Computer </a:t>
            </a:r>
            <a:r>
              <a:rPr lang="en-CA" dirty="0"/>
              <a:t>Principles for Programmers</a:t>
            </a:r>
          </a:p>
        </p:txBody>
      </p:sp>
      <p:sp>
        <p:nvSpPr>
          <p:cNvPr id="3" name="Subtitle 2"/>
          <p:cNvSpPr>
            <a:spLocks noGrp="1"/>
          </p:cNvSpPr>
          <p:nvPr>
            <p:ph type="subTitle" idx="1"/>
          </p:nvPr>
        </p:nvSpPr>
        <p:spPr>
          <a:xfrm>
            <a:off x="685800" y="2628900"/>
            <a:ext cx="7848600" cy="1314450"/>
          </a:xfrm>
        </p:spPr>
        <p:txBody>
          <a:bodyPr>
            <a:normAutofit/>
          </a:bodyPr>
          <a:lstStyle/>
          <a:p>
            <a:r>
              <a:rPr lang="en-US" b="1" dirty="0"/>
              <a:t>User Interfaces, PowerShell, and Time Management</a:t>
            </a:r>
            <a:endParaRPr lang="en-CA" b="1" dirty="0"/>
          </a:p>
        </p:txBody>
      </p:sp>
    </p:spTree>
    <p:extLst>
      <p:ext uri="{BB962C8B-B14F-4D97-AF65-F5344CB8AC3E}">
        <p14:creationId xmlns:p14="http://schemas.microsoft.com/office/powerpoint/2010/main" val="2586690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27B8F-75F1-40E1-AD6A-E75F47E85080}"/>
              </a:ext>
            </a:extLst>
          </p:cNvPr>
          <p:cNvSpPr>
            <a:spLocks noGrp="1"/>
          </p:cNvSpPr>
          <p:nvPr>
            <p:ph type="title"/>
          </p:nvPr>
        </p:nvSpPr>
        <p:spPr/>
        <p:txBody>
          <a:bodyPr>
            <a:noAutofit/>
          </a:bodyPr>
          <a:lstStyle/>
          <a:p>
            <a:r>
              <a:rPr lang="en-CA" sz="3000" dirty="0"/>
              <a:t>In a letter from Arianna Huffington to Elon Musk...</a:t>
            </a:r>
          </a:p>
        </p:txBody>
      </p:sp>
      <p:sp>
        <p:nvSpPr>
          <p:cNvPr id="3" name="TextBox 2">
            <a:extLst>
              <a:ext uri="{FF2B5EF4-FFF2-40B4-BE49-F238E27FC236}">
                <a16:creationId xmlns:a16="http://schemas.microsoft.com/office/drawing/2014/main" id="{6C78D5BB-83C2-42C2-B4B4-693E65B1404C}"/>
              </a:ext>
            </a:extLst>
          </p:cNvPr>
          <p:cNvSpPr txBox="1"/>
          <p:nvPr/>
        </p:nvSpPr>
        <p:spPr>
          <a:xfrm>
            <a:off x="1331640" y="1171366"/>
            <a:ext cx="6480720" cy="2800767"/>
          </a:xfrm>
          <a:prstGeom prst="rect">
            <a:avLst/>
          </a:prstGeom>
          <a:noFill/>
        </p:spPr>
        <p:txBody>
          <a:bodyPr wrap="square" rtlCol="0">
            <a:spAutoFit/>
          </a:bodyPr>
          <a:lstStyle/>
          <a:p>
            <a:r>
              <a:rPr lang="en-CA" sz="4400" b="1" dirty="0">
                <a:latin typeface="Ink Free" panose="03080402000500000000" pitchFamily="66" charset="0"/>
              </a:rPr>
              <a:t>For machines</a:t>
            </a:r>
            <a:br>
              <a:rPr lang="en-CA" sz="4400" b="1" dirty="0">
                <a:latin typeface="Ink Free" panose="03080402000500000000" pitchFamily="66" charset="0"/>
              </a:rPr>
            </a:br>
            <a:r>
              <a:rPr lang="en-CA" sz="4400" b="1" dirty="0">
                <a:latin typeface="Ink Free" panose="03080402000500000000" pitchFamily="66" charset="0"/>
              </a:rPr>
              <a:t> 	downtime is a bug</a:t>
            </a:r>
            <a:br>
              <a:rPr lang="en-CA" sz="4400" b="1" dirty="0">
                <a:latin typeface="Ink Free" panose="03080402000500000000" pitchFamily="66" charset="0"/>
              </a:rPr>
            </a:br>
            <a:r>
              <a:rPr lang="en-CA" sz="4400" b="1" dirty="0">
                <a:latin typeface="Ink Free" panose="03080402000500000000" pitchFamily="66" charset="0"/>
              </a:rPr>
              <a:t>For humans</a:t>
            </a:r>
            <a:br>
              <a:rPr lang="en-CA" sz="4400" b="1" dirty="0">
                <a:latin typeface="Ink Free" panose="03080402000500000000" pitchFamily="66" charset="0"/>
              </a:rPr>
            </a:br>
            <a:r>
              <a:rPr lang="en-CA" sz="4400" b="1" dirty="0">
                <a:latin typeface="Ink Free" panose="03080402000500000000" pitchFamily="66" charset="0"/>
              </a:rPr>
              <a:t> 	downtime is a feature</a:t>
            </a:r>
          </a:p>
        </p:txBody>
      </p:sp>
    </p:spTree>
    <p:extLst>
      <p:ext uri="{BB962C8B-B14F-4D97-AF65-F5344CB8AC3E}">
        <p14:creationId xmlns:p14="http://schemas.microsoft.com/office/powerpoint/2010/main" val="2131582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EC9C6-127B-48F0-8D65-A96C7393DCD2}"/>
              </a:ext>
            </a:extLst>
          </p:cNvPr>
          <p:cNvSpPr>
            <a:spLocks noGrp="1"/>
          </p:cNvSpPr>
          <p:nvPr>
            <p:ph type="title"/>
          </p:nvPr>
        </p:nvSpPr>
        <p:spPr/>
        <p:txBody>
          <a:bodyPr/>
          <a:lstStyle/>
          <a:p>
            <a:pPr algn="ctr"/>
            <a:r>
              <a:rPr lang="en-CA" dirty="0"/>
              <a:t>Today's activity</a:t>
            </a:r>
          </a:p>
        </p:txBody>
      </p:sp>
      <p:sp>
        <p:nvSpPr>
          <p:cNvPr id="3" name="Content Placeholder 2">
            <a:extLst>
              <a:ext uri="{FF2B5EF4-FFF2-40B4-BE49-F238E27FC236}">
                <a16:creationId xmlns:a16="http://schemas.microsoft.com/office/drawing/2014/main" id="{45529B79-C13E-4D40-BD53-BBE92BA22EDD}"/>
              </a:ext>
            </a:extLst>
          </p:cNvPr>
          <p:cNvSpPr>
            <a:spLocks noGrp="1"/>
          </p:cNvSpPr>
          <p:nvPr>
            <p:ph idx="1"/>
          </p:nvPr>
        </p:nvSpPr>
        <p:spPr/>
        <p:txBody>
          <a:bodyPr>
            <a:normAutofit/>
          </a:bodyPr>
          <a:lstStyle/>
          <a:p>
            <a:pPr marL="0" indent="0" algn="ctr">
              <a:buNone/>
            </a:pPr>
            <a:r>
              <a:rPr lang="en-CA" sz="7200" b="1" dirty="0">
                <a:solidFill>
                  <a:schemeClr val="accent4">
                    <a:lumMod val="50000"/>
                  </a:schemeClr>
                </a:solidFill>
              </a:rPr>
              <a:t>What choices</a:t>
            </a:r>
            <a:br>
              <a:rPr lang="en-CA" sz="7200" b="1" dirty="0">
                <a:solidFill>
                  <a:schemeClr val="accent4">
                    <a:lumMod val="50000"/>
                  </a:schemeClr>
                </a:solidFill>
              </a:rPr>
            </a:br>
            <a:r>
              <a:rPr lang="en-CA" sz="7200" b="1" dirty="0">
                <a:solidFill>
                  <a:schemeClr val="accent4">
                    <a:lumMod val="50000"/>
                  </a:schemeClr>
                </a:solidFill>
              </a:rPr>
              <a:t>will you make</a:t>
            </a:r>
            <a:br>
              <a:rPr lang="en-CA" sz="7200" b="1" dirty="0">
                <a:solidFill>
                  <a:schemeClr val="accent4">
                    <a:lumMod val="50000"/>
                  </a:schemeClr>
                </a:solidFill>
              </a:rPr>
            </a:br>
            <a:r>
              <a:rPr lang="en-CA" sz="7200" b="1" dirty="0">
                <a:solidFill>
                  <a:schemeClr val="accent4">
                    <a:lumMod val="50000"/>
                  </a:schemeClr>
                </a:solidFill>
              </a:rPr>
              <a:t>with your time? </a:t>
            </a:r>
          </a:p>
        </p:txBody>
      </p:sp>
    </p:spTree>
    <p:extLst>
      <p:ext uri="{BB962C8B-B14F-4D97-AF65-F5344CB8AC3E}">
        <p14:creationId xmlns:p14="http://schemas.microsoft.com/office/powerpoint/2010/main" val="737116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530ED-EA44-4D6B-97C1-391C5CBFC654}"/>
              </a:ext>
            </a:extLst>
          </p:cNvPr>
          <p:cNvSpPr>
            <a:spLocks noGrp="1"/>
          </p:cNvSpPr>
          <p:nvPr>
            <p:ph type="title"/>
          </p:nvPr>
        </p:nvSpPr>
        <p:spPr>
          <a:xfrm>
            <a:off x="457200" y="267494"/>
            <a:ext cx="8229600" cy="742950"/>
          </a:xfrm>
        </p:spPr>
        <p:txBody>
          <a:bodyPr/>
          <a:lstStyle/>
          <a:p>
            <a:pPr algn="ctr"/>
            <a:r>
              <a:rPr lang="en-CA" dirty="0"/>
              <a:t>Which is the better UI?</a:t>
            </a:r>
          </a:p>
        </p:txBody>
      </p:sp>
      <p:pic>
        <p:nvPicPr>
          <p:cNvPr id="9" name="Picture 8" descr="A close up of a keyboard&#10;&#10;Description automatically generated">
            <a:extLst>
              <a:ext uri="{FF2B5EF4-FFF2-40B4-BE49-F238E27FC236}">
                <a16:creationId xmlns:a16="http://schemas.microsoft.com/office/drawing/2014/main" id="{6AB204CB-85F1-4E49-A762-F597A07CA1D3}"/>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a:stretch/>
        </p:blipFill>
        <p:spPr>
          <a:xfrm>
            <a:off x="1935754" y="1039877"/>
            <a:ext cx="5272492" cy="3063746"/>
          </a:xfrm>
          <a:prstGeom prst="rect">
            <a:avLst/>
          </a:prstGeom>
        </p:spPr>
      </p:pic>
      <p:sp>
        <p:nvSpPr>
          <p:cNvPr id="11" name="Content Placeholder 10">
            <a:extLst>
              <a:ext uri="{FF2B5EF4-FFF2-40B4-BE49-F238E27FC236}">
                <a16:creationId xmlns:a16="http://schemas.microsoft.com/office/drawing/2014/main" id="{0CA241A1-CD3B-4E9D-A626-108ECD447935}"/>
              </a:ext>
            </a:extLst>
          </p:cNvPr>
          <p:cNvSpPr>
            <a:spLocks noGrp="1"/>
          </p:cNvSpPr>
          <p:nvPr>
            <p:ph idx="1"/>
          </p:nvPr>
        </p:nvSpPr>
        <p:spPr>
          <a:xfrm>
            <a:off x="457200" y="951570"/>
            <a:ext cx="1306488" cy="3240360"/>
          </a:xfrm>
        </p:spPr>
        <p:txBody>
          <a:bodyPr vert="vert270">
            <a:normAutofit/>
          </a:bodyPr>
          <a:lstStyle/>
          <a:p>
            <a:pPr marL="0" indent="0" algn="ctr">
              <a:buNone/>
            </a:pPr>
            <a:r>
              <a:rPr lang="en-CA" sz="3200" dirty="0"/>
              <a:t>telephones</a:t>
            </a:r>
            <a:br>
              <a:rPr lang="en-CA" sz="3200" dirty="0"/>
            </a:br>
            <a:r>
              <a:rPr lang="en-CA" sz="3200" dirty="0"/>
              <a:t>bank machines</a:t>
            </a:r>
          </a:p>
        </p:txBody>
      </p:sp>
      <p:sp>
        <p:nvSpPr>
          <p:cNvPr id="12" name="Content Placeholder 10">
            <a:extLst>
              <a:ext uri="{FF2B5EF4-FFF2-40B4-BE49-F238E27FC236}">
                <a16:creationId xmlns:a16="http://schemas.microsoft.com/office/drawing/2014/main" id="{D950978A-3F50-4AD3-BA0A-3AE1A3A4EB38}"/>
              </a:ext>
            </a:extLst>
          </p:cNvPr>
          <p:cNvSpPr txBox="1">
            <a:spLocks/>
          </p:cNvSpPr>
          <p:nvPr/>
        </p:nvSpPr>
        <p:spPr>
          <a:xfrm>
            <a:off x="7407572" y="1311610"/>
            <a:ext cx="1306488" cy="2520280"/>
          </a:xfrm>
          <a:prstGeom prst="rect">
            <a:avLst/>
          </a:prstGeom>
        </p:spPr>
        <p:txBody>
          <a:bodyPr vert="vert"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Font typeface="Arial" pitchFamily="34" charset="0"/>
              <a:buNone/>
            </a:pPr>
            <a:r>
              <a:rPr lang="en-CA" sz="3200" dirty="0"/>
              <a:t>calculators</a:t>
            </a:r>
            <a:br>
              <a:rPr lang="en-CA" sz="3200" dirty="0"/>
            </a:br>
            <a:r>
              <a:rPr lang="en-CA" sz="3200" dirty="0"/>
              <a:t>computers</a:t>
            </a:r>
          </a:p>
        </p:txBody>
      </p:sp>
      <p:cxnSp>
        <p:nvCxnSpPr>
          <p:cNvPr id="14" name="Straight Connector 13">
            <a:extLst>
              <a:ext uri="{FF2B5EF4-FFF2-40B4-BE49-F238E27FC236}">
                <a16:creationId xmlns:a16="http://schemas.microsoft.com/office/drawing/2014/main" id="{6161200C-B4ED-4CA3-8AB9-E6CDBBFB632B}"/>
              </a:ext>
            </a:extLst>
          </p:cNvPr>
          <p:cNvCxnSpPr>
            <a:stCxn id="9" idx="0"/>
            <a:endCxn id="9" idx="2"/>
          </p:cNvCxnSpPr>
          <p:nvPr/>
        </p:nvCxnSpPr>
        <p:spPr>
          <a:xfrm>
            <a:off x="4572000" y="1039877"/>
            <a:ext cx="0" cy="3063746"/>
          </a:xfrm>
          <a:prstGeom prst="line">
            <a:avLst/>
          </a:prstGeom>
          <a:ln w="25400">
            <a:solidFill>
              <a:srgbClr val="B04004"/>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78531203-EFA7-4B82-A914-CC8DB31EB724}"/>
              </a:ext>
            </a:extLst>
          </p:cNvPr>
          <p:cNvCxnSpPr/>
          <p:nvPr/>
        </p:nvCxnSpPr>
        <p:spPr>
          <a:xfrm>
            <a:off x="4067944" y="1635646"/>
            <a:ext cx="1008112" cy="11521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E31F01E-A2D6-4B1C-B467-AC541CB2A69F}"/>
              </a:ext>
            </a:extLst>
          </p:cNvPr>
          <p:cNvCxnSpPr>
            <a:cxnSpLocks/>
          </p:cNvCxnSpPr>
          <p:nvPr/>
        </p:nvCxnSpPr>
        <p:spPr>
          <a:xfrm flipV="1">
            <a:off x="4067944" y="1653698"/>
            <a:ext cx="1008112" cy="113407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5175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987574"/>
            <a:ext cx="5400600" cy="3631904"/>
          </a:xfrm>
          <a:prstGeom prst="rect">
            <a:avLst/>
          </a:prstGeom>
        </p:spPr>
      </p:pic>
      <p:sp>
        <p:nvSpPr>
          <p:cNvPr id="4" name="TextBox 3"/>
          <p:cNvSpPr txBox="1"/>
          <p:nvPr/>
        </p:nvSpPr>
        <p:spPr>
          <a:xfrm>
            <a:off x="1711288" y="267494"/>
            <a:ext cx="5721424" cy="584775"/>
          </a:xfrm>
          <a:prstGeom prst="rect">
            <a:avLst/>
          </a:prstGeom>
          <a:noFill/>
        </p:spPr>
        <p:txBody>
          <a:bodyPr wrap="square" rtlCol="0">
            <a:spAutoFit/>
          </a:bodyPr>
          <a:lstStyle/>
          <a:p>
            <a:r>
              <a:rPr lang="en-US" sz="3200" spc="-100" dirty="0">
                <a:solidFill>
                  <a:schemeClr val="tx2"/>
                </a:solidFill>
                <a:latin typeface="Franklin Gothic Demi" pitchFamily="34" charset="0"/>
                <a:ea typeface="+mj-ea"/>
                <a:cs typeface="+mj-cs"/>
              </a:rPr>
              <a:t>CLI – Command Line Interface</a:t>
            </a:r>
            <a:endParaRPr lang="en-CA" sz="3200" spc="-100" dirty="0">
              <a:solidFill>
                <a:schemeClr val="tx2"/>
              </a:solidFill>
              <a:latin typeface="Franklin Gothic Demi" pitchFamily="34" charset="0"/>
              <a:ea typeface="+mj-ea"/>
              <a:cs typeface="+mj-cs"/>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720" y="1275606"/>
            <a:ext cx="6843874" cy="3671664"/>
          </a:xfrm>
          <a:prstGeom prst="rect">
            <a:avLst/>
          </a:prstGeom>
        </p:spPr>
      </p:pic>
      <p:sp>
        <p:nvSpPr>
          <p:cNvPr id="6" name="TextBox 5"/>
          <p:cNvSpPr txBox="1"/>
          <p:nvPr/>
        </p:nvSpPr>
        <p:spPr>
          <a:xfrm>
            <a:off x="3457679" y="3939902"/>
            <a:ext cx="4528765" cy="923330"/>
          </a:xfrm>
          <a:prstGeom prst="rect">
            <a:avLst/>
          </a:prstGeom>
          <a:solidFill>
            <a:schemeClr val="bg1"/>
          </a:solidFill>
          <a:ln>
            <a:solidFill>
              <a:srgbClr val="FF0000"/>
            </a:solidFill>
          </a:ln>
        </p:spPr>
        <p:txBody>
          <a:bodyPr wrap="square" rtlCol="0">
            <a:spAutoFit/>
          </a:bodyPr>
          <a:lstStyle/>
          <a:p>
            <a:r>
              <a:rPr lang="en-US" dirty="0">
                <a:cs typeface="Courier New" panose="02070309020205020404" pitchFamily="49" charset="0"/>
              </a:rPr>
              <a:t>Because </a:t>
            </a:r>
            <a:r>
              <a:rPr lang="en-CA" dirty="0" err="1">
                <a:latin typeface="Courier New" panose="02070309020205020404" pitchFamily="49" charset="0"/>
                <a:cs typeface="Courier New" panose="02070309020205020404" pitchFamily="49" charset="0"/>
              </a:rPr>
              <a:t>rd</a:t>
            </a:r>
            <a:r>
              <a:rPr lang="en-CA" dirty="0">
                <a:latin typeface="Courier New" panose="02070309020205020404" pitchFamily="49" charset="0"/>
                <a:cs typeface="Courier New" panose="02070309020205020404" pitchFamily="49" charset="0"/>
              </a:rPr>
              <a:t> </a:t>
            </a:r>
            <a:r>
              <a:rPr lang="en-CA" dirty="0"/>
              <a:t>does not mean Restore Data </a:t>
            </a:r>
            <a:r>
              <a:rPr lang="en-CA" dirty="0">
                <a:latin typeface="Courier New" panose="02070309020205020404" pitchFamily="49" charset="0"/>
                <a:cs typeface="Courier New" panose="02070309020205020404" pitchFamily="49" charset="0"/>
              </a:rPr>
              <a:t>C:\&gt;rd /s/q .</a:t>
            </a:r>
          </a:p>
          <a:p>
            <a:r>
              <a:rPr lang="en-US" dirty="0"/>
              <a:t>(don’t do this)</a:t>
            </a:r>
            <a:endParaRPr lang="en-CA"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64950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F29E07A-DC9C-469C-99BE-61C90AD1D995}"/>
              </a:ext>
            </a:extLst>
          </p:cNvPr>
          <p:cNvSpPr/>
          <p:nvPr/>
        </p:nvSpPr>
        <p:spPr>
          <a:xfrm flipV="1">
            <a:off x="457200" y="2427734"/>
            <a:ext cx="8229600" cy="72008"/>
          </a:xfrm>
          <a:prstGeom prst="roundRect">
            <a:avLst/>
          </a:prstGeom>
          <a:solidFill>
            <a:srgbClr val="B0400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Content Placeholder 2">
            <a:extLst>
              <a:ext uri="{FF2B5EF4-FFF2-40B4-BE49-F238E27FC236}">
                <a16:creationId xmlns:a16="http://schemas.microsoft.com/office/drawing/2014/main" id="{FA9DC7C0-E8FA-4780-977A-A4EFA9E7F7DF}"/>
              </a:ext>
            </a:extLst>
          </p:cNvPr>
          <p:cNvSpPr>
            <a:spLocks noGrp="1"/>
          </p:cNvSpPr>
          <p:nvPr>
            <p:ph idx="1"/>
          </p:nvPr>
        </p:nvSpPr>
        <p:spPr>
          <a:xfrm>
            <a:off x="457200" y="987574"/>
            <a:ext cx="8229600" cy="3657600"/>
          </a:xfrm>
        </p:spPr>
        <p:txBody>
          <a:bodyPr>
            <a:normAutofit/>
          </a:bodyPr>
          <a:lstStyle/>
          <a:p>
            <a:pPr marL="0" indent="0" algn="ctr">
              <a:buNone/>
            </a:pPr>
            <a:r>
              <a:rPr lang="en-US" b="1" dirty="0"/>
              <a:t>1 minute BS (brain storm) session </a:t>
            </a:r>
          </a:p>
          <a:p>
            <a:r>
              <a:rPr lang="en-US" b="1" dirty="0"/>
              <a:t>What problems can this UI solve?</a:t>
            </a:r>
          </a:p>
          <a:p>
            <a:pPr lvl="1"/>
            <a:r>
              <a:rPr lang="en-US" b="1" dirty="0"/>
              <a:t>Strengths and Opportunities</a:t>
            </a:r>
          </a:p>
          <a:p>
            <a:pPr marL="0" indent="0">
              <a:buNone/>
            </a:pPr>
            <a:endParaRPr lang="en-US" b="1" dirty="0"/>
          </a:p>
          <a:p>
            <a:r>
              <a:rPr lang="en-US" b="1" dirty="0"/>
              <a:t>What problems can this UI create?</a:t>
            </a:r>
          </a:p>
          <a:p>
            <a:pPr lvl="1"/>
            <a:r>
              <a:rPr lang="en-US" b="1" dirty="0"/>
              <a:t>Weaknesses and Risks</a:t>
            </a:r>
          </a:p>
        </p:txBody>
      </p:sp>
      <p:sp>
        <p:nvSpPr>
          <p:cNvPr id="4" name="TextBox 3">
            <a:extLst>
              <a:ext uri="{FF2B5EF4-FFF2-40B4-BE49-F238E27FC236}">
                <a16:creationId xmlns:a16="http://schemas.microsoft.com/office/drawing/2014/main" id="{977CD8EB-9A30-45AB-B16E-235EB80A8087}"/>
              </a:ext>
            </a:extLst>
          </p:cNvPr>
          <p:cNvSpPr txBox="1"/>
          <p:nvPr/>
        </p:nvSpPr>
        <p:spPr>
          <a:xfrm>
            <a:off x="1711288" y="267494"/>
            <a:ext cx="5721424" cy="584775"/>
          </a:xfrm>
          <a:prstGeom prst="rect">
            <a:avLst/>
          </a:prstGeom>
          <a:noFill/>
        </p:spPr>
        <p:txBody>
          <a:bodyPr wrap="square" rtlCol="0">
            <a:spAutoFit/>
          </a:bodyPr>
          <a:lstStyle/>
          <a:p>
            <a:r>
              <a:rPr lang="en-US" sz="3200" spc="-100" dirty="0">
                <a:solidFill>
                  <a:schemeClr val="tx2"/>
                </a:solidFill>
                <a:latin typeface="Franklin Gothic Demi" pitchFamily="34" charset="0"/>
                <a:ea typeface="+mj-ea"/>
                <a:cs typeface="+mj-cs"/>
              </a:rPr>
              <a:t>CLI – Command Line Interface</a:t>
            </a:r>
            <a:endParaRPr lang="en-CA" sz="3200" spc="-100" dirty="0">
              <a:solidFill>
                <a:schemeClr val="tx2"/>
              </a:solidFill>
              <a:latin typeface="Franklin Gothic Demi" pitchFamily="34" charset="0"/>
              <a:ea typeface="+mj-ea"/>
              <a:cs typeface="+mj-cs"/>
            </a:endParaRPr>
          </a:p>
        </p:txBody>
      </p:sp>
      <p:sp>
        <p:nvSpPr>
          <p:cNvPr id="7" name="Rectangle: Rounded Corners 6">
            <a:extLst>
              <a:ext uri="{FF2B5EF4-FFF2-40B4-BE49-F238E27FC236}">
                <a16:creationId xmlns:a16="http://schemas.microsoft.com/office/drawing/2014/main" id="{72825391-CB9A-4B2A-BDC2-2C14B9F7AFF8}"/>
              </a:ext>
            </a:extLst>
          </p:cNvPr>
          <p:cNvSpPr/>
          <p:nvPr/>
        </p:nvSpPr>
        <p:spPr>
          <a:xfrm>
            <a:off x="457200" y="2283718"/>
            <a:ext cx="8229600" cy="360040"/>
          </a:xfrm>
          <a:prstGeom prst="roundRect">
            <a:avLst/>
          </a:prstGeom>
          <a:solidFill>
            <a:srgbClr val="B0400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Rounded Corners 8">
            <a:extLst>
              <a:ext uri="{FF2B5EF4-FFF2-40B4-BE49-F238E27FC236}">
                <a16:creationId xmlns:a16="http://schemas.microsoft.com/office/drawing/2014/main" id="{87018168-DE5F-479A-81FD-1274673B32E2}"/>
              </a:ext>
            </a:extLst>
          </p:cNvPr>
          <p:cNvSpPr/>
          <p:nvPr/>
        </p:nvSpPr>
        <p:spPr>
          <a:xfrm flipV="1">
            <a:off x="457200" y="3723878"/>
            <a:ext cx="8229600" cy="72008"/>
          </a:xfrm>
          <a:prstGeom prst="roundRect">
            <a:avLst/>
          </a:prstGeom>
          <a:solidFill>
            <a:srgbClr val="B0400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E2761BD1-2FA2-4EAE-BA27-0786F1B3307B}"/>
              </a:ext>
            </a:extLst>
          </p:cNvPr>
          <p:cNvSpPr/>
          <p:nvPr/>
        </p:nvSpPr>
        <p:spPr>
          <a:xfrm>
            <a:off x="457200" y="3579862"/>
            <a:ext cx="8229600" cy="360040"/>
          </a:xfrm>
          <a:prstGeom prst="roundRect">
            <a:avLst/>
          </a:prstGeom>
          <a:solidFill>
            <a:srgbClr val="B0400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5865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75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250"/>
                            </p:stCondLst>
                            <p:childTnLst>
                              <p:par>
                                <p:cTn id="13" presetID="10" presetClass="entr" presetSubtype="0" fill="hold" grpId="0" nodeType="afterEffect">
                                  <p:stCondLst>
                                    <p:cond delay="75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xit" presetSubtype="8" fill="hold" grpId="0" nodeType="clickEffect">
                                  <p:stCondLst>
                                    <p:cond delay="0"/>
                                  </p:stCondLst>
                                  <p:childTnLst>
                                    <p:animEffect transition="out" filter="wipe(left)">
                                      <p:cBhvr>
                                        <p:cTn id="19" dur="30000"/>
                                        <p:tgtEl>
                                          <p:spTgt spid="7"/>
                                        </p:tgtEl>
                                      </p:cBhvr>
                                    </p:animEffect>
                                    <p:set>
                                      <p:cBhvr>
                                        <p:cTn id="20" dur="1" fill="hold">
                                          <p:stCondLst>
                                            <p:cond delay="29999"/>
                                          </p:stCondLst>
                                        </p:cTn>
                                        <p:tgtEl>
                                          <p:spTgt spid="7"/>
                                        </p:tgtEl>
                                        <p:attrNameLst>
                                          <p:attrName>style.visibility</p:attrName>
                                        </p:attrNameLst>
                                      </p:cBhvr>
                                      <p:to>
                                        <p:strVal val="hidden"/>
                                      </p:to>
                                    </p:set>
                                  </p:childTnLst>
                                  <p:subTnLst>
                                    <p:audio>
                                      <p:cMediaNode>
                                        <p:cTn display="0" masterRel="sameClick">
                                          <p:stCondLst>
                                            <p:cond evt="begin" delay="0">
                                              <p:tn val="18"/>
                                            </p:cond>
                                          </p:stCondLst>
                                          <p:endCondLst>
                                            <p:cond evt="onStopAudio" delay="0">
                                              <p:tgtEl>
                                                <p:sldTgt/>
                                              </p:tgtEl>
                                            </p:cond>
                                          </p:endCondLst>
                                        </p:cTn>
                                        <p:tgtEl>
                                          <p:sndTgt r:embed="rId3" name="chimes.wav"/>
                                        </p:tgtEl>
                                      </p:cMediaNode>
                                    </p:audio>
                                  </p:subTnLst>
                                </p:cTn>
                              </p:par>
                            </p:childTnLst>
                          </p:cTn>
                        </p:par>
                        <p:par>
                          <p:cTn id="21" fill="hold">
                            <p:stCondLst>
                              <p:cond delay="30000"/>
                            </p:stCondLst>
                            <p:childTnLst>
                              <p:par>
                                <p:cTn id="22" presetID="10" presetClass="entr" presetSubtype="0" fill="hold" grpId="0" nodeType="afterEffect">
                                  <p:stCondLst>
                                    <p:cond delay="100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par>
                          <p:cTn id="25" fill="hold">
                            <p:stCondLst>
                              <p:cond delay="31500"/>
                            </p:stCondLst>
                            <p:childTnLst>
                              <p:par>
                                <p:cTn id="26" presetID="10" presetClass="entr" presetSubtype="0"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xit" presetSubtype="8" fill="hold" grpId="0" nodeType="clickEffect">
                                  <p:stCondLst>
                                    <p:cond delay="0"/>
                                  </p:stCondLst>
                                  <p:childTnLst>
                                    <p:animEffect transition="out" filter="wipe(left)">
                                      <p:cBhvr>
                                        <p:cTn id="32" dur="30000"/>
                                        <p:tgtEl>
                                          <p:spTgt spid="10"/>
                                        </p:tgtEl>
                                      </p:cBhvr>
                                    </p:animEffect>
                                    <p:set>
                                      <p:cBhvr>
                                        <p:cTn id="33" dur="1" fill="hold">
                                          <p:stCondLst>
                                            <p:cond delay="29999"/>
                                          </p:stCondLst>
                                        </p:cTn>
                                        <p:tgtEl>
                                          <p:spTgt spid="10"/>
                                        </p:tgtEl>
                                        <p:attrNameLst>
                                          <p:attrName>style.visibility</p:attrName>
                                        </p:attrNameLst>
                                      </p:cBhvr>
                                      <p:to>
                                        <p:strVal val="hidden"/>
                                      </p:to>
                                    </p:set>
                                  </p:childTnLst>
                                  <p:subTnLst>
                                    <p:audio>
                                      <p:cMediaNode>
                                        <p:cTn display="0" masterRel="sameClick">
                                          <p:stCondLst>
                                            <p:cond evt="begin" delay="0">
                                              <p:tn val="31"/>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normAutofit/>
          </a:bodyPr>
          <a:lstStyle/>
          <a:p>
            <a:pPr algn="ctr"/>
            <a:r>
              <a:rPr lang="en-US" dirty="0"/>
              <a:t>Windows </a:t>
            </a:r>
            <a:r>
              <a:rPr lang="en-US" dirty="0" err="1"/>
              <a:t>cmd</a:t>
            </a:r>
            <a:r>
              <a:rPr lang="en-US" dirty="0"/>
              <a:t>, bash shell on Linux</a:t>
            </a:r>
            <a:endParaRPr lang="en-CA" dirty="0"/>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1210967"/>
            <a:ext cx="6867178" cy="3932533"/>
          </a:xfrm>
          <a:prstGeom prst="rect">
            <a:avLst/>
          </a:prstGeom>
        </p:spPr>
      </p:pic>
      <p:sp>
        <p:nvSpPr>
          <p:cNvPr id="4" name="TextBox 3"/>
          <p:cNvSpPr txBox="1"/>
          <p:nvPr/>
        </p:nvSpPr>
        <p:spPr>
          <a:xfrm>
            <a:off x="6084168" y="1347614"/>
            <a:ext cx="2880320" cy="3139321"/>
          </a:xfrm>
          <a:prstGeom prst="rect">
            <a:avLst/>
          </a:prstGeom>
          <a:solidFill>
            <a:schemeClr val="bg1"/>
          </a:solidFill>
        </p:spPr>
        <p:txBody>
          <a:bodyPr wrap="square" rtlCol="0">
            <a:spAutoFit/>
          </a:bodyPr>
          <a:lstStyle/>
          <a:p>
            <a:r>
              <a:rPr lang="en-US" dirty="0"/>
              <a:t>Fast, unambiguous, easy to document, script-able, macro-able. </a:t>
            </a:r>
          </a:p>
          <a:p>
            <a:endParaRPr lang="en-US" dirty="0"/>
          </a:p>
          <a:p>
            <a:r>
              <a:rPr lang="en-US" dirty="0"/>
              <a:t>Unusable without</a:t>
            </a:r>
            <a:br>
              <a:rPr lang="en-US" dirty="0"/>
            </a:br>
            <a:r>
              <a:rPr lang="en-US" dirty="0"/>
              <a:t>a manual or  </a:t>
            </a:r>
            <a:br>
              <a:rPr lang="en-US" dirty="0"/>
            </a:br>
            <a:r>
              <a:rPr lang="en-US" dirty="0"/>
              <a:t>a good memory.</a:t>
            </a:r>
          </a:p>
          <a:p>
            <a:endParaRPr lang="en-US" dirty="0"/>
          </a:p>
          <a:p>
            <a:r>
              <a:rPr lang="en-US" dirty="0"/>
              <a:t>Be careful </a:t>
            </a:r>
            <a:br>
              <a:rPr lang="en-US" dirty="0"/>
            </a:br>
            <a:r>
              <a:rPr lang="en-US" dirty="0"/>
              <a:t>&gt; </a:t>
            </a:r>
            <a:r>
              <a:rPr lang="en-US" b="1" dirty="0" err="1">
                <a:latin typeface="Courier New" panose="02070309020205020404" pitchFamily="49" charset="0"/>
                <a:cs typeface="Courier New" panose="02070309020205020404" pitchFamily="49" charset="0"/>
              </a:rPr>
              <a:t>sudo</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rm</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rf</a:t>
            </a:r>
            <a:r>
              <a:rPr lang="en-US" b="1" dirty="0">
                <a:latin typeface="Courier New" panose="02070309020205020404" pitchFamily="49" charset="0"/>
                <a:cs typeface="Courier New" panose="02070309020205020404" pitchFamily="49" charset="0"/>
              </a:rPr>
              <a:t> /</a:t>
            </a:r>
            <a:br>
              <a:rPr lang="en-US" b="1" dirty="0">
                <a:latin typeface="Courier New" panose="02070309020205020404" pitchFamily="49" charset="0"/>
                <a:cs typeface="Courier New" panose="02070309020205020404" pitchFamily="49" charset="0"/>
              </a:rPr>
            </a:br>
            <a:r>
              <a:rPr lang="en-US" dirty="0"/>
              <a:t>(don’t do this)</a:t>
            </a:r>
            <a:endParaRPr lang="en-CA" dirty="0"/>
          </a:p>
        </p:txBody>
      </p:sp>
    </p:spTree>
    <p:extLst>
      <p:ext uri="{BB962C8B-B14F-4D97-AF65-F5344CB8AC3E}">
        <p14:creationId xmlns:p14="http://schemas.microsoft.com/office/powerpoint/2010/main" val="2940804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95486"/>
            <a:ext cx="8712968" cy="742950"/>
          </a:xfrm>
        </p:spPr>
        <p:txBody>
          <a:bodyPr>
            <a:noAutofit/>
          </a:bodyPr>
          <a:lstStyle/>
          <a:p>
            <a:pPr algn="ctr"/>
            <a:r>
              <a:rPr lang="en-US" sz="3200" dirty="0"/>
              <a:t>TUI – Textual User Interface for Console Apps </a:t>
            </a:r>
            <a:endParaRPr lang="en-CA" sz="32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5067" y="1069054"/>
            <a:ext cx="6858000" cy="3810000"/>
          </a:xfrm>
          <a:prstGeom prst="rect">
            <a:avLst/>
          </a:prstGeom>
        </p:spPr>
      </p:pic>
      <p:sp>
        <p:nvSpPr>
          <p:cNvPr id="4" name="TextBox 3">
            <a:extLst>
              <a:ext uri="{FF2B5EF4-FFF2-40B4-BE49-F238E27FC236}">
                <a16:creationId xmlns:a16="http://schemas.microsoft.com/office/drawing/2014/main" id="{FFD37C8A-34C9-4549-BE7A-CCD9821081D6}"/>
              </a:ext>
            </a:extLst>
          </p:cNvPr>
          <p:cNvSpPr txBox="1"/>
          <p:nvPr/>
        </p:nvSpPr>
        <p:spPr>
          <a:xfrm>
            <a:off x="251520" y="1419622"/>
            <a:ext cx="1553547" cy="3139321"/>
          </a:xfrm>
          <a:prstGeom prst="rect">
            <a:avLst/>
          </a:prstGeom>
          <a:noFill/>
        </p:spPr>
        <p:txBody>
          <a:bodyPr wrap="square" rtlCol="0">
            <a:spAutoFit/>
          </a:bodyPr>
          <a:lstStyle/>
          <a:p>
            <a:r>
              <a:rPr lang="en-US" dirty="0"/>
              <a:t>Addressable</a:t>
            </a:r>
          </a:p>
          <a:p>
            <a:r>
              <a:rPr lang="en-US" dirty="0"/>
              <a:t>25 rows</a:t>
            </a:r>
          </a:p>
          <a:p>
            <a:r>
              <a:rPr lang="en-US" dirty="0"/>
              <a:t>80 columns</a:t>
            </a:r>
          </a:p>
          <a:p>
            <a:br>
              <a:rPr lang="en-US" dirty="0"/>
            </a:br>
            <a:r>
              <a:rPr lang="en-US" dirty="0"/>
              <a:t>Pull down menus, mouse support, </a:t>
            </a:r>
          </a:p>
          <a:p>
            <a:r>
              <a:rPr lang="en-CA" dirty="0"/>
              <a:t>character graphics</a:t>
            </a:r>
            <a:br>
              <a:rPr lang="en-CA" dirty="0"/>
            </a:br>
            <a:r>
              <a:rPr lang="en-CA" dirty="0"/>
              <a:t>symbols</a:t>
            </a:r>
            <a:endParaRPr lang="en-US" dirty="0"/>
          </a:p>
        </p:txBody>
      </p:sp>
    </p:spTree>
    <p:extLst>
      <p:ext uri="{BB962C8B-B14F-4D97-AF65-F5344CB8AC3E}">
        <p14:creationId xmlns:p14="http://schemas.microsoft.com/office/powerpoint/2010/main" val="1380186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1" y="195486"/>
            <a:ext cx="8784977" cy="742950"/>
          </a:xfrm>
        </p:spPr>
        <p:txBody>
          <a:bodyPr>
            <a:noAutofit/>
          </a:bodyPr>
          <a:lstStyle/>
          <a:p>
            <a:r>
              <a:rPr lang="en-US" sz="3200" b="1" dirty="0">
                <a:latin typeface="Courier New" panose="02070309020205020404" pitchFamily="49" charset="0"/>
                <a:cs typeface="Courier New" panose="02070309020205020404" pitchFamily="49" charset="0"/>
              </a:rPr>
              <a:t>$ vi </a:t>
            </a:r>
            <a:r>
              <a:rPr lang="en-US" sz="3200" b="1" dirty="0" err="1">
                <a:latin typeface="Courier New" panose="02070309020205020404" pitchFamily="49" charset="0"/>
                <a:cs typeface="Courier New" panose="02070309020205020404" pitchFamily="49" charset="0"/>
              </a:rPr>
              <a:t>helloWorld.c</a:t>
            </a:r>
            <a:r>
              <a:rPr lang="en-US" sz="3200" b="1" dirty="0">
                <a:latin typeface="Courier New" panose="02070309020205020404" pitchFamily="49" charset="0"/>
                <a:cs typeface="Courier New" panose="02070309020205020404" pitchFamily="49" charset="0"/>
              </a:rPr>
              <a:t> 	   </a:t>
            </a:r>
            <a:r>
              <a:rPr lang="en-US" sz="3200" dirty="0"/>
              <a:t>Console Application</a:t>
            </a:r>
            <a:endParaRPr lang="en-CA" sz="3200" b="1" dirty="0">
              <a:latin typeface="Courier New" panose="02070309020205020404" pitchFamily="49" charset="0"/>
              <a:cs typeface="Courier New" panose="02070309020205020404" pitchFamily="49" charset="0"/>
            </a:endParaRPr>
          </a:p>
        </p:txBody>
      </p:sp>
      <p:pic>
        <p:nvPicPr>
          <p:cNvPr id="7" name="Picture 6">
            <a:extLst>
              <a:ext uri="{FF2B5EF4-FFF2-40B4-BE49-F238E27FC236}">
                <a16:creationId xmlns:a16="http://schemas.microsoft.com/office/drawing/2014/main" id="{C851206E-511B-46F5-9318-A5B7C23B55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172" y="1059582"/>
            <a:ext cx="8685656" cy="3168352"/>
          </a:xfrm>
          <a:prstGeom prst="rect">
            <a:avLst/>
          </a:prstGeom>
        </p:spPr>
      </p:pic>
      <p:pic>
        <p:nvPicPr>
          <p:cNvPr id="9" name="Picture 8">
            <a:extLst>
              <a:ext uri="{FF2B5EF4-FFF2-40B4-BE49-F238E27FC236}">
                <a16:creationId xmlns:a16="http://schemas.microsoft.com/office/drawing/2014/main" id="{89EEC76D-FCEE-4B02-A4A0-32B7D3E53189}"/>
              </a:ext>
            </a:extLst>
          </p:cNvPr>
          <p:cNvPicPr>
            <a:picLocks noChangeAspect="1"/>
          </p:cNvPicPr>
          <p:nvPr/>
        </p:nvPicPr>
        <p:blipFill>
          <a:blip r:embed="rId4" cstate="hqprint">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6227832" y="3219822"/>
            <a:ext cx="2880672" cy="2160240"/>
          </a:xfrm>
          <a:prstGeom prst="rect">
            <a:avLst/>
          </a:prstGeom>
          <a:noFill/>
        </p:spPr>
      </p:pic>
    </p:spTree>
    <p:extLst>
      <p:ext uri="{BB962C8B-B14F-4D97-AF65-F5344CB8AC3E}">
        <p14:creationId xmlns:p14="http://schemas.microsoft.com/office/powerpoint/2010/main" val="1089913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4E12D-D7BF-4238-890D-803EEB8F260A}"/>
              </a:ext>
            </a:extLst>
          </p:cNvPr>
          <p:cNvSpPr>
            <a:spLocks noGrp="1"/>
          </p:cNvSpPr>
          <p:nvPr>
            <p:ph type="title"/>
          </p:nvPr>
        </p:nvSpPr>
        <p:spPr>
          <a:xfrm>
            <a:off x="457200" y="267494"/>
            <a:ext cx="8229600" cy="742950"/>
          </a:xfrm>
        </p:spPr>
        <p:txBody>
          <a:bodyPr/>
          <a:lstStyle/>
          <a:p>
            <a:pPr algn="ctr"/>
            <a:r>
              <a:rPr lang="en-CA" dirty="0"/>
              <a:t>Missile Alert Test</a:t>
            </a:r>
          </a:p>
        </p:txBody>
      </p:sp>
      <p:pic>
        <p:nvPicPr>
          <p:cNvPr id="19" name="Picture 18">
            <a:extLst>
              <a:ext uri="{FF2B5EF4-FFF2-40B4-BE49-F238E27FC236}">
                <a16:creationId xmlns:a16="http://schemas.microsoft.com/office/drawing/2014/main" id="{533C7B37-6EDF-4504-AC17-C94ACEC4B8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1396" y="1167594"/>
            <a:ext cx="5301208" cy="3975906"/>
          </a:xfrm>
          <a:prstGeom prst="rect">
            <a:avLst/>
          </a:prstGeom>
        </p:spPr>
      </p:pic>
      <p:sp>
        <p:nvSpPr>
          <p:cNvPr id="20" name="TextBox 19">
            <a:extLst>
              <a:ext uri="{FF2B5EF4-FFF2-40B4-BE49-F238E27FC236}">
                <a16:creationId xmlns:a16="http://schemas.microsoft.com/office/drawing/2014/main" id="{9875F844-BAE7-4677-B0E2-7459AF7513E1}"/>
              </a:ext>
            </a:extLst>
          </p:cNvPr>
          <p:cNvSpPr txBox="1"/>
          <p:nvPr/>
        </p:nvSpPr>
        <p:spPr>
          <a:xfrm>
            <a:off x="7380312" y="1635646"/>
            <a:ext cx="1584176" cy="2862322"/>
          </a:xfrm>
          <a:prstGeom prst="rect">
            <a:avLst/>
          </a:prstGeom>
          <a:noFill/>
        </p:spPr>
        <p:txBody>
          <a:bodyPr wrap="square" rtlCol="0">
            <a:spAutoFit/>
          </a:bodyPr>
          <a:lstStyle/>
          <a:p>
            <a:pPr algn="ctr"/>
            <a:r>
              <a:rPr lang="en-CA" sz="3600" dirty="0"/>
              <a:t>Which line</a:t>
            </a:r>
            <a:br>
              <a:rPr lang="en-CA" sz="3600" dirty="0"/>
            </a:br>
            <a:r>
              <a:rPr lang="en-CA" sz="3600" dirty="0"/>
              <a:t>do</a:t>
            </a:r>
            <a:br>
              <a:rPr lang="en-CA" sz="3600" dirty="0"/>
            </a:br>
            <a:r>
              <a:rPr lang="en-CA" sz="3600" dirty="0"/>
              <a:t>you click?</a:t>
            </a:r>
          </a:p>
        </p:txBody>
      </p:sp>
    </p:spTree>
    <p:extLst>
      <p:ext uri="{BB962C8B-B14F-4D97-AF65-F5344CB8AC3E}">
        <p14:creationId xmlns:p14="http://schemas.microsoft.com/office/powerpoint/2010/main" val="2300963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4E12D-D7BF-4238-890D-803EEB8F260A}"/>
              </a:ext>
            </a:extLst>
          </p:cNvPr>
          <p:cNvSpPr>
            <a:spLocks noGrp="1"/>
          </p:cNvSpPr>
          <p:nvPr>
            <p:ph type="title"/>
          </p:nvPr>
        </p:nvSpPr>
        <p:spPr>
          <a:xfrm>
            <a:off x="457200" y="267494"/>
            <a:ext cx="8229600" cy="742950"/>
          </a:xfrm>
        </p:spPr>
        <p:txBody>
          <a:bodyPr/>
          <a:lstStyle/>
          <a:p>
            <a:pPr algn="ctr"/>
            <a:r>
              <a:rPr lang="en-CA" dirty="0"/>
              <a:t>Missile Alert in Error</a:t>
            </a:r>
          </a:p>
        </p:txBody>
      </p:sp>
      <p:pic>
        <p:nvPicPr>
          <p:cNvPr id="3" name="Picture 2">
            <a:extLst>
              <a:ext uri="{FF2B5EF4-FFF2-40B4-BE49-F238E27FC236}">
                <a16:creationId xmlns:a16="http://schemas.microsoft.com/office/drawing/2014/main" id="{A8EDDE40-D69C-4BDF-9EE4-7E83828BF362}"/>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a:stretch/>
        </p:blipFill>
        <p:spPr>
          <a:xfrm>
            <a:off x="899586" y="1059582"/>
            <a:ext cx="7344827" cy="4000500"/>
          </a:xfrm>
          <a:prstGeom prst="rect">
            <a:avLst/>
          </a:prstGeom>
        </p:spPr>
      </p:pic>
    </p:spTree>
    <p:extLst>
      <p:ext uri="{BB962C8B-B14F-4D97-AF65-F5344CB8AC3E}">
        <p14:creationId xmlns:p14="http://schemas.microsoft.com/office/powerpoint/2010/main" val="3320378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News of the Week</a:t>
            </a:r>
          </a:p>
        </p:txBody>
      </p:sp>
      <p:sp>
        <p:nvSpPr>
          <p:cNvPr id="6" name="Content Placeholder 5"/>
          <p:cNvSpPr>
            <a:spLocks noGrp="1"/>
          </p:cNvSpPr>
          <p:nvPr>
            <p:ph idx="1"/>
          </p:nvPr>
        </p:nvSpPr>
        <p:spPr/>
        <p:txBody>
          <a:bodyPr/>
          <a:lstStyle/>
          <a:p>
            <a:endParaRPr lang="en-CA"/>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1880" y="1995686"/>
            <a:ext cx="2240096" cy="1851427"/>
          </a:xfrm>
          <a:prstGeom prst="rect">
            <a:avLst/>
          </a:prstGeom>
        </p:spPr>
      </p:pic>
    </p:spTree>
    <p:extLst>
      <p:ext uri="{BB962C8B-B14F-4D97-AF65-F5344CB8AC3E}">
        <p14:creationId xmlns:p14="http://schemas.microsoft.com/office/powerpoint/2010/main" val="608143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4E12D-D7BF-4238-890D-803EEB8F260A}"/>
              </a:ext>
            </a:extLst>
          </p:cNvPr>
          <p:cNvSpPr>
            <a:spLocks noGrp="1"/>
          </p:cNvSpPr>
          <p:nvPr>
            <p:ph type="title"/>
          </p:nvPr>
        </p:nvSpPr>
        <p:spPr>
          <a:xfrm>
            <a:off x="457200" y="267494"/>
            <a:ext cx="8229600" cy="742950"/>
          </a:xfrm>
        </p:spPr>
        <p:txBody>
          <a:bodyPr/>
          <a:lstStyle/>
          <a:p>
            <a:pPr algn="ctr"/>
            <a:r>
              <a:rPr lang="en-CA" dirty="0"/>
              <a:t>Select an Alert … </a:t>
            </a:r>
            <a:r>
              <a:rPr lang="en-CA" i="1" dirty="0"/>
              <a:t>Good Luck </a:t>
            </a:r>
          </a:p>
        </p:txBody>
      </p:sp>
      <p:pic>
        <p:nvPicPr>
          <p:cNvPr id="16" name="Picture 15">
            <a:extLst>
              <a:ext uri="{FF2B5EF4-FFF2-40B4-BE49-F238E27FC236}">
                <a16:creationId xmlns:a16="http://schemas.microsoft.com/office/drawing/2014/main" id="{68E5F9F2-6F61-4CF7-A0B5-63BB680E03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34" y="1010444"/>
            <a:ext cx="9092531" cy="3721546"/>
          </a:xfrm>
          <a:prstGeom prst="rect">
            <a:avLst/>
          </a:prstGeom>
        </p:spPr>
      </p:pic>
    </p:spTree>
    <p:extLst>
      <p:ext uri="{BB962C8B-B14F-4D97-AF65-F5344CB8AC3E}">
        <p14:creationId xmlns:p14="http://schemas.microsoft.com/office/powerpoint/2010/main" val="138956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89755" y="267494"/>
            <a:ext cx="8964488" cy="742950"/>
          </a:xfrm>
        </p:spPr>
        <p:txBody>
          <a:bodyPr>
            <a:noAutofit/>
          </a:bodyPr>
          <a:lstStyle/>
          <a:p>
            <a:pPr algn="ctr"/>
            <a:r>
              <a:rPr lang="en-US" sz="2800" dirty="0"/>
              <a:t>GUI – Graphical User Interface</a:t>
            </a:r>
            <a:endParaRPr lang="en-CA" sz="2800" dirty="0"/>
          </a:p>
        </p:txBody>
      </p:sp>
      <p:pic>
        <p:nvPicPr>
          <p:cNvPr id="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67544" y="1347614"/>
            <a:ext cx="3283700" cy="11769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60225" y="2643758"/>
            <a:ext cx="3316511" cy="2231329"/>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15680" y="1347614"/>
            <a:ext cx="4876800" cy="3257550"/>
          </a:xfrm>
          <a:prstGeom prst="rect">
            <a:avLst/>
          </a:prstGeom>
        </p:spPr>
      </p:pic>
    </p:spTree>
    <p:extLst>
      <p:ext uri="{BB962C8B-B14F-4D97-AF65-F5344CB8AC3E}">
        <p14:creationId xmlns:p14="http://schemas.microsoft.com/office/powerpoint/2010/main" val="1319246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F29E07A-DC9C-469C-99BE-61C90AD1D995}"/>
              </a:ext>
            </a:extLst>
          </p:cNvPr>
          <p:cNvSpPr/>
          <p:nvPr/>
        </p:nvSpPr>
        <p:spPr>
          <a:xfrm flipV="1">
            <a:off x="457200" y="2427734"/>
            <a:ext cx="8229600" cy="72008"/>
          </a:xfrm>
          <a:prstGeom prst="roundRect">
            <a:avLst/>
          </a:prstGeom>
          <a:solidFill>
            <a:srgbClr val="B0400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Content Placeholder 2">
            <a:extLst>
              <a:ext uri="{FF2B5EF4-FFF2-40B4-BE49-F238E27FC236}">
                <a16:creationId xmlns:a16="http://schemas.microsoft.com/office/drawing/2014/main" id="{FA9DC7C0-E8FA-4780-977A-A4EFA9E7F7DF}"/>
              </a:ext>
            </a:extLst>
          </p:cNvPr>
          <p:cNvSpPr>
            <a:spLocks noGrp="1"/>
          </p:cNvSpPr>
          <p:nvPr>
            <p:ph idx="1"/>
          </p:nvPr>
        </p:nvSpPr>
        <p:spPr>
          <a:xfrm>
            <a:off x="457200" y="987574"/>
            <a:ext cx="8229600" cy="3657600"/>
          </a:xfrm>
        </p:spPr>
        <p:txBody>
          <a:bodyPr>
            <a:normAutofit/>
          </a:bodyPr>
          <a:lstStyle/>
          <a:p>
            <a:pPr marL="0" indent="0" algn="ctr">
              <a:buNone/>
            </a:pPr>
            <a:r>
              <a:rPr lang="en-US" b="1" dirty="0"/>
              <a:t>1 minute BS (brain storm) session </a:t>
            </a:r>
          </a:p>
          <a:p>
            <a:r>
              <a:rPr lang="en-US" b="1" dirty="0"/>
              <a:t>What problems can this UI solve?</a:t>
            </a:r>
          </a:p>
          <a:p>
            <a:pPr lvl="1"/>
            <a:r>
              <a:rPr lang="en-US" b="1" dirty="0"/>
              <a:t>Strengths and Opportunities</a:t>
            </a:r>
          </a:p>
          <a:p>
            <a:pPr marL="0" indent="0">
              <a:buNone/>
            </a:pPr>
            <a:endParaRPr lang="en-US" b="1" dirty="0"/>
          </a:p>
          <a:p>
            <a:r>
              <a:rPr lang="en-US" b="1" dirty="0"/>
              <a:t>What problems can this UI create?</a:t>
            </a:r>
          </a:p>
          <a:p>
            <a:pPr lvl="1"/>
            <a:r>
              <a:rPr lang="en-US" b="1" dirty="0"/>
              <a:t>Weaknesses and Risks</a:t>
            </a:r>
          </a:p>
        </p:txBody>
      </p:sp>
      <p:sp>
        <p:nvSpPr>
          <p:cNvPr id="4" name="TextBox 3">
            <a:extLst>
              <a:ext uri="{FF2B5EF4-FFF2-40B4-BE49-F238E27FC236}">
                <a16:creationId xmlns:a16="http://schemas.microsoft.com/office/drawing/2014/main" id="{977CD8EB-9A30-45AB-B16E-235EB80A8087}"/>
              </a:ext>
            </a:extLst>
          </p:cNvPr>
          <p:cNvSpPr txBox="1"/>
          <p:nvPr/>
        </p:nvSpPr>
        <p:spPr>
          <a:xfrm>
            <a:off x="1711288" y="267494"/>
            <a:ext cx="5721424" cy="584775"/>
          </a:xfrm>
          <a:prstGeom prst="rect">
            <a:avLst/>
          </a:prstGeom>
          <a:noFill/>
        </p:spPr>
        <p:txBody>
          <a:bodyPr wrap="square" rtlCol="0">
            <a:spAutoFit/>
          </a:bodyPr>
          <a:lstStyle/>
          <a:p>
            <a:r>
              <a:rPr lang="en-US" sz="3200" spc="-100" dirty="0">
                <a:solidFill>
                  <a:schemeClr val="tx2"/>
                </a:solidFill>
                <a:latin typeface="Franklin Gothic Demi" pitchFamily="34" charset="0"/>
                <a:ea typeface="+mj-ea"/>
                <a:cs typeface="+mj-cs"/>
              </a:rPr>
              <a:t>GUI – Graphical User Interface</a:t>
            </a:r>
            <a:endParaRPr lang="en-CA" sz="3200" spc="-100" dirty="0">
              <a:solidFill>
                <a:schemeClr val="tx2"/>
              </a:solidFill>
              <a:latin typeface="Franklin Gothic Demi" pitchFamily="34" charset="0"/>
              <a:ea typeface="+mj-ea"/>
              <a:cs typeface="+mj-cs"/>
            </a:endParaRPr>
          </a:p>
        </p:txBody>
      </p:sp>
      <p:sp>
        <p:nvSpPr>
          <p:cNvPr id="7" name="Rectangle: Rounded Corners 6">
            <a:extLst>
              <a:ext uri="{FF2B5EF4-FFF2-40B4-BE49-F238E27FC236}">
                <a16:creationId xmlns:a16="http://schemas.microsoft.com/office/drawing/2014/main" id="{72825391-CB9A-4B2A-BDC2-2C14B9F7AFF8}"/>
              </a:ext>
            </a:extLst>
          </p:cNvPr>
          <p:cNvSpPr/>
          <p:nvPr/>
        </p:nvSpPr>
        <p:spPr>
          <a:xfrm>
            <a:off x="457200" y="2283718"/>
            <a:ext cx="8229600" cy="360040"/>
          </a:xfrm>
          <a:prstGeom prst="roundRect">
            <a:avLst/>
          </a:prstGeom>
          <a:solidFill>
            <a:srgbClr val="B0400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Rounded Corners 8">
            <a:extLst>
              <a:ext uri="{FF2B5EF4-FFF2-40B4-BE49-F238E27FC236}">
                <a16:creationId xmlns:a16="http://schemas.microsoft.com/office/drawing/2014/main" id="{87018168-DE5F-479A-81FD-1274673B32E2}"/>
              </a:ext>
            </a:extLst>
          </p:cNvPr>
          <p:cNvSpPr/>
          <p:nvPr/>
        </p:nvSpPr>
        <p:spPr>
          <a:xfrm flipV="1">
            <a:off x="457200" y="3723878"/>
            <a:ext cx="8229600" cy="72008"/>
          </a:xfrm>
          <a:prstGeom prst="roundRect">
            <a:avLst/>
          </a:prstGeom>
          <a:solidFill>
            <a:srgbClr val="B0400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E2761BD1-2FA2-4EAE-BA27-0786F1B3307B}"/>
              </a:ext>
            </a:extLst>
          </p:cNvPr>
          <p:cNvSpPr/>
          <p:nvPr/>
        </p:nvSpPr>
        <p:spPr>
          <a:xfrm>
            <a:off x="457200" y="3579862"/>
            <a:ext cx="8229600" cy="360040"/>
          </a:xfrm>
          <a:prstGeom prst="roundRect">
            <a:avLst/>
          </a:prstGeom>
          <a:solidFill>
            <a:srgbClr val="B0400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76558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75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250"/>
                            </p:stCondLst>
                            <p:childTnLst>
                              <p:par>
                                <p:cTn id="13" presetID="10" presetClass="entr" presetSubtype="0" fill="hold" grpId="0" nodeType="afterEffect">
                                  <p:stCondLst>
                                    <p:cond delay="75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xit" presetSubtype="8" fill="hold" grpId="0" nodeType="clickEffect">
                                  <p:stCondLst>
                                    <p:cond delay="0"/>
                                  </p:stCondLst>
                                  <p:childTnLst>
                                    <p:animEffect transition="out" filter="wipe(left)">
                                      <p:cBhvr>
                                        <p:cTn id="19" dur="30000"/>
                                        <p:tgtEl>
                                          <p:spTgt spid="7"/>
                                        </p:tgtEl>
                                      </p:cBhvr>
                                    </p:animEffect>
                                    <p:set>
                                      <p:cBhvr>
                                        <p:cTn id="20" dur="1" fill="hold">
                                          <p:stCondLst>
                                            <p:cond delay="29999"/>
                                          </p:stCondLst>
                                        </p:cTn>
                                        <p:tgtEl>
                                          <p:spTgt spid="7"/>
                                        </p:tgtEl>
                                        <p:attrNameLst>
                                          <p:attrName>style.visibility</p:attrName>
                                        </p:attrNameLst>
                                      </p:cBhvr>
                                      <p:to>
                                        <p:strVal val="hidden"/>
                                      </p:to>
                                    </p:set>
                                  </p:childTnLst>
                                  <p:subTnLst>
                                    <p:audio>
                                      <p:cMediaNode>
                                        <p:cTn display="0" masterRel="sameClick">
                                          <p:stCondLst>
                                            <p:cond evt="begin" delay="0">
                                              <p:tn val="18"/>
                                            </p:cond>
                                          </p:stCondLst>
                                          <p:endCondLst>
                                            <p:cond evt="onStopAudio" delay="0">
                                              <p:tgtEl>
                                                <p:sldTgt/>
                                              </p:tgtEl>
                                            </p:cond>
                                          </p:endCondLst>
                                        </p:cTn>
                                        <p:tgtEl>
                                          <p:sndTgt r:embed="rId3" name="chimes.wav"/>
                                        </p:tgtEl>
                                      </p:cMediaNode>
                                    </p:audio>
                                  </p:subTnLst>
                                </p:cTn>
                              </p:par>
                            </p:childTnLst>
                          </p:cTn>
                        </p:par>
                        <p:par>
                          <p:cTn id="21" fill="hold">
                            <p:stCondLst>
                              <p:cond delay="30000"/>
                            </p:stCondLst>
                            <p:childTnLst>
                              <p:par>
                                <p:cTn id="22" presetID="10" presetClass="entr" presetSubtype="0" fill="hold" grpId="0" nodeType="afterEffect">
                                  <p:stCondLst>
                                    <p:cond delay="100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par>
                          <p:cTn id="25" fill="hold">
                            <p:stCondLst>
                              <p:cond delay="31500"/>
                            </p:stCondLst>
                            <p:childTnLst>
                              <p:par>
                                <p:cTn id="26" presetID="10" presetClass="entr" presetSubtype="0"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xit" presetSubtype="8" fill="hold" grpId="0" nodeType="clickEffect">
                                  <p:stCondLst>
                                    <p:cond delay="0"/>
                                  </p:stCondLst>
                                  <p:childTnLst>
                                    <p:animEffect transition="out" filter="wipe(left)">
                                      <p:cBhvr>
                                        <p:cTn id="32" dur="30000"/>
                                        <p:tgtEl>
                                          <p:spTgt spid="10"/>
                                        </p:tgtEl>
                                      </p:cBhvr>
                                    </p:animEffect>
                                    <p:set>
                                      <p:cBhvr>
                                        <p:cTn id="33" dur="1" fill="hold">
                                          <p:stCondLst>
                                            <p:cond delay="29999"/>
                                          </p:stCondLst>
                                        </p:cTn>
                                        <p:tgtEl>
                                          <p:spTgt spid="10"/>
                                        </p:tgtEl>
                                        <p:attrNameLst>
                                          <p:attrName>style.visibility</p:attrName>
                                        </p:attrNameLst>
                                      </p:cBhvr>
                                      <p:to>
                                        <p:strVal val="hidden"/>
                                      </p:to>
                                    </p:set>
                                  </p:childTnLst>
                                  <p:subTnLst>
                                    <p:audio>
                                      <p:cMediaNode>
                                        <p:cTn display="0" masterRel="sameClick">
                                          <p:stCondLst>
                                            <p:cond evt="begin" delay="0">
                                              <p:tn val="31"/>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cstate="hqprint">
            <a:extLst>
              <a:ext uri="{28A0092B-C50C-407E-A947-70E740481C1C}">
                <a14:useLocalDpi xmlns:a14="http://schemas.microsoft.com/office/drawing/2010/main" val="0"/>
              </a:ext>
            </a:extLst>
          </a:blip>
          <a:srcRect/>
          <a:stretch/>
        </p:blipFill>
        <p:spPr>
          <a:xfrm rot="5400000">
            <a:off x="5761333" y="1742457"/>
            <a:ext cx="3788994" cy="1847180"/>
          </a:xfrm>
          <a:prstGeom prst="rect">
            <a:avLst/>
          </a:prstGeom>
        </p:spPr>
      </p:pic>
      <p:pic>
        <p:nvPicPr>
          <p:cNvPr id="3" name="Picture 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1069357"/>
            <a:ext cx="2426107" cy="1951830"/>
          </a:xfrm>
          <a:prstGeom prst="rect">
            <a:avLst/>
          </a:prstGeom>
        </p:spPr>
      </p:pic>
      <p:pic>
        <p:nvPicPr>
          <p:cNvPr id="4" name="Picture 3"/>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482585" y="1724965"/>
            <a:ext cx="3817607" cy="2863205"/>
          </a:xfrm>
          <a:prstGeom prst="rect">
            <a:avLst/>
          </a:prstGeom>
        </p:spPr>
      </p:pic>
      <p:sp>
        <p:nvSpPr>
          <p:cNvPr id="6" name="TextBox 5"/>
          <p:cNvSpPr txBox="1"/>
          <p:nvPr/>
        </p:nvSpPr>
        <p:spPr>
          <a:xfrm>
            <a:off x="186094" y="2914152"/>
            <a:ext cx="1800200" cy="923330"/>
          </a:xfrm>
          <a:prstGeom prst="rect">
            <a:avLst/>
          </a:prstGeom>
          <a:noFill/>
        </p:spPr>
        <p:txBody>
          <a:bodyPr wrap="square" rtlCol="0">
            <a:spAutoFit/>
          </a:bodyPr>
          <a:lstStyle/>
          <a:p>
            <a:r>
              <a:rPr lang="en-US" dirty="0"/>
              <a:t>Doug </a:t>
            </a:r>
            <a:r>
              <a:rPr lang="en-US" dirty="0" err="1"/>
              <a:t>Engelbart’s</a:t>
            </a:r>
            <a:r>
              <a:rPr lang="en-US" dirty="0"/>
              <a:t> prototype, 1964</a:t>
            </a:r>
            <a:endParaRPr lang="en-CA" dirty="0"/>
          </a:p>
        </p:txBody>
      </p:sp>
      <p:sp>
        <p:nvSpPr>
          <p:cNvPr id="7" name="TextBox 6"/>
          <p:cNvSpPr txBox="1"/>
          <p:nvPr/>
        </p:nvSpPr>
        <p:spPr>
          <a:xfrm>
            <a:off x="2922398" y="1203598"/>
            <a:ext cx="3024336" cy="646331"/>
          </a:xfrm>
          <a:prstGeom prst="rect">
            <a:avLst/>
          </a:prstGeom>
          <a:noFill/>
        </p:spPr>
        <p:txBody>
          <a:bodyPr wrap="square" rtlCol="0">
            <a:spAutoFit/>
          </a:bodyPr>
          <a:lstStyle/>
          <a:p>
            <a:pPr defTabSz="274320"/>
            <a:r>
              <a:rPr lang="en-US" dirty="0"/>
              <a:t>Xerox PARC,	1972	   $300</a:t>
            </a:r>
            <a:br>
              <a:rPr lang="en-US" dirty="0"/>
            </a:br>
            <a:r>
              <a:rPr lang="en-US" dirty="0"/>
              <a:t>					2019	$1,832</a:t>
            </a:r>
            <a:endParaRPr lang="en-CA" dirty="0"/>
          </a:p>
        </p:txBody>
      </p:sp>
      <p:sp>
        <p:nvSpPr>
          <p:cNvPr id="9" name="TextBox 8"/>
          <p:cNvSpPr txBox="1"/>
          <p:nvPr/>
        </p:nvSpPr>
        <p:spPr>
          <a:xfrm>
            <a:off x="7114858" y="2139702"/>
            <a:ext cx="1512167" cy="1477328"/>
          </a:xfrm>
          <a:prstGeom prst="rect">
            <a:avLst/>
          </a:prstGeom>
          <a:noFill/>
        </p:spPr>
        <p:txBody>
          <a:bodyPr wrap="square" rtlCol="0">
            <a:spAutoFit/>
          </a:bodyPr>
          <a:lstStyle/>
          <a:p>
            <a:pPr defTabSz="228600"/>
            <a:r>
              <a:rPr lang="en-US" dirty="0"/>
              <a:t>   Apple</a:t>
            </a:r>
          </a:p>
          <a:p>
            <a:pPr defTabSz="228600"/>
            <a:endParaRPr lang="en-US" dirty="0"/>
          </a:p>
          <a:p>
            <a:pPr defTabSz="228600"/>
            <a:r>
              <a:rPr lang="en-US" dirty="0"/>
              <a:t>Macintosh	</a:t>
            </a:r>
            <a:br>
              <a:rPr lang="en-US" dirty="0"/>
            </a:br>
            <a:r>
              <a:rPr lang="en-US" dirty="0"/>
              <a:t>1984 $15</a:t>
            </a:r>
            <a:br>
              <a:rPr lang="en-US" dirty="0"/>
            </a:br>
            <a:r>
              <a:rPr lang="en-US" dirty="0"/>
              <a:t>2019 $34</a:t>
            </a:r>
            <a:endParaRPr lang="en-CA" dirty="0"/>
          </a:p>
        </p:txBody>
      </p:sp>
      <p:sp>
        <p:nvSpPr>
          <p:cNvPr id="2" name="Title 1"/>
          <p:cNvSpPr>
            <a:spLocks noGrp="1"/>
          </p:cNvSpPr>
          <p:nvPr>
            <p:ph type="title"/>
          </p:nvPr>
        </p:nvSpPr>
        <p:spPr>
          <a:solidFill>
            <a:schemeClr val="bg1"/>
          </a:solidFill>
        </p:spPr>
        <p:txBody>
          <a:bodyPr>
            <a:noAutofit/>
          </a:bodyPr>
          <a:lstStyle/>
          <a:p>
            <a:pPr algn="ctr"/>
            <a:r>
              <a:rPr lang="en-US" sz="3200" dirty="0"/>
              <a:t>GUI’s enabling tech: Mice + bit mapped screens</a:t>
            </a:r>
            <a:endParaRPr lang="en-CA" sz="3200" dirty="0"/>
          </a:p>
        </p:txBody>
      </p:sp>
    </p:spTree>
    <p:extLst>
      <p:ext uri="{BB962C8B-B14F-4D97-AF65-F5344CB8AC3E}">
        <p14:creationId xmlns:p14="http://schemas.microsoft.com/office/powerpoint/2010/main" val="3757466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 y="1275606"/>
            <a:ext cx="9144000" cy="3867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89755" y="339502"/>
            <a:ext cx="8964488" cy="742950"/>
          </a:xfrm>
        </p:spPr>
        <p:txBody>
          <a:bodyPr>
            <a:noAutofit/>
          </a:bodyPr>
          <a:lstStyle/>
          <a:p>
            <a:pPr algn="ctr"/>
            <a:r>
              <a:rPr lang="en-US" dirty="0"/>
              <a:t>GUI versus CLI</a:t>
            </a:r>
            <a:endParaRPr lang="en-US" sz="2800" dirty="0"/>
          </a:p>
        </p:txBody>
      </p:sp>
      <p:pic>
        <p:nvPicPr>
          <p:cNvPr id="8" name="Picture 2"/>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27201" y="1452005"/>
            <a:ext cx="4489595" cy="3030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339752" y="3435845"/>
            <a:ext cx="1272106" cy="514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066570" y="3435845"/>
            <a:ext cx="1269714" cy="514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829348" y="1425765"/>
            <a:ext cx="2224894" cy="3046988"/>
          </a:xfrm>
          <a:prstGeom prst="rect">
            <a:avLst/>
          </a:prstGeom>
          <a:noFill/>
        </p:spPr>
        <p:txBody>
          <a:bodyPr wrap="square" rtlCol="0">
            <a:spAutoFit/>
          </a:bodyPr>
          <a:lstStyle/>
          <a:p>
            <a:pPr>
              <a:spcAft>
                <a:spcPts val="1200"/>
              </a:spcAft>
            </a:pPr>
            <a:r>
              <a:rPr lang="en-US" b="1" dirty="0"/>
              <a:t>Faster but inflexible.</a:t>
            </a:r>
          </a:p>
          <a:p>
            <a:pPr>
              <a:spcAft>
                <a:spcPts val="1200"/>
              </a:spcAft>
            </a:pPr>
            <a:r>
              <a:rPr lang="en-US" b="1" dirty="0"/>
              <a:t>Administrators experts and only.</a:t>
            </a:r>
          </a:p>
          <a:p>
            <a:pPr>
              <a:spcAft>
                <a:spcPts val="1200"/>
              </a:spcAft>
            </a:pPr>
            <a:r>
              <a:rPr lang="en-US" b="1" dirty="0"/>
              <a:t>Act on many items &amp; objects with a single command.</a:t>
            </a:r>
          </a:p>
          <a:p>
            <a:pPr>
              <a:spcAft>
                <a:spcPts val="1200"/>
              </a:spcAft>
            </a:pPr>
            <a:r>
              <a:rPr lang="en-US" b="1" dirty="0"/>
              <a:t>Function, little Form.</a:t>
            </a:r>
            <a:endParaRPr lang="en-CA" b="1" dirty="0"/>
          </a:p>
        </p:txBody>
      </p:sp>
      <p:sp>
        <p:nvSpPr>
          <p:cNvPr id="11" name="TextBox 10"/>
          <p:cNvSpPr txBox="1"/>
          <p:nvPr/>
        </p:nvSpPr>
        <p:spPr>
          <a:xfrm>
            <a:off x="89755" y="1452005"/>
            <a:ext cx="2237446" cy="3046988"/>
          </a:xfrm>
          <a:prstGeom prst="rect">
            <a:avLst/>
          </a:prstGeom>
          <a:noFill/>
        </p:spPr>
        <p:txBody>
          <a:bodyPr wrap="square" rtlCol="0">
            <a:spAutoFit/>
          </a:bodyPr>
          <a:lstStyle/>
          <a:p>
            <a:pPr>
              <a:spcAft>
                <a:spcPts val="1200"/>
              </a:spcAft>
            </a:pPr>
            <a:r>
              <a:rPr lang="en-US" b="1" dirty="0"/>
              <a:t>Slower but flexible.</a:t>
            </a:r>
          </a:p>
          <a:p>
            <a:pPr>
              <a:spcAft>
                <a:spcPts val="1200"/>
              </a:spcAft>
            </a:pPr>
            <a:r>
              <a:rPr lang="en-US" b="1" dirty="0"/>
              <a:t>Casual users, “User-friendly”</a:t>
            </a:r>
          </a:p>
          <a:p>
            <a:pPr>
              <a:spcAft>
                <a:spcPts val="1200"/>
              </a:spcAft>
            </a:pPr>
            <a:r>
              <a:rPr lang="en-US" b="1" dirty="0"/>
              <a:t>Minimal training. Functions require multiple steps.</a:t>
            </a:r>
          </a:p>
          <a:p>
            <a:pPr>
              <a:spcAft>
                <a:spcPts val="1200"/>
              </a:spcAft>
            </a:pPr>
            <a:r>
              <a:rPr lang="en-US" b="1" dirty="0"/>
              <a:t>Form and Function.</a:t>
            </a:r>
            <a:endParaRPr lang="en-CA" b="1" dirty="0"/>
          </a:p>
        </p:txBody>
      </p:sp>
    </p:spTree>
    <p:extLst>
      <p:ext uri="{BB962C8B-B14F-4D97-AF65-F5344CB8AC3E}">
        <p14:creationId xmlns:p14="http://schemas.microsoft.com/office/powerpoint/2010/main" val="3642473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0878" y="1200150"/>
            <a:ext cx="8661602" cy="3657600"/>
          </a:xfrm>
        </p:spPr>
        <p:txBody>
          <a:bodyPr>
            <a:normAutofit/>
          </a:bodyPr>
          <a:lstStyle/>
          <a:p>
            <a:r>
              <a:rPr lang="en-CA" dirty="0"/>
              <a:t>The GUI created end-user computing. </a:t>
            </a:r>
            <a:r>
              <a:rPr lang="en-CA" dirty="0">
                <a:solidFill>
                  <a:schemeClr val="tx2"/>
                </a:solidFill>
              </a:rPr>
              <a:t>Real people (not just geeks and nerds) used computers without extensive training, detailed manuals, or memorization of codes and commands.</a:t>
            </a:r>
            <a:endParaRPr lang="en-CA" dirty="0">
              <a:solidFill>
                <a:srgbClr val="0070C0"/>
              </a:solidFill>
            </a:endParaRPr>
          </a:p>
          <a:p>
            <a:r>
              <a:rPr lang="en-CA" dirty="0">
                <a:solidFill>
                  <a:schemeClr val="tx2"/>
                </a:solidFill>
              </a:rPr>
              <a:t>The intuitive GUI reduced the ‘barrier to entry’</a:t>
            </a:r>
            <a:r>
              <a:rPr lang="en-CA" dirty="0">
                <a:solidFill>
                  <a:srgbClr val="0070C0"/>
                </a:solidFill>
              </a:rPr>
              <a:t> </a:t>
            </a:r>
            <a:r>
              <a:rPr lang="en-CA" dirty="0"/>
              <a:t>(command line and text interfaces) allowing broad business deployment of PCs especially for general “Office” applications.</a:t>
            </a:r>
          </a:p>
          <a:p>
            <a:r>
              <a:rPr lang="en-CA" dirty="0">
                <a:hlinkClick r:id="rId3"/>
              </a:rPr>
              <a:t>The Iconic Apple 1984 </a:t>
            </a:r>
            <a:r>
              <a:rPr lang="en-CA" dirty="0" err="1">
                <a:hlinkClick r:id="rId3"/>
              </a:rPr>
              <a:t>Superbowl</a:t>
            </a:r>
            <a:r>
              <a:rPr lang="en-CA" dirty="0">
                <a:hlinkClick r:id="rId3"/>
              </a:rPr>
              <a:t> ad</a:t>
            </a:r>
            <a:r>
              <a:rPr lang="en-CA" dirty="0"/>
              <a:t>, </a:t>
            </a:r>
            <a:r>
              <a:rPr lang="en-CA" dirty="0">
                <a:hlinkClick r:id="rId4"/>
              </a:rPr>
              <a:t>PC vs Mac</a:t>
            </a:r>
            <a:r>
              <a:rPr lang="en-CA" dirty="0"/>
              <a:t>, </a:t>
            </a:r>
            <a:r>
              <a:rPr lang="en-CA" dirty="0">
                <a:hlinkClick r:id="rId5"/>
              </a:rPr>
              <a:t>Macintosh intro</a:t>
            </a:r>
            <a:r>
              <a:rPr lang="en-CA" dirty="0"/>
              <a:t> characterize CLI vs GUI. The </a:t>
            </a:r>
            <a:r>
              <a:rPr lang="en-CA" dirty="0">
                <a:hlinkClick r:id="rId6"/>
              </a:rPr>
              <a:t>best Apple ad</a:t>
            </a:r>
            <a:r>
              <a:rPr lang="en-CA" dirty="0"/>
              <a:t> (</a:t>
            </a:r>
            <a:r>
              <a:rPr lang="en-CA" dirty="0">
                <a:hlinkClick r:id="rId7"/>
              </a:rPr>
              <a:t>details</a:t>
            </a:r>
            <a:r>
              <a:rPr lang="en-CA" dirty="0"/>
              <a:t>).</a:t>
            </a:r>
          </a:p>
        </p:txBody>
      </p:sp>
      <p:sp>
        <p:nvSpPr>
          <p:cNvPr id="7" name="Title 1"/>
          <p:cNvSpPr>
            <a:spLocks noGrp="1"/>
          </p:cNvSpPr>
          <p:nvPr>
            <p:ph type="title"/>
          </p:nvPr>
        </p:nvSpPr>
        <p:spPr>
          <a:xfrm>
            <a:off x="89755" y="339502"/>
            <a:ext cx="8964488" cy="742950"/>
          </a:xfrm>
        </p:spPr>
        <p:txBody>
          <a:bodyPr>
            <a:noAutofit/>
          </a:bodyPr>
          <a:lstStyle/>
          <a:p>
            <a:r>
              <a:rPr lang="en-US" dirty="0"/>
              <a:t>Benefits of using GUI</a:t>
            </a:r>
            <a:endParaRPr lang="en-US" sz="2800" dirty="0"/>
          </a:p>
        </p:txBody>
      </p:sp>
    </p:spTree>
    <p:extLst>
      <p:ext uri="{BB962C8B-B14F-4D97-AF65-F5344CB8AC3E}">
        <p14:creationId xmlns:p14="http://schemas.microsoft.com/office/powerpoint/2010/main" val="851030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43778"/>
            <a:ext cx="1821293" cy="4223023"/>
          </a:xfrm>
        </p:spPr>
        <p:txBody>
          <a:bodyPr>
            <a:noAutofit/>
          </a:bodyPr>
          <a:lstStyle/>
          <a:p>
            <a:r>
              <a:rPr lang="en-US" sz="2400" dirty="0"/>
              <a:t>"</a:t>
            </a:r>
            <a:r>
              <a:rPr lang="en-CA" sz="2400" dirty="0"/>
              <a:t>bad user interfaces are a kind of bug that manifests when software runs on people" -- </a:t>
            </a:r>
            <a:r>
              <a:rPr lang="en-CA" sz="2400" dirty="0" err="1"/>
              <a:t>Tonio</a:t>
            </a:r>
            <a:r>
              <a:rPr lang="en-CA" sz="2400" dirty="0"/>
              <a:t> </a:t>
            </a:r>
            <a:r>
              <a:rPr lang="en-CA" sz="2400" dirty="0" err="1"/>
              <a:t>Loewal</a:t>
            </a:r>
            <a:endParaRPr lang="en-CA" sz="2400" dirty="0"/>
          </a:p>
        </p:txBody>
      </p:sp>
      <p:pic>
        <p:nvPicPr>
          <p:cNvPr id="1026" name="Picture 2" descr="The field of HCI">
            <a:extLst>
              <a:ext uri="{FF2B5EF4-FFF2-40B4-BE49-F238E27FC236}">
                <a16:creationId xmlns:a16="http://schemas.microsoft.com/office/drawing/2014/main" id="{49E9326F-584B-46B7-990E-2B323848E7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306582"/>
            <a:ext cx="3930618" cy="449741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D7C12A1A-5722-4F23-88F0-4547AA4330B3}"/>
              </a:ext>
            </a:extLst>
          </p:cNvPr>
          <p:cNvSpPr txBox="1">
            <a:spLocks/>
          </p:cNvSpPr>
          <p:nvPr/>
        </p:nvSpPr>
        <p:spPr>
          <a:xfrm>
            <a:off x="7092280" y="457199"/>
            <a:ext cx="1728192" cy="4223023"/>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t>CLI to TUI to GUI to UX</a:t>
            </a:r>
          </a:p>
          <a:p>
            <a:pPr>
              <a:spcBef>
                <a:spcPts val="600"/>
              </a:spcBef>
            </a:pPr>
            <a:r>
              <a:rPr lang="en-US" sz="2400" dirty="0"/>
              <a:t>User</a:t>
            </a:r>
            <a:br>
              <a:rPr lang="en-US" sz="2400" dirty="0"/>
            </a:br>
            <a:r>
              <a:rPr lang="en-US" sz="2400" dirty="0" err="1"/>
              <a:t>eXperience</a:t>
            </a:r>
            <a:endParaRPr lang="en-CA" sz="3200" dirty="0"/>
          </a:p>
        </p:txBody>
      </p:sp>
    </p:spTree>
    <p:extLst>
      <p:ext uri="{BB962C8B-B14F-4D97-AF65-F5344CB8AC3E}">
        <p14:creationId xmlns:p14="http://schemas.microsoft.com/office/powerpoint/2010/main" val="31287964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57200"/>
            <a:ext cx="8640960" cy="742950"/>
          </a:xfrm>
        </p:spPr>
        <p:txBody>
          <a:bodyPr>
            <a:noAutofit/>
          </a:bodyPr>
          <a:lstStyle/>
          <a:p>
            <a:r>
              <a:rPr lang="en-US" sz="3200" dirty="0"/>
              <a:t>HCI </a:t>
            </a:r>
            <a:r>
              <a:rPr lang="en-US" sz="2600" dirty="0"/>
              <a:t>Human Computer Interaction: </a:t>
            </a:r>
            <a:r>
              <a:rPr lang="en-US" sz="3200" dirty="0"/>
              <a:t>CLI to TUI to GUI to UX</a:t>
            </a:r>
            <a:endParaRPr lang="en-CA" sz="3200" dirty="0"/>
          </a:p>
        </p:txBody>
      </p:sp>
      <p:sp>
        <p:nvSpPr>
          <p:cNvPr id="3" name="Content Placeholder 2"/>
          <p:cNvSpPr>
            <a:spLocks noGrp="1"/>
          </p:cNvSpPr>
          <p:nvPr>
            <p:ph idx="1"/>
          </p:nvPr>
        </p:nvSpPr>
        <p:spPr/>
        <p:txBody>
          <a:bodyPr>
            <a:normAutofit fontScale="92500" lnSpcReduction="10000"/>
          </a:bodyPr>
          <a:lstStyle/>
          <a:p>
            <a:r>
              <a:rPr lang="en-US" dirty="0"/>
              <a:t>GUI led to the study of Human Computer Interaction</a:t>
            </a:r>
          </a:p>
          <a:p>
            <a:r>
              <a:rPr lang="en-US" dirty="0"/>
              <a:t>User Interface has now become UX </a:t>
            </a:r>
            <a:r>
              <a:rPr lang="en-US" dirty="0">
                <a:hlinkClick r:id="rId3"/>
              </a:rPr>
              <a:t>User Experience</a:t>
            </a:r>
            <a:endParaRPr lang="en-US" dirty="0"/>
          </a:p>
          <a:p>
            <a:pPr lvl="1"/>
            <a:r>
              <a:rPr lang="en-CA" dirty="0"/>
              <a:t>Is it...useful? easy to use? easy to start using? easy to keep using? </a:t>
            </a:r>
            <a:endParaRPr lang="en-US" dirty="0"/>
          </a:p>
          <a:p>
            <a:r>
              <a:rPr lang="en-CA" dirty="0"/>
              <a:t>Ergonomics of human-system interaction (</a:t>
            </a:r>
            <a:r>
              <a:rPr lang="en-CA" dirty="0">
                <a:hlinkClick r:id="rId4"/>
              </a:rPr>
              <a:t>ISO 9241-210</a:t>
            </a:r>
            <a:r>
              <a:rPr lang="en-CA" dirty="0"/>
              <a:t>)</a:t>
            </a:r>
          </a:p>
          <a:p>
            <a:r>
              <a:rPr lang="en-CA" dirty="0">
                <a:hlinkClick r:id="rId5"/>
              </a:rPr>
              <a:t>ISO factors</a:t>
            </a:r>
            <a:r>
              <a:rPr lang="en-CA" dirty="0"/>
              <a:t> that influence user experience: </a:t>
            </a:r>
            <a:br>
              <a:rPr lang="en-CA" dirty="0"/>
            </a:br>
            <a:r>
              <a:rPr lang="en-CA" dirty="0"/>
              <a:t>system, user, design, usability, </a:t>
            </a:r>
            <a:r>
              <a:rPr lang="en-CA" b="1" i="1" dirty="0"/>
              <a:t>and the context of use</a:t>
            </a:r>
            <a:r>
              <a:rPr lang="en-CA" dirty="0"/>
              <a:t>.</a:t>
            </a:r>
          </a:p>
          <a:p>
            <a:r>
              <a:rPr lang="en-US" dirty="0"/>
              <a:t>…because, ultimately, your software runs on the user</a:t>
            </a:r>
          </a:p>
          <a:p>
            <a:r>
              <a:rPr lang="en-CA" dirty="0"/>
              <a:t>See </a:t>
            </a:r>
            <a:r>
              <a:rPr lang="en-CA" dirty="0">
                <a:hlinkClick r:id="rId6" tooltip="User interface design"/>
              </a:rPr>
              <a:t>user interface design</a:t>
            </a:r>
            <a:r>
              <a:rPr lang="en-CA" dirty="0"/>
              <a:t>, </a:t>
            </a:r>
            <a:r>
              <a:rPr lang="en-CA" dirty="0">
                <a:hlinkClick r:id="rId7" tooltip="Information design"/>
              </a:rPr>
              <a:t>information design</a:t>
            </a:r>
            <a:r>
              <a:rPr lang="en-CA" dirty="0"/>
              <a:t>, and </a:t>
            </a:r>
            <a:r>
              <a:rPr lang="en-CA" u="sng" dirty="0">
                <a:hlinkClick r:id="rId8" tooltip="Interaction design"/>
              </a:rPr>
              <a:t>interaction design</a:t>
            </a:r>
            <a:r>
              <a:rPr lang="en-CA" dirty="0"/>
              <a:t>.</a:t>
            </a:r>
            <a:endParaRPr lang="en-US" dirty="0"/>
          </a:p>
          <a:p>
            <a:pPr marL="0" indent="0">
              <a:buNone/>
            </a:pPr>
            <a:r>
              <a:rPr lang="en-CA" dirty="0"/>
              <a:t>`</a:t>
            </a:r>
          </a:p>
        </p:txBody>
      </p:sp>
    </p:spTree>
    <p:extLst>
      <p:ext uri="{BB962C8B-B14F-4D97-AF65-F5344CB8AC3E}">
        <p14:creationId xmlns:p14="http://schemas.microsoft.com/office/powerpoint/2010/main" val="4222305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D9C85-B8E6-4ED9-8851-B44CB635A2DB}"/>
              </a:ext>
            </a:extLst>
          </p:cNvPr>
          <p:cNvSpPr>
            <a:spLocks noGrp="1"/>
          </p:cNvSpPr>
          <p:nvPr>
            <p:ph type="title"/>
          </p:nvPr>
        </p:nvSpPr>
        <p:spPr>
          <a:xfrm>
            <a:off x="590872" y="400050"/>
            <a:ext cx="8229600" cy="742950"/>
          </a:xfrm>
        </p:spPr>
        <p:txBody>
          <a:bodyPr>
            <a:normAutofit/>
          </a:bodyPr>
          <a:lstStyle/>
          <a:p>
            <a:r>
              <a:rPr lang="en-US" dirty="0"/>
              <a:t>GIGO – </a:t>
            </a:r>
            <a:r>
              <a:rPr lang="en-CA" dirty="0"/>
              <a:t>Garbage In, Garbage Out</a:t>
            </a:r>
          </a:p>
        </p:txBody>
      </p:sp>
      <p:sp>
        <p:nvSpPr>
          <p:cNvPr id="3" name="Content Placeholder 2">
            <a:extLst>
              <a:ext uri="{FF2B5EF4-FFF2-40B4-BE49-F238E27FC236}">
                <a16:creationId xmlns:a16="http://schemas.microsoft.com/office/drawing/2014/main" id="{E1554D8C-B6B4-4B44-B7FB-41C627F0D6A1}"/>
              </a:ext>
            </a:extLst>
          </p:cNvPr>
          <p:cNvSpPr>
            <a:spLocks noGrp="1"/>
          </p:cNvSpPr>
          <p:nvPr>
            <p:ph idx="1"/>
          </p:nvPr>
        </p:nvSpPr>
        <p:spPr/>
        <p:txBody>
          <a:bodyPr>
            <a:normAutofit/>
          </a:bodyPr>
          <a:lstStyle/>
          <a:p>
            <a:r>
              <a:rPr lang="en-US" dirty="0"/>
              <a:t>A</a:t>
            </a:r>
            <a:r>
              <a:rPr lang="en-CA" dirty="0"/>
              <a:t>void Garbage In with a good UX and intelligent edits.</a:t>
            </a:r>
          </a:p>
          <a:p>
            <a:r>
              <a:rPr lang="en-CA" dirty="0">
                <a:hlinkClick r:id="rId3"/>
              </a:rPr>
              <a:t>http://www.idiotproofwebsite.com/</a:t>
            </a:r>
            <a:r>
              <a:rPr lang="en-US" dirty="0"/>
              <a:t> is as good as it gets.</a:t>
            </a:r>
            <a:endParaRPr lang="en-CA" dirty="0"/>
          </a:p>
          <a:p>
            <a:r>
              <a:rPr lang="en-CA" dirty="0"/>
              <a:t>Validation is the programmer's problem. </a:t>
            </a:r>
          </a:p>
          <a:p>
            <a:r>
              <a:rPr lang="en-CA" dirty="0"/>
              <a:t>Don't fix the user.</a:t>
            </a:r>
            <a:br>
              <a:rPr lang="en-CA" dirty="0"/>
            </a:br>
            <a:r>
              <a:rPr lang="en-CA" dirty="0"/>
              <a:t>"idiot-proofing" is </a:t>
            </a:r>
            <a:r>
              <a:rPr lang="en-CA" i="1" dirty="0"/>
              <a:t>solving the wrong problem</a:t>
            </a:r>
            <a:r>
              <a:rPr lang="en-CA" dirty="0"/>
              <a:t>.</a:t>
            </a:r>
          </a:p>
          <a:p>
            <a:r>
              <a:rPr lang="en-CA" dirty="0"/>
              <a:t>The Problem:  </a:t>
            </a:r>
            <a:r>
              <a:rPr lang="en-CA" i="1" dirty="0"/>
              <a:t>seeing the user's POV clearly enough, </a:t>
            </a:r>
            <a:br>
              <a:rPr lang="en-CA" i="1" dirty="0"/>
            </a:br>
            <a:r>
              <a:rPr lang="en-CA" i="1" dirty="0"/>
              <a:t>to understand their objective, and help them get there.</a:t>
            </a:r>
          </a:p>
        </p:txBody>
      </p:sp>
      <p:pic>
        <p:nvPicPr>
          <p:cNvPr id="11" name="Picture 10">
            <a:extLst>
              <a:ext uri="{FF2B5EF4-FFF2-40B4-BE49-F238E27FC236}">
                <a16:creationId xmlns:a16="http://schemas.microsoft.com/office/drawing/2014/main" id="{F7AC168E-C036-4024-94B5-5DB890128C4D}"/>
              </a:ext>
            </a:extLst>
          </p:cNvPr>
          <p:cNvPicPr>
            <a:picLocks noChangeAspect="1"/>
          </p:cNvPicPr>
          <p:nvPr/>
        </p:nvPicPr>
        <p:blipFill>
          <a:blip r:embed="rId4"/>
          <a:stretch>
            <a:fillRect/>
          </a:stretch>
        </p:blipFill>
        <p:spPr>
          <a:xfrm>
            <a:off x="1514318" y="0"/>
            <a:ext cx="6115364" cy="4172164"/>
          </a:xfrm>
          <a:prstGeom prst="rect">
            <a:avLst/>
          </a:prstGeom>
        </p:spPr>
      </p:pic>
      <p:pic>
        <p:nvPicPr>
          <p:cNvPr id="12" name="Picture 11">
            <a:extLst>
              <a:ext uri="{FF2B5EF4-FFF2-40B4-BE49-F238E27FC236}">
                <a16:creationId xmlns:a16="http://schemas.microsoft.com/office/drawing/2014/main" id="{BD9448C8-A543-4C32-94C7-656B19235017}"/>
              </a:ext>
            </a:extLst>
          </p:cNvPr>
          <p:cNvPicPr>
            <a:picLocks noChangeAspect="1"/>
          </p:cNvPicPr>
          <p:nvPr/>
        </p:nvPicPr>
        <p:blipFill>
          <a:blip r:embed="rId5"/>
          <a:stretch>
            <a:fillRect/>
          </a:stretch>
        </p:blipFill>
        <p:spPr>
          <a:xfrm>
            <a:off x="1514318" y="0"/>
            <a:ext cx="6115364" cy="4172164"/>
          </a:xfrm>
          <a:prstGeom prst="rect">
            <a:avLst/>
          </a:prstGeom>
        </p:spPr>
      </p:pic>
    </p:spTree>
    <p:extLst>
      <p:ext uri="{BB962C8B-B14F-4D97-AF65-F5344CB8AC3E}">
        <p14:creationId xmlns:p14="http://schemas.microsoft.com/office/powerpoint/2010/main" val="240618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12"/>
                                        </p:tgtEl>
                                      </p:cBhvr>
                                    </p:animEffect>
                                    <p:set>
                                      <p:cBhvr>
                                        <p:cTn id="29" dur="1" fill="hold">
                                          <p:stCondLst>
                                            <p:cond delay="499"/>
                                          </p:stCondLst>
                                        </p:cTn>
                                        <p:tgtEl>
                                          <p:spTgt spid="12"/>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500"/>
                                        <p:tgtEl>
                                          <p:spTgt spid="3">
                                            <p:txEl>
                                              <p:pRg st="2" end="2"/>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10 match problem">
            <a:extLst>
              <a:ext uri="{FF2B5EF4-FFF2-40B4-BE49-F238E27FC236}">
                <a16:creationId xmlns:a16="http://schemas.microsoft.com/office/drawing/2014/main" id="{D6577E36-942A-4C85-BE4C-E327F123046A}"/>
              </a:ext>
            </a:extLst>
          </p:cNvPr>
          <p:cNvSpPr txBox="1"/>
          <p:nvPr/>
        </p:nvSpPr>
        <p:spPr>
          <a:xfrm>
            <a:off x="804491" y="3723878"/>
            <a:ext cx="7344816" cy="477054"/>
          </a:xfrm>
          <a:prstGeom prst="rect">
            <a:avLst/>
          </a:prstGeom>
          <a:solidFill>
            <a:schemeClr val="bg1"/>
          </a:solidFill>
        </p:spPr>
        <p:txBody>
          <a:bodyPr wrap="square" rtlCol="0">
            <a:spAutoFit/>
          </a:bodyPr>
          <a:lstStyle/>
          <a:p>
            <a:pPr algn="ctr"/>
            <a:r>
              <a:rPr lang="en-CA" sz="2500" dirty="0"/>
              <a:t>10 … as a thinking math problem.</a:t>
            </a:r>
          </a:p>
        </p:txBody>
      </p:sp>
      <p:cxnSp>
        <p:nvCxnSpPr>
          <p:cNvPr id="14" name="Straight Arrow Connector 13">
            <a:extLst>
              <a:ext uri="{FF2B5EF4-FFF2-40B4-BE49-F238E27FC236}">
                <a16:creationId xmlns:a16="http://schemas.microsoft.com/office/drawing/2014/main" id="{D96EE386-F74C-4E75-BC6D-9CDA180C64D9}"/>
              </a:ext>
            </a:extLst>
          </p:cNvPr>
          <p:cNvCxnSpPr>
            <a:cxnSpLocks/>
          </p:cNvCxnSpPr>
          <p:nvPr/>
        </p:nvCxnSpPr>
        <p:spPr>
          <a:xfrm>
            <a:off x="876899" y="915566"/>
            <a:ext cx="720000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FBD5629-D4F0-4D86-B602-F5E2E0149EF8}"/>
              </a:ext>
            </a:extLst>
          </p:cNvPr>
          <p:cNvSpPr txBox="1"/>
          <p:nvPr/>
        </p:nvSpPr>
        <p:spPr>
          <a:xfrm>
            <a:off x="704739" y="267494"/>
            <a:ext cx="7704856" cy="477054"/>
          </a:xfrm>
          <a:prstGeom prst="rect">
            <a:avLst/>
          </a:prstGeom>
          <a:noFill/>
        </p:spPr>
        <p:txBody>
          <a:bodyPr wrap="square" rtlCol="0">
            <a:spAutoFit/>
          </a:bodyPr>
          <a:lstStyle/>
          <a:p>
            <a:pPr algn="ctr"/>
            <a:r>
              <a:rPr lang="en-CA" sz="2500" b="1" dirty="0"/>
              <a:t>Build a 20 metre Fence</a:t>
            </a:r>
          </a:p>
        </p:txBody>
      </p:sp>
      <p:grpSp>
        <p:nvGrpSpPr>
          <p:cNvPr id="7" name="Group 6">
            <a:extLst>
              <a:ext uri="{FF2B5EF4-FFF2-40B4-BE49-F238E27FC236}">
                <a16:creationId xmlns:a16="http://schemas.microsoft.com/office/drawing/2014/main" id="{0EF60B55-3E53-4347-B890-06A4F0CABEA4}"/>
              </a:ext>
            </a:extLst>
          </p:cNvPr>
          <p:cNvGrpSpPr/>
          <p:nvPr/>
        </p:nvGrpSpPr>
        <p:grpSpPr>
          <a:xfrm>
            <a:off x="1164931" y="1203598"/>
            <a:ext cx="6695944" cy="1551600"/>
            <a:chOff x="876899" y="1369488"/>
            <a:chExt cx="6695944" cy="1551600"/>
          </a:xfrm>
        </p:grpSpPr>
        <p:grpSp>
          <p:nvGrpSpPr>
            <p:cNvPr id="5" name="fence boards">
              <a:extLst>
                <a:ext uri="{FF2B5EF4-FFF2-40B4-BE49-F238E27FC236}">
                  <a16:creationId xmlns:a16="http://schemas.microsoft.com/office/drawing/2014/main" id="{0176E55E-A8CD-4DD2-986E-3B255DAAC19F}"/>
                </a:ext>
              </a:extLst>
            </p:cNvPr>
            <p:cNvGrpSpPr/>
            <p:nvPr/>
          </p:nvGrpSpPr>
          <p:grpSpPr>
            <a:xfrm>
              <a:off x="876899" y="1369488"/>
              <a:ext cx="2091600" cy="1551600"/>
              <a:chOff x="876899" y="1369488"/>
              <a:chExt cx="2091600" cy="1551600"/>
            </a:xfrm>
          </p:grpSpPr>
          <p:sp>
            <p:nvSpPr>
              <p:cNvPr id="2" name="Rectangle 1">
                <a:extLst>
                  <a:ext uri="{FF2B5EF4-FFF2-40B4-BE49-F238E27FC236}">
                    <a16:creationId xmlns:a16="http://schemas.microsoft.com/office/drawing/2014/main" id="{3F9447A9-7BCD-4795-9D0D-814BE20D56D1}"/>
                  </a:ext>
                </a:extLst>
              </p:cNvPr>
              <p:cNvSpPr/>
              <p:nvPr/>
            </p:nvSpPr>
            <p:spPr>
              <a:xfrm>
                <a:off x="876899" y="1369488"/>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F0CC775C-DAE9-4A99-8058-06CF135F9FA9}"/>
                  </a:ext>
                </a:extLst>
              </p:cNvPr>
              <p:cNvSpPr/>
              <p:nvPr/>
            </p:nvSpPr>
            <p:spPr>
              <a:xfrm>
                <a:off x="1029299" y="1521888"/>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35BFD800-7171-46A0-8CED-FB35D1E7DB5F}"/>
                  </a:ext>
                </a:extLst>
              </p:cNvPr>
              <p:cNvSpPr/>
              <p:nvPr/>
            </p:nvSpPr>
            <p:spPr>
              <a:xfrm>
                <a:off x="1181699" y="1674288"/>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F80A63C0-3C16-40D5-BC20-DE2364A83295}"/>
                  </a:ext>
                </a:extLst>
              </p:cNvPr>
              <p:cNvSpPr/>
              <p:nvPr/>
            </p:nvSpPr>
            <p:spPr>
              <a:xfrm>
                <a:off x="1334099" y="1826688"/>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a:extLst>
                  <a:ext uri="{FF2B5EF4-FFF2-40B4-BE49-F238E27FC236}">
                    <a16:creationId xmlns:a16="http://schemas.microsoft.com/office/drawing/2014/main" id="{4DB47026-B99F-4B0B-9957-A0FF074150B6}"/>
                  </a:ext>
                </a:extLst>
              </p:cNvPr>
              <p:cNvSpPr/>
              <p:nvPr/>
            </p:nvSpPr>
            <p:spPr>
              <a:xfrm>
                <a:off x="1486499" y="1979088"/>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Rectangle 19">
                <a:extLst>
                  <a:ext uri="{FF2B5EF4-FFF2-40B4-BE49-F238E27FC236}">
                    <a16:creationId xmlns:a16="http://schemas.microsoft.com/office/drawing/2014/main" id="{CCE76EEB-0111-4AA3-B943-DC371DC6996D}"/>
                  </a:ext>
                </a:extLst>
              </p:cNvPr>
              <p:cNvSpPr/>
              <p:nvPr/>
            </p:nvSpPr>
            <p:spPr>
              <a:xfrm>
                <a:off x="1638899" y="2131488"/>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Rectangle 20">
                <a:extLst>
                  <a:ext uri="{FF2B5EF4-FFF2-40B4-BE49-F238E27FC236}">
                    <a16:creationId xmlns:a16="http://schemas.microsoft.com/office/drawing/2014/main" id="{6DFEC172-A066-4948-840C-9BE7919F3BBA}"/>
                  </a:ext>
                </a:extLst>
              </p:cNvPr>
              <p:cNvSpPr/>
              <p:nvPr/>
            </p:nvSpPr>
            <p:spPr>
              <a:xfrm>
                <a:off x="1791299" y="2283888"/>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8FF598BB-DA36-47C5-A56F-803FE1969B78}"/>
                  </a:ext>
                </a:extLst>
              </p:cNvPr>
              <p:cNvSpPr/>
              <p:nvPr/>
            </p:nvSpPr>
            <p:spPr>
              <a:xfrm>
                <a:off x="1943699" y="2436288"/>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Rectangle 22">
                <a:extLst>
                  <a:ext uri="{FF2B5EF4-FFF2-40B4-BE49-F238E27FC236}">
                    <a16:creationId xmlns:a16="http://schemas.microsoft.com/office/drawing/2014/main" id="{5A202255-F0BC-4595-8400-7E8F7412F9A9}"/>
                  </a:ext>
                </a:extLst>
              </p:cNvPr>
              <p:cNvSpPr/>
              <p:nvPr/>
            </p:nvSpPr>
            <p:spPr>
              <a:xfrm>
                <a:off x="2096099" y="2588688"/>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E66EE913-69F5-4924-A0DB-F0FD08F67D8B}"/>
                  </a:ext>
                </a:extLst>
              </p:cNvPr>
              <p:cNvSpPr/>
              <p:nvPr/>
            </p:nvSpPr>
            <p:spPr>
              <a:xfrm>
                <a:off x="2248499" y="2741088"/>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6" name="TextBox 25">
              <a:extLst>
                <a:ext uri="{FF2B5EF4-FFF2-40B4-BE49-F238E27FC236}">
                  <a16:creationId xmlns:a16="http://schemas.microsoft.com/office/drawing/2014/main" id="{58C94BB8-03E5-419D-9334-BABDC55B73CC}"/>
                </a:ext>
              </a:extLst>
            </p:cNvPr>
            <p:cNvSpPr txBox="1"/>
            <p:nvPr/>
          </p:nvSpPr>
          <p:spPr>
            <a:xfrm>
              <a:off x="3491880" y="1587834"/>
              <a:ext cx="4080963" cy="861774"/>
            </a:xfrm>
            <a:prstGeom prst="rect">
              <a:avLst/>
            </a:prstGeom>
            <a:noFill/>
          </p:spPr>
          <p:txBody>
            <a:bodyPr wrap="square" rtlCol="0">
              <a:spAutoFit/>
            </a:bodyPr>
            <a:lstStyle/>
            <a:p>
              <a:pPr algn="ctr"/>
              <a:r>
                <a:rPr lang="en-CA" sz="2500" dirty="0"/>
                <a:t>10 × 2 meter fence-boards </a:t>
              </a:r>
              <a:br>
                <a:rPr lang="en-CA" sz="2500" dirty="0"/>
              </a:br>
              <a:r>
                <a:rPr lang="en-CA" sz="2500" dirty="0"/>
                <a:t>How many fence-posts?</a:t>
              </a:r>
            </a:p>
          </p:txBody>
        </p:sp>
      </p:grpSp>
      <p:grpSp>
        <p:nvGrpSpPr>
          <p:cNvPr id="6" name="Group 5">
            <a:extLst>
              <a:ext uri="{FF2B5EF4-FFF2-40B4-BE49-F238E27FC236}">
                <a16:creationId xmlns:a16="http://schemas.microsoft.com/office/drawing/2014/main" id="{CD2D1174-0EBB-4A7E-8684-BE7ED3E4E253}"/>
              </a:ext>
            </a:extLst>
          </p:cNvPr>
          <p:cNvGrpSpPr/>
          <p:nvPr/>
        </p:nvGrpSpPr>
        <p:grpSpPr>
          <a:xfrm>
            <a:off x="876899" y="3075806"/>
            <a:ext cx="7200485" cy="529951"/>
            <a:chOff x="876899" y="3308790"/>
            <a:chExt cx="7200485" cy="529951"/>
          </a:xfrm>
        </p:grpSpPr>
        <p:sp>
          <p:nvSpPr>
            <p:cNvPr id="29" name="Rectangle 28">
              <a:extLst>
                <a:ext uri="{FF2B5EF4-FFF2-40B4-BE49-F238E27FC236}">
                  <a16:creationId xmlns:a16="http://schemas.microsoft.com/office/drawing/2014/main" id="{FE395A3E-8521-49FF-8153-4A3D981CE7C9}"/>
                </a:ext>
              </a:extLst>
            </p:cNvPr>
            <p:cNvSpPr/>
            <p:nvPr/>
          </p:nvSpPr>
          <p:spPr>
            <a:xfrm>
              <a:off x="876899" y="3309545"/>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Rectangle 29">
              <a:extLst>
                <a:ext uri="{FF2B5EF4-FFF2-40B4-BE49-F238E27FC236}">
                  <a16:creationId xmlns:a16="http://schemas.microsoft.com/office/drawing/2014/main" id="{91073F23-45DD-4681-9B7C-B35237759828}"/>
                </a:ext>
              </a:extLst>
            </p:cNvPr>
            <p:cNvSpPr/>
            <p:nvPr/>
          </p:nvSpPr>
          <p:spPr>
            <a:xfrm>
              <a:off x="1598933" y="3309545"/>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ectangle 30">
              <a:extLst>
                <a:ext uri="{FF2B5EF4-FFF2-40B4-BE49-F238E27FC236}">
                  <a16:creationId xmlns:a16="http://schemas.microsoft.com/office/drawing/2014/main" id="{2BCDE920-2B89-48B9-B28D-04C1F2E41429}"/>
                </a:ext>
              </a:extLst>
            </p:cNvPr>
            <p:cNvSpPr/>
            <p:nvPr/>
          </p:nvSpPr>
          <p:spPr>
            <a:xfrm>
              <a:off x="2318933" y="3309545"/>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Rectangle 31">
              <a:extLst>
                <a:ext uri="{FF2B5EF4-FFF2-40B4-BE49-F238E27FC236}">
                  <a16:creationId xmlns:a16="http://schemas.microsoft.com/office/drawing/2014/main" id="{13C4822C-72CC-4C45-8A6A-38180AF572B4}"/>
                </a:ext>
              </a:extLst>
            </p:cNvPr>
            <p:cNvSpPr/>
            <p:nvPr/>
          </p:nvSpPr>
          <p:spPr>
            <a:xfrm>
              <a:off x="3038933" y="3309545"/>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Rectangle 32">
              <a:extLst>
                <a:ext uri="{FF2B5EF4-FFF2-40B4-BE49-F238E27FC236}">
                  <a16:creationId xmlns:a16="http://schemas.microsoft.com/office/drawing/2014/main" id="{1E13600C-0B70-4517-A498-E6DBA32052B4}"/>
                </a:ext>
              </a:extLst>
            </p:cNvPr>
            <p:cNvSpPr/>
            <p:nvPr/>
          </p:nvSpPr>
          <p:spPr>
            <a:xfrm>
              <a:off x="3756899" y="3309545"/>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Rectangle 44">
              <a:extLst>
                <a:ext uri="{FF2B5EF4-FFF2-40B4-BE49-F238E27FC236}">
                  <a16:creationId xmlns:a16="http://schemas.microsoft.com/office/drawing/2014/main" id="{E5146E11-24F2-4A20-A11E-6155F9A77BCA}"/>
                </a:ext>
              </a:extLst>
            </p:cNvPr>
            <p:cNvSpPr/>
            <p:nvPr/>
          </p:nvSpPr>
          <p:spPr>
            <a:xfrm>
              <a:off x="4476899" y="3309545"/>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Rectangle 45">
              <a:extLst>
                <a:ext uri="{FF2B5EF4-FFF2-40B4-BE49-F238E27FC236}">
                  <a16:creationId xmlns:a16="http://schemas.microsoft.com/office/drawing/2014/main" id="{34060D61-D138-4D48-889F-C6F599E988D0}"/>
                </a:ext>
              </a:extLst>
            </p:cNvPr>
            <p:cNvSpPr/>
            <p:nvPr/>
          </p:nvSpPr>
          <p:spPr>
            <a:xfrm>
              <a:off x="5198933" y="3309545"/>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7" name="Rectangle 46">
              <a:extLst>
                <a:ext uri="{FF2B5EF4-FFF2-40B4-BE49-F238E27FC236}">
                  <a16:creationId xmlns:a16="http://schemas.microsoft.com/office/drawing/2014/main" id="{C3B90E7B-2B42-4F03-9FF8-294BB717C052}"/>
                </a:ext>
              </a:extLst>
            </p:cNvPr>
            <p:cNvSpPr/>
            <p:nvPr/>
          </p:nvSpPr>
          <p:spPr>
            <a:xfrm>
              <a:off x="5918933" y="3309545"/>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8" name="Rectangle 47">
              <a:extLst>
                <a:ext uri="{FF2B5EF4-FFF2-40B4-BE49-F238E27FC236}">
                  <a16:creationId xmlns:a16="http://schemas.microsoft.com/office/drawing/2014/main" id="{CD57784F-971A-441B-908F-FA703BFE2A3C}"/>
                </a:ext>
              </a:extLst>
            </p:cNvPr>
            <p:cNvSpPr/>
            <p:nvPr/>
          </p:nvSpPr>
          <p:spPr>
            <a:xfrm>
              <a:off x="6638933" y="3309545"/>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9" name="tenth fence board">
              <a:extLst>
                <a:ext uri="{FF2B5EF4-FFF2-40B4-BE49-F238E27FC236}">
                  <a16:creationId xmlns:a16="http://schemas.microsoft.com/office/drawing/2014/main" id="{2E516288-20D5-47FA-86BF-B91646C4DD60}"/>
                </a:ext>
              </a:extLst>
            </p:cNvPr>
            <p:cNvSpPr/>
            <p:nvPr/>
          </p:nvSpPr>
          <p:spPr>
            <a:xfrm>
              <a:off x="7357384" y="3308790"/>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Rectangle 34">
              <a:extLst>
                <a:ext uri="{FF2B5EF4-FFF2-40B4-BE49-F238E27FC236}">
                  <a16:creationId xmlns:a16="http://schemas.microsoft.com/office/drawing/2014/main" id="{3E681A57-7FF8-4FDE-BD59-E43128A3713E}"/>
                </a:ext>
              </a:extLst>
            </p:cNvPr>
            <p:cNvSpPr/>
            <p:nvPr/>
          </p:nvSpPr>
          <p:spPr>
            <a:xfrm>
              <a:off x="876899" y="3507854"/>
              <a:ext cx="152400" cy="32388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Rectangle 35">
              <a:extLst>
                <a:ext uri="{FF2B5EF4-FFF2-40B4-BE49-F238E27FC236}">
                  <a16:creationId xmlns:a16="http://schemas.microsoft.com/office/drawing/2014/main" id="{F766D44C-6CF0-4B6A-9C26-A563B60B6970}"/>
                </a:ext>
              </a:extLst>
            </p:cNvPr>
            <p:cNvSpPr/>
            <p:nvPr/>
          </p:nvSpPr>
          <p:spPr>
            <a:xfrm>
              <a:off x="1520699" y="3507438"/>
              <a:ext cx="152400" cy="32388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Rectangle 36">
              <a:extLst>
                <a:ext uri="{FF2B5EF4-FFF2-40B4-BE49-F238E27FC236}">
                  <a16:creationId xmlns:a16="http://schemas.microsoft.com/office/drawing/2014/main" id="{D2F3B122-54DF-4E47-AC2B-D694EF4E2B21}"/>
                </a:ext>
              </a:extLst>
            </p:cNvPr>
            <p:cNvSpPr/>
            <p:nvPr/>
          </p:nvSpPr>
          <p:spPr>
            <a:xfrm>
              <a:off x="2248499" y="3509694"/>
              <a:ext cx="152400" cy="32388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Rectangle 37">
              <a:extLst>
                <a:ext uri="{FF2B5EF4-FFF2-40B4-BE49-F238E27FC236}">
                  <a16:creationId xmlns:a16="http://schemas.microsoft.com/office/drawing/2014/main" id="{8E2D1B34-F7F1-4764-9050-6131EEBBDE7B}"/>
                </a:ext>
              </a:extLst>
            </p:cNvPr>
            <p:cNvSpPr/>
            <p:nvPr/>
          </p:nvSpPr>
          <p:spPr>
            <a:xfrm>
              <a:off x="2962733" y="3514854"/>
              <a:ext cx="152400" cy="32388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Rectangle 38">
              <a:extLst>
                <a:ext uri="{FF2B5EF4-FFF2-40B4-BE49-F238E27FC236}">
                  <a16:creationId xmlns:a16="http://schemas.microsoft.com/office/drawing/2014/main" id="{D4894305-5A0E-48A7-9C22-2E5B8AD5393E}"/>
                </a:ext>
              </a:extLst>
            </p:cNvPr>
            <p:cNvSpPr/>
            <p:nvPr/>
          </p:nvSpPr>
          <p:spPr>
            <a:xfrm>
              <a:off x="3690533" y="3514854"/>
              <a:ext cx="152400" cy="32388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Rectangle 39">
              <a:extLst>
                <a:ext uri="{FF2B5EF4-FFF2-40B4-BE49-F238E27FC236}">
                  <a16:creationId xmlns:a16="http://schemas.microsoft.com/office/drawing/2014/main" id="{E734AEEA-E0A6-45BD-BAAD-D29948B1EEB4}"/>
                </a:ext>
              </a:extLst>
            </p:cNvPr>
            <p:cNvSpPr/>
            <p:nvPr/>
          </p:nvSpPr>
          <p:spPr>
            <a:xfrm>
              <a:off x="6562733" y="3510256"/>
              <a:ext cx="152400" cy="32388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Rectangle 40">
              <a:extLst>
                <a:ext uri="{FF2B5EF4-FFF2-40B4-BE49-F238E27FC236}">
                  <a16:creationId xmlns:a16="http://schemas.microsoft.com/office/drawing/2014/main" id="{D4AD2BC7-F237-4451-A16E-012E2FCA7034}"/>
                </a:ext>
              </a:extLst>
            </p:cNvPr>
            <p:cNvSpPr/>
            <p:nvPr/>
          </p:nvSpPr>
          <p:spPr>
            <a:xfrm>
              <a:off x="5837452" y="3514853"/>
              <a:ext cx="152400" cy="32388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Rectangle 41">
              <a:extLst>
                <a:ext uri="{FF2B5EF4-FFF2-40B4-BE49-F238E27FC236}">
                  <a16:creationId xmlns:a16="http://schemas.microsoft.com/office/drawing/2014/main" id="{1E5BAB0A-BCE2-4781-9D2E-79B18D7E4615}"/>
                </a:ext>
              </a:extLst>
            </p:cNvPr>
            <p:cNvSpPr/>
            <p:nvPr/>
          </p:nvSpPr>
          <p:spPr>
            <a:xfrm>
              <a:off x="5119001" y="3509431"/>
              <a:ext cx="152400" cy="32388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Rectangle 42">
              <a:extLst>
                <a:ext uri="{FF2B5EF4-FFF2-40B4-BE49-F238E27FC236}">
                  <a16:creationId xmlns:a16="http://schemas.microsoft.com/office/drawing/2014/main" id="{E764063B-01DC-43A0-B7F4-68C1D368A3C3}"/>
                </a:ext>
              </a:extLst>
            </p:cNvPr>
            <p:cNvSpPr/>
            <p:nvPr/>
          </p:nvSpPr>
          <p:spPr>
            <a:xfrm>
              <a:off x="4404767" y="3505310"/>
              <a:ext cx="152400" cy="32388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Rectangle 43">
              <a:extLst>
                <a:ext uri="{FF2B5EF4-FFF2-40B4-BE49-F238E27FC236}">
                  <a16:creationId xmlns:a16="http://schemas.microsoft.com/office/drawing/2014/main" id="{80931F45-AB83-4C6F-80E1-F773BC44F63E}"/>
                </a:ext>
              </a:extLst>
            </p:cNvPr>
            <p:cNvSpPr/>
            <p:nvPr/>
          </p:nvSpPr>
          <p:spPr>
            <a:xfrm>
              <a:off x="7281184" y="3514852"/>
              <a:ext cx="152400" cy="32388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51" name="eleventh fence post">
            <a:extLst>
              <a:ext uri="{FF2B5EF4-FFF2-40B4-BE49-F238E27FC236}">
                <a16:creationId xmlns:a16="http://schemas.microsoft.com/office/drawing/2014/main" id="{99BC1750-F994-4D0F-99EF-1C21143CFF6B}"/>
              </a:ext>
            </a:extLst>
          </p:cNvPr>
          <p:cNvSpPr/>
          <p:nvPr/>
        </p:nvSpPr>
        <p:spPr>
          <a:xfrm>
            <a:off x="7923435" y="3281868"/>
            <a:ext cx="152400" cy="32388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11 visual problem">
            <a:extLst>
              <a:ext uri="{FF2B5EF4-FFF2-40B4-BE49-F238E27FC236}">
                <a16:creationId xmlns:a16="http://schemas.microsoft.com/office/drawing/2014/main" id="{0248EB01-EFB5-4B5E-8F09-ADCB31813C6D}"/>
              </a:ext>
            </a:extLst>
          </p:cNvPr>
          <p:cNvSpPr txBox="1"/>
          <p:nvPr/>
        </p:nvSpPr>
        <p:spPr>
          <a:xfrm>
            <a:off x="827584" y="3723878"/>
            <a:ext cx="7344816" cy="861774"/>
          </a:xfrm>
          <a:prstGeom prst="rect">
            <a:avLst/>
          </a:prstGeom>
          <a:solidFill>
            <a:schemeClr val="bg1"/>
          </a:solidFill>
        </p:spPr>
        <p:txBody>
          <a:bodyPr wrap="square" rtlCol="0">
            <a:spAutoFit/>
          </a:bodyPr>
          <a:lstStyle/>
          <a:p>
            <a:pPr algn="ctr"/>
            <a:r>
              <a:rPr lang="en-CA" sz="2500" dirty="0"/>
              <a:t>11… as a visual building problem.</a:t>
            </a:r>
            <a:br>
              <a:rPr lang="en-CA" sz="2500" dirty="0"/>
            </a:br>
            <a:endParaRPr lang="en-CA" sz="2500" dirty="0"/>
          </a:p>
        </p:txBody>
      </p:sp>
    </p:spTree>
    <p:extLst>
      <p:ext uri="{BB962C8B-B14F-4D97-AF65-F5344CB8AC3E}">
        <p14:creationId xmlns:p14="http://schemas.microsoft.com/office/powerpoint/2010/main" val="612058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par>
                          <p:cTn id="11" fill="hold">
                            <p:stCondLst>
                              <p:cond delay="500"/>
                            </p:stCondLst>
                            <p:childTnLst>
                              <p:par>
                                <p:cTn id="12" presetID="10" presetClass="entr" presetSubtype="0" fill="hold" nodeType="afterEffect">
                                  <p:stCondLst>
                                    <p:cond delay="10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500"/>
                                        <p:tgtEl>
                                          <p:spTgt spid="5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1000"/>
                                        <p:tgtEl>
                                          <p:spTgt spid="5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fade">
                                      <p:cBhvr>
                                        <p:cTn id="32" dur="1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25" grpId="0"/>
      <p:bldP spid="51" grpId="0" animBg="1"/>
      <p:bldP spid="5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Agenda: Lecture</a:t>
            </a: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871" y="1232281"/>
            <a:ext cx="359863" cy="360040"/>
          </a:xfrm>
          <a:prstGeom prst="rect">
            <a:avLst/>
          </a:prstGeom>
        </p:spPr>
      </p:pic>
      <p:sp>
        <p:nvSpPr>
          <p:cNvPr id="5" name="Content Placeholder 4"/>
          <p:cNvSpPr>
            <a:spLocks noGrp="1"/>
          </p:cNvSpPr>
          <p:nvPr>
            <p:ph idx="1"/>
          </p:nvPr>
        </p:nvSpPr>
        <p:spPr>
          <a:xfrm>
            <a:off x="971600" y="1200150"/>
            <a:ext cx="7848872" cy="3657600"/>
          </a:xfrm>
        </p:spPr>
        <p:txBody>
          <a:bodyPr>
            <a:normAutofit/>
          </a:bodyPr>
          <a:lstStyle/>
          <a:p>
            <a:pPr marL="457200" lvl="0" indent="-457200">
              <a:buFont typeface="+mj-lt"/>
              <a:buAutoNum type="arabicPeriod"/>
            </a:pPr>
            <a:r>
              <a:rPr lang="en-US" dirty="0"/>
              <a:t>What is “Command Line Interface” (CLI)? </a:t>
            </a:r>
            <a:br>
              <a:rPr lang="en-US" dirty="0"/>
            </a:br>
            <a:r>
              <a:rPr lang="en-US" dirty="0"/>
              <a:t>What is “Graphical User Interface” (GUI)? </a:t>
            </a:r>
          </a:p>
          <a:p>
            <a:pPr marL="457200" indent="-457200">
              <a:buFont typeface="+mj-lt"/>
              <a:buAutoNum type="arabicPeriod"/>
            </a:pPr>
            <a:r>
              <a:rPr lang="en-CA" dirty="0"/>
              <a:t>Human Computer Interaction: from </a:t>
            </a:r>
            <a:br>
              <a:rPr lang="en-CA" dirty="0"/>
            </a:br>
            <a:r>
              <a:rPr lang="en-CA" dirty="0"/>
              <a:t>simple User Interfaces to the User </a:t>
            </a:r>
            <a:r>
              <a:rPr lang="en-CA" dirty="0" err="1"/>
              <a:t>eXperience</a:t>
            </a:r>
            <a:br>
              <a:rPr lang="en-CA" dirty="0"/>
            </a:br>
            <a:r>
              <a:rPr lang="en-CA" dirty="0"/>
              <a:t>CLI </a:t>
            </a:r>
            <a:r>
              <a:rPr lang="en-CA" dirty="0">
                <a:sym typeface="Wingdings" panose="05000000000000000000" pitchFamily="2" charset="2"/>
              </a:rPr>
              <a:t> </a:t>
            </a:r>
            <a:r>
              <a:rPr lang="en-CA" dirty="0"/>
              <a:t>TUI </a:t>
            </a:r>
            <a:r>
              <a:rPr lang="en-CA" dirty="0">
                <a:sym typeface="Wingdings" panose="05000000000000000000" pitchFamily="2" charset="2"/>
              </a:rPr>
              <a:t> </a:t>
            </a:r>
            <a:r>
              <a:rPr lang="en-CA" dirty="0"/>
              <a:t>GUI </a:t>
            </a:r>
            <a:r>
              <a:rPr lang="en-CA" dirty="0">
                <a:sym typeface="Wingdings" panose="05000000000000000000" pitchFamily="2" charset="2"/>
              </a:rPr>
              <a:t> </a:t>
            </a:r>
            <a:r>
              <a:rPr lang="en-CA" dirty="0"/>
              <a:t>UX</a:t>
            </a:r>
          </a:p>
          <a:p>
            <a:pPr marL="457200" indent="-457200">
              <a:buFont typeface="+mj-lt"/>
              <a:buAutoNum type="arabicPeriod"/>
            </a:pPr>
            <a:r>
              <a:rPr lang="en-CA" dirty="0"/>
              <a:t>Introducing PowerShell as the new Windows CLI</a:t>
            </a:r>
          </a:p>
          <a:p>
            <a:pPr marL="457200" indent="-457200">
              <a:buFont typeface="+mj-lt"/>
              <a:buAutoNum type="arabicPeriod"/>
            </a:pPr>
            <a:r>
              <a:rPr lang="en-CA" dirty="0"/>
              <a:t>Time Management</a:t>
            </a:r>
          </a:p>
        </p:txBody>
      </p:sp>
    </p:spTree>
    <p:extLst>
      <p:ext uri="{BB962C8B-B14F-4D97-AF65-F5344CB8AC3E}">
        <p14:creationId xmlns:p14="http://schemas.microsoft.com/office/powerpoint/2010/main" val="11980304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3E72829-7EB6-4527-A8C6-C51C3A878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9008" y="954782"/>
            <a:ext cx="3810000" cy="3810000"/>
          </a:xfrm>
          <a:prstGeom prst="rect">
            <a:avLst/>
          </a:prstGeom>
        </p:spPr>
      </p:pic>
      <p:sp>
        <p:nvSpPr>
          <p:cNvPr id="10" name="numbers">
            <a:extLst>
              <a:ext uri="{FF2B5EF4-FFF2-40B4-BE49-F238E27FC236}">
                <a16:creationId xmlns:a16="http://schemas.microsoft.com/office/drawing/2014/main" id="{A3284600-D277-49A6-984C-44C8B9459242}"/>
              </a:ext>
            </a:extLst>
          </p:cNvPr>
          <p:cNvSpPr txBox="1"/>
          <p:nvPr/>
        </p:nvSpPr>
        <p:spPr>
          <a:xfrm>
            <a:off x="1547664" y="483518"/>
            <a:ext cx="6480720" cy="4524315"/>
          </a:xfrm>
          <a:prstGeom prst="rect">
            <a:avLst/>
          </a:prstGeom>
          <a:noFill/>
        </p:spPr>
        <p:txBody>
          <a:bodyPr wrap="square" rtlCol="0">
            <a:spAutoFit/>
          </a:bodyPr>
          <a:lstStyle/>
          <a:p>
            <a:endParaRPr lang="en-US" dirty="0"/>
          </a:p>
          <a:p>
            <a:r>
              <a:rPr lang="en-US" dirty="0"/>
              <a:t> </a:t>
            </a:r>
            <a:r>
              <a:rPr lang="en-CA" dirty="0"/>
              <a:t>                                             1</a:t>
            </a:r>
          </a:p>
          <a:p>
            <a:r>
              <a:rPr lang="en-US" dirty="0"/>
              <a:t>	             10		       2</a:t>
            </a:r>
          </a:p>
          <a:p>
            <a:endParaRPr lang="en-US" dirty="0"/>
          </a:p>
          <a:p>
            <a:r>
              <a:rPr lang="en-CA" i="1" dirty="0"/>
              <a:t>		</a:t>
            </a:r>
            <a:br>
              <a:rPr lang="en-CA" i="1" dirty="0"/>
            </a:br>
            <a:r>
              <a:rPr lang="en-CA" i="1" dirty="0"/>
              <a:t>		</a:t>
            </a:r>
            <a:endParaRPr lang="en-US" b="1" dirty="0"/>
          </a:p>
          <a:p>
            <a:r>
              <a:rPr lang="en-US" dirty="0"/>
              <a:t>	9         				     3</a:t>
            </a:r>
          </a:p>
          <a:p>
            <a:r>
              <a:rPr lang="en-US" b="1" dirty="0"/>
              <a:t>	           </a:t>
            </a:r>
            <a:r>
              <a:rPr lang="en-CA" b="1" dirty="0"/>
              <a:t> </a:t>
            </a:r>
            <a:br>
              <a:rPr lang="en-CA" b="1" dirty="0"/>
            </a:br>
            <a:endParaRPr lang="en-CA" b="1" dirty="0"/>
          </a:p>
          <a:p>
            <a:r>
              <a:rPr lang="en-US" b="1" dirty="0"/>
              <a:t>	</a:t>
            </a:r>
          </a:p>
          <a:p>
            <a:r>
              <a:rPr lang="en-US" dirty="0"/>
              <a:t>	8			</a:t>
            </a:r>
            <a:r>
              <a:rPr lang="en-US" b="1" dirty="0"/>
              <a:t>	    </a:t>
            </a:r>
            <a:r>
              <a:rPr lang="en-US" dirty="0"/>
              <a:t>4</a:t>
            </a:r>
            <a:br>
              <a:rPr lang="en-US" dirty="0"/>
            </a:br>
            <a:br>
              <a:rPr lang="en-US" dirty="0"/>
            </a:br>
            <a:br>
              <a:rPr lang="en-US" dirty="0"/>
            </a:br>
            <a:br>
              <a:rPr lang="en-US" dirty="0"/>
            </a:br>
            <a:r>
              <a:rPr lang="en-US" dirty="0"/>
              <a:t>		7		        6</a:t>
            </a:r>
            <a:br>
              <a:rPr lang="en-US" dirty="0"/>
            </a:br>
            <a:r>
              <a:rPr lang="en-US" dirty="0"/>
              <a:t>			   5		</a:t>
            </a:r>
            <a:endParaRPr lang="en-CA" dirty="0"/>
          </a:p>
        </p:txBody>
      </p:sp>
      <p:sp>
        <p:nvSpPr>
          <p:cNvPr id="7" name="Heading">
            <a:extLst>
              <a:ext uri="{FF2B5EF4-FFF2-40B4-BE49-F238E27FC236}">
                <a16:creationId xmlns:a16="http://schemas.microsoft.com/office/drawing/2014/main" id="{10250641-E545-49C2-8231-B80A51534699}"/>
              </a:ext>
            </a:extLst>
          </p:cNvPr>
          <p:cNvSpPr txBox="1"/>
          <p:nvPr/>
        </p:nvSpPr>
        <p:spPr>
          <a:xfrm>
            <a:off x="704739" y="267494"/>
            <a:ext cx="7704856" cy="477054"/>
          </a:xfrm>
          <a:prstGeom prst="rect">
            <a:avLst/>
          </a:prstGeom>
          <a:noFill/>
        </p:spPr>
        <p:txBody>
          <a:bodyPr wrap="square" rtlCol="0">
            <a:spAutoFit/>
          </a:bodyPr>
          <a:lstStyle/>
          <a:p>
            <a:pPr algn="ctr"/>
            <a:r>
              <a:rPr lang="en-CA" sz="2500" b="1" dirty="0"/>
              <a:t>Build a 20 metre Fence</a:t>
            </a:r>
          </a:p>
        </p:txBody>
      </p:sp>
      <p:sp>
        <p:nvSpPr>
          <p:cNvPr id="2" name="words">
            <a:extLst>
              <a:ext uri="{FF2B5EF4-FFF2-40B4-BE49-F238E27FC236}">
                <a16:creationId xmlns:a16="http://schemas.microsoft.com/office/drawing/2014/main" id="{1976011F-FE10-4AA8-84B9-9A75018DA056}"/>
              </a:ext>
            </a:extLst>
          </p:cNvPr>
          <p:cNvSpPr txBox="1"/>
          <p:nvPr/>
        </p:nvSpPr>
        <p:spPr>
          <a:xfrm>
            <a:off x="3563888" y="1851670"/>
            <a:ext cx="2376264" cy="1754326"/>
          </a:xfrm>
          <a:prstGeom prst="rect">
            <a:avLst/>
          </a:prstGeom>
          <a:noFill/>
        </p:spPr>
        <p:txBody>
          <a:bodyPr wrap="square" rtlCol="0">
            <a:spAutoFit/>
          </a:bodyPr>
          <a:lstStyle/>
          <a:p>
            <a:pPr algn="ctr"/>
            <a:r>
              <a:rPr lang="en-CA" b="1" i="1" dirty="0"/>
              <a:t>Build a fence.</a:t>
            </a:r>
            <a:br>
              <a:rPr lang="en-US" b="1" i="1" dirty="0"/>
            </a:br>
            <a:r>
              <a:rPr lang="en-US" b="1" i="1" dirty="0"/>
              <a:t>– </a:t>
            </a:r>
            <a:r>
              <a:rPr lang="en-US" b="1" dirty="0"/>
              <a:t>Where</a:t>
            </a:r>
            <a:r>
              <a:rPr lang="en-CA" b="1" dirty="0"/>
              <a:t>?</a:t>
            </a:r>
            <a:br>
              <a:rPr lang="en-CA" b="1" dirty="0"/>
            </a:br>
            <a:endParaRPr lang="en-US" b="1" dirty="0"/>
          </a:p>
          <a:p>
            <a:pPr algn="ctr"/>
            <a:r>
              <a:rPr lang="en-CA" b="1" dirty="0"/>
              <a:t>Around a 6m hole.</a:t>
            </a:r>
            <a:br>
              <a:rPr lang="en-CA" b="1" dirty="0"/>
            </a:br>
            <a:endParaRPr lang="en-CA" b="1" dirty="0"/>
          </a:p>
          <a:p>
            <a:pPr algn="ctr"/>
            <a:r>
              <a:rPr lang="en-US" b="1" dirty="0"/>
              <a:t>– OK, 10 posts.</a:t>
            </a:r>
            <a:endParaRPr lang="en-CA" dirty="0"/>
          </a:p>
        </p:txBody>
      </p:sp>
    </p:spTree>
    <p:extLst>
      <p:ext uri="{BB962C8B-B14F-4D97-AF65-F5344CB8AC3E}">
        <p14:creationId xmlns:p14="http://schemas.microsoft.com/office/powerpoint/2010/main" val="239203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par>
                          <p:cTn id="12" fill="hold">
                            <p:stCondLst>
                              <p:cond delay="1500"/>
                            </p:stCondLst>
                            <p:childTnLst>
                              <p:par>
                                <p:cTn id="13" presetID="10" presetClass="entr" presetSubtype="0" fill="hold" nodeType="afterEffect">
                                  <p:stCondLst>
                                    <p:cond delay="200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childTnLst>
                          </p:cTn>
                        </p:par>
                        <p:par>
                          <p:cTn id="16" fill="hold">
                            <p:stCondLst>
                              <p:cond delay="4000"/>
                            </p:stCondLst>
                            <p:childTnLst>
                              <p:par>
                                <p:cTn id="17" presetID="10" presetClass="entr" presetSubtype="0" fill="hold" nodeType="afterEffect">
                                  <p:stCondLst>
                                    <p:cond delay="50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5000"/>
                            </p:stCondLst>
                            <p:childTnLst>
                              <p:par>
                                <p:cTn id="21" presetID="10" presetClass="entr" presetSubtype="0" fill="hold" nodeType="afterEffect">
                                  <p:stCondLst>
                                    <p:cond delay="150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fade">
                                      <p:cBhvr>
                                        <p:cTn id="23" dur="500"/>
                                        <p:tgtEl>
                                          <p:spTgt spid="2">
                                            <p:txEl>
                                              <p:pRg st="2" end="2"/>
                                            </p:txEl>
                                          </p:spTgt>
                                        </p:tgtEl>
                                      </p:cBhvr>
                                    </p:animEffect>
                                  </p:childTnLst>
                                </p:cTn>
                              </p:par>
                            </p:childTnLst>
                          </p:cTn>
                        </p:par>
                        <p:par>
                          <p:cTn id="24" fill="hold">
                            <p:stCondLst>
                              <p:cond delay="7000"/>
                            </p:stCondLst>
                            <p:childTnLst>
                              <p:par>
                                <p:cTn id="25" presetID="10" presetClass="entr" presetSubtype="0" fill="hold" grpId="0" nodeType="afterEffect">
                                  <p:stCondLst>
                                    <p:cond delay="50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C34E7D-635F-4AA8-8F83-6573A37E26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42" y="357802"/>
            <a:ext cx="5515900" cy="4518204"/>
          </a:xfrm>
          <a:prstGeom prst="rect">
            <a:avLst/>
          </a:prstGeom>
        </p:spPr>
      </p:pic>
      <p:sp>
        <p:nvSpPr>
          <p:cNvPr id="2" name="Title 1">
            <a:extLst>
              <a:ext uri="{FF2B5EF4-FFF2-40B4-BE49-F238E27FC236}">
                <a16:creationId xmlns:a16="http://schemas.microsoft.com/office/drawing/2014/main" id="{53DA6879-3755-48BF-A402-17D1CCD8069A}"/>
              </a:ext>
            </a:extLst>
          </p:cNvPr>
          <p:cNvSpPr>
            <a:spLocks noGrp="1"/>
          </p:cNvSpPr>
          <p:nvPr>
            <p:ph type="title"/>
          </p:nvPr>
        </p:nvSpPr>
        <p:spPr>
          <a:xfrm>
            <a:off x="457200" y="195486"/>
            <a:ext cx="8229600" cy="742950"/>
          </a:xfrm>
        </p:spPr>
        <p:txBody>
          <a:bodyPr/>
          <a:lstStyle/>
          <a:p>
            <a:pPr algn="r"/>
            <a:r>
              <a:rPr lang="en-US" i="1" dirty="0"/>
              <a:t>R U sure?</a:t>
            </a:r>
            <a:endParaRPr lang="en-CA" i="1" dirty="0"/>
          </a:p>
        </p:txBody>
      </p:sp>
      <p:grpSp>
        <p:nvGrpSpPr>
          <p:cNvPr id="9" name="Group 8">
            <a:extLst>
              <a:ext uri="{FF2B5EF4-FFF2-40B4-BE49-F238E27FC236}">
                <a16:creationId xmlns:a16="http://schemas.microsoft.com/office/drawing/2014/main" id="{5E9A131A-A1B9-4D59-9FE0-916CF02B7D41}"/>
              </a:ext>
            </a:extLst>
          </p:cNvPr>
          <p:cNvGrpSpPr/>
          <p:nvPr/>
        </p:nvGrpSpPr>
        <p:grpSpPr>
          <a:xfrm>
            <a:off x="1092010" y="1090758"/>
            <a:ext cx="6959980" cy="3785248"/>
            <a:chOff x="1092010" y="1090758"/>
            <a:chExt cx="6959980" cy="3785248"/>
          </a:xfrm>
        </p:grpSpPr>
        <p:sp>
          <p:nvSpPr>
            <p:cNvPr id="3" name="are you sure">
              <a:extLst>
                <a:ext uri="{FF2B5EF4-FFF2-40B4-BE49-F238E27FC236}">
                  <a16:creationId xmlns:a16="http://schemas.microsoft.com/office/drawing/2014/main" id="{082C61B9-7CBF-43AD-85F6-D2C2E4B9B033}"/>
                </a:ext>
              </a:extLst>
            </p:cNvPr>
            <p:cNvSpPr txBox="1">
              <a:spLocks/>
            </p:cNvSpPr>
            <p:nvPr/>
          </p:nvSpPr>
          <p:spPr>
            <a:xfrm>
              <a:off x="1092010" y="1090758"/>
              <a:ext cx="6959980" cy="3785248"/>
            </a:xfrm>
            <a:prstGeom prst="rect">
              <a:avLst/>
            </a:prstGeom>
            <a:solidFill>
              <a:schemeClr val="bg1"/>
            </a:solidFill>
            <a:ln w="63500" cap="rnd" cmpd="tri">
              <a:solidFill>
                <a:schemeClr val="accent1">
                  <a:shade val="50000"/>
                </a:schemeClr>
              </a:solidFill>
            </a:ln>
          </p:spPr>
          <p:txBody>
            <a:bodyPr vert="horz" lIns="91440" tIns="45720" rIns="91440" bIns="45720" rtlCol="0" anchor="t">
              <a:normAutofit fontScale="97500"/>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pPr algn="ctr"/>
              <a:endParaRPr lang="en-US" sz="2100" dirty="0"/>
            </a:p>
            <a:p>
              <a:pPr algn="ctr"/>
              <a:r>
                <a:rPr lang="en-US" dirty="0"/>
                <a:t>Are you sure about those complex, irreversible actions </a:t>
              </a:r>
              <a:br>
                <a:rPr lang="en-US" dirty="0"/>
              </a:br>
              <a:r>
                <a:rPr lang="en-US" dirty="0"/>
                <a:t>this dialog is hiding?</a:t>
              </a:r>
              <a:endParaRPr lang="en-CA" dirty="0"/>
            </a:p>
          </p:txBody>
        </p:sp>
        <p:grpSp>
          <p:nvGrpSpPr>
            <p:cNvPr id="8" name="Group 7">
              <a:extLst>
                <a:ext uri="{FF2B5EF4-FFF2-40B4-BE49-F238E27FC236}">
                  <a16:creationId xmlns:a16="http://schemas.microsoft.com/office/drawing/2014/main" id="{11AFDC89-10BE-477E-AFCB-29AD186E7296}"/>
                </a:ext>
              </a:extLst>
            </p:cNvPr>
            <p:cNvGrpSpPr/>
            <p:nvPr/>
          </p:nvGrpSpPr>
          <p:grpSpPr>
            <a:xfrm>
              <a:off x="2087450" y="3617126"/>
              <a:ext cx="4969100" cy="871232"/>
              <a:chOff x="2107134" y="3656754"/>
              <a:chExt cx="4969100" cy="871232"/>
            </a:xfrm>
          </p:grpSpPr>
          <p:sp>
            <p:nvSpPr>
              <p:cNvPr id="6" name="Rectangle: Rounded Corners 5">
                <a:extLst>
                  <a:ext uri="{FF2B5EF4-FFF2-40B4-BE49-F238E27FC236}">
                    <a16:creationId xmlns:a16="http://schemas.microsoft.com/office/drawing/2014/main" id="{3B015751-7866-42C1-818B-8A0DB9EC1C9F}"/>
                  </a:ext>
                </a:extLst>
              </p:cNvPr>
              <p:cNvSpPr/>
              <p:nvPr/>
            </p:nvSpPr>
            <p:spPr>
              <a:xfrm>
                <a:off x="2107134" y="3656754"/>
                <a:ext cx="2012304" cy="8712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Nope, I'm just wasting time.</a:t>
                </a:r>
                <a:endParaRPr lang="en-CA" sz="2000" b="1" dirty="0"/>
              </a:p>
            </p:txBody>
          </p:sp>
          <p:sp>
            <p:nvSpPr>
              <p:cNvPr id="7" name="Rectangle: Rounded Corners 6">
                <a:extLst>
                  <a:ext uri="{FF2B5EF4-FFF2-40B4-BE49-F238E27FC236}">
                    <a16:creationId xmlns:a16="http://schemas.microsoft.com/office/drawing/2014/main" id="{F45FC450-17FE-407B-A79F-91D63535237C}"/>
                  </a:ext>
                </a:extLst>
              </p:cNvPr>
              <p:cNvSpPr/>
              <p:nvPr/>
            </p:nvSpPr>
            <p:spPr>
              <a:xfrm>
                <a:off x="5063930" y="3656754"/>
                <a:ext cx="2012304" cy="8712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Go ahead, make my day.</a:t>
                </a:r>
                <a:endParaRPr lang="en-CA" sz="2000" b="1" dirty="0"/>
              </a:p>
            </p:txBody>
          </p:sp>
        </p:grpSp>
      </p:grpSp>
    </p:spTree>
    <p:extLst>
      <p:ext uri="{BB962C8B-B14F-4D97-AF65-F5344CB8AC3E}">
        <p14:creationId xmlns:p14="http://schemas.microsoft.com/office/powerpoint/2010/main" val="135326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nodeType="afterEffect">
                                  <p:stCondLst>
                                    <p:cond delay="100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childTnLst>
                                </p:cTn>
                              </p:par>
                            </p:childTnLst>
                          </p:cTn>
                        </p:par>
                        <p:par>
                          <p:cTn id="12" fill="hold">
                            <p:stCondLst>
                              <p:cond delay="3000"/>
                            </p:stCondLst>
                            <p:childTnLst>
                              <p:par>
                                <p:cTn id="13" presetID="10" presetClass="entr" presetSubtype="0" fill="hold" nodeType="afterEffect">
                                  <p:stCondLst>
                                    <p:cond delay="100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A6879-3755-48BF-A402-17D1CCD8069A}"/>
              </a:ext>
            </a:extLst>
          </p:cNvPr>
          <p:cNvSpPr>
            <a:spLocks noGrp="1"/>
          </p:cNvSpPr>
          <p:nvPr>
            <p:ph type="title"/>
          </p:nvPr>
        </p:nvSpPr>
        <p:spPr>
          <a:xfrm>
            <a:off x="395536" y="267494"/>
            <a:ext cx="8352928" cy="504056"/>
          </a:xfrm>
        </p:spPr>
        <p:txBody>
          <a:bodyPr>
            <a:normAutofit fontScale="90000"/>
          </a:bodyPr>
          <a:lstStyle/>
          <a:p>
            <a:pPr algn="ctr"/>
            <a:r>
              <a:rPr lang="en-US" i="1" dirty="0"/>
              <a:t>Are you really sure?</a:t>
            </a:r>
            <a:endParaRPr lang="en-CA" i="1" dirty="0"/>
          </a:p>
        </p:txBody>
      </p:sp>
      <p:pic>
        <p:nvPicPr>
          <p:cNvPr id="11" name="Picture 10">
            <a:extLst>
              <a:ext uri="{FF2B5EF4-FFF2-40B4-BE49-F238E27FC236}">
                <a16:creationId xmlns:a16="http://schemas.microsoft.com/office/drawing/2014/main" id="{0F132CD7-E75D-4B46-AF20-00847690118D}"/>
              </a:ext>
            </a:extLst>
          </p:cNvPr>
          <p:cNvPicPr>
            <a:picLocks noChangeAspect="1"/>
          </p:cNvPicPr>
          <p:nvPr/>
        </p:nvPicPr>
        <p:blipFill>
          <a:blip r:embed="rId3"/>
          <a:stretch>
            <a:fillRect/>
          </a:stretch>
        </p:blipFill>
        <p:spPr>
          <a:xfrm>
            <a:off x="0" y="815567"/>
            <a:ext cx="9144000" cy="4335385"/>
          </a:xfrm>
          <a:prstGeom prst="rect">
            <a:avLst/>
          </a:prstGeom>
        </p:spPr>
      </p:pic>
    </p:spTree>
    <p:extLst>
      <p:ext uri="{BB962C8B-B14F-4D97-AF65-F5344CB8AC3E}">
        <p14:creationId xmlns:p14="http://schemas.microsoft.com/office/powerpoint/2010/main" val="2318190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DF83-CCCC-4EAC-AFE4-62919684D1B5}"/>
              </a:ext>
            </a:extLst>
          </p:cNvPr>
          <p:cNvSpPr>
            <a:spLocks noGrp="1"/>
          </p:cNvSpPr>
          <p:nvPr>
            <p:ph type="title"/>
          </p:nvPr>
        </p:nvSpPr>
        <p:spPr>
          <a:xfrm>
            <a:off x="457200" y="267494"/>
            <a:ext cx="8229600" cy="742950"/>
          </a:xfrm>
        </p:spPr>
        <p:txBody>
          <a:bodyPr/>
          <a:lstStyle/>
          <a:p>
            <a:r>
              <a:rPr lang="en-US" dirty="0"/>
              <a:t>No more ERROR messages…</a:t>
            </a:r>
            <a:endParaRPr lang="en-CA" dirty="0"/>
          </a:p>
        </p:txBody>
      </p:sp>
      <p:sp>
        <p:nvSpPr>
          <p:cNvPr id="3" name="Content Placeholder 2">
            <a:extLst>
              <a:ext uri="{FF2B5EF4-FFF2-40B4-BE49-F238E27FC236}">
                <a16:creationId xmlns:a16="http://schemas.microsoft.com/office/drawing/2014/main" id="{EDEA9722-78E1-4DF5-B2BE-D29650DCE00E}"/>
              </a:ext>
            </a:extLst>
          </p:cNvPr>
          <p:cNvSpPr>
            <a:spLocks noGrp="1"/>
          </p:cNvSpPr>
          <p:nvPr>
            <p:ph idx="1"/>
          </p:nvPr>
        </p:nvSpPr>
        <p:spPr>
          <a:xfrm>
            <a:off x="251520" y="915566"/>
            <a:ext cx="10235480" cy="4179912"/>
          </a:xfrm>
          <a:ln>
            <a:noFill/>
          </a:ln>
        </p:spPr>
        <p:txBody>
          <a:bodyPr>
            <a:normAutofit/>
          </a:bodyPr>
          <a:lstStyle/>
          <a:p>
            <a:r>
              <a:rPr lang="en-US" dirty="0"/>
              <a:t>Issue </a:t>
            </a:r>
            <a:r>
              <a:rPr lang="en-US" b="1" dirty="0"/>
              <a:t>support</a:t>
            </a:r>
            <a:r>
              <a:rPr lang="en-US" dirty="0"/>
              <a:t>, </a:t>
            </a:r>
            <a:r>
              <a:rPr lang="en-US" b="1" dirty="0"/>
              <a:t>diagnostic</a:t>
            </a:r>
            <a:r>
              <a:rPr lang="en-US" dirty="0"/>
              <a:t>, and </a:t>
            </a:r>
            <a:r>
              <a:rPr lang="en-US" b="1" dirty="0"/>
              <a:t>help </a:t>
            </a:r>
            <a:r>
              <a:rPr lang="en-US" dirty="0">
                <a:hlinkClick r:id="rId3"/>
              </a:rPr>
              <a:t>messages</a:t>
            </a:r>
            <a:endParaRPr lang="en-US" dirty="0"/>
          </a:p>
          <a:p>
            <a:r>
              <a:rPr lang="en-US" b="1" dirty="0"/>
              <a:t>Say </a:t>
            </a:r>
            <a:r>
              <a:rPr lang="en-US" b="1" i="1" dirty="0"/>
              <a:t>why </a:t>
            </a:r>
            <a:r>
              <a:rPr lang="en-US" dirty="0"/>
              <a:t>the message is issued…not this: </a:t>
            </a:r>
          </a:p>
          <a:p>
            <a:pPr lvl="1"/>
            <a:r>
              <a:rPr lang="en-US" dirty="0"/>
              <a:t>Bad command or filename. 		[ classic DOS error ]</a:t>
            </a:r>
          </a:p>
          <a:p>
            <a:pPr lvl="1"/>
            <a:r>
              <a:rPr lang="en-US" dirty="0"/>
              <a:t>Input contains invalid character.	[ guess which one! ]</a:t>
            </a:r>
          </a:p>
          <a:p>
            <a:pPr lvl="1"/>
            <a:r>
              <a:rPr lang="en-US" dirty="0"/>
              <a:t>Input value out of range.		[ guess the min – max ]</a:t>
            </a:r>
          </a:p>
          <a:p>
            <a:r>
              <a:rPr lang="en-US" dirty="0"/>
              <a:t>Don’t confuse input with output</a:t>
            </a:r>
          </a:p>
          <a:p>
            <a:pPr lvl="1">
              <a:tabLst>
                <a:tab pos="4572000" algn="l"/>
              </a:tabLst>
            </a:pPr>
            <a:r>
              <a:rPr lang="en-US" dirty="0"/>
              <a:t>Why must users format their input	</a:t>
            </a:r>
            <a:r>
              <a:rPr lang="en-US" dirty="0">
                <a:highlight>
                  <a:srgbClr val="C0C0C0"/>
                </a:highlight>
                <a:latin typeface="Consolas" panose="020B0609020204030204" pitchFamily="49" charset="0"/>
              </a:rPr>
              <a:t>4164915050   </a:t>
            </a:r>
            <a:br>
              <a:rPr lang="en-US" dirty="0"/>
            </a:br>
            <a:r>
              <a:rPr lang="en-US" dirty="0"/>
              <a:t>the same way their data is output 	</a:t>
            </a:r>
            <a:r>
              <a:rPr lang="en-US" dirty="0">
                <a:highlight>
                  <a:srgbClr val="C0C0C0"/>
                </a:highlight>
                <a:latin typeface="Consolas" panose="020B0609020204030204" pitchFamily="49" charset="0"/>
              </a:rPr>
              <a:t>(416)491-5050</a:t>
            </a:r>
          </a:p>
          <a:p>
            <a:pPr lvl="1"/>
            <a:r>
              <a:rPr lang="en-US" dirty="0"/>
              <a:t>Phone numbers, dates – just capture the digits! and format the output</a:t>
            </a:r>
          </a:p>
          <a:p>
            <a:pPr lvl="1"/>
            <a:r>
              <a:rPr lang="en-US" dirty="0"/>
              <a:t>Postal Codes A1B 2C3 may or may not be input with a space.</a:t>
            </a:r>
          </a:p>
          <a:p>
            <a:r>
              <a:rPr lang="en-US" sz="1000" dirty="0">
                <a:solidFill>
                  <a:prstClr val="black"/>
                </a:solidFill>
                <a:highlight>
                  <a:srgbClr val="FFFF00"/>
                </a:highlight>
              </a:rPr>
              <a:t> </a:t>
            </a:r>
            <a:r>
              <a:rPr lang="en-US" sz="1000" dirty="0">
                <a:highlight>
                  <a:srgbClr val="FFFF00"/>
                </a:highlight>
                <a:sym typeface="Wingdings" panose="05000000000000000000" pitchFamily="2" charset="2"/>
              </a:rPr>
              <a:t></a:t>
            </a:r>
            <a:r>
              <a:rPr lang="en-US" sz="1000" dirty="0">
                <a:highlight>
                  <a:srgbClr val="FFFF00"/>
                </a:highlight>
              </a:rPr>
              <a:t> </a:t>
            </a:r>
            <a:r>
              <a:rPr lang="en-US" sz="1000" dirty="0"/>
              <a:t>                                 					 	                     </a:t>
            </a:r>
            <a:r>
              <a:rPr lang="en-US" sz="1000" dirty="0">
                <a:highlight>
                  <a:srgbClr val="FFFF00"/>
                </a:highlight>
              </a:rPr>
              <a:t>Put messages where users can see them</a:t>
            </a:r>
          </a:p>
        </p:txBody>
      </p:sp>
    </p:spTree>
    <p:extLst>
      <p:ext uri="{BB962C8B-B14F-4D97-AF65-F5344CB8AC3E}">
        <p14:creationId xmlns:p14="http://schemas.microsoft.com/office/powerpoint/2010/main" val="777612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67E6A-8516-4518-9FF5-3473FB1887F3}"/>
              </a:ext>
            </a:extLst>
          </p:cNvPr>
          <p:cNvSpPr>
            <a:spLocks noGrp="1"/>
          </p:cNvSpPr>
          <p:nvPr>
            <p:ph type="title"/>
          </p:nvPr>
        </p:nvSpPr>
        <p:spPr/>
        <p:txBody>
          <a:bodyPr/>
          <a:lstStyle/>
          <a:p>
            <a:r>
              <a:rPr lang="en-CA" dirty="0"/>
              <a:t>The Curse of Knowledge</a:t>
            </a:r>
          </a:p>
        </p:txBody>
      </p:sp>
      <p:sp>
        <p:nvSpPr>
          <p:cNvPr id="3" name="Content Placeholder 2">
            <a:extLst>
              <a:ext uri="{FF2B5EF4-FFF2-40B4-BE49-F238E27FC236}">
                <a16:creationId xmlns:a16="http://schemas.microsoft.com/office/drawing/2014/main" id="{D37E1CDB-29F4-4FC6-945E-FAD70C591C13}"/>
              </a:ext>
            </a:extLst>
          </p:cNvPr>
          <p:cNvSpPr>
            <a:spLocks noGrp="1"/>
          </p:cNvSpPr>
          <p:nvPr>
            <p:ph idx="1"/>
          </p:nvPr>
        </p:nvSpPr>
        <p:spPr/>
        <p:txBody>
          <a:bodyPr/>
          <a:lstStyle/>
          <a:p>
            <a:pPr marL="0" indent="0">
              <a:buNone/>
            </a:pPr>
            <a:r>
              <a:rPr lang="en-CA" i="1" dirty="0"/>
              <a:t>What do you mean you don't know what I mean?</a:t>
            </a:r>
          </a:p>
          <a:p>
            <a:r>
              <a:rPr lang="en-CA" dirty="0"/>
              <a:t>The programmer knows…</a:t>
            </a:r>
          </a:p>
          <a:p>
            <a:pPr lvl="1"/>
            <a:r>
              <a:rPr lang="en-CA" dirty="0"/>
              <a:t>the logic in the program and how it makes the application work</a:t>
            </a:r>
          </a:p>
          <a:p>
            <a:pPr lvl="1"/>
            <a:r>
              <a:rPr lang="en-CA" dirty="0"/>
              <a:t>how the User Interface works with the programming</a:t>
            </a:r>
          </a:p>
          <a:p>
            <a:r>
              <a:rPr lang="en-CA" dirty="0"/>
              <a:t>The user does not know what the programmer knows.</a:t>
            </a:r>
          </a:p>
          <a:p>
            <a:pPr lvl="1"/>
            <a:r>
              <a:rPr lang="en-CA" dirty="0"/>
              <a:t>Do not assume the user knows what you know, </a:t>
            </a:r>
            <a:br>
              <a:rPr lang="en-CA" dirty="0"/>
            </a:br>
            <a:r>
              <a:rPr lang="en-CA" dirty="0"/>
              <a:t>no matter how obvious it is to you.</a:t>
            </a:r>
          </a:p>
        </p:txBody>
      </p:sp>
    </p:spTree>
    <p:extLst>
      <p:ext uri="{BB962C8B-B14F-4D97-AF65-F5344CB8AC3E}">
        <p14:creationId xmlns:p14="http://schemas.microsoft.com/office/powerpoint/2010/main" val="12548738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1" y="2070372"/>
            <a:ext cx="9144000" cy="1869529"/>
          </a:xfrm>
        </p:spPr>
        <p:txBody>
          <a:bodyPr anchor="t">
            <a:noAutofit/>
          </a:bodyPr>
          <a:lstStyle/>
          <a:p>
            <a:pPr algn="ctr"/>
            <a:r>
              <a:rPr lang="en-US" sz="3600" dirty="0">
                <a:hlinkClick r:id="rId3"/>
              </a:rPr>
              <a:t>PowerShell</a:t>
            </a:r>
            <a:r>
              <a:rPr lang="en-US" sz="3600" dirty="0"/>
              <a:t> </a:t>
            </a:r>
            <a:r>
              <a:rPr lang="en-US" sz="3600" dirty="0">
                <a:hlinkClick r:id="rId4"/>
              </a:rPr>
              <a:t>Core</a:t>
            </a:r>
            <a:r>
              <a:rPr lang="en-US" sz="3600" dirty="0"/>
              <a:t> is the new CMD for</a:t>
            </a:r>
            <a:br>
              <a:rPr lang="en-US" sz="3600" dirty="0"/>
            </a:br>
            <a:r>
              <a:rPr lang="en-US" sz="3600" dirty="0">
                <a:hlinkClick r:id="rId5"/>
              </a:rPr>
              <a:t>Windows</a:t>
            </a:r>
            <a:r>
              <a:rPr lang="en-US" sz="3600" dirty="0"/>
              <a:t> – </a:t>
            </a:r>
            <a:r>
              <a:rPr lang="en-US" sz="3600" dirty="0">
                <a:hlinkClick r:id="rId6"/>
              </a:rPr>
              <a:t>Linux</a:t>
            </a:r>
            <a:r>
              <a:rPr lang="en-US" sz="3600" dirty="0"/>
              <a:t> – </a:t>
            </a:r>
            <a:r>
              <a:rPr lang="en-US" sz="3600" dirty="0">
                <a:hlinkClick r:id="rId7"/>
              </a:rPr>
              <a:t>macOS</a:t>
            </a:r>
            <a:endParaRPr lang="en-US" sz="3600" dirty="0"/>
          </a:p>
        </p:txBody>
      </p:sp>
      <p:pic>
        <p:nvPicPr>
          <p:cNvPr id="5" name="Picture 4">
            <a:extLst>
              <a:ext uri="{FF2B5EF4-FFF2-40B4-BE49-F238E27FC236}">
                <a16:creationId xmlns:a16="http://schemas.microsoft.com/office/drawing/2014/main" id="{D93DB41E-0263-4E77-B947-A1E454EEA35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19387" y="584473"/>
            <a:ext cx="3705225" cy="1238250"/>
          </a:xfrm>
          <a:prstGeom prst="rect">
            <a:avLst/>
          </a:prstGeom>
        </p:spPr>
      </p:pic>
    </p:spTree>
    <p:extLst>
      <p:ext uri="{BB962C8B-B14F-4D97-AF65-F5344CB8AC3E}">
        <p14:creationId xmlns:p14="http://schemas.microsoft.com/office/powerpoint/2010/main" val="3998934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915" y="851798"/>
            <a:ext cx="8661602" cy="4291702"/>
          </a:xfrm>
        </p:spPr>
        <p:txBody>
          <a:bodyPr>
            <a:normAutofit fontScale="92500"/>
          </a:bodyPr>
          <a:lstStyle/>
          <a:p>
            <a:pPr marL="0" indent="0">
              <a:lnSpc>
                <a:spcPct val="110000"/>
              </a:lnSpc>
              <a:spcBef>
                <a:spcPts val="0"/>
              </a:spcBef>
              <a:buNone/>
            </a:pPr>
            <a:r>
              <a:rPr lang="en-CA" dirty="0">
                <a:solidFill>
                  <a:schemeClr val="tx2"/>
                </a:solidFill>
              </a:rPr>
              <a:t>PowerShell is a command-line shell and scripting language.</a:t>
            </a:r>
          </a:p>
          <a:p>
            <a:pPr>
              <a:lnSpc>
                <a:spcPct val="110000"/>
              </a:lnSpc>
              <a:spcBef>
                <a:spcPts val="0"/>
              </a:spcBef>
            </a:pPr>
            <a:r>
              <a:rPr lang="en-CA" dirty="0"/>
              <a:t>has an Integrated Scripting Environment editor</a:t>
            </a:r>
          </a:p>
          <a:p>
            <a:pPr>
              <a:lnSpc>
                <a:spcPct val="110000"/>
              </a:lnSpc>
              <a:spcBef>
                <a:spcPts val="0"/>
              </a:spcBef>
            </a:pPr>
            <a:r>
              <a:rPr lang="en-CA" dirty="0"/>
              <a:t>runs across multiple operating systems: Windows, macOS, Linux</a:t>
            </a:r>
          </a:p>
          <a:p>
            <a:pPr>
              <a:lnSpc>
                <a:spcPct val="110000"/>
              </a:lnSpc>
              <a:spcBef>
                <a:spcPts val="600"/>
              </a:spcBef>
            </a:pPr>
            <a:r>
              <a:rPr lang="en-CA" dirty="0"/>
              <a:t>Object-Oriented "cmdlets" have Verb-Noun pair, </a:t>
            </a:r>
            <a:br>
              <a:rPr lang="en-CA" dirty="0"/>
            </a:br>
            <a:r>
              <a:rPr lang="en-CA" dirty="0"/>
              <a:t>verb identifies the action and noun identifies the entity or object</a:t>
            </a:r>
          </a:p>
          <a:p>
            <a:pPr lvl="1">
              <a:lnSpc>
                <a:spcPct val="110000"/>
              </a:lnSpc>
              <a:spcBef>
                <a:spcPts val="0"/>
              </a:spcBef>
              <a:spcAft>
                <a:spcPts val="600"/>
              </a:spcAft>
            </a:pPr>
            <a:r>
              <a:rPr lang="en-CA" dirty="0"/>
              <a:t>e.g. Get-Command [*name*], Get-Help, Set-Location, Copy-Item</a:t>
            </a:r>
          </a:p>
          <a:p>
            <a:pPr>
              <a:lnSpc>
                <a:spcPct val="110000"/>
              </a:lnSpc>
              <a:spcBef>
                <a:spcPts val="0"/>
              </a:spcBef>
              <a:spcAft>
                <a:spcPts val="600"/>
              </a:spcAft>
            </a:pPr>
            <a:r>
              <a:rPr lang="en-CA" dirty="0"/>
              <a:t>backward compatibility with old DOS/Windows CMD commands</a:t>
            </a:r>
            <a:br>
              <a:rPr lang="en-CA" dirty="0"/>
            </a:br>
            <a:r>
              <a:rPr lang="en-CA" dirty="0"/>
              <a:t>and some cross-platform compatibility with Linux commands.</a:t>
            </a:r>
          </a:p>
          <a:p>
            <a:pPr>
              <a:lnSpc>
                <a:spcPct val="110000"/>
              </a:lnSpc>
              <a:spcBef>
                <a:spcPts val="0"/>
              </a:spcBef>
              <a:spcAft>
                <a:spcPts val="600"/>
              </a:spcAft>
            </a:pPr>
            <a:r>
              <a:rPr lang="en-CA" dirty="0"/>
              <a:t>Audio/Visual Learning: </a:t>
            </a:r>
            <a:r>
              <a:rPr lang="en-CA" dirty="0">
                <a:hlinkClick r:id="rId3"/>
              </a:rPr>
              <a:t>PowerShell Core</a:t>
            </a:r>
            <a:endParaRPr lang="en-CA" dirty="0"/>
          </a:p>
        </p:txBody>
      </p:sp>
      <p:sp>
        <p:nvSpPr>
          <p:cNvPr id="6" name="Title 1"/>
          <p:cNvSpPr>
            <a:spLocks noGrp="1"/>
          </p:cNvSpPr>
          <p:nvPr>
            <p:ph type="title"/>
          </p:nvPr>
        </p:nvSpPr>
        <p:spPr>
          <a:xfrm>
            <a:off x="107504" y="123478"/>
            <a:ext cx="9252520" cy="742950"/>
          </a:xfrm>
        </p:spPr>
        <p:txBody>
          <a:bodyPr>
            <a:noAutofit/>
          </a:bodyPr>
          <a:lstStyle/>
          <a:p>
            <a:r>
              <a:rPr lang="en-US" sz="3600" dirty="0"/>
              <a:t>PowerShell is the new CMD</a:t>
            </a:r>
          </a:p>
        </p:txBody>
      </p:sp>
    </p:spTree>
    <p:extLst>
      <p:ext uri="{BB962C8B-B14F-4D97-AF65-F5344CB8AC3E}">
        <p14:creationId xmlns:p14="http://schemas.microsoft.com/office/powerpoint/2010/main" val="30560402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915" y="851798"/>
            <a:ext cx="8661602" cy="4291702"/>
          </a:xfrm>
        </p:spPr>
        <p:txBody>
          <a:bodyPr>
            <a:normAutofit/>
          </a:bodyPr>
          <a:lstStyle/>
          <a:p>
            <a:pPr marL="0" indent="0">
              <a:lnSpc>
                <a:spcPct val="110000"/>
              </a:lnSpc>
              <a:spcBef>
                <a:spcPts val="0"/>
              </a:spcBef>
              <a:buNone/>
            </a:pPr>
            <a:r>
              <a:rPr lang="en-CA" dirty="0">
                <a:solidFill>
                  <a:schemeClr val="tx2"/>
                </a:solidFill>
              </a:rPr>
              <a:t>PowerShell is for system administrators and programmers to automate tasks and manage a platform.</a:t>
            </a:r>
          </a:p>
          <a:p>
            <a:pPr>
              <a:lnSpc>
                <a:spcPct val="110000"/>
              </a:lnSpc>
              <a:spcBef>
                <a:spcPts val="0"/>
              </a:spcBef>
            </a:pPr>
            <a:r>
              <a:rPr lang="en-CA" dirty="0"/>
              <a:t>Scripts control system services and resources.</a:t>
            </a:r>
          </a:p>
          <a:p>
            <a:pPr>
              <a:lnSpc>
                <a:spcPct val="110000"/>
              </a:lnSpc>
              <a:spcBef>
                <a:spcPts val="0"/>
              </a:spcBef>
            </a:pPr>
            <a:r>
              <a:rPr lang="en-CA" dirty="0"/>
              <a:t>Scripts configure, manage, and administer the platform.</a:t>
            </a:r>
            <a:endParaRPr lang="en-CA" dirty="0">
              <a:solidFill>
                <a:schemeClr val="tx2"/>
              </a:solidFill>
            </a:endParaRPr>
          </a:p>
          <a:p>
            <a:pPr lvl="1">
              <a:lnSpc>
                <a:spcPct val="110000"/>
              </a:lnSpc>
              <a:spcBef>
                <a:spcPts val="0"/>
              </a:spcBef>
            </a:pPr>
            <a:r>
              <a:rPr lang="en-CA" dirty="0"/>
              <a:t>e.g. Networks, Devices, Users, Active Directory</a:t>
            </a:r>
          </a:p>
          <a:p>
            <a:pPr>
              <a:lnSpc>
                <a:spcPct val="110000"/>
              </a:lnSpc>
              <a:spcBef>
                <a:spcPts val="0"/>
              </a:spcBef>
            </a:pPr>
            <a:r>
              <a:rPr lang="en-CA" dirty="0"/>
              <a:t>Scripts access services and resources to support user apps. </a:t>
            </a:r>
          </a:p>
          <a:p>
            <a:pPr lvl="1">
              <a:lnSpc>
                <a:spcPct val="110000"/>
              </a:lnSpc>
              <a:spcBef>
                <a:spcPts val="0"/>
              </a:spcBef>
            </a:pPr>
            <a:r>
              <a:rPr lang="en-CA" dirty="0"/>
              <a:t>e.g. setting runtime environment and controlling procedures</a:t>
            </a:r>
            <a:br>
              <a:rPr lang="en-CA" dirty="0"/>
            </a:br>
            <a:r>
              <a:rPr lang="en-CA" dirty="0"/>
              <a:t>in application packages with multiple processes</a:t>
            </a:r>
          </a:p>
        </p:txBody>
      </p:sp>
      <p:sp>
        <p:nvSpPr>
          <p:cNvPr id="6" name="Title 1"/>
          <p:cNvSpPr>
            <a:spLocks noGrp="1"/>
          </p:cNvSpPr>
          <p:nvPr>
            <p:ph type="title"/>
          </p:nvPr>
        </p:nvSpPr>
        <p:spPr>
          <a:xfrm>
            <a:off x="107504" y="123478"/>
            <a:ext cx="9252520" cy="742950"/>
          </a:xfrm>
        </p:spPr>
        <p:txBody>
          <a:bodyPr>
            <a:noAutofit/>
          </a:bodyPr>
          <a:lstStyle/>
          <a:p>
            <a:r>
              <a:rPr lang="en-US" sz="3600" dirty="0"/>
              <a:t>PowerShell is the new CMD</a:t>
            </a:r>
          </a:p>
        </p:txBody>
      </p:sp>
    </p:spTree>
    <p:extLst>
      <p:ext uri="{BB962C8B-B14F-4D97-AF65-F5344CB8AC3E}">
        <p14:creationId xmlns:p14="http://schemas.microsoft.com/office/powerpoint/2010/main" val="30841362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514" y="244624"/>
            <a:ext cx="8229600" cy="742950"/>
          </a:xfrm>
        </p:spPr>
        <p:txBody>
          <a:bodyPr>
            <a:normAutofit fontScale="90000"/>
          </a:bodyPr>
          <a:lstStyle/>
          <a:p>
            <a:r>
              <a:rPr lang="en-CA" dirty="0"/>
              <a:t>Opening PowerShell from File Explorer</a:t>
            </a:r>
            <a:endParaRPr lang="en-US" dirty="0"/>
          </a:p>
        </p:txBody>
      </p:sp>
      <p:sp>
        <p:nvSpPr>
          <p:cNvPr id="3" name="Content Placeholder 2"/>
          <p:cNvSpPr>
            <a:spLocks noGrp="1"/>
          </p:cNvSpPr>
          <p:nvPr>
            <p:ph idx="1"/>
          </p:nvPr>
        </p:nvSpPr>
        <p:spPr>
          <a:xfrm>
            <a:off x="107505" y="987574"/>
            <a:ext cx="4252868" cy="4032448"/>
          </a:xfrm>
        </p:spPr>
        <p:txBody>
          <a:bodyPr>
            <a:normAutofit/>
          </a:bodyPr>
          <a:lstStyle/>
          <a:p>
            <a:r>
              <a:rPr lang="en-CA" dirty="0"/>
              <a:t>Must navigate to a </a:t>
            </a:r>
            <a:br>
              <a:rPr lang="en-CA" dirty="0"/>
            </a:br>
            <a:r>
              <a:rPr lang="en-CA" dirty="0"/>
              <a:t>Folder in File Explorer.</a:t>
            </a:r>
          </a:p>
          <a:p>
            <a:endParaRPr lang="en-CA" dirty="0"/>
          </a:p>
          <a:p>
            <a:r>
              <a:rPr lang="en-CA" dirty="0"/>
              <a:t>Type ALT + F to open the file menu and then, press R to open PowerShell.</a:t>
            </a:r>
          </a:p>
          <a:p>
            <a:r>
              <a:rPr lang="en-US" dirty="0"/>
              <a:t>&gt; </a:t>
            </a:r>
            <a:r>
              <a:rPr lang="en-US" dirty="0">
                <a:latin typeface="Consolas" panose="020B0609020204030204" pitchFamily="49" charset="0"/>
              </a:rPr>
              <a:t>get-</a:t>
            </a:r>
            <a:r>
              <a:rPr lang="en-US" dirty="0" err="1">
                <a:latin typeface="Consolas" panose="020B0609020204030204" pitchFamily="49" charset="0"/>
              </a:rPr>
              <a:t>childitem</a:t>
            </a:r>
            <a:endParaRPr lang="en-CA" dirty="0">
              <a:latin typeface="Consolas" panose="020B0609020204030204" pitchFamily="49" charset="0"/>
            </a:endParaRPr>
          </a:p>
          <a:p>
            <a:r>
              <a:rPr lang="en-CA" dirty="0"/>
              <a:t>Here you can see a typical PowerShell window </a:t>
            </a:r>
            <a:r>
              <a:rPr lang="en-CA" dirty="0">
                <a:sym typeface="Wingdings" panose="05000000000000000000" pitchFamily="2" charset="2"/>
              </a:rPr>
              <a:t></a:t>
            </a:r>
            <a:r>
              <a:rPr lang="en-CA" dirty="0"/>
              <a:t> </a:t>
            </a:r>
            <a:r>
              <a:rPr lang="en-CA" dirty="0">
                <a:sym typeface="Wingdings" panose="05000000000000000000" pitchFamily="2" charset="2"/>
              </a:rPr>
              <a:t></a:t>
            </a:r>
            <a:r>
              <a:rPr lang="en-CA" dirty="0"/>
              <a:t> </a:t>
            </a:r>
            <a:r>
              <a:rPr lang="en-CA" dirty="0">
                <a:sym typeface="Wingdings" panose="05000000000000000000" pitchFamily="2" charset="2"/>
              </a:rPr>
              <a:t></a:t>
            </a:r>
            <a:endParaRPr lang="en-US" dirty="0"/>
          </a:p>
        </p:txBody>
      </p:sp>
      <p:pic>
        <p:nvPicPr>
          <p:cNvPr id="5122"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360373" y="987574"/>
            <a:ext cx="4622073" cy="2299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583405" y="2355726"/>
            <a:ext cx="4384550" cy="2457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77037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normAutofit/>
          </a:bodyPr>
          <a:lstStyle/>
          <a:p>
            <a:r>
              <a:rPr lang="en-CA" dirty="0"/>
              <a:t>Some shortcuts used in PowerShell</a:t>
            </a:r>
          </a:p>
        </p:txBody>
      </p:sp>
      <p:sp>
        <p:nvSpPr>
          <p:cNvPr id="3" name="Content Placeholder 2"/>
          <p:cNvSpPr>
            <a:spLocks noGrp="1"/>
          </p:cNvSpPr>
          <p:nvPr>
            <p:ph idx="1"/>
          </p:nvPr>
        </p:nvSpPr>
        <p:spPr>
          <a:xfrm>
            <a:off x="457200" y="1059582"/>
            <a:ext cx="8147248" cy="3657600"/>
          </a:xfrm>
        </p:spPr>
        <p:txBody>
          <a:bodyPr>
            <a:normAutofit/>
          </a:bodyPr>
          <a:lstStyle/>
          <a:p>
            <a:r>
              <a:rPr lang="en-CA" dirty="0"/>
              <a:t>These are some of the shortcuts which could be used inside PowerShell:</a:t>
            </a:r>
          </a:p>
          <a:p>
            <a:pPr lvl="1">
              <a:buFont typeface="Wingdings" panose="05000000000000000000" pitchFamily="2" charset="2"/>
              <a:buChar char="ü"/>
            </a:pPr>
            <a:r>
              <a:rPr lang="en-US" dirty="0"/>
              <a:t>A</a:t>
            </a:r>
            <a:r>
              <a:rPr lang="en-CA" dirty="0" err="1"/>
              <a:t>rrow</a:t>
            </a:r>
            <a:r>
              <a:rPr lang="en-CA" dirty="0"/>
              <a:t> Up or Down to recall commands in the stack</a:t>
            </a:r>
          </a:p>
          <a:p>
            <a:pPr lvl="1">
              <a:buFont typeface="Wingdings" panose="05000000000000000000" pitchFamily="2" charset="2"/>
              <a:buChar char="ü"/>
            </a:pPr>
            <a:r>
              <a:rPr lang="en-US" dirty="0"/>
              <a:t>H</a:t>
            </a:r>
            <a:r>
              <a:rPr lang="en-CA" dirty="0" err="1"/>
              <a:t>ome</a:t>
            </a:r>
            <a:r>
              <a:rPr lang="en-CA" dirty="0"/>
              <a:t>, End, </a:t>
            </a:r>
            <a:r>
              <a:rPr lang="en-CA" dirty="0" err="1"/>
              <a:t>Ctrl+Arrow</a:t>
            </a:r>
            <a:r>
              <a:rPr lang="en-CA" dirty="0"/>
              <a:t> Left/Right to edit within the </a:t>
            </a:r>
            <a:r>
              <a:rPr lang="en-CA" dirty="0" err="1"/>
              <a:t>cmd</a:t>
            </a:r>
            <a:endParaRPr lang="en-CA" dirty="0">
              <a:latin typeface="Consolas" panose="020B0609020204030204" pitchFamily="49" charset="0"/>
            </a:endParaRPr>
          </a:p>
          <a:p>
            <a:pPr lvl="1">
              <a:buFont typeface="Wingdings" panose="05000000000000000000" pitchFamily="2" charset="2"/>
              <a:buChar char="ü"/>
            </a:pPr>
            <a:r>
              <a:rPr lang="en-CA" dirty="0">
                <a:latin typeface="Consolas" panose="020B0609020204030204" pitchFamily="49" charset="0"/>
              </a:rPr>
              <a:t>get-history </a:t>
            </a:r>
            <a:r>
              <a:rPr lang="en-CA" dirty="0"/>
              <a:t>lists all commands in the stack</a:t>
            </a:r>
          </a:p>
          <a:p>
            <a:pPr lvl="1">
              <a:buFont typeface="Wingdings" panose="05000000000000000000" pitchFamily="2" charset="2"/>
              <a:buChar char="ü"/>
            </a:pPr>
            <a:r>
              <a:rPr lang="en-US" dirty="0">
                <a:latin typeface="Consolas" panose="020B0609020204030204" pitchFamily="49" charset="0"/>
              </a:rPr>
              <a:t>get-help </a:t>
            </a:r>
          </a:p>
          <a:p>
            <a:pPr lvl="1">
              <a:buFont typeface="Wingdings" panose="05000000000000000000" pitchFamily="2" charset="2"/>
              <a:buChar char="ü"/>
            </a:pPr>
            <a:r>
              <a:rPr lang="en-US" dirty="0">
                <a:latin typeface="Consolas" panose="020B0609020204030204" pitchFamily="49" charset="0"/>
              </a:rPr>
              <a:t>TAB </a:t>
            </a:r>
            <a:r>
              <a:rPr lang="en-US" dirty="0"/>
              <a:t>key auto completes, similar to Visual Studio's </a:t>
            </a:r>
            <a:r>
              <a:rPr lang="en-US" dirty="0" err="1"/>
              <a:t>Intellisense</a:t>
            </a:r>
            <a:endParaRPr lang="en-US" dirty="0"/>
          </a:p>
          <a:p>
            <a:pPr lvl="2">
              <a:buFont typeface="Wingdings" panose="05000000000000000000" pitchFamily="2" charset="2"/>
              <a:buChar char="ü"/>
            </a:pPr>
            <a:r>
              <a:rPr lang="en-US" dirty="0"/>
              <a:t>Cmdlet names</a:t>
            </a:r>
          </a:p>
          <a:p>
            <a:pPr lvl="2">
              <a:buFont typeface="Wingdings" panose="05000000000000000000" pitchFamily="2" charset="2"/>
              <a:buChar char="ü"/>
            </a:pPr>
            <a:r>
              <a:rPr lang="en-US" dirty="0"/>
              <a:t>cycles through file names in current folder. Wildcards optional</a:t>
            </a:r>
            <a:br>
              <a:rPr lang="en-US" dirty="0"/>
            </a:br>
            <a:r>
              <a:rPr lang="en-US" dirty="0"/>
              <a:t>e.g.  </a:t>
            </a:r>
            <a:r>
              <a:rPr lang="en-US" dirty="0">
                <a:latin typeface="Consolas" panose="020B0609020204030204" pitchFamily="49" charset="0"/>
              </a:rPr>
              <a:t>*.txt [TAB] will retrieve text file names</a:t>
            </a:r>
            <a:endParaRPr lang="en-CA" dirty="0">
              <a:latin typeface="Consolas" panose="020B0609020204030204" pitchFamily="49" charset="0"/>
            </a:endParaRPr>
          </a:p>
          <a:p>
            <a:pPr lvl="1">
              <a:buFont typeface="Wingdings" panose="05000000000000000000" pitchFamily="2" charset="2"/>
              <a:buChar char="ü"/>
            </a:pPr>
            <a:endParaRPr lang="en-CA" dirty="0"/>
          </a:p>
          <a:p>
            <a:endParaRPr lang="en-CA" dirty="0"/>
          </a:p>
        </p:txBody>
      </p:sp>
    </p:spTree>
    <p:extLst>
      <p:ext uri="{BB962C8B-B14F-4D97-AF65-F5344CB8AC3E}">
        <p14:creationId xmlns:p14="http://schemas.microsoft.com/office/powerpoint/2010/main" val="852880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Agenda: A</a:t>
            </a:r>
            <a:r>
              <a:rPr lang="en-US" dirty="0" err="1"/>
              <a:t>ctivity</a:t>
            </a:r>
            <a:r>
              <a:rPr lang="en-US" dirty="0"/>
              <a:t> </a:t>
            </a:r>
            <a:endParaRPr lang="en-CA" dirty="0"/>
          </a:p>
        </p:txBody>
      </p:sp>
      <p:sp>
        <p:nvSpPr>
          <p:cNvPr id="5" name="Content Placeholder 4"/>
          <p:cNvSpPr>
            <a:spLocks noGrp="1"/>
          </p:cNvSpPr>
          <p:nvPr>
            <p:ph idx="1"/>
          </p:nvPr>
        </p:nvSpPr>
        <p:spPr>
          <a:xfrm>
            <a:off x="971600" y="1200150"/>
            <a:ext cx="7992888" cy="3657600"/>
          </a:xfrm>
        </p:spPr>
        <p:txBody>
          <a:bodyPr>
            <a:normAutofit/>
          </a:bodyPr>
          <a:lstStyle/>
          <a:p>
            <a:pPr marL="0" indent="0">
              <a:buNone/>
            </a:pPr>
            <a:r>
              <a:rPr lang="en-CA" dirty="0"/>
              <a:t>Activity:</a:t>
            </a:r>
            <a:endParaRPr lang="en-US" dirty="0"/>
          </a:p>
          <a:p>
            <a:pPr marL="457200" lvl="0" indent="-457200">
              <a:buFont typeface="+mj-lt"/>
              <a:buAutoNum type="arabicPeriod"/>
            </a:pPr>
            <a:r>
              <a:rPr lang="en-US" dirty="0"/>
              <a:t>Introduction to Windows PowerShell command line</a:t>
            </a:r>
            <a:endParaRPr lang="en-US" sz="2200" dirty="0"/>
          </a:p>
          <a:p>
            <a:pPr marL="457200" indent="-457200">
              <a:buFont typeface="+mj-lt"/>
              <a:buAutoNum type="arabicPeriod"/>
            </a:pPr>
            <a:r>
              <a:rPr lang="en-US" dirty="0"/>
              <a:t>Time Management</a:t>
            </a:r>
          </a:p>
          <a:p>
            <a:pPr marL="720000" lvl="1" indent="0">
              <a:buNone/>
            </a:pPr>
            <a:r>
              <a:rPr lang="en-US" sz="3200" i="1" dirty="0"/>
              <a:t>A day without my phone is like…</a:t>
            </a:r>
          </a:p>
          <a:p>
            <a:pPr marL="720000" lvl="1" indent="0">
              <a:buNone/>
            </a:pPr>
            <a:r>
              <a:rPr lang="en-US" sz="3200" dirty="0"/>
              <a:t>Just kidding. I have no idea.</a:t>
            </a: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737" y="1275606"/>
            <a:ext cx="359863" cy="360040"/>
          </a:xfrm>
          <a:prstGeom prst="rect">
            <a:avLst/>
          </a:prstGeom>
        </p:spPr>
      </p:pic>
    </p:spTree>
    <p:extLst>
      <p:ext uri="{BB962C8B-B14F-4D97-AF65-F5344CB8AC3E}">
        <p14:creationId xmlns:p14="http://schemas.microsoft.com/office/powerpoint/2010/main" val="4027366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par>
                          <p:cTn id="14" fill="hold">
                            <p:stCondLst>
                              <p:cond delay="500"/>
                            </p:stCondLst>
                            <p:childTnLst>
                              <p:par>
                                <p:cTn id="15" presetID="10" presetClass="entr" presetSubtype="0" fill="hold" nodeType="afterEffect">
                                  <p:stCondLst>
                                    <p:cond delay="200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750"/>
                                        <p:tgtEl>
                                          <p:spTgt spid="5">
                                            <p:txEl>
                                              <p:pRg st="3" end="3"/>
                                            </p:txEl>
                                          </p:spTgt>
                                        </p:tgtEl>
                                      </p:cBhvr>
                                    </p:animEffect>
                                  </p:childTnLst>
                                </p:cTn>
                              </p:par>
                            </p:childTnLst>
                          </p:cTn>
                        </p:par>
                        <p:par>
                          <p:cTn id="18" fill="hold">
                            <p:stCondLst>
                              <p:cond delay="3250"/>
                            </p:stCondLst>
                            <p:childTnLst>
                              <p:par>
                                <p:cTn id="19" presetID="10" presetClass="entr" presetSubtype="0" fill="hold" nodeType="afterEffect">
                                  <p:stCondLst>
                                    <p:cond delay="2000"/>
                                  </p:stCondLst>
                                  <p:iterate type="wd">
                                    <p:tmPct val="85000"/>
                                  </p:iterate>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lstStyle/>
          <a:p>
            <a:r>
              <a:rPr lang="en-US" dirty="0"/>
              <a:t>Notes</a:t>
            </a:r>
            <a:endParaRPr lang="en-CA" dirty="0"/>
          </a:p>
        </p:txBody>
      </p:sp>
      <p:sp>
        <p:nvSpPr>
          <p:cNvPr id="3" name="Subtitle 2"/>
          <p:cNvSpPr>
            <a:spLocks noGrp="1"/>
          </p:cNvSpPr>
          <p:nvPr>
            <p:ph type="subTitle" idx="1"/>
          </p:nvPr>
        </p:nvSpPr>
        <p:spPr/>
        <p:txBody>
          <a:bodyPr/>
          <a:lstStyle/>
          <a:p>
            <a:r>
              <a:rPr lang="en-US" b="1" dirty="0"/>
              <a:t>…not on the quiz but here for further information and explanation.</a:t>
            </a:r>
            <a:endParaRPr lang="en-CA" b="1" dirty="0"/>
          </a:p>
        </p:txBody>
      </p:sp>
    </p:spTree>
    <p:extLst>
      <p:ext uri="{BB962C8B-B14F-4D97-AF65-F5344CB8AC3E}">
        <p14:creationId xmlns:p14="http://schemas.microsoft.com/office/powerpoint/2010/main" val="35940787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1141405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0878" y="1200150"/>
            <a:ext cx="8661602" cy="3657600"/>
          </a:xfrm>
        </p:spPr>
        <p:txBody>
          <a:bodyPr>
            <a:normAutofit fontScale="92500" lnSpcReduction="10000"/>
          </a:bodyPr>
          <a:lstStyle/>
          <a:p>
            <a:r>
              <a:rPr lang="en-CA" dirty="0"/>
              <a:t>There is </a:t>
            </a:r>
            <a:r>
              <a:rPr lang="en-CA" dirty="0">
                <a:solidFill>
                  <a:schemeClr val="tx2"/>
                </a:solidFill>
              </a:rPr>
              <a:t>a one-to-one relationship between the command line and File Explorer, especially in Windows 10.</a:t>
            </a:r>
          </a:p>
          <a:p>
            <a:endParaRPr lang="en-CA" dirty="0">
              <a:solidFill>
                <a:srgbClr val="0070C0"/>
              </a:solidFill>
            </a:endParaRPr>
          </a:p>
          <a:p>
            <a:r>
              <a:rPr lang="en-CA" dirty="0"/>
              <a:t>You can </a:t>
            </a:r>
            <a:r>
              <a:rPr lang="en-CA" dirty="0">
                <a:solidFill>
                  <a:schemeClr val="tx2"/>
                </a:solidFill>
              </a:rPr>
              <a:t>move from one to the other </a:t>
            </a:r>
            <a:r>
              <a:rPr lang="en-CA" dirty="0"/>
              <a:t>from any folder in Windows and copy any paths.</a:t>
            </a:r>
          </a:p>
          <a:p>
            <a:endParaRPr lang="en-CA" dirty="0"/>
          </a:p>
          <a:p>
            <a:r>
              <a:rPr lang="en-CA" dirty="0"/>
              <a:t>Learning to take advantage of this feature </a:t>
            </a:r>
            <a:r>
              <a:rPr lang="en-CA" dirty="0">
                <a:solidFill>
                  <a:schemeClr val="tx2"/>
                </a:solidFill>
              </a:rPr>
              <a:t>will greatly improve your speed in programming and using Windows.</a:t>
            </a:r>
          </a:p>
          <a:p>
            <a:endParaRPr lang="en-CA" dirty="0">
              <a:solidFill>
                <a:schemeClr val="tx2"/>
              </a:solidFill>
            </a:endParaRPr>
          </a:p>
          <a:p>
            <a:r>
              <a:rPr lang="en-CA" dirty="0"/>
              <a:t>Next slides are a few examples of such a relationship.</a:t>
            </a:r>
            <a:endParaRPr lang="en-US" dirty="0"/>
          </a:p>
          <a:p>
            <a:endParaRPr lang="en-CA" dirty="0"/>
          </a:p>
        </p:txBody>
      </p:sp>
      <p:sp>
        <p:nvSpPr>
          <p:cNvPr id="6" name="Title 1"/>
          <p:cNvSpPr>
            <a:spLocks noGrp="1"/>
          </p:cNvSpPr>
          <p:nvPr>
            <p:ph type="title"/>
          </p:nvPr>
        </p:nvSpPr>
        <p:spPr>
          <a:xfrm>
            <a:off x="0" y="339502"/>
            <a:ext cx="9252520" cy="742950"/>
          </a:xfrm>
        </p:spPr>
        <p:txBody>
          <a:bodyPr>
            <a:noAutofit/>
          </a:bodyPr>
          <a:lstStyle/>
          <a:p>
            <a:r>
              <a:rPr lang="en-US" sz="2800" dirty="0"/>
              <a:t>one-to-one relationship between PowerShell and File Explorer</a:t>
            </a:r>
          </a:p>
        </p:txBody>
      </p:sp>
    </p:spTree>
    <p:extLst>
      <p:ext uri="{BB962C8B-B14F-4D97-AF65-F5344CB8AC3E}">
        <p14:creationId xmlns:p14="http://schemas.microsoft.com/office/powerpoint/2010/main" val="17070891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88026"/>
            <a:ext cx="8229600" cy="742950"/>
          </a:xfrm>
        </p:spPr>
        <p:txBody>
          <a:bodyPr>
            <a:normAutofit fontScale="90000"/>
          </a:bodyPr>
          <a:lstStyle/>
          <a:p>
            <a:r>
              <a:rPr lang="en-CA" dirty="0"/>
              <a:t>Opening File Explorer from PowerShell</a:t>
            </a:r>
            <a:endParaRPr lang="en-US" dirty="0"/>
          </a:p>
        </p:txBody>
      </p:sp>
      <p:sp>
        <p:nvSpPr>
          <p:cNvPr id="3" name="Content Placeholder 2"/>
          <p:cNvSpPr>
            <a:spLocks noGrp="1"/>
          </p:cNvSpPr>
          <p:nvPr>
            <p:ph idx="1"/>
          </p:nvPr>
        </p:nvSpPr>
        <p:spPr>
          <a:xfrm>
            <a:off x="251520" y="1200150"/>
            <a:ext cx="3744416" cy="3657600"/>
          </a:xfrm>
        </p:spPr>
        <p:txBody>
          <a:bodyPr>
            <a:normAutofit lnSpcReduction="10000"/>
          </a:bodyPr>
          <a:lstStyle/>
          <a:p>
            <a:r>
              <a:rPr lang="en-CA" dirty="0"/>
              <a:t>At the Windows PowerShell prompt, type </a:t>
            </a:r>
            <a:r>
              <a:rPr lang="en-CA" dirty="0">
                <a:solidFill>
                  <a:schemeClr val="tx2"/>
                </a:solidFill>
              </a:rPr>
              <a:t>Start Explorer .\</a:t>
            </a:r>
            <a:r>
              <a:rPr lang="en-CA" dirty="0"/>
              <a:t> to open File Explorer in the current directory.</a:t>
            </a:r>
          </a:p>
          <a:p>
            <a:endParaRPr lang="en-CA" dirty="0"/>
          </a:p>
          <a:p>
            <a:r>
              <a:rPr lang="en-CA" dirty="0"/>
              <a:t>You could also </a:t>
            </a:r>
            <a:r>
              <a:rPr lang="en-CA" dirty="0">
                <a:solidFill>
                  <a:schemeClr val="tx2"/>
                </a:solidFill>
              </a:rPr>
              <a:t>pass a directory path</a:t>
            </a:r>
            <a:r>
              <a:rPr lang="en-CA" dirty="0"/>
              <a:t> to open File Explorer in that path.</a:t>
            </a:r>
            <a:endParaRPr lang="en-US" dirty="0"/>
          </a:p>
        </p:txBody>
      </p:sp>
      <p:pic>
        <p:nvPicPr>
          <p:cNvPr id="409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139952" y="1131590"/>
            <a:ext cx="4877595" cy="38591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13410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57876"/>
            <a:ext cx="8229600" cy="742950"/>
          </a:xfrm>
        </p:spPr>
        <p:txBody>
          <a:bodyPr>
            <a:normAutofit fontScale="90000"/>
          </a:bodyPr>
          <a:lstStyle/>
          <a:p>
            <a:r>
              <a:rPr lang="en-CA" dirty="0"/>
              <a:t>Opening a File or Folder from PowerShell</a:t>
            </a:r>
          </a:p>
        </p:txBody>
      </p:sp>
      <p:sp>
        <p:nvSpPr>
          <p:cNvPr id="3" name="Content Placeholder 2"/>
          <p:cNvSpPr>
            <a:spLocks noGrp="1"/>
          </p:cNvSpPr>
          <p:nvPr>
            <p:ph idx="1"/>
          </p:nvPr>
        </p:nvSpPr>
        <p:spPr>
          <a:xfrm>
            <a:off x="0" y="940332"/>
            <a:ext cx="3419872" cy="4079689"/>
          </a:xfrm>
        </p:spPr>
        <p:txBody>
          <a:bodyPr>
            <a:noAutofit/>
          </a:bodyPr>
          <a:lstStyle/>
          <a:p>
            <a:r>
              <a:rPr lang="en-CA" sz="1800" dirty="0"/>
              <a:t>PowerShell can </a:t>
            </a:r>
            <a:r>
              <a:rPr lang="en-CA" sz="1800" dirty="0">
                <a:solidFill>
                  <a:schemeClr val="tx2"/>
                </a:solidFill>
              </a:rPr>
              <a:t>recall folder and file names</a:t>
            </a:r>
            <a:r>
              <a:rPr lang="en-CA" sz="1800" dirty="0"/>
              <a:t> in the current directory to the </a:t>
            </a:r>
            <a:r>
              <a:rPr lang="en-CA" sz="1800" dirty="0" err="1"/>
              <a:t>cmd</a:t>
            </a:r>
            <a:r>
              <a:rPr lang="en-CA" sz="1800" dirty="0"/>
              <a:t> line.</a:t>
            </a:r>
          </a:p>
          <a:p>
            <a:r>
              <a:rPr lang="en-CA" sz="1800" dirty="0"/>
              <a:t>To open a file or folder, type </a:t>
            </a:r>
            <a:r>
              <a:rPr lang="en-CA" sz="1800" dirty="0">
                <a:solidFill>
                  <a:schemeClr val="tx2"/>
                </a:solidFill>
              </a:rPr>
              <a:t>.\</a:t>
            </a:r>
            <a:r>
              <a:rPr lang="en-CA" sz="1800" dirty="0"/>
              <a:t> or </a:t>
            </a:r>
            <a:r>
              <a:rPr lang="en-CA" sz="1800" dirty="0">
                <a:solidFill>
                  <a:schemeClr val="tx2"/>
                </a:solidFill>
              </a:rPr>
              <a:t>start .\ </a:t>
            </a:r>
            <a:r>
              <a:rPr lang="en-CA" sz="1800" dirty="0"/>
              <a:t>then press TAB and cycle through listing (Shift + TAB to go in reverse.)</a:t>
            </a:r>
          </a:p>
          <a:p>
            <a:r>
              <a:rPr lang="en-CA" sz="1800" dirty="0"/>
              <a:t>Stop at a file you want to open and press ENTER</a:t>
            </a:r>
            <a:r>
              <a:rPr lang="en-CA" sz="1800" dirty="0">
                <a:solidFill>
                  <a:schemeClr val="tx2"/>
                </a:solidFill>
              </a:rPr>
              <a:t>; it has the same result as double clicking in File Explorer</a:t>
            </a:r>
            <a:r>
              <a:rPr lang="en-CA" sz="1800" dirty="0"/>
              <a:t>.</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5675" y="1469119"/>
            <a:ext cx="5648325" cy="3209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97976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 y="143460"/>
            <a:ext cx="9105363" cy="742950"/>
          </a:xfrm>
        </p:spPr>
        <p:txBody>
          <a:bodyPr>
            <a:normAutofit fontScale="90000"/>
          </a:bodyPr>
          <a:lstStyle/>
          <a:p>
            <a:r>
              <a:rPr lang="en-CA" dirty="0"/>
              <a:t>Copying Paths From PowerShell to File Explorer</a:t>
            </a:r>
            <a:endParaRPr lang="en-US" dirty="0"/>
          </a:p>
        </p:txBody>
      </p:sp>
      <p:sp>
        <p:nvSpPr>
          <p:cNvPr id="3" name="Content Placeholder 2"/>
          <p:cNvSpPr>
            <a:spLocks noGrp="1"/>
          </p:cNvSpPr>
          <p:nvPr>
            <p:ph idx="1"/>
          </p:nvPr>
        </p:nvSpPr>
        <p:spPr>
          <a:xfrm>
            <a:off x="719" y="886410"/>
            <a:ext cx="3817520" cy="4133612"/>
          </a:xfrm>
        </p:spPr>
        <p:txBody>
          <a:bodyPr>
            <a:noAutofit/>
          </a:bodyPr>
          <a:lstStyle/>
          <a:p>
            <a:r>
              <a:rPr lang="en-CA" sz="1600" dirty="0"/>
              <a:t>You can </a:t>
            </a:r>
            <a:r>
              <a:rPr lang="en-CA" sz="1600" dirty="0">
                <a:solidFill>
                  <a:schemeClr val="tx2"/>
                </a:solidFill>
              </a:rPr>
              <a:t>copy paths from PowerShell and paste them into File Explorer</a:t>
            </a:r>
            <a:r>
              <a:rPr lang="en-CA" sz="1600" dirty="0"/>
              <a:t>. This saves a lot of typing.</a:t>
            </a:r>
          </a:p>
          <a:p>
            <a:endParaRPr lang="en-CA" sz="1600" dirty="0"/>
          </a:p>
          <a:p>
            <a:r>
              <a:rPr lang="en-CA" sz="1600" dirty="0"/>
              <a:t>To do so, left click at beginning of text and drag mouse to the end of text. This highlights the text.</a:t>
            </a:r>
          </a:p>
          <a:p>
            <a:endParaRPr lang="en-CA" sz="1600" dirty="0"/>
          </a:p>
          <a:p>
            <a:r>
              <a:rPr lang="en-CA" sz="1600" dirty="0"/>
              <a:t>Then press CTRL + C or the ENTER key to copy to Clipboard.</a:t>
            </a:r>
          </a:p>
          <a:p>
            <a:endParaRPr lang="en-CA" sz="1600" dirty="0"/>
          </a:p>
          <a:p>
            <a:r>
              <a:rPr lang="en-CA" sz="1600" dirty="0"/>
              <a:t>Right click and select Edit Address in File Explorer, type CTRL + V to paste the new address and press ENTER to move to the directory.</a:t>
            </a:r>
          </a:p>
        </p:txBody>
      </p:sp>
      <p:pic>
        <p:nvPicPr>
          <p:cNvPr id="7170"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18239" y="771550"/>
            <a:ext cx="5220480" cy="1886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923520" y="2177551"/>
            <a:ext cx="5220480" cy="2844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3114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3564"/>
            <a:ext cx="9053368" cy="742950"/>
          </a:xfrm>
        </p:spPr>
        <p:txBody>
          <a:bodyPr>
            <a:normAutofit fontScale="90000"/>
          </a:bodyPr>
          <a:lstStyle/>
          <a:p>
            <a:r>
              <a:rPr lang="en-CA" dirty="0"/>
              <a:t>Copying Paths from File Explorer to PowerShell</a:t>
            </a:r>
            <a:endParaRPr lang="en-US" dirty="0"/>
          </a:p>
        </p:txBody>
      </p:sp>
      <p:sp>
        <p:nvSpPr>
          <p:cNvPr id="3" name="Content Placeholder 2"/>
          <p:cNvSpPr>
            <a:spLocks noGrp="1"/>
          </p:cNvSpPr>
          <p:nvPr>
            <p:ph idx="1"/>
          </p:nvPr>
        </p:nvSpPr>
        <p:spPr>
          <a:xfrm>
            <a:off x="1" y="894407"/>
            <a:ext cx="3491879" cy="4085684"/>
          </a:xfrm>
        </p:spPr>
        <p:txBody>
          <a:bodyPr>
            <a:normAutofit fontScale="92500" lnSpcReduction="20000"/>
          </a:bodyPr>
          <a:lstStyle/>
          <a:p>
            <a:r>
              <a:rPr lang="en-CA" dirty="0"/>
              <a:t>You can </a:t>
            </a:r>
            <a:r>
              <a:rPr lang="en-CA" dirty="0">
                <a:solidFill>
                  <a:schemeClr val="tx2"/>
                </a:solidFill>
              </a:rPr>
              <a:t>copy paths from File Explorer and paste them into PowerShell </a:t>
            </a:r>
            <a:r>
              <a:rPr lang="en-CA" dirty="0"/>
              <a:t>as well.</a:t>
            </a:r>
          </a:p>
          <a:p>
            <a:endParaRPr lang="en-CA" dirty="0"/>
          </a:p>
          <a:p>
            <a:r>
              <a:rPr lang="en-CA" dirty="0"/>
              <a:t>To do so, right click on the address bar in the File Explorer and select copy address as text.</a:t>
            </a:r>
          </a:p>
          <a:p>
            <a:endParaRPr lang="en-CA" dirty="0"/>
          </a:p>
          <a:p>
            <a:r>
              <a:rPr lang="en-CA" dirty="0"/>
              <a:t>Then, right click in PowerShell and paste after command</a:t>
            </a:r>
            <a:r>
              <a:rPr lang="en-US" dirty="0"/>
              <a:t>.</a:t>
            </a:r>
            <a:endParaRPr lang="en-CA" dirty="0"/>
          </a:p>
        </p:txBody>
      </p:sp>
      <p:pic>
        <p:nvPicPr>
          <p:cNvPr id="614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412966" y="894407"/>
            <a:ext cx="5705845" cy="2831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652862" y="3725986"/>
            <a:ext cx="5491138" cy="1254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27900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528" y="1347614"/>
            <a:ext cx="8712968" cy="3693000"/>
          </a:xfrm>
        </p:spPr>
        <p:txBody>
          <a:bodyPr>
            <a:normAutofit/>
          </a:bodyPr>
          <a:lstStyle/>
          <a:p>
            <a:r>
              <a:rPr lang="en-US" sz="2000" dirty="0"/>
              <a:t>Time management is the act or process of “</a:t>
            </a:r>
            <a:r>
              <a:rPr lang="en-US" sz="2000" dirty="0">
                <a:solidFill>
                  <a:schemeClr val="tx2"/>
                </a:solidFill>
              </a:rPr>
              <a:t>planning and exercising conscious control over the amount of time</a:t>
            </a:r>
            <a:r>
              <a:rPr lang="en-US" sz="2000" dirty="0"/>
              <a:t>” spent on specific activities, especially to “</a:t>
            </a:r>
            <a:r>
              <a:rPr lang="en-US" sz="2000" dirty="0">
                <a:solidFill>
                  <a:schemeClr val="tx2"/>
                </a:solidFill>
              </a:rPr>
              <a:t>increase effectiveness, efficiency or productivity</a:t>
            </a:r>
            <a:r>
              <a:rPr lang="en-US" sz="2000" dirty="0"/>
              <a:t>.”</a:t>
            </a:r>
          </a:p>
          <a:p>
            <a:r>
              <a:rPr lang="en-US" sz="2000" dirty="0"/>
              <a:t>Effective time management can help “</a:t>
            </a:r>
            <a:r>
              <a:rPr lang="en-US" sz="2000" dirty="0">
                <a:solidFill>
                  <a:schemeClr val="tx2"/>
                </a:solidFill>
              </a:rPr>
              <a:t>increase productivity and reduce stress</a:t>
            </a:r>
            <a:r>
              <a:rPr lang="en-US" sz="2000" dirty="0"/>
              <a:t>.” By learning and applying some time management skills and techniques, increase your chance “</a:t>
            </a:r>
            <a:r>
              <a:rPr lang="en-US" sz="2000" dirty="0">
                <a:solidFill>
                  <a:schemeClr val="tx2"/>
                </a:solidFill>
              </a:rPr>
              <a:t>to stay organized, keep a clear mind, and be more productive</a:t>
            </a:r>
            <a:r>
              <a:rPr lang="en-US" sz="2000" dirty="0"/>
              <a:t>” (in work, study, and life.)</a:t>
            </a:r>
          </a:p>
        </p:txBody>
      </p:sp>
      <p:sp>
        <p:nvSpPr>
          <p:cNvPr id="7" name="Title 1"/>
          <p:cNvSpPr>
            <a:spLocks noGrp="1"/>
          </p:cNvSpPr>
          <p:nvPr>
            <p:ph type="title"/>
          </p:nvPr>
        </p:nvSpPr>
        <p:spPr>
          <a:xfrm>
            <a:off x="457200" y="339502"/>
            <a:ext cx="8229600" cy="742950"/>
          </a:xfrm>
        </p:spPr>
        <p:txBody>
          <a:bodyPr>
            <a:noAutofit/>
          </a:bodyPr>
          <a:lstStyle/>
          <a:p>
            <a:r>
              <a:rPr lang="en-US" dirty="0"/>
              <a:t>Time Management Definition (trad.)</a:t>
            </a:r>
          </a:p>
        </p:txBody>
      </p:sp>
    </p:spTree>
    <p:extLst>
      <p:ext uri="{BB962C8B-B14F-4D97-AF65-F5344CB8AC3E}">
        <p14:creationId xmlns:p14="http://schemas.microsoft.com/office/powerpoint/2010/main" val="34143697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528" y="1347614"/>
            <a:ext cx="8712968" cy="3693000"/>
          </a:xfrm>
        </p:spPr>
        <p:txBody>
          <a:bodyPr>
            <a:normAutofit fontScale="70000" lnSpcReduction="20000"/>
          </a:bodyPr>
          <a:lstStyle/>
          <a:p>
            <a:r>
              <a:rPr lang="en-US" sz="2900" b="1" dirty="0"/>
              <a:t>T</a:t>
            </a:r>
            <a:r>
              <a:rPr lang="en-CA" sz="2900" b="1" dirty="0"/>
              <a:t>o use applications, the user first learned to use the OS.</a:t>
            </a:r>
          </a:p>
          <a:p>
            <a:r>
              <a:rPr lang="en-US" sz="2900" b="1" dirty="0"/>
              <a:t>Today, only administrators use the command line.</a:t>
            </a:r>
            <a:endParaRPr lang="en-CA" sz="2900" b="1" dirty="0"/>
          </a:p>
          <a:p>
            <a:r>
              <a:rPr lang="en-CA" sz="2900" dirty="0">
                <a:solidFill>
                  <a:schemeClr val="tx2"/>
                </a:solidFill>
              </a:rPr>
              <a:t>Early computers: </a:t>
            </a:r>
            <a:r>
              <a:rPr lang="en-CA" dirty="0"/>
              <a:t>a user would </a:t>
            </a:r>
            <a:r>
              <a:rPr lang="en-CA" sz="2900" dirty="0">
                <a:solidFill>
                  <a:schemeClr val="tx2"/>
                </a:solidFill>
              </a:rPr>
              <a:t>run a command asking the operating system to complete a task. It was a line-by-line, prompt – response. </a:t>
            </a:r>
            <a:endParaRPr lang="en-CA" dirty="0">
              <a:solidFill>
                <a:srgbClr val="0070C0"/>
              </a:solidFill>
            </a:endParaRPr>
          </a:p>
          <a:p>
            <a:r>
              <a:rPr lang="en-CA" dirty="0"/>
              <a:t>The most used PC operating system in the 1980s was </a:t>
            </a:r>
            <a:r>
              <a:rPr lang="en-CA" sz="2900" dirty="0">
                <a:solidFill>
                  <a:schemeClr val="tx2"/>
                </a:solidFill>
              </a:rPr>
              <a:t>MS-DOS</a:t>
            </a:r>
            <a:r>
              <a:rPr lang="en-CA" dirty="0"/>
              <a:t>, Microsoft’s version of the Disk Operating System. This OS used a text prompt relative to a drive (e.g.  </a:t>
            </a:r>
            <a:r>
              <a:rPr lang="en-CA" b="1" dirty="0">
                <a:latin typeface="Courier New" panose="02070309020205020404" pitchFamily="49" charset="0"/>
              </a:rPr>
              <a:t>C:\&gt; </a:t>
            </a:r>
            <a:r>
              <a:rPr lang="en-CA" dirty="0"/>
              <a:t>) for entry of </a:t>
            </a:r>
            <a:r>
              <a:rPr lang="en-CA" sz="2900" dirty="0">
                <a:solidFill>
                  <a:schemeClr val="tx2"/>
                </a:solidFill>
              </a:rPr>
              <a:t>commands to execute programs, manage files, and configure the system. </a:t>
            </a:r>
            <a:r>
              <a:rPr lang="en-CA" dirty="0"/>
              <a:t>Today, see </a:t>
            </a:r>
            <a:r>
              <a:rPr lang="en-CA" dirty="0" err="1">
                <a:hlinkClick r:id="rId3"/>
              </a:rPr>
              <a:t>FreeDOS</a:t>
            </a:r>
            <a:endParaRPr lang="en-CA" sz="2900" dirty="0">
              <a:solidFill>
                <a:schemeClr val="tx2"/>
              </a:solidFill>
            </a:endParaRPr>
          </a:p>
          <a:p>
            <a:r>
              <a:rPr lang="en-US" sz="2900" dirty="0"/>
              <a:t>A CLI (Command Line Interface) is “</a:t>
            </a:r>
            <a:r>
              <a:rPr lang="en-US" sz="2900" dirty="0">
                <a:solidFill>
                  <a:schemeClr val="tx2"/>
                </a:solidFill>
              </a:rPr>
              <a:t>a user interface to a computer's operating system or an application</a:t>
            </a:r>
            <a:r>
              <a:rPr lang="en-US" sz="2900" dirty="0"/>
              <a:t>” in which the user responds to a visual prompt by “</a:t>
            </a:r>
            <a:r>
              <a:rPr lang="en-US" sz="2900" dirty="0">
                <a:solidFill>
                  <a:schemeClr val="tx2"/>
                </a:solidFill>
              </a:rPr>
              <a:t>typing in a command on a specified line</a:t>
            </a:r>
            <a:r>
              <a:rPr lang="en-US" sz="2900" dirty="0"/>
              <a:t>,” receives </a:t>
            </a:r>
            <a:r>
              <a:rPr lang="en-US" dirty="0"/>
              <a:t>a response back from the system, and then enters another command, and so forth. </a:t>
            </a:r>
            <a:r>
              <a:rPr lang="en-US" sz="2200" dirty="0"/>
              <a:t>(</a:t>
            </a:r>
            <a:r>
              <a:rPr lang="en-US" sz="2200" dirty="0">
                <a:hlinkClick r:id="rId4"/>
              </a:rPr>
              <a:t>http://searchwindowsserver.techtarget.com/definition/command-line-interface-CLI</a:t>
            </a:r>
            <a:r>
              <a:rPr lang="en-US" sz="2200" dirty="0"/>
              <a:t>)</a:t>
            </a:r>
            <a:endParaRPr lang="en-US" dirty="0">
              <a:solidFill>
                <a:srgbClr val="0070C0"/>
              </a:solidFill>
            </a:endParaRPr>
          </a:p>
        </p:txBody>
      </p:sp>
      <p:sp>
        <p:nvSpPr>
          <p:cNvPr id="6" name="Title 1"/>
          <p:cNvSpPr>
            <a:spLocks noGrp="1"/>
          </p:cNvSpPr>
          <p:nvPr>
            <p:ph type="title"/>
          </p:nvPr>
        </p:nvSpPr>
        <p:spPr>
          <a:xfrm>
            <a:off x="89755" y="339502"/>
            <a:ext cx="8964488" cy="742950"/>
          </a:xfrm>
        </p:spPr>
        <p:txBody>
          <a:bodyPr>
            <a:noAutofit/>
          </a:bodyPr>
          <a:lstStyle/>
          <a:p>
            <a:r>
              <a:rPr lang="en-US" sz="3600" dirty="0"/>
              <a:t>What is “Command Line Interface” (CLI)?</a:t>
            </a:r>
          </a:p>
        </p:txBody>
      </p:sp>
    </p:spTree>
    <p:extLst>
      <p:ext uri="{BB962C8B-B14F-4D97-AF65-F5344CB8AC3E}">
        <p14:creationId xmlns:p14="http://schemas.microsoft.com/office/powerpoint/2010/main" val="23123275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528" y="1347614"/>
            <a:ext cx="8712968" cy="3693000"/>
          </a:xfrm>
        </p:spPr>
        <p:txBody>
          <a:bodyPr>
            <a:normAutofit fontScale="70000" lnSpcReduction="20000"/>
          </a:bodyPr>
          <a:lstStyle/>
          <a:p>
            <a:r>
              <a:rPr lang="en-US" dirty="0"/>
              <a:t>A Graphical User Interface (GUI which is </a:t>
            </a:r>
            <a:r>
              <a:rPr lang="en-CA" dirty="0"/>
              <a:t>sometimes pronounced </a:t>
            </a:r>
            <a:r>
              <a:rPr lang="en-CA" dirty="0">
                <a:solidFill>
                  <a:schemeClr val="tx2"/>
                </a:solidFill>
              </a:rPr>
              <a:t>‘gooey’</a:t>
            </a:r>
            <a:r>
              <a:rPr lang="en-US" dirty="0"/>
              <a:t>) is “</a:t>
            </a:r>
            <a:r>
              <a:rPr lang="en-US" dirty="0">
                <a:solidFill>
                  <a:schemeClr val="tx2"/>
                </a:solidFill>
              </a:rPr>
              <a:t>a human-computer interface</a:t>
            </a:r>
            <a:r>
              <a:rPr lang="en-US" dirty="0"/>
              <a:t>” (i.e., a way for humans to interact with computers) that “</a:t>
            </a:r>
            <a:r>
              <a:rPr lang="en-US" dirty="0">
                <a:solidFill>
                  <a:schemeClr val="tx2"/>
                </a:solidFill>
              </a:rPr>
              <a:t>uses windows, icons, menus, etc., and which can be manipulated by a mouse and/or touch</a:t>
            </a:r>
            <a:r>
              <a:rPr lang="en-US" dirty="0"/>
              <a:t>” (and often to a limited extent by a keyboard as well.) </a:t>
            </a:r>
            <a:r>
              <a:rPr lang="en-US" sz="1500" dirty="0"/>
              <a:t>(</a:t>
            </a:r>
            <a:r>
              <a:rPr lang="en-US" sz="1500" dirty="0">
                <a:hlinkClick r:id="rId3"/>
              </a:rPr>
              <a:t>http://www.linfo.org/gui.html</a:t>
            </a:r>
            <a:r>
              <a:rPr lang="en-US" sz="1500" dirty="0"/>
              <a:t>)</a:t>
            </a:r>
          </a:p>
          <a:p>
            <a:endParaRPr lang="en-US" dirty="0"/>
          </a:p>
          <a:p>
            <a:r>
              <a:rPr lang="en-CA" sz="2900" dirty="0"/>
              <a:t>GUI Includes all of the </a:t>
            </a:r>
            <a:r>
              <a:rPr lang="en-CA" sz="2900" dirty="0">
                <a:solidFill>
                  <a:schemeClr val="tx2"/>
                </a:solidFill>
              </a:rPr>
              <a:t>graphical elements </a:t>
            </a:r>
            <a:r>
              <a:rPr lang="en-CA" sz="2900" dirty="0"/>
              <a:t>that </a:t>
            </a:r>
            <a:r>
              <a:rPr lang="en-CA" dirty="0"/>
              <a:t>we associate with modern computing, such as:</a:t>
            </a:r>
          </a:p>
          <a:p>
            <a:pPr lvl="1"/>
            <a:r>
              <a:rPr lang="en-CA" dirty="0"/>
              <a:t>Icons</a:t>
            </a:r>
          </a:p>
          <a:p>
            <a:pPr lvl="1"/>
            <a:r>
              <a:rPr lang="en-CA" dirty="0"/>
              <a:t>Menus</a:t>
            </a:r>
          </a:p>
          <a:p>
            <a:pPr lvl="1"/>
            <a:r>
              <a:rPr lang="en-CA" dirty="0"/>
              <a:t>Buttons</a:t>
            </a:r>
          </a:p>
          <a:p>
            <a:pPr lvl="1"/>
            <a:r>
              <a:rPr lang="en-CA" dirty="0"/>
              <a:t>Mouse cursor</a:t>
            </a:r>
          </a:p>
          <a:p>
            <a:pPr lvl="1"/>
            <a:r>
              <a:rPr lang="en-CA" dirty="0"/>
              <a:t>…</a:t>
            </a:r>
          </a:p>
          <a:p>
            <a:endParaRPr lang="en-US" dirty="0"/>
          </a:p>
        </p:txBody>
      </p:sp>
      <p:sp>
        <p:nvSpPr>
          <p:cNvPr id="6" name="Title 1"/>
          <p:cNvSpPr>
            <a:spLocks noGrp="1"/>
          </p:cNvSpPr>
          <p:nvPr>
            <p:ph type="title"/>
          </p:nvPr>
        </p:nvSpPr>
        <p:spPr>
          <a:xfrm>
            <a:off x="89755" y="339502"/>
            <a:ext cx="8964488" cy="742950"/>
          </a:xfrm>
        </p:spPr>
        <p:txBody>
          <a:bodyPr>
            <a:noAutofit/>
          </a:bodyPr>
          <a:lstStyle/>
          <a:p>
            <a:r>
              <a:rPr lang="en-US" sz="3200" dirty="0"/>
              <a:t>What is “Graphical User Interface” (GUI) and what are some common GUI elements?</a:t>
            </a:r>
          </a:p>
        </p:txBody>
      </p:sp>
    </p:spTree>
    <p:extLst>
      <p:ext uri="{BB962C8B-B14F-4D97-AF65-F5344CB8AC3E}">
        <p14:creationId xmlns:p14="http://schemas.microsoft.com/office/powerpoint/2010/main" val="379624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89755" y="339502"/>
            <a:ext cx="8964488" cy="742950"/>
          </a:xfrm>
        </p:spPr>
        <p:txBody>
          <a:bodyPr>
            <a:noAutofit/>
          </a:bodyPr>
          <a:lstStyle/>
          <a:p>
            <a:pPr algn="ctr"/>
            <a:r>
              <a:rPr lang="en-US" sz="3600" dirty="0"/>
              <a:t>Time Management … do it first</a:t>
            </a:r>
          </a:p>
        </p:txBody>
      </p:sp>
      <p:sp>
        <p:nvSpPr>
          <p:cNvPr id="2" name="TextBox 1"/>
          <p:cNvSpPr txBox="1"/>
          <p:nvPr/>
        </p:nvSpPr>
        <p:spPr>
          <a:xfrm>
            <a:off x="4209311" y="1747347"/>
            <a:ext cx="4122202" cy="2739211"/>
          </a:xfrm>
          <a:prstGeom prst="rect">
            <a:avLst/>
          </a:prstGeom>
          <a:noFill/>
        </p:spPr>
        <p:txBody>
          <a:bodyPr wrap="square" rtlCol="0">
            <a:spAutoFit/>
          </a:bodyPr>
          <a:lstStyle/>
          <a:p>
            <a:r>
              <a:rPr lang="en-CA" sz="3600" b="1" dirty="0">
                <a:solidFill>
                  <a:schemeClr val="bg1"/>
                </a:solidFill>
              </a:rPr>
              <a:t>The cost of anything is the amount of life you exchange for it. </a:t>
            </a:r>
            <a:br>
              <a:rPr lang="en-CA" sz="3200" b="1" dirty="0">
                <a:solidFill>
                  <a:schemeClr val="bg1"/>
                </a:solidFill>
              </a:rPr>
            </a:br>
            <a:r>
              <a:rPr lang="en-CA" sz="2800" b="1" dirty="0">
                <a:solidFill>
                  <a:schemeClr val="bg1"/>
                </a:solidFill>
              </a:rPr>
              <a:t>– Henry David Thoreau</a:t>
            </a:r>
            <a:endParaRPr lang="en-CA" sz="3200" b="1" dirty="0">
              <a:solidFill>
                <a:schemeClr val="bg1"/>
              </a:solidFill>
            </a:endParaRPr>
          </a:p>
        </p:txBody>
      </p:sp>
      <p:pic>
        <p:nvPicPr>
          <p:cNvPr id="1026" name="Picture 2" descr="https://news-cdn.softpedia.com/images/news2/Does-Time-Really-Exist-2.jpg">
            <a:extLst>
              <a:ext uri="{FF2B5EF4-FFF2-40B4-BE49-F238E27FC236}">
                <a16:creationId xmlns:a16="http://schemas.microsoft.com/office/drawing/2014/main" id="{B6BA25F1-F08E-4599-9C6A-EF2A9BBA51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635646"/>
            <a:ext cx="2304256" cy="2962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7030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528" y="1347614"/>
            <a:ext cx="8712968" cy="3693000"/>
          </a:xfrm>
        </p:spPr>
        <p:txBody>
          <a:bodyPr>
            <a:normAutofit fontScale="77500" lnSpcReduction="20000"/>
          </a:bodyPr>
          <a:lstStyle/>
          <a:p>
            <a:r>
              <a:rPr lang="en-US" dirty="0"/>
              <a:t>There has always been this question that “who invented GUI?” </a:t>
            </a:r>
            <a:r>
              <a:rPr lang="en-CA" dirty="0"/>
              <a:t>The modern GUI, much like most of modern computing, was </a:t>
            </a:r>
            <a:r>
              <a:rPr lang="en-CA" dirty="0">
                <a:solidFill>
                  <a:schemeClr val="tx2"/>
                </a:solidFill>
              </a:rPr>
              <a:t>invented piecemeal</a:t>
            </a:r>
            <a:r>
              <a:rPr lang="en-CA" dirty="0"/>
              <a:t>, with many individuals inventing parts that eventually became consolidated into a whole product.</a:t>
            </a:r>
          </a:p>
          <a:p>
            <a:endParaRPr lang="en-CA" dirty="0"/>
          </a:p>
          <a:p>
            <a:r>
              <a:rPr lang="en-CA" dirty="0"/>
              <a:t>The first organization to </a:t>
            </a:r>
            <a:r>
              <a:rPr lang="en-CA" dirty="0">
                <a:solidFill>
                  <a:schemeClr val="tx2"/>
                </a:solidFill>
              </a:rPr>
              <a:t>really put together the GUI in a working model</a:t>
            </a:r>
            <a:r>
              <a:rPr lang="en-CA" dirty="0"/>
              <a:t> was Xerox, at their Palo Alto Research Center (Xerox PARC.)</a:t>
            </a:r>
          </a:p>
          <a:p>
            <a:endParaRPr lang="en-CA" dirty="0"/>
          </a:p>
          <a:p>
            <a:r>
              <a:rPr lang="en-CA" dirty="0"/>
              <a:t>They created the GUI but management could not see how it would be useful for making photocopies.</a:t>
            </a:r>
          </a:p>
        </p:txBody>
      </p:sp>
      <p:sp>
        <p:nvSpPr>
          <p:cNvPr id="6" name="Title 1"/>
          <p:cNvSpPr>
            <a:spLocks noGrp="1"/>
          </p:cNvSpPr>
          <p:nvPr>
            <p:ph type="title"/>
          </p:nvPr>
        </p:nvSpPr>
        <p:spPr>
          <a:xfrm>
            <a:off x="89755" y="339502"/>
            <a:ext cx="8964488" cy="742950"/>
          </a:xfrm>
        </p:spPr>
        <p:txBody>
          <a:bodyPr>
            <a:noAutofit/>
          </a:bodyPr>
          <a:lstStyle/>
          <a:p>
            <a:r>
              <a:rPr lang="en-US" sz="3200" dirty="0"/>
              <a:t>A brief history of GUI</a:t>
            </a:r>
          </a:p>
        </p:txBody>
      </p:sp>
    </p:spTree>
    <p:extLst>
      <p:ext uri="{BB962C8B-B14F-4D97-AF65-F5344CB8AC3E}">
        <p14:creationId xmlns:p14="http://schemas.microsoft.com/office/powerpoint/2010/main" val="23643948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939" y="353192"/>
            <a:ext cx="8229600" cy="742950"/>
          </a:xfrm>
        </p:spPr>
        <p:txBody>
          <a:bodyPr>
            <a:normAutofit/>
          </a:bodyPr>
          <a:lstStyle/>
          <a:p>
            <a:r>
              <a:rPr lang="en-US" sz="3200" dirty="0"/>
              <a:t>A brief history of GUI (Cont’d) - </a:t>
            </a:r>
            <a:r>
              <a:rPr lang="en-CA" sz="3200" dirty="0"/>
              <a:t>Early GUI Piracy?</a:t>
            </a:r>
          </a:p>
        </p:txBody>
      </p:sp>
      <p:sp>
        <p:nvSpPr>
          <p:cNvPr id="3" name="Content Placeholder 2"/>
          <p:cNvSpPr>
            <a:spLocks noGrp="1"/>
          </p:cNvSpPr>
          <p:nvPr>
            <p:ph idx="1"/>
          </p:nvPr>
        </p:nvSpPr>
        <p:spPr>
          <a:xfrm>
            <a:off x="251520" y="1200150"/>
            <a:ext cx="4104456" cy="3657600"/>
          </a:xfrm>
        </p:spPr>
        <p:txBody>
          <a:bodyPr>
            <a:normAutofit fontScale="85000" lnSpcReduction="20000"/>
          </a:bodyPr>
          <a:lstStyle/>
          <a:p>
            <a:r>
              <a:rPr lang="en-CA" dirty="0"/>
              <a:t>Steve Jobs paid Xerox management in stock to let him and his programmers look at their GUI system.</a:t>
            </a:r>
          </a:p>
          <a:p>
            <a:endParaRPr lang="en-CA" dirty="0"/>
          </a:p>
          <a:p>
            <a:r>
              <a:rPr lang="en-CA" dirty="0"/>
              <a:t>He and his staff </a:t>
            </a:r>
            <a:r>
              <a:rPr lang="en-CA" dirty="0">
                <a:solidFill>
                  <a:schemeClr val="tx2"/>
                </a:solidFill>
              </a:rPr>
              <a:t>appropriated many of the elements</a:t>
            </a:r>
            <a:r>
              <a:rPr lang="en-CA" dirty="0">
                <a:solidFill>
                  <a:srgbClr val="0070C0"/>
                </a:solidFill>
              </a:rPr>
              <a:t> </a:t>
            </a:r>
            <a:r>
              <a:rPr lang="en-CA" dirty="0"/>
              <a:t>and they became the basis for the Apple Lisa and eventually the Apple Macintosh.</a:t>
            </a:r>
          </a:p>
          <a:p>
            <a:endParaRPr lang="en-CA" dirty="0"/>
          </a:p>
          <a:p>
            <a:r>
              <a:rPr lang="en-CA" dirty="0"/>
              <a:t>Xerox sued Apple and </a:t>
            </a:r>
            <a:r>
              <a:rPr lang="en-CA" dirty="0">
                <a:solidFill>
                  <a:schemeClr val="tx2"/>
                </a:solidFill>
              </a:rPr>
              <a:t>Apple settled out of court with Xerox.</a:t>
            </a:r>
            <a:endParaRPr lang="en-US" dirty="0">
              <a:solidFill>
                <a:schemeClr val="tx2"/>
              </a:solidFill>
            </a:endParaRPr>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11960" y="1779662"/>
            <a:ext cx="4783606" cy="2280652"/>
          </a:xfrm>
          <a:prstGeom prst="rect">
            <a:avLst/>
          </a:prstGeom>
        </p:spPr>
      </p:pic>
    </p:spTree>
    <p:extLst>
      <p:ext uri="{BB962C8B-B14F-4D97-AF65-F5344CB8AC3E}">
        <p14:creationId xmlns:p14="http://schemas.microsoft.com/office/powerpoint/2010/main" val="10249570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9755" y="1347614"/>
            <a:ext cx="8946741" cy="1152128"/>
          </a:xfrm>
        </p:spPr>
        <p:txBody>
          <a:bodyPr>
            <a:normAutofit fontScale="77500" lnSpcReduction="20000"/>
          </a:bodyPr>
          <a:lstStyle/>
          <a:p>
            <a:r>
              <a:rPr lang="en-CA" dirty="0"/>
              <a:t>Bill Gates at Microsoft </a:t>
            </a:r>
            <a:r>
              <a:rPr lang="en-CA" dirty="0">
                <a:solidFill>
                  <a:schemeClr val="tx2"/>
                </a:solidFill>
              </a:rPr>
              <a:t>appropriated these ideas </a:t>
            </a:r>
            <a:r>
              <a:rPr lang="en-CA" dirty="0"/>
              <a:t>from Apple and used Microsoft’s near-monopoly on the PC market to bring the Windows GUI to end users: </a:t>
            </a:r>
            <a:r>
              <a:rPr lang="en-CA" sz="2000" dirty="0"/>
              <a:t>(http://www.theoligarch.com/microsoft_vs_apple_history.htm)</a:t>
            </a:r>
          </a:p>
        </p:txBody>
      </p:sp>
      <p:sp>
        <p:nvSpPr>
          <p:cNvPr id="6" name="Title 1"/>
          <p:cNvSpPr>
            <a:spLocks noGrp="1"/>
          </p:cNvSpPr>
          <p:nvPr>
            <p:ph type="title"/>
          </p:nvPr>
        </p:nvSpPr>
        <p:spPr>
          <a:xfrm>
            <a:off x="89755" y="339502"/>
            <a:ext cx="8964488" cy="742950"/>
          </a:xfrm>
        </p:spPr>
        <p:txBody>
          <a:bodyPr>
            <a:noAutofit/>
          </a:bodyPr>
          <a:lstStyle/>
          <a:p>
            <a:r>
              <a:rPr lang="en-US" sz="3200" dirty="0"/>
              <a:t>A brief history of GUI (Cont’d) – </a:t>
            </a:r>
            <a:r>
              <a:rPr lang="en-CA" sz="3200" dirty="0"/>
              <a:t>Microsoft emerges</a:t>
            </a:r>
            <a:endParaRPr lang="en-US"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756" y="2475868"/>
            <a:ext cx="7954485" cy="2333951"/>
          </a:xfrm>
          <a:prstGeom prst="rect">
            <a:avLst/>
          </a:prstGeom>
        </p:spPr>
      </p:pic>
    </p:spTree>
    <p:extLst>
      <p:ext uri="{BB962C8B-B14F-4D97-AF65-F5344CB8AC3E}">
        <p14:creationId xmlns:p14="http://schemas.microsoft.com/office/powerpoint/2010/main" val="12729016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44" y="987574"/>
            <a:ext cx="8964488" cy="4032448"/>
          </a:xfrm>
        </p:spPr>
        <p:txBody>
          <a:bodyPr>
            <a:noAutofit/>
          </a:bodyPr>
          <a:lstStyle/>
          <a:p>
            <a:r>
              <a:rPr lang="en-CA" sz="2200" dirty="0"/>
              <a:t>Despite all these facts, there are </a:t>
            </a:r>
            <a:r>
              <a:rPr lang="en-CA" sz="2200" dirty="0">
                <a:solidFill>
                  <a:schemeClr val="tx2"/>
                </a:solidFill>
              </a:rPr>
              <a:t>some cases like network administration or working directly with commands inside configuration files</a:t>
            </a:r>
            <a:r>
              <a:rPr lang="en-CA" sz="2200" dirty="0"/>
              <a:t>, which using CLI might still be a better and preferred option.</a:t>
            </a:r>
          </a:p>
          <a:p>
            <a:endParaRPr lang="en-CA" sz="2200" dirty="0"/>
          </a:p>
          <a:p>
            <a:r>
              <a:rPr lang="en-CA" sz="2200" dirty="0"/>
              <a:t>The Command Line (or CMD.EXE) that you access on a modern Windows computer is </a:t>
            </a:r>
            <a:r>
              <a:rPr lang="en-CA" sz="2200" dirty="0">
                <a:solidFill>
                  <a:schemeClr val="tx2"/>
                </a:solidFill>
              </a:rPr>
              <a:t>a clone of MS-DOS</a:t>
            </a:r>
            <a:r>
              <a:rPr lang="en-CA" sz="2200" dirty="0">
                <a:solidFill>
                  <a:srgbClr val="0070C0"/>
                </a:solidFill>
              </a:rPr>
              <a:t> </a:t>
            </a:r>
            <a:r>
              <a:rPr lang="en-CA" sz="2200" dirty="0"/>
              <a:t>which has </a:t>
            </a:r>
            <a:r>
              <a:rPr lang="en-CA" sz="2200" dirty="0">
                <a:solidFill>
                  <a:schemeClr val="tx2"/>
                </a:solidFill>
              </a:rPr>
              <a:t>many limitations </a:t>
            </a:r>
            <a:r>
              <a:rPr lang="en-CA" sz="2200" dirty="0"/>
              <a:t>(like no networking capabilities, no built-in mouse or other device drivers, no multi-user support, no encryption or security support, etc.)</a:t>
            </a:r>
          </a:p>
          <a:p>
            <a:pPr marL="0" indent="0">
              <a:buNone/>
            </a:pPr>
            <a:endParaRPr lang="en-CA" sz="2200" dirty="0"/>
          </a:p>
          <a:p>
            <a:r>
              <a:rPr lang="en-CA" sz="2200" dirty="0"/>
              <a:t>It’s interesting that when DOS was originally built, </a:t>
            </a:r>
            <a:r>
              <a:rPr lang="en-CA" sz="2200" dirty="0">
                <a:solidFill>
                  <a:schemeClr val="tx2"/>
                </a:solidFill>
              </a:rPr>
              <a:t>these issues were not seen as relevant to the operating system!</a:t>
            </a:r>
          </a:p>
        </p:txBody>
      </p:sp>
      <p:sp>
        <p:nvSpPr>
          <p:cNvPr id="7" name="Title 1"/>
          <p:cNvSpPr>
            <a:spLocks noGrp="1"/>
          </p:cNvSpPr>
          <p:nvPr>
            <p:ph type="title"/>
          </p:nvPr>
        </p:nvSpPr>
        <p:spPr>
          <a:xfrm>
            <a:off x="195802" y="105259"/>
            <a:ext cx="8964488" cy="742950"/>
          </a:xfrm>
        </p:spPr>
        <p:txBody>
          <a:bodyPr>
            <a:noAutofit/>
          </a:bodyPr>
          <a:lstStyle/>
          <a:p>
            <a:r>
              <a:rPr lang="en-US" dirty="0"/>
              <a:t>CLI and Command Line in Windows</a:t>
            </a:r>
            <a:endParaRPr lang="en-US" sz="2800" dirty="0"/>
          </a:p>
        </p:txBody>
      </p:sp>
    </p:spTree>
    <p:extLst>
      <p:ext uri="{BB962C8B-B14F-4D97-AF65-F5344CB8AC3E}">
        <p14:creationId xmlns:p14="http://schemas.microsoft.com/office/powerpoint/2010/main" val="31195778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44" y="987574"/>
            <a:ext cx="8964488" cy="4032448"/>
          </a:xfrm>
        </p:spPr>
        <p:txBody>
          <a:bodyPr>
            <a:noAutofit/>
          </a:bodyPr>
          <a:lstStyle/>
          <a:p>
            <a:r>
              <a:rPr lang="en-CA" sz="2600" dirty="0">
                <a:solidFill>
                  <a:schemeClr val="tx2"/>
                </a:solidFill>
              </a:rPr>
              <a:t>Due to it’s obvious limitations</a:t>
            </a:r>
            <a:r>
              <a:rPr lang="en-CA" sz="2600" dirty="0"/>
              <a:t>, the Command Line in Windows fell out of use by most system administrators.</a:t>
            </a:r>
          </a:p>
          <a:p>
            <a:endParaRPr lang="en-CA" sz="2600" dirty="0"/>
          </a:p>
          <a:p>
            <a:r>
              <a:rPr lang="en-CA" sz="2600" dirty="0"/>
              <a:t>Microsoft realized this and rather than continue to update it, decided to </a:t>
            </a:r>
            <a:r>
              <a:rPr lang="en-CA" sz="2600" dirty="0">
                <a:solidFill>
                  <a:schemeClr val="tx2"/>
                </a:solidFill>
              </a:rPr>
              <a:t>build a new command line and scripting language, on the .NET infrastructure</a:t>
            </a:r>
            <a:r>
              <a:rPr lang="en-CA" sz="2600" dirty="0"/>
              <a:t>.</a:t>
            </a:r>
          </a:p>
          <a:p>
            <a:endParaRPr lang="en-CA" sz="2600" dirty="0"/>
          </a:p>
          <a:p>
            <a:r>
              <a:rPr lang="en-CA" sz="2600" dirty="0"/>
              <a:t>The old CMD.EXE command interpreter was planned to be replaced by </a:t>
            </a:r>
            <a:r>
              <a:rPr lang="en-CA" sz="2600" dirty="0">
                <a:solidFill>
                  <a:schemeClr val="tx2"/>
                </a:solidFill>
              </a:rPr>
              <a:t>PowerShell</a:t>
            </a:r>
            <a:r>
              <a:rPr lang="en-CA" sz="2600" dirty="0"/>
              <a:t>.</a:t>
            </a:r>
          </a:p>
        </p:txBody>
      </p:sp>
      <p:sp>
        <p:nvSpPr>
          <p:cNvPr id="7" name="Title 1"/>
          <p:cNvSpPr>
            <a:spLocks noGrp="1"/>
          </p:cNvSpPr>
          <p:nvPr>
            <p:ph type="title"/>
          </p:nvPr>
        </p:nvSpPr>
        <p:spPr>
          <a:xfrm>
            <a:off x="-108520" y="123478"/>
            <a:ext cx="9484834" cy="742950"/>
          </a:xfrm>
        </p:spPr>
        <p:txBody>
          <a:bodyPr>
            <a:noAutofit/>
          </a:bodyPr>
          <a:lstStyle/>
          <a:p>
            <a:r>
              <a:rPr lang="en-US" dirty="0"/>
              <a:t>CLI and Command Line in Windows (Cont’d)</a:t>
            </a:r>
            <a:endParaRPr lang="en-US" sz="2800" dirty="0"/>
          </a:p>
        </p:txBody>
      </p:sp>
    </p:spTree>
    <p:extLst>
      <p:ext uri="{BB962C8B-B14F-4D97-AF65-F5344CB8AC3E}">
        <p14:creationId xmlns:p14="http://schemas.microsoft.com/office/powerpoint/2010/main" val="2785210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Stacks versus Queues</a:t>
            </a:r>
            <a:endParaRPr lang="en-CA" dirty="0"/>
          </a:p>
        </p:txBody>
      </p:sp>
      <p:sp>
        <p:nvSpPr>
          <p:cNvPr id="3" name="Text Placeholder 2"/>
          <p:cNvSpPr>
            <a:spLocks noGrp="1"/>
          </p:cNvSpPr>
          <p:nvPr>
            <p:ph type="body" idx="1"/>
          </p:nvPr>
        </p:nvSpPr>
        <p:spPr/>
        <p:txBody>
          <a:bodyPr/>
          <a:lstStyle/>
          <a:p>
            <a:r>
              <a:rPr lang="en-US" dirty="0"/>
              <a:t>Email, To Do Lists</a:t>
            </a:r>
            <a:endParaRPr lang="en-CA" dirty="0"/>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3895458943"/>
              </p:ext>
            </p:extLst>
          </p:nvPr>
        </p:nvGraphicFramePr>
        <p:xfrm>
          <a:off x="2051720" y="2198013"/>
          <a:ext cx="442392" cy="1371600"/>
        </p:xfrm>
        <a:graphic>
          <a:graphicData uri="http://schemas.openxmlformats.org/drawingml/2006/table">
            <a:tbl>
              <a:tblPr firstRow="1" bandRow="1">
                <a:tableStyleId>{5C22544A-7EE6-4342-B048-85BDC9FD1C3A}</a:tableStyleId>
              </a:tblPr>
              <a:tblGrid>
                <a:gridCol w="442392">
                  <a:extLst>
                    <a:ext uri="{9D8B030D-6E8A-4147-A177-3AD203B41FA5}">
                      <a16:colId xmlns:a16="http://schemas.microsoft.com/office/drawing/2014/main" val="686417770"/>
                    </a:ext>
                  </a:extLst>
                </a:gridCol>
              </a:tblGrid>
              <a:tr h="370840">
                <a:tc>
                  <a:txBody>
                    <a:bodyPr/>
                    <a:lstStyle/>
                    <a:p>
                      <a:pPr algn="ctr"/>
                      <a:r>
                        <a:rPr lang="en-US" sz="2400" baseline="0" dirty="0"/>
                        <a:t>3</a:t>
                      </a:r>
                      <a:endParaRPr lang="en-CA" sz="2400" baseline="0"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921282149"/>
                  </a:ext>
                </a:extLst>
              </a:tr>
              <a:tr h="370840">
                <a:tc>
                  <a:txBody>
                    <a:bodyPr/>
                    <a:lstStyle/>
                    <a:p>
                      <a:pPr algn="ctr"/>
                      <a:r>
                        <a:rPr lang="en-US" sz="2400" baseline="0" dirty="0"/>
                        <a:t>2</a:t>
                      </a:r>
                      <a:endParaRPr lang="en-CA" sz="2400" baseline="0"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803079716"/>
                  </a:ext>
                </a:extLst>
              </a:tr>
              <a:tr h="370840">
                <a:tc>
                  <a:txBody>
                    <a:bodyPr/>
                    <a:lstStyle/>
                    <a:p>
                      <a:pPr algn="ctr"/>
                      <a:r>
                        <a:rPr lang="en-US" sz="2400" baseline="0" dirty="0"/>
                        <a:t>1</a:t>
                      </a:r>
                      <a:endParaRPr lang="en-CA" sz="2400" baseline="0"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mpd="sng">
                      <a:noFill/>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746895805"/>
                  </a:ext>
                </a:extLst>
              </a:tr>
            </a:tbl>
          </a:graphicData>
        </a:graphic>
      </p:graphicFrame>
      <p:sp>
        <p:nvSpPr>
          <p:cNvPr id="5" name="Text Placeholder 4"/>
          <p:cNvSpPr>
            <a:spLocks noGrp="1"/>
          </p:cNvSpPr>
          <p:nvPr>
            <p:ph type="body" sz="quarter" idx="3"/>
          </p:nvPr>
        </p:nvSpPr>
        <p:spPr/>
        <p:txBody>
          <a:bodyPr/>
          <a:lstStyle/>
          <a:p>
            <a:r>
              <a:rPr lang="en-US" dirty="0"/>
              <a:t>Calendar, Project Plan</a:t>
            </a:r>
            <a:endParaRPr lang="en-CA" dirty="0"/>
          </a:p>
        </p:txBody>
      </p:sp>
      <p:graphicFrame>
        <p:nvGraphicFramePr>
          <p:cNvPr id="34" name="Content Placeholder 33"/>
          <p:cNvGraphicFramePr>
            <a:graphicFrameLocks noGrp="1"/>
          </p:cNvGraphicFramePr>
          <p:nvPr>
            <p:ph sz="quarter" idx="4"/>
            <p:extLst>
              <p:ext uri="{D42A27DB-BD31-4B8C-83A1-F6EECF244321}">
                <p14:modId xmlns:p14="http://schemas.microsoft.com/office/powerpoint/2010/main" val="2515374159"/>
              </p:ext>
            </p:extLst>
          </p:nvPr>
        </p:nvGraphicFramePr>
        <p:xfrm>
          <a:off x="5921895" y="2439196"/>
          <a:ext cx="1656186" cy="457200"/>
        </p:xfrm>
        <a:graphic>
          <a:graphicData uri="http://schemas.openxmlformats.org/drawingml/2006/table">
            <a:tbl>
              <a:tblPr firstRow="1" bandRow="1">
                <a:tableStyleId>{5C22544A-7EE6-4342-B048-85BDC9FD1C3A}</a:tableStyleId>
              </a:tblPr>
              <a:tblGrid>
                <a:gridCol w="552062">
                  <a:extLst>
                    <a:ext uri="{9D8B030D-6E8A-4147-A177-3AD203B41FA5}">
                      <a16:colId xmlns:a16="http://schemas.microsoft.com/office/drawing/2014/main" val="2995111010"/>
                    </a:ext>
                  </a:extLst>
                </a:gridCol>
                <a:gridCol w="552062">
                  <a:extLst>
                    <a:ext uri="{9D8B030D-6E8A-4147-A177-3AD203B41FA5}">
                      <a16:colId xmlns:a16="http://schemas.microsoft.com/office/drawing/2014/main" val="3257862127"/>
                    </a:ext>
                  </a:extLst>
                </a:gridCol>
                <a:gridCol w="552062">
                  <a:extLst>
                    <a:ext uri="{9D8B030D-6E8A-4147-A177-3AD203B41FA5}">
                      <a16:colId xmlns:a16="http://schemas.microsoft.com/office/drawing/2014/main" val="1273312437"/>
                    </a:ext>
                  </a:extLst>
                </a:gridCol>
              </a:tblGrid>
              <a:tr h="275962">
                <a:tc>
                  <a:txBody>
                    <a:bodyPr/>
                    <a:lstStyle/>
                    <a:p>
                      <a:pPr algn="ctr"/>
                      <a:r>
                        <a:rPr lang="en-US" sz="2400" dirty="0">
                          <a:solidFill>
                            <a:schemeClr val="tx1"/>
                          </a:solidFill>
                        </a:rPr>
                        <a:t>3</a:t>
                      </a:r>
                      <a:endParaRPr lang="en-CA" sz="2400" dirty="0">
                        <a:solidFill>
                          <a:schemeClr val="tx1"/>
                        </a:solidFill>
                      </a:endParaRPr>
                    </a:p>
                  </a:txBody>
                  <a:tcP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2400" dirty="0">
                          <a:solidFill>
                            <a:schemeClr val="tx1"/>
                          </a:solidFill>
                        </a:rPr>
                        <a:t>2</a:t>
                      </a:r>
                      <a:endParaRPr lang="en-CA" sz="2400" dirty="0">
                        <a:solidFill>
                          <a:schemeClr val="tx1"/>
                        </a:solidFill>
                      </a:endParaRPr>
                    </a:p>
                  </a:txBody>
                  <a:tcP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2400" dirty="0"/>
                        <a:t>1</a:t>
                      </a:r>
                      <a:endParaRPr lang="en-CA" sz="2400" dirty="0"/>
                    </a:p>
                  </a:txBody>
                  <a:tcP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1823431"/>
                  </a:ext>
                </a:extLst>
              </a:tr>
            </a:tbl>
          </a:graphicData>
        </a:graphic>
      </p:graphicFrame>
      <p:sp>
        <p:nvSpPr>
          <p:cNvPr id="20" name="TextBox 19"/>
          <p:cNvSpPr txBox="1"/>
          <p:nvPr/>
        </p:nvSpPr>
        <p:spPr>
          <a:xfrm>
            <a:off x="1000939" y="1737121"/>
            <a:ext cx="782069" cy="369332"/>
          </a:xfrm>
          <a:prstGeom prst="rect">
            <a:avLst/>
          </a:prstGeom>
          <a:noFill/>
        </p:spPr>
        <p:txBody>
          <a:bodyPr wrap="square" rtlCol="0">
            <a:spAutoFit/>
          </a:bodyPr>
          <a:lstStyle/>
          <a:p>
            <a:r>
              <a:rPr lang="en-US" b="1" dirty="0"/>
              <a:t>Push</a:t>
            </a:r>
            <a:endParaRPr lang="en-CA" b="1" dirty="0"/>
          </a:p>
        </p:txBody>
      </p:sp>
      <p:cxnSp>
        <p:nvCxnSpPr>
          <p:cNvPr id="22" name="Connector: Curved 21"/>
          <p:cNvCxnSpPr>
            <a:cxnSpLocks/>
            <a:stCxn id="20" idx="3"/>
            <a:endCxn id="9" idx="0"/>
          </p:cNvCxnSpPr>
          <p:nvPr/>
        </p:nvCxnSpPr>
        <p:spPr>
          <a:xfrm>
            <a:off x="1783008" y="1921787"/>
            <a:ext cx="489908" cy="276226"/>
          </a:xfrm>
          <a:prstGeom prst="curvedConnector2">
            <a:avLst/>
          </a:prstGeom>
          <a:ln w="38100">
            <a:tailEnd type="triangle" w="med" len="lg"/>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762823" y="1737122"/>
            <a:ext cx="720080" cy="369332"/>
          </a:xfrm>
          <a:prstGeom prst="rect">
            <a:avLst/>
          </a:prstGeom>
          <a:noFill/>
        </p:spPr>
        <p:txBody>
          <a:bodyPr wrap="square" rtlCol="0">
            <a:spAutoFit/>
          </a:bodyPr>
          <a:lstStyle/>
          <a:p>
            <a:r>
              <a:rPr lang="en-US" b="1" dirty="0"/>
              <a:t>Pop</a:t>
            </a:r>
            <a:endParaRPr lang="en-CA" b="1" dirty="0"/>
          </a:p>
        </p:txBody>
      </p:sp>
      <p:cxnSp>
        <p:nvCxnSpPr>
          <p:cNvPr id="28" name="Connector: Curved 27"/>
          <p:cNvCxnSpPr>
            <a:stCxn id="25" idx="1"/>
            <a:endCxn id="9" idx="0"/>
          </p:cNvCxnSpPr>
          <p:nvPr/>
        </p:nvCxnSpPr>
        <p:spPr>
          <a:xfrm rot="10800000" flipV="1">
            <a:off x="2272917" y="1921787"/>
            <a:ext cx="489907" cy="276225"/>
          </a:xfrm>
          <a:prstGeom prst="curvedConnector2">
            <a:avLst/>
          </a:prstGeom>
          <a:ln w="38100">
            <a:headEnd type="triangle" w="med" len="lg"/>
            <a:tailEnd type="none" w="med"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174794" y="3651869"/>
            <a:ext cx="2196244" cy="646331"/>
          </a:xfrm>
          <a:prstGeom prst="rect">
            <a:avLst/>
          </a:prstGeom>
          <a:noFill/>
        </p:spPr>
        <p:txBody>
          <a:bodyPr wrap="square" rtlCol="0">
            <a:spAutoFit/>
          </a:bodyPr>
          <a:lstStyle/>
          <a:p>
            <a:pPr algn="ctr"/>
            <a:r>
              <a:rPr lang="en-US" dirty="0"/>
              <a:t>LIFO stacks deal</a:t>
            </a:r>
            <a:br>
              <a:rPr lang="en-US" dirty="0"/>
            </a:br>
            <a:r>
              <a:rPr lang="en-US" dirty="0"/>
              <a:t>with the immediate.</a:t>
            </a:r>
            <a:endParaRPr lang="en-CA" dirty="0"/>
          </a:p>
        </p:txBody>
      </p:sp>
      <p:sp>
        <p:nvSpPr>
          <p:cNvPr id="35" name="TextBox 34"/>
          <p:cNvSpPr txBox="1"/>
          <p:nvPr/>
        </p:nvSpPr>
        <p:spPr>
          <a:xfrm>
            <a:off x="4918855" y="1883234"/>
            <a:ext cx="1165313" cy="323165"/>
          </a:xfrm>
          <a:prstGeom prst="rect">
            <a:avLst/>
          </a:prstGeom>
          <a:noFill/>
        </p:spPr>
        <p:txBody>
          <a:bodyPr wrap="square" rtlCol="0">
            <a:spAutoFit/>
          </a:bodyPr>
          <a:lstStyle/>
          <a:p>
            <a:pPr algn="ctr">
              <a:lnSpc>
                <a:spcPts val="1800"/>
              </a:lnSpc>
            </a:pPr>
            <a:r>
              <a:rPr lang="en-US" b="1" dirty="0"/>
              <a:t>enqueue</a:t>
            </a:r>
            <a:endParaRPr lang="en-CA" b="1" dirty="0"/>
          </a:p>
        </p:txBody>
      </p:sp>
      <p:sp>
        <p:nvSpPr>
          <p:cNvPr id="36" name="TextBox 35"/>
          <p:cNvSpPr txBox="1"/>
          <p:nvPr/>
        </p:nvSpPr>
        <p:spPr>
          <a:xfrm>
            <a:off x="7380312" y="3219821"/>
            <a:ext cx="1140001" cy="323165"/>
          </a:xfrm>
          <a:prstGeom prst="rect">
            <a:avLst/>
          </a:prstGeom>
          <a:noFill/>
        </p:spPr>
        <p:txBody>
          <a:bodyPr wrap="square" rtlCol="0">
            <a:spAutoFit/>
          </a:bodyPr>
          <a:lstStyle/>
          <a:p>
            <a:pPr>
              <a:lnSpc>
                <a:spcPts val="1800"/>
              </a:lnSpc>
            </a:pPr>
            <a:r>
              <a:rPr lang="en-US" b="1" dirty="0"/>
              <a:t>dequeue</a:t>
            </a:r>
            <a:endParaRPr lang="en-CA" b="1" dirty="0"/>
          </a:p>
        </p:txBody>
      </p:sp>
      <p:cxnSp>
        <p:nvCxnSpPr>
          <p:cNvPr id="40" name="Straight Arrow Connector 39"/>
          <p:cNvCxnSpPr>
            <a:cxnSpLocks/>
            <a:stCxn id="35" idx="2"/>
            <a:endCxn id="34" idx="1"/>
          </p:cNvCxnSpPr>
          <p:nvPr/>
        </p:nvCxnSpPr>
        <p:spPr>
          <a:xfrm rot="16200000" flipH="1">
            <a:off x="5481005" y="2226905"/>
            <a:ext cx="461397" cy="420383"/>
          </a:xfrm>
          <a:prstGeom prst="bentConnector2">
            <a:avLst/>
          </a:prstGeom>
          <a:ln w="76200">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34" idx="3"/>
            <a:endCxn id="36" idx="0"/>
          </p:cNvCxnSpPr>
          <p:nvPr/>
        </p:nvCxnSpPr>
        <p:spPr>
          <a:xfrm>
            <a:off x="7578081" y="2667796"/>
            <a:ext cx="372232" cy="552025"/>
          </a:xfrm>
          <a:prstGeom prst="bentConnector2">
            <a:avLst/>
          </a:prstGeom>
          <a:ln w="76200">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951472" y="3569613"/>
            <a:ext cx="3538736" cy="646331"/>
          </a:xfrm>
          <a:prstGeom prst="rect">
            <a:avLst/>
          </a:prstGeom>
          <a:noFill/>
        </p:spPr>
        <p:txBody>
          <a:bodyPr wrap="square" rtlCol="0">
            <a:spAutoFit/>
          </a:bodyPr>
          <a:lstStyle/>
          <a:p>
            <a:pPr algn="ctr"/>
            <a:r>
              <a:rPr lang="en-US" dirty="0"/>
              <a:t>FIFO queues deal</a:t>
            </a:r>
            <a:br>
              <a:rPr lang="en-US" dirty="0"/>
            </a:br>
            <a:r>
              <a:rPr lang="en-US" dirty="0"/>
              <a:t>with the important. </a:t>
            </a:r>
            <a:endParaRPr lang="en-CA" dirty="0"/>
          </a:p>
        </p:txBody>
      </p:sp>
    </p:spTree>
    <p:extLst>
      <p:ext uri="{BB962C8B-B14F-4D97-AF65-F5344CB8AC3E}">
        <p14:creationId xmlns:p14="http://schemas.microsoft.com/office/powerpoint/2010/main" val="3936113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Attention Management</a:t>
            </a:r>
            <a:endParaRPr lang="en-CA" dirty="0"/>
          </a:p>
        </p:txBody>
      </p:sp>
      <p:sp>
        <p:nvSpPr>
          <p:cNvPr id="3" name="Content Placeholder 2"/>
          <p:cNvSpPr>
            <a:spLocks noGrp="1"/>
          </p:cNvSpPr>
          <p:nvPr>
            <p:ph idx="1"/>
          </p:nvPr>
        </p:nvSpPr>
        <p:spPr>
          <a:xfrm>
            <a:off x="457200" y="1434430"/>
            <a:ext cx="8229600" cy="3657600"/>
          </a:xfrm>
        </p:spPr>
        <p:txBody>
          <a:bodyPr>
            <a:normAutofit/>
          </a:bodyPr>
          <a:lstStyle/>
          <a:p>
            <a:pPr marL="0" indent="0" algn="ctr">
              <a:buNone/>
            </a:pPr>
            <a:r>
              <a:rPr lang="en-US" sz="6600" b="1" dirty="0">
                <a:solidFill>
                  <a:schemeClr val="accent4">
                    <a:lumMod val="50000"/>
                  </a:schemeClr>
                </a:solidFill>
              </a:rPr>
              <a:t>EAT the FROG</a:t>
            </a:r>
          </a:p>
          <a:p>
            <a:pPr marL="0" indent="0" algn="ctr">
              <a:buNone/>
            </a:pPr>
            <a:r>
              <a:rPr lang="en-US" sz="6600" b="1" dirty="0">
                <a:solidFill>
                  <a:schemeClr val="accent4">
                    <a:lumMod val="50000"/>
                  </a:schemeClr>
                </a:solidFill>
              </a:rPr>
              <a:t>in the MORNING</a:t>
            </a:r>
            <a:endParaRPr lang="en-CA" sz="6600" b="1" dirty="0">
              <a:solidFill>
                <a:schemeClr val="accent4">
                  <a:lumMod val="50000"/>
                </a:schemeClr>
              </a:solidFill>
            </a:endParaRPr>
          </a:p>
        </p:txBody>
      </p:sp>
    </p:spTree>
    <p:extLst>
      <p:ext uri="{BB962C8B-B14F-4D97-AF65-F5344CB8AC3E}">
        <p14:creationId xmlns:p14="http://schemas.microsoft.com/office/powerpoint/2010/main" val="1532787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Where to begin?</a:t>
            </a:r>
            <a:endParaRPr lang="en-CA" dirty="0"/>
          </a:p>
        </p:txBody>
      </p:sp>
      <p:sp>
        <p:nvSpPr>
          <p:cNvPr id="3" name="Content Placeholder 2"/>
          <p:cNvSpPr>
            <a:spLocks noGrp="1"/>
          </p:cNvSpPr>
          <p:nvPr>
            <p:ph idx="1"/>
          </p:nvPr>
        </p:nvSpPr>
        <p:spPr>
          <a:xfrm>
            <a:off x="457200" y="1419622"/>
            <a:ext cx="8229600" cy="3657600"/>
          </a:xfrm>
        </p:spPr>
        <p:txBody>
          <a:bodyPr>
            <a:normAutofit/>
          </a:bodyPr>
          <a:lstStyle/>
          <a:p>
            <a:pPr marL="0" indent="0" algn="ctr">
              <a:buNone/>
            </a:pPr>
            <a:r>
              <a:rPr lang="en-US" sz="7200" b="1" dirty="0">
                <a:solidFill>
                  <a:schemeClr val="accent4">
                    <a:lumMod val="50000"/>
                  </a:schemeClr>
                </a:solidFill>
              </a:rPr>
              <a:t>Begin</a:t>
            </a:r>
          </a:p>
          <a:p>
            <a:pPr marL="0" indent="0" algn="ctr">
              <a:buNone/>
            </a:pPr>
            <a:r>
              <a:rPr lang="en-US" sz="7200" b="1" i="1" dirty="0">
                <a:solidFill>
                  <a:schemeClr val="accent4">
                    <a:lumMod val="50000"/>
                  </a:schemeClr>
                </a:solidFill>
              </a:rPr>
              <a:t>anywhere</a:t>
            </a:r>
            <a:endParaRPr lang="en-CA" sz="7200" b="1" i="1" dirty="0">
              <a:solidFill>
                <a:schemeClr val="accent4">
                  <a:lumMod val="50000"/>
                </a:schemeClr>
              </a:solidFill>
            </a:endParaRPr>
          </a:p>
        </p:txBody>
      </p:sp>
    </p:spTree>
    <p:extLst>
      <p:ext uri="{BB962C8B-B14F-4D97-AF65-F5344CB8AC3E}">
        <p14:creationId xmlns:p14="http://schemas.microsoft.com/office/powerpoint/2010/main" val="1936674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D7D8B-526E-4B2D-92F6-66F6CA796BBC}"/>
              </a:ext>
            </a:extLst>
          </p:cNvPr>
          <p:cNvSpPr>
            <a:spLocks noGrp="1"/>
          </p:cNvSpPr>
          <p:nvPr>
            <p:ph type="title"/>
          </p:nvPr>
        </p:nvSpPr>
        <p:spPr>
          <a:xfrm>
            <a:off x="457200" y="267494"/>
            <a:ext cx="8229600" cy="1080120"/>
          </a:xfrm>
        </p:spPr>
        <p:txBody>
          <a:bodyPr>
            <a:normAutofit/>
          </a:bodyPr>
          <a:lstStyle/>
          <a:p>
            <a:r>
              <a:rPr lang="en-CA" dirty="0"/>
              <a:t>Get an extension on every assignment</a:t>
            </a:r>
          </a:p>
        </p:txBody>
      </p:sp>
      <p:sp>
        <p:nvSpPr>
          <p:cNvPr id="3" name="Content Placeholder 2">
            <a:extLst>
              <a:ext uri="{FF2B5EF4-FFF2-40B4-BE49-F238E27FC236}">
                <a16:creationId xmlns:a16="http://schemas.microsoft.com/office/drawing/2014/main" id="{F36A7D04-B80D-40AE-9198-AD3F3DCFF6D1}"/>
              </a:ext>
            </a:extLst>
          </p:cNvPr>
          <p:cNvSpPr>
            <a:spLocks noGrp="1"/>
          </p:cNvSpPr>
          <p:nvPr>
            <p:ph idx="1"/>
          </p:nvPr>
        </p:nvSpPr>
        <p:spPr>
          <a:xfrm>
            <a:off x="457200" y="1419622"/>
            <a:ext cx="8229600" cy="2790056"/>
          </a:xfrm>
        </p:spPr>
        <p:txBody>
          <a:bodyPr>
            <a:normAutofit/>
          </a:bodyPr>
          <a:lstStyle/>
          <a:p>
            <a:pPr marL="0" indent="0" algn="ctr">
              <a:buNone/>
            </a:pPr>
            <a:r>
              <a:rPr lang="en-CA" sz="7200" b="1" dirty="0">
                <a:solidFill>
                  <a:schemeClr val="accent4">
                    <a:lumMod val="50000"/>
                  </a:schemeClr>
                </a:solidFill>
              </a:rPr>
              <a:t>How?</a:t>
            </a:r>
          </a:p>
          <a:p>
            <a:pPr marL="0" indent="0" algn="ctr">
              <a:buNone/>
            </a:pPr>
            <a:r>
              <a:rPr lang="en-CA" sz="7200" b="1" i="1" dirty="0">
                <a:solidFill>
                  <a:schemeClr val="accent4">
                    <a:lumMod val="50000"/>
                  </a:schemeClr>
                </a:solidFill>
              </a:rPr>
              <a:t>Lie to yourself.</a:t>
            </a:r>
          </a:p>
        </p:txBody>
      </p:sp>
    </p:spTree>
    <p:extLst>
      <p:ext uri="{BB962C8B-B14F-4D97-AF65-F5344CB8AC3E}">
        <p14:creationId xmlns:p14="http://schemas.microsoft.com/office/powerpoint/2010/main" val="127642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ustom 17">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465E9C"/>
      </a:hlink>
      <a:folHlink>
        <a:srgbClr val="465E9C"/>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39649</TotalTime>
  <Words>13155</Words>
  <Application>Microsoft Office PowerPoint</Application>
  <PresentationFormat>On-screen Show (16:9)</PresentationFormat>
  <Paragraphs>771</Paragraphs>
  <Slides>54</Slides>
  <Notes>54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Arial</vt:lpstr>
      <vt:lpstr>Calibri</vt:lpstr>
      <vt:lpstr>Consolas</vt:lpstr>
      <vt:lpstr>Courier New</vt:lpstr>
      <vt:lpstr>Franklin Gothic Demi</vt:lpstr>
      <vt:lpstr>Ink Free</vt:lpstr>
      <vt:lpstr>Verdana</vt:lpstr>
      <vt:lpstr>Webdings</vt:lpstr>
      <vt:lpstr>Wingdings</vt:lpstr>
      <vt:lpstr>Clarity</vt:lpstr>
      <vt:lpstr>Computer Principles for Programmers</vt:lpstr>
      <vt:lpstr>News of the Week</vt:lpstr>
      <vt:lpstr>Agenda: Lecture</vt:lpstr>
      <vt:lpstr>Agenda: Activity </vt:lpstr>
      <vt:lpstr>Time Management … do it first</vt:lpstr>
      <vt:lpstr>Stacks versus Queues</vt:lpstr>
      <vt:lpstr>Attention Management</vt:lpstr>
      <vt:lpstr>Where to begin?</vt:lpstr>
      <vt:lpstr>Get an extension on every assignment</vt:lpstr>
      <vt:lpstr>In a letter from Arianna Huffington to Elon Musk...</vt:lpstr>
      <vt:lpstr>Today's activity</vt:lpstr>
      <vt:lpstr>Which is the better UI?</vt:lpstr>
      <vt:lpstr>PowerPoint Presentation</vt:lpstr>
      <vt:lpstr>PowerPoint Presentation</vt:lpstr>
      <vt:lpstr>Windows cmd, bash shell on Linux</vt:lpstr>
      <vt:lpstr>TUI – Textual User Interface for Console Apps </vt:lpstr>
      <vt:lpstr>$ vi helloWorld.c     Console Application</vt:lpstr>
      <vt:lpstr>Missile Alert Test</vt:lpstr>
      <vt:lpstr>Missile Alert in Error</vt:lpstr>
      <vt:lpstr>Select an Alert … Good Luck </vt:lpstr>
      <vt:lpstr>GUI – Graphical User Interface</vt:lpstr>
      <vt:lpstr>PowerPoint Presentation</vt:lpstr>
      <vt:lpstr>GUI’s enabling tech: Mice + bit mapped screens</vt:lpstr>
      <vt:lpstr>GUI versus CLI</vt:lpstr>
      <vt:lpstr>Benefits of using GUI</vt:lpstr>
      <vt:lpstr>"bad user interfaces are a kind of bug that manifests when software runs on people" -- Tonio Loewal</vt:lpstr>
      <vt:lpstr>HCI Human Computer Interaction: CLI to TUI to GUI to UX</vt:lpstr>
      <vt:lpstr>GIGO – Garbage In, Garbage Out</vt:lpstr>
      <vt:lpstr>PowerPoint Presentation</vt:lpstr>
      <vt:lpstr>PowerPoint Presentation</vt:lpstr>
      <vt:lpstr>R U sure?</vt:lpstr>
      <vt:lpstr>Are you really sure?</vt:lpstr>
      <vt:lpstr>No more ERROR messages…</vt:lpstr>
      <vt:lpstr>The Curse of Knowledge</vt:lpstr>
      <vt:lpstr>PowerShell Core is the new CMD for Windows – Linux – macOS</vt:lpstr>
      <vt:lpstr>PowerShell is the new CMD</vt:lpstr>
      <vt:lpstr>PowerShell is the new CMD</vt:lpstr>
      <vt:lpstr>Opening PowerShell from File Explorer</vt:lpstr>
      <vt:lpstr>Some shortcuts used in PowerShell</vt:lpstr>
      <vt:lpstr>Notes</vt:lpstr>
      <vt:lpstr>PowerPoint Presentation</vt:lpstr>
      <vt:lpstr>one-to-one relationship between PowerShell and File Explorer</vt:lpstr>
      <vt:lpstr>Opening File Explorer from PowerShell</vt:lpstr>
      <vt:lpstr>Opening a File or Folder from PowerShell</vt:lpstr>
      <vt:lpstr>Copying Paths From PowerShell to File Explorer</vt:lpstr>
      <vt:lpstr>Copying Paths from File Explorer to PowerShell</vt:lpstr>
      <vt:lpstr>Time Management Definition (trad.)</vt:lpstr>
      <vt:lpstr>What is “Command Line Interface” (CLI)?</vt:lpstr>
      <vt:lpstr>What is “Graphical User Interface” (GUI) and what are some common GUI elements?</vt:lpstr>
      <vt:lpstr>A brief history of GUI</vt:lpstr>
      <vt:lpstr>A brief history of GUI (Cont’d) - Early GUI Piracy?</vt:lpstr>
      <vt:lpstr>A brief history of GUI (Cont’d) – Microsoft emerges</vt:lpstr>
      <vt:lpstr>CLI and Command Line in Windows</vt:lpstr>
      <vt:lpstr>CLI and Command Line in Windows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 Khojasteh;Marc.Gurwitz@senecacollege.ca;Danny.Roy@senecacollege.ca</dc:creator>
  <cp:lastModifiedBy>Tim Mckenna</cp:lastModifiedBy>
  <cp:revision>949</cp:revision>
  <cp:lastPrinted>2019-10-26T14:44:27Z</cp:lastPrinted>
  <dcterms:created xsi:type="dcterms:W3CDTF">2016-05-30T19:06:58Z</dcterms:created>
  <dcterms:modified xsi:type="dcterms:W3CDTF">2020-09-25T13:50:02Z</dcterms:modified>
</cp:coreProperties>
</file>