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68" r:id="rId3"/>
    <p:sldId id="263" r:id="rId4"/>
    <p:sldId id="264" r:id="rId5"/>
    <p:sldId id="265" r:id="rId6"/>
    <p:sldId id="259" r:id="rId7"/>
    <p:sldId id="260" r:id="rId8"/>
    <p:sldId id="269" r:id="rId9"/>
    <p:sldId id="270" r:id="rId10"/>
    <p:sldId id="271" r:id="rId11"/>
    <p:sldId id="272" r:id="rId12"/>
    <p:sldId id="266" r:id="rId13"/>
    <p:sldId id="267" r:id="rId1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38F972D-3A02-497A-9D08-DF27CF173CB4}" styleName="Generic Style 1- Body/Background Dark Color 1">
    <a:tblBg>
      <a:fillRef idx="2">
        <a:schemeClr val="dk1"/>
      </a:fillRef>
      <a:effectRef idx="2">
        <a:schemeClr val="dk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dk1">
                  <a:shade val="61000"/>
                  <a:satMod val="130000"/>
                </a:schemeClr>
              </a:gs>
              <a:gs pos="5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76450435-6131-4BA9-BD02-603D08AFE7CB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3"/>
              </a:solidFill>
            </a:ln>
          </a:top>
          <a:bottom>
            <a:ln w="2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3"/>
              </a:solidFill>
            </a:ln>
          </a:top>
          <a:bottom>
            <a:ln w="10000" cmpd="sng">
              <a:solidFill>
                <a:schemeClr val="accent3"/>
              </a:solidFill>
            </a:ln>
          </a:bottom>
        </a:tcBdr>
        <a:fill>
          <a:solidFill>
            <a:schemeClr val="accent3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E1AC179A-AAE8-4965-B83C-04088BF44C00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2"/>
              </a:solidFill>
            </a:ln>
          </a:top>
          <a:bottom>
            <a:ln w="2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2"/>
              </a:solidFill>
            </a:ln>
          </a:top>
          <a:bottom>
            <a:ln w="10000" cmpd="sng">
              <a:solidFill>
                <a:schemeClr val="accent2"/>
              </a:solidFill>
            </a:ln>
          </a:bottom>
        </a:tcBdr>
        <a:fill>
          <a:solidFill>
            <a:schemeClr val="accent2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0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0.png"  /><Relationship Id="rId9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070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084300" y="0"/>
            <a:ext cx="5384800" cy="538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995900" y="3162300"/>
            <a:ext cx="5511800" cy="6172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033000" y="6248400"/>
            <a:ext cx="3543300" cy="39751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447800" y="2425700"/>
            <a:ext cx="11417300" cy="2946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홍대</a:t>
            </a:r>
            <a:r>
              <a:rPr lang="en-US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카페</a:t>
            </a:r>
            <a:r>
              <a:rPr lang="en-US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 </a:t>
            </a:r>
            <a:endParaRPr lang="en-US" sz="89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맞춤</a:t>
            </a:r>
            <a:r>
              <a:rPr lang="en-US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추천</a:t>
            </a:r>
            <a:r>
              <a:rPr lang="en-US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서비스</a:t>
            </a:r>
            <a:endParaRPr lang="ko-KR" sz="89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585700" y="6400800"/>
            <a:ext cx="5410200" cy="3822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조장</a:t>
            </a:r>
            <a:r>
              <a:rPr lang="en-US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 : </a:t>
            </a: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이상현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부조장</a:t>
            </a:r>
            <a:r>
              <a:rPr lang="en-US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 : </a:t>
            </a: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이윤형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조원</a:t>
            </a:r>
            <a:r>
              <a:rPr lang="en-US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 : </a:t>
            </a: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백찬혁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차지민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이주연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이경희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김은규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9000" y="3869246"/>
            <a:ext cx="16256000" cy="6196583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PL (</a:t>
            </a:r>
            <a:r>
              <a:rPr lang="en-US" altLang="ko-KR" sz="46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Project Leader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): </a:t>
            </a: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차지민</a:t>
            </a:r>
            <a:endParaRPr lang="ko-KR" altLang="en-US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5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5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5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파트 구성원</a:t>
            </a:r>
            <a:r>
              <a:rPr lang="en-US" altLang="ko-KR" sz="45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r>
              <a:rPr lang="ko-KR" altLang="en-US" sz="45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altLang="en-US" sz="45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김은규</a:t>
            </a:r>
            <a:endParaRPr lang="ko-KR" altLang="en-US" sz="45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altLang="en-US" sz="4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백엔드 개발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JAVA SPRING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FRAMEWORK 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기반 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API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구현</a:t>
            </a:r>
            <a:endParaRPr lang="ko-KR" altLang="en-US" sz="40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en-US" altLang="ko-KR" sz="4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Database</a:t>
            </a:r>
            <a:r>
              <a:rPr lang="ko-KR" altLang="en-US" sz="4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관리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MySQL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을 사용하여 데이터베이스 관리</a:t>
            </a:r>
            <a:endParaRPr lang="ko-KR" altLang="en-US" sz="40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endParaRPr lang="ko-KR" altLang="en-US" sz="40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1168400"/>
            <a:ext cx="119761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5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팀 구성 및 역활 분담 </a:t>
            </a:r>
            <a:r>
              <a:rPr lang="en-US" alt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-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en-US" altLang="ko-KR" sz="40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BACKEND</a:t>
            </a:r>
            <a:endParaRPr lang="en-US" altLang="ko-KR" sz="40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30472701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33400" y="3695700"/>
            <a:ext cx="17373600" cy="6370129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PL (</a:t>
            </a:r>
            <a:r>
              <a:rPr lang="en-US" altLang="ko-KR" sz="46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Project Leader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): </a:t>
            </a: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이경희</a:t>
            </a:r>
            <a:endParaRPr lang="ko-KR" altLang="en-US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5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5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5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파트 구성원</a:t>
            </a:r>
            <a:r>
              <a:rPr lang="en-US" altLang="ko-KR" sz="45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r>
              <a:rPr lang="ko-KR" altLang="en-US" sz="45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altLang="en-US" sz="45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이상현</a:t>
            </a:r>
            <a:endParaRPr lang="ko-KR" altLang="en-US" sz="45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34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34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34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en-US" altLang="ko-KR" sz="34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Selenium, BeautifulSoup</a:t>
            </a:r>
            <a:r>
              <a:rPr lang="en-US" altLang="ko-KR" sz="34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 함께 활용하여 HTML 파싱 및 데이터 추출</a:t>
            </a:r>
            <a:endParaRPr lang="en-US" altLang="ko-KR" sz="34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en-US" altLang="ko-KR" sz="34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34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 NLTK(Natural Language Toolkit)</a:t>
            </a:r>
            <a:r>
              <a:rPr lang="en-US" altLang="ko-KR" sz="34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r>
              <a:rPr lang="ko-KR" altLang="en-US" sz="34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사용자 리뷰 및 텍스트 데이터를</a:t>
            </a:r>
            <a:r>
              <a:rPr lang="en-US" altLang="ko-KR" sz="34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altLang="en-US" sz="34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처리하고,</a:t>
            </a:r>
            <a:r>
              <a:rPr lang="en-US" altLang="ko-KR" sz="34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altLang="en-US" sz="34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자연어</a:t>
            </a:r>
            <a:r>
              <a:rPr lang="en-US" altLang="ko-KR" sz="34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			</a:t>
            </a:r>
            <a:r>
              <a:rPr lang="ko-KR" altLang="en-US" sz="34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분석(NLP)을 통해 키워드 추출, 감성 분석 등 수행</a:t>
            </a:r>
            <a:endParaRPr lang="ko-KR" altLang="en-US" sz="34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en-US" altLang="ko-KR" sz="34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- </a:t>
            </a:r>
            <a:r>
              <a:rPr lang="en-US" altLang="ko-KR" sz="34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Scikit-learn</a:t>
            </a:r>
            <a:r>
              <a:rPr lang="en-US" altLang="ko-KR" sz="34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 TF-IDF, Cosine Similarity, KNN을 활용한 머신러닝 모델 구축</a:t>
            </a:r>
            <a:endParaRPr lang="en-US" altLang="ko-KR" sz="34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34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34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34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en-US" altLang="ko-KR" sz="34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Folium, Haversine, Geopy</a:t>
            </a:r>
            <a:r>
              <a:rPr lang="en-US" altLang="ko-KR" sz="34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 지도 시각화 및 거리 계산, 지오코딩을 통해 사용자 위치와 카페 		간의 거리 기반 추천 시스템 구현</a:t>
            </a:r>
            <a:endParaRPr lang="en-US" altLang="ko-KR" sz="34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en-US" altLang="ko-KR" sz="34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- </a:t>
            </a:r>
            <a:r>
              <a:rPr lang="en-US" altLang="ko-KR" sz="34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ElasticSearch, Kibana</a:t>
            </a:r>
            <a:r>
              <a:rPr lang="en-US" altLang="ko-KR" sz="34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 고성능 검색 엔진 구축 및 실시간 데이터 시각화를 위한 대시보드 연계</a:t>
            </a:r>
            <a:endParaRPr lang="en-US" altLang="ko-KR" sz="34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endParaRPr lang="ko-KR" altLang="en-US" sz="40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1168400"/>
            <a:ext cx="141097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5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팀 구성 및 역활 분담 </a:t>
            </a:r>
            <a:r>
              <a:rPr lang="en-US" alt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-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en-US" altLang="ko-KR" sz="40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DATA SCIENCE</a:t>
            </a:r>
            <a:endParaRPr lang="en-US" altLang="ko-KR" sz="40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89420139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00100" y="1168400"/>
            <a:ext cx="53721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6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일정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/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범위관리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09600" y="3543300"/>
          <a:ext cx="17145000" cy="6400801"/>
        </p:xfrm>
        <a:graphic>
          <a:graphicData uri="http://schemas.openxmlformats.org/drawingml/2006/table">
            <a:tbl>
              <a:tblPr firstRow="1" bandRow="1">
                <a:tableStyleId>{E1AC179A-AAE8-4965-B83C-04088BF44C00}</a:tableStyleId>
              </a:tblPr>
              <a:tblGrid>
                <a:gridCol w="4288380"/>
                <a:gridCol w="12856620"/>
              </a:tblGrid>
              <a:tr h="6982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6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Date</a:t>
                      </a:r>
                      <a:endParaRPr lang="en-US" altLang="ko-KR" sz="36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6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Task</a:t>
                      </a:r>
                      <a:endParaRPr lang="en-US" altLang="ko-KR" sz="36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982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l">
                        <a:lnSpc>
                          <a:spcPct val="116199"/>
                        </a:lnSpc>
                        <a:defRPr/>
                      </a:pPr>
                      <a:r>
                        <a:rPr lang="en-US" sz="3000" b="0" i="0" u="none" strike="noStrike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8/20 ~ 8/21</a:t>
                      </a:r>
                      <a:endParaRPr lang="en-US" altLang="ko-KR" sz="3000" b="0" i="0" u="none" strike="noStrike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주제 선정, 제안서 작성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8/22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8/26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기능 설계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(Workflow, 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기능분해도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,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CRUD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매트릭스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,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메뉴 구성도 등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)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8/23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8/27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시스템 설계 및 테스트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8/23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8/27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UI / UX 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기획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8/28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8/29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Database 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설계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8/28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8/30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데이터 수집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/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정의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/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가공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9/2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9/13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개발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9/12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9/13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통합 및 테스트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9/20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9/23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보고서 작성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823014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2501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12700"/>
            <a:ext cx="2463800" cy="2463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00100" y="749300"/>
            <a:ext cx="54483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7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프로젝트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일정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74356" y="3238500"/>
          <a:ext cx="17785028" cy="6275828"/>
        </p:xfrm>
        <a:graphic>
          <a:graphicData uri="http://schemas.openxmlformats.org/drawingml/2006/table">
            <a:tbl>
              <a:tblPr firstRow="1" bandRow="1"/>
              <a:tblGrid>
                <a:gridCol w="3383280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</a:tblGrid>
              <a:tr h="367665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600">
                          <a:latin typeface="전기안전체 Regular TTF"/>
                          <a:ea typeface="전기안전체 Regular TTF"/>
                        </a:rPr>
                        <a:t>작업</a:t>
                      </a:r>
                      <a:endParaRPr lang="ko-KR" altLang="en-US" sz="3600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 gridSpan="10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8</a:t>
                      </a: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월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gridSpan="13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9</a:t>
                      </a: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월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</a:tr>
              <a:tr h="367665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19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20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21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22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23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26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27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28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29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30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3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4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5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6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9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10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11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12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13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20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23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24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주제 선정, 제안서 작성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기능 설계 (Workflow, 기능분해도, CRUD 매트릭스, 메뉴 구성도 등)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9d8a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9d8a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9d8a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시스템 설계 및 테스트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cd174">
                        <a:alpha val="66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cd174">
                        <a:alpha val="66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cd174">
                        <a:alpha val="66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UI / UX 기획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Database 설계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9d8a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9d8a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데이터 수집 / 정의 / 가공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e745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e745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e745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개발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통합 및 테스트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cd17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cd17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보고서 작성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163502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9000" y="4185667"/>
            <a:ext cx="1480628" cy="957832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목적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1168400"/>
            <a:ext cx="55753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1.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프로젝트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개요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14400" y="5343525"/>
            <a:ext cx="14668500" cy="3362325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소비자의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취향을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분석하여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최적의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카페를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추천하는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웹서비스를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개발</a:t>
            </a:r>
            <a:endParaRPr lang="ko-KR" sz="3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카페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이용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데이터를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바탕으로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맞춤형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추천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서비스를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제공</a:t>
            </a:r>
            <a:endParaRPr lang="ko-KR" sz="3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홍대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지역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카페와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소비자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간의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연결을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강화하여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카페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방문율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증대</a:t>
            </a:r>
            <a:endParaRPr lang="ko-KR" sz="3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소비자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개별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취향에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맞춘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카페를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추천하는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빅데이터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기반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웹서비스를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제안</a:t>
            </a:r>
            <a:endParaRPr lang="ko-KR" sz="3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소비자들의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편의성을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높이고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카페의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고객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유입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증대</a:t>
            </a:r>
            <a:endParaRPr lang="ko-KR" sz="3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</p:spTree>
    <p:extLst>
      <p:ext uri="{BB962C8B-B14F-4D97-AF65-F5344CB8AC3E}">
        <p14:creationId xmlns:p14="http://schemas.microsoft.com/office/powerpoint/2010/main" val="4018936499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8999" y="4385692"/>
            <a:ext cx="14732000" cy="2586608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사용자 맞춤 추천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endParaRPr lang="en-US" altLang="ko-KR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검색 기록이나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사용자의 선호도를 바탕으로 한 추천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	선호유형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프랜차이즈 여부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맛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(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산미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바디감 등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),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분위기 등</a:t>
            </a:r>
            <a:endParaRPr lang="ko-KR" altLang="en-US" sz="40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1168400"/>
            <a:ext cx="47752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2.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주요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기능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9655204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9000" y="4385692"/>
            <a:ext cx="12120054" cy="3958208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다른 방식의 추천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endParaRPr lang="en-US" altLang="ko-KR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평점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리뷰 수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좋아요 등을 활용한 추천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성별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연령대 별 추천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선호 유형 별 추천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나의 위치 기반 추천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1168400"/>
            <a:ext cx="47752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2.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주요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기능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32946861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9000" y="4069271"/>
            <a:ext cx="13320204" cy="5491733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다양한 방식의 검색기능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endParaRPr lang="en-US" altLang="ko-KR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특정 위치 기반의 검색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키워드 기반의 검색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검색된 결과에 필터를 적용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	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필터 예시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r>
              <a:rPr lang="ko-KR" altLang="en-US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endParaRPr lang="ko-KR" altLang="en-US" sz="3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		연령대</a:t>
            </a:r>
            <a:r>
              <a:rPr lang="en-US" altLang="ko-KR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편의시설</a:t>
            </a:r>
            <a:r>
              <a:rPr lang="en-US" altLang="ko-KR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(</a:t>
            </a:r>
            <a:r>
              <a:rPr lang="ko-KR" altLang="en-US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와이파이</a:t>
            </a:r>
            <a:r>
              <a:rPr lang="en-US" altLang="ko-KR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주차</a:t>
            </a:r>
            <a:r>
              <a:rPr lang="en-US" altLang="ko-KR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흡연실</a:t>
            </a:r>
            <a:r>
              <a:rPr lang="en-US" altLang="ko-KR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휠체어 접근성 등</a:t>
            </a:r>
            <a:r>
              <a:rPr lang="en-US" altLang="ko-KR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)</a:t>
            </a:r>
            <a:endParaRPr lang="en-US" altLang="ko-KR" sz="3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		테마</a:t>
            </a:r>
            <a:r>
              <a:rPr lang="en-US" altLang="ko-KR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(</a:t>
            </a:r>
            <a:r>
              <a:rPr lang="ko-KR" altLang="en-US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보드게임</a:t>
            </a:r>
            <a:r>
              <a:rPr lang="en-US" altLang="ko-KR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한옥 등</a:t>
            </a:r>
            <a:r>
              <a:rPr lang="en-US" altLang="ko-KR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)</a:t>
            </a:r>
            <a:endParaRPr lang="en-US" altLang="ko-KR" sz="3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1168400"/>
            <a:ext cx="47752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2.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주요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기능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4603997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-334734" y="7383332"/>
            <a:ext cx="5330466" cy="1260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2349501" y="7404100"/>
            <a:ext cx="53721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4775200" y="7404100"/>
            <a:ext cx="53721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5400000">
            <a:off x="7302500" y="7404100"/>
            <a:ext cx="5372100" cy="12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294100" y="-12700"/>
            <a:ext cx="3340100" cy="3340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5400000">
            <a:off x="9436100" y="7404100"/>
            <a:ext cx="53721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5400000">
            <a:off x="12448097" y="7404101"/>
            <a:ext cx="5372100" cy="12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914400" y="1168400"/>
            <a:ext cx="45720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3.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개발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스택</a:t>
            </a:r>
            <a:endParaRPr lang="ko-KR" altLang="en-US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54520" y="3735896"/>
            <a:ext cx="1626679" cy="433958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Front-End</a:t>
            </a:r>
            <a:endParaRPr lang="en-US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35471" y="6574346"/>
            <a:ext cx="1605533" cy="1348358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-HTML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-CSS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-JAVASCRIPT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-BOOTSTRAP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895600" y="3745421"/>
            <a:ext cx="1529333" cy="433958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Back-End</a:t>
            </a:r>
            <a:endParaRPr lang="en-US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486400" y="3745421"/>
            <a:ext cx="1491233" cy="433958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Database</a:t>
            </a:r>
            <a:endParaRPr lang="en-US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620000" y="3745421"/>
            <a:ext cx="2196083" cy="433958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Infrastructure</a:t>
            </a:r>
            <a:endParaRPr lang="en-US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515600" y="3745421"/>
            <a:ext cx="1148333" cy="433958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형상관리</a:t>
            </a:r>
            <a:endParaRPr lang="ko-KR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556892" y="6736271"/>
            <a:ext cx="2243708" cy="1024508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-Spring Framework</a:t>
            </a:r>
            <a:br>
              <a:rPr lang="en-US" altLang="ko-KR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</a:br>
            <a:r>
              <a:rPr lang="en-US" altLang="ko-KR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(4.2.4-Release)</a:t>
            </a:r>
            <a:endParaRPr lang="en-US" altLang="ko-KR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-MyBatis</a:t>
            </a:r>
            <a:r>
              <a:rPr lang="en-US" altLang="ko-KR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(3.3.1)</a:t>
            </a:r>
            <a:endParaRPr lang="en-US" altLang="ko-KR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317046" y="7012496"/>
            <a:ext cx="1853183" cy="386333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-MySQL</a:t>
            </a:r>
            <a:r>
              <a:rPr lang="en-US" altLang="ko-KR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(8.0.21)</a:t>
            </a:r>
            <a:endParaRPr lang="en-US" altLang="ko-KR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8338567" y="7043167"/>
            <a:ext cx="729233" cy="386333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-AWS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591800" y="7069646"/>
            <a:ext cx="967357" cy="386333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-GitHub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2420600" y="6896100"/>
            <a:ext cx="2324100" cy="952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-Python</a:t>
            </a:r>
            <a:r>
              <a:rPr lang="en-US" altLang="ko-KR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(3.8.8)</a:t>
            </a:r>
            <a:endParaRPr lang="en-US" altLang="ko-KR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 -ElasticSearch</a:t>
            </a:r>
            <a:r>
              <a:rPr lang="en-US" altLang="ko-KR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(6.5.1)</a:t>
            </a: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 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-Kibana</a:t>
            </a:r>
            <a:r>
              <a:rPr lang="en-US" altLang="ko-KR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(6.5.1)</a:t>
            </a:r>
            <a:endParaRPr lang="en-US" altLang="ko-KR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5468600" y="3771900"/>
            <a:ext cx="2374900" cy="419100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개발</a:t>
            </a: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툴</a:t>
            </a: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및</a:t>
            </a: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웹서버</a:t>
            </a:r>
            <a:endParaRPr lang="ko-KR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5316200" y="6248400"/>
            <a:ext cx="2743200" cy="2247900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-Eclipse 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(STS3</a:t>
            </a:r>
            <a:r>
              <a:rPr lang="en-US" altLang="ko-KR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3.9.13</a:t>
            </a: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)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-Spyder</a:t>
            </a:r>
            <a:r>
              <a:rPr lang="en-US" altLang="ko-KR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4.2.5</a:t>
            </a:r>
            <a:endParaRPr lang="en-US" altLang="ko-KR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 -VS Code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-MySQL</a:t>
            </a:r>
            <a:r>
              <a:rPr lang="en-US" altLang="ko-KR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Workbench</a:t>
            </a:r>
            <a:r>
              <a:rPr lang="en-US" altLang="ko-KR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8.0</a:t>
            </a:r>
            <a:endParaRPr lang="en-US" altLang="ko-KR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-Apache Tomcat</a:t>
            </a:r>
            <a:r>
              <a:rPr lang="en-US" altLang="ko-KR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8.5</a:t>
            </a:r>
            <a:endParaRPr lang="en-US" altLang="ko-KR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2420600" y="3754946"/>
            <a:ext cx="2081783" cy="424433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데이터</a:t>
            </a: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수집</a:t>
            </a: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/</a:t>
            </a: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분석</a:t>
            </a:r>
            <a:endParaRPr lang="ko-KR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-38100"/>
            <a:ext cx="18288000" cy="3378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256000" y="-12700"/>
            <a:ext cx="3340100" cy="33401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84199" y="1143000"/>
            <a:ext cx="71882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4.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프로젝트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워크플로우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1" y="3314700"/>
            <a:ext cx="18288000" cy="6934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33400" y="3869246"/>
            <a:ext cx="17297400" cy="6196583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PM (</a:t>
            </a:r>
            <a:r>
              <a:rPr lang="en-US" altLang="ko-KR" sz="46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Project Manager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): </a:t>
            </a: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이상현</a:t>
            </a:r>
            <a:endParaRPr lang="ko-KR" altLang="en-US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전체 프로젝트 관리 및 일정 조율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주요 의사결정</a:t>
            </a:r>
            <a:endParaRPr lang="ko-KR" altLang="en-US" sz="40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PMO (</a:t>
            </a:r>
            <a:r>
              <a:rPr lang="en-US" altLang="ko-KR" sz="46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Project Management Officer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):</a:t>
            </a: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이윤형</a:t>
            </a:r>
            <a:endParaRPr lang="ko-KR" altLang="en-US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PM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지원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일정 관리 보조</a:t>
            </a:r>
            <a:endParaRPr lang="ko-KR" altLang="en-US" sz="40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PA (Project Assistant): </a:t>
            </a: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차지민</a:t>
            </a:r>
            <a:endParaRPr lang="ko-KR" altLang="en-US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기술적 리더십 제공, 아키텍처 설계, 코드 품질 관리, 기술적 문제 및 일정상 문제 	해결 지원</a:t>
            </a:r>
            <a:endParaRPr lang="ko-KR" altLang="en-US" sz="40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endParaRPr lang="ko-KR" altLang="en-US" sz="40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1168400"/>
            <a:ext cx="71374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5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팀 구성 및 역활 분담</a:t>
            </a:r>
            <a:endParaRPr lang="ko-KR" altLang="en-US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45407825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9000" y="3869246"/>
            <a:ext cx="16256000" cy="6196583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PL (</a:t>
            </a:r>
            <a:r>
              <a:rPr lang="en-US" altLang="ko-KR" sz="46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Project Leader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): </a:t>
            </a: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이윤형</a:t>
            </a:r>
            <a:endParaRPr lang="ko-KR" altLang="en-US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5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5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5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파트 구성원</a:t>
            </a:r>
            <a:r>
              <a:rPr lang="en-US" altLang="ko-KR" sz="45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r>
              <a:rPr lang="ko-KR" altLang="en-US" sz="45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altLang="en-US" sz="45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이주연</a:t>
            </a:r>
            <a:r>
              <a:rPr lang="en-US" altLang="ko-KR" sz="45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5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백찬혁</a:t>
            </a:r>
            <a:endParaRPr lang="ko-KR" altLang="en-US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화면 기획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설계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구현</a:t>
            </a:r>
            <a:endParaRPr lang="ko-KR" altLang="en-US" sz="40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화면 정의서</a:t>
            </a:r>
            <a:endParaRPr lang="ko-KR" altLang="en-US" sz="40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- UI/UX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설계</a:t>
            </a:r>
            <a:endParaRPr lang="ko-KR" altLang="en-US" sz="40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프로토 타입</a:t>
            </a:r>
            <a:endParaRPr lang="ko-KR" altLang="en-US" sz="40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HTML, CSS, JAVASCRIPT, BOOTSTRAP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사용하여 화면 구현</a:t>
            </a:r>
            <a:endParaRPr lang="ko-KR" altLang="en-US" sz="40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endParaRPr lang="ko-KR" altLang="en-US" sz="40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1168400"/>
            <a:ext cx="119761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5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팀 구성 및 역활 분담 </a:t>
            </a:r>
            <a:r>
              <a:rPr lang="en-US" alt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-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en-US" altLang="ko-KR" sz="40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FRONTEND</a:t>
            </a:r>
            <a:endParaRPr lang="en-US" altLang="ko-KR" sz="40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6524975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399</ep:Words>
  <ep:PresentationFormat>On-screen Show (4:3)</ep:PresentationFormat>
  <ep:Paragraphs>95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ledle</cp:lastModifiedBy>
  <dcterms:modified xsi:type="dcterms:W3CDTF">2024-08-26T09:15:45.590</dcterms:modified>
  <cp:revision>61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