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56" r:id="rId3"/>
    <p:sldId id="268" r:id="rId4"/>
    <p:sldId id="296" r:id="rId5"/>
    <p:sldId id="263" r:id="rId6"/>
    <p:sldId id="265" r:id="rId7"/>
    <p:sldId id="295" r:id="rId8"/>
    <p:sldId id="329" r:id="rId9"/>
    <p:sldId id="330" r:id="rId10"/>
    <p:sldId id="331" r:id="rId11"/>
    <p:sldId id="332" r:id="rId12"/>
    <p:sldId id="333" r:id="rId13"/>
    <p:sldId id="260" r:id="rId14"/>
    <p:sldId id="269" r:id="rId15"/>
    <p:sldId id="270" r:id="rId16"/>
    <p:sldId id="271" r:id="rId17"/>
    <p:sldId id="272" r:id="rId18"/>
    <p:sldId id="334" r:id="rId19"/>
    <p:sldId id="335" r:id="rId20"/>
    <p:sldId id="336" r:id="rId21"/>
    <p:sldId id="352" r:id="rId22"/>
    <p:sldId id="353" r:id="rId23"/>
    <p:sldId id="354" r:id="rId24"/>
    <p:sldId id="351" r:id="rId25"/>
    <p:sldId id="297" r:id="rId26"/>
    <p:sldId id="299" r:id="rId27"/>
    <p:sldId id="300" r:id="rId28"/>
    <p:sldId id="301" r:id="rId29"/>
    <p:sldId id="302" r:id="rId30"/>
    <p:sldId id="309" r:id="rId31"/>
    <p:sldId id="303" r:id="rId32"/>
    <p:sldId id="305" r:id="rId33"/>
    <p:sldId id="355" r:id="rId34"/>
    <p:sldId id="306" r:id="rId35"/>
    <p:sldId id="307" r:id="rId36"/>
    <p:sldId id="323" r:id="rId37"/>
    <p:sldId id="327" r:id="rId38"/>
    <p:sldId id="328" r:id="rId39"/>
    <p:sldId id="313" r:id="rId40"/>
    <p:sldId id="314" r:id="rId41"/>
    <p:sldId id="315" r:id="rId42"/>
    <p:sldId id="325" r:id="rId43"/>
    <p:sldId id="318" r:id="rId44"/>
    <p:sldId id="320" r:id="rId45"/>
    <p:sldId id="317" r:id="rId46"/>
    <p:sldId id="321" r:id="rId47"/>
    <p:sldId id="326" r:id="rId48"/>
    <p:sldId id="322" r:id="rId49"/>
    <p:sldId id="316" r:id="rId50"/>
    <p:sldId id="324" r:id="rId51"/>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138F972D-3A02-497A-9D08-DF27CF173CB4}" styleName="Generic Style 1- Body/Background Dark Color 1">
    <a:tblBg>
      <a:fillRef idx="2">
        <a:schemeClr val="dk1"/>
      </a:fillRef>
      <a:effectRef idx="2">
        <a:schemeClr val="dk1"/>
      </a:effectRef>
    </a:tblBg>
    <a:wholeTbl>
      <a:tcTxStyle>
        <a:fontRef idx="minor">
          <a:scrgbClr r="0" g="0" b="0"/>
        </a:fontRef>
        <a:schemeClr val="dk1"/>
      </a:tcTxStyle>
      <a:tcStyle>
        <a:tcBdr>
          <a:left>
            <a:lnRef idx="1">
              <a:schemeClr val="lt1"/>
            </a:lnRef>
          </a:left>
          <a:right>
            <a:lnRef idx="1">
              <a:schemeClr val="lt1"/>
            </a:lnRef>
          </a:right>
          <a:top>
            <a:lnRef idx="1">
              <a:schemeClr val="lt1"/>
            </a:lnRef>
          </a:top>
          <a:bottom>
            <a:lnRef idx="1">
              <a:schemeClr val="lt1"/>
            </a:lnRef>
          </a:bottom>
          <a:insideH>
            <a:lnRef idx="1">
              <a:schemeClr val="lt1"/>
            </a:lnRef>
          </a:insideH>
          <a:insideV>
            <a:lnRef idx="1">
              <a:schemeClr val="lt1"/>
            </a:lnRef>
          </a:insideV>
        </a:tcBdr>
        <a:fill>
          <a:noFill/>
        </a:fill>
      </a:tcStyle>
    </a:wholeTbl>
    <a:band1H>
      <a:tcTxStyle/>
      <a:tcStyle>
        <a:tcBdr/>
        <a:fill>
          <a:solidFill>
            <a:schemeClr val="dk1">
              <a:alpha val="40000"/>
            </a:schemeClr>
          </a:solidFill>
        </a:fill>
      </a:tcStyle>
    </a:band1H>
    <a:band2H>
      <a:tcTxStyle/>
      <a:tcStyle>
        <a:tcBdr/>
      </a:tcStyle>
    </a:band2H>
    <a:band1V>
      <a:tcTxStyle/>
      <a:tcStyle>
        <a:tcBdr>
          <a:top>
            <a:lnRef idx="1">
              <a:schemeClr val="lt1"/>
            </a:lnRef>
          </a:top>
          <a:bottom>
            <a:lnRef idx="1">
              <a:schemeClr val="lt1"/>
            </a:lnRef>
          </a:bottom>
        </a:tcBdr>
        <a:fill>
          <a:solidFill>
            <a:schemeClr val="dk1">
              <a:alpha val="20000"/>
            </a:schemeClr>
          </a:solidFill>
        </a:fill>
      </a:tcStyle>
    </a:band1V>
    <a:band2V>
      <a:tcTxStyle/>
      <a:tcStyle>
        <a:tcBdr/>
      </a:tcStyle>
    </a:band2V>
    <a:lastCol>
      <a:tcTxStyle b="on"/>
      <a:tcStyle>
        <a:tcBdr>
          <a:left>
            <a:lnRef idx="2">
              <a:schemeClr val="lt1"/>
            </a:lnRef>
          </a:left>
          <a:right>
            <a:lnRef idx="1">
              <a:schemeClr val="lt1"/>
            </a:lnRef>
          </a:right>
          <a:top>
            <a:lnRef idx="1">
              <a:schemeClr val="lt1"/>
            </a:lnRef>
          </a:top>
          <a:bottom>
            <a:lnRef idx="1">
              <a:schemeClr val="lt1"/>
            </a:lnRef>
          </a:bottom>
          <a:insideH>
            <a:lnRef idx="1">
              <a:schemeClr val="lt1"/>
            </a:lnRef>
          </a:insideH>
          <a:insideV>
            <a:ln>
              <a:noFill/>
            </a:ln>
          </a:insideV>
        </a:tcBdr>
      </a:tcStyle>
    </a:lastCol>
    <a:firstCol>
      <a:tcTxStyle b="on"/>
      <a:tcStyle>
        <a:tcBdr>
          <a:left>
            <a:lnRef idx="1">
              <a:schemeClr val="lt1"/>
            </a:lnRef>
          </a:left>
          <a:right>
            <a:lnRef idx="2">
              <a:schemeClr val="lt1"/>
            </a:lnRef>
          </a:right>
          <a:top>
            <a:lnRef idx="1">
              <a:schemeClr val="lt1"/>
            </a:lnRef>
          </a:top>
          <a:bottom>
            <a:lnRef idx="1">
              <a:schemeClr val="lt1"/>
            </a:lnRef>
          </a:bottom>
          <a:insideH>
            <a:lnRef idx="1">
              <a:schemeClr val="lt1"/>
            </a:lnRef>
          </a:insideH>
          <a:insideV>
            <a:ln>
              <a:noFill/>
            </a:ln>
          </a:insideV>
        </a:tcBdr>
      </a:tcStyle>
    </a:firstCol>
    <a:lastRow>
      <a:tcTxStyle b="on"/>
      <a:tcStyle>
        <a:tcBdr>
          <a:left>
            <a:lnRef idx="1">
              <a:schemeClr val="lt1"/>
            </a:lnRef>
          </a:left>
          <a:right>
            <a:lnRef idx="1">
              <a:schemeClr val="lt1"/>
            </a:lnRef>
          </a:right>
          <a:top>
            <a:lnRef idx="2">
              <a:schemeClr val="lt1"/>
            </a:lnRef>
          </a:top>
          <a:bottom>
            <a:lnRef idx="2">
              <a:schemeClr val="lt1"/>
            </a:lnRef>
          </a:bottom>
          <a:insideH>
            <a:ln>
              <a:noFill/>
            </a:ln>
          </a:insideH>
          <a:insideV>
            <a:ln>
              <a:noFill/>
            </a:ln>
          </a:insideV>
        </a:tcBdr>
        <a:fill>
          <a:noFill/>
        </a:fill>
      </a:tcStyle>
    </a:lastRow>
    <a:firstRow>
      <a:tcTxStyle b="on">
        <a:fontRef idx="minor">
          <a:scrgbClr r="0" g="0" b="0"/>
        </a:fontRef>
        <a:schemeClr val="lt1"/>
      </a:tcTxStyle>
      <a:tcStyle>
        <a:tcBdr>
          <a:left>
            <a:lnRef idx="1">
              <a:schemeClr val="dk1"/>
            </a:lnRef>
          </a:left>
          <a:right>
            <a:lnRef idx="1">
              <a:schemeClr val="dk1"/>
            </a:lnRef>
          </a:right>
          <a:top>
            <a:lnRef idx="1">
              <a:schemeClr val="dk1"/>
            </a:lnRef>
          </a:top>
          <a:bottom>
            <a:lnRef idx="3">
              <a:schemeClr val="lt1"/>
            </a:lnRef>
          </a:bottom>
          <a:insideH>
            <a:ln>
              <a:noFill/>
            </a:ln>
          </a:insideH>
          <a:insideV>
            <a:ln>
              <a:noFill/>
            </a:ln>
          </a:insideV>
        </a:tcBdr>
        <a:fill>
          <a:gradFill rotWithShape="1">
            <a:gsLst>
              <a:gs pos="0">
                <a:schemeClr val="dk1">
                  <a:shade val="61000"/>
                  <a:satMod val="130000"/>
                </a:schemeClr>
              </a:gs>
              <a:gs pos="50000">
                <a:schemeClr val="dk1">
                  <a:shade val="93000"/>
                  <a:satMod val="130000"/>
                </a:schemeClr>
              </a:gs>
              <a:gs pos="100000">
                <a:schemeClr val="dk1">
                  <a:shade val="99000"/>
                  <a:satMod val="135000"/>
                </a:schemeClr>
              </a:gs>
            </a:gsLst>
            <a:lin ang="16200000" scaled="0"/>
          </a:gradFill>
        </a:fill>
      </a:tcStyle>
    </a:firstRow>
  </a:tblStyle>
  <a:tblStyle styleId="{76450435-6131-4BA9-BD02-603D08AFE7CB}" styleName="Light Style 1 - Accent 3">
    <a:wholeTbl>
      <a:tcTxStyle>
        <a:fontRef idx="minor">
          <a:scrgbClr r="0" g="0" b="0"/>
        </a:fontRef>
        <a:schemeClr val="tx1"/>
      </a:tcTxStyle>
      <a:tcStyle>
        <a:tcBdr>
          <a:left>
            <a:ln>
              <a:noFill/>
            </a:ln>
          </a:left>
          <a:right>
            <a:ln>
              <a:noFill/>
            </a:ln>
          </a:right>
          <a:top>
            <a:ln w="22700" cmpd="sng">
              <a:solidFill>
                <a:schemeClr val="accent3"/>
              </a:solidFill>
            </a:ln>
          </a:top>
          <a:bottom>
            <a:ln w="22700" cmpd="sng">
              <a:solidFill>
                <a:schemeClr val="accent3"/>
              </a:solidFill>
            </a:ln>
          </a:bottom>
          <a:insideH>
            <a:ln>
              <a:noFill/>
            </a:ln>
          </a:insideH>
          <a:insideV>
            <a:ln>
              <a:noFill/>
            </a:ln>
          </a:insideV>
        </a:tcBdr>
        <a:fill>
          <a:noFill/>
        </a:fill>
      </a:tcStyle>
    </a:wholeTbl>
    <a:band1H>
      <a:tcTxStyle/>
      <a:tcStyle>
        <a:tcBdr>
          <a:top>
            <a:ln w="10000" cmpd="sng">
              <a:solidFill>
                <a:schemeClr val="accent3"/>
              </a:solidFill>
            </a:ln>
          </a:top>
          <a:bottom>
            <a:ln w="10000" cmpd="sng">
              <a:solidFill>
                <a:schemeClr val="accent3"/>
              </a:solidFill>
            </a:ln>
          </a:bottom>
        </a:tcBdr>
        <a:fill>
          <a:solidFill>
            <a:schemeClr val="accent3">
              <a:alpha val="20000"/>
              <a:tint val="80000"/>
            </a:schemeClr>
          </a:solidFill>
        </a:fill>
      </a:tcStyle>
    </a:band1H>
    <a:band2H>
      <a:tcTxStyle/>
      <a:tcStyle>
        <a:tcBdr/>
      </a:tcStyle>
    </a:band2H>
    <a:band1V>
      <a:tcTxStyle/>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dbl">
              <a:solidFill>
                <a:schemeClr val="accent3"/>
              </a:solidFill>
            </a:ln>
          </a:top>
        </a:tcBdr>
        <a:fill>
          <a:noFill/>
        </a:fill>
      </a:tcStyle>
    </a:lastRow>
    <a:firstRow>
      <a:tcTxStyle b="on"/>
      <a:tcStyle>
        <a:tcBdr>
          <a:bottom>
            <a:ln w="22700" cmpd="sng">
              <a:solidFill>
                <a:schemeClr val="accent3"/>
              </a:solidFill>
            </a:ln>
          </a:bottom>
        </a:tcBdr>
        <a:fill>
          <a:noFill/>
        </a:fill>
      </a:tcStyle>
    </a:firstRow>
  </a:tblStyle>
  <a:tblStyle styleId="{F8D88D6A-5F01-457D-8EC9-7B5F63248C40}" styleName="Normal Style 1 - Body/Background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lum val="90000"/>
            </a:schemeClr>
          </a:solidFill>
        </a:fill>
      </a:tcStyle>
    </a:wholeTbl>
    <a:band1H>
      <a:tcTxStyle/>
      <a:tcStyle>
        <a:tcBdr/>
        <a:fill>
          <a:solidFill>
            <a:schemeClr val="dk1">
              <a:lum val="80000"/>
            </a:schemeClr>
          </a:solidFill>
        </a:fill>
      </a:tcStyle>
    </a:band1H>
    <a:band2H>
      <a:tcTxStyle/>
      <a:tcStyle>
        <a:tcBdr/>
      </a:tcStyle>
    </a:band2H>
    <a:band1V>
      <a:tcTxStyle/>
      <a:tcStyle>
        <a:tcBdr/>
        <a:fill>
          <a:solidFill>
            <a:schemeClr val="dk1">
              <a:lum val="80000"/>
            </a:schemeClr>
          </a:solidFill>
        </a:fill>
      </a:tcStyle>
    </a:band1V>
    <a:band2V>
      <a:tcTxStyle/>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42320776-619C-4BAB-845C-80F7B59164DB}" styleName="Generic Style 2- Body/Background Dark Color 1">
    <a:tblBg>
      <a:fillRef idx="3">
        <a:schemeClr val="lt1"/>
      </a:fillRef>
      <a:effectRef idx="3">
        <a:schemeClr val="lt1"/>
      </a:effectRef>
    </a:tblBg>
    <a:wholeTbl>
      <a:tcTxStyle>
        <a:fontRef idx="minor">
          <a:scrgbClr r="0" g="0" b="0"/>
        </a:fontRef>
        <a:schemeClr val="lt1"/>
      </a:tcTxStyle>
      <a:tcStyle>
        <a:tcBdr>
          <a:left>
            <a:lnRef idx="1">
              <a:schemeClr val="lt1">
                <a:tint val="50000"/>
              </a:schemeClr>
            </a:lnRef>
          </a:left>
          <a:right>
            <a:lnRef idx="1">
              <a:schemeClr val="lt1">
                <a:tint val="50000"/>
              </a:schemeClr>
            </a:lnRef>
          </a:right>
          <a:top>
            <a:lnRef idx="1">
              <a:schemeClr val="lt1">
                <a:tint val="50000"/>
              </a:schemeClr>
            </a:lnRef>
          </a:top>
          <a:bottom>
            <a:lnRef idx="1">
              <a:schemeClr val="lt1">
                <a:tint val="50000"/>
              </a:schemeClr>
            </a:lnRef>
          </a:bottom>
          <a:insideH>
            <a:lnRef idx="0">
              <a:schemeClr val="dk1"/>
            </a:lnRef>
          </a:insideH>
          <a:insideV>
            <a:lnRef idx="0">
              <a:schemeClr val="dk1"/>
            </a:lnRef>
          </a:insideV>
        </a:tcBdr>
        <a:fill>
          <a:noFill/>
        </a:fill>
      </a:tcStyle>
    </a:wholeTbl>
    <a:band1H>
      <a:tcTxStyle/>
      <a:tcStyle>
        <a:tcBdr/>
        <a:fill>
          <a:solidFill>
            <a:schemeClr val="dk1">
              <a:alpha val="20000"/>
            </a:schemeClr>
          </a:solidFill>
        </a:fill>
      </a:tcStyle>
    </a:band1H>
    <a:band1V>
      <a:tcTxStyle/>
      <a:tcStyle>
        <a:tcBdr/>
        <a:fill>
          <a:solidFill>
            <a:schemeClr val="dk1">
              <a:alpha val="20000"/>
            </a:schemeClr>
          </a:solidFill>
        </a:fill>
      </a:tcStyle>
    </a:band1V>
    <a:lastCol>
      <a:tcTxStyle b="on"/>
      <a:tcStyle>
        <a:tcBdr>
          <a:left>
            <a:lnRef idx="2">
              <a:schemeClr val="lt1"/>
            </a:lnRef>
          </a:left>
        </a:tcBdr>
      </a:tcStyle>
    </a:lastCol>
    <a:firstCol>
      <a:tcTxStyle b="on">
        <a:fontRef idx="minor">
          <a:schemeClr val="dk1"/>
        </a:fontRef>
      </a:tcTxStyle>
      <a:tcStyle>
        <a:tcBdr>
          <a:right>
            <a:lnRef idx="2">
              <a:schemeClr val="lt1"/>
            </a:lnRef>
          </a:right>
        </a:tcBdr>
      </a:tcStyle>
    </a:firstCol>
    <a:lastRow>
      <a:tcTxStyle b="on"/>
      <a:tcStyle>
        <a:tcBdr>
          <a:top>
            <a:lnRef idx="0">
              <a:schemeClr val="lt1"/>
            </a:lnRef>
          </a:top>
        </a:tcBdr>
        <a:fill>
          <a:solidFill>
            <a:schemeClr val="lt1">
              <a:shade val="60000"/>
            </a:schemeClr>
          </a:solidFill>
        </a:fill>
      </a:tcStyle>
    </a:lastRow>
    <a:seCell>
      <a:tcTxStyle/>
      <a:tcStyle>
        <a:tcBdr>
          <a:left>
            <a:lnRef idx="2">
              <a:schemeClr val="lt1"/>
            </a:lnRef>
          </a:left>
          <a:top>
            <a:ln>
              <a:noFill/>
            </a:ln>
          </a:top>
        </a:tcBdr>
      </a:tcStyle>
    </a:seCell>
    <a:swCell>
      <a:tcTxStyle/>
      <a:tcStyle>
        <a:tcBdr>
          <a:right>
            <a:lnRef idx="2">
              <a:schemeClr val="lt1"/>
            </a:lnRef>
          </a:right>
          <a:top>
            <a:ln>
              <a:noFill/>
            </a:ln>
          </a:top>
        </a:tcBdr>
      </a:tcStyle>
    </a:swCell>
    <a:firstRow>
      <a:tcTxStyle b="on"/>
      <a:tcStyle>
        <a:tcBdr>
          <a:bottom>
            <a:lnRef idx="0">
              <a:schemeClr val="lt1"/>
            </a:lnRef>
          </a:bottom>
        </a:tcBdr>
        <a:fill>
          <a:noFill/>
        </a:fill>
      </a:tcStyle>
    </a:firstRow>
    <a:neCell>
      <a:tcTxStyle/>
      <a:tcStyle>
        <a:tcBdr>
          <a:bottom>
            <a:ln>
              <a:noFill/>
            </a:ln>
          </a:bottom>
        </a:tcBdr>
      </a:tcStyle>
    </a:neCell>
  </a:tblStyle>
  <a:tblStyle styleId="{E1AC179A-AAE8-4965-B83C-04088BF44C00}" styleName="Light Style 1 - Accent 2">
    <a:wholeTbl>
      <a:tcTxStyle>
        <a:fontRef idx="minor">
          <a:scrgbClr r="0" g="0" b="0"/>
        </a:fontRef>
        <a:schemeClr val="tx1"/>
      </a:tcTxStyle>
      <a:tcStyle>
        <a:tcBdr>
          <a:left>
            <a:ln>
              <a:noFill/>
            </a:ln>
          </a:left>
          <a:right>
            <a:ln>
              <a:noFill/>
            </a:ln>
          </a:right>
          <a:top>
            <a:ln w="22700" cmpd="sng">
              <a:solidFill>
                <a:schemeClr val="accent2"/>
              </a:solidFill>
            </a:ln>
          </a:top>
          <a:bottom>
            <a:ln w="22700" cmpd="sng">
              <a:solidFill>
                <a:schemeClr val="accent2"/>
              </a:solidFill>
            </a:ln>
          </a:bottom>
          <a:insideH>
            <a:ln>
              <a:noFill/>
            </a:ln>
          </a:insideH>
          <a:insideV>
            <a:ln>
              <a:noFill/>
            </a:ln>
          </a:insideV>
        </a:tcBdr>
        <a:fill>
          <a:noFill/>
        </a:fill>
      </a:tcStyle>
    </a:wholeTbl>
    <a:band1H>
      <a:tcTxStyle/>
      <a:tcStyle>
        <a:tcBdr>
          <a:top>
            <a:ln w="10000" cmpd="sng">
              <a:solidFill>
                <a:schemeClr val="accent2"/>
              </a:solidFill>
            </a:ln>
          </a:top>
          <a:bottom>
            <a:ln w="10000" cmpd="sng">
              <a:solidFill>
                <a:schemeClr val="accent2"/>
              </a:solidFill>
            </a:ln>
          </a:bottom>
        </a:tcBdr>
        <a:fill>
          <a:solidFill>
            <a:schemeClr val="accent2">
              <a:alpha val="20000"/>
              <a:tint val="80000"/>
            </a:schemeClr>
          </a:solidFill>
        </a:fill>
      </a:tcStyle>
    </a:band1H>
    <a:band2H>
      <a:tcTxStyle/>
      <a:tcStyle>
        <a:tcBdr/>
      </a:tcStyle>
    </a:band2H>
    <a:band1V>
      <a:tcTxStyle/>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dbl">
              <a:solidFill>
                <a:schemeClr val="accent2"/>
              </a:solidFill>
            </a:ln>
          </a:top>
        </a:tcBdr>
        <a:fill>
          <a:noFill/>
        </a:fill>
      </a:tcStyle>
    </a:lastRow>
    <a:firstRow>
      <a:tcTxStyle b="on"/>
      <a:tcStyle>
        <a:tcBdr>
          <a:bottom>
            <a:ln w="22700" cmpd="sng">
              <a:solidFill>
                <a:schemeClr val="accent2"/>
              </a:solidFill>
            </a:ln>
          </a:bottom>
        </a:tcBdr>
        <a:fill>
          <a:noFill/>
        </a:fill>
      </a:tcStyle>
    </a:firstRow>
  </a:tblStyle>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autoAdjust="0"/>
    <p:restoredTop sz="94622" autoAdjust="0"/>
  </p:normalViewPr>
  <p:slideViewPr>
    <p:cSldViewPr>
      <p:cViewPr varScale="1">
        <p:scale>
          <a:sx n="100" d="100"/>
          <a:sy n="100" d="100"/>
        </p:scale>
        <p:origin x="-1092" y="-90"/>
      </p:cViewPr>
      <p:guideLst>
        <p:guide orient="horz" pos="3239"/>
        <p:guide pos="5759"/>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slide" Target="slides/slide47.xml"  /><Relationship Id="rId5" Type="http://schemas.openxmlformats.org/officeDocument/2006/relationships/slide" Target="slides/slide3.xml"  /><Relationship Id="rId50" Type="http://schemas.openxmlformats.org/officeDocument/2006/relationships/slide" Target="slides/slide48.xml"  /><Relationship Id="rId51" Type="http://schemas.openxmlformats.org/officeDocument/2006/relationships/slide" Target="slides/slide49.xml"  /><Relationship Id="rId52" Type="http://schemas.openxmlformats.org/officeDocument/2006/relationships/presProps" Target="presProps.xml"  /><Relationship Id="rId53" Type="http://schemas.openxmlformats.org/officeDocument/2006/relationships/viewProps" Target="viewProps.xml"  /><Relationship Id="rId54" Type="http://schemas.openxmlformats.org/officeDocument/2006/relationships/theme" Target="theme/theme1.xml"  /><Relationship Id="rId55" Type="http://schemas.openxmlformats.org/officeDocument/2006/relationships/tableStyles" Target="tableStyles.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말 개체 틀 1"/>
          <p:cNvSpPr>
            <a:spLocks noGrp="1"/>
          </p:cNvSpPr>
          <p:nvPr>
            <p:ph type="hdr" sz="quarter" idx="0"/>
          </p:nvPr>
        </p:nvSpPr>
        <p:spPr>
          <a:xfrm>
            <a:off x="0" y="0"/>
            <a:ext cx="2971800" cy="457200"/>
          </a:xfrm>
          <a:prstGeom prst="rect">
            <a:avLst/>
          </a:prstGeom>
        </p:spPr>
        <p:txBody>
          <a:bodyPr vert="horz" lIns="91440" tIns="45720" rIns="91440" bIns="45720"/>
          <a:lstStyle>
            <a:lvl1pPr algn="l">
              <a:defRPr sz="1200"/>
            </a:lvl1pPr>
          </a:lstStyle>
          <a:p>
            <a:pPr lvl="0">
              <a:defRPr/>
            </a:pPr>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a:lstStyle>
            <a:lvl1pPr algn="r">
              <a:defRPr sz="1200"/>
            </a:lvl1pPr>
          </a:lstStyle>
          <a:p>
            <a:pPr lvl="0">
              <a:defRPr/>
            </a:pPr>
            <a:fld id="{E2B2BC9D-A816-4D0A-858B-1D023B3A8ACA}" type="datetime1">
              <a:rPr lang="ko-KR" altLang="en-US"/>
              <a:pPr lvl="0">
                <a:defRPr/>
              </a:pPr>
              <a:t>2024-09-23</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anchor="ctr"/>
          <a:lstStyle/>
          <a:p>
            <a:pPr lvl="0">
              <a:defRPr/>
            </a:pPr>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anchor="b"/>
          <a:lstStyle>
            <a:lvl1pPr algn="l">
              <a:defRPr sz="1200"/>
            </a:lvl1pPr>
          </a:lstStyle>
          <a:p>
            <a:pPr lvl="0">
              <a:defRPr/>
            </a:pPr>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anchor="b"/>
          <a:lstStyle>
            <a:lvl1pPr algn="r">
              <a:defRPr sz="1200"/>
            </a:lvl1pPr>
          </a:lstStyle>
          <a:p>
            <a:pPr lvl="0">
              <a:defRPr/>
            </a:pPr>
            <a:fld id="{09F4262C-968C-4EE9-8164-CE16364706B3}" type="slidenum">
              <a:rPr lang="ko-KR" altLang="en-US"/>
              <a:pPr lvl="0">
                <a:defRPr/>
              </a:pPr>
              <a:t>‹#›</a:t>
            </a:fld>
            <a:endParaRPr lang="ko-KR" altLang="en-US"/>
          </a:p>
        </p:txBody>
      </p:sp>
    </p:spTree>
    <p:extLst>
      <p:ext uri="{BB962C8B-B14F-4D97-AF65-F5344CB8AC3E}">
        <p14:creationId xmlns:p14="http://schemas.microsoft.com/office/powerpoint/2010/main" val="4017916071"/>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r>
              <a:rPr lang="ko-KR" altLang="en-US"/>
              <a:t>소비자 맞춤형 경험 제공:</a:t>
            </a:r>
            <a:endParaRPr lang="ko-KR" altLang="en-US"/>
          </a:p>
          <a:p>
            <a:pPr lvl="0">
              <a:defRPr/>
            </a:pPr>
            <a:r>
              <a:rPr lang="ko-KR" altLang="en-US"/>
              <a:t> - 사용자의 취향과 요구를 분석하여 개별 맞춤형 카페 추천을 제공함으로써 사용자 만족도를 극대화.</a:t>
            </a:r>
            <a:endParaRPr lang="ko-KR" altLang="en-US"/>
          </a:p>
          <a:p>
            <a:pPr lvl="0">
              <a:defRPr/>
            </a:pPr>
            <a:r>
              <a:rPr lang="ko-KR" altLang="en-US"/>
              <a:t> - 홍대 지역 내 다양한 카페를 탐색할 수 있어 선택의 폭을 넓히고 방문 의사 결정을 용이하게 함.</a:t>
            </a:r>
            <a:endParaRPr lang="ko-KR" altLang="en-US"/>
          </a:p>
          <a:p>
            <a:pPr lvl="0">
              <a:defRPr/>
            </a:pPr>
            <a:endParaRPr lang="ko-KR" altLang="en-US"/>
          </a:p>
          <a:p>
            <a:pPr lvl="0">
              <a:defRPr/>
            </a:pPr>
            <a:r>
              <a:rPr lang="ko-KR" altLang="en-US"/>
              <a:t>카페 방문율 및 고객 유입 증대:</a:t>
            </a:r>
            <a:endParaRPr lang="ko-KR" altLang="en-US"/>
          </a:p>
          <a:p>
            <a:pPr lvl="0">
              <a:defRPr/>
            </a:pPr>
            <a:r>
              <a:rPr lang="ko-KR" altLang="en-US"/>
              <a:t> - 카페가 제공하는 서비스, 분위기, 리뷰 기반 추천으로 잠재 고객과의 연결을 강화하여 실제 방문으로 이어질 가능성 높임.</a:t>
            </a:r>
            <a:endParaRPr lang="ko-KR" altLang="en-US"/>
          </a:p>
          <a:p>
            <a:pPr lvl="0">
              <a:defRPr/>
            </a:pPr>
            <a:r>
              <a:rPr lang="ko-KR" altLang="en-US"/>
              <a:t> - 추천 시스템과 필터링 기능을 통해 특정 카페의 타겟 고객에게 맞춤형 홍보 효과를 기대할 수 있음.</a:t>
            </a:r>
            <a:endParaRPr lang="ko-KR" altLang="en-US"/>
          </a:p>
          <a:p>
            <a:pPr lvl="0">
              <a:defRPr/>
            </a:pPr>
            <a:endParaRPr lang="ko-KR" altLang="en-US"/>
          </a:p>
          <a:p>
            <a:pPr lvl="0">
              <a:defRPr/>
            </a:pPr>
            <a:r>
              <a:rPr lang="ko-KR" altLang="en-US"/>
              <a:t>데이터 기반 의사결정 지원:</a:t>
            </a:r>
            <a:endParaRPr lang="ko-KR" altLang="en-US"/>
          </a:p>
          <a:p>
            <a:pPr lvl="0">
              <a:defRPr/>
            </a:pPr>
            <a:r>
              <a:rPr lang="ko-KR" altLang="en-US"/>
              <a:t> - 소비자 선호도, 리뷰 데이터 등을 수집하여 카페 운영자가 고객의 요구를 파악하고, 이를 바탕으로 메뉴, 서비스 개선 전략 수립 가능.</a:t>
            </a:r>
            <a:endParaRPr lang="ko-KR" altLang="en-US"/>
          </a:p>
          <a:p>
            <a:pPr lvl="0">
              <a:defRPr/>
            </a:pPr>
            <a:r>
              <a:rPr lang="ko-KR" altLang="en-US"/>
              <a:t> - 성별, 연령대 등 다양한 인구 통계학적 데이터를 기반으로 마케팅 전략 수립.</a:t>
            </a:r>
            <a:endParaRPr lang="ko-KR" altLang="en-US"/>
          </a:p>
          <a:p>
            <a:pPr lvl="0">
              <a:defRPr/>
            </a:pPr>
            <a:endParaRPr lang="ko-KR" altLang="en-US"/>
          </a:p>
          <a:p>
            <a:pPr lvl="0">
              <a:defRPr/>
            </a:pPr>
            <a:r>
              <a:rPr lang="ko-KR" altLang="en-US"/>
              <a:t>편의성 및 사용자 경험 향상:</a:t>
            </a:r>
            <a:endParaRPr lang="ko-KR" altLang="en-US"/>
          </a:p>
          <a:p>
            <a:pPr lvl="0">
              <a:defRPr/>
            </a:pPr>
            <a:r>
              <a:rPr lang="ko-KR" altLang="en-US"/>
              <a:t> - 소비자가 원하는 카페를 손쉽게 찾고, 다양한 필터링 옵션을 통해 자신에게 맞는 카페를 찾는 시간을 절약할 수 있음.</a:t>
            </a:r>
            <a:endParaRPr lang="ko-KR" altLang="en-US"/>
          </a:p>
          <a:p>
            <a:pPr lvl="0">
              <a:defRPr/>
            </a:pPr>
            <a:r>
              <a:rPr lang="ko-KR" altLang="en-US"/>
              <a:t> - 와이파이, 주차, 흡연실, 휠체어 접근성 등 편의 시설 검색을 통해 특정 요구사항을 가진 사용자들의 만족도를 높임.</a:t>
            </a: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3</a:t>
            </a:fld>
            <a:endParaRPr lang="ko-KR" altLang="en-US"/>
          </a:p>
        </p:txBody>
      </p:sp>
    </p:spTree>
    <p:extLst>
      <p:ext uri="{BB962C8B-B14F-4D97-AF65-F5344CB8AC3E}">
        <p14:creationId xmlns:p14="http://schemas.microsoft.com/office/powerpoint/2010/main" val="1656035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10.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11.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2.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3.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4.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5.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6.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Layouts/slideLayout9.xml><?xml version="1.0" encoding="utf-8"?>
<p:sldLayout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PhAnim="1"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xmlns:mc="http://schemas.openxmlformats.org/markup-compatibility/2006" xmlns:hp="http://schemas.haansoft.com/office/presentation/8.0" mc:Ignorable="hp" hp:hslDur="50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5.png"  /><Relationship Id="rId3" Type="http://schemas.openxmlformats.org/officeDocument/2006/relationships/image" Target="../media/image16.png"  /><Relationship Id="rId4" Type="http://schemas.openxmlformats.org/officeDocument/2006/relationships/image" Target="../media/image17.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8.png"  /><Relationship Id="rId3" Type="http://schemas.openxmlformats.org/officeDocument/2006/relationships/image" Target="../media/image19.png"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png"  /><Relationship Id="rId3" Type="http://schemas.openxmlformats.org/officeDocument/2006/relationships/image" Target="../media/image5.pn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0.png"  /><Relationship Id="rId3" Type="http://schemas.openxmlformats.org/officeDocument/2006/relationships/image" Target="../media/image13.png"  /><Relationship Id="rId4" Type="http://schemas.openxmlformats.org/officeDocument/2006/relationships/image" Target="../media/image14.png"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1.png"  /><Relationship Id="rId3" Type="http://schemas.openxmlformats.org/officeDocument/2006/relationships/image" Target="../media/image22.png"  /><Relationship Id="rId4" Type="http://schemas.openxmlformats.org/officeDocument/2006/relationships/image" Target="../media/image13.png"  /><Relationship Id="rId5" Type="http://schemas.openxmlformats.org/officeDocument/2006/relationships/image" Target="../media/image14.png"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3.png"  /><Relationship Id="rId3" Type="http://schemas.openxmlformats.org/officeDocument/2006/relationships/image" Target="../media/image24.png"  /><Relationship Id="rId4" Type="http://schemas.openxmlformats.org/officeDocument/2006/relationships/image" Target="../media/image13.png"  /><Relationship Id="rId5" Type="http://schemas.openxmlformats.org/officeDocument/2006/relationships/image" Target="../media/image14.png"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5.png"  /><Relationship Id="rId3" Type="http://schemas.openxmlformats.org/officeDocument/2006/relationships/image" Target="../media/image26.png"  /><Relationship Id="rId4" Type="http://schemas.openxmlformats.org/officeDocument/2006/relationships/image" Target="../media/image13.png"  /><Relationship Id="rId5" Type="http://schemas.openxmlformats.org/officeDocument/2006/relationships/image" Target="../media/image14.png"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7.png"  /><Relationship Id="rId3" Type="http://schemas.openxmlformats.org/officeDocument/2006/relationships/image" Target="../media/image13.png"  /><Relationship Id="rId4" Type="http://schemas.openxmlformats.org/officeDocument/2006/relationships/image" Target="../media/image14.png"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8.png"  /><Relationship Id="rId3" Type="http://schemas.openxmlformats.org/officeDocument/2006/relationships/image" Target="../media/image29.png"  /><Relationship Id="rId4" Type="http://schemas.openxmlformats.org/officeDocument/2006/relationships/image" Target="../media/image13.png"  /><Relationship Id="rId5" Type="http://schemas.openxmlformats.org/officeDocument/2006/relationships/image" Target="../media/image14.png"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0.png"  /><Relationship Id="rId3" Type="http://schemas.openxmlformats.org/officeDocument/2006/relationships/image" Target="../media/image31.png"  /><Relationship Id="rId4" Type="http://schemas.openxmlformats.org/officeDocument/2006/relationships/image" Target="../media/image13.png"  /><Relationship Id="rId5" Type="http://schemas.openxmlformats.org/officeDocument/2006/relationships/image" Target="../media/image14.png"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2.png"  /><Relationship Id="rId3" Type="http://schemas.openxmlformats.org/officeDocument/2006/relationships/image" Target="../media/image33.png"  /><Relationship Id="rId4" Type="http://schemas.openxmlformats.org/officeDocument/2006/relationships/image" Target="../media/image13.png"  /><Relationship Id="rId5" Type="http://schemas.openxmlformats.org/officeDocument/2006/relationships/image" Target="../media/image14.png"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7.xml"  /><Relationship Id="rId3" Type="http://schemas.openxmlformats.org/officeDocument/2006/relationships/image" Target="../media/image6.png"  /><Relationship Id="rId4" Type="http://schemas.openxmlformats.org/officeDocument/2006/relationships/image" Target="../media/image7.png"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4.png"  /><Relationship Id="rId3" Type="http://schemas.openxmlformats.org/officeDocument/2006/relationships/image" Target="../media/image35.png"  /><Relationship Id="rId4" Type="http://schemas.openxmlformats.org/officeDocument/2006/relationships/image" Target="../media/image13.png"  /><Relationship Id="rId5" Type="http://schemas.openxmlformats.org/officeDocument/2006/relationships/image" Target="../media/image14.png"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6.png"  /><Relationship Id="rId3" Type="http://schemas.openxmlformats.org/officeDocument/2006/relationships/image" Target="../media/image37.png"  /><Relationship Id="rId4" Type="http://schemas.openxmlformats.org/officeDocument/2006/relationships/image" Target="../media/image13.png"  /><Relationship Id="rId5" Type="http://schemas.openxmlformats.org/officeDocument/2006/relationships/image" Target="../media/image14.png"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image" Target="../media/image38.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9.png"  /><Relationship Id="rId3" Type="http://schemas.openxmlformats.org/officeDocument/2006/relationships/image" Target="../media/image40.png"  /><Relationship Id="rId4" Type="http://schemas.openxmlformats.org/officeDocument/2006/relationships/image" Target="../media/image13.png"  /><Relationship Id="rId5" Type="http://schemas.openxmlformats.org/officeDocument/2006/relationships/image" Target="../media/image14.png"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1.png"  /><Relationship Id="rId3" Type="http://schemas.openxmlformats.org/officeDocument/2006/relationships/image" Target="../media/image42.png"  /><Relationship Id="rId4" Type="http://schemas.openxmlformats.org/officeDocument/2006/relationships/image" Target="../media/image13.png"  /><Relationship Id="rId5" Type="http://schemas.openxmlformats.org/officeDocument/2006/relationships/image" Target="../media/image14.png"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3.png"  /><Relationship Id="rId3" Type="http://schemas.openxmlformats.org/officeDocument/2006/relationships/image" Target="../media/image13.png"  /><Relationship Id="rId4" Type="http://schemas.openxmlformats.org/officeDocument/2006/relationships/image" Target="../media/image14.png"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4.png"  /><Relationship Id="rId3" Type="http://schemas.openxmlformats.org/officeDocument/2006/relationships/image" Target="../media/image45.png"  /><Relationship Id="rId4" Type="http://schemas.openxmlformats.org/officeDocument/2006/relationships/image" Target="../media/image13.png"  /><Relationship Id="rId5" Type="http://schemas.openxmlformats.org/officeDocument/2006/relationships/image" Target="../media/image14.png"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6.png"  /><Relationship Id="rId3" Type="http://schemas.openxmlformats.org/officeDocument/2006/relationships/image" Target="../media/image47.png"  /><Relationship Id="rId4" Type="http://schemas.openxmlformats.org/officeDocument/2006/relationships/image" Target="../media/image13.png"  /><Relationship Id="rId5" Type="http://schemas.openxmlformats.org/officeDocument/2006/relationships/image" Target="../media/image14.png"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 Id="rId4" Type="http://schemas.openxmlformats.org/officeDocument/2006/relationships/video" Target="file:///C:\Users\ledle\Videos\&#54861;&#45824;%20&#52852;&#54168;%20&#47582;&#52644;%20&#52628;&#52380;%20&#50937;&#49436;&#48708;&#49828;%20&#49884;&#50672;&#50689;&#49345;.mp4" TargetMode="External" /><Relationship Id="rId5" Type="http://schemas.microsoft.com/office/2007/relationships/media" Target="file:///C:\Users\ledle\Videos\&#54861;&#45824;%20&#52852;&#54168;%20&#47582;&#52644;%20&#52628;&#52380;%20&#50937;&#49436;&#48708;&#49828;%20&#49884;&#50672;&#50689;&#49345;.mp4" TargetMode="External" /><Relationship Id="rId6" Type="http://schemas.openxmlformats.org/officeDocument/2006/relationships/image" Target="../media/image48.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 Id="rId3" Type="http://schemas.openxmlformats.org/officeDocument/2006/relationships/image" Target="../media/image9.png"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0.png"  /><Relationship Id="rId3" Type="http://schemas.openxmlformats.org/officeDocument/2006/relationships/image" Target="../media/image11.png"  /><Relationship Id="rId4" Type="http://schemas.openxmlformats.org/officeDocument/2006/relationships/image" Target="../media/image12.png"  /><Relationship Id="rId5" Type="http://schemas.openxmlformats.org/officeDocument/2006/relationships/image" Target="../media/image11.png"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3.png"  /><Relationship Id="rId3" Type="http://schemas.openxmlformats.org/officeDocument/2006/relationships/image" Target="../media/image14.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107053"/>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4084300" y="0"/>
            <a:ext cx="5384800" cy="5384800"/>
          </a:xfrm>
          <a:prstGeom prst="rect">
            <a:avLst/>
          </a:prstGeom>
        </p:spPr>
      </p:pic>
      <p:pic>
        <p:nvPicPr>
          <p:cNvPr name="Picture 3" id="3"/>
          <p:cNvPicPr>
            <a:picLocks noChangeAspect="true"/>
          </p:cNvPicPr>
          <p:nvPr/>
        </p:nvPicPr>
        <p:blipFill>
          <a:blip r:embed="rId3"/>
          <a:stretch>
            <a:fillRect/>
          </a:stretch>
        </p:blipFill>
        <p:spPr>
          <a:xfrm rot="0">
            <a:off x="17995900" y="3162300"/>
            <a:ext cx="5511800" cy="6172200"/>
          </a:xfrm>
          <a:prstGeom prst="rect">
            <a:avLst/>
          </a:prstGeom>
        </p:spPr>
      </p:pic>
      <p:pic>
        <p:nvPicPr>
          <p:cNvPr id="4" name="Picture 4"/>
          <p:cNvPicPr>
            <a:picLocks noChangeAspect="1"/>
          </p:cNvPicPr>
          <p:nvPr/>
        </p:nvPicPr>
        <p:blipFill rotWithShape="1">
          <a:blip r:embed="rId4"/>
          <a:stretch>
            <a:fillRect/>
          </a:stretch>
        </p:blipFill>
        <p:spPr>
          <a:xfrm>
            <a:off x="13601700" y="6134100"/>
            <a:ext cx="3543300" cy="3975100"/>
          </a:xfrm>
          <a:prstGeom prst="rect">
            <a:avLst/>
          </a:prstGeom>
        </p:spPr>
      </p:pic>
      <p:sp>
        <p:nvSpPr>
          <p:cNvPr id="5" name="TextBox 5"/>
          <p:cNvSpPr txBox="1"/>
          <p:nvPr/>
        </p:nvSpPr>
        <p:spPr>
          <a:xfrm>
            <a:off x="1447800" y="4178300"/>
            <a:ext cx="11417300" cy="2946400"/>
          </a:xfrm>
          <a:prstGeom prst="rect">
            <a:avLst/>
          </a:prstGeom>
        </p:spPr>
        <p:txBody>
          <a:bodyPr lIns="0" tIns="0" rIns="0" bIns="0" anchor="ctr"/>
          <a:lstStyle/>
          <a:p>
            <a:pPr lvl="0" algn="l">
              <a:lnSpc>
                <a:spcPct val="99600"/>
              </a:lnSpc>
              <a:defRPr/>
            </a:pPr>
            <a:r>
              <a:rPr lang="ko-KR" sz="8900" b="1" i="0" u="none" strike="noStrike">
                <a:solidFill>
                  <a:srgbClr val="f4f3f1"/>
                </a:solidFill>
                <a:latin typeface="김해가야체 Regular"/>
                <a:ea typeface="김해가야체 Regular"/>
              </a:rPr>
              <a:t>홍대</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카페</a:t>
            </a:r>
            <a:r>
              <a:rPr lang="en-US" sz="8900" b="1" i="0" u="none" strike="noStrike">
                <a:solidFill>
                  <a:srgbClr val="f4f3f1"/>
                </a:solidFill>
                <a:latin typeface="김해가야체 Regular"/>
                <a:ea typeface="김해가야체 Regular"/>
              </a:rPr>
              <a:t> </a:t>
            </a:r>
            <a:endParaRPr lang="en-US" sz="8900" b="1" i="0" u="none" strike="noStrike">
              <a:solidFill>
                <a:srgbClr val="f4f3f1"/>
              </a:solidFill>
              <a:latin typeface="김해가야체 Regular"/>
              <a:ea typeface="김해가야체 Regular"/>
            </a:endParaRPr>
          </a:p>
          <a:p>
            <a:pPr lvl="0" algn="l">
              <a:lnSpc>
                <a:spcPct val="99600"/>
              </a:lnSpc>
              <a:defRPr/>
            </a:pPr>
            <a:r>
              <a:rPr lang="ko-KR" sz="8900" b="1" i="0" u="none" strike="noStrike">
                <a:solidFill>
                  <a:srgbClr val="f4f3f1"/>
                </a:solidFill>
                <a:latin typeface="김해가야체 Regular"/>
                <a:ea typeface="김해가야체 Regular"/>
              </a:rPr>
              <a:t>맞춤</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추천</a:t>
            </a:r>
            <a:r>
              <a:rPr lang="en-US" sz="8900" b="1" i="0" u="none" strike="noStrike">
                <a:solidFill>
                  <a:srgbClr val="f4f3f1"/>
                </a:solidFill>
                <a:latin typeface="김해가야체 Regular"/>
                <a:ea typeface="김해가야체 Regular"/>
              </a:rPr>
              <a:t> </a:t>
            </a:r>
            <a:r>
              <a:rPr lang="ko-KR" sz="8900" b="1" i="0" u="none" strike="noStrike">
                <a:solidFill>
                  <a:srgbClr val="f4f3f1"/>
                </a:solidFill>
                <a:latin typeface="김해가야체 Regular"/>
                <a:ea typeface="김해가야체 Regular"/>
              </a:rPr>
              <a:t>서비스</a:t>
            </a:r>
            <a:endParaRPr lang="ko-KR" sz="8900" b="1" i="0" u="none" strike="noStrike">
              <a:solidFill>
                <a:srgbClr val="f4f3f1"/>
              </a:solidFill>
              <a:latin typeface="김해가야체 Regular"/>
              <a:ea typeface="김해가야체 Regular"/>
            </a:endParaRPr>
          </a:p>
        </p:txBody>
      </p:sp>
    </p:spTree>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특이사항</a:t>
            </a:r>
            <a:endParaRPr lang="ko-KR" altLang="en-US" sz="5300" b="1" i="0" u="none" strike="noStrike">
              <a:solidFill>
                <a:srgbClr val="f4f3f1"/>
              </a:solidFill>
              <a:latin typeface="김해가야체 Regular"/>
              <a:ea typeface="김해가야체 Regular"/>
            </a:endParaRPr>
          </a:p>
        </p:txBody>
      </p:sp>
      <p:sp>
        <p:nvSpPr>
          <p:cNvPr id="17"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RDS</a:t>
            </a:r>
            <a:r>
              <a:rPr lang="ko-KR" altLang="en-US" sz="4600" b="1" i="0" u="none" strike="noStrike">
                <a:solidFill>
                  <a:srgbClr val="5a5a5a"/>
                </a:solidFill>
                <a:latin typeface="전기안전체 Regular TTF"/>
                <a:ea typeface="전기안전체 Regular TTF"/>
              </a:rPr>
              <a:t> 우선 적용</a:t>
            </a:r>
            <a:endParaRPr lang="ko-KR" altLang="en-US" sz="4600" b="1" i="0" u="none" strike="noStrike">
              <a:solidFill>
                <a:srgbClr val="5a5a5a"/>
              </a:solidFill>
              <a:latin typeface="전기안전체 Regular TTF"/>
              <a:ea typeface="전기안전체 Regular TTF"/>
            </a:endParaRPr>
          </a:p>
        </p:txBody>
      </p:sp>
      <p:sp>
        <p:nvSpPr>
          <p:cNvPr id="18" name="TextBox 6"/>
          <p:cNvSpPr txBox="1"/>
          <p:nvPr/>
        </p:nvSpPr>
        <p:spPr>
          <a:xfrm>
            <a:off x="1260157" y="4777740"/>
            <a:ext cx="1620202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상대적으로 설정이 간단하고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동일한 데이터를 제공해주는 </a:t>
            </a:r>
            <a:r>
              <a:rPr lang="en-US" altLang="ko-KR" sz="4000" b="0" i="0" u="none" strike="noStrike">
                <a:solidFill>
                  <a:srgbClr val="5a5a5a"/>
                </a:solidFill>
                <a:latin typeface="전기안전체 Regular TTF"/>
                <a:ea typeface="전기안전체 Regular TTF"/>
              </a:rPr>
              <a:t>RDS</a:t>
            </a:r>
            <a:r>
              <a:rPr lang="ko-KR" altLang="en-US" sz="4000" b="0" i="0" u="none" strike="noStrike">
                <a:solidFill>
                  <a:srgbClr val="5a5a5a"/>
                </a:solidFill>
                <a:latin typeface="전기안전체 Regular TTF"/>
                <a:ea typeface="전기안전체 Regular TTF"/>
              </a:rPr>
              <a:t>를 우선 적용</a:t>
            </a:r>
            <a:endParaRPr lang="ko-KR" altLang="en-US" sz="4000" b="0" i="0" u="none" strike="noStrike">
              <a:solidFill>
                <a:srgbClr val="5a5a5a"/>
              </a:solidFill>
              <a:latin typeface="전기안전체 Regular TTF"/>
              <a:ea typeface="전기안전체 Regular TTF"/>
            </a:endParaRPr>
          </a:p>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다른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 서비스에 대한 지식이 부족하여 배포하는데 어려움 존재</a:t>
            </a:r>
            <a:endParaRPr lang="ko-KR" altLang="en-US" sz="4000" b="0" i="0" u="none" strike="noStrike">
              <a:solidFill>
                <a:srgbClr val="5a5a5a"/>
              </a:solidFill>
              <a:latin typeface="전기안전체 Regular TTF"/>
              <a:ea typeface="전기안전체 Regular TTF"/>
            </a:endParaRPr>
          </a:p>
        </p:txBody>
      </p:sp>
      <p:sp>
        <p:nvSpPr>
          <p:cNvPr id="21" name="TextBox 4"/>
          <p:cNvSpPr txBox="1"/>
          <p:nvPr/>
        </p:nvSpPr>
        <p:spPr>
          <a:xfrm>
            <a:off x="540067" y="628650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비용 및 시간 리스크 관리</a:t>
            </a:r>
            <a:endParaRPr lang="ko-KR" altLang="en-US" sz="4600" b="1" i="0" u="none" strike="noStrike">
              <a:solidFill>
                <a:srgbClr val="5a5a5a"/>
              </a:solidFill>
              <a:latin typeface="전기안전체 Regular TTF"/>
              <a:ea typeface="전기안전체 Regular TTF"/>
            </a:endParaRPr>
          </a:p>
        </p:txBody>
      </p:sp>
      <p:sp>
        <p:nvSpPr>
          <p:cNvPr id="22" name="TextBox 6"/>
          <p:cNvSpPr txBox="1"/>
          <p:nvPr/>
        </p:nvSpPr>
        <p:spPr>
          <a:xfrm>
            <a:off x="1260157" y="7366635"/>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다른 AWS 서비스들을 초기에 도입할 경우 발생할 수 있는 비용과 시간에 대한 리스크를 최소화하기 위해 프리티어로 가능한 RDS만 우선 적용</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52120488"/>
      </p:ext>
    </p:extLst>
  </p:cSld>
  <p:clrMapOvr>
    <a:masterClrMapping/>
  </p:clrMapOvr>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특이사항</a:t>
            </a:r>
            <a:endParaRPr lang="ko-KR" altLang="en-US" sz="5300" b="1" i="0" u="none" strike="noStrike">
              <a:solidFill>
                <a:srgbClr val="f4f3f1"/>
              </a:solidFill>
              <a:latin typeface="김해가야체 Regular"/>
              <a:ea typeface="김해가야체 Regular"/>
            </a:endParaRPr>
          </a:p>
        </p:txBody>
      </p:sp>
      <p:sp>
        <p:nvSpPr>
          <p:cNvPr id="17"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복합적인 시스템 적용에 따른 난이도 증가</a:t>
            </a:r>
            <a:endParaRPr lang="en-US" altLang="ko-KR" sz="4600" b="1" i="0" u="none" strike="noStrike">
              <a:solidFill>
                <a:srgbClr val="5a5a5a"/>
              </a:solidFill>
              <a:latin typeface="전기안전체 Regular TTF"/>
              <a:ea typeface="전기안전체 Regular TTF"/>
            </a:endParaRPr>
          </a:p>
        </p:txBody>
      </p:sp>
      <p:sp>
        <p:nvSpPr>
          <p:cNvPr id="18" name="TextBox 6"/>
          <p:cNvSpPr txBox="1"/>
          <p:nvPr/>
        </p:nvSpPr>
        <p:spPr>
          <a:xfrm>
            <a:off x="1260157" y="4777740"/>
            <a:ext cx="16202025" cy="216027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Java</a:t>
            </a:r>
            <a:r>
              <a:rPr lang="ko-KR" altLang="en-US" sz="4000" b="0" i="0" u="none" strike="noStrike">
                <a:solidFill>
                  <a:srgbClr val="5a5a5a"/>
                </a:solidFill>
                <a:latin typeface="전기안전체 Regular TTF"/>
                <a:ea typeface="전기안전체 Regular TTF"/>
              </a:rPr>
              <a:t>와 </a:t>
            </a:r>
            <a:r>
              <a:rPr lang="en-US" altLang="ko-KR" sz="4000" b="0" i="0" u="none" strike="noStrike">
                <a:solidFill>
                  <a:srgbClr val="5a5a5a"/>
                </a:solidFill>
                <a:latin typeface="전기안전체 Regular TTF"/>
                <a:ea typeface="전기안전체 Regular TTF"/>
              </a:rPr>
              <a:t>DB</a:t>
            </a:r>
            <a:r>
              <a:rPr lang="ko-KR" altLang="en-US" sz="4000" b="0" i="0" u="none" strike="noStrike">
                <a:solidFill>
                  <a:srgbClr val="5a5a5a"/>
                </a:solidFill>
                <a:latin typeface="전기안전체 Regular TTF"/>
                <a:ea typeface="전기안전체 Regular TTF"/>
              </a:rPr>
              <a:t>연결 외에도 </a:t>
            </a:r>
            <a:r>
              <a:rPr lang="en-US" altLang="ko-KR" sz="4000" b="0" i="0" u="none" strike="noStrike">
                <a:solidFill>
                  <a:srgbClr val="5a5a5a"/>
                </a:solidFill>
                <a:latin typeface="전기안전체 Regular TTF"/>
                <a:ea typeface="전기안전체 Regular TTF"/>
              </a:rPr>
              <a:t>ElasticSearch, Python, Logstash</a:t>
            </a:r>
            <a:r>
              <a:rPr lang="ko-KR" altLang="en-US" sz="4000" b="0" i="0" u="none" strike="noStrike">
                <a:solidFill>
                  <a:srgbClr val="5a5a5a"/>
                </a:solidFill>
                <a:latin typeface="전기안전체 Regular TTF"/>
                <a:ea typeface="전기안전체 Regular TTF"/>
              </a:rPr>
              <a:t> 등 다양한 기술이 복합적으로 사용됨에 따라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적용에 더 높은 난이도와 비용이 발생할 가능성 존재</a:t>
            </a:r>
            <a:endParaRPr lang="ko-KR" altLang="en-US" sz="4000" b="0" i="0" u="none" strike="noStrike">
              <a:solidFill>
                <a:srgbClr val="5a5a5a"/>
              </a:solidFill>
              <a:latin typeface="전기안전체 Regular TTF"/>
              <a:ea typeface="전기안전체 Regular TTF"/>
            </a:endParaRPr>
          </a:p>
        </p:txBody>
      </p:sp>
      <p:sp>
        <p:nvSpPr>
          <p:cNvPr id="21" name="TextBox 4"/>
          <p:cNvSpPr txBox="1"/>
          <p:nvPr/>
        </p:nvSpPr>
        <p:spPr>
          <a:xfrm>
            <a:off x="540067" y="704850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 단계적 접근 전략</a:t>
            </a:r>
            <a:endParaRPr lang="en-US" altLang="ko-KR" sz="4600" b="1" i="0" u="none" strike="noStrike">
              <a:solidFill>
                <a:srgbClr val="5a5a5a"/>
              </a:solidFill>
              <a:latin typeface="전기안전체 Regular TTF"/>
              <a:ea typeface="전기안전체 Regular TTF"/>
            </a:endParaRPr>
          </a:p>
        </p:txBody>
      </p:sp>
      <p:sp>
        <p:nvSpPr>
          <p:cNvPr id="22" name="TextBox 6"/>
          <p:cNvSpPr txBox="1"/>
          <p:nvPr/>
        </p:nvSpPr>
        <p:spPr>
          <a:xfrm>
            <a:off x="1260157" y="8128635"/>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초기 개발 단계에서는 RDS만 적용하고, 개발이 일정 수준 완료된 후 추가적인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 서비스를 도입하여 배포를 시도할 예정</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53892939"/>
      </p:ext>
    </p:extLst>
  </p:cSld>
  <p:clrMapOvr>
    <a:masterClrMapping/>
  </p:clrMapOvr>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0" y="-38100"/>
            <a:ext cx="18288000" cy="3378200"/>
          </a:xfrm>
          <a:prstGeom prst="rect">
            <a:avLst/>
          </a:prstGeom>
        </p:spPr>
      </p:pic>
      <p:pic>
        <p:nvPicPr>
          <p:cNvPr name="Picture 4" id="4"/>
          <p:cNvPicPr>
            <a:picLocks noChangeAspect="true"/>
          </p:cNvPicPr>
          <p:nvPr/>
        </p:nvPicPr>
        <p:blipFill>
          <a:blip r:embed="rId3"/>
          <a:stretch>
            <a:fillRect/>
          </a:stretch>
        </p:blipFill>
        <p:spPr>
          <a:xfrm rot="0">
            <a:off x="16256000" y="-12700"/>
            <a:ext cx="3340100" cy="3340100"/>
          </a:xfrm>
          <a:prstGeom prst="rect">
            <a:avLst/>
          </a:prstGeom>
        </p:spPr>
      </p:pic>
      <p:sp>
        <p:nvSpPr>
          <p:cNvPr id="5" name="TextBox 5"/>
          <p:cNvSpPr txBox="1"/>
          <p:nvPr/>
        </p:nvSpPr>
        <p:spPr>
          <a:xfrm>
            <a:off x="584199" y="1143000"/>
            <a:ext cx="71882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5</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워크플로우</a:t>
            </a:r>
            <a:endParaRPr lang="ko-KR" sz="5300" b="1" i="0" u="none" strike="noStrike">
              <a:solidFill>
                <a:srgbClr val="f4f3f1"/>
              </a:solidFill>
              <a:latin typeface="김해가야체 Regular"/>
              <a:ea typeface="김해가야체 Regular"/>
            </a:endParaRPr>
          </a:p>
        </p:txBody>
      </p:sp>
      <p:pic>
        <p:nvPicPr>
          <p:cNvPr id="7" name="그림 6"/>
          <p:cNvPicPr/>
          <p:nvPr/>
        </p:nvPicPr>
        <p:blipFill rotWithShape="1">
          <a:blip r:embed="rId4"/>
          <a:stretch>
            <a:fillRect/>
          </a:stretch>
        </p:blipFill>
        <p:spPr>
          <a:xfrm>
            <a:off x="1" y="3314700"/>
            <a:ext cx="18288000" cy="6934200"/>
          </a:xfrm>
          <a:prstGeom prst="rect">
            <a:avLst/>
          </a:prstGeom>
        </p:spPr>
      </p:pic>
    </p:spTree>
  </p:cSld>
  <p:clrMapOvr>
    <a:masterClrMapping/>
  </p:clrMapOvr>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8" y="3945446"/>
            <a:ext cx="17282160" cy="3960495"/>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PM (</a:t>
            </a:r>
            <a:r>
              <a:rPr lang="en-US" altLang="ko-KR" sz="4600" b="1" i="0" u="none" strike="noStrike">
                <a:solidFill>
                  <a:srgbClr val="5a5a5a"/>
                </a:solidFill>
                <a:latin typeface="전기안전체 Regular TTF"/>
                <a:ea typeface="전기안전체 Regular TTF"/>
              </a:rPr>
              <a:t>Project Manager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이상현</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전체 프로젝트 관리 및 일정 조율</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주요 의사결정</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en-US" altLang="ko-KR" sz="5000" b="1" i="0" u="none" strike="noStrike">
                <a:solidFill>
                  <a:srgbClr val="5a5a5a"/>
                </a:solidFill>
                <a:latin typeface="전기안전체 Regular TTF"/>
                <a:ea typeface="전기안전체 Regular TTF"/>
              </a:rPr>
              <a:t>PA (Project Assistant): </a:t>
            </a:r>
            <a:r>
              <a:rPr lang="ko-KR" altLang="en-US" sz="5000" b="1" i="0" u="none" strike="noStrike">
                <a:solidFill>
                  <a:srgbClr val="5a5a5a"/>
                </a:solidFill>
                <a:latin typeface="전기안전체 Regular TTF"/>
                <a:ea typeface="전기안전체 Regular TTF"/>
              </a:rPr>
              <a:t>차지민</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기술적 리더십 제공, 아키텍처 설계, 코드 품질 관리, 기술적 문제 및 일정상 문제 	해결 지원</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71374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a:t>
            </a:r>
            <a:endParaRPr lang="ko-KR" altLang="en-US" sz="53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3145407825"/>
      </p:ext>
    </p:extLst>
  </p:cSld>
  <p:clrMapOvr>
    <a:masterClrMapping/>
  </p:clrMapOvr>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7" y="3960495"/>
            <a:ext cx="17282160" cy="5760720"/>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이윤형</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이주연</a:t>
            </a:r>
            <a:r>
              <a:rPr lang="en-US" altLang="ko-KR" sz="4500" b="1" i="0" u="none" strike="noStrike">
                <a:solidFill>
                  <a:srgbClr val="5a5a5a"/>
                </a:solidFill>
                <a:latin typeface="전기안전체 Regular TTF"/>
                <a:ea typeface="전기안전체 Regular TTF"/>
              </a:rPr>
              <a:t>,</a:t>
            </a:r>
            <a:r>
              <a:rPr lang="ko-KR" altLang="en-US" sz="4500" b="1" i="0" u="none" strike="noStrike">
                <a:solidFill>
                  <a:srgbClr val="5a5a5a"/>
                </a:solidFill>
                <a:latin typeface="전기안전체 Regular TTF"/>
                <a:ea typeface="전기안전체 Regular TTF"/>
              </a:rPr>
              <a:t> 백찬혁</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5000" b="1" i="0" u="none" strike="noStrike">
                <a:solidFill>
                  <a:srgbClr val="5a5a5a"/>
                </a:solidFill>
                <a:latin typeface="전기안전체 Regular TTF"/>
                <a:ea typeface="전기안전체 Regular TTF"/>
              </a:rPr>
              <a:t>	</a:t>
            </a:r>
            <a:r>
              <a:rPr lang="en-US" altLang="ko-KR" sz="4000" b="1" i="0" u="none" strike="noStrike">
                <a:solidFill>
                  <a:srgbClr val="5a5a5a"/>
                </a:solidFill>
                <a:latin typeface="전기안전체 Regular TTF"/>
                <a:ea typeface="전기안전체 Regular TTF"/>
              </a:rPr>
              <a:t>-</a:t>
            </a:r>
            <a:r>
              <a:rPr lang="ko-KR" altLang="en-US" sz="4000" b="1" i="0" u="none" strike="noStrike">
                <a:solidFill>
                  <a:srgbClr val="5a5a5a"/>
                </a:solidFill>
                <a:latin typeface="전기안전체 Regular TTF"/>
                <a:ea typeface="전기안전체 Regular TTF"/>
              </a:rPr>
              <a:t> </a:t>
            </a:r>
            <a:r>
              <a:rPr lang="ko-KR" altLang="en-US" sz="4000" i="0" u="none" strike="noStrike">
                <a:solidFill>
                  <a:srgbClr val="5a5a5a"/>
                </a:solidFill>
                <a:latin typeface="전기안전체 Regular TTF"/>
                <a:ea typeface="전기안전체 Regular TTF"/>
              </a:rPr>
              <a:t>화면 기획</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설계</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구현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화면 정의서</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en-US" altLang="ko-KR" sz="4000" i="0" u="none" strike="noStrike">
                <a:solidFill>
                  <a:srgbClr val="5a5a5a"/>
                </a:solidFill>
                <a:latin typeface="전기안전체 Regular TTF"/>
                <a:ea typeface="전기안전체 Regular TTF"/>
              </a:rPr>
              <a:t>	- UI/UX</a:t>
            </a:r>
            <a:r>
              <a:rPr lang="ko-KR" altLang="en-US" sz="4000" i="0" u="none" strike="noStrike">
                <a:solidFill>
                  <a:srgbClr val="5a5a5a"/>
                </a:solidFill>
                <a:latin typeface="전기안전체 Regular TTF"/>
                <a:ea typeface="전기안전체 Regular TTF"/>
              </a:rPr>
              <a:t> 설계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프로토 타입</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HTML, CSS, JAVASCRIPT, BOOTSTRAP</a:t>
            </a:r>
            <a:r>
              <a:rPr lang="ko-KR" altLang="en-US" sz="4000" i="0" u="none" strike="noStrike">
                <a:solidFill>
                  <a:srgbClr val="5a5a5a"/>
                </a:solidFill>
                <a:latin typeface="전기안전체 Regular TTF"/>
                <a:ea typeface="전기안전체 Regular TTF"/>
              </a:rPr>
              <a:t> 사용하여 화면 구현</a:t>
            </a:r>
            <a:endParaRPr lang="ko-KR" altLang="en-US" sz="400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1976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FRONTEND</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2465249757"/>
      </p:ext>
    </p:extLst>
  </p:cSld>
  <p:clrMapOvr>
    <a:masterClrMapping/>
  </p:clrMapOvr>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8" y="3960495"/>
            <a:ext cx="17282160" cy="4474654"/>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차지민</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b="1"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김은규</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5000" b="1"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ko-KR" altLang="en-US" sz="4000" b="1" i="0" u="none" strike="noStrike">
                <a:solidFill>
                  <a:srgbClr val="5a5a5a"/>
                </a:solidFill>
                <a:latin typeface="전기안전체 Regular TTF"/>
                <a:ea typeface="전기안전체 Regular TTF"/>
              </a:rPr>
              <a:t>백엔드 개발</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JAVA SPRING</a:t>
            </a: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FRAMEWORK </a:t>
            </a:r>
            <a:r>
              <a:rPr lang="ko-KR" altLang="en-US" sz="4000" i="0" u="none" strike="noStrike">
                <a:solidFill>
                  <a:srgbClr val="5a5a5a"/>
                </a:solidFill>
                <a:latin typeface="전기안전체 Regular TTF"/>
                <a:ea typeface="전기안전체 Regular TTF"/>
              </a:rPr>
              <a:t>기반 </a:t>
            </a:r>
            <a:r>
              <a:rPr lang="en-US" altLang="ko-KR" sz="4000" i="0" u="none" strike="noStrike">
                <a:solidFill>
                  <a:srgbClr val="5a5a5a"/>
                </a:solidFill>
                <a:latin typeface="전기안전체 Regular TTF"/>
                <a:ea typeface="전기안전체 Regular TTF"/>
              </a:rPr>
              <a:t>API</a:t>
            </a:r>
            <a:r>
              <a:rPr lang="ko-KR" altLang="en-US" sz="4000" i="0" u="none" strike="noStrike">
                <a:solidFill>
                  <a:srgbClr val="5a5a5a"/>
                </a:solidFill>
                <a:latin typeface="전기안전체 Regular TTF"/>
                <a:ea typeface="전기안전체 Regular TTF"/>
              </a:rPr>
              <a:t> 구현</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ko-KR" altLang="en-US" sz="4000" b="1" i="0" u="none" strike="noStrike">
                <a:solidFill>
                  <a:srgbClr val="5a5a5a"/>
                </a:solidFill>
                <a:latin typeface="전기안전체 Regular TTF"/>
                <a:ea typeface="전기안전체 Regular TTF"/>
              </a:rPr>
              <a:t>시스템 연동</a:t>
            </a:r>
            <a:r>
              <a:rPr lang="en-US" altLang="ko-KR" sz="4000" b="1" i="0" u="none" strike="noStrike">
                <a:solidFill>
                  <a:srgbClr val="5a5a5a"/>
                </a:solidFill>
                <a:latin typeface="전기안전체 Regular TTF"/>
                <a:ea typeface="전기안전체 Regular TTF"/>
              </a:rPr>
              <a:t>,</a:t>
            </a:r>
            <a:r>
              <a:rPr lang="ko-KR" altLang="en-US" sz="4000" b="1" i="0" u="none" strike="noStrike">
                <a:solidFill>
                  <a:srgbClr val="5a5a5a"/>
                </a:solidFill>
                <a:latin typeface="전기안전체 Regular TTF"/>
                <a:ea typeface="전기안전체 Regular TTF"/>
              </a:rPr>
              <a:t> 구축</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프로젝트 전반적으로 필요한 시스템 연동</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구축</a:t>
            </a:r>
            <a:r>
              <a:rPr lang="en-US" altLang="ko-KR" sz="40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개선</a:t>
            </a:r>
            <a:endParaRPr lang="ko-KR" altLang="en-US" sz="4000" i="0" u="none" strike="noStrike">
              <a:solidFill>
                <a:srgbClr val="5a5a5a"/>
              </a:solidFill>
              <a:latin typeface="전기안전체 Regular TTF"/>
              <a:ea typeface="전기안전체 Regular TTF"/>
            </a:endParaRPr>
          </a:p>
          <a:p>
            <a:pPr lvl="0" algn="l">
              <a:lnSpc>
                <a:spcPct val="116199"/>
              </a:lnSpc>
              <a:defRPr/>
            </a:pPr>
            <a:r>
              <a:rPr lang="ko-KR" altLang="en-US" sz="4000" i="0" u="none" strike="noStrike">
                <a:solidFill>
                  <a:srgbClr val="5a5a5a"/>
                </a:solidFill>
                <a:latin typeface="전기안전체 Regular TTF"/>
                <a:ea typeface="전기안전체 Regular TTF"/>
              </a:rPr>
              <a:t>	</a:t>
            </a:r>
            <a:r>
              <a:rPr lang="ko-KR" altLang="en-US" sz="4600" b="0" i="0" u="none" strike="noStrike">
                <a:solidFill>
                  <a:srgbClr val="5a5a5a"/>
                </a:solidFill>
                <a:latin typeface="전기안전체 Regular TTF"/>
                <a:ea typeface="전기안전체 Regular TTF"/>
              </a:rPr>
              <a:t>	</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1976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BACKEND</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430472701"/>
      </p:ext>
    </p:extLst>
  </p:cSld>
  <p:clrMapOvr>
    <a:masterClrMapping/>
  </p:clrMapOvr>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540067" y="3636454"/>
            <a:ext cx="17282160" cy="6370129"/>
          </a:xfrm>
          <a:prstGeom prst="rect">
            <a:avLst/>
          </a:prstGeom>
        </p:spPr>
        <p:txBody>
          <a:bodyPr lIns="36004" tIns="36004" rIns="36004" bIns="36004" anchor="ctr"/>
          <a:lstStyle/>
          <a:p>
            <a:pPr lvl="0" algn="l">
              <a:lnSpc>
                <a:spcPct val="116199"/>
              </a:lnSpc>
              <a:defRPr/>
            </a:pPr>
            <a:r>
              <a:rPr lang="en-US" altLang="ko-KR" sz="5000" b="1" i="0" u="none" strike="noStrike">
                <a:solidFill>
                  <a:srgbClr val="5a5a5a"/>
                </a:solidFill>
                <a:latin typeface="전기안전체 Regular TTF"/>
                <a:ea typeface="전기안전체 Regular TTF"/>
              </a:rPr>
              <a:t>PL (</a:t>
            </a:r>
            <a:r>
              <a:rPr lang="en-US" altLang="ko-KR" sz="4600" b="1" i="0" u="none" strike="noStrike">
                <a:solidFill>
                  <a:srgbClr val="5a5a5a"/>
                </a:solidFill>
                <a:latin typeface="전기안전체 Regular TTF"/>
                <a:ea typeface="전기안전체 Regular TTF"/>
              </a:rPr>
              <a:t>Project Leader</a:t>
            </a:r>
            <a:r>
              <a:rPr lang="en-US" altLang="ko-KR" sz="5000" b="1" i="0" u="none" strike="noStrike">
                <a:solidFill>
                  <a:srgbClr val="5a5a5a"/>
                </a:solidFill>
                <a:latin typeface="전기안전체 Regular TTF"/>
                <a:ea typeface="전기안전체 Regular TTF"/>
              </a:rPr>
              <a:t>): </a:t>
            </a:r>
            <a:r>
              <a:rPr lang="ko-KR" altLang="en-US" sz="5000" b="1" i="0" u="none" strike="noStrike">
                <a:solidFill>
                  <a:srgbClr val="5a5a5a"/>
                </a:solidFill>
                <a:latin typeface="전기안전체 Regular TTF"/>
                <a:ea typeface="전기안전체 Regular TTF"/>
              </a:rPr>
              <a:t>이상현</a:t>
            </a:r>
            <a:endParaRPr lang="ko-KR" altLang="en-US" sz="5000" b="1" i="0" u="none" strike="noStrike">
              <a:solidFill>
                <a:srgbClr val="5a5a5a"/>
              </a:solidFill>
              <a:latin typeface="전기안전체 Regular TTF"/>
              <a:ea typeface="전기안전체 Regular TTF"/>
            </a:endParaRPr>
          </a:p>
          <a:p>
            <a:pPr lvl="0" algn="l">
              <a:lnSpc>
                <a:spcPct val="116199"/>
              </a:lnSpc>
              <a:defRPr/>
            </a:pPr>
            <a:r>
              <a:rPr lang="ko-KR" altLang="en-US" sz="4500" b="1" i="0" u="none" strike="noStrike">
                <a:solidFill>
                  <a:srgbClr val="5a5a5a"/>
                </a:solidFill>
                <a:latin typeface="전기안전체 Regular TTF"/>
                <a:ea typeface="전기안전체 Regular TTF"/>
              </a:rPr>
              <a:t>	</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파트 구성원</a:t>
            </a:r>
            <a:r>
              <a:rPr lang="en-US" altLang="ko-KR" sz="4500" i="0" u="none" strike="noStrike">
                <a:solidFill>
                  <a:srgbClr val="5a5a5a"/>
                </a:solidFill>
                <a:latin typeface="전기안전체 Regular TTF"/>
                <a:ea typeface="전기안전체 Regular TTF"/>
              </a:rPr>
              <a:t>:</a:t>
            </a:r>
            <a:r>
              <a:rPr lang="ko-KR" altLang="en-US" sz="4500" i="0" u="none" strike="noStrike">
                <a:solidFill>
                  <a:srgbClr val="5a5a5a"/>
                </a:solidFill>
                <a:latin typeface="전기안전체 Regular TTF"/>
                <a:ea typeface="전기안전체 Regular TTF"/>
              </a:rPr>
              <a:t> </a:t>
            </a:r>
            <a:r>
              <a:rPr lang="ko-KR" altLang="en-US" sz="4500" b="1" i="0" u="none" strike="noStrike">
                <a:solidFill>
                  <a:srgbClr val="5a5a5a"/>
                </a:solidFill>
                <a:latin typeface="전기안전체 Regular TTF"/>
                <a:ea typeface="전기안전체 Regular TTF"/>
              </a:rPr>
              <a:t>이경희</a:t>
            </a:r>
            <a:endParaRPr lang="ko-KR" altLang="en-US" sz="4500" b="1" i="0" u="none" strike="noStrike">
              <a:solidFill>
                <a:srgbClr val="5a5a5a"/>
              </a:solidFill>
              <a:latin typeface="전기안전체 Regular TTF"/>
              <a:ea typeface="전기안전체 Regular TTF"/>
            </a:endParaRPr>
          </a:p>
          <a:p>
            <a:pPr lvl="0" algn="l">
              <a:lnSpc>
                <a:spcPct val="116199"/>
              </a:lnSpc>
              <a:defRPr/>
            </a:pP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a:t>
            </a: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Selenium, BeautifulSoup</a:t>
            </a:r>
            <a:r>
              <a:rPr lang="en-US" altLang="ko-KR" sz="3400" i="0" u="none" strike="noStrike">
                <a:solidFill>
                  <a:srgbClr val="5a5a5a"/>
                </a:solidFill>
                <a:latin typeface="전기안전체 Regular TTF"/>
                <a:ea typeface="전기안전체 Regular TTF"/>
              </a:rPr>
              <a:t>: 함께 활용하여 HTML 파싱 및 데이터 추출</a:t>
            </a:r>
            <a:endParaRPr lang="en-US" altLang="ko-KR" sz="3400" i="0" u="none" strike="noStrike">
              <a:solidFill>
                <a:srgbClr val="5a5a5a"/>
              </a:solidFill>
              <a:latin typeface="전기안전체 Regular TTF"/>
              <a:ea typeface="전기안전체 Regular TTF"/>
            </a:endParaRPr>
          </a:p>
          <a:p>
            <a:pPr lvl="0" algn="l">
              <a:lnSpc>
                <a:spcPct val="116199"/>
              </a:lnSpc>
              <a:defRPr/>
            </a:pPr>
            <a:r>
              <a:rPr lang="en-US" altLang="ko-KR" sz="34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 Konlpy (Korean Natural Language Toolkit)</a:t>
            </a:r>
            <a:r>
              <a:rPr lang="en-US" altLang="ko-KR" sz="3400" i="0" u="none" strike="noStrike">
                <a:solidFill>
                  <a:srgbClr val="5a5a5a"/>
                </a:solidFill>
                <a:latin typeface="전기안전체 Regular TTF"/>
                <a:ea typeface="전기안전체 Regular TTF"/>
              </a:rPr>
              <a:t>:</a:t>
            </a:r>
            <a:r>
              <a:rPr lang="ko-KR" altLang="en-US" sz="3400" i="0" u="none" strike="noStrike">
                <a:solidFill>
                  <a:srgbClr val="5a5a5a"/>
                </a:solidFill>
                <a:latin typeface="전기안전체 Regular TTF"/>
                <a:ea typeface="전기안전체 Regular TTF"/>
              </a:rPr>
              <a:t> 한국어 리뷰 및 텍스트 데이터를 처리하고, 		형태소 분석을 통해 키워드 추출</a:t>
            </a:r>
            <a:r>
              <a:rPr lang="en-US" altLang="ko-KR" sz="3400" i="0" u="none" strike="noStrike">
                <a:solidFill>
                  <a:srgbClr val="5a5a5a"/>
                </a:solidFill>
                <a:latin typeface="전기안전체 Regular TTF"/>
                <a:ea typeface="전기안전체 Regular TTF"/>
              </a:rPr>
              <a:t>,</a:t>
            </a:r>
            <a:r>
              <a:rPr lang="ko-KR" altLang="en-US" sz="3400" i="0" u="none" strike="noStrike">
                <a:solidFill>
                  <a:srgbClr val="5a5a5a"/>
                </a:solidFill>
                <a:latin typeface="전기안전체 Regular TTF"/>
                <a:ea typeface="전기안전체 Regular TTF"/>
              </a:rPr>
              <a:t> TF-IDF 벡터화와 Logistic Regression을 이용하여 			사용자 리뷰의 감성 예측</a:t>
            </a:r>
            <a:endParaRPr lang="ko-KR" altLang="en-US" sz="3400" i="0" u="none" strike="noStrike">
              <a:solidFill>
                <a:srgbClr val="5a5a5a"/>
              </a:solidFill>
              <a:latin typeface="전기안전체 Regular TTF"/>
              <a:ea typeface="전기안전체 Regular TTF"/>
            </a:endParaRPr>
          </a:p>
          <a:p>
            <a:pPr lvl="0" algn="l">
              <a:lnSpc>
                <a:spcPct val="116199"/>
              </a:lnSpc>
              <a:defRPr/>
            </a:pPr>
            <a:r>
              <a:rPr lang="ko-KR" altLang="en-US" sz="34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a:t>
            </a:r>
            <a:r>
              <a:rPr lang="ko-KR" altLang="en-US" sz="3400" b="1"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Folium, Haversine</a:t>
            </a:r>
            <a:r>
              <a:rPr lang="en-US" altLang="ko-KR" sz="3400" i="0" u="none" strike="noStrike">
                <a:solidFill>
                  <a:srgbClr val="5a5a5a"/>
                </a:solidFill>
                <a:latin typeface="전기안전체 Regular TTF"/>
                <a:ea typeface="전기안전체 Regular TTF"/>
              </a:rPr>
              <a:t>: 지도 시각화 및 거리 계산</a:t>
            </a:r>
            <a:r>
              <a:rPr lang="ko-KR" altLang="en-US" sz="3400" i="0" u="none" strike="noStrike">
                <a:solidFill>
                  <a:srgbClr val="5a5a5a"/>
                </a:solidFill>
                <a:latin typeface="전기안전체 Regular TTF"/>
                <a:ea typeface="전기안전체 Regular TTF"/>
              </a:rPr>
              <a:t>을</a:t>
            </a:r>
            <a:r>
              <a:rPr lang="en-US" altLang="ko-KR" sz="3400" i="0" u="none" strike="noStrike">
                <a:solidFill>
                  <a:srgbClr val="5a5a5a"/>
                </a:solidFill>
                <a:latin typeface="전기안전체 Regular TTF"/>
                <a:ea typeface="전기안전체 Regular TTF"/>
              </a:rPr>
              <a:t> 통해 사용자 위치와 카페</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간의 거리</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기반 추천 </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시스템 구현</a:t>
            </a:r>
            <a:endParaRPr lang="en-US" altLang="ko-KR" sz="3400" i="0" u="none" strike="noStrike">
              <a:solidFill>
                <a:srgbClr val="5a5a5a"/>
              </a:solidFill>
              <a:latin typeface="전기안전체 Regular TTF"/>
              <a:ea typeface="전기안전체 Regular TTF"/>
            </a:endParaRPr>
          </a:p>
          <a:p>
            <a:pPr lvl="0" algn="l">
              <a:lnSpc>
                <a:spcPct val="116199"/>
              </a:lnSpc>
              <a:defRPr/>
            </a:pPr>
            <a:r>
              <a:rPr lang="en-US" altLang="ko-KR" sz="3400" i="0" u="none" strike="noStrike">
                <a:solidFill>
                  <a:srgbClr val="5a5a5a"/>
                </a:solidFill>
                <a:latin typeface="전기안전체 Regular TTF"/>
                <a:ea typeface="전기안전체 Regular TTF"/>
              </a:rPr>
              <a:t>	- </a:t>
            </a:r>
            <a:r>
              <a:rPr lang="en-US" altLang="ko-KR" sz="3400" b="1" i="0" u="none" strike="noStrike">
                <a:solidFill>
                  <a:srgbClr val="5a5a5a"/>
                </a:solidFill>
                <a:latin typeface="전기안전체 Regular TTF"/>
                <a:ea typeface="전기안전체 Regular TTF"/>
              </a:rPr>
              <a:t>ElasticSearch, Kibana</a:t>
            </a:r>
            <a:r>
              <a:rPr lang="en-US" altLang="ko-KR" sz="3400" i="0" u="none" strike="noStrike">
                <a:solidFill>
                  <a:srgbClr val="5a5a5a"/>
                </a:solidFill>
                <a:latin typeface="전기안전체 Regular TTF"/>
                <a:ea typeface="전기안전체 Regular TTF"/>
              </a:rPr>
              <a:t>: 검색 엔진 구축 및 </a:t>
            </a:r>
            <a:r>
              <a:rPr lang="ko-KR" altLang="en-US" sz="3400" i="0" u="none" strike="noStrike">
                <a:solidFill>
                  <a:srgbClr val="5a5a5a"/>
                </a:solidFill>
                <a:latin typeface="전기안전체 Regular TTF"/>
                <a:ea typeface="전기안전체 Regular TTF"/>
              </a:rPr>
              <a:t>빠른 데이터 추출을 위한 쿼리 작성</a:t>
            </a:r>
            <a:endParaRPr lang="ko-KR" altLang="en-US" sz="3400" i="0" u="none" strike="noStrike">
              <a:solidFill>
                <a:srgbClr val="5a5a5a"/>
              </a:solidFill>
              <a:latin typeface="전기안전체 Regular TTF"/>
              <a:ea typeface="전기안전체 Regular TTF"/>
            </a:endParaRPr>
          </a:p>
          <a:p>
            <a:pPr lvl="0" algn="l">
              <a:lnSpc>
                <a:spcPct val="116199"/>
              </a:lnSpc>
              <a:defRPr/>
            </a:pP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a:t>
            </a:r>
            <a:r>
              <a:rPr lang="ko-KR" altLang="en-US" sz="4000" i="0" u="none" strike="noStrike">
                <a:solidFill>
                  <a:srgbClr val="5a5a5a"/>
                </a:solidFill>
                <a:latin typeface="전기안전체 Regular TTF"/>
                <a:ea typeface="전기안전체 Regular TTF"/>
              </a:rPr>
              <a:t> </a:t>
            </a:r>
            <a:r>
              <a:rPr lang="en-US" altLang="ko-KR" sz="3400" b="1" i="0" u="none" strike="noStrike">
                <a:solidFill>
                  <a:srgbClr val="5a5a5a"/>
                </a:solidFill>
                <a:latin typeface="전기안전체 Regular TTF"/>
                <a:ea typeface="전기안전체 Regular TTF"/>
              </a:rPr>
              <a:t>Database 관리</a:t>
            </a:r>
            <a:r>
              <a:rPr lang="en-US" altLang="ko-KR" sz="3400" i="0" u="none" strike="noStrike">
                <a:solidFill>
                  <a:srgbClr val="5a5a5a"/>
                </a:solidFill>
                <a:latin typeface="전기안전체 Regular TTF"/>
                <a:ea typeface="전기안전체 Regular TTF"/>
              </a:rPr>
              <a:t>: MySQL,</a:t>
            </a:r>
            <a:r>
              <a:rPr lang="ko-KR" altLang="en-US" sz="3400" i="0" u="none" strike="noStrike">
                <a:solidFill>
                  <a:srgbClr val="5a5a5a"/>
                </a:solidFill>
                <a:latin typeface="전기안전체 Regular TTF"/>
                <a:ea typeface="전기안전체 Regular TTF"/>
              </a:rPr>
              <a:t> </a:t>
            </a:r>
            <a:r>
              <a:rPr lang="en-US" altLang="ko-KR" sz="3400" i="0" u="none" strike="noStrike">
                <a:solidFill>
                  <a:srgbClr val="5a5a5a"/>
                </a:solidFill>
                <a:latin typeface="전기안전체 Regular TTF"/>
                <a:ea typeface="전기안전체 Regular TTF"/>
              </a:rPr>
              <a:t>ElasticSearch</a:t>
            </a:r>
            <a:r>
              <a:rPr lang="ko-KR" altLang="en-US" sz="3400" i="0" u="none" strike="noStrike">
                <a:solidFill>
                  <a:srgbClr val="5a5a5a"/>
                </a:solidFill>
                <a:latin typeface="전기안전체 Regular TTF"/>
                <a:ea typeface="전기안전체 Regular TTF"/>
              </a:rPr>
              <a:t> 데이터 관리</a:t>
            </a:r>
            <a:endParaRPr lang="ko-KR" altLang="en-US" sz="340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141097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6</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팀 구성 및 역할 분담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en-US" altLang="ko-KR" sz="4000" b="1" i="0" u="none" strike="noStrike">
                <a:solidFill>
                  <a:srgbClr val="f4f3f1"/>
                </a:solidFill>
                <a:latin typeface="김해가야체 Regular"/>
                <a:ea typeface="김해가야체 Regular"/>
              </a:rPr>
              <a:t>DATA SCIENCE</a:t>
            </a:r>
            <a:endParaRPr lang="en-US" altLang="ko-KR" sz="40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789420139"/>
      </p:ext>
    </p:extLst>
  </p:cSld>
  <p:clrMapOvr>
    <a:masterClrMapping/>
  </p:clrMapOvr>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00100" y="1168400"/>
            <a:ext cx="53721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7</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일정</a:t>
            </a:r>
            <a:r>
              <a:rPr lang="en-US" sz="5300" b="1" i="0" u="none" strike="noStrike">
                <a:solidFill>
                  <a:srgbClr val="f4f3f1"/>
                </a:solidFill>
                <a:latin typeface="김해가야체 Regular"/>
                <a:ea typeface="김해가야체 Regular"/>
              </a:rPr>
              <a:t>/</a:t>
            </a:r>
            <a:r>
              <a:rPr lang="ko-KR" sz="5300" b="1" i="0" u="none" strike="noStrike">
                <a:solidFill>
                  <a:srgbClr val="f4f3f1"/>
                </a:solidFill>
                <a:latin typeface="김해가야체 Regular"/>
                <a:ea typeface="김해가야체 Regular"/>
              </a:rPr>
              <a:t>범위관리</a:t>
            </a:r>
            <a:endParaRPr lang="ko-KR" sz="5300" b="1" i="0" u="none" strike="noStrike">
              <a:solidFill>
                <a:srgbClr val="f4f3f1"/>
              </a:solidFill>
              <a:latin typeface="김해가야체 Regular"/>
              <a:ea typeface="김해가야체 Regular"/>
            </a:endParaRPr>
          </a:p>
        </p:txBody>
      </p:sp>
      <p:graphicFrame>
        <p:nvGraphicFramePr>
          <p:cNvPr id="6" name="표 5"/>
          <p:cNvGraphicFramePr>
            <a:graphicFrameLocks noGrp="1"/>
          </p:cNvGraphicFramePr>
          <p:nvPr/>
        </p:nvGraphicFramePr>
        <p:xfrm>
          <a:off x="609600" y="3543300"/>
          <a:ext cx="17145000" cy="6400794"/>
        </p:xfrm>
        <a:graphic>
          <a:graphicData uri="http://schemas.openxmlformats.org/drawingml/2006/table">
            <a:tbl>
              <a:tblPr firstRow="1" bandRow="1">
                <a:tableStyleId>{E1AC179A-AAE8-4965-B83C-04088BF44C00}</a:tableStyleId>
              </a:tblPr>
              <a:tblGrid>
                <a:gridCol w="4288380"/>
                <a:gridCol w="12856620"/>
              </a:tblGrid>
              <a:tr h="698269">
                <a:tc>
                  <a:txBody>
                    <a:bodyPr vert="horz" wrap="square" lIns="91440" tIns="45720" rIns="91440" bIns="45720" anchor="t" anchorCtr="0">
                      <a:spAutoFit/>
                    </a:bodyPr>
                    <a:p>
                      <a:pPr lvl="0">
                        <a:defRPr/>
                      </a:pPr>
                      <a:r>
                        <a:rPr lang="en-US" altLang="ko-KR" sz="3600">
                          <a:solidFill>
                            <a:srgbClr val="616161"/>
                          </a:solidFill>
                          <a:latin typeface="전기안전체 Regular TTF"/>
                          <a:ea typeface="전기안전체 Regular TTF"/>
                        </a:rPr>
                        <a:t>Date</a:t>
                      </a:r>
                      <a:endParaRPr lang="en-US" altLang="ko-KR" sz="36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600">
                          <a:solidFill>
                            <a:srgbClr val="616161"/>
                          </a:solidFill>
                          <a:latin typeface="전기안전체 Regular TTF"/>
                          <a:ea typeface="전기안전체 Regular TTF"/>
                        </a:rPr>
                        <a:t>Task</a:t>
                      </a:r>
                      <a:endParaRPr lang="en-US" altLang="ko-KR" sz="3600">
                        <a:solidFill>
                          <a:srgbClr val="616161"/>
                        </a:solidFill>
                        <a:latin typeface="전기안전체 Regular TTF"/>
                        <a:ea typeface="전기안전체 Regular TTF"/>
                      </a:endParaRPr>
                    </a:p>
                  </a:txBody>
                  <a:tcPr marL="91440" marR="91440"/>
                </a:tc>
              </a:tr>
              <a:tr h="698269">
                <a:tc>
                  <a:txBody>
                    <a:bodyPr vert="horz" wrap="square" lIns="91440" tIns="45720" rIns="91440" bIns="45720" anchor="t" anchorCtr="0">
                      <a:spAutoFit/>
                    </a:bodyPr>
                    <a:p>
                      <a:pPr lvl="0" algn="l">
                        <a:lnSpc>
                          <a:spcPct val="116199"/>
                        </a:lnSpc>
                        <a:defRPr/>
                      </a:pPr>
                      <a:r>
                        <a:rPr lang="en-US" sz="3000" b="0" i="0" u="none" strike="noStrike">
                          <a:solidFill>
                            <a:srgbClr val="616161"/>
                          </a:solidFill>
                          <a:latin typeface="전기안전체 Regular TTF"/>
                          <a:ea typeface="전기안전체 Regular TTF"/>
                        </a:rPr>
                        <a:t>8/20 ~ 8/21</a:t>
                      </a:r>
                      <a:endParaRPr lang="en-US" altLang="ko-KR" sz="3000" b="0" i="0" u="none" strike="noStrike">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주제 선정, 제안서 작성</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8/26</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기능 설계 </a:t>
                      </a:r>
                      <a:r>
                        <a:rPr lang="en-US" altLang="ko-KR" sz="3000">
                          <a:solidFill>
                            <a:srgbClr val="616161"/>
                          </a:solidFill>
                          <a:latin typeface="전기안전체 Regular TTF"/>
                          <a:ea typeface="전기안전체 Regular TTF"/>
                        </a:rPr>
                        <a:t>(Workflow, </a:t>
                      </a:r>
                      <a:r>
                        <a:rPr lang="ko-KR" altLang="en-US" sz="3000">
                          <a:solidFill>
                            <a:srgbClr val="616161"/>
                          </a:solidFill>
                          <a:latin typeface="전기안전체 Regular TTF"/>
                          <a:ea typeface="전기안전체 Regular TTF"/>
                        </a:rPr>
                        <a:t>기능분해도</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CRUD</a:t>
                      </a:r>
                      <a:r>
                        <a:rPr lang="ko-KR" altLang="en-US" sz="3000">
                          <a:solidFill>
                            <a:srgbClr val="616161"/>
                          </a:solidFill>
                          <a:latin typeface="전기안전체 Regular TTF"/>
                          <a:ea typeface="전기안전체 Regular TTF"/>
                        </a:rPr>
                        <a:t> 매트릭스</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메뉴 구성도 등</a:t>
                      </a:r>
                      <a:r>
                        <a:rPr lang="en-US" altLang="ko-KR" sz="3000">
                          <a:solidFill>
                            <a:srgbClr val="616161"/>
                          </a:solidFill>
                          <a:latin typeface="전기안전체 Regular TTF"/>
                          <a:ea typeface="전기안전체 Regular TTF"/>
                        </a:rPr>
                        <a:t>)</a:t>
                      </a:r>
                      <a:endParaRPr lang="en-US" altLang="ko-KR"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8/23</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8/27</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시스템 설계 및 테스트</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8/23</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8/27</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UI / UX </a:t>
                      </a:r>
                      <a:r>
                        <a:rPr lang="ko-KR" altLang="en-US" sz="3000">
                          <a:solidFill>
                            <a:srgbClr val="616161"/>
                          </a:solidFill>
                          <a:latin typeface="전기안전체 Regular TTF"/>
                          <a:ea typeface="전기안전체 Regular TTF"/>
                        </a:rPr>
                        <a:t>기획</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8/28</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8/29</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Database </a:t>
                      </a:r>
                      <a:r>
                        <a:rPr lang="ko-KR" altLang="en-US" sz="3000">
                          <a:solidFill>
                            <a:srgbClr val="616161"/>
                          </a:solidFill>
                          <a:latin typeface="전기안전체 Regular TTF"/>
                          <a:ea typeface="전기안전체 Regular TTF"/>
                        </a:rPr>
                        <a:t>설계</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8/28</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8/30</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데이터 수집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정의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가공</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9/13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개발</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9/12</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9/13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통합 및 테스트</a:t>
                      </a:r>
                      <a:endParaRPr lang="ko-KR" altLang="en-US" sz="3000">
                        <a:solidFill>
                          <a:srgbClr val="616161"/>
                        </a:solidFill>
                        <a:latin typeface="전기안전체 Regular TTF"/>
                        <a:ea typeface="전기안전체 Regular TTF"/>
                      </a:endParaRPr>
                    </a:p>
                  </a:txBody>
                  <a:tcPr marL="91440" marR="91440"/>
                </a:tc>
              </a:tr>
              <a:tr h="625532">
                <a:tc>
                  <a:txBody>
                    <a:bodyPr vert="horz" wrap="square" lIns="91440" tIns="45720" rIns="91440" bIns="45720" anchor="t" anchorCtr="0">
                      <a:spAutoFit/>
                    </a:bodyPr>
                    <a:p>
                      <a:pPr lvl="0">
                        <a:defRPr/>
                      </a:pPr>
                      <a:r>
                        <a:rPr lang="en-US" altLang="ko-KR" sz="3000">
                          <a:solidFill>
                            <a:srgbClr val="616161"/>
                          </a:solidFill>
                          <a:latin typeface="전기안전체 Regular TTF"/>
                          <a:ea typeface="전기안전체 Regular TTF"/>
                        </a:rPr>
                        <a:t>9/20</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a:t>
                      </a:r>
                      <a:r>
                        <a:rPr lang="ko-KR" altLang="en-US" sz="3000">
                          <a:solidFill>
                            <a:srgbClr val="616161"/>
                          </a:solidFill>
                          <a:latin typeface="전기안전체 Regular TTF"/>
                          <a:ea typeface="전기안전체 Regular TTF"/>
                        </a:rPr>
                        <a:t> </a:t>
                      </a:r>
                      <a:r>
                        <a:rPr lang="en-US" altLang="ko-KR" sz="3000">
                          <a:solidFill>
                            <a:srgbClr val="616161"/>
                          </a:solidFill>
                          <a:latin typeface="전기안전체 Regular TTF"/>
                          <a:ea typeface="전기안전체 Regular TTF"/>
                        </a:rPr>
                        <a:t>9/23</a:t>
                      </a:r>
                      <a:endParaRPr lang="en-US" altLang="ko-KR" sz="3000">
                        <a:solidFill>
                          <a:srgbClr val="616161"/>
                        </a:solidFill>
                        <a:latin typeface="전기안전체 Regular TTF"/>
                        <a:ea typeface="전기안전체 Regular TTF"/>
                      </a:endParaRPr>
                    </a:p>
                  </a:txBody>
                  <a:tcPr marL="91440" marR="91440"/>
                </a:tc>
                <a:tc>
                  <a:txBody>
                    <a:bodyPr vert="horz" wrap="square" lIns="91440" tIns="45720" rIns="91440" bIns="45720" anchor="t" anchorCtr="0">
                      <a:spAutoFit/>
                    </a:bodyPr>
                    <a:p>
                      <a:pPr lvl="0">
                        <a:defRPr/>
                      </a:pPr>
                      <a:r>
                        <a:rPr lang="ko-KR" altLang="en-US" sz="3000">
                          <a:solidFill>
                            <a:srgbClr val="616161"/>
                          </a:solidFill>
                          <a:latin typeface="전기안전체 Regular TTF"/>
                          <a:ea typeface="전기안전체 Regular TTF"/>
                        </a:rPr>
                        <a:t>보고서 작성</a:t>
                      </a:r>
                      <a:endParaRPr lang="ko-KR" altLang="en-US" sz="3000">
                        <a:solidFill>
                          <a:srgbClr val="616161"/>
                        </a:solidFill>
                        <a:latin typeface="전기안전체 Regular TTF"/>
                        <a:ea typeface="전기안전체 Regular TTF"/>
                      </a:endParaRPr>
                    </a:p>
                  </a:txBody>
                  <a:tcPr marL="91440" marR="91440"/>
                </a:tc>
              </a:tr>
            </a:tbl>
          </a:graphicData>
        </a:graphic>
      </p:graphicFrame>
    </p:spTree>
    <p:extLst>
      <p:ext uri="{BB962C8B-B14F-4D97-AF65-F5344CB8AC3E}">
        <p14:creationId xmlns:p14="http://schemas.microsoft.com/office/powerpoint/2010/main" val="1471293252"/>
      </p:ext>
    </p:extLst>
  </p:cSld>
  <p:clrMapOvr>
    <a:masterClrMapping/>
  </p:clrMapOvr>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2501900"/>
          </a:xfrm>
          <a:prstGeom prst="rect">
            <a:avLst/>
          </a:prstGeom>
        </p:spPr>
      </p:pic>
      <p:pic>
        <p:nvPicPr>
          <p:cNvPr id="3" name="Picture 3"/>
          <p:cNvPicPr>
            <a:picLocks noChangeAspect="1"/>
          </p:cNvPicPr>
          <p:nvPr/>
        </p:nvPicPr>
        <p:blipFill rotWithShape="1">
          <a:blip r:embed="rId3"/>
          <a:stretch>
            <a:fillRect/>
          </a:stretch>
        </p:blipFill>
        <p:spPr>
          <a:xfrm>
            <a:off x="16294100" y="12700"/>
            <a:ext cx="2463800" cy="2463800"/>
          </a:xfrm>
          <a:prstGeom prst="rect">
            <a:avLst/>
          </a:prstGeom>
        </p:spPr>
      </p:pic>
      <p:sp>
        <p:nvSpPr>
          <p:cNvPr id="5" name="TextBox 5"/>
          <p:cNvSpPr txBox="1"/>
          <p:nvPr/>
        </p:nvSpPr>
        <p:spPr>
          <a:xfrm>
            <a:off x="800100" y="749300"/>
            <a:ext cx="54483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8</a:t>
            </a:r>
            <a:r>
              <a:rPr lang="en-US"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일정</a:t>
            </a:r>
            <a:endParaRPr lang="ko-KR" sz="5300" b="1" i="0" u="none" strike="noStrike">
              <a:solidFill>
                <a:srgbClr val="f4f3f1"/>
              </a:solidFill>
              <a:latin typeface="김해가야체 Regular"/>
              <a:ea typeface="김해가야체 Regular"/>
            </a:endParaRPr>
          </a:p>
        </p:txBody>
      </p:sp>
      <p:graphicFrame>
        <p:nvGraphicFramePr>
          <p:cNvPr id="6" name="표 5"/>
          <p:cNvGraphicFramePr>
            <a:graphicFrameLocks noGrp="1"/>
          </p:cNvGraphicFramePr>
          <p:nvPr/>
        </p:nvGraphicFramePr>
        <p:xfrm>
          <a:off x="274356" y="3238500"/>
          <a:ext cx="17785028" cy="6275828"/>
        </p:xfrm>
        <a:graphic>
          <a:graphicData uri="http://schemas.openxmlformats.org/drawingml/2006/table">
            <a:tbl>
              <a:tblPr firstRow="1" bandRow="1"/>
              <a:tblGrid>
                <a:gridCol w="3383280"/>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gridCol w="626163"/>
              </a:tblGrid>
              <a:tr h="367665">
                <a:tc rowSpan="2">
                  <a:txBody>
                    <a:bodyPr vert="horz" wrap="square" lIns="91440" tIns="45720" rIns="91440" bIns="45720" anchor="t" anchorCtr="0">
                      <a:spAutoFit/>
                    </a:bodyPr>
                    <a:p>
                      <a:pPr lvl="0" algn="ctr">
                        <a:defRPr/>
                      </a:pPr>
                      <a:r>
                        <a:rPr lang="ko-KR" altLang="en-US" sz="3600">
                          <a:latin typeface="전기안전체 Regular TTF"/>
                          <a:ea typeface="전기안전체 Regular TTF"/>
                        </a:rPr>
                        <a:t>작업</a:t>
                      </a:r>
                      <a:endParaRPr lang="ko-KR" altLang="en-US" sz="3600">
                        <a:latin typeface="전기안전체 Regular TTF"/>
                        <a:ea typeface="전기안전체 Regular TTF"/>
                      </a:endParaRPr>
                    </a:p>
                  </a:txBody>
                  <a:tcPr marL="91440" marR="91440"/>
                </a:tc>
                <a:tc gridSpan="10">
                  <a:txBody>
                    <a:bodyPr vert="horz" wrap="square" lIns="72009" tIns="36004" rIns="36004" bIns="36004" anchor="t" anchorCtr="0">
                      <a:spAutoFit/>
                    </a:bodyPr>
                    <a:p>
                      <a:pPr lvl="0" algn="ctr">
                        <a:defRPr/>
                      </a:pPr>
                      <a:r>
                        <a:rPr lang="en-US" altLang="ko-KR">
                          <a:latin typeface="전기안전체 Regular TTF"/>
                          <a:ea typeface="전기안전체 Regular TTF"/>
                        </a:rPr>
                        <a:t>8</a:t>
                      </a:r>
                      <a:r>
                        <a:rPr lang="ko-KR" altLang="en-US">
                          <a:latin typeface="전기안전체 Regular TTF"/>
                          <a:ea typeface="전기안전체 Regular TTF"/>
                        </a:rPr>
                        <a:t>월</a:t>
                      </a:r>
                      <a:endParaRPr lang="ko-KR" altLang="en-US">
                        <a:latin typeface="전기안전체 Regular TTF"/>
                        <a:ea typeface="전기안전체 Regular TTF"/>
                      </a:endParaRPr>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gridSpan="13">
                  <a:txBody>
                    <a:bodyPr vert="horz" wrap="square" lIns="72009" tIns="36004" rIns="36004" bIns="36004" anchor="t" anchorCtr="0">
                      <a:spAutoFit/>
                    </a:bodyPr>
                    <a:p>
                      <a:pPr lvl="0" algn="ctr">
                        <a:defRPr/>
                      </a:pPr>
                      <a:r>
                        <a:rPr lang="en-US" altLang="ko-KR">
                          <a:latin typeface="전기안전체 Regular TTF"/>
                          <a:ea typeface="전기안전체 Regular TTF"/>
                        </a:rPr>
                        <a:t>9</a:t>
                      </a:r>
                      <a:r>
                        <a:rPr lang="ko-KR" altLang="en-US">
                          <a:latin typeface="전기안전체 Regular TTF"/>
                          <a:ea typeface="전기안전체 Regular TTF"/>
                        </a:rPr>
                        <a:t>월</a:t>
                      </a:r>
                      <a:endParaRPr lang="ko-KR" altLang="en-US">
                        <a:latin typeface="전기안전체 Regular TTF"/>
                        <a:ea typeface="전기안전체 Regular TTF"/>
                      </a:endParaRPr>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c hMerge="1">
                  <a:txBody>
                    <a:bodyPr vert="horz" wrap="square" lIns="72009" tIns="36004" rIns="36004" bIns="36004" anchor="t" anchorCtr="0">
                      <a:spAutoFit/>
                    </a:bodyPr>
                    <a:p>
                      <a:pPr lvl="0">
                        <a:defRPr/>
                      </a:pPr>
                      <a:endParaRPr lang="ko-KR" altLang="en-US"/>
                    </a:p>
                  </a:txBody>
                  <a:tcPr marL="72009" marR="36004" marT="36004" marB="36004"/>
                </a:tc>
              </a:tr>
              <a:tr h="367665">
                <a:tc vMerge="1">
                  <a:txBody>
                    <a:bodyPr vert="horz" wrap="square" lIns="91440" tIns="45720" rIns="91440" bIns="45720" anchor="t" anchorCtr="0">
                      <a:spAutoFit/>
                    </a:bodyPr>
                    <a:p>
                      <a:pPr lvl="0">
                        <a:defRPr/>
                      </a:pPr>
                      <a:endParaRPr lang="ko-KR" altLang="en-US"/>
                    </a:p>
                  </a:txBody>
                  <a:tcPr marL="91440" marR="91440"/>
                </a:tc>
                <a:tc>
                  <a:txBody>
                    <a:bodyPr vert="horz" wrap="square" lIns="72009" tIns="36004" rIns="36004" bIns="36004" anchor="t" anchorCtr="0">
                      <a:spAutoFit/>
                    </a:bodyPr>
                    <a:p>
                      <a:pPr lvl="0" algn="ctr">
                        <a:defRPr/>
                      </a:pPr>
                      <a:r>
                        <a:rPr lang="en-US" altLang="ko-KR">
                          <a:latin typeface="전기안전체 Regular TTF"/>
                          <a:ea typeface="전기안전체 Regular TTF"/>
                        </a:rPr>
                        <a:t>19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21</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26</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27</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28</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30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4</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5</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6</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9</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11</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12</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13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20</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23</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c>
                  <a:txBody>
                    <a:bodyPr vert="horz" wrap="square" lIns="72009" tIns="36004" rIns="36004" bIns="36004" anchor="t" anchorCtr="0">
                      <a:spAutoFit/>
                    </a:bodyPr>
                    <a:p>
                      <a:pPr lvl="0" algn="ctr">
                        <a:defRPr/>
                      </a:pPr>
                      <a:r>
                        <a:rPr lang="en-US" altLang="ko-KR">
                          <a:latin typeface="전기안전체 Regular TTF"/>
                          <a:ea typeface="전기안전체 Regular TTF"/>
                        </a:rPr>
                        <a:t>24</a:t>
                      </a:r>
                      <a:endParaRPr lang="en-US" altLang="ko-KR">
                        <a:latin typeface="전기안전체 Regular TTF"/>
                        <a:ea typeface="전기안전체 Regular TTF"/>
                      </a:endParaRPr>
                    </a:p>
                  </a:txBody>
                  <a:tcPr marL="72009" marR="36004" marT="36004" marB="36004">
                    <a:lnB w="9525" cap="flat" cmpd="sng" algn="ctr">
                      <a:solidFill>
                        <a:schemeClr val="tx1"/>
                      </a:solid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주제 선정, 제안서 작성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solidFill>
                      <a:srgbClr val="c0cdef"/>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solidFill>
                      <a:srgbClr val="c0cdef"/>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solidFill>
                        <a:schemeClr val="tx1"/>
                      </a:solid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기능 설계 (Workflow, 기능분해도, CRUD 매트릭스, 메뉴 구성도 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시스템 설계 및 테스트</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alpha val="66000"/>
                      </a:srgbClr>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en-US" altLang="ko-KR">
                          <a:latin typeface="전기안전체 Regular TTF"/>
                          <a:ea typeface="전기안전체 Regular TTF"/>
                        </a:rPr>
                        <a:t>UI / UX 기획</a:t>
                      </a:r>
                      <a:endParaRPr lang="en-US" altLang="ko-KR">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chemeClr val="accent1"/>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en-US" altLang="ko-KR">
                          <a:latin typeface="전기안전체 Regular TTF"/>
                          <a:ea typeface="전기안전체 Regular TTF"/>
                        </a:rPr>
                        <a:t>Database 설계</a:t>
                      </a:r>
                      <a:endParaRPr lang="en-US" altLang="ko-KR">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69d8ad"/>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데이터 수집 / 정의 / 가공</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1e7452"/>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개발</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ff0000"/>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통합 및 테스트</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solidFill>
                      <a:srgbClr val="ecd174"/>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noFill/>
                      <a:prstDash val="solid"/>
                      <a:round/>
                      <a:headEnd w="med" len="med"/>
                      <a:tailEnd w="med" len="med"/>
                    </a:lnB>
                  </a:tcPr>
                </a:tc>
              </a:tr>
              <a:tr h="612076">
                <a:tc>
                  <a:txBody>
                    <a:bodyPr vert="horz" wrap="square" lIns="91440" tIns="45720" rIns="91440" bIns="45720" anchor="ctr" anchorCtr="0">
                      <a:spAutoFit/>
                    </a:bodyPr>
                    <a:p>
                      <a:pPr lvl="0" algn="ctr">
                        <a:defRPr/>
                      </a:pPr>
                      <a:r>
                        <a:rPr lang="ko-KR" altLang="en-US">
                          <a:latin typeface="전기안전체 Regular TTF"/>
                          <a:ea typeface="전기안전체 Regular TTF"/>
                        </a:rPr>
                        <a:t>보고서 작성</a:t>
                      </a:r>
                      <a:endParaRPr lang="ko-KR" altLang="en-US">
                        <a:latin typeface="전기안전체 Regular TTF"/>
                        <a:ea typeface="전기안전체 Regular TTF"/>
                      </a:endParaRPr>
                    </a:p>
                  </a:txBody>
                  <a:tcPr marL="91440" marR="91440" anchor="ctr">
                    <a:lnR w="9525" cap="flat" cmpd="sng" algn="ctr">
                      <a:solidFill>
                        <a:schemeClr val="tx1"/>
                      </a:solidFill>
                      <a:prstDash val="solid"/>
                      <a:round/>
                      <a:headEnd w="med" len="med"/>
                      <a:tailEnd w="med" len="med"/>
                    </a:lnR>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solidFill>
                        <a:schemeClr val="tx1"/>
                      </a:solid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no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c>
                  <a:txBody>
                    <a:bodyPr vert="horz" wrap="square" lIns="91440" tIns="45720" rIns="91440" bIns="45720" anchor="t" anchorCtr="0">
                      <a:spAutoFit/>
                    </a:bodyPr>
                    <a:p>
                      <a:pPr lvl="0" algn="ctr">
                        <a:defRPr/>
                      </a:pPr>
                      <a:endParaRPr lang="ko-KR" altLang="en-US">
                        <a:latin typeface="전기안전체 Regular TTF"/>
                        <a:ea typeface="전기안전체 Regular TTF"/>
                      </a:endParaRPr>
                    </a:p>
                  </a:txBody>
                  <a:tcPr marL="91440" marR="91440">
                    <a:lnL w="9525" cap="flat" cmpd="sng" algn="ctr">
                      <a:noFill/>
                      <a:prstDash val="solid"/>
                      <a:round/>
                      <a:headEnd w="med" len="med"/>
                      <a:tailEnd w="med" len="med"/>
                    </a:lnL>
                    <a:lnR w="9525" cap="flat" cmpd="sng" algn="ctr">
                      <a:solidFill>
                        <a:schemeClr val="tx1"/>
                      </a:solidFill>
                      <a:prstDash val="solid"/>
                      <a:round/>
                      <a:headEnd w="med" len="med"/>
                      <a:tailEnd w="med" len="med"/>
                    </a:lnR>
                    <a:lnT w="9525" cap="flat" cmpd="sng" algn="ctr">
                      <a:noFill/>
                      <a:prstDash val="solid"/>
                      <a:round/>
                      <a:headEnd w="med" len="med"/>
                      <a:tailEnd w="med" len="med"/>
                    </a:lnT>
                    <a:lnB w="9525" cap="flat" cmpd="sng" algn="ctr">
                      <a:solidFill>
                        <a:schemeClr val="tx1"/>
                      </a:solidFill>
                      <a:prstDash val="solid"/>
                      <a:round/>
                      <a:headEnd w="med" len="med"/>
                      <a:tailEnd w="med" len="med"/>
                    </a:lnB>
                    <a:solidFill>
                      <a:schemeClr val="accent5"/>
                    </a:solidFill>
                  </a:tcPr>
                </a:tc>
              </a:tr>
            </a:tbl>
          </a:graphicData>
        </a:graphic>
      </p:graphicFrame>
    </p:spTree>
    <p:extLst>
      <p:ext uri="{BB962C8B-B14F-4D97-AF65-F5344CB8AC3E}">
        <p14:creationId xmlns:p14="http://schemas.microsoft.com/office/powerpoint/2010/main" val="286355381"/>
      </p:ext>
    </p:extLst>
  </p:cSld>
  <p:clrMapOvr>
    <a:masterClrMapping/>
  </p:clrMapOvr>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 name="TextBox 4"/>
          <p:cNvSpPr txBox="1"/>
          <p:nvPr/>
        </p:nvSpPr>
        <p:spPr>
          <a:xfrm>
            <a:off x="540067" y="3009900"/>
            <a:ext cx="1480628"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목적</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6" name="TextBox 6"/>
          <p:cNvSpPr txBox="1"/>
          <p:nvPr/>
        </p:nvSpPr>
        <p:spPr>
          <a:xfrm>
            <a:off x="900112" y="4304157"/>
            <a:ext cx="16602647" cy="3506343"/>
          </a:xfrm>
          <a:prstGeom prst="rect">
            <a:avLst/>
          </a:prstGeom>
        </p:spPr>
        <p:txBody>
          <a:bodyPr lIns="72009" tIns="72009" rIns="72009" bIns="72009" anchor="ctr"/>
          <a:lstStyle/>
          <a:p>
            <a:pPr lvl="0" algn="l">
              <a:lnSpc>
                <a:spcPct val="116199"/>
              </a:lnSpc>
              <a:defRPr/>
            </a:pPr>
            <a:r>
              <a:rPr lang="en-US" altLang="ko-KR" sz="3800" b="1" i="0" u="none" strike="noStrike">
                <a:solidFill>
                  <a:srgbClr val="5a5a5a"/>
                </a:solidFill>
                <a:latin typeface="전기안전체 Regular TTF"/>
                <a:ea typeface="전기안전체 Regular TTF"/>
              </a:rPr>
              <a:t>1.</a:t>
            </a:r>
            <a:r>
              <a:rPr lang="ko-KR" altLang="en-US" sz="3800" b="1" i="0" u="none" strike="noStrike">
                <a:solidFill>
                  <a:srgbClr val="5a5a5a"/>
                </a:solidFill>
                <a:latin typeface="전기안전체 Regular TTF"/>
                <a:ea typeface="전기안전체 Regular TTF"/>
              </a:rPr>
              <a:t> 기능 명세</a:t>
            </a:r>
            <a:r>
              <a:rPr lang="en-US" altLang="ko-KR" sz="3800" b="1"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실제 UI 화면에서 각 기능이 어떻게 배치되고 동작하는지에 대한 명세</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사용자 인터랙션 흐름과 화면 간 전환, 버튼 클릭 시 발생하는 이벤트 등 구체적 정의</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en-US" altLang="ko-KR" sz="3800" b="1" i="0" u="none" strike="noStrike">
                <a:solidFill>
                  <a:srgbClr val="5a5a5a"/>
                </a:solidFill>
                <a:latin typeface="전기안전체 Regular TTF"/>
                <a:ea typeface="전기안전체 Regular TTF"/>
              </a:rPr>
              <a:t>2.</a:t>
            </a:r>
            <a:r>
              <a:rPr lang="ko-KR" altLang="en-US" sz="3800" b="1" i="0" u="none" strike="noStrike">
                <a:solidFill>
                  <a:srgbClr val="5a5a5a"/>
                </a:solidFill>
                <a:latin typeface="전기안전체 Regular TTF"/>
                <a:ea typeface="전기안전체 Regular TTF"/>
              </a:rPr>
              <a:t> 디자인 가이드라인</a:t>
            </a:r>
            <a:r>
              <a:rPr lang="en-US" altLang="ko-KR" sz="3800" b="1"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a:t>
            </a:r>
            <a:r>
              <a:rPr lang="ko-KR" altLang="en-US" sz="3800" b="0" i="0" u="none" strike="noStrike">
                <a:solidFill>
                  <a:srgbClr val="5a5a5a"/>
                </a:solidFill>
                <a:latin typeface="전기안전체 Regular TTF"/>
                <a:ea typeface="전기안전체 Regular TTF"/>
              </a:rPr>
              <a:t> </a:t>
            </a:r>
            <a:r>
              <a:rPr lang="en-US" altLang="ko-KR" sz="3800" b="0" i="0" u="none" strike="noStrike">
                <a:solidFill>
                  <a:srgbClr val="5a5a5a"/>
                </a:solidFill>
                <a:latin typeface="전기안전체 Regular TTF"/>
                <a:ea typeface="전기안전체 Regular TTF"/>
              </a:rPr>
              <a:t>사용자 인터페이스(UI)의 레이아웃 및 시각적 요소에 대한 가이드라인</a:t>
            </a:r>
            <a:endParaRPr lang="en-US" altLang="ko-KR" sz="3800" b="0" i="0" u="none" strike="noStrike">
              <a:solidFill>
                <a:srgbClr val="5a5a5a"/>
              </a:solidFill>
              <a:latin typeface="전기안전체 Regular TTF"/>
              <a:ea typeface="전기안전체 Regular TTF"/>
            </a:endParaRPr>
          </a:p>
        </p:txBody>
      </p:sp>
      <p:sp>
        <p:nvSpPr>
          <p:cNvPr id="7"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UI/UX</a:t>
            </a:r>
            <a:r>
              <a:rPr lang="ko-KR" altLang="en-US" sz="5000" i="0" u="none" strike="noStrike">
                <a:solidFill>
                  <a:srgbClr val="f4f3f1"/>
                </a:solidFill>
                <a:latin typeface="전기안전체 Regular TTF"/>
                <a:ea typeface="전기안전체 Regular TTF"/>
              </a:rPr>
              <a:t> 결과</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796544129"/>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9000" y="4185667"/>
            <a:ext cx="1480628"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목적</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55753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1.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개요</a:t>
            </a:r>
            <a:endParaRPr lang="ko-KR" sz="5300" b="1" i="0" u="none" strike="noStrike">
              <a:solidFill>
                <a:srgbClr val="f4f3f1"/>
              </a:solidFill>
              <a:latin typeface="김해가야체 Regular"/>
              <a:ea typeface="김해가야체 Regular"/>
            </a:endParaRPr>
          </a:p>
        </p:txBody>
      </p:sp>
      <p:sp>
        <p:nvSpPr>
          <p:cNvPr id="6" name="TextBox 6"/>
          <p:cNvSpPr txBox="1"/>
          <p:nvPr/>
        </p:nvSpPr>
        <p:spPr>
          <a:xfrm>
            <a:off x="914400" y="5343525"/>
            <a:ext cx="14668500" cy="3362325"/>
          </a:xfrm>
          <a:prstGeom prst="rect">
            <a:avLst/>
          </a:prstGeom>
        </p:spPr>
        <p:txBody>
          <a:bodyPr lIns="0" tIns="0" rIns="0" bIns="0" anchor="ctr"/>
          <a:lstStyle/>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취향을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분석하여</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최적의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추천하는</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웹서비스를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개발</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이용</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데이터를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바탕으로</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맞춤형</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제공</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홍대</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지역</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카페와</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간의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연결을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강화하여</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방문율</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증대</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개별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취향에</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맞춘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추천하는</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빅데이터</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기반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웹서비스를</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제안</a:t>
            </a:r>
            <a:endParaRPr lang="ko-KR"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소비자들의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편의성을</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높이고</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카페의</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고객</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유입</a:t>
            </a:r>
            <a:r>
              <a:rPr lang="en-US" sz="3800" b="0" i="0" u="none" strike="noStrike">
                <a:solidFill>
                  <a:srgbClr val="5a5a5a"/>
                </a:solidFill>
                <a:latin typeface="전기안전체 Regular TTF"/>
                <a:ea typeface="전기안전체 Regular TTF"/>
              </a:rPr>
              <a:t> </a:t>
            </a:r>
            <a:r>
              <a:rPr lang="ko-KR" sz="3800" b="0" i="0" u="none" strike="noStrike">
                <a:solidFill>
                  <a:srgbClr val="5a5a5a"/>
                </a:solidFill>
                <a:latin typeface="전기안전체 Regular TTF"/>
                <a:ea typeface="전기안전체 Regular TTF"/>
              </a:rPr>
              <a:t>증대</a:t>
            </a:r>
            <a:endParaRPr lang="ko-KR" sz="38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18936499"/>
      </p:ext>
    </p:extLst>
  </p:cSld>
  <p:clrMapOvr>
    <a:masterClrMapping/>
  </p:clrMapOvr>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32" name="그림 31"/>
          <p:cNvPicPr>
            <a:picLocks noChangeAspect="1"/>
          </p:cNvPicPr>
          <p:nvPr/>
        </p:nvPicPr>
        <p:blipFill rotWithShape="1">
          <a:blip r:embed="rId2"/>
          <a:stretch>
            <a:fillRect/>
          </a:stretch>
        </p:blipFill>
        <p:spPr>
          <a:xfrm>
            <a:off x="4637043" y="2247900"/>
            <a:ext cx="9013914" cy="7920990"/>
          </a:xfrm>
          <a:prstGeom prst="rect">
            <a:avLst/>
          </a:prstGeom>
        </p:spPr>
      </p:pic>
      <p:pic>
        <p:nvPicPr>
          <p:cNvPr id="33" name="Picture 2"/>
          <p:cNvPicPr/>
          <p:nvPr/>
        </p:nvPicPr>
        <p:blipFill rotWithShape="1">
          <a:blip r:embed="rId3"/>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4752975"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ERD</a:t>
            </a:r>
            <a:endParaRPr lang="en-US" altLang="ko-KR"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181022918"/>
      </p:ext>
    </p:extLst>
  </p:cSld>
  <p:clrMapOvr>
    <a:masterClrMapping/>
  </p:clrMapOvr>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 name="TextBox 4"/>
          <p:cNvSpPr txBox="1"/>
          <p:nvPr/>
        </p:nvSpPr>
        <p:spPr>
          <a:xfrm>
            <a:off x="540067" y="3009900"/>
            <a:ext cx="2431733"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추가예정</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p:txBody>
      </p:sp>
      <p:sp>
        <p:nvSpPr>
          <p:cNvPr id="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7" name="TextBox 5"/>
          <p:cNvSpPr txBox="1"/>
          <p:nvPr/>
        </p:nvSpPr>
        <p:spPr>
          <a:xfrm>
            <a:off x="2160270" y="1260157"/>
            <a:ext cx="73647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프런트엔드</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백엔드 도식화</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45117738"/>
      </p:ext>
    </p:extLst>
  </p:cSld>
  <p:clrMapOvr>
    <a:masterClrMapping/>
  </p:clrMapOvr>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35" name="TextBox 4"/>
          <p:cNvSpPr txBox="1"/>
          <p:nvPr/>
        </p:nvSpPr>
        <p:spPr>
          <a:xfrm>
            <a:off x="540066" y="2621471"/>
            <a:ext cx="14014133"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추천 및 검색 프로세스 (성별 추천</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연령대별 추천</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검색)</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5" y="3924300"/>
            <a:ext cx="15997047" cy="5034533"/>
          </a:xfrm>
          <a:prstGeom prst="rect">
            <a:avLst/>
          </a:prstGeom>
        </p:spPr>
        <p:txBody>
          <a:bodyPr lIns="36004" tIns="36004" rIns="36004" bIns="36004" anchor="ctr"/>
          <a:lstStyle/>
          <a:p>
            <a:pPr lvl="0" algn="l">
              <a:lnSpc>
                <a:spcPct val="116199"/>
              </a:lnSpc>
              <a:defRPr/>
            </a:pPr>
            <a:r>
              <a:rPr lang="ko-KR" altLang="en-US" sz="4000" b="1" i="0" u="none" strike="noStrike">
                <a:solidFill>
                  <a:srgbClr val="5a5a5a"/>
                </a:solidFill>
                <a:latin typeface="전기안전체 Regular TTF"/>
                <a:ea typeface="전기안전체 Regular TTF"/>
              </a:rPr>
              <a:t>Step 1 (JAVA):</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추천에서 남성/여성/연령대 선택 및 검색시 검색어 입력</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2 (JAVA -&gt;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Step1의 정보를 </a:t>
            </a:r>
            <a:r>
              <a:rPr lang="en-US" altLang="ko-KR" sz="3400" b="0" i="0" u="none" strike="noStrike">
                <a:solidFill>
                  <a:srgbClr val="5a5a5a"/>
                </a:solidFill>
                <a:latin typeface="전기안전체 Regular TTF"/>
                <a:ea typeface="전기안전체 Regular TTF"/>
              </a:rPr>
              <a:t>Python</a:t>
            </a:r>
            <a:r>
              <a:rPr lang="ko-KR" altLang="en-US" sz="3400" b="0" i="0" u="none" strike="noStrike">
                <a:solidFill>
                  <a:srgbClr val="5a5a5a"/>
                </a:solidFill>
                <a:latin typeface="전기안전체 Regular TTF"/>
                <a:ea typeface="전기안전체 Regular TTF"/>
              </a:rPr>
              <a:t>으로 전달</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3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전달받은 정보를 바탕으로 Elasticsearch 쿼리를 생성</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4 (ElasticSearch):</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생성된 쿼리를 Elasticsearch에 전송하여 검색을 실행</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5 (Python):</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검색 결과를 받아 필요한 필드를 추출</a:t>
            </a:r>
            <a:endParaRPr lang="ko-KR" altLang="en-US" sz="3400" b="0" i="0" u="none" strike="noStrike">
              <a:solidFill>
                <a:srgbClr val="5a5a5a"/>
              </a:solidFill>
              <a:latin typeface="전기안전체 Regular TTF"/>
              <a:ea typeface="전기안전체 Regular TTF"/>
            </a:endParaRPr>
          </a:p>
          <a:p>
            <a:pPr lvl="0" algn="l">
              <a:lnSpc>
                <a:spcPct val="116199"/>
              </a:lnSpc>
              <a:defRPr/>
            </a:pPr>
            <a:r>
              <a:rPr lang="ko-KR" altLang="en-US" sz="4000" b="1" i="0" u="none" strike="noStrike">
                <a:solidFill>
                  <a:srgbClr val="5a5a5a"/>
                </a:solidFill>
                <a:latin typeface="전기안전체 Regular TTF"/>
                <a:ea typeface="전기안전체 Regular TTF"/>
              </a:rPr>
              <a:t>Step 6 (Python -&gt; JAVA):</a:t>
            </a:r>
            <a:r>
              <a:rPr lang="ko-KR" altLang="en-US" sz="4000" b="0" i="0" u="none" strike="noStrike">
                <a:solidFill>
                  <a:srgbClr val="5a5a5a"/>
                </a:solidFill>
                <a:latin typeface="전기안전체 Regular TTF"/>
                <a:ea typeface="전기안전체 Regular TTF"/>
              </a:rPr>
              <a:t> </a:t>
            </a:r>
            <a:r>
              <a:rPr lang="ko-KR" altLang="en-US" sz="3400" b="0" i="0" u="none" strike="noStrike">
                <a:solidFill>
                  <a:srgbClr val="5a5a5a"/>
                </a:solidFill>
                <a:latin typeface="전기안전체 Regular TTF"/>
                <a:ea typeface="전기안전체 Regular TTF"/>
              </a:rPr>
              <a:t>추출한 결과를 Java로 전송</a:t>
            </a:r>
            <a:endParaRPr lang="ko-KR" altLang="en-US" sz="3400" b="0" i="0" u="none" strike="noStrike">
              <a:solidFill>
                <a:srgbClr val="5a5a5a"/>
              </a:solidFill>
              <a:latin typeface="전기안전체 Regular TTF"/>
              <a:ea typeface="전기안전체 Regular TTF"/>
            </a:endParaRPr>
          </a:p>
        </p:txBody>
      </p:sp>
      <p:pic>
        <p:nvPicPr>
          <p:cNvPr id="37" name="Picture 2"/>
          <p:cNvPicPr/>
          <p:nvPr/>
        </p:nvPicPr>
        <p:blipFill rotWithShape="1">
          <a:blip r:embed="rId2"/>
          <a:stretch>
            <a:fillRect/>
          </a:stretch>
        </p:blipFill>
        <p:spPr>
          <a:xfrm>
            <a:off x="0" y="0"/>
            <a:ext cx="18288000" cy="2160270"/>
          </a:xfrm>
          <a:prstGeom prst="rect">
            <a:avLst/>
          </a:prstGeom>
        </p:spPr>
      </p:pic>
      <p:pic>
        <p:nvPicPr>
          <p:cNvPr id="38"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39"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0"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869910658"/>
      </p:ext>
    </p:extLst>
  </p:cSld>
  <p:clrMapOvr>
    <a:masterClrMapping/>
  </p:clrMapOvr>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50987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a:t>
            </a:r>
            <a:endParaRPr lang="en-US" altLang="ko-KR" sz="4600"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720090" y="3692271"/>
            <a:ext cx="2520315" cy="1887803"/>
          </a:xfrm>
          <a:prstGeom prst="rect">
            <a:avLst/>
          </a:prstGeom>
        </p:spPr>
      </p:pic>
      <p:pic>
        <p:nvPicPr>
          <p:cNvPr id="27" name="그림 26"/>
          <p:cNvPicPr>
            <a:picLocks noChangeAspect="1"/>
          </p:cNvPicPr>
          <p:nvPr/>
        </p:nvPicPr>
        <p:blipFill rotWithShape="1">
          <a:blip r:embed="rId3"/>
          <a:stretch>
            <a:fillRect/>
          </a:stretch>
        </p:blipFill>
        <p:spPr>
          <a:xfrm>
            <a:off x="720090" y="5938457"/>
            <a:ext cx="3600450" cy="923192"/>
          </a:xfrm>
          <a:prstGeom prst="rect">
            <a:avLst/>
          </a:prstGeom>
        </p:spPr>
      </p:pic>
      <p:sp>
        <p:nvSpPr>
          <p:cNvPr id="28" name="TextBox 6"/>
          <p:cNvSpPr txBox="1"/>
          <p:nvPr/>
        </p:nvSpPr>
        <p:spPr>
          <a:xfrm>
            <a:off x="4680585" y="4066223"/>
            <a:ext cx="12751879" cy="11388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웹 페이지의 HTML 코드를 파싱하여 필요한 정보(텍스트, 태그, 속성 등)를 추출하는 데 사용되는 라이브러리. 다만, 자바스크립트로 동적 생성된 콘텐츠는 처리하지 못함</a:t>
            </a:r>
            <a:endParaRPr lang="ko-KR" altLang="en-US" sz="3000" b="0" i="0" u="none" strike="noStrike">
              <a:solidFill>
                <a:srgbClr val="5a5a5a"/>
              </a:solidFill>
              <a:latin typeface="전기안전체 Regular TTF"/>
              <a:ea typeface="전기안전체 Regular TTF"/>
            </a:endParaRPr>
          </a:p>
        </p:txBody>
      </p:sp>
      <p:sp>
        <p:nvSpPr>
          <p:cNvPr id="29" name="TextBox 6"/>
          <p:cNvSpPr txBox="1"/>
          <p:nvPr/>
        </p:nvSpPr>
        <p:spPr>
          <a:xfrm>
            <a:off x="4680585" y="5614417"/>
            <a:ext cx="12913804" cy="16626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브라우저 자동화 도구로, 자바스크립트로 동적으로 생성되는 웹 콘텐츠도 처리할 수 있음</a:t>
            </a:r>
            <a:r>
              <a:rPr lang="en-US" altLang="ko-KR" sz="3000" b="0" i="0" u="none" strike="noStrike">
                <a:solidFill>
                  <a:srgbClr val="5a5a5a"/>
                </a:solidFill>
                <a:latin typeface="전기안전체 Regular TTF"/>
                <a:ea typeface="전기안전체 Regular TTF"/>
              </a:rPr>
              <a:t>.</a:t>
            </a:r>
            <a:endParaRPr lang="en-US" altLang="ko-KR" sz="3000" b="0" i="0" u="none" strike="noStrike">
              <a:solidFill>
                <a:srgbClr val="5a5a5a"/>
              </a:solidFill>
              <a:latin typeface="전기안전체 Regular TTF"/>
              <a:ea typeface="전기안전체 Regular TTF"/>
            </a:endParaRPr>
          </a:p>
          <a:p>
            <a:pPr lvl="0" algn="l">
              <a:lnSpc>
                <a:spcPct val="116199"/>
              </a:lnSpc>
              <a:defRPr/>
            </a:pPr>
            <a:r>
              <a:rPr lang="en-US" altLang="ko-KR" sz="3000" b="0" i="0" u="none" strike="noStrike">
                <a:solidFill>
                  <a:srgbClr val="5a5a5a"/>
                </a:solidFill>
                <a:latin typeface="전기안전체 Regular TTF"/>
                <a:ea typeface="전기안전체 Regular TTF"/>
              </a:rPr>
              <a:t>페이지를 탐색하고, 버튼 클릭, 스크롤, 로그인 같은 사용자 행동을 자동화하여 동적인 웹 페이지에서 데이터를 수집</a:t>
            </a:r>
            <a:r>
              <a:rPr lang="ko-KR" altLang="en-US" sz="3000" b="0" i="0" u="none" strike="noStrike">
                <a:solidFill>
                  <a:srgbClr val="5a5a5a"/>
                </a:solidFill>
                <a:latin typeface="전기안전체 Regular TTF"/>
                <a:ea typeface="전기안전체 Regular TTF"/>
              </a:rPr>
              <a:t>함</a:t>
            </a:r>
            <a:endParaRPr lang="ko-KR" altLang="en-US" sz="3000" b="0" i="0" u="none" strike="noStrike">
              <a:solidFill>
                <a:srgbClr val="5a5a5a"/>
              </a:solidFill>
              <a:latin typeface="전기안전체 Regular TTF"/>
              <a:ea typeface="전기안전체 Regular TTF"/>
            </a:endParaRPr>
          </a:p>
        </p:txBody>
      </p:sp>
      <p:sp>
        <p:nvSpPr>
          <p:cNvPr id="30" name="TextBox 6"/>
          <p:cNvSpPr txBox="1"/>
          <p:nvPr/>
        </p:nvSpPr>
        <p:spPr>
          <a:xfrm>
            <a:off x="720090" y="7920990"/>
            <a:ext cx="16922116" cy="1891824"/>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카페 데이터를 수집하려 했던 카카오맵은 자바스크립트를 사용하는 동적 로딩 방식이 많기 때문에 </a:t>
            </a:r>
            <a:r>
              <a:rPr lang="en-US" altLang="ko-KR" sz="3000" b="0" i="0" u="none" strike="noStrike">
                <a:solidFill>
                  <a:srgbClr val="5a5a5a"/>
                </a:solidFill>
                <a:latin typeface="전기안전체 Regular TTF"/>
                <a:ea typeface="전기안전체 Regular TTF"/>
              </a:rPr>
              <a:t>selenium</a:t>
            </a:r>
            <a:r>
              <a:rPr lang="ko-KR" altLang="en-US" sz="3000" b="0" i="0" u="none" strike="noStrike">
                <a:solidFill>
                  <a:srgbClr val="5a5a5a"/>
                </a:solidFill>
                <a:latin typeface="전기안전체 Regular TTF"/>
                <a:ea typeface="전기안전체 Regular TTF"/>
              </a:rPr>
              <a:t>을 사용하여 동적 컨텐츠를 로드했어야만 함</a:t>
            </a:r>
            <a:r>
              <a:rPr lang="en-US" altLang="ko-KR" sz="3000" b="0" i="0" u="none" strike="noStrike">
                <a:solidFill>
                  <a:srgbClr val="5a5a5a"/>
                </a:solidFill>
                <a:latin typeface="전기안전체 Regular TTF"/>
                <a:ea typeface="전기안전체 Regular TTF"/>
              </a:rPr>
              <a:t>.</a:t>
            </a:r>
            <a:r>
              <a:rPr lang="ko-KR" altLang="en-US" sz="3000" b="0" i="0" u="none" strike="noStrike">
                <a:solidFill>
                  <a:srgbClr val="5a5a5a"/>
                </a:solidFill>
                <a:latin typeface="전기안전체 Regular TTF"/>
                <a:ea typeface="전기안전체 Regular TTF"/>
              </a:rPr>
              <a:t> 다만</a:t>
            </a:r>
            <a:r>
              <a:rPr lang="en-US" altLang="ko-KR" sz="3000" b="0" i="0" u="none" strike="noStrike">
                <a:solidFill>
                  <a:srgbClr val="5a5a5a"/>
                </a:solidFill>
                <a:latin typeface="전기안전체 Regular TTF"/>
                <a:ea typeface="전기안전체 Regular TTF"/>
              </a:rPr>
              <a:t>,</a:t>
            </a:r>
            <a:r>
              <a:rPr lang="ko-KR" altLang="en-US" sz="3000" b="0" i="0" u="none" strike="noStrike">
                <a:solidFill>
                  <a:srgbClr val="5a5a5a"/>
                </a:solidFill>
                <a:latin typeface="전기안전체 Regular TTF"/>
                <a:ea typeface="전기안전체 Regular TTF"/>
              </a:rPr>
              <a:t> 동적 콘텐츠를 로드한 후 데이터 수집은 </a:t>
            </a:r>
            <a:r>
              <a:rPr lang="en-US" altLang="ko-KR" sz="3000" b="0" i="0" u="none" strike="noStrike">
                <a:solidFill>
                  <a:srgbClr val="5a5a5a"/>
                </a:solidFill>
                <a:latin typeface="전기안전체 Regular TTF"/>
                <a:ea typeface="전기안전체 Regular TTF"/>
              </a:rPr>
              <a:t>BeautifulSoup</a:t>
            </a:r>
            <a:r>
              <a:rPr lang="ko-KR" altLang="en-US" sz="3000" b="0" i="0" u="none" strike="noStrike">
                <a:solidFill>
                  <a:srgbClr val="5a5a5a"/>
                </a:solidFill>
                <a:latin typeface="전기안전체 Regular TTF"/>
                <a:ea typeface="전기안전체 Regular TTF"/>
              </a:rPr>
              <a:t>이 더 효율적이기 때문에 복합 사용함</a:t>
            </a:r>
            <a:r>
              <a:rPr lang="en-US" altLang="ko-KR" sz="3000" b="0" i="0" u="none" strike="noStrike">
                <a:solidFill>
                  <a:srgbClr val="5a5a5a"/>
                </a:solidFill>
                <a:latin typeface="전기안전체 Regular TTF"/>
                <a:ea typeface="전기안전체 Regular TTF"/>
              </a:rPr>
              <a:t>.</a:t>
            </a:r>
            <a:endParaRPr lang="en-US" altLang="ko-KR" sz="3000" b="0" i="0" u="none" strike="noStrike">
              <a:solidFill>
                <a:srgbClr val="5a5a5a"/>
              </a:solidFill>
              <a:latin typeface="전기안전체 Regular TTF"/>
              <a:ea typeface="전기안전체 Regular TTF"/>
            </a:endParaRPr>
          </a:p>
        </p:txBody>
      </p:sp>
      <p:pic>
        <p:nvPicPr>
          <p:cNvPr id="31" name="Picture 2"/>
          <p:cNvPicPr/>
          <p:nvPr/>
        </p:nvPicPr>
        <p:blipFill rotWithShape="1">
          <a:blip r:embed="rId4"/>
          <a:stretch>
            <a:fillRect/>
          </a:stretch>
        </p:blipFill>
        <p:spPr>
          <a:xfrm>
            <a:off x="0" y="0"/>
            <a:ext cx="18288000" cy="2160270"/>
          </a:xfrm>
          <a:prstGeom prst="rect">
            <a:avLst/>
          </a:prstGeom>
        </p:spPr>
      </p:pic>
      <p:pic>
        <p:nvPicPr>
          <p:cNvPr id="3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89924706"/>
      </p:ext>
    </p:extLst>
  </p:cSld>
  <p:clrMapOvr>
    <a:masterClrMapping/>
  </p:clrMapOvr>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리스트</a:t>
            </a:r>
            <a:endParaRPr lang="ko-KR" altLang="en-US" sz="4600" i="0" u="none" strike="noStrike">
              <a:solidFill>
                <a:srgbClr val="5a5a5a"/>
              </a:solidFill>
              <a:latin typeface="전기안전체 Regular TTF"/>
              <a:ea typeface="전기안전체 Regular TTF"/>
            </a:endParaRPr>
          </a:p>
        </p:txBody>
      </p:sp>
      <p:pic>
        <p:nvPicPr>
          <p:cNvPr id="24" name="그림 23"/>
          <p:cNvPicPr>
            <a:picLocks noChangeAspect="1"/>
          </p:cNvPicPr>
          <p:nvPr/>
        </p:nvPicPr>
        <p:blipFill rotWithShape="1">
          <a:blip r:embed="rId2"/>
          <a:stretch>
            <a:fillRect/>
          </a:stretch>
        </p:blipFill>
        <p:spPr>
          <a:xfrm>
            <a:off x="1800225" y="3600450"/>
            <a:ext cx="6909046" cy="6120765"/>
          </a:xfrm>
          <a:prstGeom prst="rect">
            <a:avLst/>
          </a:prstGeom>
        </p:spPr>
      </p:pic>
      <p:pic>
        <p:nvPicPr>
          <p:cNvPr id="25" name="그림 24"/>
          <p:cNvPicPr>
            <a:picLocks noChangeAspect="1"/>
          </p:cNvPicPr>
          <p:nvPr/>
        </p:nvPicPr>
        <p:blipFill rotWithShape="1">
          <a:blip r:embed="rId3"/>
          <a:stretch>
            <a:fillRect/>
          </a:stretch>
        </p:blipFill>
        <p:spPr>
          <a:xfrm>
            <a:off x="10441305" y="3600450"/>
            <a:ext cx="5209161" cy="6120765"/>
          </a:xfrm>
          <a:prstGeom prst="rect">
            <a:avLst/>
          </a:prstGeom>
        </p:spPr>
      </p:pic>
      <p:sp>
        <p:nvSpPr>
          <p:cNvPr id="26" name="가로 글상자 25"/>
          <p:cNvSpPr txBox="1"/>
          <p:nvPr/>
        </p:nvSpPr>
        <p:spPr>
          <a:xfrm>
            <a:off x="8412360" y="9805035"/>
            <a:ext cx="14632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CafeInfo.py</a:t>
            </a:r>
            <a:endParaRPr lang="en-US" altLang="ko-KR" b="1">
              <a:solidFill>
                <a:srgbClr val="5a5a5a"/>
              </a:solidFill>
              <a:latin typeface="전기안전체 Regular TTF"/>
              <a:ea typeface="전기안전체 Regular TTF"/>
            </a:endParaRPr>
          </a:p>
        </p:txBody>
      </p:sp>
      <p:pic>
        <p:nvPicPr>
          <p:cNvPr id="31" name="Picture 2"/>
          <p:cNvPicPr/>
          <p:nvPr/>
        </p:nvPicPr>
        <p:blipFill rotWithShape="1">
          <a:blip r:embed="rId4"/>
          <a:stretch>
            <a:fillRect/>
          </a:stretch>
        </p:blipFill>
        <p:spPr>
          <a:xfrm>
            <a:off x="0" y="0"/>
            <a:ext cx="18288000" cy="2160270"/>
          </a:xfrm>
          <a:prstGeom prst="rect">
            <a:avLst/>
          </a:prstGeom>
        </p:spPr>
      </p:pic>
      <p:pic>
        <p:nvPicPr>
          <p:cNvPr id="3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3100834135"/>
      </p:ext>
    </p:extLst>
  </p:cSld>
  <p:clrMapOvr>
    <a:masterClrMapping/>
  </p:clrMapOvr>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상세정보</a:t>
            </a:r>
            <a:endParaRPr lang="ko-KR" altLang="en-US" sz="4600"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1266513" y="4085870"/>
            <a:ext cx="4905687" cy="3419830"/>
          </a:xfrm>
          <a:prstGeom prst="rect">
            <a:avLst/>
          </a:prstGeom>
        </p:spPr>
      </p:pic>
      <p:pic>
        <p:nvPicPr>
          <p:cNvPr id="27" name="그림 26"/>
          <p:cNvPicPr>
            <a:picLocks noChangeAspect="1"/>
          </p:cNvPicPr>
          <p:nvPr/>
        </p:nvPicPr>
        <p:blipFill rotWithShape="1">
          <a:blip r:embed="rId3"/>
          <a:stretch>
            <a:fillRect/>
          </a:stretch>
        </p:blipFill>
        <p:spPr>
          <a:xfrm>
            <a:off x="6732043" y="3600450"/>
            <a:ext cx="10414438" cy="6120765"/>
          </a:xfrm>
          <a:prstGeom prst="rect">
            <a:avLst/>
          </a:prstGeom>
        </p:spPr>
      </p:pic>
      <p:sp>
        <p:nvSpPr>
          <p:cNvPr id="29" name="가로 글상자 28"/>
          <p:cNvSpPr txBox="1"/>
          <p:nvPr/>
        </p:nvSpPr>
        <p:spPr>
          <a:xfrm>
            <a:off x="8111460" y="9828087"/>
            <a:ext cx="20650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CafeInfoDetail.py</a:t>
            </a:r>
            <a:endParaRPr lang="en-US" altLang="ko-KR" b="1">
              <a:solidFill>
                <a:srgbClr val="5a5a5a"/>
              </a:solidFill>
              <a:latin typeface="전기안전체 Regular TTF"/>
              <a:ea typeface="전기안전체 Regular TTF"/>
            </a:endParaRPr>
          </a:p>
        </p:txBody>
      </p:sp>
      <p:pic>
        <p:nvPicPr>
          <p:cNvPr id="34" name="Picture 2"/>
          <p:cNvPicPr/>
          <p:nvPr/>
        </p:nvPicPr>
        <p:blipFill rotWithShape="1">
          <a:blip r:embed="rId4"/>
          <a:stretch>
            <a:fillRect/>
          </a:stretch>
        </p:blipFill>
        <p:spPr>
          <a:xfrm>
            <a:off x="0" y="0"/>
            <a:ext cx="18288000" cy="2160270"/>
          </a:xfrm>
          <a:prstGeom prst="rect">
            <a:avLst/>
          </a:prstGeom>
        </p:spPr>
      </p:pic>
      <p:pic>
        <p:nvPicPr>
          <p:cNvPr id="35"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6"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7"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672881954"/>
      </p:ext>
    </p:extLst>
  </p:cSld>
  <p:clrMapOvr>
    <a:masterClrMapping/>
  </p:clrMapOvr>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상세정보</a:t>
            </a:r>
            <a:endParaRPr lang="ko-KR" altLang="en-US" sz="4600" i="0" u="none" strike="noStrike">
              <a:solidFill>
                <a:srgbClr val="5a5a5a"/>
              </a:solidFill>
              <a:latin typeface="전기안전체 Regular TTF"/>
              <a:ea typeface="전기안전체 Regular TTF"/>
            </a:endParaRPr>
          </a:p>
        </p:txBody>
      </p:sp>
      <p:pic>
        <p:nvPicPr>
          <p:cNvPr id="28" name="그림 27"/>
          <p:cNvPicPr>
            <a:picLocks noChangeAspect="1"/>
          </p:cNvPicPr>
          <p:nvPr/>
        </p:nvPicPr>
        <p:blipFill rotWithShape="1">
          <a:blip r:embed="rId2"/>
          <a:stretch>
            <a:fillRect/>
          </a:stretch>
        </p:blipFill>
        <p:spPr>
          <a:xfrm>
            <a:off x="3081230" y="4320540"/>
            <a:ext cx="12125540" cy="4680584"/>
          </a:xfrm>
          <a:prstGeom prst="rect">
            <a:avLst/>
          </a:prstGeom>
        </p:spPr>
      </p:pic>
      <p:sp>
        <p:nvSpPr>
          <p:cNvPr id="30" name="가로 글상자 29"/>
          <p:cNvSpPr txBox="1"/>
          <p:nvPr/>
        </p:nvSpPr>
        <p:spPr>
          <a:xfrm>
            <a:off x="8111460" y="9828085"/>
            <a:ext cx="20650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CafeInfoDetail.py</a:t>
            </a:r>
            <a:endParaRPr lang="en-US" altLang="ko-KR" b="1">
              <a:solidFill>
                <a:srgbClr val="5a5a5a"/>
              </a:solidFill>
              <a:latin typeface="전기안전체 Regular TTF"/>
              <a:ea typeface="전기안전체 Regular TTF"/>
            </a:endParaRPr>
          </a:p>
        </p:txBody>
      </p:sp>
      <p:pic>
        <p:nvPicPr>
          <p:cNvPr id="35" name="Picture 2"/>
          <p:cNvPicPr/>
          <p:nvPr/>
        </p:nvPicPr>
        <p:blipFill rotWithShape="1">
          <a:blip r:embed="rId3"/>
          <a:stretch>
            <a:fillRect/>
          </a:stretch>
        </p:blipFill>
        <p:spPr>
          <a:xfrm>
            <a:off x="0" y="0"/>
            <a:ext cx="18288000" cy="2160270"/>
          </a:xfrm>
          <a:prstGeom prst="rect">
            <a:avLst/>
          </a:prstGeom>
        </p:spPr>
      </p:pic>
      <p:pic>
        <p:nvPicPr>
          <p:cNvPr id="36"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37"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8"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871599596"/>
      </p:ext>
    </p:extLst>
  </p:cSld>
  <p:clrMapOvr>
    <a:masterClrMapping/>
  </p:clrMapOvr>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리뷰</a:t>
            </a:r>
            <a:endParaRPr lang="ko-KR" altLang="en-US" sz="4600" i="0" u="none" strike="noStrike">
              <a:solidFill>
                <a:srgbClr val="5a5a5a"/>
              </a:solidFill>
              <a:latin typeface="전기안전체 Regular TTF"/>
              <a:ea typeface="전기안전체 Regular TTF"/>
            </a:endParaRPr>
          </a:p>
        </p:txBody>
      </p:sp>
      <p:pic>
        <p:nvPicPr>
          <p:cNvPr id="29" name="그림 28"/>
          <p:cNvPicPr>
            <a:picLocks noChangeAspect="1"/>
          </p:cNvPicPr>
          <p:nvPr/>
        </p:nvPicPr>
        <p:blipFill rotWithShape="1">
          <a:blip r:embed="rId2"/>
          <a:stretch>
            <a:fillRect/>
          </a:stretch>
        </p:blipFill>
        <p:spPr>
          <a:xfrm>
            <a:off x="990600" y="3600450"/>
            <a:ext cx="6885861" cy="6120765"/>
          </a:xfrm>
          <a:prstGeom prst="rect">
            <a:avLst/>
          </a:prstGeom>
        </p:spPr>
      </p:pic>
      <p:pic>
        <p:nvPicPr>
          <p:cNvPr id="30" name="그림 29"/>
          <p:cNvPicPr>
            <a:picLocks noChangeAspect="1"/>
          </p:cNvPicPr>
          <p:nvPr/>
        </p:nvPicPr>
        <p:blipFill rotWithShape="1">
          <a:blip r:embed="rId3"/>
          <a:stretch>
            <a:fillRect/>
          </a:stretch>
        </p:blipFill>
        <p:spPr>
          <a:xfrm>
            <a:off x="9298760" y="3600450"/>
            <a:ext cx="7020878" cy="6120765"/>
          </a:xfrm>
          <a:prstGeom prst="rect">
            <a:avLst/>
          </a:prstGeom>
        </p:spPr>
      </p:pic>
      <p:sp>
        <p:nvSpPr>
          <p:cNvPr id="31" name="가로 글상자 30"/>
          <p:cNvSpPr txBox="1"/>
          <p:nvPr/>
        </p:nvSpPr>
        <p:spPr>
          <a:xfrm>
            <a:off x="7768560" y="9828086"/>
            <a:ext cx="27508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kakao_review_crawl.py</a:t>
            </a:r>
            <a:endParaRPr lang="en-US" altLang="ko-KR" b="1">
              <a:solidFill>
                <a:srgbClr val="5a5a5a"/>
              </a:solidFill>
              <a:latin typeface="전기안전체 Regular TTF"/>
              <a:ea typeface="전기안전체 Regular TTF"/>
            </a:endParaRPr>
          </a:p>
        </p:txBody>
      </p:sp>
      <p:pic>
        <p:nvPicPr>
          <p:cNvPr id="36" name="Picture 2"/>
          <p:cNvPicPr/>
          <p:nvPr/>
        </p:nvPicPr>
        <p:blipFill rotWithShape="1">
          <a:blip r:embed="rId4"/>
          <a:stretch>
            <a:fillRect/>
          </a:stretch>
        </p:blipFill>
        <p:spPr>
          <a:xfrm>
            <a:off x="0" y="0"/>
            <a:ext cx="18288000" cy="2160270"/>
          </a:xfrm>
          <a:prstGeom prst="rect">
            <a:avLst/>
          </a:prstGeom>
        </p:spPr>
      </p:pic>
      <p:pic>
        <p:nvPicPr>
          <p:cNvPr id="37"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8"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9"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4253254993"/>
      </p:ext>
    </p:extLst>
  </p:cSld>
  <p:clrMapOvr>
    <a:masterClrMapping/>
  </p:clrMapOvr>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카페 데이터 크롤링 </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a:t>
            </a:r>
            <a:r>
              <a:rPr lang="ko-KR" altLang="en-US" sz="4600" i="0" u="none" strike="noStrike">
                <a:solidFill>
                  <a:srgbClr val="5a5a5a"/>
                </a:solidFill>
                <a:latin typeface="전기안전체 Regular TTF"/>
                <a:ea typeface="전기안전체 Regular TTF"/>
              </a:rPr>
              <a:t>카페 리뷰</a:t>
            </a:r>
            <a:endParaRPr lang="ko-KR" altLang="en-US" sz="4600" i="0" u="none" strike="noStrike">
              <a:solidFill>
                <a:srgbClr val="5a5a5a"/>
              </a:solidFill>
              <a:latin typeface="전기안전체 Regular TTF"/>
              <a:ea typeface="전기안전체 Regular TTF"/>
            </a:endParaRPr>
          </a:p>
        </p:txBody>
      </p:sp>
      <p:pic>
        <p:nvPicPr>
          <p:cNvPr id="31" name="그림 30"/>
          <p:cNvPicPr>
            <a:picLocks noChangeAspect="1"/>
          </p:cNvPicPr>
          <p:nvPr/>
        </p:nvPicPr>
        <p:blipFill rotWithShape="1">
          <a:blip r:embed="rId2"/>
          <a:stretch>
            <a:fillRect/>
          </a:stretch>
        </p:blipFill>
        <p:spPr>
          <a:xfrm>
            <a:off x="1676400" y="3600450"/>
            <a:ext cx="6021586" cy="6120765"/>
          </a:xfrm>
          <a:prstGeom prst="rect">
            <a:avLst/>
          </a:prstGeom>
        </p:spPr>
      </p:pic>
      <p:pic>
        <p:nvPicPr>
          <p:cNvPr id="32" name="그림 31"/>
          <p:cNvPicPr>
            <a:picLocks noChangeAspect="1"/>
          </p:cNvPicPr>
          <p:nvPr/>
        </p:nvPicPr>
        <p:blipFill rotWithShape="1">
          <a:blip r:embed="rId3"/>
          <a:stretch>
            <a:fillRect/>
          </a:stretch>
        </p:blipFill>
        <p:spPr>
          <a:xfrm>
            <a:off x="8763000" y="2520315"/>
            <a:ext cx="8961120" cy="7200899"/>
          </a:xfrm>
          <a:prstGeom prst="rect">
            <a:avLst/>
          </a:prstGeom>
        </p:spPr>
      </p:pic>
      <p:sp>
        <p:nvSpPr>
          <p:cNvPr id="33" name="가로 글상자 32"/>
          <p:cNvSpPr txBox="1"/>
          <p:nvPr/>
        </p:nvSpPr>
        <p:spPr>
          <a:xfrm>
            <a:off x="7768560" y="9791700"/>
            <a:ext cx="2750880"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kakao_review_crawl.py</a:t>
            </a:r>
            <a:endParaRPr lang="en-US" altLang="ko-KR" b="1">
              <a:solidFill>
                <a:srgbClr val="5a5a5a"/>
              </a:solidFill>
              <a:latin typeface="전기안전체 Regular TTF"/>
              <a:ea typeface="전기안전체 Regular TTF"/>
            </a:endParaRPr>
          </a:p>
        </p:txBody>
      </p:sp>
      <p:pic>
        <p:nvPicPr>
          <p:cNvPr id="38" name="Picture 2"/>
          <p:cNvPicPr/>
          <p:nvPr/>
        </p:nvPicPr>
        <p:blipFill rotWithShape="1">
          <a:blip r:embed="rId4"/>
          <a:stretch>
            <a:fillRect/>
          </a:stretch>
        </p:blipFill>
        <p:spPr>
          <a:xfrm>
            <a:off x="0" y="0"/>
            <a:ext cx="18288000" cy="2160270"/>
          </a:xfrm>
          <a:prstGeom prst="rect">
            <a:avLst/>
          </a:prstGeom>
        </p:spPr>
      </p:pic>
      <p:pic>
        <p:nvPicPr>
          <p:cNvPr id="39"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0"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1"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878515431"/>
      </p:ext>
    </p:extLst>
  </p:cSld>
  <p:clrMapOvr>
    <a:masterClrMapping/>
  </p:clrMapOvr>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677787"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en-US" altLang="ko-KR" sz="4600" i="0" u="none" strike="noStrike">
              <a:solidFill>
                <a:srgbClr val="5a5a5a"/>
              </a:solidFill>
              <a:latin typeface="전기안전체 Regular TTF"/>
              <a:ea typeface="전기안전체 Regular TTF"/>
            </a:endParaRPr>
          </a:p>
        </p:txBody>
      </p:sp>
      <p:sp>
        <p:nvSpPr>
          <p:cNvPr id="28" name="TextBox 6"/>
          <p:cNvSpPr txBox="1"/>
          <p:nvPr/>
        </p:nvSpPr>
        <p:spPr>
          <a:xfrm>
            <a:off x="4680585" y="4066223"/>
            <a:ext cx="12751879" cy="11388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한국어 자연어 처리를 위한 라이브러리로, 형태소 분석, 품사 태깅, 텍스트 전처리 등을 지원</a:t>
            </a:r>
            <a:endParaRPr lang="ko-KR" altLang="en-US" sz="3000" b="0" i="0" u="none" strike="noStrike">
              <a:solidFill>
                <a:srgbClr val="5a5a5a"/>
              </a:solidFill>
              <a:latin typeface="전기안전체 Regular TTF"/>
              <a:ea typeface="전기안전체 Regular TTF"/>
            </a:endParaRPr>
          </a:p>
        </p:txBody>
      </p:sp>
      <p:pic>
        <p:nvPicPr>
          <p:cNvPr id="31" name="그림 30"/>
          <p:cNvPicPr>
            <a:picLocks noChangeAspect="1"/>
          </p:cNvPicPr>
          <p:nvPr/>
        </p:nvPicPr>
        <p:blipFill rotWithShape="1">
          <a:blip r:embed="rId2"/>
          <a:stretch>
            <a:fillRect/>
          </a:stretch>
        </p:blipFill>
        <p:spPr>
          <a:xfrm>
            <a:off x="720090" y="3815905"/>
            <a:ext cx="1517780" cy="1800225"/>
          </a:xfrm>
          <a:prstGeom prst="rect">
            <a:avLst/>
          </a:prstGeom>
        </p:spPr>
      </p:pic>
      <p:pic>
        <p:nvPicPr>
          <p:cNvPr id="32" name="그림 31"/>
          <p:cNvPicPr>
            <a:picLocks noChangeAspect="1"/>
          </p:cNvPicPr>
          <p:nvPr/>
        </p:nvPicPr>
        <p:blipFill rotWithShape="1">
          <a:blip r:embed="rId3"/>
          <a:stretch>
            <a:fillRect/>
          </a:stretch>
        </p:blipFill>
        <p:spPr>
          <a:xfrm>
            <a:off x="720090" y="6619875"/>
            <a:ext cx="2977587" cy="1800225"/>
          </a:xfrm>
          <a:prstGeom prst="rect">
            <a:avLst/>
          </a:prstGeom>
        </p:spPr>
      </p:pic>
      <p:sp>
        <p:nvSpPr>
          <p:cNvPr id="33" name="TextBox 6"/>
          <p:cNvSpPr txBox="1"/>
          <p:nvPr/>
        </p:nvSpPr>
        <p:spPr>
          <a:xfrm>
            <a:off x="4680585" y="6412421"/>
            <a:ext cx="10957368" cy="605408"/>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머신러닝을 위한 라이브러리로, 데이터 전처리, 모델 학습 및 평가 등을 지원</a:t>
            </a:r>
            <a:endParaRPr lang="ko-KR" altLang="en-US" sz="3000" b="0" i="0" u="none" strike="noStrike">
              <a:solidFill>
                <a:srgbClr val="5a5a5a"/>
              </a:solidFill>
              <a:latin typeface="전기안전체 Regular TTF"/>
              <a:ea typeface="전기안전체 Regular TTF"/>
            </a:endParaRPr>
          </a:p>
        </p:txBody>
      </p:sp>
      <p:sp>
        <p:nvSpPr>
          <p:cNvPr id="34" name="TextBox 6"/>
          <p:cNvSpPr txBox="1"/>
          <p:nvPr/>
        </p:nvSpPr>
        <p:spPr>
          <a:xfrm>
            <a:off x="5040630" y="7200900"/>
            <a:ext cx="12360592" cy="2514600"/>
          </a:xfrm>
          <a:prstGeom prst="rect">
            <a:avLst/>
          </a:prstGeom>
        </p:spPr>
        <p:txBody>
          <a:bodyPr lIns="36004" tIns="36004" rIns="36004" bIns="36004" anchor="ctr"/>
          <a:lstStyle/>
          <a:p>
            <a:pPr lvl="0" algn="l">
              <a:lnSpc>
                <a:spcPct val="116199"/>
              </a:lnSpc>
              <a:defRPr/>
            </a:pPr>
            <a:r>
              <a:rPr lang="ko-KR" altLang="en-US" sz="3000" b="1" i="0" u="none" strike="noStrike">
                <a:solidFill>
                  <a:srgbClr val="5a5a5a"/>
                </a:solidFill>
                <a:latin typeface="전기안전체 Regular TTF"/>
                <a:ea typeface="전기안전체 Regular TTF"/>
              </a:rPr>
              <a:t>TfidfVectorizer</a:t>
            </a:r>
            <a:r>
              <a:rPr lang="ko-KR" altLang="en-US" sz="3000" b="0" i="0" u="none" strike="noStrike">
                <a:solidFill>
                  <a:srgbClr val="5a5a5a"/>
                </a:solidFill>
                <a:latin typeface="전기안전체 Regular TTF"/>
                <a:ea typeface="전기안전체 Regular TTF"/>
              </a:rPr>
              <a:t>를 사용하여 텍스트 데이터를 TF-IDF 방식으로 벡터화. 이를 통해 단어의 중요도를 반영한 피쳐를 생성</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1" i="0" u="none" strike="noStrike">
                <a:solidFill>
                  <a:srgbClr val="5a5a5a"/>
                </a:solidFill>
                <a:latin typeface="전기안전체 Regular TTF"/>
                <a:ea typeface="전기안전체 Regular TTF"/>
              </a:rPr>
              <a:t>train_test_split()</a:t>
            </a:r>
            <a:r>
              <a:rPr lang="ko-KR" altLang="en-US" sz="3000" b="0" i="0" u="none" strike="noStrike">
                <a:solidFill>
                  <a:srgbClr val="5a5a5a"/>
                </a:solidFill>
                <a:latin typeface="전기안전체 Regular TTF"/>
                <a:ea typeface="전기안전체 Regular TTF"/>
              </a:rPr>
              <a:t>를 사용하여 데이터를 학습용과 테스트용으로 분리</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1" i="0" u="none" strike="noStrike">
                <a:solidFill>
                  <a:srgbClr val="5a5a5a"/>
                </a:solidFill>
                <a:latin typeface="전기안전체 Regular TTF"/>
                <a:ea typeface="전기안전체 Regular TTF"/>
              </a:rPr>
              <a:t>LogisticRegression</a:t>
            </a:r>
            <a:r>
              <a:rPr lang="ko-KR" altLang="en-US" sz="3000" b="0" i="0" u="none" strike="noStrike">
                <a:solidFill>
                  <a:srgbClr val="5a5a5a"/>
                </a:solidFill>
                <a:latin typeface="전기안전체 Regular TTF"/>
                <a:ea typeface="전기안전체 Regular TTF"/>
              </a:rPr>
              <a:t> 클래스를 사용하여 로지스틱 회귀 모델을 학습하고, 이를 통해 감성을 예측</a:t>
            </a:r>
            <a:endParaRPr lang="ko-KR" altLang="en-US" sz="3000" b="0" i="0" u="none" strike="noStrike">
              <a:solidFill>
                <a:srgbClr val="5a5a5a"/>
              </a:solidFill>
              <a:latin typeface="전기안전체 Regular TTF"/>
              <a:ea typeface="전기안전체 Regular TTF"/>
            </a:endParaRPr>
          </a:p>
        </p:txBody>
      </p:sp>
      <p:pic>
        <p:nvPicPr>
          <p:cNvPr id="39" name="Picture 2"/>
          <p:cNvPicPr/>
          <p:nvPr/>
        </p:nvPicPr>
        <p:blipFill rotWithShape="1">
          <a:blip r:embed="rId4"/>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752352005"/>
      </p:ext>
    </p:extLst>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3"/>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4"/>
          <a:stretch>
            <a:fillRect/>
          </a:stretch>
        </p:blipFill>
        <p:spPr>
          <a:xfrm>
            <a:off x="16294100" y="-12700"/>
            <a:ext cx="3340100" cy="3340100"/>
          </a:xfrm>
          <a:prstGeom prst="rect">
            <a:avLst/>
          </a:prstGeom>
        </p:spPr>
      </p:pic>
      <p:sp>
        <p:nvSpPr>
          <p:cNvPr id="4" name="TextBox 4"/>
          <p:cNvSpPr txBox="1"/>
          <p:nvPr/>
        </p:nvSpPr>
        <p:spPr>
          <a:xfrm>
            <a:off x="889000" y="4185667"/>
            <a:ext cx="2921000" cy="957832"/>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기대 효과</a:t>
            </a:r>
            <a:r>
              <a:rPr lang="en-US" altLang="ko-KR" sz="5000" b="1"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a:t>
            </a:r>
            <a:endParaRPr lang="ko-KR" altLang="en-US" sz="4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55753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1. </a:t>
            </a:r>
            <a:r>
              <a:rPr lang="ko-KR" sz="5300" b="1" i="0" u="none" strike="noStrike">
                <a:solidFill>
                  <a:srgbClr val="f4f3f1"/>
                </a:solidFill>
                <a:latin typeface="김해가야체 Regular"/>
                <a:ea typeface="김해가야체 Regular"/>
              </a:rPr>
              <a:t>프로젝트</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개요</a:t>
            </a:r>
            <a:endParaRPr lang="ko-KR" sz="5300" b="1" i="0" u="none" strike="noStrike">
              <a:solidFill>
                <a:srgbClr val="f4f3f1"/>
              </a:solidFill>
              <a:latin typeface="김해가야체 Regular"/>
              <a:ea typeface="김해가야체 Regular"/>
            </a:endParaRPr>
          </a:p>
        </p:txBody>
      </p:sp>
      <p:sp>
        <p:nvSpPr>
          <p:cNvPr id="6" name="TextBox 6"/>
          <p:cNvSpPr txBox="1"/>
          <p:nvPr/>
        </p:nvSpPr>
        <p:spPr>
          <a:xfrm>
            <a:off x="914400" y="5343525"/>
            <a:ext cx="14668500" cy="3362325"/>
          </a:xfrm>
          <a:prstGeom prst="rect">
            <a:avLst/>
          </a:prstGeom>
        </p:spPr>
        <p:txBody>
          <a:bodyPr lIns="0" tIns="0" rIns="0" bIns="0" anchor="ctr"/>
          <a:lstStyle/>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소비자 맞춤형 경험 제공</a:t>
            </a:r>
            <a:endParaRPr 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카페 방문율 및 고객 유입 증대</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데이터 기반 의사결정 지원</a:t>
            </a:r>
            <a:endParaRPr lang="ko-KR" altLang="en-US" sz="3800" b="0" i="0" u="none" strike="noStrike">
              <a:solidFill>
                <a:srgbClr val="5a5a5a"/>
              </a:solidFill>
              <a:latin typeface="전기안전체 Regular TTF"/>
              <a:ea typeface="전기안전체 Regular TTF"/>
            </a:endParaRPr>
          </a:p>
          <a:p>
            <a:pPr lvl="0" algn="l">
              <a:lnSpc>
                <a:spcPct val="116199"/>
              </a:lnSpc>
              <a:defRPr/>
            </a:pPr>
            <a:r>
              <a:rPr lang="ko-KR" altLang="en-US" sz="3800" b="0" i="0" u="none" strike="noStrike">
                <a:solidFill>
                  <a:srgbClr val="5a5a5a"/>
                </a:solidFill>
                <a:latin typeface="전기안전체 Regular TTF"/>
                <a:ea typeface="전기안전체 Regular TTF"/>
              </a:rPr>
              <a:t>	</a:t>
            </a:r>
            <a:r>
              <a:rPr lang="en-US" sz="3800" b="0" i="0" u="none" strike="noStrike">
                <a:solidFill>
                  <a:srgbClr val="5a5a5a"/>
                </a:solidFill>
                <a:latin typeface="전기안전체 Regular TTF"/>
                <a:ea typeface="전기안전체 Regular TTF"/>
              </a:rPr>
              <a:t>- </a:t>
            </a:r>
            <a:r>
              <a:rPr lang="ko-KR" altLang="en-US" sz="3800" b="0" i="0" u="none" strike="noStrike">
                <a:solidFill>
                  <a:srgbClr val="5a5a5a"/>
                </a:solidFill>
                <a:latin typeface="전기안전체 Regular TTF"/>
                <a:ea typeface="전기안전체 Regular TTF"/>
              </a:rPr>
              <a:t>편의성 및 사용자 경험 향상</a:t>
            </a:r>
            <a:endParaRPr lang="ko-KR" sz="38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833763496"/>
      </p:ext>
    </p:extLst>
  </p:cSld>
  <p:clrMapOvr>
    <a:masterClrMapping/>
  </p:clrMapOvr>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ko-KR" altLang="en-US" sz="4600" b="1" i="0" u="none" strike="noStrike">
              <a:solidFill>
                <a:srgbClr val="5a5a5a"/>
              </a:solidFill>
              <a:latin typeface="전기안전체 Regular TTF"/>
              <a:ea typeface="전기안전체 Regular TTF"/>
            </a:endParaRPr>
          </a:p>
        </p:txBody>
      </p:sp>
      <p:pic>
        <p:nvPicPr>
          <p:cNvPr id="26" name="그림 25"/>
          <p:cNvPicPr>
            <a:picLocks noChangeAspect="1"/>
          </p:cNvPicPr>
          <p:nvPr/>
        </p:nvPicPr>
        <p:blipFill rotWithShape="1">
          <a:blip r:embed="rId2"/>
          <a:stretch>
            <a:fillRect/>
          </a:stretch>
        </p:blipFill>
        <p:spPr>
          <a:xfrm>
            <a:off x="828644" y="3600450"/>
            <a:ext cx="7682003" cy="6120765"/>
          </a:xfrm>
          <a:prstGeom prst="rect">
            <a:avLst/>
          </a:prstGeom>
        </p:spPr>
      </p:pic>
      <p:pic>
        <p:nvPicPr>
          <p:cNvPr id="27" name="그림 26"/>
          <p:cNvPicPr>
            <a:picLocks noChangeAspect="1"/>
          </p:cNvPicPr>
          <p:nvPr/>
        </p:nvPicPr>
        <p:blipFill rotWithShape="1">
          <a:blip r:embed="rId3"/>
          <a:stretch>
            <a:fillRect/>
          </a:stretch>
        </p:blipFill>
        <p:spPr>
          <a:xfrm>
            <a:off x="9850420" y="3600450"/>
            <a:ext cx="7370781" cy="6120765"/>
          </a:xfrm>
          <a:prstGeom prst="rect">
            <a:avLst/>
          </a:prstGeom>
        </p:spPr>
      </p:pic>
      <p:sp>
        <p:nvSpPr>
          <p:cNvPr id="28" name="가로 글상자 27"/>
          <p:cNvSpPr txBox="1"/>
          <p:nvPr/>
        </p:nvSpPr>
        <p:spPr>
          <a:xfrm>
            <a:off x="7534035" y="9828086"/>
            <a:ext cx="321992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review_analysis_bypoint.py</a:t>
            </a:r>
            <a:endParaRPr lang="en-US" altLang="ko-KR" b="1">
              <a:solidFill>
                <a:srgbClr val="5a5a5a"/>
              </a:solidFill>
              <a:latin typeface="전기안전체 Regular TTF"/>
              <a:ea typeface="전기안전체 Regular TTF"/>
            </a:endParaRPr>
          </a:p>
        </p:txBody>
      </p:sp>
      <p:pic>
        <p:nvPicPr>
          <p:cNvPr id="33" name="Picture 2"/>
          <p:cNvPicPr/>
          <p:nvPr/>
        </p:nvPicPr>
        <p:blipFill rotWithShape="1">
          <a:blip r:embed="rId4"/>
          <a:stretch>
            <a:fillRect/>
          </a:stretch>
        </p:blipFill>
        <p:spPr>
          <a:xfrm>
            <a:off x="0" y="0"/>
            <a:ext cx="18288000" cy="2160270"/>
          </a:xfrm>
          <a:prstGeom prst="rect">
            <a:avLst/>
          </a:prstGeom>
        </p:spPr>
      </p:pic>
      <p:pic>
        <p:nvPicPr>
          <p:cNvPr id="34"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5"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6"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444380686"/>
      </p:ext>
    </p:extLst>
  </p:cSld>
  <p:clrMapOvr>
    <a:masterClrMapping/>
  </p:clrMapOvr>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카페 리뷰 데이터 감성 분석</a:t>
            </a:r>
            <a:endParaRPr lang="ko-KR" altLang="en-US" sz="4600" b="1" i="0" u="none" strike="noStrike">
              <a:solidFill>
                <a:srgbClr val="5a5a5a"/>
              </a:solidFill>
              <a:latin typeface="전기안전체 Regular TTF"/>
              <a:ea typeface="전기안전체 Regular TTF"/>
            </a:endParaRPr>
          </a:p>
        </p:txBody>
      </p:sp>
      <p:pic>
        <p:nvPicPr>
          <p:cNvPr id="28" name="그림 27"/>
          <p:cNvPicPr>
            <a:picLocks noChangeAspect="1"/>
          </p:cNvPicPr>
          <p:nvPr/>
        </p:nvPicPr>
        <p:blipFill rotWithShape="1">
          <a:blip r:embed="rId2"/>
          <a:stretch>
            <a:fillRect/>
          </a:stretch>
        </p:blipFill>
        <p:spPr>
          <a:xfrm>
            <a:off x="457200" y="3600430"/>
            <a:ext cx="9539951" cy="6120765"/>
          </a:xfrm>
          <a:prstGeom prst="rect">
            <a:avLst/>
          </a:prstGeom>
        </p:spPr>
      </p:pic>
      <p:pic>
        <p:nvPicPr>
          <p:cNvPr id="29" name="그림 28"/>
          <p:cNvPicPr>
            <a:picLocks noChangeAspect="1"/>
          </p:cNvPicPr>
          <p:nvPr/>
        </p:nvPicPr>
        <p:blipFill rotWithShape="1">
          <a:blip r:embed="rId3"/>
          <a:stretch>
            <a:fillRect/>
          </a:stretch>
        </p:blipFill>
        <p:spPr>
          <a:xfrm>
            <a:off x="10363200" y="3600450"/>
            <a:ext cx="7587726" cy="6120765"/>
          </a:xfrm>
          <a:prstGeom prst="rect">
            <a:avLst/>
          </a:prstGeom>
        </p:spPr>
      </p:pic>
      <p:sp>
        <p:nvSpPr>
          <p:cNvPr id="30" name="가로 글상자 29"/>
          <p:cNvSpPr txBox="1"/>
          <p:nvPr/>
        </p:nvSpPr>
        <p:spPr>
          <a:xfrm>
            <a:off x="7534035" y="9828086"/>
            <a:ext cx="321992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review_analysis_bypoint.py</a:t>
            </a:r>
            <a:endParaRPr lang="en-US" altLang="ko-KR" b="1">
              <a:solidFill>
                <a:srgbClr val="5a5a5a"/>
              </a:solidFill>
              <a:latin typeface="전기안전체 Regular TTF"/>
              <a:ea typeface="전기안전체 Regular TTF"/>
            </a:endParaRPr>
          </a:p>
        </p:txBody>
      </p:sp>
      <p:pic>
        <p:nvPicPr>
          <p:cNvPr id="35" name="Picture 2"/>
          <p:cNvPicPr/>
          <p:nvPr/>
        </p:nvPicPr>
        <p:blipFill rotWithShape="1">
          <a:blip r:embed="rId4"/>
          <a:stretch>
            <a:fillRect/>
          </a:stretch>
        </p:blipFill>
        <p:spPr>
          <a:xfrm>
            <a:off x="0" y="0"/>
            <a:ext cx="18288000" cy="2160270"/>
          </a:xfrm>
          <a:prstGeom prst="rect">
            <a:avLst/>
          </a:prstGeom>
        </p:spPr>
      </p:pic>
      <p:pic>
        <p:nvPicPr>
          <p:cNvPr id="36"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7"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38"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945143678"/>
      </p:ext>
    </p:extLst>
  </p:cSld>
  <p:clrMapOvr>
    <a:masterClrMapping/>
  </p:clrMapOvr>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677787"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카페 검색</a:t>
            </a:r>
            <a:endParaRPr lang="ko-KR" altLang="en-US" sz="4600" b="1" i="0" u="none" strike="noStrike">
              <a:solidFill>
                <a:srgbClr val="5a5a5a"/>
              </a:solidFill>
              <a:latin typeface="전기안전체 Regular TTF"/>
              <a:ea typeface="전기안전체 Regular TTF"/>
            </a:endParaRPr>
          </a:p>
        </p:txBody>
      </p:sp>
      <p:sp>
        <p:nvSpPr>
          <p:cNvPr id="28" name="TextBox 6"/>
          <p:cNvSpPr txBox="1"/>
          <p:nvPr/>
        </p:nvSpPr>
        <p:spPr>
          <a:xfrm>
            <a:off x="5155120" y="3924300"/>
            <a:ext cx="12751880" cy="49392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한글은 형태의 변형이 매우 복잡한 언어로써 특히 복합어, 합성어 등이 많아 하나의 단어도 여러 어간으로 분리해야 하는 경우가 많아 한글을 형태소 분석을 하려면 반드시 한글 형태소 사전이 필요</a:t>
            </a:r>
            <a:endParaRPr lang="ko-KR" altLang="en-US" sz="3000" b="0" i="0" u="none" strike="noStrike">
              <a:solidFill>
                <a:srgbClr val="5a5a5a"/>
              </a:solidFill>
              <a:latin typeface="전기안전체 Regular TTF"/>
              <a:ea typeface="전기안전체 Regular TTF"/>
            </a:endParaRPr>
          </a:p>
          <a:p>
            <a:pPr lvl="0" algn="l">
              <a:lnSpc>
                <a:spcPct val="116199"/>
              </a:lnSpc>
              <a:defRPr/>
            </a:pP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프로젝트에 엘라스틱서치의 </a:t>
            </a:r>
            <a:r>
              <a:rPr lang="ko-KR" altLang="en-US" sz="3500" b="1" i="0" u="none" strike="noStrike">
                <a:solidFill>
                  <a:srgbClr val="5a5a5a"/>
                </a:solidFill>
                <a:latin typeface="전기안전체 Regular TTF"/>
                <a:ea typeface="전기안전체 Regular TTF"/>
              </a:rPr>
              <a:t>노리 (nori) 한글 형태소 분석기</a:t>
            </a:r>
            <a:r>
              <a:rPr lang="ko-KR" altLang="en-US" sz="3000" b="0" i="0" u="none" strike="noStrike">
                <a:solidFill>
                  <a:srgbClr val="5a5a5a"/>
                </a:solidFill>
                <a:latin typeface="전기안전체 Regular TTF"/>
                <a:ea typeface="전기안전체 Regular TTF"/>
              </a:rPr>
              <a:t>를 적용하여 검색의 질적 수준을 높였음</a:t>
            </a:r>
            <a:endParaRPr lang="ko-KR" altLang="en-US" sz="3000" b="0" i="0" u="none" strike="noStrike">
              <a:solidFill>
                <a:srgbClr val="5a5a5a"/>
              </a:solidFill>
              <a:latin typeface="전기안전체 Regular TTF"/>
              <a:ea typeface="전기안전체 Regular TTF"/>
            </a:endParaRPr>
          </a:p>
          <a:p>
            <a:pPr lvl="0" algn="l">
              <a:lnSpc>
                <a:spcPct val="116199"/>
              </a:lnSpc>
              <a:defRPr/>
            </a:pP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회원, 카페, 회원활동, 선호유형 테이블을 융합하여 하나의 뷰로 생성 및 엘라스틱서치에 제공하여 검색시 다양한 정보를 제공 할 수 있도록 함</a:t>
            </a:r>
            <a:endParaRPr lang="ko-KR" altLang="en-US" sz="3000" b="0" i="0" u="none" strike="noStrike">
              <a:solidFill>
                <a:srgbClr val="5a5a5a"/>
              </a:solidFill>
              <a:latin typeface="전기안전체 Regular TTF"/>
              <a:ea typeface="전기안전체 Regular TTF"/>
            </a:endParaRPr>
          </a:p>
        </p:txBody>
      </p:sp>
      <p:pic>
        <p:nvPicPr>
          <p:cNvPr id="39" name="Picture 2"/>
          <p:cNvPicPr/>
          <p:nvPr/>
        </p:nvPicPr>
        <p:blipFill rotWithShape="1">
          <a:blip r:embed="rId2"/>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3"/>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pic>
        <p:nvPicPr>
          <p:cNvPr id="43" name="그림 42"/>
          <p:cNvPicPr>
            <a:picLocks noChangeAspect="1"/>
          </p:cNvPicPr>
          <p:nvPr/>
        </p:nvPicPr>
        <p:blipFill rotWithShape="1">
          <a:blip r:embed="rId4"/>
          <a:stretch>
            <a:fillRect/>
          </a:stretch>
        </p:blipFill>
        <p:spPr>
          <a:xfrm>
            <a:off x="381000" y="4229100"/>
            <a:ext cx="4354452" cy="4354452"/>
          </a:xfrm>
          <a:prstGeom prst="rect">
            <a:avLst/>
          </a:prstGeom>
        </p:spPr>
      </p:pic>
    </p:spTree>
    <p:extLst>
      <p:ext uri="{BB962C8B-B14F-4D97-AF65-F5344CB8AC3E}">
        <p14:creationId xmlns:p14="http://schemas.microsoft.com/office/powerpoint/2010/main" val="1125360914"/>
      </p:ext>
    </p:extLst>
  </p:cSld>
  <p:clrMapOvr>
    <a:masterClrMapping/>
  </p:clrMapOvr>
</p:sld>
</file>

<file path=ppt/slides/slide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추천 코드 예시 </a:t>
            </a:r>
            <a:r>
              <a:rPr lang="en-US" altLang="ko-KR" sz="4600" b="1" i="0" u="none" strike="noStrike">
                <a:solidFill>
                  <a:srgbClr val="5a5a5a"/>
                </a:solidFill>
                <a:latin typeface="전기안전체 Regular TTF"/>
                <a:ea typeface="전기안전체 Regular TTF"/>
              </a:rPr>
              <a:t>(Python)</a:t>
            </a:r>
            <a:endParaRPr lang="en-US" altLang="ko-KR" sz="4600" b="1" i="0" u="none" strike="noStrike">
              <a:solidFill>
                <a:srgbClr val="5a5a5a"/>
              </a:solidFill>
              <a:latin typeface="전기안전체 Regular TTF"/>
              <a:ea typeface="전기안전체 Regular TTF"/>
            </a:endParaRPr>
          </a:p>
        </p:txBody>
      </p:sp>
      <p:pic>
        <p:nvPicPr>
          <p:cNvPr id="30" name="그림 29"/>
          <p:cNvPicPr>
            <a:picLocks noChangeAspect="1"/>
          </p:cNvPicPr>
          <p:nvPr/>
        </p:nvPicPr>
        <p:blipFill rotWithShape="1">
          <a:blip r:embed="rId2"/>
          <a:stretch>
            <a:fillRect/>
          </a:stretch>
        </p:blipFill>
        <p:spPr>
          <a:xfrm>
            <a:off x="1449073" y="3600450"/>
            <a:ext cx="7313926" cy="6120765"/>
          </a:xfrm>
          <a:prstGeom prst="rect">
            <a:avLst/>
          </a:prstGeom>
        </p:spPr>
      </p:pic>
      <p:pic>
        <p:nvPicPr>
          <p:cNvPr id="31" name="그림 30"/>
          <p:cNvPicPr>
            <a:picLocks noChangeAspect="1"/>
          </p:cNvPicPr>
          <p:nvPr/>
        </p:nvPicPr>
        <p:blipFill rotWithShape="1">
          <a:blip r:embed="rId3"/>
          <a:stretch>
            <a:fillRect/>
          </a:stretch>
        </p:blipFill>
        <p:spPr>
          <a:xfrm>
            <a:off x="10089722" y="3600450"/>
            <a:ext cx="5836078" cy="6120765"/>
          </a:xfrm>
          <a:prstGeom prst="rect">
            <a:avLst/>
          </a:prstGeom>
        </p:spPr>
      </p:pic>
      <p:sp>
        <p:nvSpPr>
          <p:cNvPr id="32" name="가로 글상자 31"/>
          <p:cNvSpPr txBox="1"/>
          <p:nvPr/>
        </p:nvSpPr>
        <p:spPr>
          <a:xfrm>
            <a:off x="7757871" y="9828086"/>
            <a:ext cx="277225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cafe_reviews_top20.py</a:t>
            </a:r>
            <a:endParaRPr lang="en-US" altLang="ko-KR" b="1">
              <a:solidFill>
                <a:srgbClr val="5a5a5a"/>
              </a:solidFill>
              <a:latin typeface="전기안전체 Regular TTF"/>
              <a:ea typeface="전기안전체 Regular TTF"/>
            </a:endParaRPr>
          </a:p>
        </p:txBody>
      </p:sp>
      <p:pic>
        <p:nvPicPr>
          <p:cNvPr id="37" name="Picture 2"/>
          <p:cNvPicPr/>
          <p:nvPr/>
        </p:nvPicPr>
        <p:blipFill rotWithShape="1">
          <a:blip r:embed="rId4"/>
          <a:stretch>
            <a:fillRect/>
          </a:stretch>
        </p:blipFill>
        <p:spPr>
          <a:xfrm>
            <a:off x="0" y="0"/>
            <a:ext cx="18288000" cy="2160270"/>
          </a:xfrm>
          <a:prstGeom prst="rect">
            <a:avLst/>
          </a:prstGeom>
        </p:spPr>
      </p:pic>
      <p:pic>
        <p:nvPicPr>
          <p:cNvPr id="38"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39"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0"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1736872164"/>
      </p:ext>
    </p:extLst>
  </p:cSld>
  <p:clrMapOvr>
    <a:masterClrMapping/>
  </p:clrMapOvr>
</p:sld>
</file>

<file path=ppt/slides/slide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98231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추천 코드 예시 </a:t>
            </a:r>
            <a:r>
              <a:rPr lang="en-US" altLang="ko-KR" sz="4600" b="1" i="0" u="none" strike="noStrike">
                <a:solidFill>
                  <a:srgbClr val="5a5a5a"/>
                </a:solidFill>
                <a:latin typeface="전기안전체 Regular TTF"/>
                <a:ea typeface="전기안전체 Regular TTF"/>
              </a:rPr>
              <a:t>(JAVA)</a:t>
            </a:r>
            <a:endParaRPr lang="en-US" altLang="ko-KR" sz="4600" b="1" i="0" u="none" strike="noStrike">
              <a:solidFill>
                <a:srgbClr val="5a5a5a"/>
              </a:solidFill>
              <a:latin typeface="전기안전체 Regular TTF"/>
              <a:ea typeface="전기안전체 Regular TTF"/>
            </a:endParaRPr>
          </a:p>
        </p:txBody>
      </p:sp>
      <p:pic>
        <p:nvPicPr>
          <p:cNvPr id="32" name="그림 31"/>
          <p:cNvPicPr>
            <a:picLocks noChangeAspect="1"/>
          </p:cNvPicPr>
          <p:nvPr/>
        </p:nvPicPr>
        <p:blipFill rotWithShape="1">
          <a:blip r:embed="rId2"/>
          <a:stretch>
            <a:fillRect/>
          </a:stretch>
        </p:blipFill>
        <p:spPr>
          <a:xfrm>
            <a:off x="1143000" y="3600450"/>
            <a:ext cx="7332166" cy="6120765"/>
          </a:xfrm>
          <a:prstGeom prst="rect">
            <a:avLst/>
          </a:prstGeom>
        </p:spPr>
      </p:pic>
      <p:pic>
        <p:nvPicPr>
          <p:cNvPr id="33" name="그림 32"/>
          <p:cNvPicPr>
            <a:picLocks noChangeAspect="1"/>
          </p:cNvPicPr>
          <p:nvPr/>
        </p:nvPicPr>
        <p:blipFill rotWithShape="1">
          <a:blip r:embed="rId3"/>
          <a:stretch>
            <a:fillRect/>
          </a:stretch>
        </p:blipFill>
        <p:spPr>
          <a:xfrm>
            <a:off x="9152516" y="3600450"/>
            <a:ext cx="8297283" cy="6120765"/>
          </a:xfrm>
          <a:prstGeom prst="rect">
            <a:avLst/>
          </a:prstGeom>
        </p:spPr>
      </p:pic>
      <p:sp>
        <p:nvSpPr>
          <p:cNvPr id="34" name="가로 글상자 33"/>
          <p:cNvSpPr txBox="1"/>
          <p:nvPr/>
        </p:nvSpPr>
        <p:spPr>
          <a:xfrm>
            <a:off x="3676171" y="9828086"/>
            <a:ext cx="2038829" cy="367665"/>
          </a:xfrm>
          <a:prstGeom prst="rect">
            <a:avLst/>
          </a:prstGeom>
        </p:spPr>
        <p:txBody>
          <a:bodyPr wrap="square">
            <a:spAutoFit/>
          </a:bodyPr>
          <a:p>
            <a:pPr lvl="0">
              <a:defRPr/>
            </a:pPr>
            <a:r>
              <a:rPr lang="en-US" altLang="ko-KR" b="1">
                <a:solidFill>
                  <a:srgbClr val="5a5a5a"/>
                </a:solidFill>
                <a:latin typeface="전기안전체 Regular TTF"/>
                <a:ea typeface="전기안전체 Regular TTF"/>
              </a:rPr>
              <a:t>PythonRead.java</a:t>
            </a:r>
            <a:endParaRPr lang="en-US" altLang="ko-KR" b="1">
              <a:solidFill>
                <a:srgbClr val="5a5a5a"/>
              </a:solidFill>
              <a:latin typeface="전기안전체 Regular TTF"/>
              <a:ea typeface="전기안전체 Regular TTF"/>
            </a:endParaRPr>
          </a:p>
        </p:txBody>
      </p:sp>
      <p:sp>
        <p:nvSpPr>
          <p:cNvPr id="35" name="가로 글상자 34"/>
          <p:cNvSpPr txBox="1"/>
          <p:nvPr/>
        </p:nvSpPr>
        <p:spPr>
          <a:xfrm>
            <a:off x="12039600" y="9791700"/>
            <a:ext cx="2391258"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IndexController.java</a:t>
            </a:r>
            <a:endParaRPr lang="en-US" altLang="ko-KR" b="1">
              <a:solidFill>
                <a:srgbClr val="5a5a5a"/>
              </a:solidFill>
              <a:latin typeface="전기안전체 Regular TTF"/>
              <a:ea typeface="전기안전체 Regular TTF"/>
            </a:endParaRPr>
          </a:p>
        </p:txBody>
      </p:sp>
      <p:pic>
        <p:nvPicPr>
          <p:cNvPr id="40" name="Picture 2"/>
          <p:cNvPicPr/>
          <p:nvPr/>
        </p:nvPicPr>
        <p:blipFill rotWithShape="1">
          <a:blip r:embed="rId4"/>
          <a:stretch>
            <a:fillRect/>
          </a:stretch>
        </p:blipFill>
        <p:spPr>
          <a:xfrm>
            <a:off x="0" y="0"/>
            <a:ext cx="18288000" cy="2160270"/>
          </a:xfrm>
          <a:prstGeom prst="rect">
            <a:avLst/>
          </a:prstGeom>
        </p:spPr>
      </p:pic>
      <p:pic>
        <p:nvPicPr>
          <p:cNvPr id="41"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2"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3"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911075989"/>
      </p:ext>
    </p:extLst>
  </p:cSld>
  <p:clrMapOvr>
    <a:masterClrMapping/>
  </p:clrMapOvr>
</p:sld>
</file>

<file path=ppt/slides/slide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927533"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18" name="그림 17"/>
          <p:cNvPicPr>
            <a:picLocks noChangeAspect="1"/>
          </p:cNvPicPr>
          <p:nvPr/>
        </p:nvPicPr>
        <p:blipFill rotWithShape="1">
          <a:blip r:embed="rId2"/>
          <a:stretch>
            <a:fillRect/>
          </a:stretch>
        </p:blipFill>
        <p:spPr>
          <a:xfrm>
            <a:off x="7054791" y="4065270"/>
            <a:ext cx="4178417" cy="1080135"/>
          </a:xfrm>
          <a:prstGeom prst="rect">
            <a:avLst/>
          </a:prstGeom>
        </p:spPr>
      </p:pic>
      <p:sp>
        <p:nvSpPr>
          <p:cNvPr id="19" name="TextBox 6"/>
          <p:cNvSpPr txBox="1"/>
          <p:nvPr/>
        </p:nvSpPr>
        <p:spPr>
          <a:xfrm>
            <a:off x="946881" y="5717096"/>
            <a:ext cx="16394239" cy="3262883"/>
          </a:xfrm>
          <a:prstGeom prst="rect">
            <a:avLst/>
          </a:prstGeom>
        </p:spPr>
        <p:txBody>
          <a:bodyPr lIns="36004" tIns="36004" rIns="36004" bIns="36004" anchor="ctr"/>
          <a:lstStyle/>
          <a:p>
            <a:pPr lvl="0" algn="l">
              <a:lnSpc>
                <a:spcPct val="116199"/>
              </a:lnSpc>
              <a:defRPr/>
            </a:pPr>
            <a:r>
              <a:rPr lang="ko-KR" altLang="en-US" sz="3000" b="0" i="0" u="none" strike="noStrike">
                <a:solidFill>
                  <a:srgbClr val="5a5a5a"/>
                </a:solidFill>
                <a:latin typeface="전기안전체 Regular TTF"/>
                <a:ea typeface="전기안전체 Regular TTF"/>
              </a:rPr>
              <a:t>스프링 프레임워크를 사용해 MVC2 모델의 도메인형 디렉토리 구조로 웹페이지를 구현함. 기능별로 패키지를 나누어 컨트롤러, DTO, 서비스, 매퍼를 각각 구현하고, 공통적으로 사용하는 요소는 common 패키지로 관리함. 또한, index 패키지를 통해 메인 페이지 컨트롤러를 생성함.</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스프링의 의존성 주입(DI)과 제어의 역전(IoC)을 활용해 어노테이션 방식으로 빈을 생성, 코드 재활용성과 유지보수를 강화함.</a:t>
            </a:r>
            <a:endParaRPr lang="ko-KR" altLang="en-US" sz="3000" b="0" i="0" u="none" strike="noStrike">
              <a:solidFill>
                <a:srgbClr val="5a5a5a"/>
              </a:solidFill>
              <a:latin typeface="전기안전체 Regular TTF"/>
              <a:ea typeface="전기안전체 Regular TTF"/>
            </a:endParaRPr>
          </a:p>
          <a:p>
            <a:pPr lvl="0" algn="l">
              <a:lnSpc>
                <a:spcPct val="116199"/>
              </a:lnSpc>
              <a:defRPr/>
            </a:pPr>
            <a:r>
              <a:rPr lang="ko-KR" altLang="en-US" sz="3000" b="0" i="0" u="none" strike="noStrike">
                <a:solidFill>
                  <a:srgbClr val="5a5a5a"/>
                </a:solidFill>
                <a:latin typeface="전기안전체 Regular TTF"/>
                <a:ea typeface="전기안전체 Regular TTF"/>
              </a:rPr>
              <a:t>다만, 도메인형 구조에서는 위치가 애매한 클래스들이 많아지는 문제가 있었음.</a:t>
            </a:r>
            <a:endParaRPr lang="ko-KR" altLang="en-US" sz="3000" b="0" i="0" u="none" strike="noStrike">
              <a:solidFill>
                <a:srgbClr val="5a5a5a"/>
              </a:solidFill>
              <a:latin typeface="전기안전체 Regular TTF"/>
              <a:ea typeface="전기안전체 Regular TTF"/>
            </a:endParaRPr>
          </a:p>
        </p:txBody>
      </p:sp>
      <p:pic>
        <p:nvPicPr>
          <p:cNvPr id="24" name="Picture 2"/>
          <p:cNvPicPr/>
          <p:nvPr/>
        </p:nvPicPr>
        <p:blipFill rotWithShape="1">
          <a:blip r:embed="rId3"/>
          <a:stretch>
            <a:fillRect/>
          </a:stretch>
        </p:blipFill>
        <p:spPr>
          <a:xfrm>
            <a:off x="0" y="0"/>
            <a:ext cx="18288000" cy="2160270"/>
          </a:xfrm>
          <a:prstGeom prst="rect">
            <a:avLst/>
          </a:prstGeom>
        </p:spPr>
      </p:pic>
      <p:pic>
        <p:nvPicPr>
          <p:cNvPr id="25" name="Picture 3"/>
          <p:cNvPicPr>
            <a:picLocks noChangeAspect="1"/>
          </p:cNvPicPr>
          <p:nvPr/>
        </p:nvPicPr>
        <p:blipFill rotWithShape="1">
          <a:blip r:embed="rId4"/>
          <a:stretch>
            <a:fillRect/>
          </a:stretch>
        </p:blipFill>
        <p:spPr>
          <a:xfrm>
            <a:off x="16535400" y="0"/>
            <a:ext cx="2160270" cy="2160270"/>
          </a:xfrm>
          <a:prstGeom prst="rect">
            <a:avLst/>
          </a:prstGeom>
        </p:spPr>
      </p:pic>
      <p:sp>
        <p:nvSpPr>
          <p:cNvPr id="26"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27"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891022649"/>
      </p:ext>
    </p:extLst>
  </p:cSld>
  <p:clrMapOvr>
    <a:masterClrMapping/>
  </p:clrMapOvr>
</p:sld>
</file>

<file path=ppt/slides/slide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439662"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34" name="그림 33"/>
          <p:cNvPicPr>
            <a:picLocks noChangeAspect="1"/>
          </p:cNvPicPr>
          <p:nvPr/>
        </p:nvPicPr>
        <p:blipFill rotWithShape="1">
          <a:blip r:embed="rId2"/>
          <a:stretch>
            <a:fillRect/>
          </a:stretch>
        </p:blipFill>
        <p:spPr>
          <a:xfrm>
            <a:off x="504948" y="3600450"/>
            <a:ext cx="9324853" cy="6120765"/>
          </a:xfrm>
          <a:prstGeom prst="rect">
            <a:avLst/>
          </a:prstGeom>
        </p:spPr>
      </p:pic>
      <p:pic>
        <p:nvPicPr>
          <p:cNvPr id="35" name="그림 34"/>
          <p:cNvPicPr>
            <a:picLocks noChangeAspect="1"/>
          </p:cNvPicPr>
          <p:nvPr/>
        </p:nvPicPr>
        <p:blipFill rotWithShape="1">
          <a:blip r:embed="rId3"/>
          <a:stretch>
            <a:fillRect/>
          </a:stretch>
        </p:blipFill>
        <p:spPr>
          <a:xfrm>
            <a:off x="10312338" y="2520315"/>
            <a:ext cx="7518461" cy="7200900"/>
          </a:xfrm>
          <a:prstGeom prst="rect">
            <a:avLst/>
          </a:prstGeom>
        </p:spPr>
      </p:pic>
      <p:sp>
        <p:nvSpPr>
          <p:cNvPr id="36" name="가로 글상자 35"/>
          <p:cNvSpPr txBox="1"/>
          <p:nvPr/>
        </p:nvSpPr>
        <p:spPr>
          <a:xfrm>
            <a:off x="7957896" y="9829229"/>
            <a:ext cx="2372207" cy="367665"/>
          </a:xfrm>
          <a:prstGeom prst="rect">
            <a:avLst/>
          </a:prstGeom>
        </p:spPr>
        <p:txBody>
          <a:bodyPr wrap="square">
            <a:spAutoFit/>
          </a:bodyPr>
          <a:p>
            <a:pPr lvl="0">
              <a:defRPr/>
            </a:pPr>
            <a:r>
              <a:rPr lang="en-US" altLang="ko-KR" b="1">
                <a:solidFill>
                  <a:srgbClr val="5a5a5a"/>
                </a:solidFill>
                <a:latin typeface="전기안전체 Regular TTF"/>
                <a:ea typeface="전기안전체 Regular TTF"/>
              </a:rPr>
              <a:t>GoodController.java</a:t>
            </a:r>
            <a:endParaRPr lang="en-US" altLang="ko-KR" b="1">
              <a:solidFill>
                <a:srgbClr val="5a5a5a"/>
              </a:solidFill>
              <a:latin typeface="전기안전체 Regular TTF"/>
              <a:ea typeface="전기안전체 Regular TTF"/>
            </a:endParaRPr>
          </a:p>
        </p:txBody>
      </p:sp>
      <p:pic>
        <p:nvPicPr>
          <p:cNvPr id="41" name="Picture 2"/>
          <p:cNvPicPr/>
          <p:nvPr/>
        </p:nvPicPr>
        <p:blipFill rotWithShape="1">
          <a:blip r:embed="rId4"/>
          <a:stretch>
            <a:fillRect/>
          </a:stretch>
        </p:blipFill>
        <p:spPr>
          <a:xfrm>
            <a:off x="0" y="0"/>
            <a:ext cx="18288000" cy="2160270"/>
          </a:xfrm>
          <a:prstGeom prst="rect">
            <a:avLst/>
          </a:prstGeom>
        </p:spPr>
      </p:pic>
      <p:pic>
        <p:nvPicPr>
          <p:cNvPr id="42"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3"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4"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651249866"/>
      </p:ext>
    </p:extLst>
  </p:cSld>
  <p:clrMapOvr>
    <a:masterClrMapping/>
  </p:clrMapOvr>
</p:sld>
</file>

<file path=ppt/slides/slide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sp>
        <p:nvSpPr>
          <p:cNvPr id="17" name="TextBox 4"/>
          <p:cNvSpPr txBox="1"/>
          <p:nvPr/>
        </p:nvSpPr>
        <p:spPr>
          <a:xfrm>
            <a:off x="540067" y="2602421"/>
            <a:ext cx="6439662" cy="891158"/>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MVC2,</a:t>
            </a:r>
            <a:r>
              <a:rPr lang="ko-KR" altLang="en-US" sz="4600" b="1" i="0" u="none" strike="noStrike">
                <a:solidFill>
                  <a:srgbClr val="5a5a5a"/>
                </a:solidFill>
                <a:latin typeface="전기안전체 Regular TTF"/>
                <a:ea typeface="전기안전체 Regular TTF"/>
              </a:rPr>
              <a:t> 제어의 역전</a:t>
            </a:r>
            <a:r>
              <a:rPr lang="en-US" altLang="ko-KR" sz="4600" b="1" i="0" u="none" strike="noStrike">
                <a:solidFill>
                  <a:srgbClr val="5a5a5a"/>
                </a:solidFill>
                <a:latin typeface="전기안전체 Regular TTF"/>
                <a:ea typeface="전기안전체 Regular TTF"/>
              </a:rPr>
              <a:t>(IoC)</a:t>
            </a:r>
            <a:endParaRPr lang="en-US" altLang="ko-KR" sz="4600" b="1" i="0" u="none" strike="noStrike">
              <a:solidFill>
                <a:srgbClr val="5a5a5a"/>
              </a:solidFill>
              <a:latin typeface="전기안전체 Regular TTF"/>
              <a:ea typeface="전기안전체 Regular TTF"/>
            </a:endParaRPr>
          </a:p>
        </p:txBody>
      </p:sp>
      <p:pic>
        <p:nvPicPr>
          <p:cNvPr id="36" name="그림 35"/>
          <p:cNvPicPr>
            <a:picLocks noChangeAspect="1"/>
          </p:cNvPicPr>
          <p:nvPr/>
        </p:nvPicPr>
        <p:blipFill rotWithShape="1">
          <a:blip r:embed="rId2"/>
          <a:stretch>
            <a:fillRect/>
          </a:stretch>
        </p:blipFill>
        <p:spPr>
          <a:xfrm>
            <a:off x="1440180" y="3600450"/>
            <a:ext cx="7082945" cy="6120765"/>
          </a:xfrm>
          <a:prstGeom prst="rect">
            <a:avLst/>
          </a:prstGeom>
        </p:spPr>
      </p:pic>
      <p:pic>
        <p:nvPicPr>
          <p:cNvPr id="37" name="그림 36"/>
          <p:cNvPicPr>
            <a:picLocks noChangeAspect="1"/>
          </p:cNvPicPr>
          <p:nvPr/>
        </p:nvPicPr>
        <p:blipFill rotWithShape="1">
          <a:blip r:embed="rId3"/>
          <a:stretch>
            <a:fillRect/>
          </a:stretch>
        </p:blipFill>
        <p:spPr>
          <a:xfrm>
            <a:off x="9721215" y="3600450"/>
            <a:ext cx="7082945" cy="6120765"/>
          </a:xfrm>
          <a:prstGeom prst="rect">
            <a:avLst/>
          </a:prstGeom>
        </p:spPr>
      </p:pic>
      <p:sp>
        <p:nvSpPr>
          <p:cNvPr id="38" name="가로 글상자 37"/>
          <p:cNvSpPr txBox="1"/>
          <p:nvPr/>
        </p:nvSpPr>
        <p:spPr>
          <a:xfrm>
            <a:off x="8101486" y="9791700"/>
            <a:ext cx="2085026" cy="367665"/>
          </a:xfrm>
          <a:prstGeom prst="rect">
            <a:avLst/>
          </a:prstGeom>
        </p:spPr>
        <p:txBody>
          <a:bodyPr wrap="none">
            <a:spAutoFit/>
          </a:bodyPr>
          <a:p>
            <a:pPr lvl="0">
              <a:defRPr/>
            </a:pPr>
            <a:r>
              <a:rPr lang="en-US" altLang="ko-KR" b="1">
                <a:solidFill>
                  <a:srgbClr val="5a5a5a"/>
                </a:solidFill>
                <a:latin typeface="전기안전체 Regular TTF"/>
                <a:ea typeface="전기안전체 Regular TTF"/>
              </a:rPr>
              <a:t>GoodService.java</a:t>
            </a:r>
            <a:endParaRPr lang="en-US" altLang="ko-KR" b="1">
              <a:solidFill>
                <a:srgbClr val="5a5a5a"/>
              </a:solidFill>
              <a:latin typeface="전기안전체 Regular TTF"/>
              <a:ea typeface="전기안전체 Regular TTF"/>
            </a:endParaRPr>
          </a:p>
        </p:txBody>
      </p:sp>
      <p:pic>
        <p:nvPicPr>
          <p:cNvPr id="39" name="Picture 2"/>
          <p:cNvPicPr/>
          <p:nvPr/>
        </p:nvPicPr>
        <p:blipFill rotWithShape="1">
          <a:blip r:embed="rId4"/>
          <a:stretch>
            <a:fillRect/>
          </a:stretch>
        </p:blipFill>
        <p:spPr>
          <a:xfrm>
            <a:off x="0" y="0"/>
            <a:ext cx="18288000" cy="2160270"/>
          </a:xfrm>
          <a:prstGeom prst="rect">
            <a:avLst/>
          </a:prstGeom>
        </p:spPr>
      </p:pic>
      <p:pic>
        <p:nvPicPr>
          <p:cNvPr id="40" name="Picture 3"/>
          <p:cNvPicPr>
            <a:picLocks noChangeAspect="1"/>
          </p:cNvPicPr>
          <p:nvPr/>
        </p:nvPicPr>
        <p:blipFill rotWithShape="1">
          <a:blip r:embed="rId5"/>
          <a:stretch>
            <a:fillRect/>
          </a:stretch>
        </p:blipFill>
        <p:spPr>
          <a:xfrm>
            <a:off x="16535400" y="0"/>
            <a:ext cx="2160270" cy="2160270"/>
          </a:xfrm>
          <a:prstGeom prst="rect">
            <a:avLst/>
          </a:prstGeom>
        </p:spPr>
      </p:pic>
      <p:sp>
        <p:nvSpPr>
          <p:cNvPr id="41" name="TextBox 5"/>
          <p:cNvSpPr txBox="1"/>
          <p:nvPr/>
        </p:nvSpPr>
        <p:spPr>
          <a:xfrm>
            <a:off x="720090" y="360045"/>
            <a:ext cx="7200900" cy="72009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9</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프로젝트 수행 경과</a:t>
            </a:r>
            <a:endParaRPr lang="ko-KR" altLang="en-US" sz="5300" b="1" i="0" u="none" strike="noStrike">
              <a:solidFill>
                <a:srgbClr val="f4f3f1"/>
              </a:solidFill>
              <a:latin typeface="김해가야체 Regular"/>
              <a:ea typeface="김해가야체 Regular"/>
            </a:endParaRPr>
          </a:p>
        </p:txBody>
      </p:sp>
      <p:sp>
        <p:nvSpPr>
          <p:cNvPr id="42" name="TextBox 5"/>
          <p:cNvSpPr txBox="1"/>
          <p:nvPr/>
        </p:nvSpPr>
        <p:spPr>
          <a:xfrm>
            <a:off x="2160270" y="1260157"/>
            <a:ext cx="7288530" cy="720090"/>
          </a:xfrm>
          <a:prstGeom prst="rect">
            <a:avLst/>
          </a:prstGeom>
        </p:spPr>
        <p:txBody>
          <a:bodyPr lIns="0" tIns="0" rIns="0" bIns="0" anchor="ctr"/>
          <a:lstStyle/>
          <a:p>
            <a:pPr lvl="0" algn="l">
              <a:lnSpc>
                <a:spcPct val="116199"/>
              </a:lnSpc>
              <a:defRPr/>
            </a:pPr>
            <a:r>
              <a:rPr lang="ko-KR" altLang="en-US" sz="5000" i="0" u="none" strike="noStrike">
                <a:solidFill>
                  <a:srgbClr val="f4f3f1"/>
                </a:solidFill>
                <a:latin typeface="전기안전체 Regular TTF"/>
                <a:ea typeface="전기안전체 Regular TTF"/>
              </a:rPr>
              <a:t> </a:t>
            </a:r>
            <a:r>
              <a:rPr lang="en-US" altLang="ko-KR" sz="5000" i="0" u="none" strike="noStrike">
                <a:solidFill>
                  <a:srgbClr val="f4f3f1"/>
                </a:solidFill>
                <a:latin typeface="전기안전체 Regular TTF"/>
                <a:ea typeface="전기안전체 Regular TTF"/>
              </a:rPr>
              <a:t>-</a:t>
            </a:r>
            <a:r>
              <a:rPr lang="ko-KR" altLang="en-US" sz="5000" i="0" u="none" strike="noStrike">
                <a:solidFill>
                  <a:srgbClr val="f4f3f1"/>
                </a:solidFill>
                <a:latin typeface="전기안전체 Regular TTF"/>
                <a:ea typeface="전기안전체 Regular TTF"/>
              </a:rPr>
              <a:t> 데이터 수집 가공 및 제공</a:t>
            </a:r>
            <a:endParaRPr lang="ko-KR" altLang="en-US" sz="5000" i="0" u="none" strike="noStrike">
              <a:solidFill>
                <a:srgbClr val="f4f3f1"/>
              </a:solidFill>
              <a:latin typeface="전기안전체 Regular TTF"/>
              <a:ea typeface="전기안전체 Regular TTF"/>
            </a:endParaRPr>
          </a:p>
        </p:txBody>
      </p:sp>
    </p:spTree>
    <p:extLst>
      <p:ext uri="{BB962C8B-B14F-4D97-AF65-F5344CB8AC3E}">
        <p14:creationId xmlns:p14="http://schemas.microsoft.com/office/powerpoint/2010/main" val="2202280786"/>
      </p:ext>
    </p:extLst>
  </p:cSld>
  <p:clrMapOvr>
    <a:masterClrMapping/>
  </p:clrMapOvr>
</p:sld>
</file>

<file path=ppt/slides/slide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621471"/>
            <a:ext cx="1279493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사전 기획 관점에서 프로젝트 결과물에 대한 완성도 평가</a:t>
            </a:r>
            <a:r>
              <a:rPr lang="en-US" altLang="ko-KR" sz="4600" b="1" i="0" u="none" strike="noStrike">
                <a:solidFill>
                  <a:srgbClr val="5a5a5a"/>
                </a:solidFill>
                <a:latin typeface="전기안전체 Regular TTF"/>
                <a:ea typeface="전기안전체 Regular TTF"/>
              </a:rPr>
              <a:t>:</a:t>
            </a:r>
            <a:endParaRPr lang="en-US" altLang="ko-KR" sz="4600" b="1" i="0" u="none" strike="noStrike">
              <a:solidFill>
                <a:srgbClr val="5a5a5a"/>
              </a:solidFill>
              <a:latin typeface="전기안전체 Regular TTF"/>
              <a:ea typeface="전기안전체 Regular TTF"/>
            </a:endParaRPr>
          </a:p>
        </p:txBody>
      </p:sp>
      <p:sp>
        <p:nvSpPr>
          <p:cNvPr id="36" name="TextBox 6"/>
          <p:cNvSpPr txBox="1"/>
          <p:nvPr/>
        </p:nvSpPr>
        <p:spPr>
          <a:xfrm>
            <a:off x="1080135" y="3924300"/>
            <a:ext cx="15997047" cy="5034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이번 프로젝트는 초기 기획 단계에서 목표와 범위를 비교적 유연하게 설정하였습니다. 여러 기능과 목표를 구상했으나, 우선적으로 필수적인 부분부터 구현한 후 최종 목표를 확정하자는 접근 방식을 취했습니다. 이 과정에서 모든 기능을 구현하지는 못했지만, 필수적인 기능들은 완성도 높게 구현되었습니다. 이러한 유연한 기획 덕분에 핵심 목표에 집중할 수 있었고, 최종적으로 프로젝트의 목적을 달성했다고 평가할 수 있습니다.</a:t>
            </a:r>
            <a:endParaRPr lang="ko-KR" altLang="en-US"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완성도 점수: 7점 (10점 만점)</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560153862"/>
      </p:ext>
    </p:extLst>
  </p:cSld>
  <p:clrMapOvr>
    <a:masterClrMapping/>
  </p:clrMapOvr>
</p:sld>
</file>

<file path=ppt/slides/slide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50871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추후 개선점</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보완할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997048" cy="5948933"/>
          </a:xfrm>
          <a:prstGeom prst="rect">
            <a:avLst/>
          </a:prstGeom>
        </p:spPr>
        <p:txBody>
          <a:bodyPr lIns="36004" tIns="36004" rIns="36004" bIns="36004" anchor="ctr"/>
          <a:lstStyle/>
          <a:p>
            <a:pPr lvl="0" algn="l">
              <a:lnSpc>
                <a:spcPct val="116199"/>
              </a:lnSpc>
              <a:defRPr/>
            </a:pPr>
            <a:r>
              <a:rPr lang="en-US" altLang="ko-KR" sz="4000" b="1" i="0" u="none" strike="noStrike">
                <a:solidFill>
                  <a:srgbClr val="5a5a5a"/>
                </a:solidFill>
                <a:latin typeface="전기안전체 Regular TTF"/>
                <a:ea typeface="전기안전체 Regular TTF"/>
              </a:rPr>
              <a:t>1.</a:t>
            </a:r>
            <a:r>
              <a:rPr lang="ko-KR" altLang="en-US" sz="4000" b="1" i="0" u="none" strike="noStrike">
                <a:solidFill>
                  <a:srgbClr val="5a5a5a"/>
                </a:solidFill>
                <a:latin typeface="전기안전체 Regular TTF"/>
                <a:ea typeface="전기안전체 Regular TTF"/>
              </a:rPr>
              <a:t> 기능 확장</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초기 기획 단계에서 구현하지 못한 기능들을 추가 개발하여 더 많은 기능을 사용자에게 제공할 수 있습니다. 이를 통해 사용자 요구를 충족시키고, 서비스의 가치를 높일 수 있을 것입니다.</a:t>
            </a:r>
            <a:endParaRPr lang="ko-KR" altLang="en-US"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en-US" altLang="ko-KR" sz="4000" b="1" i="0" u="none" strike="noStrike">
                <a:solidFill>
                  <a:srgbClr val="5a5a5a"/>
                </a:solidFill>
                <a:latin typeface="전기안전체 Regular TTF"/>
                <a:ea typeface="전기안전체 Regular TTF"/>
              </a:rPr>
              <a:t>2.</a:t>
            </a:r>
            <a:r>
              <a:rPr lang="ko-KR" altLang="en-US" sz="4000" b="1" i="0" u="none" strike="noStrike">
                <a:solidFill>
                  <a:srgbClr val="5a5a5a"/>
                </a:solidFill>
                <a:latin typeface="전기안전체 Regular TTF"/>
                <a:ea typeface="전기안전체 Regular TTF"/>
              </a:rPr>
              <a:t> 데이터 품질 향상</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개인 정보가 필요하여 다수의 데이터를 가공하여 작업했습니다. 추후에는 보다 고품질의 데이터를 수집하고, 이를 기반으로 정밀한 분석을 통해 서비스의 신뢰도를 더욱 높일 수 있을 것입니다.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267105184"/>
      </p:ext>
    </p:extLst>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8999" y="3471292"/>
            <a:ext cx="14732000" cy="2586608"/>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사용자 맞춤 추천</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사용자의 선호도를 바탕으로 한 추천</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000" b="0" i="0" u="none" strike="noStrike">
                <a:solidFill>
                  <a:srgbClr val="5a5a5a"/>
                </a:solidFill>
                <a:latin typeface="전기안전체 Regular TTF"/>
                <a:ea typeface="전기안전체 Regular TTF"/>
              </a:rPr>
              <a:t>		선호유형</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프랜차이즈 여부</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분위기 등</a:t>
            </a:r>
            <a:endParaRPr lang="ko-KR" altLang="en-US" sz="40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47752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2.</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주요</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기능</a:t>
            </a:r>
            <a:endParaRPr lang="ko-KR" sz="5300" b="1" i="0" u="none" strike="noStrike">
              <a:solidFill>
                <a:srgbClr val="f4f3f1"/>
              </a:solidFill>
              <a:latin typeface="김해가야체 Regular"/>
              <a:ea typeface="김해가야체 Regular"/>
            </a:endParaRPr>
          </a:p>
        </p:txBody>
      </p:sp>
      <p:sp>
        <p:nvSpPr>
          <p:cNvPr id="6" name="TextBox 4"/>
          <p:cNvSpPr txBox="1"/>
          <p:nvPr/>
        </p:nvSpPr>
        <p:spPr>
          <a:xfrm>
            <a:off x="900621" y="6555296"/>
            <a:ext cx="9005379" cy="2586608"/>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다른 방식의 추천</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리뷰 수</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좋아요 등을 활용한 추천</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성별</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연령대 별 추천</a:t>
            </a:r>
            <a:endParaRPr lang="ko-KR" altLang="en-US" sz="46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796552041"/>
      </p:ext>
    </p:extLst>
  </p:cSld>
  <p:clrMapOvr>
    <a:masterClrMapping/>
  </p:clrMapOvr>
</p:sld>
</file>

<file path=ppt/slides/slide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50871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추후 개선점</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보완할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815120" cy="5310758"/>
          </a:xfrm>
          <a:prstGeom prst="rect">
            <a:avLst/>
          </a:prstGeom>
        </p:spPr>
        <p:txBody>
          <a:bodyPr lIns="36004" tIns="36004" rIns="36004" bIns="36004" anchor="ctr"/>
          <a:lstStyle/>
          <a:p>
            <a:pPr lvl="0" algn="l">
              <a:lnSpc>
                <a:spcPct val="116199"/>
              </a:lnSpc>
              <a:defRPr/>
            </a:pPr>
            <a:r>
              <a:rPr lang="en-US" altLang="ko-KR" sz="4000" b="1" i="0" u="none" strike="noStrike">
                <a:solidFill>
                  <a:srgbClr val="5a5a5a"/>
                </a:solidFill>
                <a:latin typeface="전기안전체 Regular TTF"/>
                <a:ea typeface="전기안전체 Regular TTF"/>
              </a:rPr>
              <a:t>3.</a:t>
            </a:r>
            <a:r>
              <a:rPr lang="ko-KR" altLang="en-US" sz="4000" b="1" i="0" u="none" strike="noStrike">
                <a:solidFill>
                  <a:srgbClr val="5a5a5a"/>
                </a:solidFill>
                <a:latin typeface="전기안전체 Regular TTF"/>
                <a:ea typeface="전기안전체 Regular TTF"/>
              </a:rPr>
              <a:t> </a:t>
            </a:r>
            <a:r>
              <a:rPr lang="en-US" altLang="ko-KR" sz="4000" b="1" i="0" u="none" strike="noStrike">
                <a:solidFill>
                  <a:srgbClr val="5a5a5a"/>
                </a:solidFill>
                <a:latin typeface="전기안전체 Regular TTF"/>
                <a:ea typeface="전기안전체 Regular TTF"/>
              </a:rPr>
              <a:t>UI/UX</a:t>
            </a:r>
            <a:endParaRPr lang="en-US" altLang="ko-KR" sz="4000" b="1" i="0" u="none" strike="noStrike">
              <a:solidFill>
                <a:srgbClr val="5a5a5a"/>
              </a:solidFill>
              <a:latin typeface="전기안전체 Regular TTF"/>
              <a:ea typeface="전기안전체 Regular TTF"/>
            </a:endParaRPr>
          </a:p>
          <a:p>
            <a:pPr lvl="0" algn="l">
              <a:lnSpc>
                <a:spcPct val="116199"/>
              </a:lnSpc>
              <a:defRPr/>
            </a:pPr>
            <a:r>
              <a:rPr lang="en-US" altLang="ko-KR" sz="3600" i="0" u="none" strike="noStrike">
                <a:solidFill>
                  <a:srgbClr val="5a5a5a"/>
                </a:solidFill>
                <a:latin typeface="전기안전체 Regular TTF"/>
                <a:ea typeface="전기안전체 Regular TTF"/>
              </a:rPr>
              <a:t>	</a:t>
            </a:r>
            <a:r>
              <a:rPr lang="ko-KR" altLang="en-US" sz="3600" i="0" u="none" strike="noStrike">
                <a:solidFill>
                  <a:srgbClr val="5a5a5a"/>
                </a:solidFill>
                <a:latin typeface="전기안전체 Regular TTF"/>
                <a:ea typeface="전기안전체 Regular TTF"/>
              </a:rPr>
              <a:t>사용자 친화적인 인터페이스를 구현하는 것이 중요합니다. 현재의 직관적이지 않거나 복잡한 부분을 간소화하여 사용자 경험을 개선하고, 접근성을 강화할 필요가 있습니다</a:t>
            </a:r>
            <a:r>
              <a:rPr lang="en-US" altLang="ko-KR" sz="3600" i="0" u="none" strike="noStrike">
                <a:solidFill>
                  <a:srgbClr val="5a5a5a"/>
                </a:solidFill>
                <a:latin typeface="전기안전체 Regular TTF"/>
                <a:ea typeface="전기안전체 Regular TTF"/>
              </a:rPr>
              <a:t>.</a:t>
            </a:r>
            <a:endParaRPr lang="en-US" altLang="ko-KR" sz="3600" i="0" u="none" strike="noStrike">
              <a:solidFill>
                <a:srgbClr val="5a5a5a"/>
              </a:solidFill>
              <a:latin typeface="전기안전체 Regular TTF"/>
              <a:ea typeface="전기안전체 Regular TTF"/>
            </a:endParaRPr>
          </a:p>
          <a:p>
            <a:pPr lvl="0" algn="l">
              <a:lnSpc>
                <a:spcPct val="116199"/>
              </a:lnSpc>
              <a:defRPr/>
            </a:pP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en-US" altLang="ko-KR" sz="4000" b="1" i="0" u="none" strike="noStrike">
                <a:solidFill>
                  <a:srgbClr val="5a5a5a"/>
                </a:solidFill>
                <a:latin typeface="전기안전체 Regular TTF"/>
                <a:ea typeface="전기안전체 Regular TTF"/>
              </a:rPr>
              <a:t>4.</a:t>
            </a:r>
            <a:r>
              <a:rPr lang="ko-KR" altLang="en-US" sz="4000" b="1" i="0" u="none" strike="noStrike">
                <a:solidFill>
                  <a:srgbClr val="5a5a5a"/>
                </a:solidFill>
                <a:latin typeface="전기안전체 Regular TTF"/>
                <a:ea typeface="전기안전체 Regular TTF"/>
              </a:rPr>
              <a:t> 성능 최적화</a:t>
            </a:r>
            <a:endParaRPr lang="ko-KR" altLang="en-US" sz="4000" b="1"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다양한 어플리케이션이 사용됨에 따라 데이터 처리 속도가 최적화되지 않은 부분이 있습니다. 코드 구조를 개선하여 성능을 최적화함으로써 사용자에게 더 빠르고 효율적인 서비스를 제공할 수 있습니다</a:t>
            </a:r>
            <a:r>
              <a:rPr lang="en-US" altLang="ko-KR" sz="3600" i="0" u="none" strike="noStrike">
                <a:solidFill>
                  <a:srgbClr val="5a5a5a"/>
                </a:solidFill>
                <a:latin typeface="전기안전체 Regular TTF"/>
                <a:ea typeface="전기안전체 Regular TTF"/>
              </a:rPr>
              <a:t>.</a:t>
            </a:r>
            <a:endParaRPr lang="en-US" altLang="ko-KR"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09085491"/>
      </p:ext>
    </p:extLst>
  </p:cSld>
  <p:clrMapOvr>
    <a:masterClrMapping/>
  </p:clrMapOvr>
</p:sld>
</file>

<file path=ppt/slides/slide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이상현</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2381250"/>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기획부터 설계까지 모든 팀원이 빠짐없이 의견을 제시하며 협력해 프로젝트를 완성한 점이 잘한 부분이라 생각합니다. 구현 단계에서도 각자가 겪은 어려움 속에서 포기하지 않고 서로를 도우며 함께 해결해 나간 것이 매우 긍정적이었습니다. 하지만 시간이 조금 더 있었다면, 더 많은 기능과 높은 완성도를 구현할 수 있었을 것이라는 아쉬움이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6163058"/>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7243192"/>
            <a:ext cx="1656207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팀장으로서 프로젝트의 방향성을 제시하고 의사결정을 하며 전체 진행 상황을 관리하는 것은 저에게 큰 도전이었습니다. 그러나 팀원들과 각 파트의 리더들이 열심히 협력해준 덕분에 큰 문제 없이 프로젝트를 완성할 수 있었습니다. 이번 경험을 통해, 앞으로 리더의 역할을 맡게 된다면 이 경험이 큰 도움이 될 것이라고 믿습니다.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279382909"/>
      </p:ext>
    </p:extLst>
  </p:cSld>
  <p:clrMapOvr>
    <a:masterClrMapping/>
  </p:clrMapOvr>
</p:sld>
</file>

<file path=ppt/slides/slide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차지민</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1" cy="3901056"/>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기획 단계에서 워크플로우를 계획하고 그대로 구현에 성공한 점, 구상한 모든 기능을 구현한 점, 그리고 내가 담당한 부분에서 완전한 의존성 역전을 구현하고 유효성 검사 등 세부 사항까지 신경 쓴 점이 잘한 부분입니다. 하지만 스프링 프레임워크를 사용하면서 엘라스틱 서치와의 연동에 아쉬움이 있었고, 메인 로딩이나 검색 마커 등의 성능 문제, 도메인형 패키지 구조의 애매함으로 공용 패키지가 많아졌다는 점, DB 설계에서의 문제를 개선하지 못한 점은 아쉬운 부분입니다.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516209708"/>
      </p:ext>
    </p:extLst>
  </p:cSld>
  <p:clrMapOvr>
    <a:masterClrMapping/>
  </p:clrMapOvr>
</p:sld>
</file>

<file path=ppt/slides/slide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차지민</a:t>
            </a:r>
            <a:endParaRPr lang="ko-KR" altLang="en-US" sz="5300" b="1" i="0" u="none" strike="noStrike">
              <a:solidFill>
                <a:srgbClr val="f4f3f1"/>
              </a:solidFill>
              <a:latin typeface="김해가야체 Regular"/>
              <a:ea typeface="김해가야체 Regular"/>
            </a:endParaRPr>
          </a:p>
        </p:txBody>
      </p:sp>
      <p:sp>
        <p:nvSpPr>
          <p:cNvPr id="37" name="TextBox 4"/>
          <p:cNvSpPr txBox="1"/>
          <p:nvPr/>
        </p:nvSpPr>
        <p:spPr>
          <a:xfrm>
            <a:off x="540067" y="2520315"/>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3600450"/>
            <a:ext cx="16562069" cy="390105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처음에는 스프링 프레임워크가 어려웠지만, 실제로 사용해보니 큰 어려움 없이 활용할 수 있었습니다. 스프링 프레임워크를 배우면서 스프링 부트에 대한 호기심이 생겼고, EL과 JSTL의 숙련도가 오를수록 JSP보다 훨씬 간편하고 효율적이라는 점을 깨달았습니다. 또한, 마이바티스의 활용도를 알게 되었고, 모호했던 스프링 프레임워크와 EL/JSTL에 대한 이해가 명확해졌으며, 이를 통해 자신감을 얻게 되었습니다. 반년 동안 배운 여러 기술 스택들이 어떻게 융합되어 작동하는지 개념이 잡힌 것도 큰 성과입니다.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063661416"/>
      </p:ext>
    </p:extLst>
  </p:cSld>
  <p:clrMapOvr>
    <a:masterClrMapping/>
  </p:clrMapOvr>
</p:sld>
</file>

<file path=ppt/slides/slide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김은규</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스프링의 흐름을 조금이나마 이해할 수 있었으며, 경력자인 지민님과 백엔드 작업을 함께하면서 내가 놓친 부분을 새로운 시각으로 제시해주어 큰 도움을 받았습니다. 특히 팀 간의 소통이 원활하게 이루어진 점이 매우 긍정적이었습니다.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656207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첫 번째 프로젝트보다 더 디테일한 코딩을 할 수 있었고, 더 많은 인원이 각자 구역을 나누어 작업한 것이 재미있었습니다. 프로젝트를 통해 스프링을 더 쉽게 이해하게 되었으며, 두 번의 프로젝트 모두 끝까지 포기하지 않고 꾸준히 도전한 점이 큰 성과였습니다. 에러가 발생해도 이를 해결하는 과정에서 부담감이 줄어들었고, 코딩에 더욱 흥미를 느끼게 되었습니다.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906194705"/>
      </p:ext>
    </p:extLst>
  </p:cSld>
  <p:clrMapOvr>
    <a:masterClrMapping/>
  </p:clrMapOvr>
</p:sld>
</file>

<file path=ppt/slides/slide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백찬혁</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프론트엔드 팀의 전체 회의가 잘 진행되어 색상 결정 및 파트 나누기 등의 과정이 원활하게 이루어졌습니다. 그러나 내가 맡은 파트를 완수하기 위해 시간 분배를 더 고려하지 못한 점은 아쉬움으로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5957995" cy="1348359"/>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시간 분배와 백엔드 진행 속도에 맞추기 위해 우선순위가 높은 페이지를 먼저 구현하는 것이 중요하다는 것을 깨달았습니다.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797970083"/>
      </p:ext>
    </p:extLst>
  </p:cSld>
  <p:clrMapOvr>
    <a:masterClrMapping/>
  </p:clrMapOvr>
</p:sld>
</file>

<file path=ppt/slides/slide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이경희</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잘한 점: 교육 과정에서 습득한 기술들을 프로젝트에 많은 부분 적용한 점 팀원 간 협업도 원활하게 이루어짐.</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개선할 점: 습득한 많은 기술을 적용하긴 했지만, 기능 구현의 완성도는 조금 부족.</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4" y="6840855"/>
            <a:ext cx="16562070" cy="262470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 프로젝트를 수행하면서 서로 부족한 부분을 보완하고 협력하는 팀워크가 돋보임.</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각자의 역할 외에도 자발적으로 문제를 해결하려는 태도가 프로젝트 뿐이 아닌 이번 교육과정에서 얻은 큰 수확이라고 여기짐.</a:t>
            </a:r>
            <a:endParaRPr lang="ko-KR" altLang="en-US" sz="3600" i="0" u="none" strike="noStrike">
              <a:solidFill>
                <a:srgbClr val="5a5a5a"/>
              </a:solidFill>
              <a:latin typeface="전기안전체 Regular TTF"/>
              <a:ea typeface="전기안전체 Regular TTF"/>
            </a:endParaRPr>
          </a:p>
          <a:p>
            <a:pPr lvl="0" algn="l">
              <a:lnSpc>
                <a:spcPct val="116199"/>
              </a:lnSpc>
              <a:defRPr/>
            </a:pPr>
            <a:r>
              <a:rPr lang="ko-KR" altLang="en-US" sz="3600" i="0" u="none" strike="noStrike">
                <a:solidFill>
                  <a:srgbClr val="5a5a5a"/>
                </a:solidFill>
                <a:latin typeface="전기안전체 Regular TTF"/>
                <a:ea typeface="전기안전체 Regular TTF"/>
              </a:rPr>
              <a:t>- 각 개인의 성장에도 큰 도움이 되었다고 생각됨.</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227771219"/>
      </p:ext>
    </p:extLst>
  </p:cSld>
  <p:clrMapOvr>
    <a:masterClrMapping/>
  </p:clrMapOvr>
</p:sld>
</file>

<file path=ppt/slides/slide4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이윤형</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3" y="3600450"/>
            <a:ext cx="1656207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팀원들이 짧은 시간 동안 서로의 부족한 부분을 채워주며 프로젝트를 성공적으로 완료했습니다. 하지만 각 페이지의 규격과 글씨 크기, 위치를 일관되게 유지하지 못한 점은 아쉬움으로 남습니다.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4" y="6840855"/>
            <a:ext cx="16562070" cy="2624708"/>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프론트엔드 UI를 만들면서 좀 더 깔끔하고 아름답게 디자인할 수 있었을 것 같았지만, 그렇게 하지 못해 아쉬움이 남습니다. 그럼에도 불구하고 프론트 개발 실력이 조금 향상된 점은 긍정적입니다. 앞으로는 미흡한 백엔드와 데이터베이스 부분을 더 공부하여 혼자서 프로젝트를 완성할 수 있는 실력을 기르고 싶습니다.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1430039886"/>
      </p:ext>
    </p:extLst>
  </p:cSld>
  <p:clrMapOvr>
    <a:masterClrMapping/>
  </p:clrMapOvr>
</p:sld>
</file>

<file path=ppt/slides/slide4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2160270"/>
          </a:xfrm>
          <a:prstGeom prst="rect">
            <a:avLst/>
          </a:prstGeom>
        </p:spPr>
      </p:pic>
      <p:pic>
        <p:nvPicPr>
          <p:cNvPr id="3" name="Picture 3"/>
          <p:cNvPicPr>
            <a:picLocks noChangeAspect="1"/>
          </p:cNvPicPr>
          <p:nvPr/>
        </p:nvPicPr>
        <p:blipFill rotWithShape="1">
          <a:blip r:embed="rId3"/>
          <a:stretch>
            <a:fillRect/>
          </a:stretch>
        </p:blipFill>
        <p:spPr>
          <a:xfrm>
            <a:off x="16562070" y="0"/>
            <a:ext cx="2124265" cy="2124265"/>
          </a:xfrm>
          <a:prstGeom prst="rect">
            <a:avLst/>
          </a:prstGeom>
        </p:spPr>
      </p:pic>
      <p:sp>
        <p:nvSpPr>
          <p:cNvPr id="5" name="TextBox 5"/>
          <p:cNvSpPr txBox="1"/>
          <p:nvPr/>
        </p:nvSpPr>
        <p:spPr>
          <a:xfrm>
            <a:off x="901700" y="540067"/>
            <a:ext cx="8851900" cy="1080135"/>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12</a:t>
            </a:r>
            <a:r>
              <a:rPr lang="en-US" sz="5300" b="1" i="0" u="none" strike="noStrike">
                <a:solidFill>
                  <a:srgbClr val="f4f3f1"/>
                </a:solidFill>
                <a:latin typeface="김해가야체 Regular"/>
                <a:ea typeface="김해가야체 Regular"/>
              </a:rPr>
              <a:t>. </a:t>
            </a:r>
            <a:r>
              <a:rPr lang="ko-KR" altLang="en-US" sz="5300" b="1" i="0" u="none" strike="noStrike">
                <a:solidFill>
                  <a:srgbClr val="f4f3f1"/>
                </a:solidFill>
                <a:latin typeface="김해가야체 Regular"/>
                <a:ea typeface="김해가야체 Regular"/>
              </a:rPr>
              <a:t>평가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이주연</a:t>
            </a:r>
            <a:endParaRPr lang="ko-KR" altLang="en-US" sz="5300" b="1" i="0" u="none" strike="noStrike">
              <a:solidFill>
                <a:srgbClr val="f4f3f1"/>
              </a:solidFill>
              <a:latin typeface="김해가야체 Regular"/>
              <a:ea typeface="김해가야체 Regular"/>
            </a:endParaRPr>
          </a:p>
        </p:txBody>
      </p:sp>
      <p:sp>
        <p:nvSpPr>
          <p:cNvPr id="35" name="TextBox 4"/>
          <p:cNvSpPr txBox="1"/>
          <p:nvPr/>
        </p:nvSpPr>
        <p:spPr>
          <a:xfrm>
            <a:off x="540067" y="2520315"/>
            <a:ext cx="4591812"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잘한 부분</a:t>
            </a:r>
            <a:r>
              <a:rPr lang="en-US" altLang="ko-KR" sz="4600" b="1" i="0" u="none" strike="noStrike">
                <a:solidFill>
                  <a:srgbClr val="5a5a5a"/>
                </a:solidFill>
                <a:latin typeface="전기안전체 Regular TTF"/>
                <a:ea typeface="전기안전체 Regular TTF"/>
              </a:rPr>
              <a:t>,</a:t>
            </a:r>
            <a:r>
              <a:rPr lang="ko-KR" altLang="en-US" sz="4600" b="1" i="0" u="none" strike="noStrike">
                <a:solidFill>
                  <a:srgbClr val="5a5a5a"/>
                </a:solidFill>
                <a:latin typeface="전기안전체 Regular TTF"/>
                <a:ea typeface="전기안전체 Regular TTF"/>
              </a:rPr>
              <a:t> 아쉬운 점</a:t>
            </a:r>
            <a:endParaRPr lang="ko-KR" altLang="en-US" sz="4600" b="1" i="0" u="none" strike="noStrike">
              <a:solidFill>
                <a:srgbClr val="5a5a5a"/>
              </a:solidFill>
              <a:latin typeface="전기안전체 Regular TTF"/>
              <a:ea typeface="전기안전체 Regular TTF"/>
            </a:endParaRPr>
          </a:p>
        </p:txBody>
      </p:sp>
      <p:sp>
        <p:nvSpPr>
          <p:cNvPr id="36" name="TextBox 6"/>
          <p:cNvSpPr txBox="1"/>
          <p:nvPr/>
        </p:nvSpPr>
        <p:spPr>
          <a:xfrm>
            <a:off x="1080134" y="3600450"/>
            <a:ext cx="15853220" cy="1986533"/>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팀원들은 각자 맡은 역할을 충실히 수행하며 협업을 통해 프로젝트를 성공적으로 완수할 수 있었습니다. 역할 분담이 효과적으로 이루어졌으며, 각자의 책임 영역을 잘 소화해낸 점이 돋보였습니다.</a:t>
            </a:r>
            <a:endParaRPr lang="ko-KR" altLang="en-US" sz="3600" i="0" u="none" strike="noStrike">
              <a:solidFill>
                <a:srgbClr val="5a5a5a"/>
              </a:solidFill>
              <a:latin typeface="전기안전체 Regular TTF"/>
              <a:ea typeface="전기안전체 Regular TTF"/>
            </a:endParaRPr>
          </a:p>
        </p:txBody>
      </p:sp>
      <p:sp>
        <p:nvSpPr>
          <p:cNvPr id="37" name="TextBox 4"/>
          <p:cNvSpPr txBox="1"/>
          <p:nvPr/>
        </p:nvSpPr>
        <p:spPr>
          <a:xfrm>
            <a:off x="540067" y="5760720"/>
            <a:ext cx="5284278" cy="891158"/>
          </a:xfrm>
          <a:prstGeom prst="rect">
            <a:avLst/>
          </a:prstGeom>
        </p:spPr>
        <p:txBody>
          <a:bodyPr lIns="36004" tIns="36004" rIns="36004" bIns="36004" anchor="ctr"/>
          <a:lstStyle/>
          <a:p>
            <a:pPr lvl="0" algn="l">
              <a:lnSpc>
                <a:spcPct val="116199"/>
              </a:lnSpc>
              <a:defRPr/>
            </a:pPr>
            <a:r>
              <a:rPr lang="ko-KR" altLang="en-US" sz="4600" b="1" i="0" u="none" strike="noStrike">
                <a:solidFill>
                  <a:srgbClr val="5a5a5a"/>
                </a:solidFill>
                <a:latin typeface="전기안전체 Regular TTF"/>
                <a:ea typeface="전기안전체 Regular TTF"/>
              </a:rPr>
              <a:t>느낀점이나 경험한 성과</a:t>
            </a:r>
            <a:endParaRPr lang="ko-KR" altLang="en-US" sz="4600" b="1" i="0" u="none" strike="noStrike">
              <a:solidFill>
                <a:srgbClr val="5a5a5a"/>
              </a:solidFill>
              <a:latin typeface="전기안전체 Regular TTF"/>
              <a:ea typeface="전기안전체 Regular TTF"/>
            </a:endParaRPr>
          </a:p>
        </p:txBody>
      </p:sp>
      <p:sp>
        <p:nvSpPr>
          <p:cNvPr id="38" name="TextBox 6"/>
          <p:cNvSpPr txBox="1"/>
          <p:nvPr/>
        </p:nvSpPr>
        <p:spPr>
          <a:xfrm>
            <a:off x="1080135" y="6840855"/>
            <a:ext cx="15853220" cy="2624707"/>
          </a:xfrm>
          <a:prstGeom prst="rect">
            <a:avLst/>
          </a:prstGeom>
        </p:spPr>
        <p:txBody>
          <a:bodyPr lIns="36004" tIns="36004" rIns="36004" bIns="36004" anchor="ctr"/>
          <a:lstStyle/>
          <a:p>
            <a:pPr lvl="0" algn="l">
              <a:lnSpc>
                <a:spcPct val="116199"/>
              </a:lnSpc>
              <a:defRPr/>
            </a:pPr>
            <a:r>
              <a:rPr lang="ko-KR" altLang="en-US" sz="3600" i="0" u="none" strike="noStrike">
                <a:solidFill>
                  <a:srgbClr val="5a5a5a"/>
                </a:solidFill>
                <a:latin typeface="전기안전체 Regular TTF"/>
                <a:ea typeface="전기안전체 Regular TTF"/>
              </a:rPr>
              <a:t>프로젝트를 통해 두 번의 프론트엔드 경험을 해보며, 처음에는 막막했지만 본 프로젝트에서는 보다 수월하게 프론트엔드를 다룰 수 있었습니다. 여전히 모르는 부분이 많아 지속적인 학습의 필요성을 느꼈으며, 앞으로는 백엔드 공부도 병행하여 더 다양한 기술 역량을 쌓고 싶습니다.</a:t>
            </a:r>
            <a:endParaRPr lang="ko-KR" altLang="en-US" sz="36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2850337510"/>
      </p:ext>
    </p:extLst>
  </p:cSld>
  <p:clrMapOvr>
    <a:masterClrMapping/>
  </p:clrMapOvr>
</p:sld>
</file>

<file path=ppt/slides/slide4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p:nvPr/>
        </p:nvPicPr>
        <p:blipFill rotWithShape="1">
          <a:blip r:embed="rId2"/>
          <a:stretch>
            <a:fillRect/>
          </a:stretch>
        </p:blipFill>
        <p:spPr>
          <a:xfrm>
            <a:off x="0" y="-38100"/>
            <a:ext cx="18288000" cy="1800225"/>
          </a:xfrm>
          <a:prstGeom prst="rect">
            <a:avLst/>
          </a:prstGeom>
        </p:spPr>
      </p:pic>
      <p:pic>
        <p:nvPicPr>
          <p:cNvPr id="3" name="Picture 3"/>
          <p:cNvPicPr>
            <a:picLocks noChangeAspect="1"/>
          </p:cNvPicPr>
          <p:nvPr/>
        </p:nvPicPr>
        <p:blipFill rotWithShape="1">
          <a:blip r:embed="rId3"/>
          <a:stretch>
            <a:fillRect/>
          </a:stretch>
        </p:blipFill>
        <p:spPr>
          <a:xfrm>
            <a:off x="16916400" y="-13716"/>
            <a:ext cx="1728216" cy="1728216"/>
          </a:xfrm>
          <a:prstGeom prst="rect">
            <a:avLst/>
          </a:prstGeom>
        </p:spPr>
      </p:pic>
      <p:sp>
        <p:nvSpPr>
          <p:cNvPr id="5" name="TextBox 5"/>
          <p:cNvSpPr txBox="1"/>
          <p:nvPr/>
        </p:nvSpPr>
        <p:spPr>
          <a:xfrm>
            <a:off x="901700" y="360045"/>
            <a:ext cx="8851900" cy="1080135"/>
          </a:xfrm>
          <a:prstGeom prst="rect">
            <a:avLst/>
          </a:prstGeom>
        </p:spPr>
        <p:txBody>
          <a:bodyPr lIns="0" tIns="0" rIns="0" bIns="0" anchor="ctr"/>
          <a:lstStyle/>
          <a:p>
            <a:pPr lvl="0" algn="l">
              <a:lnSpc>
                <a:spcPct val="116199"/>
              </a:lnSpc>
              <a:defRPr/>
            </a:pPr>
            <a:r>
              <a:rPr lang="ko-KR" altLang="en-US" sz="5300" b="1" i="0" u="none" strike="noStrike">
                <a:solidFill>
                  <a:srgbClr val="f4f3f1"/>
                </a:solidFill>
                <a:latin typeface="김해가야체 Regular"/>
                <a:ea typeface="김해가야체 Regular"/>
              </a:rPr>
              <a:t>프로젝트 시연 영상</a:t>
            </a:r>
            <a:endParaRPr lang="ko-KR" altLang="en-US" sz="5300" b="1" i="0" u="none" strike="noStrike">
              <a:solidFill>
                <a:srgbClr val="f4f3f1"/>
              </a:solidFill>
              <a:latin typeface="김해가야체 Regular"/>
              <a:ea typeface="김해가야체 Regular"/>
            </a:endParaRPr>
          </a:p>
        </p:txBody>
      </p:sp>
      <p:pic>
        <p:nvPicPr>
          <p:cNvPr id="39" name="홍대 카페 맞춤 추천 웹서비스 시연영상.mp4">
            <a:hlinkClick r:id="" action="ppaction://media"/>
          </p:cNvPr>
          <p:cNvPicPr>
            <a:picLocks noRot="1" noChangeAspect="1"/>
          </p:cNvPicPr>
          <p:nvPr>
            <a:videoFile r:link="rId4"/>
            <p:extLst>
              <p:ext uri="{DAA4B4D4-6D71-4841-9C94-3DE7FCFB9230}">
                <p14:media xmlns:p14="http://schemas.microsoft.com/office/powerpoint/2010/main" r:link="rId5"/>
              </p:ext>
            </p:extLst>
          </p:nvPr>
        </p:nvPicPr>
        <p:blipFill rotWithShape="1">
          <a:blip r:embed="rId6"/>
          <a:stretch>
            <a:fillRect/>
          </a:stretch>
        </p:blipFill>
        <p:spPr>
          <a:xfrm>
            <a:off x="1961866" y="2016600"/>
            <a:ext cx="14364268" cy="8079900"/>
          </a:xfrm>
          <a:prstGeom prst="rect">
            <a:avLst/>
          </a:prstGeom>
        </p:spPr>
      </p:pic>
    </p:spTree>
    <p:extLst>
      <p:ext uri="{BB962C8B-B14F-4D97-AF65-F5344CB8AC3E}">
        <p14:creationId xmlns:p14="http://schemas.microsoft.com/office/powerpoint/2010/main" val="374587763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274761" fill="hold"/>
                                        <p:tgtEl>
                                          <p:spTgt spid="39"/>
                                        </p:tgtEl>
                                      </p:cBhvr>
                                    </p:cmd>
                                  </p:childTnLst>
                                </p:cTn>
                              </p:par>
                            </p:childTnLst>
                          </p:cTn>
                        </p:par>
                      </p:childTnLst>
                    </p:cTn>
                  </p:par>
                </p:childTnLst>
              </p:cTn>
              <p:nextCondLst>
                <p:cond evt="onClick" delay="0">
                  <p:tgtEl>
                    <p:spTgt spid="39"/>
                  </p:tgtEl>
                </p:cond>
              </p:nextCondLst>
            </p:seq>
            <p:video>
              <p:cMediaNode vol="80000">
                <p:cTn id="7" fill="hold" display="0">
                  <p:stCondLst>
                    <p:cond delay="indefinite"/>
                  </p:stCondLst>
                </p:cTn>
                <p:tgtEl>
                  <p:spTgt spid="39"/>
                </p:tgtEl>
              </p:cMediaNode>
            </p:video>
          </p:childTnLst>
        </p:cTn>
      </p:par>
    </p:tnLst>
  </p:timing>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4" name="TextBox 4"/>
          <p:cNvSpPr txBox="1"/>
          <p:nvPr/>
        </p:nvSpPr>
        <p:spPr>
          <a:xfrm>
            <a:off x="889000" y="3771900"/>
            <a:ext cx="14884400" cy="5491733"/>
          </a:xfrm>
          <a:prstGeom prst="rect">
            <a:avLst/>
          </a:prstGeom>
        </p:spPr>
        <p:txBody>
          <a:bodyPr lIns="36004" tIns="36004" rIns="36004" bIns="36004" anchor="ctr"/>
          <a:lstStyle/>
          <a:p>
            <a:pPr lvl="0" algn="l">
              <a:lnSpc>
                <a:spcPct val="116199"/>
              </a:lnSpc>
              <a:defRPr/>
            </a:pPr>
            <a:r>
              <a:rPr lang="ko-KR" altLang="en-US" sz="5000" b="1" i="0" u="none" strike="noStrike">
                <a:solidFill>
                  <a:srgbClr val="5a5a5a"/>
                </a:solidFill>
                <a:latin typeface="전기안전체 Regular TTF"/>
                <a:ea typeface="전기안전체 Regular TTF"/>
              </a:rPr>
              <a:t>다양한 방식의 검색기능</a:t>
            </a:r>
            <a:r>
              <a:rPr lang="en-US" altLang="ko-KR" sz="5000" b="1" i="0" u="none" strike="noStrike">
                <a:solidFill>
                  <a:srgbClr val="5a5a5a"/>
                </a:solidFill>
                <a:latin typeface="전기안전체 Regular TTF"/>
                <a:ea typeface="전기안전체 Regular TTF"/>
              </a:rPr>
              <a:t>:</a:t>
            </a:r>
            <a:endParaRPr lang="en-US" altLang="ko-KR" sz="5000" b="1"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키워드 기반의 검색</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en-US" altLang="ko-KR" sz="4600" b="0" i="0" u="none" strike="noStrike">
                <a:solidFill>
                  <a:srgbClr val="5a5a5a"/>
                </a:solidFill>
                <a:latin typeface="전기안전체 Regular TTF"/>
                <a:ea typeface="전기안전체 Regular TTF"/>
              </a:rPr>
              <a:t>-</a:t>
            </a:r>
            <a:r>
              <a:rPr lang="ko-KR" altLang="en-US" sz="4600" b="0" i="0" u="none" strike="noStrike">
                <a:solidFill>
                  <a:srgbClr val="5a5a5a"/>
                </a:solidFill>
                <a:latin typeface="전기안전체 Regular TTF"/>
                <a:ea typeface="전기안전체 Regular TTF"/>
              </a:rPr>
              <a:t> 검색된 결과에 필터를 적용</a:t>
            </a:r>
            <a:endParaRPr lang="ko-KR" altLang="en-US" sz="4600" b="0" i="0" u="none" strike="noStrike">
              <a:solidFill>
                <a:srgbClr val="5a5a5a"/>
              </a:solidFill>
              <a:latin typeface="전기안전체 Regular TTF"/>
              <a:ea typeface="전기안전체 Regular TTF"/>
            </a:endParaRPr>
          </a:p>
          <a:p>
            <a:pPr lvl="0" algn="l">
              <a:lnSpc>
                <a:spcPct val="116199"/>
              </a:lnSpc>
              <a:defRPr/>
            </a:pPr>
            <a:r>
              <a:rPr lang="ko-KR" altLang="en-US" sz="4600" b="0" i="0" u="none" strike="noStrike">
                <a:solidFill>
                  <a:srgbClr val="5a5a5a"/>
                </a:solidFill>
                <a:latin typeface="전기안전체 Regular TTF"/>
                <a:ea typeface="전기안전체 Regular TTF"/>
              </a:rPr>
              <a:t>		</a:t>
            </a:r>
            <a:r>
              <a:rPr lang="ko-KR" altLang="en-US" sz="4000" b="0" i="0" u="none" strike="noStrike">
                <a:solidFill>
                  <a:srgbClr val="5a5a5a"/>
                </a:solidFill>
                <a:latin typeface="전기안전체 Regular TTF"/>
                <a:ea typeface="전기안전체 Regular TTF"/>
              </a:rPr>
              <a:t>필터 예시</a:t>
            </a:r>
            <a:r>
              <a:rPr lang="en-US" altLang="ko-KR" sz="40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a:t>
            </a:r>
            <a:endParaRPr lang="ko-KR" altLang="en-US"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거리</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연령대</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a:t>
            </a:r>
            <a:endParaRPr lang="ko-KR" altLang="en-US"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편의기능</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와이파이</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주차</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흡연실</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휠체어 접근성 등</a:t>
            </a:r>
            <a:r>
              <a:rPr lang="en-US" altLang="ko-KR" sz="3600" b="0" i="0" u="none" strike="noStrike">
                <a:solidFill>
                  <a:srgbClr val="5a5a5a"/>
                </a:solidFill>
                <a:latin typeface="전기안전체 Regular TTF"/>
                <a:ea typeface="전기안전체 Regular TTF"/>
              </a:rPr>
              <a:t>),</a:t>
            </a:r>
            <a:endParaRPr lang="en-US" altLang="ko-KR" sz="3600" b="0" i="0" u="none" strike="noStrike">
              <a:solidFill>
                <a:srgbClr val="5a5a5a"/>
              </a:solidFill>
              <a:latin typeface="전기안전체 Regular TTF"/>
              <a:ea typeface="전기안전체 Regular TTF"/>
            </a:endParaRPr>
          </a:p>
          <a:p>
            <a:pPr lvl="0" algn="l">
              <a:lnSpc>
                <a:spcPct val="116199"/>
              </a:lnSpc>
              <a:defRPr/>
            </a:pPr>
            <a:r>
              <a:rPr lang="ko-KR" altLang="en-US" sz="3600" b="0" i="0" u="none" strike="noStrike">
                <a:solidFill>
                  <a:srgbClr val="5a5a5a"/>
                </a:solidFill>
                <a:latin typeface="전기안전체 Regular TTF"/>
                <a:ea typeface="전기안전체 Regular TTF"/>
              </a:rPr>
              <a:t>			분위기</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가성비좋은</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고급스러운</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예쁜</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격식있는</a:t>
            </a:r>
            <a:r>
              <a:rPr lang="en-US" altLang="ko-KR" sz="3600" b="0" i="0" u="none" strike="noStrike">
                <a:solidFill>
                  <a:srgbClr val="5a5a5a"/>
                </a:solidFill>
                <a:latin typeface="전기안전체 Regular TTF"/>
                <a:ea typeface="전기안전체 Regular TTF"/>
              </a:rPr>
              <a:t>,</a:t>
            </a:r>
            <a:r>
              <a:rPr lang="ko-KR" altLang="en-US" sz="3600" b="0" i="0" u="none" strike="noStrike">
                <a:solidFill>
                  <a:srgbClr val="5a5a5a"/>
                </a:solidFill>
                <a:latin typeface="전기안전체 Regular TTF"/>
                <a:ea typeface="전기안전체 Regular TTF"/>
              </a:rPr>
              <a:t> 이색적인 카페</a:t>
            </a:r>
            <a:r>
              <a:rPr lang="en-US" altLang="ko-KR" sz="3600" b="0" i="0" u="none" strike="noStrike">
                <a:solidFill>
                  <a:srgbClr val="5a5a5a"/>
                </a:solidFill>
                <a:latin typeface="전기안전체 Regular TTF"/>
                <a:ea typeface="전기안전체 Regular TTF"/>
              </a:rPr>
              <a:t>)</a:t>
            </a:r>
            <a:endParaRPr lang="en-US" altLang="ko-KR" sz="3600" b="0" i="0" u="none" strike="noStrike">
              <a:solidFill>
                <a:srgbClr val="5a5a5a"/>
              </a:solidFill>
              <a:latin typeface="전기안전체 Regular TTF"/>
              <a:ea typeface="전기안전체 Regular TTF"/>
            </a:endParaRPr>
          </a:p>
        </p:txBody>
      </p:sp>
      <p:sp>
        <p:nvSpPr>
          <p:cNvPr id="5" name="TextBox 5"/>
          <p:cNvSpPr txBox="1"/>
          <p:nvPr/>
        </p:nvSpPr>
        <p:spPr>
          <a:xfrm>
            <a:off x="901700" y="1168400"/>
            <a:ext cx="47752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2.</a:t>
            </a:r>
            <a:r>
              <a:rPr lang="ko-KR" alt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주요</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기능</a:t>
            </a:r>
            <a:endParaRPr lang="ko-KR" sz="5300" b="1" i="0" u="none" strike="noStrike">
              <a:solidFill>
                <a:srgbClr val="f4f3f1"/>
              </a:solidFill>
              <a:latin typeface="김해가야체 Regular"/>
              <a:ea typeface="김해가야체 Regular"/>
            </a:endParaRPr>
          </a:p>
        </p:txBody>
      </p:sp>
    </p:spTree>
    <p:extLst>
      <p:ext uri="{BB962C8B-B14F-4D97-AF65-F5344CB8AC3E}">
        <p14:creationId xmlns:p14="http://schemas.microsoft.com/office/powerpoint/2010/main" val="3046039979"/>
      </p:ext>
    </p:extLst>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rot="5400000">
            <a:off x="1900466" y="7383332"/>
            <a:ext cx="5330466" cy="12601"/>
          </a:xfrm>
          <a:prstGeom prst="rect">
            <a:avLst/>
          </a:prstGeom>
        </p:spPr>
      </p:pic>
      <p:pic>
        <p:nvPicPr>
          <p:cNvPr id="7" name="Picture 7"/>
          <p:cNvPicPr>
            <a:picLocks noChangeAspect="1"/>
          </p:cNvPicPr>
          <p:nvPr/>
        </p:nvPicPr>
        <p:blipFill rotWithShape="1">
          <a:blip r:embed="rId4"/>
          <a:stretch>
            <a:fillRect/>
          </a:stretch>
        </p:blipFill>
        <p:spPr>
          <a:xfrm>
            <a:off x="16294100" y="-12700"/>
            <a:ext cx="3340100" cy="3340100"/>
          </a:xfrm>
          <a:prstGeom prst="rect">
            <a:avLst/>
          </a:prstGeom>
        </p:spPr>
      </p:pic>
      <p:sp>
        <p:nvSpPr>
          <p:cNvPr id="10" name="TextBox 10"/>
          <p:cNvSpPr txBox="1"/>
          <p:nvPr/>
        </p:nvSpPr>
        <p:spPr>
          <a:xfrm>
            <a:off x="914400" y="1168400"/>
            <a:ext cx="4572000" cy="939800"/>
          </a:xfrm>
          <a:prstGeom prst="rect">
            <a:avLst/>
          </a:prstGeom>
        </p:spPr>
        <p:txBody>
          <a:bodyPr lIns="0" tIns="0" rIns="0" bIns="0" anchor="ctr"/>
          <a:lstStyle/>
          <a:p>
            <a:pPr lvl="0" algn="l">
              <a:lnSpc>
                <a:spcPct val="116199"/>
              </a:lnSpc>
              <a:defRPr/>
            </a:pPr>
            <a:r>
              <a:rPr lang="en-US" sz="5300" b="1" i="0" u="none" strike="noStrike">
                <a:solidFill>
                  <a:srgbClr val="f4f3f1"/>
                </a:solidFill>
                <a:latin typeface="김해가야체 Regular"/>
                <a:ea typeface="김해가야체 Regular"/>
              </a:rPr>
              <a:t>3.</a:t>
            </a:r>
            <a:r>
              <a:rPr lang="ko-KR" altLang="en-US" sz="5300" b="1" i="0" u="none" strike="noStrike">
                <a:solidFill>
                  <a:srgbClr val="f4f3f1"/>
                </a:solidFill>
                <a:latin typeface="김해가야체 Regular"/>
                <a:ea typeface="김해가야체 Regular"/>
              </a:rPr>
              <a:t> 기술</a:t>
            </a:r>
            <a:r>
              <a:rPr lang="en-US" sz="5300" b="1" i="0" u="none" strike="noStrike">
                <a:solidFill>
                  <a:srgbClr val="f4f3f1"/>
                </a:solidFill>
                <a:latin typeface="김해가야체 Regular"/>
                <a:ea typeface="김해가야체 Regular"/>
              </a:rPr>
              <a:t> </a:t>
            </a:r>
            <a:r>
              <a:rPr lang="ko-KR" sz="5300" b="1" i="0" u="none" strike="noStrike">
                <a:solidFill>
                  <a:srgbClr val="f4f3f1"/>
                </a:solidFill>
                <a:latin typeface="김해가야체 Regular"/>
                <a:ea typeface="김해가야체 Regular"/>
              </a:rPr>
              <a:t>스택</a:t>
            </a:r>
            <a:endParaRPr lang="ko-KR" sz="5300" b="1" i="0" u="none" strike="noStrike">
              <a:solidFill>
                <a:srgbClr val="f4f3f1"/>
              </a:solidFill>
              <a:latin typeface="김해가야체 Regular"/>
              <a:ea typeface="김해가야체 Regular"/>
            </a:endParaRPr>
          </a:p>
        </p:txBody>
      </p:sp>
      <p:sp>
        <p:nvSpPr>
          <p:cNvPr id="11" name="TextBox 11"/>
          <p:cNvSpPr txBox="1"/>
          <p:nvPr/>
        </p:nvSpPr>
        <p:spPr>
          <a:xfrm>
            <a:off x="1295400" y="3960495"/>
            <a:ext cx="1996057" cy="529208"/>
          </a:xfrm>
          <a:prstGeom prst="rect">
            <a:avLst/>
          </a:prstGeom>
        </p:spPr>
        <p:txBody>
          <a:bodyPr lIns="36004" tIns="36004" rIns="36004" bIns="36004" anchor="ctr"/>
          <a:lstStyle/>
          <a:p>
            <a:pPr lvl="0" algn="ctr">
              <a:lnSpc>
                <a:spcPct val="99600"/>
              </a:lnSpc>
              <a:defRPr/>
            </a:pPr>
            <a:r>
              <a:rPr lang="en-US" sz="3000" b="1" i="1" u="none" strike="noStrike">
                <a:solidFill>
                  <a:srgbClr val="107053"/>
                </a:solidFill>
                <a:latin typeface="전기안전체 Regular TTF"/>
                <a:ea typeface="전기안전체 Regular TTF"/>
              </a:rPr>
              <a:t>Front-End</a:t>
            </a:r>
            <a:endParaRPr lang="en-US" sz="3000" b="1" i="1" u="none" strike="noStrike">
              <a:solidFill>
                <a:srgbClr val="107053"/>
              </a:solidFill>
              <a:latin typeface="전기안전체 Regular TTF"/>
              <a:ea typeface="전기안전체 Regular TTF"/>
            </a:endParaRPr>
          </a:p>
        </p:txBody>
      </p:sp>
      <p:sp>
        <p:nvSpPr>
          <p:cNvPr id="25" name="TextBox 13"/>
          <p:cNvSpPr txBox="1"/>
          <p:nvPr/>
        </p:nvSpPr>
        <p:spPr>
          <a:xfrm>
            <a:off x="5859971" y="3960495"/>
            <a:ext cx="4558283" cy="529208"/>
          </a:xfrm>
          <a:prstGeom prst="rect">
            <a:avLst/>
          </a:prstGeom>
        </p:spPr>
        <p:txBody>
          <a:bodyPr lIns="36004" tIns="36004" rIns="36004" bIns="36004" anchor="ctr"/>
          <a:lstStyle/>
          <a:p>
            <a:pPr lvl="0" algn="ctr">
              <a:lnSpc>
                <a:spcPct val="99600"/>
              </a:lnSpc>
              <a:defRPr/>
            </a:pPr>
            <a:r>
              <a:rPr lang="en-US" sz="3000" b="1" i="1" u="none" strike="noStrike">
                <a:solidFill>
                  <a:srgbClr val="107053"/>
                </a:solidFill>
                <a:latin typeface="전기안전체 Regular TTF"/>
                <a:ea typeface="전기안전체 Regular TTF"/>
              </a:rPr>
              <a:t>Back-End</a:t>
            </a:r>
            <a:r>
              <a:rPr lang="en-US" altLang="ko-KR" sz="3000" b="1" i="1" u="none" strike="noStrike">
                <a:solidFill>
                  <a:srgbClr val="107053"/>
                </a:solidFill>
                <a:latin typeface="전기안전체 Regular TTF"/>
                <a:ea typeface="전기안전체 Regular TTF"/>
              </a:rPr>
              <a:t> Infrastructure</a:t>
            </a:r>
            <a:endParaRPr lang="en-US" altLang="ko-KR" sz="3000" b="1" i="1" u="none" strike="noStrike">
              <a:solidFill>
                <a:srgbClr val="107053"/>
              </a:solidFill>
              <a:latin typeface="전기안전체 Regular TTF"/>
              <a:ea typeface="전기안전체 Regular TTF"/>
            </a:endParaRPr>
          </a:p>
        </p:txBody>
      </p:sp>
      <p:sp>
        <p:nvSpPr>
          <p:cNvPr id="26" name="TextBox 12"/>
          <p:cNvSpPr txBox="1"/>
          <p:nvPr/>
        </p:nvSpPr>
        <p:spPr>
          <a:xfrm>
            <a:off x="5097971" y="5400675"/>
            <a:ext cx="6636829" cy="39677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Application:</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Spring Framework (5.3.29), MyBatis(3.5.9)</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Database: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MySQL(8.0.21)</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Cloud: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AWS (RDS)</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Search &amp; Analysis: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Python (3.8.8), ElasticSearch(6.5.1), Kibana (6.5.1)</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Web Application Server (WAS):</a:t>
            </a:r>
            <a:r>
              <a:rPr lang="en-US" altLang="ko-KR" sz="2400" b="0" i="0" u="none" strike="noStrike">
                <a:solidFill>
                  <a:srgbClr val="5a5a5a"/>
                </a:solidFill>
                <a:latin typeface="전기안전체 Regular TTF"/>
                <a:ea typeface="전기안전체 Regular TTF"/>
              </a:rPr>
              <a:t> </a:t>
            </a:r>
            <a:endParaRPr lang="en-US" altLang="ko-KR" sz="1800" b="0" i="0" u="none" strike="noStrike">
              <a:solidFill>
                <a:srgbClr val="5a5a5a"/>
              </a:solidFill>
              <a:latin typeface="전기안전체 Regular TTF"/>
              <a:ea typeface="전기안전체 Regular TTF"/>
            </a:endParaRPr>
          </a:p>
          <a:p>
            <a:pPr lvl="0">
              <a:lnSpc>
                <a:spcPct val="116199"/>
              </a:lnSpc>
              <a:defRPr/>
            </a:pPr>
            <a:r>
              <a:rPr lang="en-US" altLang="ko-KR" sz="2000" b="0" i="0" u="none" strike="noStrike">
                <a:solidFill>
                  <a:srgbClr val="5a5a5a"/>
                </a:solidFill>
                <a:latin typeface="전기안전체 Regular TTF"/>
                <a:ea typeface="전기안전체 Regular TTF"/>
              </a:rPr>
              <a:t>     - Apache Tomcat 8.5</a:t>
            </a:r>
            <a:endParaRPr lang="en-US" altLang="ko-KR" sz="2000" b="0" i="0" u="none" strike="noStrike">
              <a:solidFill>
                <a:srgbClr val="5a5a5a"/>
              </a:solidFill>
              <a:latin typeface="전기안전체 Regular TTF"/>
              <a:ea typeface="전기안전체 Regular TTF"/>
            </a:endParaRPr>
          </a:p>
        </p:txBody>
      </p:sp>
      <p:pic>
        <p:nvPicPr>
          <p:cNvPr id="27" name="Picture 3"/>
          <p:cNvPicPr>
            <a:picLocks noChangeAspect="1"/>
          </p:cNvPicPr>
          <p:nvPr/>
        </p:nvPicPr>
        <p:blipFill rotWithShape="1">
          <a:blip r:embed="rId5"/>
          <a:stretch>
            <a:fillRect/>
          </a:stretch>
        </p:blipFill>
        <p:spPr>
          <a:xfrm rot="5400000">
            <a:off x="9597910" y="7194077"/>
            <a:ext cx="5330466" cy="10111"/>
          </a:xfrm>
          <a:prstGeom prst="rect">
            <a:avLst/>
          </a:prstGeom>
        </p:spPr>
      </p:pic>
      <p:sp>
        <p:nvSpPr>
          <p:cNvPr id="28" name="TextBox 11"/>
          <p:cNvSpPr txBox="1"/>
          <p:nvPr/>
        </p:nvSpPr>
        <p:spPr>
          <a:xfrm>
            <a:off x="14632496" y="3960495"/>
            <a:ext cx="1110233" cy="529208"/>
          </a:xfrm>
          <a:prstGeom prst="rect">
            <a:avLst/>
          </a:prstGeom>
        </p:spPr>
        <p:txBody>
          <a:bodyPr lIns="36004" tIns="36004" rIns="36004" bIns="36004" anchor="ctr"/>
          <a:lstStyle/>
          <a:p>
            <a:pPr lvl="0" algn="ctr">
              <a:lnSpc>
                <a:spcPct val="99600"/>
              </a:lnSpc>
              <a:defRPr/>
            </a:pPr>
            <a:r>
              <a:rPr lang="en-US" altLang="ko-KR" sz="3000" b="1" i="1" u="none" strike="noStrike">
                <a:solidFill>
                  <a:srgbClr val="107053"/>
                </a:solidFill>
                <a:latin typeface="전기안전체 Regular TTF"/>
                <a:ea typeface="전기안전체 Regular TTF"/>
              </a:rPr>
              <a:t>Tools</a:t>
            </a:r>
            <a:endParaRPr lang="en-US" altLang="ko-KR" sz="3000" b="1" i="1" u="none" strike="noStrike">
              <a:solidFill>
                <a:srgbClr val="107053"/>
              </a:solidFill>
              <a:latin typeface="전기안전체 Regular TTF"/>
              <a:ea typeface="전기안전체 Regular TTF"/>
            </a:endParaRPr>
          </a:p>
        </p:txBody>
      </p:sp>
      <p:sp>
        <p:nvSpPr>
          <p:cNvPr id="29" name="TextBox 12"/>
          <p:cNvSpPr txBox="1"/>
          <p:nvPr/>
        </p:nvSpPr>
        <p:spPr>
          <a:xfrm>
            <a:off x="12877800" y="6120765"/>
            <a:ext cx="4941379" cy="19865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Development:</a:t>
            </a:r>
            <a:r>
              <a:rPr lang="en-US" altLang="ko-KR" sz="2400" i="0" u="none" strike="noStrike">
                <a:solidFill>
                  <a:srgbClr val="5a5a5a"/>
                </a:solidFill>
                <a:latin typeface="전기안전체 Regular TTF"/>
                <a:ea typeface="전기안전체 Regular TTF"/>
              </a:rPr>
              <a:t> </a:t>
            </a:r>
            <a:endParaRPr lang="en-US" altLang="ko-KR" sz="24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Eclipse (STS 3.9.13), Spyder (4.2.5),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VS Code, MySQL Workbench 8.0</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Version Control: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GitHub</a:t>
            </a:r>
            <a:endParaRPr lang="en-US" altLang="ko-KR" sz="2000" i="0" u="none" strike="noStrike">
              <a:solidFill>
                <a:srgbClr val="5a5a5a"/>
              </a:solidFill>
              <a:latin typeface="전기안전체 Regular TTF"/>
              <a:ea typeface="전기안전체 Regular TTF"/>
            </a:endParaRPr>
          </a:p>
        </p:txBody>
      </p:sp>
      <p:sp>
        <p:nvSpPr>
          <p:cNvPr id="30" name="TextBox 12"/>
          <p:cNvSpPr txBox="1"/>
          <p:nvPr/>
        </p:nvSpPr>
        <p:spPr>
          <a:xfrm>
            <a:off x="678371" y="5940742"/>
            <a:ext cx="3284029" cy="2405633"/>
          </a:xfrm>
          <a:prstGeom prst="rect">
            <a:avLst/>
          </a:prstGeom>
        </p:spPr>
        <p:txBody>
          <a:bodyPr lIns="36004" tIns="36004" rIns="36004" bIns="36004" anchor="ctr"/>
          <a:lstStyle/>
          <a:p>
            <a:pPr lvl="0">
              <a:lnSpc>
                <a:spcPct val="116199"/>
              </a:lnSpc>
              <a:defRPr/>
            </a:pPr>
            <a:r>
              <a:rPr lang="en-US" altLang="ko-KR" sz="2400" b="1" i="0" u="none" strike="noStrike">
                <a:solidFill>
                  <a:srgbClr val="5a5a5a"/>
                </a:solidFill>
                <a:latin typeface="전기안전체 Regular TTF"/>
                <a:ea typeface="전기안전체 Regular TTF"/>
              </a:rPr>
              <a:t>Markup: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HTML5</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Styling:</a:t>
            </a:r>
            <a:r>
              <a:rPr lang="en-US" altLang="ko-KR" sz="2400" i="0" u="none" strike="noStrike">
                <a:solidFill>
                  <a:srgbClr val="5a5a5a"/>
                </a:solidFill>
                <a:latin typeface="전기안전체 Regular TTF"/>
                <a:ea typeface="전기안전체 Regular TTF"/>
              </a:rPr>
              <a:t>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CSS, Bootstrap (4.6.2)</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400" b="1" i="0" u="none" strike="noStrike">
                <a:solidFill>
                  <a:srgbClr val="5a5a5a"/>
                </a:solidFill>
                <a:latin typeface="전기안전체 Regular TTF"/>
                <a:ea typeface="전기안전체 Regular TTF"/>
              </a:rPr>
              <a:t>Scripting: </a:t>
            </a:r>
            <a:endParaRPr lang="en-US" altLang="ko-KR" sz="2000" i="0" u="none" strike="noStrike">
              <a:solidFill>
                <a:srgbClr val="5a5a5a"/>
              </a:solidFill>
              <a:latin typeface="전기안전체 Regular TTF"/>
              <a:ea typeface="전기안전체 Regular TTF"/>
            </a:endParaRPr>
          </a:p>
          <a:p>
            <a:pPr lvl="0">
              <a:lnSpc>
                <a:spcPct val="116199"/>
              </a:lnSpc>
              <a:defRPr/>
            </a:pPr>
            <a:r>
              <a:rPr lang="en-US" altLang="ko-KR" sz="2000" i="0" u="none" strike="noStrike">
                <a:solidFill>
                  <a:srgbClr val="5a5a5a"/>
                </a:solidFill>
                <a:latin typeface="전기안전체 Regular TTF"/>
                <a:ea typeface="전기안전체 Regular TTF"/>
              </a:rPr>
              <a:t>     - JavaScript (ES6)</a:t>
            </a:r>
            <a:endParaRPr lang="en-US" altLang="ko-KR" sz="200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199567238"/>
      </p:ext>
    </p:extLst>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목적</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69760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프로젝트의 신속하고 효율적인 배포</a:t>
            </a:r>
            <a:endParaRPr lang="ko-KR" altLang="en-US"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4777740"/>
            <a:ext cx="16202025" cy="72009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AWS</a:t>
            </a:r>
            <a:r>
              <a:rPr lang="ko-KR" altLang="en-US" sz="4000" b="0" i="0" u="none" strike="noStrike">
                <a:solidFill>
                  <a:srgbClr val="5a5a5a"/>
                </a:solidFill>
                <a:latin typeface="전기안전체 Regular TTF"/>
                <a:ea typeface="전기안전체 Regular TTF"/>
              </a:rPr>
              <a:t>의 다양한 서비스와 인프라를 활용해 애플리케이션을 손쉽게 배포하고 관리</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56641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강력하고 편리한 보안 관리</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8" y="6646545"/>
            <a:ext cx="15841980" cy="72009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VPC, </a:t>
            </a:r>
            <a:r>
              <a:rPr lang="ko-KR" altLang="en-US" sz="4000" b="0" i="0" u="none" strike="noStrike">
                <a:solidFill>
                  <a:srgbClr val="5a5a5a"/>
                </a:solidFill>
                <a:latin typeface="전기안전체 Regular TTF"/>
                <a:ea typeface="전기안전체 Regular TTF"/>
              </a:rPr>
              <a:t>보안 그룹 등의 보안 관리 도구로 보안을 손쉽게 구성 가능</a:t>
            </a:r>
            <a:endParaRPr lang="ko-KR" altLang="en-US" sz="4000" b="0" i="0" u="none" strike="noStrike">
              <a:solidFill>
                <a:srgbClr val="5a5a5a"/>
              </a:solidFill>
              <a:latin typeface="전기안전체 Regular TTF"/>
              <a:ea typeface="전기안전체 Regular TTF"/>
            </a:endParaRPr>
          </a:p>
        </p:txBody>
      </p:sp>
      <p:sp>
        <p:nvSpPr>
          <p:cNvPr id="15" name="TextBox 4"/>
          <p:cNvSpPr txBox="1"/>
          <p:nvPr/>
        </p:nvSpPr>
        <p:spPr>
          <a:xfrm>
            <a:off x="540067" y="7423785"/>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동일한 데이터로 개발 및 테스트</a:t>
            </a:r>
            <a:endParaRPr lang="ko-KR" altLang="en-US" sz="4600" b="1" i="0" u="none" strike="noStrike">
              <a:solidFill>
                <a:srgbClr val="5a5a5a"/>
              </a:solidFill>
              <a:latin typeface="전기안전체 Regular TTF"/>
              <a:ea typeface="전기안전체 Regular TTF"/>
            </a:endParaRPr>
          </a:p>
        </p:txBody>
      </p:sp>
      <p:sp>
        <p:nvSpPr>
          <p:cNvPr id="16" name="TextBox 6"/>
          <p:cNvSpPr txBox="1"/>
          <p:nvPr/>
        </p:nvSpPr>
        <p:spPr>
          <a:xfrm>
            <a:off x="1260157" y="8503920"/>
            <a:ext cx="14761845" cy="1440180"/>
          </a:xfrm>
          <a:prstGeom prst="rect">
            <a:avLst/>
          </a:prstGeom>
        </p:spPr>
        <p:txBody>
          <a:bodyPr lIns="36004" tIns="36004" rIns="36004" bIns="36004" anchor="ctr"/>
          <a:lstStyle/>
          <a:p>
            <a:pPr lvl="0" algn="l">
              <a:lnSpc>
                <a:spcPct val="116199"/>
              </a:lnSpc>
              <a:defRPr/>
            </a:pP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RDS, OpenSearch</a:t>
            </a:r>
            <a:r>
              <a:rPr lang="ko-KR" altLang="en-US" sz="4000" b="0" i="0" u="none" strike="noStrike">
                <a:solidFill>
                  <a:srgbClr val="5a5a5a"/>
                </a:solidFill>
                <a:latin typeface="전기안전체 Regular TTF"/>
                <a:ea typeface="전기안전체 Regular TTF"/>
              </a:rPr>
              <a:t> 등을 사용하여 모든 팀원이 동일한 데이터로 개발 및 테스트 가능 </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4102617206"/>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활용 계획</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96049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1.</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EC2: (Elastic Compute Cloud)</a:t>
            </a:r>
            <a:endParaRPr lang="en-US" altLang="ko-KR"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504063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Java</a:t>
            </a:r>
            <a:r>
              <a:rPr lang="ko-KR" altLang="en-US" sz="4000" b="0" i="0" u="none" strike="noStrike">
                <a:solidFill>
                  <a:srgbClr val="5a5a5a"/>
                </a:solidFill>
                <a:latin typeface="전기안전체 Regular TTF"/>
                <a:ea typeface="전기안전체 Regular TTF"/>
              </a:rPr>
              <a:t>와 </a:t>
            </a:r>
            <a:r>
              <a:rPr lang="en-US" altLang="ko-KR" sz="4000" b="0" i="0" u="none" strike="noStrike">
                <a:solidFill>
                  <a:srgbClr val="5a5a5a"/>
                </a:solidFill>
                <a:latin typeface="전기안전체 Regular TTF"/>
                <a:ea typeface="전기안전체 Regular TTF"/>
              </a:rPr>
              <a:t>Python</a:t>
            </a:r>
            <a:r>
              <a:rPr lang="ko-KR" altLang="en-US" sz="4000" b="0" i="0" u="none" strike="noStrike">
                <a:solidFill>
                  <a:srgbClr val="5a5a5a"/>
                </a:solidFill>
                <a:latin typeface="전기안전체 Regular TTF"/>
                <a:ea typeface="전기안전체 Regular TTF"/>
              </a:rPr>
              <a:t> 애플리케이션을 배포하고 실행하는 서버 인스턴스</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76072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2.</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RDS: (Relational Database Service) - MySQL</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7" y="6840855"/>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MySQL</a:t>
            </a:r>
            <a:r>
              <a:rPr lang="ko-KR" altLang="en-US" sz="4000" b="0" i="0" u="none" strike="noStrike">
                <a:solidFill>
                  <a:srgbClr val="5a5a5a"/>
                </a:solidFill>
                <a:latin typeface="전기안전체 Regular TTF"/>
                <a:ea typeface="전기안전체 Regular TTF"/>
              </a:rPr>
              <a:t> 데이터베이스 관리</a:t>
            </a:r>
            <a:endParaRPr lang="ko-KR" altLang="en-US" sz="4000" b="0" i="0" u="none" strike="noStrike">
              <a:solidFill>
                <a:srgbClr val="5a5a5a"/>
              </a:solidFill>
              <a:latin typeface="전기안전체 Regular TTF"/>
              <a:ea typeface="전기안전체 Regular TTF"/>
            </a:endParaRPr>
          </a:p>
        </p:txBody>
      </p:sp>
      <p:sp>
        <p:nvSpPr>
          <p:cNvPr id="13" name="TextBox 4"/>
          <p:cNvSpPr txBox="1"/>
          <p:nvPr/>
        </p:nvSpPr>
        <p:spPr>
          <a:xfrm>
            <a:off x="540067" y="7560945"/>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3.</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OpenSearch</a:t>
            </a:r>
            <a:endParaRPr lang="en-US" altLang="ko-KR" sz="4600" b="1" i="0" u="none" strike="noStrike">
              <a:solidFill>
                <a:srgbClr val="5a5a5a"/>
              </a:solidFill>
              <a:latin typeface="전기안전체 Regular TTF"/>
              <a:ea typeface="전기안전체 Regular TTF"/>
            </a:endParaRPr>
          </a:p>
        </p:txBody>
      </p:sp>
      <p:sp>
        <p:nvSpPr>
          <p:cNvPr id="14" name="TextBox 6"/>
          <p:cNvSpPr txBox="1"/>
          <p:nvPr/>
        </p:nvSpPr>
        <p:spPr>
          <a:xfrm>
            <a:off x="1260157" y="864108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a:t>
            </a:r>
            <a:r>
              <a:rPr lang="en-US" altLang="ko-KR" sz="4000" b="0" i="0" u="none" strike="noStrike">
                <a:solidFill>
                  <a:srgbClr val="5a5a5a"/>
                </a:solidFill>
                <a:latin typeface="전기안전체 Regular TTF"/>
                <a:ea typeface="전기안전체 Regular TTF"/>
              </a:rPr>
              <a:t>ElasticSearch</a:t>
            </a:r>
            <a:r>
              <a:rPr lang="ko-KR" altLang="en-US" sz="4000" b="0" i="0" u="none" strike="noStrike">
                <a:solidFill>
                  <a:srgbClr val="5a5a5a"/>
                </a:solidFill>
                <a:latin typeface="전기안전체 Regular TTF"/>
                <a:ea typeface="전기안전체 Regular TTF"/>
              </a:rPr>
              <a:t> 배포 및 관리</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061642537"/>
      </p:ext>
    </p:extLst>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Pr shadeToTitle="0">
        <a:solidFill>
          <a:srgbClr val="f4f3f1"/>
        </a:solidFill>
      </p:bgPr>
    </p:bg>
    <p:spTree>
      <p:nvGrpSpPr>
        <p:cNvPr id="1" name=""/>
        <p:cNvGrpSpPr/>
        <p:nvPr/>
      </p:nvGrpSpPr>
      <p:grpSpPr>
        <a:xfrm>
          <a:off x="0" y="0"/>
          <a:ext cx="0" cy="0"/>
          <a:chOff x="0" y="0"/>
          <a:chExt cx="0" cy="0"/>
        </a:xfrm>
      </p:grpSpPr>
      <p:pic>
        <p:nvPicPr>
          <p:cNvPr id="2" name="Picture 2"/>
          <p:cNvPicPr>
            <a:picLocks noChangeAspect="1"/>
          </p:cNvPicPr>
          <p:nvPr/>
        </p:nvPicPr>
        <p:blipFill rotWithShape="1">
          <a:blip r:embed="rId2"/>
          <a:stretch>
            <a:fillRect/>
          </a:stretch>
        </p:blipFill>
        <p:spPr>
          <a:xfrm>
            <a:off x="0" y="-38100"/>
            <a:ext cx="18288000" cy="3378200"/>
          </a:xfrm>
          <a:prstGeom prst="rect">
            <a:avLst/>
          </a:prstGeom>
        </p:spPr>
      </p:pic>
      <p:pic>
        <p:nvPicPr>
          <p:cNvPr id="3" name="Picture 3"/>
          <p:cNvPicPr>
            <a:picLocks noChangeAspect="1"/>
          </p:cNvPicPr>
          <p:nvPr/>
        </p:nvPicPr>
        <p:blipFill rotWithShape="1">
          <a:blip r:embed="rId3"/>
          <a:stretch>
            <a:fillRect/>
          </a:stretch>
        </p:blipFill>
        <p:spPr>
          <a:xfrm>
            <a:off x="16294100" y="-12700"/>
            <a:ext cx="3340100" cy="3340100"/>
          </a:xfrm>
          <a:prstGeom prst="rect">
            <a:avLst/>
          </a:prstGeom>
        </p:spPr>
      </p:pic>
      <p:sp>
        <p:nvSpPr>
          <p:cNvPr id="5" name="TextBox 5"/>
          <p:cNvSpPr txBox="1"/>
          <p:nvPr/>
        </p:nvSpPr>
        <p:spPr>
          <a:xfrm>
            <a:off x="901700" y="1168400"/>
            <a:ext cx="7175500" cy="939800"/>
          </a:xfrm>
          <a:prstGeom prst="rect">
            <a:avLst/>
          </a:prstGeom>
        </p:spPr>
        <p:txBody>
          <a:bodyPr lIns="0" tIns="0" rIns="0" bIns="0" anchor="ctr"/>
          <a:lstStyle/>
          <a:p>
            <a:pPr lvl="0" algn="l">
              <a:lnSpc>
                <a:spcPct val="116199"/>
              </a:lnSpc>
              <a:defRPr/>
            </a:pPr>
            <a:r>
              <a:rPr lang="en-US" altLang="ko-KR" sz="5300" b="1" i="0" u="none" strike="noStrike">
                <a:solidFill>
                  <a:srgbClr val="f4f3f1"/>
                </a:solidFill>
                <a:latin typeface="김해가야체 Regular"/>
                <a:ea typeface="김해가야체 Regular"/>
              </a:rPr>
              <a:t>4</a:t>
            </a:r>
            <a:r>
              <a:rPr 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AWS</a:t>
            </a:r>
            <a:r>
              <a:rPr lang="ko-KR" altLang="en-US" sz="5300" b="1" i="0" u="none" strike="noStrike">
                <a:solidFill>
                  <a:srgbClr val="f4f3f1"/>
                </a:solidFill>
                <a:latin typeface="김해가야체 Regular"/>
                <a:ea typeface="김해가야체 Regular"/>
              </a:rPr>
              <a:t> </a:t>
            </a:r>
            <a:r>
              <a:rPr lang="en-US" altLang="ko-KR" sz="5300" b="1" i="0" u="none" strike="noStrike">
                <a:solidFill>
                  <a:srgbClr val="f4f3f1"/>
                </a:solidFill>
                <a:latin typeface="김해가야체 Regular"/>
                <a:ea typeface="김해가야체 Regular"/>
              </a:rPr>
              <a:t>-</a:t>
            </a:r>
            <a:r>
              <a:rPr lang="ko-KR" altLang="en-US" sz="5300" b="1" i="0" u="none" strike="noStrike">
                <a:solidFill>
                  <a:srgbClr val="f4f3f1"/>
                </a:solidFill>
                <a:latin typeface="김해가야체 Regular"/>
                <a:ea typeface="김해가야체 Regular"/>
              </a:rPr>
              <a:t> 활용 계획</a:t>
            </a:r>
            <a:endParaRPr lang="ko-KR" altLang="en-US" sz="5300" b="1" i="0" u="none" strike="noStrike">
              <a:solidFill>
                <a:srgbClr val="f4f3f1"/>
              </a:solidFill>
              <a:latin typeface="김해가야체 Regular"/>
              <a:ea typeface="김해가야체 Regular"/>
            </a:endParaRPr>
          </a:p>
        </p:txBody>
      </p:sp>
      <p:sp>
        <p:nvSpPr>
          <p:cNvPr id="9" name="TextBox 4"/>
          <p:cNvSpPr txBox="1"/>
          <p:nvPr/>
        </p:nvSpPr>
        <p:spPr>
          <a:xfrm>
            <a:off x="540067" y="3960495"/>
            <a:ext cx="12601575"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4.</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S3 (Simple Storage Service)</a:t>
            </a:r>
            <a:endParaRPr lang="en-US" altLang="ko-KR" sz="4600" b="1" i="0" u="none" strike="noStrike">
              <a:solidFill>
                <a:srgbClr val="5a5a5a"/>
              </a:solidFill>
              <a:latin typeface="전기안전체 Regular TTF"/>
              <a:ea typeface="전기안전체 Regular TTF"/>
            </a:endParaRPr>
          </a:p>
        </p:txBody>
      </p:sp>
      <p:sp>
        <p:nvSpPr>
          <p:cNvPr id="10" name="TextBox 6"/>
          <p:cNvSpPr txBox="1"/>
          <p:nvPr/>
        </p:nvSpPr>
        <p:spPr>
          <a:xfrm>
            <a:off x="1260157" y="5040630"/>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파일 저장소</a:t>
            </a:r>
            <a:endParaRPr lang="ko-KR" altLang="en-US" sz="4000" b="0" i="0" u="none" strike="noStrike">
              <a:solidFill>
                <a:srgbClr val="5a5a5a"/>
              </a:solidFill>
              <a:latin typeface="전기안전체 Regular TTF"/>
              <a:ea typeface="전기안전체 Regular TTF"/>
            </a:endParaRPr>
          </a:p>
        </p:txBody>
      </p:sp>
      <p:sp>
        <p:nvSpPr>
          <p:cNvPr id="11" name="TextBox 4"/>
          <p:cNvSpPr txBox="1"/>
          <p:nvPr/>
        </p:nvSpPr>
        <p:spPr>
          <a:xfrm>
            <a:off x="540068" y="5760720"/>
            <a:ext cx="14401800" cy="1080135"/>
          </a:xfrm>
          <a:prstGeom prst="rect">
            <a:avLst/>
          </a:prstGeom>
        </p:spPr>
        <p:txBody>
          <a:bodyPr lIns="36004" tIns="36004" rIns="36004" bIns="36004" anchor="ctr"/>
          <a:lstStyle/>
          <a:p>
            <a:pPr lvl="0" algn="l">
              <a:lnSpc>
                <a:spcPct val="116199"/>
              </a:lnSpc>
              <a:defRPr/>
            </a:pPr>
            <a:r>
              <a:rPr lang="en-US" altLang="ko-KR" sz="4600" b="1" i="0" u="none" strike="noStrike">
                <a:solidFill>
                  <a:srgbClr val="5a5a5a"/>
                </a:solidFill>
                <a:latin typeface="전기안전체 Regular TTF"/>
                <a:ea typeface="전기안전체 Regular TTF"/>
              </a:rPr>
              <a:t>5.</a:t>
            </a:r>
            <a:r>
              <a:rPr lang="ko-KR" altLang="en-US" sz="4600" b="1" i="0" u="none" strike="noStrike">
                <a:solidFill>
                  <a:srgbClr val="5a5a5a"/>
                </a:solidFill>
                <a:latin typeface="전기안전체 Regular TTF"/>
                <a:ea typeface="전기안전체 Regular TTF"/>
              </a:rPr>
              <a:t> </a:t>
            </a:r>
            <a:r>
              <a:rPr lang="en-US" altLang="ko-KR" sz="4600" b="1" i="0" u="none" strike="noStrike">
                <a:solidFill>
                  <a:srgbClr val="5a5a5a"/>
                </a:solidFill>
                <a:latin typeface="전기안전체 Regular TTF"/>
                <a:ea typeface="전기안전체 Regular TTF"/>
              </a:rPr>
              <a:t>VPC (Virtual Private Cloud)</a:t>
            </a:r>
            <a:endParaRPr lang="en-US" altLang="ko-KR" sz="4600" b="1" i="0" u="none" strike="noStrike">
              <a:solidFill>
                <a:srgbClr val="5a5a5a"/>
              </a:solidFill>
              <a:latin typeface="전기안전체 Regular TTF"/>
              <a:ea typeface="전기안전체 Regular TTF"/>
            </a:endParaRPr>
          </a:p>
        </p:txBody>
      </p:sp>
      <p:sp>
        <p:nvSpPr>
          <p:cNvPr id="12" name="TextBox 6"/>
          <p:cNvSpPr txBox="1"/>
          <p:nvPr/>
        </p:nvSpPr>
        <p:spPr>
          <a:xfrm>
            <a:off x="1260157" y="6840855"/>
            <a:ext cx="14761845" cy="720090"/>
          </a:xfrm>
          <a:prstGeom prst="rect">
            <a:avLst/>
          </a:prstGeom>
        </p:spPr>
        <p:txBody>
          <a:bodyPr lIns="36004" tIns="36004" rIns="36004" bIns="36004" anchor="ctr"/>
          <a:lstStyle/>
          <a:p>
            <a:pPr lvl="0" algn="l">
              <a:lnSpc>
                <a:spcPct val="116199"/>
              </a:lnSpc>
              <a:defRPr/>
            </a:pPr>
            <a:r>
              <a:rPr lang="ko-KR" altLang="en-US" sz="4000" b="0" i="0" u="none" strike="noStrike">
                <a:solidFill>
                  <a:srgbClr val="5a5a5a"/>
                </a:solidFill>
                <a:latin typeface="전기안전체 Regular TTF"/>
                <a:ea typeface="전기안전체 Regular TTF"/>
              </a:rPr>
              <a:t>역할</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네트워크 보안</a:t>
            </a:r>
            <a:r>
              <a:rPr lang="en-US" altLang="ko-KR" sz="4000" b="0" i="0" u="none" strike="noStrike">
                <a:solidFill>
                  <a:srgbClr val="5a5a5a"/>
                </a:solidFill>
                <a:latin typeface="전기안전체 Regular TTF"/>
                <a:ea typeface="전기안전체 Regular TTF"/>
              </a:rPr>
              <a:t>,</a:t>
            </a:r>
            <a:r>
              <a:rPr lang="ko-KR" altLang="en-US" sz="4000" b="0" i="0" u="none" strike="noStrike">
                <a:solidFill>
                  <a:srgbClr val="5a5a5a"/>
                </a:solidFill>
                <a:latin typeface="전기안전체 Regular TTF"/>
                <a:ea typeface="전기안전체 Regular TTF"/>
              </a:rPr>
              <a:t> 주소 호스팅 등</a:t>
            </a:r>
            <a:endParaRPr lang="ko-KR" altLang="en-US" sz="4000" b="0" i="0" u="none" strike="noStrike">
              <a:solidFill>
                <a:srgbClr val="5a5a5a"/>
              </a:solidFill>
              <a:latin typeface="전기안전체 Regular TTF"/>
              <a:ea typeface="전기안전체 Regular TTF"/>
            </a:endParaRPr>
          </a:p>
        </p:txBody>
      </p:sp>
    </p:spTree>
    <p:extLst>
      <p:ext uri="{BB962C8B-B14F-4D97-AF65-F5344CB8AC3E}">
        <p14:creationId xmlns:p14="http://schemas.microsoft.com/office/powerpoint/2010/main" val="336916636"/>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2061</ep:Words>
  <ep:PresentationFormat>On-screen Show (4:3)</ep:PresentationFormat>
  <ep:Paragraphs>270</ep:Paragraphs>
  <ep:Slides>49</ep:Slides>
  <ep:Notes>1</ep:Notes>
  <ep:TotalTime>0</ep:TotalTime>
  <ep:HiddenSlides>0</ep:HiddenSlides>
  <ep:MMClips>1</ep:MMClips>
  <ep:HeadingPairs>
    <vt:vector size="4" baseType="variant">
      <vt:variant>
        <vt:lpstr>테마</vt:lpstr>
      </vt:variant>
      <vt:variant>
        <vt:i4>1</vt:i4>
      </vt:variant>
      <vt:variant>
        <vt:lpstr>슬라이드 제목</vt:lpstr>
      </vt:variant>
      <vt:variant>
        <vt:i4>49</vt:i4>
      </vt:variant>
    </vt:vector>
  </ep:HeadingPairs>
  <ep:TitlesOfParts>
    <vt:vector size="50"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슬라이드 40</vt:lpstr>
      <vt:lpstr>슬라이드 41</vt:lpstr>
      <vt:lpstr>슬라이드 42</vt:lpstr>
      <vt:lpstr>슬라이드 43</vt:lpstr>
      <vt:lpstr>슬라이드 44</vt:lpstr>
      <vt:lpstr>슬라이드 45</vt:lpstr>
      <vt:lpstr>슬라이드 46</vt:lpstr>
      <vt:lpstr>슬라이드 47</vt:lpstr>
      <vt:lpstr>슬라이드 48</vt:lpstr>
      <vt:lpstr>슬라이드 49</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2006-08-16T00:00:00.000</dcterms:created>
  <cp:lastModifiedBy>ledle</cp:lastModifiedBy>
  <dcterms:modified xsi:type="dcterms:W3CDTF">2024-09-23T03:06:46.659</dcterms:modified>
  <cp:revision>183</cp:revision>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