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68" r:id="rId3"/>
    <p:sldId id="263" r:id="rId4"/>
    <p:sldId id="264" r:id="rId5"/>
    <p:sldId id="265" r:id="rId6"/>
    <p:sldId id="259" r:id="rId7"/>
    <p:sldId id="260" r:id="rId8"/>
    <p:sldId id="266" r:id="rId9"/>
    <p:sldId id="267" r:id="rId10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138F972D-3A02-497A-9D08-DF27CF173CB4}" styleName="Generic Style 1- Body/Background Dark Color 1">
    <a:tblBg>
      <a:fillRef idx="2">
        <a:schemeClr val="dk1"/>
      </a:fillRef>
      <a:effectRef idx="2">
        <a:schemeClr val="dk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dk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lt1"/>
            </a:lnRef>
          </a:top>
          <a:bottom>
            <a:lnRef idx="1">
              <a:schemeClr val="lt1"/>
            </a:lnRef>
          </a:bottom>
        </a:tcBdr>
        <a:fill>
          <a:solidFill>
            <a:schemeClr val="dk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lt1"/>
            </a:lnRef>
          </a:left>
          <a:right>
            <a:lnRef idx="2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2">
              <a:schemeClr val="l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  <a:top>
            <a:lnRef idx="1">
              <a:schemeClr val="dk1"/>
            </a:lnRef>
          </a:top>
          <a:bottom>
            <a:lnRef idx="3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gradFill rotWithShape="1">
            <a:gsLst>
              <a:gs pos="0">
                <a:schemeClr val="dk1">
                  <a:shade val="61000"/>
                  <a:satMod val="130000"/>
                </a:schemeClr>
              </a:gs>
              <a:gs pos="50000">
                <a:schemeClr val="dk1">
                  <a:shade val="93000"/>
                  <a:satMod val="130000"/>
                </a:schemeClr>
              </a:gs>
              <a:gs pos="100000">
                <a:schemeClr val="dk1">
                  <a:shade val="99000"/>
                  <a:satMod val="135000"/>
                </a:schemeClr>
              </a:gs>
            </a:gsLst>
            <a:lin ang="16200000" scaled="0"/>
          </a:gradFill>
        </a:fill>
      </a:tcStyle>
    </a:firstRow>
  </a:tblStyle>
  <a:tblStyle styleId="{76450435-6131-4BA9-BD02-603D08AFE7CB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accent3"/>
              </a:solidFill>
            </a:ln>
          </a:top>
          <a:bottom>
            <a:ln w="2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3"/>
              </a:solidFill>
            </a:ln>
          </a:top>
          <a:bottom>
            <a:ln w="10000" cmpd="sng">
              <a:solidFill>
                <a:schemeClr val="accent3"/>
              </a:solidFill>
            </a:ln>
          </a:bottom>
        </a:tcBdr>
        <a:fill>
          <a:solidFill>
            <a:schemeClr val="accent3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8D88D6A-5F01-457D-8EC9-7B5F63248C40}" styleName="Normal Style 1 - Body/Background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42320776-619C-4BAB-845C-80F7B59164DB}" styleName="Generic Style 2- Body/Background Dark Color 1">
    <a:tblBg>
      <a:fillRef idx="3">
        <a:schemeClr val="lt1"/>
      </a:fillRef>
      <a:effectRef idx="3">
        <a:schemeClr val="l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lt1">
                <a:tint val="50000"/>
              </a:schemeClr>
            </a:lnRef>
          </a:left>
          <a:right>
            <a:lnRef idx="1">
              <a:schemeClr val="lt1">
                <a:tint val="50000"/>
              </a:schemeClr>
            </a:lnRef>
          </a:right>
          <a:top>
            <a:lnRef idx="1">
              <a:schemeClr val="lt1">
                <a:tint val="50000"/>
              </a:schemeClr>
            </a:lnRef>
          </a:top>
          <a:bottom>
            <a:lnRef idx="1">
              <a:schemeClr val="lt1">
                <a:tint val="50000"/>
              </a:schemeClr>
            </a:lnRef>
          </a:bottom>
          <a:insideH>
            <a:lnRef idx="0">
              <a:schemeClr val="dk1"/>
            </a:lnRef>
          </a:insideH>
          <a:insideV>
            <a:lnRef idx="0">
              <a:schemeClr val="dk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dk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>
        <a:fontRef idx="minor">
          <a:schemeClr val="dk1"/>
        </a:fontRef>
      </a:tcTxStyle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0">
              <a:schemeClr val="lt1"/>
            </a:lnRef>
          </a:top>
        </a:tcBdr>
        <a:fill>
          <a:solidFill>
            <a:schemeClr val="lt1">
              <a:shade val="60000"/>
            </a:schemeClr>
          </a:solidFill>
        </a:fill>
      </a:tcStyle>
    </a:lastRow>
    <a:seCell>
      <a:tcTxStyle/>
      <a:tcStyle>
        <a:tcBdr>
          <a:left>
            <a:lnRef idx="2">
              <a:schemeClr val="lt1"/>
            </a:lnRef>
          </a:left>
          <a:top>
            <a:ln>
              <a:noFill/>
            </a:ln>
          </a:top>
        </a:tcBdr>
      </a:tcStyle>
    </a:seCell>
    <a:swCell>
      <a:tcTxStyle/>
      <a:tcStyle>
        <a:tcBdr>
          <a:right>
            <a:lnRef idx="2">
              <a:schemeClr val="lt1"/>
            </a:lnRef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0">
              <a:schemeClr val="lt1"/>
            </a:lnRef>
          </a:bottom>
        </a:tcBdr>
        <a:fill>
          <a:noFill/>
        </a:fill>
      </a:tcStyle>
    </a:firstRow>
    <a:neCell>
      <a:tcTxStyle/>
      <a:tcStyle>
        <a:tcBdr>
          <a:bottom>
            <a:ln>
              <a:noFill/>
            </a:ln>
          </a:bottom>
        </a:tcBdr>
      </a:tcStyle>
    </a:neCell>
  </a:tblStyle>
  <a:tblStyle styleId="{E1AC179A-AAE8-4965-B83C-04088BF44C00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accent2"/>
              </a:solidFill>
            </a:ln>
          </a:top>
          <a:bottom>
            <a:ln w="2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2"/>
              </a:solidFill>
            </a:ln>
          </a:top>
          <a:bottom>
            <a:ln w="10000" cmpd="sng">
              <a:solidFill>
                <a:schemeClr val="accent2"/>
              </a:solidFill>
            </a:ln>
          </a:bottom>
        </a:tcBdr>
        <a:fill>
          <a:solidFill>
            <a:schemeClr val="accent2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100" d="100"/>
          <a:sy n="100" d="100"/>
        </p:scale>
        <p:origin x="-1092" y="-90"/>
      </p:cViewPr>
      <p:guideLst>
        <p:guide orient="horz" pos="215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Relationship Id="rId5" Type="http://schemas.openxmlformats.org/officeDocument/2006/relationships/image" Target="../media/image10.png"  /><Relationship Id="rId6" Type="http://schemas.openxmlformats.org/officeDocument/2006/relationships/image" Target="../media/image10.png"  /><Relationship Id="rId7" Type="http://schemas.openxmlformats.org/officeDocument/2006/relationships/image" Target="../media/image11.png"  /><Relationship Id="rId8" Type="http://schemas.openxmlformats.org/officeDocument/2006/relationships/image" Target="../media/image10.png"  /><Relationship Id="rId9" Type="http://schemas.openxmlformats.org/officeDocument/2006/relationships/image" Target="../media/image10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8.png"  /><Relationship Id="rId3" Type="http://schemas.openxmlformats.org/officeDocument/2006/relationships/image" Target="../media/image12.png"  /><Relationship Id="rId4" Type="http://schemas.openxmlformats.org/officeDocument/2006/relationships/image" Target="../media/image11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0705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4084300" y="0"/>
            <a:ext cx="5384800" cy="53848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7995900" y="3162300"/>
            <a:ext cx="5511800" cy="61722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033000" y="6248400"/>
            <a:ext cx="3543300" cy="39751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447800" y="2425700"/>
            <a:ext cx="11417300" cy="2946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ko-KR" sz="89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홍대</a:t>
            </a:r>
            <a:r>
              <a:rPr lang="en-US" sz="89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 </a:t>
            </a:r>
            <a:r>
              <a:rPr lang="ko-KR" sz="89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카페</a:t>
            </a:r>
            <a:r>
              <a:rPr lang="en-US" sz="89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 </a:t>
            </a:r>
            <a:endParaRPr lang="en-US" sz="8900" b="1" i="0" u="none" strike="noStrike">
              <a:solidFill>
                <a:srgbClr val="f4f3f1"/>
              </a:solidFill>
              <a:latin typeface="김해가야체 Regular"/>
              <a:ea typeface="김해가야체 Regular"/>
            </a:endParaRPr>
          </a:p>
          <a:p>
            <a:pPr lvl="0" algn="l">
              <a:lnSpc>
                <a:spcPct val="99600"/>
              </a:lnSpc>
              <a:defRPr/>
            </a:pPr>
            <a:r>
              <a:rPr lang="ko-KR" sz="89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맞춤</a:t>
            </a:r>
            <a:r>
              <a:rPr lang="en-US" sz="89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 </a:t>
            </a:r>
            <a:r>
              <a:rPr lang="ko-KR" sz="89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추천</a:t>
            </a:r>
            <a:r>
              <a:rPr lang="en-US" sz="89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 </a:t>
            </a:r>
            <a:r>
              <a:rPr lang="ko-KR" sz="89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서비스</a:t>
            </a:r>
            <a:endParaRPr lang="ko-KR" sz="8900" b="1" i="0" u="none" strike="noStrike">
              <a:solidFill>
                <a:srgbClr val="f4f3f1"/>
              </a:solidFill>
              <a:latin typeface="김해가야체 Regular"/>
              <a:ea typeface="김해가야체 Regular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2585700" y="6400800"/>
            <a:ext cx="5410200" cy="3822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99600"/>
              </a:lnSpc>
              <a:defRPr/>
            </a:pPr>
            <a:r>
              <a:rPr lang="ko-KR" sz="3500" b="1" i="0" u="none" strike="noStrike">
                <a:solidFill>
                  <a:srgbClr val="f4f3f1"/>
                </a:solidFill>
                <a:latin typeface="전기안전체 Regular TTF"/>
                <a:ea typeface="전기안전체 Regular TTF"/>
              </a:rPr>
              <a:t>조장</a:t>
            </a:r>
            <a:r>
              <a:rPr lang="en-US" sz="3500" b="1" i="0" u="none" strike="noStrike">
                <a:solidFill>
                  <a:srgbClr val="f4f3f1"/>
                </a:solidFill>
                <a:latin typeface="전기안전체 Regular TTF"/>
                <a:ea typeface="전기안전체 Regular TTF"/>
              </a:rPr>
              <a:t> : </a:t>
            </a:r>
            <a:r>
              <a:rPr lang="ko-KR" sz="3500" b="1" i="0" u="none" strike="noStrike">
                <a:solidFill>
                  <a:srgbClr val="f4f3f1"/>
                </a:solidFill>
                <a:latin typeface="전기안전체 Regular TTF"/>
                <a:ea typeface="전기안전체 Regular TTF"/>
              </a:rPr>
              <a:t>이상현</a:t>
            </a:r>
            <a:endParaRPr lang="ko-KR" sz="3500" b="1" i="0" u="none" strike="noStrike">
              <a:solidFill>
                <a:srgbClr val="f4f3f1"/>
              </a:solidFill>
              <a:latin typeface="전기안전체 Regular TTF"/>
              <a:ea typeface="전기안전체 Regular TTF"/>
            </a:endParaRPr>
          </a:p>
          <a:p>
            <a:pPr lvl="0" algn="r">
              <a:lnSpc>
                <a:spcPct val="99600"/>
              </a:lnSpc>
              <a:defRPr/>
            </a:pPr>
            <a:r>
              <a:rPr lang="ko-KR" sz="3500" b="1" i="0" u="none" strike="noStrike">
                <a:solidFill>
                  <a:srgbClr val="f4f3f1"/>
                </a:solidFill>
                <a:latin typeface="전기안전체 Regular TTF"/>
                <a:ea typeface="전기안전체 Regular TTF"/>
              </a:rPr>
              <a:t>부조장</a:t>
            </a:r>
            <a:r>
              <a:rPr lang="en-US" sz="3500" b="1" i="0" u="none" strike="noStrike">
                <a:solidFill>
                  <a:srgbClr val="f4f3f1"/>
                </a:solidFill>
                <a:latin typeface="전기안전체 Regular TTF"/>
                <a:ea typeface="전기안전체 Regular TTF"/>
              </a:rPr>
              <a:t> : </a:t>
            </a:r>
            <a:r>
              <a:rPr lang="ko-KR" sz="3500" b="1" i="0" u="none" strike="noStrike">
                <a:solidFill>
                  <a:srgbClr val="f4f3f1"/>
                </a:solidFill>
                <a:latin typeface="전기안전체 Regular TTF"/>
                <a:ea typeface="전기안전체 Regular TTF"/>
              </a:rPr>
              <a:t>이윤형</a:t>
            </a:r>
            <a:endParaRPr lang="ko-KR" sz="3500" b="1" i="0" u="none" strike="noStrike">
              <a:solidFill>
                <a:srgbClr val="f4f3f1"/>
              </a:solidFill>
              <a:latin typeface="전기안전체 Regular TTF"/>
              <a:ea typeface="전기안전체 Regular TTF"/>
            </a:endParaRPr>
          </a:p>
          <a:p>
            <a:pPr lvl="0" algn="r">
              <a:lnSpc>
                <a:spcPct val="99600"/>
              </a:lnSpc>
              <a:defRPr/>
            </a:pPr>
            <a:r>
              <a:rPr lang="ko-KR" sz="3500" b="1" i="0" u="none" strike="noStrike">
                <a:solidFill>
                  <a:srgbClr val="f4f3f1"/>
                </a:solidFill>
                <a:latin typeface="전기안전체 Regular TTF"/>
                <a:ea typeface="전기안전체 Regular TTF"/>
              </a:rPr>
              <a:t>조원</a:t>
            </a:r>
            <a:r>
              <a:rPr lang="en-US" sz="3500" b="1" i="0" u="none" strike="noStrike">
                <a:solidFill>
                  <a:srgbClr val="f4f3f1"/>
                </a:solidFill>
                <a:latin typeface="전기안전체 Regular TTF"/>
                <a:ea typeface="전기안전체 Regular TTF"/>
              </a:rPr>
              <a:t> : </a:t>
            </a:r>
            <a:r>
              <a:rPr lang="ko-KR" sz="3500" b="1" i="0" u="none" strike="noStrike">
                <a:solidFill>
                  <a:srgbClr val="f4f3f1"/>
                </a:solidFill>
                <a:latin typeface="전기안전체 Regular TTF"/>
                <a:ea typeface="전기안전체 Regular TTF"/>
              </a:rPr>
              <a:t>백찬혁</a:t>
            </a:r>
            <a:endParaRPr lang="ko-KR" sz="3500" b="1" i="0" u="none" strike="noStrike">
              <a:solidFill>
                <a:srgbClr val="f4f3f1"/>
              </a:solidFill>
              <a:latin typeface="전기안전체 Regular TTF"/>
              <a:ea typeface="전기안전체 Regular TTF"/>
            </a:endParaRPr>
          </a:p>
          <a:p>
            <a:pPr lvl="0" algn="r">
              <a:lnSpc>
                <a:spcPct val="99600"/>
              </a:lnSpc>
              <a:defRPr/>
            </a:pPr>
            <a:r>
              <a:rPr lang="ko-KR" sz="3500" b="1" i="0" u="none" strike="noStrike">
                <a:solidFill>
                  <a:srgbClr val="f4f3f1"/>
                </a:solidFill>
                <a:latin typeface="전기안전체 Regular TTF"/>
                <a:ea typeface="전기안전체 Regular TTF"/>
              </a:rPr>
              <a:t>차지민</a:t>
            </a:r>
            <a:endParaRPr lang="ko-KR" sz="3500" b="1" i="0" u="none" strike="noStrike">
              <a:solidFill>
                <a:srgbClr val="f4f3f1"/>
              </a:solidFill>
              <a:latin typeface="전기안전체 Regular TTF"/>
              <a:ea typeface="전기안전체 Regular TTF"/>
            </a:endParaRPr>
          </a:p>
          <a:p>
            <a:pPr lvl="0" algn="r">
              <a:lnSpc>
                <a:spcPct val="99600"/>
              </a:lnSpc>
              <a:defRPr/>
            </a:pPr>
            <a:r>
              <a:rPr lang="ko-KR" sz="3500" b="1" i="0" u="none" strike="noStrike">
                <a:solidFill>
                  <a:srgbClr val="f4f3f1"/>
                </a:solidFill>
                <a:latin typeface="전기안전체 Regular TTF"/>
                <a:ea typeface="전기안전체 Regular TTF"/>
              </a:rPr>
              <a:t>이주연</a:t>
            </a:r>
            <a:endParaRPr lang="ko-KR" sz="3500" b="1" i="0" u="none" strike="noStrike">
              <a:solidFill>
                <a:srgbClr val="f4f3f1"/>
              </a:solidFill>
              <a:latin typeface="전기안전체 Regular TTF"/>
              <a:ea typeface="전기안전체 Regular TTF"/>
            </a:endParaRPr>
          </a:p>
          <a:p>
            <a:pPr lvl="0" algn="r">
              <a:lnSpc>
                <a:spcPct val="99600"/>
              </a:lnSpc>
              <a:defRPr/>
            </a:pPr>
            <a:r>
              <a:rPr lang="ko-KR" sz="3500" b="1" i="0" u="none" strike="noStrike">
                <a:solidFill>
                  <a:srgbClr val="f4f3f1"/>
                </a:solidFill>
                <a:latin typeface="전기안전체 Regular TTF"/>
                <a:ea typeface="전기안전체 Regular TTF"/>
              </a:rPr>
              <a:t>이경희</a:t>
            </a:r>
            <a:endParaRPr lang="ko-KR" sz="3500" b="1" i="0" u="none" strike="noStrike">
              <a:solidFill>
                <a:srgbClr val="f4f3f1"/>
              </a:solidFill>
              <a:latin typeface="전기안전체 Regular TTF"/>
              <a:ea typeface="전기안전체 Regular TTF"/>
            </a:endParaRPr>
          </a:p>
          <a:p>
            <a:pPr lvl="0" algn="r">
              <a:lnSpc>
                <a:spcPct val="99600"/>
              </a:lnSpc>
              <a:defRPr/>
            </a:pPr>
            <a:r>
              <a:rPr lang="ko-KR" sz="3500" b="1" i="0" u="none" strike="noStrike">
                <a:solidFill>
                  <a:srgbClr val="f4f3f1"/>
                </a:solidFill>
                <a:latin typeface="전기안전체 Regular TTF"/>
                <a:ea typeface="전기안전체 Regular TTF"/>
              </a:rPr>
              <a:t>김은규</a:t>
            </a:r>
            <a:endParaRPr lang="ko-KR" sz="3500" b="1" i="0" u="none" strike="noStrike">
              <a:solidFill>
                <a:srgbClr val="f4f3f1"/>
              </a:solidFill>
              <a:latin typeface="전기안전체 Regular TTF"/>
              <a:ea typeface="전기안전체 Regular TTF"/>
            </a:endParaRPr>
          </a:p>
        </p:txBody>
      </p:sp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4f3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38100"/>
            <a:ext cx="18288000" cy="33782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294100" y="-12700"/>
            <a:ext cx="3340100" cy="33401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889000" y="4185667"/>
            <a:ext cx="1480628" cy="957832"/>
          </a:xfrm>
          <a:prstGeom prst="rect">
            <a:avLst/>
          </a:prstGeom>
        </p:spPr>
        <p:txBody>
          <a:bodyPr lIns="36004" tIns="36004" rIns="36004" bIns="36004" anchor="ctr"/>
          <a:lstStyle/>
          <a:p>
            <a:pPr lvl="0" algn="l">
              <a:lnSpc>
                <a:spcPct val="116199"/>
              </a:lnSpc>
              <a:defRPr/>
            </a:pPr>
            <a:r>
              <a:rPr lang="ko-KR" altLang="en-US" sz="50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목적</a:t>
            </a:r>
            <a:r>
              <a:rPr lang="en-US" altLang="ko-KR" sz="50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:</a:t>
            </a:r>
            <a:r>
              <a:rPr lang="ko-KR" altLang="en-US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endParaRPr lang="ko-KR" altLang="en-US" sz="46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01700" y="1168400"/>
            <a:ext cx="5575300" cy="939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16199"/>
              </a:lnSpc>
              <a:defRPr/>
            </a:pPr>
            <a:r>
              <a:rPr lang="en-US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1. </a:t>
            </a:r>
            <a:r>
              <a:rPr lang="ko-KR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프로젝트</a:t>
            </a:r>
            <a:r>
              <a:rPr lang="en-US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 </a:t>
            </a:r>
            <a:r>
              <a:rPr lang="ko-KR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개요</a:t>
            </a:r>
            <a:endParaRPr lang="ko-KR" sz="5300" b="1" i="0" u="none" strike="noStrike">
              <a:solidFill>
                <a:srgbClr val="f4f3f1"/>
              </a:solidFill>
              <a:latin typeface="김해가야체 Regular"/>
              <a:ea typeface="김해가야체 Regular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914400" y="5343525"/>
            <a:ext cx="14668500" cy="3362325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16199"/>
              </a:lnSpc>
              <a:defRPr/>
            </a:pPr>
            <a:r>
              <a:rPr lang="ko-KR" alt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	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소비자의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취향을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분석하여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최적의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카페를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추천하는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웹서비스를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개발</a:t>
            </a:r>
            <a:endParaRPr lang="ko-KR" sz="38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l">
              <a:lnSpc>
                <a:spcPct val="116199"/>
              </a:lnSpc>
              <a:defRPr/>
            </a:pPr>
            <a:r>
              <a:rPr lang="ko-KR" alt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	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카페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이용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데이터를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바탕으로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맞춤형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추천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서비스를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제공</a:t>
            </a:r>
            <a:endParaRPr lang="ko-KR" sz="38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l">
              <a:lnSpc>
                <a:spcPct val="116199"/>
              </a:lnSpc>
              <a:defRPr/>
            </a:pPr>
            <a:r>
              <a:rPr lang="ko-KR" alt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	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홍대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지역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카페와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소비자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간의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연결을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강화하여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카페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방문율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증대</a:t>
            </a:r>
            <a:endParaRPr lang="ko-KR" sz="38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l">
              <a:lnSpc>
                <a:spcPct val="116199"/>
              </a:lnSpc>
              <a:defRPr/>
            </a:pPr>
            <a:r>
              <a:rPr lang="ko-KR" alt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	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소비자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개별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취향에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맞춘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카페를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추천하는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빅데이터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기반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웹서비스를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제안</a:t>
            </a:r>
            <a:endParaRPr lang="ko-KR" sz="38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l">
              <a:lnSpc>
                <a:spcPct val="116199"/>
              </a:lnSpc>
              <a:defRPr/>
            </a:pPr>
            <a:r>
              <a:rPr lang="ko-KR" alt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	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소비자들의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편의성을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높이고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카페의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고객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유입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증대</a:t>
            </a:r>
            <a:endParaRPr lang="ko-KR" sz="38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</p:txBody>
      </p:sp>
    </p:spTree>
    <p:extLst>
      <p:ext uri="{BB962C8B-B14F-4D97-AF65-F5344CB8AC3E}">
        <p14:creationId xmlns:p14="http://schemas.microsoft.com/office/powerpoint/2010/main" val="4018936499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4f3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38100"/>
            <a:ext cx="18288000" cy="33782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294100" y="-12700"/>
            <a:ext cx="3340100" cy="33401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888999" y="4385692"/>
            <a:ext cx="14732000" cy="2586608"/>
          </a:xfrm>
          <a:prstGeom prst="rect">
            <a:avLst/>
          </a:prstGeom>
        </p:spPr>
        <p:txBody>
          <a:bodyPr lIns="36004" tIns="36004" rIns="36004" bIns="36004" anchor="ctr"/>
          <a:lstStyle/>
          <a:p>
            <a:pPr lvl="0" algn="l">
              <a:lnSpc>
                <a:spcPct val="116199"/>
              </a:lnSpc>
              <a:defRPr/>
            </a:pPr>
            <a:r>
              <a:rPr lang="ko-KR" altLang="en-US" sz="50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사용자 맞춤 추천</a:t>
            </a:r>
            <a:r>
              <a:rPr lang="en-US" altLang="ko-KR" sz="50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:</a:t>
            </a:r>
            <a:endParaRPr lang="en-US" altLang="ko-KR" sz="5000" b="1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l">
              <a:lnSpc>
                <a:spcPct val="116199"/>
              </a:lnSpc>
              <a:defRPr/>
            </a:pPr>
            <a:r>
              <a:rPr lang="ko-KR" altLang="en-US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	</a:t>
            </a:r>
            <a:r>
              <a:rPr lang="en-US" altLang="ko-KR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</a:t>
            </a:r>
            <a:r>
              <a:rPr lang="ko-KR" altLang="en-US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검색 기록이나</a:t>
            </a:r>
            <a:r>
              <a:rPr lang="en-US" altLang="ko-KR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,</a:t>
            </a:r>
            <a:r>
              <a:rPr lang="ko-KR" altLang="en-US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사용자의 선호도를 바탕으로 한 추천</a:t>
            </a:r>
            <a:endParaRPr lang="ko-KR" altLang="en-US" sz="40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l">
              <a:lnSpc>
                <a:spcPct val="116199"/>
              </a:lnSpc>
              <a:defRPr/>
            </a:pPr>
            <a:r>
              <a:rPr lang="ko-KR" altLang="en-US" sz="40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		선호유형</a:t>
            </a:r>
            <a:r>
              <a:rPr lang="en-US" altLang="ko-KR" sz="40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:</a:t>
            </a:r>
            <a:r>
              <a:rPr lang="ko-KR" altLang="en-US" sz="40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가격</a:t>
            </a:r>
            <a:r>
              <a:rPr lang="en-US" altLang="ko-KR" sz="40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,</a:t>
            </a:r>
            <a:r>
              <a:rPr lang="ko-KR" altLang="en-US" sz="40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맛</a:t>
            </a:r>
            <a:r>
              <a:rPr lang="en-US" altLang="ko-KR" sz="40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,</a:t>
            </a:r>
            <a:r>
              <a:rPr lang="ko-KR" altLang="en-US" sz="40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분위기</a:t>
            </a:r>
            <a:r>
              <a:rPr lang="en-US" altLang="ko-KR" sz="40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,</a:t>
            </a:r>
            <a:r>
              <a:rPr lang="ko-KR" altLang="en-US" sz="40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서비스 친절도</a:t>
            </a:r>
            <a:r>
              <a:rPr lang="en-US" altLang="ko-KR" sz="40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,</a:t>
            </a:r>
            <a:r>
              <a:rPr lang="ko-KR" altLang="en-US" sz="40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좌석 수 등</a:t>
            </a:r>
            <a:endParaRPr lang="ko-KR" altLang="en-US" sz="40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01700" y="1168400"/>
            <a:ext cx="4775200" cy="939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16199"/>
              </a:lnSpc>
              <a:defRPr/>
            </a:pPr>
            <a:r>
              <a:rPr lang="en-US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2.</a:t>
            </a:r>
            <a:r>
              <a:rPr lang="ko-KR" altLang="en-US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 </a:t>
            </a:r>
            <a:r>
              <a:rPr lang="ko-KR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주요</a:t>
            </a:r>
            <a:r>
              <a:rPr lang="en-US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 </a:t>
            </a:r>
            <a:r>
              <a:rPr lang="ko-KR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기능</a:t>
            </a:r>
            <a:endParaRPr lang="ko-KR" sz="5300" b="1" i="0" u="none" strike="noStrike">
              <a:solidFill>
                <a:srgbClr val="f4f3f1"/>
              </a:solidFill>
              <a:latin typeface="김해가야체 Regular"/>
              <a:ea typeface="김해가야체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796552041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4f3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38100"/>
            <a:ext cx="18288000" cy="33782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294100" y="-12700"/>
            <a:ext cx="3340100" cy="33401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889000" y="4385692"/>
            <a:ext cx="12120054" cy="3958208"/>
          </a:xfrm>
          <a:prstGeom prst="rect">
            <a:avLst/>
          </a:prstGeom>
        </p:spPr>
        <p:txBody>
          <a:bodyPr lIns="36004" tIns="36004" rIns="36004" bIns="36004" anchor="ctr"/>
          <a:lstStyle/>
          <a:p>
            <a:pPr lvl="0" algn="l">
              <a:lnSpc>
                <a:spcPct val="116199"/>
              </a:lnSpc>
              <a:defRPr/>
            </a:pPr>
            <a:r>
              <a:rPr lang="ko-KR" altLang="en-US" sz="50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다른 방식의 추천</a:t>
            </a:r>
            <a:r>
              <a:rPr lang="en-US" altLang="ko-KR" sz="50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:</a:t>
            </a:r>
            <a:endParaRPr lang="en-US" altLang="ko-KR" sz="5000" b="1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l">
              <a:lnSpc>
                <a:spcPct val="116199"/>
              </a:lnSpc>
              <a:defRPr/>
            </a:pPr>
            <a:r>
              <a:rPr lang="ko-KR" altLang="en-US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	</a:t>
            </a:r>
            <a:r>
              <a:rPr lang="en-US" altLang="ko-KR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</a:t>
            </a:r>
            <a:r>
              <a:rPr lang="ko-KR" altLang="en-US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평점</a:t>
            </a:r>
            <a:r>
              <a:rPr lang="en-US" altLang="ko-KR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,</a:t>
            </a:r>
            <a:r>
              <a:rPr lang="ko-KR" altLang="en-US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리뷰 수</a:t>
            </a:r>
            <a:r>
              <a:rPr lang="en-US" altLang="ko-KR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,</a:t>
            </a:r>
            <a:r>
              <a:rPr lang="ko-KR" altLang="en-US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좋아요 등을 활용한 추천</a:t>
            </a:r>
            <a:endParaRPr lang="ko-KR" altLang="en-US" sz="46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l">
              <a:lnSpc>
                <a:spcPct val="116199"/>
              </a:lnSpc>
              <a:defRPr/>
            </a:pPr>
            <a:r>
              <a:rPr lang="ko-KR" altLang="en-US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	</a:t>
            </a:r>
            <a:r>
              <a:rPr lang="en-US" altLang="ko-KR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</a:t>
            </a:r>
            <a:r>
              <a:rPr lang="ko-KR" altLang="en-US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성별</a:t>
            </a:r>
            <a:r>
              <a:rPr lang="en-US" altLang="ko-KR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,</a:t>
            </a:r>
            <a:r>
              <a:rPr lang="ko-KR" altLang="en-US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연령대 별 추천</a:t>
            </a:r>
            <a:endParaRPr lang="ko-KR" altLang="en-US" sz="46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l">
              <a:lnSpc>
                <a:spcPct val="116199"/>
              </a:lnSpc>
              <a:defRPr/>
            </a:pPr>
            <a:r>
              <a:rPr lang="ko-KR" altLang="en-US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	</a:t>
            </a:r>
            <a:r>
              <a:rPr lang="en-US" altLang="ko-KR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</a:t>
            </a:r>
            <a:r>
              <a:rPr lang="ko-KR" altLang="en-US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내국인 </a:t>
            </a:r>
            <a:r>
              <a:rPr lang="en-US" altLang="ko-KR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/</a:t>
            </a:r>
            <a:r>
              <a:rPr lang="ko-KR" altLang="en-US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외국인 추천</a:t>
            </a:r>
            <a:endParaRPr lang="ko-KR" altLang="en-US" sz="46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l">
              <a:lnSpc>
                <a:spcPct val="116199"/>
              </a:lnSpc>
              <a:defRPr/>
            </a:pPr>
            <a:r>
              <a:rPr lang="ko-KR" altLang="en-US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	</a:t>
            </a:r>
            <a:r>
              <a:rPr lang="en-US" altLang="ko-KR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</a:t>
            </a:r>
            <a:r>
              <a:rPr lang="ko-KR" altLang="en-US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나의 위치 기반 추천</a:t>
            </a:r>
            <a:endParaRPr lang="ko-KR" altLang="en-US" sz="46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01700" y="1168400"/>
            <a:ext cx="4775200" cy="939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16199"/>
              </a:lnSpc>
              <a:defRPr/>
            </a:pPr>
            <a:r>
              <a:rPr lang="en-US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2.</a:t>
            </a:r>
            <a:r>
              <a:rPr lang="ko-KR" altLang="en-US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 </a:t>
            </a:r>
            <a:r>
              <a:rPr lang="ko-KR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주요</a:t>
            </a:r>
            <a:r>
              <a:rPr lang="en-US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 </a:t>
            </a:r>
            <a:r>
              <a:rPr lang="ko-KR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기능</a:t>
            </a:r>
            <a:endParaRPr lang="ko-KR" sz="5300" b="1" i="0" u="none" strike="noStrike">
              <a:solidFill>
                <a:srgbClr val="f4f3f1"/>
              </a:solidFill>
              <a:latin typeface="김해가야체 Regular"/>
              <a:ea typeface="김해가야체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932946861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4f3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38100"/>
            <a:ext cx="18288000" cy="33782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294100" y="-12700"/>
            <a:ext cx="3340100" cy="33401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889000" y="4299967"/>
            <a:ext cx="14529879" cy="5034533"/>
          </a:xfrm>
          <a:prstGeom prst="rect">
            <a:avLst/>
          </a:prstGeom>
        </p:spPr>
        <p:txBody>
          <a:bodyPr lIns="36004" tIns="36004" rIns="36004" bIns="36004" anchor="ctr"/>
          <a:lstStyle/>
          <a:p>
            <a:pPr lvl="0" algn="l">
              <a:lnSpc>
                <a:spcPct val="116199"/>
              </a:lnSpc>
              <a:defRPr/>
            </a:pPr>
            <a:r>
              <a:rPr lang="ko-KR" altLang="en-US" sz="50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다양한 방식의 검색기능</a:t>
            </a:r>
            <a:r>
              <a:rPr lang="en-US" altLang="ko-KR" sz="50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:</a:t>
            </a:r>
            <a:endParaRPr lang="en-US" altLang="ko-KR" sz="5000" b="1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l">
              <a:lnSpc>
                <a:spcPct val="116199"/>
              </a:lnSpc>
              <a:defRPr/>
            </a:pPr>
            <a:r>
              <a:rPr lang="ko-KR" altLang="en-US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	</a:t>
            </a:r>
            <a:r>
              <a:rPr lang="en-US" altLang="ko-KR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</a:t>
            </a:r>
            <a:r>
              <a:rPr lang="ko-KR" altLang="en-US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특정 위치 기반의 검색</a:t>
            </a:r>
            <a:endParaRPr lang="ko-KR" altLang="en-US" sz="46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l">
              <a:lnSpc>
                <a:spcPct val="116199"/>
              </a:lnSpc>
              <a:defRPr/>
            </a:pPr>
            <a:r>
              <a:rPr lang="ko-KR" altLang="en-US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	</a:t>
            </a:r>
            <a:r>
              <a:rPr lang="en-US" altLang="ko-KR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</a:t>
            </a:r>
            <a:r>
              <a:rPr lang="ko-KR" altLang="en-US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카테고리를 활용한 검색</a:t>
            </a:r>
            <a:endParaRPr lang="ko-KR" altLang="en-US" sz="46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l">
              <a:lnSpc>
                <a:spcPct val="116199"/>
              </a:lnSpc>
              <a:defRPr/>
            </a:pPr>
            <a:r>
              <a:rPr lang="ko-KR" altLang="en-US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		카테고리 예시</a:t>
            </a:r>
            <a:r>
              <a:rPr lang="en-US" altLang="ko-KR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:</a:t>
            </a:r>
            <a:endParaRPr lang="en-US" altLang="ko-KR" sz="46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l">
              <a:lnSpc>
                <a:spcPct val="116199"/>
              </a:lnSpc>
              <a:defRPr/>
            </a:pPr>
            <a:r>
              <a:rPr lang="ko-KR" altLang="en-US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			</a:t>
            </a:r>
            <a:r>
              <a:rPr lang="en-US" altLang="ko-KR" sz="40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</a:t>
            </a:r>
            <a:r>
              <a:rPr lang="ko-KR" altLang="en-US" sz="40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프랜차이즈</a:t>
            </a:r>
            <a:r>
              <a:rPr lang="en-US" altLang="ko-KR" sz="40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/</a:t>
            </a:r>
            <a:r>
              <a:rPr lang="ko-KR" altLang="en-US" sz="40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개인</a:t>
            </a:r>
            <a:r>
              <a:rPr lang="en-US" altLang="ko-KR" sz="40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,</a:t>
            </a:r>
            <a:r>
              <a:rPr lang="ko-KR" altLang="en-US" sz="40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애견 동반</a:t>
            </a:r>
            <a:r>
              <a:rPr lang="en-US" altLang="ko-KR" sz="40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,</a:t>
            </a:r>
            <a:r>
              <a:rPr lang="ko-KR" altLang="en-US" sz="40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포장전문</a:t>
            </a:r>
            <a:r>
              <a:rPr lang="en-US" altLang="ko-KR" sz="40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,</a:t>
            </a:r>
            <a:r>
              <a:rPr lang="ko-KR" altLang="en-US" sz="40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endParaRPr lang="ko-KR" altLang="en-US" sz="40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l">
              <a:lnSpc>
                <a:spcPct val="116199"/>
              </a:lnSpc>
              <a:defRPr/>
            </a:pPr>
            <a:r>
              <a:rPr lang="ko-KR" altLang="en-US" sz="40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			편의시설 </a:t>
            </a:r>
            <a:r>
              <a:rPr lang="en-US" altLang="ko-KR" sz="40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(</a:t>
            </a:r>
            <a:r>
              <a:rPr lang="ko-KR" altLang="en-US" sz="40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와이파이</a:t>
            </a:r>
            <a:r>
              <a:rPr lang="en-US" altLang="ko-KR" sz="40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,</a:t>
            </a:r>
            <a:r>
              <a:rPr lang="ko-KR" altLang="en-US" sz="40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흡연실</a:t>
            </a:r>
            <a:r>
              <a:rPr lang="en-US" altLang="ko-KR" sz="40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,</a:t>
            </a:r>
            <a:r>
              <a:rPr lang="ko-KR" altLang="en-US" sz="40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주차</a:t>
            </a:r>
            <a:r>
              <a:rPr lang="en-US" altLang="ko-KR" sz="40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,</a:t>
            </a:r>
            <a:r>
              <a:rPr lang="ko-KR" altLang="en-US" sz="40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휠체어 접근성</a:t>
            </a:r>
            <a:r>
              <a:rPr lang="en-US" altLang="ko-KR" sz="40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)</a:t>
            </a:r>
            <a:r>
              <a:rPr lang="ko-KR" altLang="en-US" sz="40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등</a:t>
            </a:r>
            <a:endParaRPr lang="ko-KR" altLang="en-US" sz="40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01700" y="1168400"/>
            <a:ext cx="4775200" cy="939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16199"/>
              </a:lnSpc>
              <a:defRPr/>
            </a:pPr>
            <a:r>
              <a:rPr lang="en-US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2.</a:t>
            </a:r>
            <a:r>
              <a:rPr lang="ko-KR" altLang="en-US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 </a:t>
            </a:r>
            <a:r>
              <a:rPr lang="ko-KR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주요</a:t>
            </a:r>
            <a:r>
              <a:rPr lang="en-US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 </a:t>
            </a:r>
            <a:r>
              <a:rPr lang="ko-KR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기능</a:t>
            </a:r>
            <a:endParaRPr lang="ko-KR" sz="5300" b="1" i="0" u="none" strike="noStrike">
              <a:solidFill>
                <a:srgbClr val="f4f3f1"/>
              </a:solidFill>
              <a:latin typeface="김해가야체 Regular"/>
              <a:ea typeface="김해가야체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46039979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4f3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-38100"/>
            <a:ext cx="18288000" cy="33782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5400000">
            <a:off x="-355600" y="7404100"/>
            <a:ext cx="5372100" cy="12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5400000">
            <a:off x="2349501" y="7404100"/>
            <a:ext cx="5372100" cy="127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4775200" y="7264400"/>
            <a:ext cx="5372100" cy="127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 rot="5400000">
            <a:off x="7454900" y="7404100"/>
            <a:ext cx="5372100" cy="127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6294100" y="-12700"/>
            <a:ext cx="3340100" cy="33401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5400000">
            <a:off x="10274300" y="7404100"/>
            <a:ext cx="5372100" cy="127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 rot="5400000">
            <a:off x="12941300" y="7251700"/>
            <a:ext cx="5372100" cy="1270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914400" y="1168400"/>
            <a:ext cx="4191000" cy="939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16199"/>
              </a:lnSpc>
              <a:defRPr/>
            </a:pPr>
            <a:r>
              <a:rPr lang="en-US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3.</a:t>
            </a:r>
            <a:r>
              <a:rPr lang="ko-KR" altLang="en-US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 </a:t>
            </a:r>
            <a:r>
              <a:rPr lang="ko-KR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개발</a:t>
            </a:r>
            <a:r>
              <a:rPr lang="en-US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 </a:t>
            </a:r>
            <a:r>
              <a:rPr lang="ko-KR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스택</a:t>
            </a:r>
            <a:endParaRPr lang="ko-KR" sz="5300" b="1" i="0" u="none" strike="noStrike">
              <a:solidFill>
                <a:srgbClr val="f4f3f1"/>
              </a:solidFill>
              <a:latin typeface="김해가야체 Regular"/>
              <a:ea typeface="김해가야체 Regular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15900" y="3771900"/>
            <a:ext cx="1993900" cy="4191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en-US" sz="2400" b="1" i="1" u="none" strike="noStrike">
                <a:solidFill>
                  <a:srgbClr val="107053"/>
                </a:solidFill>
                <a:latin typeface="전기안전체 Regular TTF"/>
                <a:ea typeface="전기안전체 Regular TTF"/>
              </a:rPr>
              <a:t>Front-End</a:t>
            </a:r>
            <a:endParaRPr lang="en-US" sz="2400" b="1" i="1" u="none" strike="noStrike">
              <a:solidFill>
                <a:srgbClr val="107053"/>
              </a:solidFill>
              <a:latin typeface="전기안전체 Regular TTF"/>
              <a:ea typeface="전기안전체 Regular TTF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14300" y="6451600"/>
            <a:ext cx="2070100" cy="16129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16199"/>
              </a:lnSpc>
              <a:defRPr/>
            </a:pPr>
            <a:r>
              <a:rPr lang="en-US" sz="1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-HTML</a:t>
            </a:r>
            <a:endParaRPr lang="en-US" sz="18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ctr">
              <a:lnSpc>
                <a:spcPct val="116199"/>
              </a:lnSpc>
              <a:defRPr/>
            </a:pPr>
            <a:r>
              <a:rPr lang="en-US" sz="1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-CSS</a:t>
            </a:r>
            <a:endParaRPr lang="en-US" sz="18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ctr">
              <a:lnSpc>
                <a:spcPct val="116199"/>
              </a:lnSpc>
              <a:defRPr/>
            </a:pPr>
            <a:r>
              <a:rPr lang="en-US" sz="1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-JAVASCRIPT</a:t>
            </a:r>
            <a:endParaRPr lang="en-US" sz="18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ctr">
              <a:lnSpc>
                <a:spcPct val="116199"/>
              </a:lnSpc>
              <a:defRPr/>
            </a:pPr>
            <a:r>
              <a:rPr lang="en-US" sz="1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-BOOTSTRAP</a:t>
            </a:r>
            <a:endParaRPr lang="en-US" sz="18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590800" y="3771900"/>
            <a:ext cx="1905000" cy="4191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en-US" sz="2400" b="1" i="1" u="none" strike="noStrike">
                <a:solidFill>
                  <a:srgbClr val="107053"/>
                </a:solidFill>
                <a:latin typeface="전기안전체 Regular TTF"/>
                <a:ea typeface="전기안전체 Regular TTF"/>
              </a:rPr>
              <a:t>Back-End</a:t>
            </a:r>
            <a:endParaRPr lang="en-US" sz="2400" b="1" i="1" u="none" strike="noStrike">
              <a:solidFill>
                <a:srgbClr val="107053"/>
              </a:solidFill>
              <a:latin typeface="전기안전체 Regular TTF"/>
              <a:ea typeface="전기안전체 Regular TTF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5181600" y="3771900"/>
            <a:ext cx="2209800" cy="4191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en-US" sz="2400" b="1" i="1" u="none" strike="noStrike">
                <a:solidFill>
                  <a:srgbClr val="107053"/>
                </a:solidFill>
                <a:latin typeface="전기안전체 Regular TTF"/>
                <a:ea typeface="전기안전체 Regular TTF"/>
              </a:rPr>
              <a:t>Database</a:t>
            </a:r>
            <a:endParaRPr lang="en-US" sz="2400" b="1" i="1" u="none" strike="noStrike">
              <a:solidFill>
                <a:srgbClr val="107053"/>
              </a:solidFill>
              <a:latin typeface="전기안전체 Regular TTF"/>
              <a:ea typeface="전기안전체 Regular TTF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7467600" y="3771900"/>
            <a:ext cx="2641600" cy="4191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en-US" sz="2400" b="1" i="1" u="none" strike="noStrike">
                <a:solidFill>
                  <a:srgbClr val="107053"/>
                </a:solidFill>
                <a:latin typeface="전기안전체 Regular TTF"/>
                <a:ea typeface="전기안전체 Regular TTF"/>
              </a:rPr>
              <a:t>Infrastructure</a:t>
            </a:r>
            <a:endParaRPr lang="en-US" sz="2400" b="1" i="1" u="none" strike="noStrike">
              <a:solidFill>
                <a:srgbClr val="107053"/>
              </a:solidFill>
              <a:latin typeface="전기안전체 Regular TTF"/>
              <a:ea typeface="전기안전체 Regular TTF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0210800" y="3771900"/>
            <a:ext cx="2641600" cy="4191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ko-KR" sz="2400" b="1" i="1" u="none" strike="noStrike">
                <a:solidFill>
                  <a:srgbClr val="107053"/>
                </a:solidFill>
                <a:latin typeface="전기안전체 Regular TTF"/>
                <a:ea typeface="전기안전체 Regular TTF"/>
              </a:rPr>
              <a:t>형상관리</a:t>
            </a:r>
            <a:endParaRPr lang="ko-KR" sz="2400" b="1" i="1" u="none" strike="noStrike">
              <a:solidFill>
                <a:srgbClr val="107053"/>
              </a:solidFill>
              <a:latin typeface="전기안전체 Regular TTF"/>
              <a:ea typeface="전기안전체 Regular TTF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2438400" y="6781800"/>
            <a:ext cx="2425700" cy="9652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16199"/>
              </a:lnSpc>
              <a:defRPr/>
            </a:pPr>
            <a:r>
              <a:rPr lang="en-US" sz="1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-Spring Framework</a:t>
            </a:r>
            <a:endParaRPr lang="en-US" sz="18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ctr">
              <a:lnSpc>
                <a:spcPct val="116199"/>
              </a:lnSpc>
              <a:defRPr/>
            </a:pPr>
            <a:r>
              <a:rPr lang="en-US" sz="1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-MyBatis</a:t>
            </a:r>
            <a:endParaRPr lang="en-US" sz="18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5257800" y="7226300"/>
            <a:ext cx="2006600" cy="647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16199"/>
              </a:lnSpc>
              <a:defRPr/>
            </a:pPr>
            <a:r>
              <a:rPr lang="en-US" sz="1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-MySQL</a:t>
            </a:r>
            <a:endParaRPr lang="en-US" sz="18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7772400" y="7366000"/>
            <a:ext cx="2273300" cy="3302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16199"/>
              </a:lnSpc>
              <a:defRPr/>
            </a:pPr>
            <a:r>
              <a:rPr lang="en-US" sz="1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-AWS</a:t>
            </a:r>
            <a:endParaRPr lang="en-US" sz="18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0515600" y="7099300"/>
            <a:ext cx="2324100" cy="3302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16199"/>
              </a:lnSpc>
              <a:defRPr/>
            </a:pPr>
            <a:r>
              <a:rPr lang="en-US" sz="1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-GitHub</a:t>
            </a:r>
            <a:endParaRPr lang="en-US" sz="18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3106400" y="6807200"/>
            <a:ext cx="2324100" cy="1282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16199"/>
              </a:lnSpc>
              <a:defRPr/>
            </a:pPr>
            <a:r>
              <a:rPr lang="en-US" sz="1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-Python</a:t>
            </a:r>
            <a:endParaRPr lang="en-US" sz="18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ctr">
              <a:lnSpc>
                <a:spcPct val="116199"/>
              </a:lnSpc>
              <a:defRPr/>
            </a:pPr>
            <a:r>
              <a:rPr lang="en-US" sz="1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 -ElasticSearch </a:t>
            </a:r>
            <a:endParaRPr lang="en-US" sz="18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ctr">
              <a:lnSpc>
                <a:spcPct val="116199"/>
              </a:lnSpc>
              <a:defRPr/>
            </a:pPr>
            <a:r>
              <a:rPr lang="en-US" sz="1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-Kibana</a:t>
            </a:r>
            <a:endParaRPr lang="en-US" sz="18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15697200" y="3771900"/>
            <a:ext cx="2374900" cy="4191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ko-KR" sz="2400" b="1" i="1" u="none" strike="noStrike">
                <a:solidFill>
                  <a:srgbClr val="107053"/>
                </a:solidFill>
                <a:latin typeface="전기안전체 Regular TTF"/>
                <a:ea typeface="전기안전체 Regular TTF"/>
              </a:rPr>
              <a:t>개발</a:t>
            </a:r>
            <a:r>
              <a:rPr lang="en-US" sz="2400" b="1" i="1" u="none" strike="noStrike">
                <a:solidFill>
                  <a:srgbClr val="107053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2400" b="1" i="1" u="none" strike="noStrike">
                <a:solidFill>
                  <a:srgbClr val="107053"/>
                </a:solidFill>
                <a:latin typeface="전기안전체 Regular TTF"/>
                <a:ea typeface="전기안전체 Regular TTF"/>
              </a:rPr>
              <a:t>툴</a:t>
            </a:r>
            <a:r>
              <a:rPr lang="en-US" sz="2400" b="1" i="1" u="none" strike="noStrike">
                <a:solidFill>
                  <a:srgbClr val="107053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2400" b="1" i="1" u="none" strike="noStrike">
                <a:solidFill>
                  <a:srgbClr val="107053"/>
                </a:solidFill>
                <a:latin typeface="전기안전체 Regular TTF"/>
                <a:ea typeface="전기안전체 Regular TTF"/>
              </a:rPr>
              <a:t>및</a:t>
            </a:r>
            <a:r>
              <a:rPr lang="en-US" sz="2400" b="1" i="1" u="none" strike="noStrike">
                <a:solidFill>
                  <a:srgbClr val="107053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2400" b="1" i="1" u="none" strike="noStrike">
                <a:solidFill>
                  <a:srgbClr val="107053"/>
                </a:solidFill>
                <a:latin typeface="전기안전체 Regular TTF"/>
                <a:ea typeface="전기안전체 Regular TTF"/>
              </a:rPr>
              <a:t>웹서버</a:t>
            </a:r>
            <a:endParaRPr lang="ko-KR" sz="2400" b="1" i="1" u="none" strike="noStrike">
              <a:solidFill>
                <a:srgbClr val="107053"/>
              </a:solidFill>
              <a:latin typeface="전기안전체 Regular TTF"/>
              <a:ea typeface="전기안전체 Regular TTF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15925800" y="5816600"/>
            <a:ext cx="1955800" cy="22479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16199"/>
              </a:lnSpc>
              <a:defRPr/>
            </a:pPr>
            <a:r>
              <a:rPr lang="en-US" sz="1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-Eclipse (STS3 Framework)</a:t>
            </a:r>
            <a:endParaRPr lang="en-US" sz="18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ctr">
              <a:lnSpc>
                <a:spcPct val="116199"/>
              </a:lnSpc>
              <a:defRPr/>
            </a:pPr>
            <a:r>
              <a:rPr lang="en-US" sz="1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-Spyder</a:t>
            </a:r>
            <a:endParaRPr lang="en-US" sz="18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ctr">
              <a:lnSpc>
                <a:spcPct val="116199"/>
              </a:lnSpc>
              <a:defRPr/>
            </a:pPr>
            <a:r>
              <a:rPr lang="en-US" sz="1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 -VS Code </a:t>
            </a:r>
            <a:endParaRPr lang="en-US" sz="18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ctr">
              <a:lnSpc>
                <a:spcPct val="116199"/>
              </a:lnSpc>
              <a:defRPr/>
            </a:pPr>
            <a:r>
              <a:rPr lang="en-US" sz="1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-MySQL </a:t>
            </a:r>
            <a:endParaRPr lang="en-US" sz="18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ctr">
              <a:lnSpc>
                <a:spcPct val="116199"/>
              </a:lnSpc>
              <a:defRPr/>
            </a:pPr>
            <a:r>
              <a:rPr lang="en-US" sz="1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-Workbench</a:t>
            </a:r>
            <a:endParaRPr lang="en-US" sz="18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ctr">
              <a:lnSpc>
                <a:spcPct val="116199"/>
              </a:lnSpc>
              <a:defRPr/>
            </a:pPr>
            <a:r>
              <a:rPr lang="en-US" sz="1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-Apache Tomcat</a:t>
            </a:r>
            <a:endParaRPr lang="en-US" sz="18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12954000" y="3771900"/>
            <a:ext cx="2641600" cy="4191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ko-KR" sz="2400" b="1" i="1" u="none" strike="noStrike">
                <a:solidFill>
                  <a:srgbClr val="107053"/>
                </a:solidFill>
                <a:latin typeface="전기안전체 Regular TTF"/>
                <a:ea typeface="전기안전체 Regular TTF"/>
              </a:rPr>
              <a:t>데이터</a:t>
            </a:r>
            <a:r>
              <a:rPr lang="en-US" sz="2400" b="1" i="1" u="none" strike="noStrike">
                <a:solidFill>
                  <a:srgbClr val="107053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2400" b="1" i="1" u="none" strike="noStrike">
                <a:solidFill>
                  <a:srgbClr val="107053"/>
                </a:solidFill>
                <a:latin typeface="전기안전체 Regular TTF"/>
                <a:ea typeface="전기안전체 Regular TTF"/>
              </a:rPr>
              <a:t>수집</a:t>
            </a:r>
            <a:r>
              <a:rPr lang="en-US" sz="2400" b="1" i="1" u="none" strike="noStrike">
                <a:solidFill>
                  <a:srgbClr val="107053"/>
                </a:solidFill>
                <a:latin typeface="전기안전체 Regular TTF"/>
                <a:ea typeface="전기안전체 Regular TTF"/>
              </a:rPr>
              <a:t>/</a:t>
            </a:r>
            <a:r>
              <a:rPr lang="ko-KR" sz="2400" b="1" i="1" u="none" strike="noStrike">
                <a:solidFill>
                  <a:srgbClr val="107053"/>
                </a:solidFill>
                <a:latin typeface="전기안전체 Regular TTF"/>
                <a:ea typeface="전기안전체 Regular TTF"/>
              </a:rPr>
              <a:t>분석</a:t>
            </a:r>
            <a:endParaRPr lang="ko-KR" sz="2400" b="1" i="1" u="none" strike="noStrike">
              <a:solidFill>
                <a:srgbClr val="107053"/>
              </a:solidFill>
              <a:latin typeface="전기안전체 Regular TTF"/>
              <a:ea typeface="전기안전체 Regular TTF"/>
            </a:endParaRPr>
          </a:p>
        </p:txBody>
      </p:sp>
    </p:spTree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4f3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-38100"/>
            <a:ext cx="18288000" cy="33782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25400" y="3327400"/>
            <a:ext cx="18313400" cy="69596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6256000" y="-12700"/>
            <a:ext cx="3340100" cy="33401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584199" y="1143000"/>
            <a:ext cx="7188200" cy="939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16199"/>
              </a:lnSpc>
              <a:defRPr/>
            </a:pPr>
            <a:r>
              <a:rPr lang="en-US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4.</a:t>
            </a:r>
            <a:r>
              <a:rPr lang="ko-KR" altLang="en-US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 </a:t>
            </a:r>
            <a:r>
              <a:rPr lang="ko-KR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프로젝트</a:t>
            </a:r>
            <a:r>
              <a:rPr lang="en-US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 </a:t>
            </a:r>
            <a:r>
              <a:rPr lang="ko-KR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워크플로우</a:t>
            </a:r>
            <a:endParaRPr lang="ko-KR" sz="5300" b="1" i="0" u="none" strike="noStrike">
              <a:solidFill>
                <a:srgbClr val="f4f3f1"/>
              </a:solidFill>
              <a:latin typeface="김해가야체 Regular"/>
              <a:ea typeface="김해가야체 Regular"/>
            </a:endParaRPr>
          </a:p>
        </p:txBody>
      </p:sp>
    </p:spTree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4f3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38100"/>
            <a:ext cx="18288000" cy="33782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294100" y="-12700"/>
            <a:ext cx="3340100" cy="33401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800100" y="1168400"/>
            <a:ext cx="5372100" cy="939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16199"/>
              </a:lnSpc>
              <a:defRPr/>
            </a:pPr>
            <a:r>
              <a:rPr lang="en-US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5.</a:t>
            </a:r>
            <a:r>
              <a:rPr lang="ko-KR" altLang="en-US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 </a:t>
            </a:r>
            <a:r>
              <a:rPr lang="ko-KR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일정</a:t>
            </a:r>
            <a:r>
              <a:rPr lang="en-US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/</a:t>
            </a:r>
            <a:r>
              <a:rPr lang="ko-KR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범위관리</a:t>
            </a:r>
            <a:endParaRPr lang="ko-KR" sz="5300" b="1" i="0" u="none" strike="noStrike">
              <a:solidFill>
                <a:srgbClr val="f4f3f1"/>
              </a:solidFill>
              <a:latin typeface="김해가야체 Regular"/>
              <a:ea typeface="김해가야체 Regular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609600" y="3543300"/>
          <a:ext cx="17145000" cy="6400801"/>
        </p:xfrm>
        <a:graphic>
          <a:graphicData uri="http://schemas.openxmlformats.org/drawingml/2006/table">
            <a:tbl>
              <a:tblPr firstRow="1" bandRow="1">
                <a:tableStyleId>{E1AC179A-AAE8-4965-B83C-04088BF44C00}</a:tableStyleId>
              </a:tblPr>
              <a:tblGrid>
                <a:gridCol w="4288380"/>
                <a:gridCol w="12856620"/>
              </a:tblGrid>
              <a:tr h="69826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36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Date</a:t>
                      </a:r>
                      <a:endParaRPr lang="en-US" altLang="ko-KR" sz="3600">
                        <a:solidFill>
                          <a:srgbClr val="616161"/>
                        </a:solidFill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36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Task</a:t>
                      </a:r>
                      <a:endParaRPr lang="en-US" altLang="ko-KR" sz="3600">
                        <a:solidFill>
                          <a:srgbClr val="616161"/>
                        </a:solidFill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/>
                </a:tc>
              </a:tr>
              <a:tr h="69826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l">
                        <a:lnSpc>
                          <a:spcPct val="116199"/>
                        </a:lnSpc>
                        <a:defRPr/>
                      </a:pPr>
                      <a:r>
                        <a:rPr lang="en-US" sz="3000" b="0" i="0" u="none" strike="noStrike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8/20 ~ 8/21</a:t>
                      </a:r>
                      <a:endParaRPr lang="en-US" altLang="ko-KR" sz="3000" b="0" i="0" u="none" strike="noStrike">
                        <a:solidFill>
                          <a:srgbClr val="616161"/>
                        </a:solidFill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주제 선정, 제안서 작성</a:t>
                      </a:r>
                      <a:endParaRPr lang="ko-KR" altLang="en-US" sz="3000">
                        <a:solidFill>
                          <a:srgbClr val="616161"/>
                        </a:solidFill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/>
                </a:tc>
              </a:tr>
              <a:tr h="62553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8/22</a:t>
                      </a:r>
                      <a:r>
                        <a:rPr lang="ko-KR" altLang="en-US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 </a:t>
                      </a: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~</a:t>
                      </a:r>
                      <a:r>
                        <a:rPr lang="ko-KR" altLang="en-US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 </a:t>
                      </a: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8/26</a:t>
                      </a:r>
                      <a:endParaRPr lang="en-US" altLang="ko-KR" sz="3000">
                        <a:solidFill>
                          <a:srgbClr val="616161"/>
                        </a:solidFill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기능 설계 </a:t>
                      </a: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(Workflow, </a:t>
                      </a:r>
                      <a:r>
                        <a:rPr lang="ko-KR" altLang="en-US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기능분해도</a:t>
                      </a: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,</a:t>
                      </a:r>
                      <a:r>
                        <a:rPr lang="ko-KR" altLang="en-US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 </a:t>
                      </a: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CRUD</a:t>
                      </a:r>
                      <a:r>
                        <a:rPr lang="ko-KR" altLang="en-US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 매트릭스</a:t>
                      </a: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,</a:t>
                      </a:r>
                      <a:r>
                        <a:rPr lang="ko-KR" altLang="en-US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 메뉴 구성도 등</a:t>
                      </a: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)</a:t>
                      </a:r>
                      <a:endParaRPr lang="en-US" altLang="ko-KR" sz="3000">
                        <a:solidFill>
                          <a:srgbClr val="616161"/>
                        </a:solidFill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/>
                </a:tc>
              </a:tr>
              <a:tr h="62553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8/23</a:t>
                      </a:r>
                      <a:r>
                        <a:rPr lang="ko-KR" altLang="en-US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 </a:t>
                      </a: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~</a:t>
                      </a:r>
                      <a:r>
                        <a:rPr lang="ko-KR" altLang="en-US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 </a:t>
                      </a: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8/27</a:t>
                      </a:r>
                      <a:endParaRPr lang="en-US" altLang="ko-KR" sz="3000">
                        <a:solidFill>
                          <a:srgbClr val="616161"/>
                        </a:solidFill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시스템 설계 및 테스트</a:t>
                      </a:r>
                      <a:endParaRPr lang="ko-KR" altLang="en-US" sz="3000">
                        <a:solidFill>
                          <a:srgbClr val="616161"/>
                        </a:solidFill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/>
                </a:tc>
              </a:tr>
              <a:tr h="62553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8/23</a:t>
                      </a:r>
                      <a:r>
                        <a:rPr lang="ko-KR" altLang="en-US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 </a:t>
                      </a: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~</a:t>
                      </a:r>
                      <a:r>
                        <a:rPr lang="ko-KR" altLang="en-US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 </a:t>
                      </a: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8/27</a:t>
                      </a:r>
                      <a:endParaRPr lang="en-US" altLang="ko-KR" sz="3000">
                        <a:solidFill>
                          <a:srgbClr val="616161"/>
                        </a:solidFill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UI / UX </a:t>
                      </a:r>
                      <a:r>
                        <a:rPr lang="ko-KR" altLang="en-US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기획</a:t>
                      </a:r>
                      <a:endParaRPr lang="ko-KR" altLang="en-US" sz="3000">
                        <a:solidFill>
                          <a:srgbClr val="616161"/>
                        </a:solidFill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/>
                </a:tc>
              </a:tr>
              <a:tr h="62553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8/28</a:t>
                      </a:r>
                      <a:r>
                        <a:rPr lang="ko-KR" altLang="en-US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 </a:t>
                      </a: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~</a:t>
                      </a:r>
                      <a:r>
                        <a:rPr lang="ko-KR" altLang="en-US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 </a:t>
                      </a: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8/29</a:t>
                      </a:r>
                      <a:endParaRPr lang="en-US" altLang="ko-KR" sz="3000">
                        <a:solidFill>
                          <a:srgbClr val="616161"/>
                        </a:solidFill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Database </a:t>
                      </a:r>
                      <a:r>
                        <a:rPr lang="ko-KR" altLang="en-US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설계</a:t>
                      </a:r>
                      <a:endParaRPr lang="ko-KR" altLang="en-US" sz="3000">
                        <a:solidFill>
                          <a:srgbClr val="616161"/>
                        </a:solidFill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/>
                </a:tc>
              </a:tr>
              <a:tr h="62553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8/28</a:t>
                      </a:r>
                      <a:r>
                        <a:rPr lang="ko-KR" altLang="en-US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 </a:t>
                      </a: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~</a:t>
                      </a:r>
                      <a:r>
                        <a:rPr lang="ko-KR" altLang="en-US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 </a:t>
                      </a: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8/30</a:t>
                      </a:r>
                      <a:endParaRPr lang="en-US" altLang="ko-KR" sz="3000">
                        <a:solidFill>
                          <a:srgbClr val="616161"/>
                        </a:solidFill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데이터 수집 </a:t>
                      </a: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/</a:t>
                      </a:r>
                      <a:r>
                        <a:rPr lang="ko-KR" altLang="en-US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 정의 </a:t>
                      </a: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/</a:t>
                      </a:r>
                      <a:r>
                        <a:rPr lang="ko-KR" altLang="en-US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 가공</a:t>
                      </a:r>
                      <a:endParaRPr lang="ko-KR" altLang="en-US" sz="3000">
                        <a:solidFill>
                          <a:srgbClr val="616161"/>
                        </a:solidFill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/>
                </a:tc>
              </a:tr>
              <a:tr h="62553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9/2</a:t>
                      </a:r>
                      <a:r>
                        <a:rPr lang="ko-KR" altLang="en-US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 </a:t>
                      </a: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~</a:t>
                      </a:r>
                      <a:r>
                        <a:rPr lang="ko-KR" altLang="en-US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 </a:t>
                      </a: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9/13</a:t>
                      </a:r>
                      <a:endParaRPr lang="en-US" altLang="ko-KR" sz="3000">
                        <a:solidFill>
                          <a:srgbClr val="616161"/>
                        </a:solidFill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개발</a:t>
                      </a:r>
                      <a:endParaRPr lang="ko-KR" altLang="en-US" sz="3000">
                        <a:solidFill>
                          <a:srgbClr val="616161"/>
                        </a:solidFill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/>
                </a:tc>
              </a:tr>
              <a:tr h="62553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9/12</a:t>
                      </a:r>
                      <a:r>
                        <a:rPr lang="ko-KR" altLang="en-US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 </a:t>
                      </a: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~</a:t>
                      </a:r>
                      <a:r>
                        <a:rPr lang="ko-KR" altLang="en-US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 </a:t>
                      </a: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9/13</a:t>
                      </a:r>
                      <a:endParaRPr lang="en-US" altLang="ko-KR" sz="3000">
                        <a:solidFill>
                          <a:srgbClr val="616161"/>
                        </a:solidFill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통합 및 테스트</a:t>
                      </a:r>
                      <a:endParaRPr lang="ko-KR" altLang="en-US" sz="3000">
                        <a:solidFill>
                          <a:srgbClr val="616161"/>
                        </a:solidFill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/>
                </a:tc>
              </a:tr>
              <a:tr h="62553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9/20</a:t>
                      </a:r>
                      <a:r>
                        <a:rPr lang="ko-KR" altLang="en-US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 </a:t>
                      </a: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~</a:t>
                      </a:r>
                      <a:r>
                        <a:rPr lang="ko-KR" altLang="en-US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 </a:t>
                      </a: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9/23</a:t>
                      </a:r>
                      <a:endParaRPr lang="en-US" altLang="ko-KR" sz="3000">
                        <a:solidFill>
                          <a:srgbClr val="616161"/>
                        </a:solidFill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보고서 작성</a:t>
                      </a:r>
                      <a:endParaRPr lang="ko-KR" altLang="en-US" sz="3000">
                        <a:solidFill>
                          <a:srgbClr val="616161"/>
                        </a:solidFill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4823014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4f3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38100"/>
            <a:ext cx="18288000" cy="25019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294100" y="12700"/>
            <a:ext cx="2463800" cy="24638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800100" y="749300"/>
            <a:ext cx="5448300" cy="939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16199"/>
              </a:lnSpc>
              <a:defRPr/>
            </a:pPr>
            <a:r>
              <a:rPr lang="en-US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6.</a:t>
            </a:r>
            <a:r>
              <a:rPr lang="ko-KR" altLang="en-US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 </a:t>
            </a:r>
            <a:r>
              <a:rPr lang="ko-KR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프로젝트</a:t>
            </a:r>
            <a:r>
              <a:rPr lang="en-US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 </a:t>
            </a:r>
            <a:r>
              <a:rPr lang="ko-KR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일정</a:t>
            </a:r>
            <a:endParaRPr lang="ko-KR" sz="5300" b="1" i="0" u="none" strike="noStrike">
              <a:solidFill>
                <a:srgbClr val="f4f3f1"/>
              </a:solidFill>
              <a:latin typeface="김해가야체 Regular"/>
              <a:ea typeface="김해가야체 Regular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274356" y="3238500"/>
          <a:ext cx="17785028" cy="6275828"/>
        </p:xfrm>
        <a:graphic>
          <a:graphicData uri="http://schemas.openxmlformats.org/drawingml/2006/table">
            <a:tbl>
              <a:tblPr firstRow="1" bandRow="1"/>
              <a:tblGrid>
                <a:gridCol w="3383280"/>
                <a:gridCol w="626163"/>
                <a:gridCol w="626163"/>
                <a:gridCol w="626163"/>
                <a:gridCol w="626163"/>
                <a:gridCol w="626163"/>
                <a:gridCol w="626163"/>
                <a:gridCol w="626163"/>
                <a:gridCol w="626163"/>
                <a:gridCol w="626163"/>
                <a:gridCol w="626163"/>
                <a:gridCol w="626163"/>
                <a:gridCol w="626163"/>
                <a:gridCol w="626163"/>
                <a:gridCol w="626163"/>
                <a:gridCol w="626163"/>
                <a:gridCol w="626163"/>
                <a:gridCol w="626163"/>
                <a:gridCol w="626163"/>
                <a:gridCol w="626163"/>
                <a:gridCol w="626163"/>
                <a:gridCol w="626163"/>
                <a:gridCol w="626163"/>
                <a:gridCol w="626163"/>
              </a:tblGrid>
              <a:tr h="367665">
                <a:tc row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600">
                          <a:latin typeface="전기안전체 Regular TTF"/>
                          <a:ea typeface="전기안전체 Regular TTF"/>
                        </a:rPr>
                        <a:t>작업</a:t>
                      </a:r>
                      <a:endParaRPr lang="ko-KR" altLang="en-US" sz="3600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/>
                </a:tc>
                <a:tc gridSpan="10"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atin typeface="전기안전체 Regular TTF"/>
                          <a:ea typeface="전기안전체 Regular TTF"/>
                        </a:rPr>
                        <a:t>8</a:t>
                      </a:r>
                      <a:r>
                        <a:rPr lang="ko-KR" altLang="en-US">
                          <a:latin typeface="전기안전체 Regular TTF"/>
                          <a:ea typeface="전기안전체 Regular TTF"/>
                        </a:rPr>
                        <a:t>월</a:t>
                      </a: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72009" marR="36004" marT="36004" marB="36004"/>
                </a:tc>
                <a:tc hMerge="1"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72009" marR="36004" marT="36004" marB="36004"/>
                </a:tc>
                <a:tc hMerge="1"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72009" marR="36004" marT="36004" marB="36004"/>
                </a:tc>
                <a:tc hMerge="1"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72009" marR="36004" marT="36004" marB="36004"/>
                </a:tc>
                <a:tc hMerge="1"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72009" marR="36004" marT="36004" marB="36004"/>
                </a:tc>
                <a:tc hMerge="1"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72009" marR="36004" marT="36004" marB="36004"/>
                </a:tc>
                <a:tc hMerge="1"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72009" marR="36004" marT="36004" marB="36004"/>
                </a:tc>
                <a:tc hMerge="1"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72009" marR="36004" marT="36004" marB="36004"/>
                </a:tc>
                <a:tc hMerge="1"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72009" marR="36004" marT="36004" marB="36004"/>
                </a:tc>
                <a:tc hMerge="1"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72009" marR="36004" marT="36004" marB="36004"/>
                </a:tc>
                <a:tc gridSpan="13"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atin typeface="전기안전체 Regular TTF"/>
                          <a:ea typeface="전기안전체 Regular TTF"/>
                        </a:rPr>
                        <a:t>9</a:t>
                      </a:r>
                      <a:r>
                        <a:rPr lang="ko-KR" altLang="en-US">
                          <a:latin typeface="전기안전체 Regular TTF"/>
                          <a:ea typeface="전기안전체 Regular TTF"/>
                        </a:rPr>
                        <a:t>월</a:t>
                      </a: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72009" marR="36004" marT="36004" marB="36004"/>
                </a:tc>
                <a:tc hMerge="1"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72009" marR="36004" marT="36004" marB="36004"/>
                </a:tc>
                <a:tc hMerge="1"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72009" marR="36004" marT="36004" marB="36004"/>
                </a:tc>
                <a:tc hMerge="1"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72009" marR="36004" marT="36004" marB="36004"/>
                </a:tc>
                <a:tc hMerge="1"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72009" marR="36004" marT="36004" marB="36004"/>
                </a:tc>
                <a:tc hMerge="1"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72009" marR="36004" marT="36004" marB="36004"/>
                </a:tc>
                <a:tc hMerge="1"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72009" marR="36004" marT="36004" marB="36004"/>
                </a:tc>
                <a:tc hMerge="1"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72009" marR="36004" marT="36004" marB="36004"/>
                </a:tc>
                <a:tc hMerge="1"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72009" marR="36004" marT="36004" marB="36004"/>
                </a:tc>
                <a:tc hMerge="1"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72009" marR="36004" marT="36004" marB="36004"/>
                </a:tc>
                <a:tc hMerge="1"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72009" marR="36004" marT="36004" marB="36004"/>
                </a:tc>
                <a:tc hMerge="1"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72009" marR="36004" marT="36004" marB="36004"/>
                </a:tc>
                <a:tc hMerge="1"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72009" marR="36004" marT="36004" marB="36004"/>
                </a:tc>
              </a:tr>
              <a:tr h="367665"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atin typeface="전기안전체 Regular TTF"/>
                          <a:ea typeface="전기안전체 Regular TTF"/>
                        </a:rPr>
                        <a:t>19</a:t>
                      </a:r>
                      <a:endParaRPr lang="en-US" altLang="ko-KR">
                        <a:latin typeface="전기안전체 Regular TTF"/>
                        <a:ea typeface="전기안전체 Regular TTF"/>
                      </a:endParaRPr>
                    </a:p>
                  </a:txBody>
                  <a:tcPr marL="72009" marR="36004" marT="36004" marB="36004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atin typeface="전기안전체 Regular TTF"/>
                          <a:ea typeface="전기안전체 Regular TTF"/>
                        </a:rPr>
                        <a:t>20</a:t>
                      </a:r>
                      <a:endParaRPr lang="en-US" altLang="ko-KR">
                        <a:latin typeface="전기안전체 Regular TTF"/>
                        <a:ea typeface="전기안전체 Regular TTF"/>
                      </a:endParaRPr>
                    </a:p>
                  </a:txBody>
                  <a:tcPr marL="72009" marR="36004" marT="36004" marB="36004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atin typeface="전기안전체 Regular TTF"/>
                          <a:ea typeface="전기안전체 Regular TTF"/>
                        </a:rPr>
                        <a:t>21</a:t>
                      </a:r>
                      <a:endParaRPr lang="en-US" altLang="ko-KR">
                        <a:latin typeface="전기안전체 Regular TTF"/>
                        <a:ea typeface="전기안전체 Regular TTF"/>
                      </a:endParaRPr>
                    </a:p>
                  </a:txBody>
                  <a:tcPr marL="72009" marR="36004" marT="36004" marB="36004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atin typeface="전기안전체 Regular TTF"/>
                          <a:ea typeface="전기안전체 Regular TTF"/>
                        </a:rPr>
                        <a:t>22</a:t>
                      </a:r>
                      <a:endParaRPr lang="en-US" altLang="ko-KR">
                        <a:latin typeface="전기안전체 Regular TTF"/>
                        <a:ea typeface="전기안전체 Regular TTF"/>
                      </a:endParaRPr>
                    </a:p>
                  </a:txBody>
                  <a:tcPr marL="72009" marR="36004" marT="36004" marB="36004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atin typeface="전기안전체 Regular TTF"/>
                          <a:ea typeface="전기안전체 Regular TTF"/>
                        </a:rPr>
                        <a:t>23</a:t>
                      </a:r>
                      <a:endParaRPr lang="en-US" altLang="ko-KR">
                        <a:latin typeface="전기안전체 Regular TTF"/>
                        <a:ea typeface="전기안전체 Regular TTF"/>
                      </a:endParaRPr>
                    </a:p>
                  </a:txBody>
                  <a:tcPr marL="72009" marR="36004" marT="36004" marB="36004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atin typeface="전기안전체 Regular TTF"/>
                          <a:ea typeface="전기안전체 Regular TTF"/>
                        </a:rPr>
                        <a:t>26</a:t>
                      </a:r>
                      <a:endParaRPr lang="en-US" altLang="ko-KR">
                        <a:latin typeface="전기안전체 Regular TTF"/>
                        <a:ea typeface="전기안전체 Regular TTF"/>
                      </a:endParaRPr>
                    </a:p>
                  </a:txBody>
                  <a:tcPr marL="72009" marR="36004" marT="36004" marB="36004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atin typeface="전기안전체 Regular TTF"/>
                          <a:ea typeface="전기안전체 Regular TTF"/>
                        </a:rPr>
                        <a:t>27</a:t>
                      </a:r>
                      <a:endParaRPr lang="en-US" altLang="ko-KR">
                        <a:latin typeface="전기안전체 Regular TTF"/>
                        <a:ea typeface="전기안전체 Regular TTF"/>
                      </a:endParaRPr>
                    </a:p>
                  </a:txBody>
                  <a:tcPr marL="72009" marR="36004" marT="36004" marB="36004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atin typeface="전기안전체 Regular TTF"/>
                          <a:ea typeface="전기안전체 Regular TTF"/>
                        </a:rPr>
                        <a:t>28</a:t>
                      </a:r>
                      <a:endParaRPr lang="en-US" altLang="ko-KR">
                        <a:latin typeface="전기안전체 Regular TTF"/>
                        <a:ea typeface="전기안전체 Regular TTF"/>
                      </a:endParaRPr>
                    </a:p>
                  </a:txBody>
                  <a:tcPr marL="72009" marR="36004" marT="36004" marB="36004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atin typeface="전기안전체 Regular TTF"/>
                          <a:ea typeface="전기안전체 Regular TTF"/>
                        </a:rPr>
                        <a:t>29</a:t>
                      </a:r>
                      <a:endParaRPr lang="en-US" altLang="ko-KR">
                        <a:latin typeface="전기안전체 Regular TTF"/>
                        <a:ea typeface="전기안전체 Regular TTF"/>
                      </a:endParaRPr>
                    </a:p>
                  </a:txBody>
                  <a:tcPr marL="72009" marR="36004" marT="36004" marB="36004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atin typeface="전기안전체 Regular TTF"/>
                          <a:ea typeface="전기안전체 Regular TTF"/>
                        </a:rPr>
                        <a:t>30</a:t>
                      </a:r>
                      <a:endParaRPr lang="en-US" altLang="ko-KR">
                        <a:latin typeface="전기안전체 Regular TTF"/>
                        <a:ea typeface="전기안전체 Regular TTF"/>
                      </a:endParaRPr>
                    </a:p>
                  </a:txBody>
                  <a:tcPr marL="72009" marR="36004" marT="36004" marB="36004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atin typeface="전기안전체 Regular TTF"/>
                          <a:ea typeface="전기안전체 Regular TTF"/>
                        </a:rPr>
                        <a:t>2</a:t>
                      </a:r>
                      <a:endParaRPr lang="en-US" altLang="ko-KR">
                        <a:latin typeface="전기안전체 Regular TTF"/>
                        <a:ea typeface="전기안전체 Regular TTF"/>
                      </a:endParaRPr>
                    </a:p>
                  </a:txBody>
                  <a:tcPr marL="72009" marR="36004" marT="36004" marB="36004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atin typeface="전기안전체 Regular TTF"/>
                          <a:ea typeface="전기안전체 Regular TTF"/>
                        </a:rPr>
                        <a:t>3</a:t>
                      </a:r>
                      <a:endParaRPr lang="en-US" altLang="ko-KR">
                        <a:latin typeface="전기안전체 Regular TTF"/>
                        <a:ea typeface="전기안전체 Regular TTF"/>
                      </a:endParaRPr>
                    </a:p>
                  </a:txBody>
                  <a:tcPr marL="72009" marR="36004" marT="36004" marB="36004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atin typeface="전기안전체 Regular TTF"/>
                          <a:ea typeface="전기안전체 Regular TTF"/>
                        </a:rPr>
                        <a:t>4</a:t>
                      </a:r>
                      <a:endParaRPr lang="en-US" altLang="ko-KR">
                        <a:latin typeface="전기안전체 Regular TTF"/>
                        <a:ea typeface="전기안전체 Regular TTF"/>
                      </a:endParaRPr>
                    </a:p>
                  </a:txBody>
                  <a:tcPr marL="72009" marR="36004" marT="36004" marB="36004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atin typeface="전기안전체 Regular TTF"/>
                          <a:ea typeface="전기안전체 Regular TTF"/>
                        </a:rPr>
                        <a:t>5</a:t>
                      </a:r>
                      <a:endParaRPr lang="en-US" altLang="ko-KR">
                        <a:latin typeface="전기안전체 Regular TTF"/>
                        <a:ea typeface="전기안전체 Regular TTF"/>
                      </a:endParaRPr>
                    </a:p>
                  </a:txBody>
                  <a:tcPr marL="72009" marR="36004" marT="36004" marB="36004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atin typeface="전기안전체 Regular TTF"/>
                          <a:ea typeface="전기안전체 Regular TTF"/>
                        </a:rPr>
                        <a:t>6</a:t>
                      </a:r>
                      <a:endParaRPr lang="en-US" altLang="ko-KR">
                        <a:latin typeface="전기안전체 Regular TTF"/>
                        <a:ea typeface="전기안전체 Regular TTF"/>
                      </a:endParaRPr>
                    </a:p>
                  </a:txBody>
                  <a:tcPr marL="72009" marR="36004" marT="36004" marB="36004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atin typeface="전기안전체 Regular TTF"/>
                          <a:ea typeface="전기안전체 Regular TTF"/>
                        </a:rPr>
                        <a:t>9</a:t>
                      </a:r>
                      <a:endParaRPr lang="en-US" altLang="ko-KR">
                        <a:latin typeface="전기안전체 Regular TTF"/>
                        <a:ea typeface="전기안전체 Regular TTF"/>
                      </a:endParaRPr>
                    </a:p>
                  </a:txBody>
                  <a:tcPr marL="72009" marR="36004" marT="36004" marB="36004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atin typeface="전기안전체 Regular TTF"/>
                          <a:ea typeface="전기안전체 Regular TTF"/>
                        </a:rPr>
                        <a:t>10</a:t>
                      </a:r>
                      <a:endParaRPr lang="en-US" altLang="ko-KR">
                        <a:latin typeface="전기안전체 Regular TTF"/>
                        <a:ea typeface="전기안전체 Regular TTF"/>
                      </a:endParaRPr>
                    </a:p>
                  </a:txBody>
                  <a:tcPr marL="72009" marR="36004" marT="36004" marB="36004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atin typeface="전기안전체 Regular TTF"/>
                          <a:ea typeface="전기안전체 Regular TTF"/>
                        </a:rPr>
                        <a:t>11</a:t>
                      </a:r>
                      <a:endParaRPr lang="en-US" altLang="ko-KR">
                        <a:latin typeface="전기안전체 Regular TTF"/>
                        <a:ea typeface="전기안전체 Regular TTF"/>
                      </a:endParaRPr>
                    </a:p>
                  </a:txBody>
                  <a:tcPr marL="72009" marR="36004" marT="36004" marB="36004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atin typeface="전기안전체 Regular TTF"/>
                          <a:ea typeface="전기안전체 Regular TTF"/>
                        </a:rPr>
                        <a:t>12</a:t>
                      </a:r>
                      <a:endParaRPr lang="en-US" altLang="ko-KR">
                        <a:latin typeface="전기안전체 Regular TTF"/>
                        <a:ea typeface="전기안전체 Regular TTF"/>
                      </a:endParaRPr>
                    </a:p>
                  </a:txBody>
                  <a:tcPr marL="72009" marR="36004" marT="36004" marB="36004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atin typeface="전기안전체 Regular TTF"/>
                          <a:ea typeface="전기안전체 Regular TTF"/>
                        </a:rPr>
                        <a:t>13</a:t>
                      </a:r>
                      <a:endParaRPr lang="en-US" altLang="ko-KR">
                        <a:latin typeface="전기안전체 Regular TTF"/>
                        <a:ea typeface="전기안전체 Regular TTF"/>
                      </a:endParaRPr>
                    </a:p>
                  </a:txBody>
                  <a:tcPr marL="72009" marR="36004" marT="36004" marB="36004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atin typeface="전기안전체 Regular TTF"/>
                          <a:ea typeface="전기안전체 Regular TTF"/>
                        </a:rPr>
                        <a:t>20</a:t>
                      </a:r>
                      <a:endParaRPr lang="en-US" altLang="ko-KR">
                        <a:latin typeface="전기안전체 Regular TTF"/>
                        <a:ea typeface="전기안전체 Regular TTF"/>
                      </a:endParaRPr>
                    </a:p>
                  </a:txBody>
                  <a:tcPr marL="72009" marR="36004" marT="36004" marB="36004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atin typeface="전기안전체 Regular TTF"/>
                          <a:ea typeface="전기안전체 Regular TTF"/>
                        </a:rPr>
                        <a:t>23</a:t>
                      </a:r>
                      <a:endParaRPr lang="en-US" altLang="ko-KR">
                        <a:latin typeface="전기안전체 Regular TTF"/>
                        <a:ea typeface="전기안전체 Regular TTF"/>
                      </a:endParaRPr>
                    </a:p>
                  </a:txBody>
                  <a:tcPr marL="72009" marR="36004" marT="36004" marB="36004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atin typeface="전기안전체 Regular TTF"/>
                          <a:ea typeface="전기안전체 Regular TTF"/>
                        </a:rPr>
                        <a:t>24</a:t>
                      </a:r>
                      <a:endParaRPr lang="en-US" altLang="ko-KR">
                        <a:latin typeface="전기안전체 Regular TTF"/>
                        <a:ea typeface="전기안전체 Regular TTF"/>
                      </a:endParaRPr>
                    </a:p>
                  </a:txBody>
                  <a:tcPr marL="72009" marR="36004" marT="36004" marB="36004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61207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>
                          <a:latin typeface="전기안전체 Regular TTF"/>
                          <a:ea typeface="전기안전체 Regular TTF"/>
                        </a:rPr>
                        <a:t>주제 선정, 제안서 작성</a:t>
                      </a: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61207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>
                          <a:latin typeface="전기안전체 Regular TTF"/>
                          <a:ea typeface="전기안전체 Regular TTF"/>
                        </a:rPr>
                        <a:t>기능 설계 (Workflow, 기능분해도, CRUD 매트릭스, 메뉴 구성도 등)</a:t>
                      </a: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9d8ad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9d8ad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9d8ad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61207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>
                          <a:latin typeface="전기안전체 Regular TTF"/>
                          <a:ea typeface="전기안전체 Regular TTF"/>
                        </a:rPr>
                        <a:t>시스템 설계 및 테스트</a:t>
                      </a: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cd174">
                        <a:alpha val="66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cd174">
                        <a:alpha val="66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cd174">
                        <a:alpha val="66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61207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atin typeface="전기안전체 Regular TTF"/>
                          <a:ea typeface="전기안전체 Regular TTF"/>
                        </a:rPr>
                        <a:t>UI / UX 기획</a:t>
                      </a:r>
                      <a:endParaRPr lang="en-US" altLang="ko-KR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61207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atin typeface="전기안전체 Regular TTF"/>
                          <a:ea typeface="전기안전체 Regular TTF"/>
                        </a:rPr>
                        <a:t>Database 설계</a:t>
                      </a:r>
                      <a:endParaRPr lang="en-US" altLang="ko-KR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9d8ad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9d8ad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61207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>
                          <a:latin typeface="전기안전체 Regular TTF"/>
                          <a:ea typeface="전기안전체 Regular TTF"/>
                        </a:rPr>
                        <a:t>데이터 수집 / 정의 / 가공</a:t>
                      </a: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e745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e745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e745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61207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>
                          <a:latin typeface="전기안전체 Regular TTF"/>
                          <a:ea typeface="전기안전체 Regular TTF"/>
                        </a:rPr>
                        <a:t>개발</a:t>
                      </a: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61207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>
                          <a:latin typeface="전기안전체 Regular TTF"/>
                          <a:ea typeface="전기안전체 Regular TTF"/>
                        </a:rPr>
                        <a:t>통합 및 테스트</a:t>
                      </a: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cd17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cd17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61207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>
                          <a:latin typeface="전기안전체 Regular TTF"/>
                          <a:ea typeface="전기안전체 Regular TTF"/>
                        </a:rPr>
                        <a:t>보고서 작성</a:t>
                      </a: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5163502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180</ep:Words>
  <ep:PresentationFormat>On-screen Show (4:3)</ep:PresentationFormat>
  <ep:Paragraphs>62</ep:Paragraphs>
  <ep:Slides>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2006-08-16T00:00:00.000</dcterms:created>
  <cp:lastModifiedBy>ledle</cp:lastModifiedBy>
  <dcterms:modified xsi:type="dcterms:W3CDTF">2024-08-23T08:36:14.444</dcterms:modified>
  <cp:revision>28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