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03" r:id="rId2"/>
    <p:sldId id="281" r:id="rId3"/>
    <p:sldId id="282" r:id="rId4"/>
    <p:sldId id="284" r:id="rId5"/>
    <p:sldId id="287" r:id="rId6"/>
    <p:sldId id="294" r:id="rId7"/>
    <p:sldId id="312" r:id="rId8"/>
    <p:sldId id="305" r:id="rId9"/>
    <p:sldId id="306" r:id="rId10"/>
    <p:sldId id="308" r:id="rId11"/>
    <p:sldId id="310" r:id="rId12"/>
    <p:sldId id="311" r:id="rId1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78ADCD"/>
    <a:srgbClr val="FE5C5C"/>
    <a:srgbClr val="B3D3EA"/>
    <a:srgbClr val="00B0F0"/>
    <a:srgbClr val="000000"/>
    <a:srgbClr val="096713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06" autoAdjust="0"/>
    <p:restoredTop sz="84393" autoAdjust="0"/>
  </p:normalViewPr>
  <p:slideViewPr>
    <p:cSldViewPr>
      <p:cViewPr>
        <p:scale>
          <a:sx n="75" d="100"/>
          <a:sy n="75" d="100"/>
        </p:scale>
        <p:origin x="-108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5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27"/>
  <c:chart>
    <c:autoTitleDeleted val="1"/>
    <c:plotArea>
      <c:layout>
        <c:manualLayout>
          <c:layoutTarget val="inner"/>
          <c:xMode val="edge"/>
          <c:yMode val="edge"/>
          <c:x val="0.13756541418769602"/>
          <c:y val="0.31142121774829301"/>
          <c:w val="0.82290353753797463"/>
          <c:h val="0.56776310568666888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[만 10 ~ 49세]
스마트폰 주 용도(%)
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ko-KR" dirty="0" smtClean="0"/>
                      <a:t>64</a:t>
                    </a:r>
                    <a:endParaRPr lang="ko-KR" altLang="en-US" dirty="0"/>
                  </a:p>
                </c:rich>
              </c:tx>
              <c:showVal val="1"/>
            </c:dLbl>
            <c:showVal val="1"/>
          </c:dLbls>
          <c:cat>
            <c:strRef>
              <c:f>Sheet1!$A$2:$A$6</c:f>
              <c:strCache>
                <c:ptCount val="5"/>
                <c:pt idx="0">
                  <c:v>메신저</c:v>
                </c:pt>
                <c:pt idx="1">
                  <c:v>뉴스</c:v>
                </c:pt>
                <c:pt idx="2">
                  <c:v>음악</c:v>
                </c:pt>
                <c:pt idx="3">
                  <c:v>웹서핑</c:v>
                </c:pt>
                <c:pt idx="4">
                  <c:v>기타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64</c:v>
                </c:pt>
                <c:pt idx="1">
                  <c:v>40</c:v>
                </c:pt>
                <c:pt idx="2">
                  <c:v>37.5</c:v>
                </c:pt>
                <c:pt idx="3">
                  <c:v>28.1</c:v>
                </c:pt>
                <c:pt idx="4">
                  <c:v>22.9</c:v>
                </c:pt>
              </c:numCache>
            </c:numRef>
          </c:val>
        </c:ser>
        <c:dLbls>
          <c:showVal val="1"/>
        </c:dLbls>
        <c:gapWidth val="75"/>
        <c:axId val="36709120"/>
        <c:axId val="36710656"/>
      </c:barChart>
      <c:catAx>
        <c:axId val="36709120"/>
        <c:scaling>
          <c:orientation val="minMax"/>
        </c:scaling>
        <c:axPos val="b"/>
        <c:majorTickMark val="none"/>
        <c:tickLblPos val="nextTo"/>
        <c:crossAx val="36710656"/>
        <c:crosses val="autoZero"/>
        <c:auto val="1"/>
        <c:lblAlgn val="ctr"/>
        <c:lblOffset val="100"/>
      </c:catAx>
      <c:valAx>
        <c:axId val="36710656"/>
        <c:scaling>
          <c:orientation val="minMax"/>
          <c:min val="0"/>
        </c:scaling>
        <c:axPos val="l"/>
        <c:numFmt formatCode="General" sourceLinked="1"/>
        <c:majorTickMark val="none"/>
        <c:tickLblPos val="nextTo"/>
        <c:crossAx val="36709120"/>
        <c:crosses val="autoZero"/>
        <c:crossBetween val="between"/>
        <c:majorUnit val="20"/>
      </c:valAx>
    </c:plotArea>
    <c:legend>
      <c:legendPos val="b"/>
      <c:layout>
        <c:manualLayout>
          <c:xMode val="edge"/>
          <c:yMode val="edge"/>
          <c:x val="0.18942124246731259"/>
          <c:y val="3.0763248527941416E-2"/>
          <c:w val="0.68117168015814522"/>
          <c:h val="0.22344660117129905"/>
        </c:manualLayout>
      </c:layout>
    </c:legend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26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국내 스마트폰
가입자 수
(단위=만명)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09년 4분기</c:v>
                </c:pt>
                <c:pt idx="1">
                  <c:v>10년 2분기</c:v>
                </c:pt>
                <c:pt idx="2">
                  <c:v>10년 4분기</c:v>
                </c:pt>
                <c:pt idx="3">
                  <c:v>11년 2분기</c:v>
                </c:pt>
                <c:pt idx="4">
                  <c:v>11년 4분기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80</c:v>
                </c:pt>
                <c:pt idx="1">
                  <c:v>247</c:v>
                </c:pt>
                <c:pt idx="2">
                  <c:v>722</c:v>
                </c:pt>
                <c:pt idx="3" formatCode="#,##0">
                  <c:v>1487</c:v>
                </c:pt>
                <c:pt idx="4" formatCode="#,##0">
                  <c:v>2000</c:v>
                </c:pt>
              </c:numCache>
            </c:numRef>
          </c:val>
        </c:ser>
        <c:marker val="1"/>
        <c:axId val="36754944"/>
        <c:axId val="36756480"/>
      </c:lineChart>
      <c:catAx>
        <c:axId val="36754944"/>
        <c:scaling>
          <c:orientation val="minMax"/>
        </c:scaling>
        <c:axPos val="b"/>
        <c:tickLblPos val="nextTo"/>
        <c:crossAx val="36756480"/>
        <c:crosses val="autoZero"/>
        <c:auto val="1"/>
        <c:lblAlgn val="ctr"/>
        <c:lblOffset val="100"/>
      </c:catAx>
      <c:valAx>
        <c:axId val="36756480"/>
        <c:scaling>
          <c:orientation val="minMax"/>
          <c:max val="2000"/>
        </c:scaling>
        <c:axPos val="l"/>
        <c:majorGridlines/>
        <c:numFmt formatCode="General" sourceLinked="1"/>
        <c:tickLblPos val="nextTo"/>
        <c:crossAx val="36754944"/>
        <c:crosses val="autoZero"/>
        <c:crossBetween val="between"/>
        <c:majorUnit val="500"/>
      </c:valAx>
    </c:plotArea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fld id="{A606312C-0A6A-4281-8CFC-2032C6C14C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354467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68330A-B5CA-4FE6-BEF9-18AA6DE9482C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Android-USB </a:t>
            </a:r>
            <a:r>
              <a:rPr lang="ko-KR" altLang="en-US" dirty="0" smtClean="0"/>
              <a:t>활용 서비스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카카오톡</a:t>
            </a:r>
            <a:r>
              <a:rPr lang="ko-KR" altLang="en-US" dirty="0" smtClean="0"/>
              <a:t>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에서 사용 서비스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Android-USB </a:t>
            </a:r>
            <a:r>
              <a:rPr lang="ko-KR" altLang="en-US" dirty="0" smtClean="0"/>
              <a:t>활용 서비스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카카오톡</a:t>
            </a:r>
            <a:r>
              <a:rPr lang="ko-KR" altLang="en-US" dirty="0" smtClean="0"/>
              <a:t>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에서 사용 서비스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r>
              <a:rPr lang="ko-KR" altLang="en-US" dirty="0" smtClean="0"/>
              <a:t>구조 </a:t>
            </a:r>
            <a:r>
              <a:rPr lang="en-US" altLang="ko-KR" dirty="0" smtClean="0"/>
              <a:t>(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TCP/IP</a:t>
            </a:r>
            <a:r>
              <a:rPr lang="ko-KR" altLang="en-US" dirty="0" smtClean="0"/>
              <a:t>로 구현상태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Android-USB </a:t>
            </a:r>
            <a:r>
              <a:rPr lang="ko-KR" altLang="en-US" dirty="0" smtClean="0"/>
              <a:t>활용 서비스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터치 마우스 서비스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스마트폰의</a:t>
            </a:r>
            <a:r>
              <a:rPr lang="ko-KR" altLang="en-US" dirty="0" smtClean="0"/>
              <a:t> 많은 서비스들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하지만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와</a:t>
            </a:r>
            <a:r>
              <a:rPr lang="ko-KR" altLang="en-US" baseline="0" dirty="0" smtClean="0"/>
              <a:t> 연동해 사용되는 기능 적다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8307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PC</a:t>
            </a:r>
            <a:r>
              <a:rPr lang="ko-KR" altLang="en-US" dirty="0" smtClean="0"/>
              <a:t>와 연동되지 않아 불편한 점이 많다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우리는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에서 스마트폰을 사용하고자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PC - </a:t>
            </a:r>
            <a:r>
              <a:rPr lang="ko-KR" altLang="en-US" dirty="0" err="1" smtClean="0"/>
              <a:t>스마트폰의</a:t>
            </a:r>
            <a:r>
              <a:rPr lang="ko-KR" altLang="en-US" dirty="0" smtClean="0"/>
              <a:t> 연결방안으로 </a:t>
            </a:r>
            <a:r>
              <a:rPr lang="en-US" altLang="ko-KR" dirty="0" smtClean="0"/>
              <a:t>USB/IP </a:t>
            </a:r>
            <a:r>
              <a:rPr lang="ko-KR" altLang="en-US" dirty="0" smtClean="0"/>
              <a:t>기술 채택했다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서버에 연결된 </a:t>
            </a:r>
            <a:r>
              <a:rPr lang="en-US" altLang="ko-KR" dirty="0" smtClean="0"/>
              <a:t>USB</a:t>
            </a:r>
            <a:r>
              <a:rPr lang="ko-KR" altLang="en-US" dirty="0" smtClean="0"/>
              <a:t>장치를 공유하고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클라이언트에서 직접 연결 된 것처럼 사용할 수 있는 기술이다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USB/IP</a:t>
            </a:r>
            <a:r>
              <a:rPr lang="ko-KR" altLang="en-US" dirty="0" smtClean="0"/>
              <a:t>를 통한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공유를 위해 </a:t>
            </a:r>
            <a:r>
              <a:rPr lang="ko-KR" altLang="en-US" baseline="0" dirty="0" err="1" smtClean="0"/>
              <a:t>안드로이드의</a:t>
            </a:r>
            <a:r>
              <a:rPr lang="ko-KR" altLang="en-US" baseline="0" dirty="0" smtClean="0"/>
              <a:t> 서비스들이 </a:t>
            </a:r>
            <a:r>
              <a:rPr lang="en-US" altLang="ko-KR" baseline="0" dirty="0" smtClean="0"/>
              <a:t>USB</a:t>
            </a:r>
            <a:r>
              <a:rPr lang="ko-KR" altLang="en-US" baseline="0" dirty="0" smtClean="0"/>
              <a:t>장치가 되어야 함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안드로이드</a:t>
            </a:r>
            <a:r>
              <a:rPr lang="ko-KR" altLang="en-US" baseline="0" dirty="0" smtClean="0"/>
              <a:t> 서비스를 </a:t>
            </a:r>
            <a:r>
              <a:rPr lang="en-US" altLang="ko-KR" baseline="0" dirty="0" smtClean="0"/>
              <a:t>USB</a:t>
            </a:r>
            <a:r>
              <a:rPr lang="ko-KR" altLang="en-US" baseline="0" dirty="0" smtClean="0"/>
              <a:t>장치처럼 보이게 할 드라이브 개발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USB/IP</a:t>
            </a:r>
            <a:r>
              <a:rPr lang="ko-KR" altLang="en-US" baseline="0" dirty="0" smtClean="0"/>
              <a:t>는 안드로이드에 </a:t>
            </a:r>
            <a:r>
              <a:rPr lang="ko-KR" altLang="en-US" baseline="0" dirty="0" err="1" smtClean="0"/>
              <a:t>포팅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 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USB/IP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사용하는 이유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 활용해서 가능한 서비스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197475"/>
            <a:ext cx="7239000" cy="704850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883275"/>
            <a:ext cx="7239000" cy="441325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9184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62725" y="152400"/>
            <a:ext cx="211455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19075" y="152400"/>
            <a:ext cx="619125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2418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6171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34619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5522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452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7012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13181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126625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51149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152400"/>
            <a:ext cx="8458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524000"/>
            <a:ext cx="7315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203848" y="4293096"/>
            <a:ext cx="5963119" cy="2564904"/>
          </a:xfrm>
        </p:spPr>
        <p:txBody>
          <a:bodyPr/>
          <a:lstStyle/>
          <a:p>
            <a:r>
              <a:rPr lang="en-US" altLang="ko-KR" sz="2400" b="1" dirty="0" smtClean="0">
                <a:solidFill>
                  <a:srgbClr val="000000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When life gives you lemons,</a:t>
            </a:r>
          </a:p>
          <a:p>
            <a:r>
              <a:rPr lang="en-US" altLang="ko-KR" sz="2400" b="1" dirty="0" smtClean="0">
                <a:solidFill>
                  <a:srgbClr val="000000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Make </a:t>
            </a:r>
            <a:r>
              <a:rPr lang="en-US" altLang="ko-KR" sz="8000" b="1" dirty="0" smtClean="0">
                <a:solidFill>
                  <a:srgbClr val="000000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lemonade</a:t>
            </a:r>
          </a:p>
          <a:p>
            <a:pPr>
              <a:lnSpc>
                <a:spcPct val="90000"/>
              </a:lnSpc>
            </a:pPr>
            <a:endParaRPr lang="ru-RU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0"/>
            <a:ext cx="8031088" cy="1640954"/>
          </a:xfrm>
        </p:spPr>
        <p:txBody>
          <a:bodyPr/>
          <a:lstStyle/>
          <a:p>
            <a:pPr algn="ctr"/>
            <a:r>
              <a:rPr lang="en-US" altLang="ko-KR" sz="9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Android-USB</a:t>
            </a:r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19215210"/>
              </p:ext>
            </p:extLst>
          </p:nvPr>
        </p:nvGraphicFramePr>
        <p:xfrm>
          <a:off x="6228184" y="2276872"/>
          <a:ext cx="2851836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13404"/>
                <a:gridCol w="1638432"/>
              </a:tblGrid>
              <a:tr h="22688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지도교수   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이민석 교수님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0592073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이상현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</a:rPr>
                        <a:t>조장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0592051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김종욱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0792047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강인구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</a:rPr>
                        <a:t>발표자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0792078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이윤재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7228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7416824" cy="4267200"/>
          </a:xfrm>
        </p:spPr>
        <p:txBody>
          <a:bodyPr/>
          <a:lstStyle/>
          <a:p>
            <a:pPr marL="514350" lvl="1" indent="-514350">
              <a:buFont typeface="+mj-lt"/>
              <a:buAutoNum type="arabicParenR"/>
            </a:pP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PC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Linker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서비스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1988839"/>
            <a:ext cx="3168352" cy="3975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N:\백업용\Screenshot_2012-05-07-15-50-2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70580" y="1988839"/>
            <a:ext cx="2413788" cy="40229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7416824" cy="4267200"/>
          </a:xfrm>
        </p:spPr>
        <p:txBody>
          <a:bodyPr/>
          <a:lstStyle/>
          <a:p>
            <a:pPr marL="514350" lvl="1" indent="-514350">
              <a:buFont typeface="+mj-lt"/>
              <a:buAutoNum type="arabicParenR"/>
            </a:pP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PC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Linker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서비스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sz="1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742950" lvl="2" indent="-342900">
              <a:buFont typeface="Wingdings" pitchFamily="2" charset="2"/>
              <a:buChar char="l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2309351"/>
            <a:ext cx="2533905" cy="385595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PC </a:t>
            </a:r>
            <a:r>
              <a:rPr lang="en-US" altLang="ko-KR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Linker_windows</a:t>
            </a:r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ko-KR" altLang="en-US" sz="16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16216" y="2348880"/>
            <a:ext cx="2232247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16216" y="3429000"/>
            <a:ext cx="1008111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IME</a:t>
            </a: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3275856" y="2093327"/>
            <a:ext cx="0" cy="4176464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직사각형 7"/>
          <p:cNvSpPr/>
          <p:nvPr/>
        </p:nvSpPr>
        <p:spPr>
          <a:xfrm>
            <a:off x="3627052" y="2309351"/>
            <a:ext cx="2533905" cy="385595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PC </a:t>
            </a:r>
            <a:r>
              <a:rPr lang="en-US" altLang="ko-KR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Linker_android</a:t>
            </a:r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516216" y="4293096"/>
            <a:ext cx="2232247" cy="1224136"/>
            <a:chOff x="6084168" y="3855528"/>
            <a:chExt cx="2394672" cy="1368152"/>
          </a:xfrm>
        </p:grpSpPr>
        <p:sp>
          <p:nvSpPr>
            <p:cNvPr id="11" name="직사각형 10"/>
            <p:cNvSpPr/>
            <p:nvPr/>
          </p:nvSpPr>
          <p:spPr>
            <a:xfrm>
              <a:off x="6084168" y="3855528"/>
              <a:ext cx="2394672" cy="1368152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Drivers</a:t>
              </a:r>
            </a:p>
            <a:p>
              <a:pPr algn="ctr"/>
              <a:endPara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algn="ctr"/>
              <a:endParaRPr lang="ko-KR" altLang="en-US" b="1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209777" y="4500152"/>
              <a:ext cx="1089323" cy="6515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Touch</a:t>
              </a:r>
              <a:endParaRPr lang="ko-KR" altLang="en-US" sz="2000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300623" y="4500152"/>
              <a:ext cx="1087801" cy="6515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Blue</a:t>
              </a:r>
            </a:p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tooth</a:t>
              </a:r>
              <a:endParaRPr lang="ko-KR" altLang="en-US" sz="2000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cxnSp>
        <p:nvCxnSpPr>
          <p:cNvPr id="14" name="직선 화살표 연결선 13"/>
          <p:cNvCxnSpPr>
            <a:stCxn id="6" idx="0"/>
            <a:endCxn id="5" idx="2"/>
          </p:cNvCxnSpPr>
          <p:nvPr/>
        </p:nvCxnSpPr>
        <p:spPr bwMode="auto">
          <a:xfrm flipV="1">
            <a:off x="7020272" y="3212976"/>
            <a:ext cx="612068" cy="216024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화살표 연결선 15"/>
          <p:cNvCxnSpPr>
            <a:stCxn id="22" idx="3"/>
            <a:endCxn id="17" idx="1"/>
          </p:cNvCxnSpPr>
          <p:nvPr/>
        </p:nvCxnSpPr>
        <p:spPr bwMode="auto">
          <a:xfrm>
            <a:off x="2549431" y="3839710"/>
            <a:ext cx="1446505" cy="0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직사각형 16"/>
          <p:cNvSpPr/>
          <p:nvPr/>
        </p:nvSpPr>
        <p:spPr>
          <a:xfrm>
            <a:off x="3995936" y="3429000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Recv</a:t>
            </a:r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11960" y="3748354"/>
            <a:ext cx="1478010" cy="43796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Text Data</a:t>
            </a:r>
            <a:endParaRPr lang="ko-KR" altLang="en-US" sz="16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21" name="직선 화살표 연결선 20"/>
          <p:cNvCxnSpPr>
            <a:stCxn id="18" idx="3"/>
            <a:endCxn id="6" idx="1"/>
          </p:cNvCxnSpPr>
          <p:nvPr/>
        </p:nvCxnSpPr>
        <p:spPr bwMode="auto">
          <a:xfrm flipV="1">
            <a:off x="5689970" y="3861048"/>
            <a:ext cx="826246" cy="106288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직사각형 21"/>
          <p:cNvSpPr/>
          <p:nvPr/>
        </p:nvSpPr>
        <p:spPr>
          <a:xfrm>
            <a:off x="683568" y="3429000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Send</a:t>
            </a: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71600" y="3789040"/>
            <a:ext cx="1368152" cy="36004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Text Input</a:t>
            </a:r>
            <a:endParaRPr lang="ko-KR" altLang="en-US" sz="20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5" name="직선 화살표 연결선 14"/>
          <p:cNvCxnSpPr>
            <a:stCxn id="24" idx="3"/>
            <a:endCxn id="19" idx="1"/>
          </p:cNvCxnSpPr>
          <p:nvPr/>
        </p:nvCxnSpPr>
        <p:spPr bwMode="auto">
          <a:xfrm flipV="1">
            <a:off x="2549431" y="5596443"/>
            <a:ext cx="1451705" cy="16171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직사각형 18"/>
          <p:cNvSpPr/>
          <p:nvPr/>
        </p:nvSpPr>
        <p:spPr>
          <a:xfrm>
            <a:off x="4001136" y="5185733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Send</a:t>
            </a: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11960" y="5487155"/>
            <a:ext cx="1477491" cy="4379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Capture</a:t>
            </a:r>
            <a:endParaRPr lang="ko-KR" altLang="en-US" sz="20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3568" y="5201904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Recv</a:t>
            </a:r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4579" y="5523513"/>
            <a:ext cx="1477491" cy="43796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Capture  Data</a:t>
            </a:r>
            <a:endParaRPr lang="ko-KR" altLang="en-US" sz="16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8124" y="4437112"/>
            <a:ext cx="1861307" cy="77075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Play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668344" y="3429000"/>
            <a:ext cx="1080118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기본</a:t>
            </a:r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IME</a:t>
            </a:r>
          </a:p>
        </p:txBody>
      </p:sp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7416824" cy="4267200"/>
          </a:xfrm>
        </p:spPr>
        <p:txBody>
          <a:bodyPr/>
          <a:lstStyle/>
          <a:p>
            <a:pPr marL="514350" lvl="1" indent="-514350">
              <a:buFont typeface="+mj-lt"/>
              <a:buAutoNum type="arabicParenR" startAt="2"/>
            </a:pP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터치 마우스 서비스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r>
              <a:rPr lang="en-US" altLang="ko-KR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	</a:t>
            </a:r>
          </a:p>
          <a:p>
            <a:pPr marL="857250" lvl="3" indent="0">
              <a:buNone/>
            </a:pPr>
            <a:endParaRPr lang="en-US" altLang="ko-KR" sz="1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742950" lvl="2" indent="-342900">
              <a:buFont typeface="Wingdings" pitchFamily="2" charset="2"/>
              <a:buChar char="l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026" name="Picture 2" descr="N:\.공유받은 폴더\설계프로젝트\자료실, 소스코드\마우스캡쳐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1916832"/>
            <a:ext cx="3207133" cy="42484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목차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91680" y="1484784"/>
            <a:ext cx="5976664" cy="4267200"/>
          </a:xfrm>
        </p:spPr>
        <p:txBody>
          <a:bodyPr/>
          <a:lstStyle/>
          <a:p>
            <a:pPr lvl="0">
              <a:buFont typeface="+mj-lt"/>
              <a:buAutoNum type="arabicPeriod"/>
            </a:pP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  <a:endParaRPr lang="ko-KR" altLang="ko-KR" sz="2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>
              <a:buFont typeface="+mj-lt"/>
              <a:buAutoNum type="arabicPeriod"/>
            </a:pP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en-US" altLang="ko-KR" sz="2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USB/IP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Android-USB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Android-USB 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sz="2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왜 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USB/IP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인가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?</a:t>
            </a:r>
            <a:endParaRPr lang="ko-KR" altLang="ko-KR" sz="1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lvl="0">
              <a:buFont typeface="+mj-lt"/>
              <a:buAutoNum type="arabicPeriod"/>
            </a:pP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2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240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PC Linker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서비스</a:t>
            </a:r>
            <a:endParaRPr lang="en-US" altLang="ko-KR" sz="2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터치 마우스 서비스</a:t>
            </a:r>
            <a:endParaRPr lang="en-US" altLang="ko-KR" sz="2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40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="" xmlns:p14="http://schemas.microsoft.com/office/powerpoint/2010/main" val="864912804"/>
              </p:ext>
            </p:extLst>
          </p:nvPr>
        </p:nvGraphicFramePr>
        <p:xfrm>
          <a:off x="4572000" y="2011419"/>
          <a:ext cx="4176464" cy="3780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/>
          <p:cNvGraphicFramePr/>
          <p:nvPr>
            <p:extLst>
              <p:ext uri="{D42A27DB-BD31-4B8C-83A1-F6EECF244321}">
                <p14:modId xmlns="" xmlns:p14="http://schemas.microsoft.com/office/powerpoint/2010/main" val="550831738"/>
              </p:ext>
            </p:extLst>
          </p:nvPr>
        </p:nvGraphicFramePr>
        <p:xfrm>
          <a:off x="251520" y="2082959"/>
          <a:ext cx="4213534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51720" y="5827375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각통신사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</a:t>
            </a:r>
            <a:r>
              <a:rPr lang="ko-KR" altLang="en-US" sz="1600" dirty="0" smtClean="0"/>
              <a:t>방송통신위원회</a:t>
            </a:r>
            <a:endParaRPr lang="en-US" altLang="ko-KR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876256" y="582648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행정안전부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372397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PC + </a:t>
            </a: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스마트폰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= ?</a:t>
            </a:r>
          </a:p>
          <a:p>
            <a:pPr marL="800100" lvl="1" indent="-342900">
              <a:buFont typeface="+mj-lt"/>
              <a:buAutoNum type="alphaUcPeriod"/>
            </a:pPr>
            <a:endParaRPr lang="ko-KR" altLang="ko-KR" sz="28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68" y="2656709"/>
            <a:ext cx="1486299" cy="2814960"/>
          </a:xfrm>
          <a:prstGeom prst="rect">
            <a:avLst/>
          </a:prstGeom>
        </p:spPr>
      </p:pic>
      <p:pic>
        <p:nvPicPr>
          <p:cNvPr id="13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52" y="2512801"/>
            <a:ext cx="4123776" cy="34364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4211471" y="3429603"/>
            <a:ext cx="2320717" cy="1222528"/>
            <a:chOff x="3511961" y="3632546"/>
            <a:chExt cx="1754782" cy="936104"/>
          </a:xfrm>
        </p:grpSpPr>
        <p:sp>
          <p:nvSpPr>
            <p:cNvPr id="16" name="아래쪽 화살표 15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0649" y="3894436"/>
              <a:ext cx="139681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1" name="Picture 6" descr="C:\Documents and Settings\XP\바탕 화면\카메라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149080"/>
            <a:ext cx="806774" cy="806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2849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:\설계프로젝트\임시저장\제목-없음-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836712"/>
            <a:ext cx="2767424" cy="24768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22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4583812" y="1403631"/>
            <a:ext cx="0" cy="4300207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7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955" y="1691196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83" y="1691196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N:\설계프로젝트\임시저장\제목-없음-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78209" y="4396336"/>
            <a:ext cx="3456383" cy="25884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/>
          <p:cNvCxnSpPr>
            <a:stCxn id="9" idx="2"/>
          </p:cNvCxnSpPr>
          <p:nvPr/>
        </p:nvCxnSpPr>
        <p:spPr>
          <a:xfrm flipH="1" flipV="1">
            <a:off x="3831599" y="4437112"/>
            <a:ext cx="2180561" cy="1253465"/>
          </a:xfrm>
          <a:prstGeom prst="straightConnector1">
            <a:avLst/>
          </a:prstGeom>
          <a:ln w="508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아래쪽 화살표 19"/>
          <p:cNvSpPr/>
          <p:nvPr/>
        </p:nvSpPr>
        <p:spPr>
          <a:xfrm rot="5400000">
            <a:off x="4112983" y="1799785"/>
            <a:ext cx="1222528" cy="2320717"/>
          </a:xfrm>
          <a:prstGeom prst="downArrow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64810" y="2658682"/>
            <a:ext cx="2559167" cy="683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2">
                    <a:lumMod val="50000"/>
                  </a:schemeClr>
                </a:solidFill>
              </a:rPr>
              <a:t>IP Network</a:t>
            </a:r>
            <a:endParaRPr lang="ko-KR" alt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5627" y="270605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Client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01301" y="2706055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Server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755576" y="1196752"/>
            <a:ext cx="604867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USB/</a:t>
            </a:r>
            <a:r>
              <a:rPr lang="en-US" altLang="ko-KR" sz="3200" kern="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IP</a:t>
            </a:r>
            <a:endParaRPr kumimoji="0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  <a:p>
            <a:pPr marL="5715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725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228184" y="4773641"/>
            <a:ext cx="2664296" cy="2039735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583812" y="1403631"/>
            <a:ext cx="0" cy="4617657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83" y="1691196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484784"/>
            <a:ext cx="1700153" cy="3219986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563887" y="2348880"/>
            <a:ext cx="2320717" cy="1222528"/>
            <a:chOff x="3511961" y="3632546"/>
            <a:chExt cx="1754782" cy="936104"/>
          </a:xfrm>
        </p:grpSpPr>
        <p:sp>
          <p:nvSpPr>
            <p:cNvPr id="20" name="아래쪽 화살표 1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66153" y="3869765"/>
              <a:ext cx="1028096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USB/IP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605627" y="270605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Client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37875" y="2706053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Server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2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988" y="5382518"/>
            <a:ext cx="854794" cy="8547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덧셈 기호 22"/>
          <p:cNvSpPr/>
          <p:nvPr/>
        </p:nvSpPr>
        <p:spPr>
          <a:xfrm>
            <a:off x="7020272" y="5410496"/>
            <a:ext cx="903307" cy="920457"/>
          </a:xfrm>
          <a:prstGeom prst="mathPlus">
            <a:avLst/>
          </a:prstGeom>
          <a:solidFill>
            <a:srgbClr val="00B0F0"/>
          </a:solidFill>
          <a:ln w="12700">
            <a:solidFill>
              <a:srgbClr val="0070C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4" name="Picture 2" descr="N:\설계프로젝트\임시저장\ㅊㅊ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016" y="5025800"/>
            <a:ext cx="1018156" cy="168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직선 화살표 연결선 24"/>
          <p:cNvCxnSpPr/>
          <p:nvPr/>
        </p:nvCxnSpPr>
        <p:spPr>
          <a:xfrm flipH="1" flipV="1">
            <a:off x="3563888" y="3861048"/>
            <a:ext cx="2540602" cy="1397482"/>
          </a:xfrm>
          <a:prstGeom prst="straightConnector1">
            <a:avLst/>
          </a:prstGeom>
          <a:ln w="508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/>
          <p:cNvSpPr txBox="1">
            <a:spLocks/>
          </p:cNvSpPr>
          <p:nvPr/>
        </p:nvSpPr>
        <p:spPr bwMode="auto">
          <a:xfrm>
            <a:off x="755576" y="1196752"/>
            <a:ext cx="604867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UcPeriod" startAt="2"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Android-USB</a:t>
            </a:r>
          </a:p>
          <a:p>
            <a:pPr marL="5715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987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소개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6048672" cy="648072"/>
          </a:xfrm>
        </p:spPr>
        <p:txBody>
          <a:bodyPr/>
          <a:lstStyle/>
          <a:p>
            <a:pPr marL="571500" indent="-514350">
              <a:buFont typeface="+mj-lt"/>
              <a:buAutoNum type="alphaUcPeriod" startAt="3"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Android-USB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57150" indent="0">
              <a:buNone/>
            </a:pPr>
            <a:endParaRPr lang="en-US" altLang="ko-KR" sz="1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372200" y="2132856"/>
            <a:ext cx="0" cy="4536504"/>
          </a:xfrm>
          <a:prstGeom prst="line">
            <a:avLst/>
          </a:prstGeom>
          <a:ln w="4445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67944" y="2494057"/>
            <a:ext cx="1773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PC (Windows)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516216" y="2494057"/>
            <a:ext cx="2304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Phone (Android)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588224" y="4077072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VHCI Driver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995936" y="5157192"/>
            <a:ext cx="4740352" cy="1080150"/>
          </a:xfrm>
          <a:prstGeom prst="rect">
            <a:avLst/>
          </a:prstGeom>
          <a:solidFill>
            <a:srgbClr val="FFC000">
              <a:alpha val="90000"/>
            </a:srgbClr>
          </a:solidFill>
          <a:ln w="63500">
            <a:noFill/>
          </a:ln>
          <a:effectLst/>
          <a:scene3d>
            <a:camera prst="orthographicFront"/>
            <a:lightRig rig="threePt" dir="t"/>
          </a:scene3d>
          <a:sp3d contourW="12700"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USB / IP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05535" y="2997073"/>
            <a:ext cx="2150641" cy="2160119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Windows App</a:t>
            </a:r>
          </a:p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(Using USB Camera)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588224" y="2997073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b="1" dirty="0" smtClean="0">
              <a:solidFill>
                <a:srgbClr val="000000"/>
              </a:solidFill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3087086"/>
            <a:ext cx="1944216" cy="89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2493936"/>
            <a:ext cx="1773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PC (Windows)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23528" y="2996952"/>
            <a:ext cx="2150641" cy="2160119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Windows App</a:t>
            </a:r>
          </a:p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(Using USB Camera)</a:t>
            </a:r>
          </a:p>
        </p:txBody>
      </p:sp>
      <p:sp>
        <p:nvSpPr>
          <p:cNvPr id="26" name="아래쪽 화살표 25"/>
          <p:cNvSpPr/>
          <p:nvPr/>
        </p:nvSpPr>
        <p:spPr>
          <a:xfrm rot="16200000">
            <a:off x="2880616" y="4112272"/>
            <a:ext cx="718472" cy="1080120"/>
          </a:xfrm>
          <a:prstGeom prst="downArrow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rgbClr val="B3D3EA"/>
              </a:gs>
              <a:gs pos="100000">
                <a:srgbClr val="78ADCD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995936" y="2996952"/>
            <a:ext cx="4752528" cy="3240360"/>
            <a:chOff x="3851920" y="2996952"/>
            <a:chExt cx="4752528" cy="3240360"/>
          </a:xfrm>
        </p:grpSpPr>
        <p:cxnSp>
          <p:nvCxnSpPr>
            <p:cNvPr id="34" name="직선 연결선 33"/>
            <p:cNvCxnSpPr/>
            <p:nvPr/>
          </p:nvCxnSpPr>
          <p:spPr bwMode="auto">
            <a:xfrm>
              <a:off x="3851920" y="5157192"/>
              <a:ext cx="2592288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직선 연결선 35"/>
            <p:cNvCxnSpPr/>
            <p:nvPr/>
          </p:nvCxnSpPr>
          <p:spPr bwMode="auto">
            <a:xfrm>
              <a:off x="6444208" y="2996952"/>
              <a:ext cx="0" cy="216024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직선 연결선 39"/>
            <p:cNvCxnSpPr/>
            <p:nvPr/>
          </p:nvCxnSpPr>
          <p:spPr bwMode="auto">
            <a:xfrm>
              <a:off x="6444208" y="2996952"/>
              <a:ext cx="2160240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직선 연결선 46"/>
            <p:cNvCxnSpPr/>
            <p:nvPr/>
          </p:nvCxnSpPr>
          <p:spPr bwMode="auto">
            <a:xfrm>
              <a:off x="8604448" y="2996952"/>
              <a:ext cx="0" cy="324036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직선 연결선 49"/>
            <p:cNvCxnSpPr/>
            <p:nvPr/>
          </p:nvCxnSpPr>
          <p:spPr bwMode="auto">
            <a:xfrm>
              <a:off x="3851920" y="6237312"/>
              <a:ext cx="4752528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직선 연결선 55"/>
            <p:cNvCxnSpPr/>
            <p:nvPr/>
          </p:nvCxnSpPr>
          <p:spPr bwMode="auto">
            <a:xfrm>
              <a:off x="3851920" y="5157192"/>
              <a:ext cx="0" cy="108012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" name="직사각형 21"/>
          <p:cNvSpPr/>
          <p:nvPr/>
        </p:nvSpPr>
        <p:spPr>
          <a:xfrm>
            <a:off x="333127" y="5157192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 w="44450">
            <a:solidFill>
              <a:srgbClr val="0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USB Camera </a:t>
            </a:r>
          </a:p>
        </p:txBody>
      </p:sp>
    </p:spTree>
    <p:extLst>
      <p:ext uri="{BB962C8B-B14F-4D97-AF65-F5344CB8AC3E}">
        <p14:creationId xmlns="" xmlns:p14="http://schemas.microsoft.com/office/powerpoint/2010/main" val="153243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19075" y="152400"/>
            <a:ext cx="8458200" cy="715963"/>
          </a:xfrm>
        </p:spPr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67239" y="3886898"/>
            <a:ext cx="2150641" cy="1125268"/>
            <a:chOff x="1331640" y="2015700"/>
            <a:chExt cx="2150641" cy="1125268"/>
          </a:xfrm>
        </p:grpSpPr>
        <p:sp>
          <p:nvSpPr>
            <p:cNvPr id="6" name="직사각형 5"/>
            <p:cNvSpPr/>
            <p:nvPr/>
          </p:nvSpPr>
          <p:spPr>
            <a:xfrm>
              <a:off x="1331640" y="2015700"/>
              <a:ext cx="2150641" cy="1053259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Windows App</a:t>
              </a:r>
            </a:p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rPr>
                <a:t>(Using USB Camera)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691680" y="2805932"/>
              <a:ext cx="576064" cy="33503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67239" y="4796142"/>
            <a:ext cx="1368152" cy="899122"/>
            <a:chOff x="1331640" y="3140968"/>
            <a:chExt cx="1368152" cy="899122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691680" y="3140968"/>
              <a:ext cx="576064" cy="504057"/>
            </a:xfrm>
            <a:prstGeom prst="roundRect">
              <a:avLst/>
            </a:prstGeom>
            <a:solidFill>
              <a:srgbClr val="FFC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331640" y="3462390"/>
              <a:ext cx="1368152" cy="577700"/>
            </a:xfrm>
            <a:prstGeom prst="rect">
              <a:avLst/>
            </a:prstGeom>
            <a:solidFill>
              <a:srgbClr val="FFC0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USB Camera</a:t>
              </a:r>
              <a:endParaRPr lang="ko-KR" altLang="en-US" sz="1800" b="1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419872" y="3862718"/>
            <a:ext cx="2150641" cy="1125268"/>
            <a:chOff x="1331640" y="2015700"/>
            <a:chExt cx="2150641" cy="1125268"/>
          </a:xfrm>
        </p:grpSpPr>
        <p:sp>
          <p:nvSpPr>
            <p:cNvPr id="11" name="직사각형 10"/>
            <p:cNvSpPr/>
            <p:nvPr/>
          </p:nvSpPr>
          <p:spPr>
            <a:xfrm>
              <a:off x="1331640" y="2015700"/>
              <a:ext cx="2150641" cy="1053259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Windows App</a:t>
              </a:r>
            </a:p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rPr>
                <a:t>(Using USB Camera)</a:t>
              </a: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691680" y="2805932"/>
              <a:ext cx="576064" cy="33503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419872" y="4762125"/>
            <a:ext cx="1368152" cy="899122"/>
            <a:chOff x="1331640" y="3140968"/>
            <a:chExt cx="1368152" cy="899122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691680" y="3140968"/>
              <a:ext cx="576064" cy="504057"/>
            </a:xfrm>
            <a:prstGeom prst="roundRect">
              <a:avLst/>
            </a:prstGeom>
            <a:solidFill>
              <a:srgbClr val="FFC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331640" y="3462390"/>
              <a:ext cx="1368152" cy="577700"/>
            </a:xfrm>
            <a:prstGeom prst="rect">
              <a:avLst/>
            </a:prstGeom>
            <a:solidFill>
              <a:srgbClr val="FFC0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USB/IP</a:t>
              </a:r>
              <a:endParaRPr lang="ko-KR" altLang="en-US" sz="1800" b="1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084168" y="3848699"/>
            <a:ext cx="2150641" cy="1125268"/>
            <a:chOff x="1331640" y="2015700"/>
            <a:chExt cx="2150641" cy="1125268"/>
          </a:xfrm>
        </p:grpSpPr>
        <p:sp>
          <p:nvSpPr>
            <p:cNvPr id="24" name="직사각형 23"/>
            <p:cNvSpPr/>
            <p:nvPr/>
          </p:nvSpPr>
          <p:spPr>
            <a:xfrm>
              <a:off x="1331640" y="2015700"/>
              <a:ext cx="2150641" cy="1053259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Windows App</a:t>
              </a:r>
            </a:p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rPr>
                <a:t>(Using USB Camera)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691680" y="2805932"/>
              <a:ext cx="576064" cy="33503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30" name="이등변 삼각형 29"/>
          <p:cNvSpPr/>
          <p:nvPr/>
        </p:nvSpPr>
        <p:spPr>
          <a:xfrm>
            <a:off x="7439137" y="4638932"/>
            <a:ext cx="576064" cy="289888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1" name="이등변 삼각형 30"/>
          <p:cNvSpPr/>
          <p:nvPr/>
        </p:nvSpPr>
        <p:spPr>
          <a:xfrm>
            <a:off x="7367129" y="4781309"/>
            <a:ext cx="720000" cy="36353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07089" y="5071198"/>
            <a:ext cx="1368152" cy="5777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TCP/IP</a:t>
            </a:r>
            <a:endParaRPr lang="ko-KR" altLang="en-US" sz="1800" b="1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7584" y="1700808"/>
            <a:ext cx="71993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안드로이드 서비스들을 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장치로 사용이 가능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윈도우 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프로그램을 수정 없이 사용이 가능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28310" y="3448589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HY동녘M" pitchFamily="18" charset="-127"/>
                <a:ea typeface="HY동녘M" pitchFamily="18" charset="-127"/>
              </a:rPr>
              <a:t>일반</a:t>
            </a:r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USB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91576" y="3448589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USB/IP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44208" y="3445318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TCP/IP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5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6048672" cy="648072"/>
          </a:xfrm>
        </p:spPr>
        <p:txBody>
          <a:bodyPr/>
          <a:lstStyle/>
          <a:p>
            <a:pPr marL="571500" indent="-514350">
              <a:buFont typeface="+mj-lt"/>
              <a:buAutoNum type="alphaUcPeriod" startAt="4"/>
            </a:pP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왜 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USB/IP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인가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?</a:t>
            </a:r>
          </a:p>
          <a:p>
            <a:pPr marL="57150" indent="0">
              <a:buNone/>
            </a:pPr>
            <a:endParaRPr lang="en-US" altLang="ko-KR" sz="1800" dirty="0" smtClean="0"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5661248"/>
            <a:ext cx="1656184" cy="66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5661248"/>
            <a:ext cx="1656184" cy="66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1009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4583812" y="2247255"/>
            <a:ext cx="0" cy="3125961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2200" y="2657286"/>
            <a:ext cx="1700153" cy="3219986"/>
          </a:xfrm>
          <a:prstGeom prst="rect">
            <a:avLst/>
          </a:prstGeom>
        </p:spPr>
      </p:pic>
      <p:grpSp>
        <p:nvGrpSpPr>
          <p:cNvPr id="3" name="그룹 8"/>
          <p:cNvGrpSpPr/>
          <p:nvPr/>
        </p:nvGrpSpPr>
        <p:grpSpPr>
          <a:xfrm>
            <a:off x="3563887" y="3337356"/>
            <a:ext cx="2320717" cy="1222528"/>
            <a:chOff x="3511961" y="3632546"/>
            <a:chExt cx="1754782" cy="936104"/>
          </a:xfrm>
        </p:grpSpPr>
        <p:sp>
          <p:nvSpPr>
            <p:cNvPr id="10" name="아래쪽 화살표 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56442" y="3894436"/>
              <a:ext cx="1028096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USB/IP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2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383" y="2483284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57065" y="350100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Documents and Settings\XP\바탕 화면\메시지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36110" y="351244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4096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Documents and Settings\XP\바탕 화면\메시지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26709" y="315240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605627" y="224725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Client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01301" y="2247255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Server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pic>
        <p:nvPicPr>
          <p:cNvPr id="16" name="Picture 6" descr="C:\Documents and Settings\XP\바탕 화면\카메라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35608" y="410689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Documents and Settings\XP\바탕 화면\사진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87035" y="382005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Documents and Settings\XP\바탕 화면\무제-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085184"/>
            <a:ext cx="1261769" cy="126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Documents and Settings\XP\바탕 화면\무제-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40649" y="4185170"/>
            <a:ext cx="1332969" cy="133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0790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1">
      <a:dk1>
        <a:srgbClr val="4D4D4D"/>
      </a:dk1>
      <a:lt1>
        <a:srgbClr val="FFFFFF"/>
      </a:lt1>
      <a:dk2>
        <a:srgbClr val="4D4D4D"/>
      </a:dk2>
      <a:lt2>
        <a:srgbClr val="91A917"/>
      </a:lt2>
      <a:accent1>
        <a:srgbClr val="CAE331"/>
      </a:accent1>
      <a:accent2>
        <a:srgbClr val="B1C022"/>
      </a:accent2>
      <a:accent3>
        <a:srgbClr val="FFFFFF"/>
      </a:accent3>
      <a:accent4>
        <a:srgbClr val="404040"/>
      </a:accent4>
      <a:accent5>
        <a:srgbClr val="E1EFAD"/>
      </a:accent5>
      <a:accent6>
        <a:srgbClr val="A0AE1E"/>
      </a:accent6>
      <a:hlink>
        <a:srgbClr val="DFE779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solidFill>
            <a:srgbClr val="0070C0">
              <a:alpha val="80000"/>
            </a:srgbClr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72AB15"/>
        </a:lt2>
        <a:accent1>
          <a:srgbClr val="B8E232"/>
        </a:accent1>
        <a:accent2>
          <a:srgbClr val="8EBE24"/>
        </a:accent2>
        <a:accent3>
          <a:srgbClr val="FFFFFF"/>
        </a:accent3>
        <a:accent4>
          <a:srgbClr val="404040"/>
        </a:accent4>
        <a:accent5>
          <a:srgbClr val="D8EEAD"/>
        </a:accent5>
        <a:accent6>
          <a:srgbClr val="80AC20"/>
        </a:accent6>
        <a:hlink>
          <a:srgbClr val="BCE47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91A917"/>
        </a:lt2>
        <a:accent1>
          <a:srgbClr val="CAE331"/>
        </a:accent1>
        <a:accent2>
          <a:srgbClr val="B1C022"/>
        </a:accent2>
        <a:accent3>
          <a:srgbClr val="FFFFFF"/>
        </a:accent3>
        <a:accent4>
          <a:srgbClr val="404040"/>
        </a:accent4>
        <a:accent5>
          <a:srgbClr val="E1EFAD"/>
        </a:accent5>
        <a:accent6>
          <a:srgbClr val="A0AE1E"/>
        </a:accent6>
        <a:hlink>
          <a:srgbClr val="DFE77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1751</TotalTime>
  <Words>355</Words>
  <Application>Microsoft Office PowerPoint</Application>
  <PresentationFormat>화면 슬라이드 쇼(4:3)</PresentationFormat>
  <Paragraphs>137</Paragraphs>
  <Slides>12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powerpoint-template</vt:lpstr>
      <vt:lpstr>Android-USB</vt:lpstr>
      <vt:lpstr>목차</vt:lpstr>
      <vt:lpstr>프로젝트 배경</vt:lpstr>
      <vt:lpstr>프로젝트 배경</vt:lpstr>
      <vt:lpstr>프로젝트 소개</vt:lpstr>
      <vt:lpstr>프로젝트 소개</vt:lpstr>
      <vt:lpstr>프로젝트 소개</vt:lpstr>
      <vt:lpstr>프로젝트 소개</vt:lpstr>
      <vt:lpstr>활용 서비스</vt:lpstr>
      <vt:lpstr>활용 서비스</vt:lpstr>
      <vt:lpstr>활용 서비스</vt:lpstr>
      <vt:lpstr>활용 서비스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Android-USB</dc:title>
  <dc:creator>windows7</dc:creator>
  <cp:lastModifiedBy>IG</cp:lastModifiedBy>
  <cp:revision>111</cp:revision>
  <dcterms:created xsi:type="dcterms:W3CDTF">2012-03-18T07:52:13Z</dcterms:created>
  <dcterms:modified xsi:type="dcterms:W3CDTF">2012-05-07T08:07:58Z</dcterms:modified>
</cp:coreProperties>
</file>