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3" r:id="rId2"/>
    <p:sldId id="281" r:id="rId3"/>
    <p:sldId id="282" r:id="rId4"/>
    <p:sldId id="284" r:id="rId5"/>
    <p:sldId id="287" r:id="rId6"/>
    <p:sldId id="294" r:id="rId7"/>
    <p:sldId id="304" r:id="rId8"/>
    <p:sldId id="305" r:id="rId9"/>
    <p:sldId id="306" r:id="rId10"/>
    <p:sldId id="308" r:id="rId11"/>
    <p:sldId id="310" r:id="rId12"/>
    <p:sldId id="311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B0F0"/>
    <a:srgbClr val="000000"/>
    <a:srgbClr val="78ADCD"/>
    <a:srgbClr val="B3D3EA"/>
    <a:srgbClr val="096713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6" autoAdjust="0"/>
    <p:restoredTop sz="84393" autoAdjust="0"/>
  </p:normalViewPr>
  <p:slideViewPr>
    <p:cSldViewPr>
      <p:cViewPr varScale="1">
        <p:scale>
          <a:sx n="77" d="100"/>
          <a:sy n="77" d="100"/>
        </p:scale>
        <p:origin x="-15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5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27"/>
  <c:chart>
    <c:autoTitleDeleted val="1"/>
    <c:plotArea>
      <c:layout>
        <c:manualLayout>
          <c:layoutTarget val="inner"/>
          <c:xMode val="edge"/>
          <c:yMode val="edge"/>
          <c:x val="0.13756541418769583"/>
          <c:y val="0.31142121774829273"/>
          <c:w val="0.82290353753797463"/>
          <c:h val="0.56776310568666932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[만 10 ~ 49세]
스마트폰 주 용도(%)
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 smtClean="0"/>
                      <a:t>64</a:t>
                    </a:r>
                    <a:endParaRPr lang="ko-KR" altLang="en-US" dirty="0"/>
                  </a:p>
                </c:rich>
              </c:tx>
              <c:showVal val="1"/>
            </c:dLbl>
            <c:showVal val="1"/>
          </c:dLbls>
          <c:cat>
            <c:strRef>
              <c:f>Sheet1!$A$2:$A$6</c:f>
              <c:strCache>
                <c:ptCount val="5"/>
                <c:pt idx="0">
                  <c:v>메신저</c:v>
                </c:pt>
                <c:pt idx="1">
                  <c:v>뉴스</c:v>
                </c:pt>
                <c:pt idx="2">
                  <c:v>음악</c:v>
                </c:pt>
                <c:pt idx="3">
                  <c:v>웹서핑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64</c:v>
                </c:pt>
                <c:pt idx="1">
                  <c:v>40</c:v>
                </c:pt>
                <c:pt idx="2">
                  <c:v>37.5</c:v>
                </c:pt>
                <c:pt idx="3">
                  <c:v>28.1</c:v>
                </c:pt>
                <c:pt idx="4">
                  <c:v>22.9</c:v>
                </c:pt>
              </c:numCache>
            </c:numRef>
          </c:val>
        </c:ser>
        <c:dLbls>
          <c:showVal val="1"/>
        </c:dLbls>
        <c:gapWidth val="75"/>
        <c:axId val="45070208"/>
        <c:axId val="99162368"/>
      </c:barChart>
      <c:catAx>
        <c:axId val="45070208"/>
        <c:scaling>
          <c:orientation val="minMax"/>
        </c:scaling>
        <c:axPos val="b"/>
        <c:majorTickMark val="none"/>
        <c:tickLblPos val="nextTo"/>
        <c:crossAx val="99162368"/>
        <c:crosses val="autoZero"/>
        <c:auto val="1"/>
        <c:lblAlgn val="ctr"/>
        <c:lblOffset val="100"/>
      </c:catAx>
      <c:valAx>
        <c:axId val="99162368"/>
        <c:scaling>
          <c:orientation val="minMax"/>
          <c:min val="0"/>
        </c:scaling>
        <c:axPos val="l"/>
        <c:numFmt formatCode="General" sourceLinked="1"/>
        <c:majorTickMark val="none"/>
        <c:tickLblPos val="nextTo"/>
        <c:crossAx val="45070208"/>
        <c:crosses val="autoZero"/>
        <c:crossBetween val="between"/>
        <c:majorUnit val="20"/>
      </c:valAx>
    </c:plotArea>
    <c:legend>
      <c:legendPos val="b"/>
      <c:layout>
        <c:manualLayout>
          <c:xMode val="edge"/>
          <c:yMode val="edge"/>
          <c:x val="0.18942124246731235"/>
          <c:y val="3.0763248527941385E-2"/>
          <c:w val="0.68117168015814433"/>
          <c:h val="0.22344660117129872"/>
        </c:manualLayout>
      </c:layout>
    </c:legend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26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국내 스마트폰
가입자 수
(단위=만명)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09년 4분기</c:v>
                </c:pt>
                <c:pt idx="1">
                  <c:v>10년 2분기</c:v>
                </c:pt>
                <c:pt idx="2">
                  <c:v>10년 4분기</c:v>
                </c:pt>
                <c:pt idx="3">
                  <c:v>11년 2분기</c:v>
                </c:pt>
                <c:pt idx="4">
                  <c:v>11년 4분기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</c:v>
                </c:pt>
                <c:pt idx="1">
                  <c:v>247</c:v>
                </c:pt>
                <c:pt idx="2">
                  <c:v>722</c:v>
                </c:pt>
                <c:pt idx="3" formatCode="#,##0">
                  <c:v>1487</c:v>
                </c:pt>
                <c:pt idx="4" formatCode="#,##0">
                  <c:v>2000</c:v>
                </c:pt>
              </c:numCache>
            </c:numRef>
          </c:val>
        </c:ser>
        <c:marker val="1"/>
        <c:axId val="103851520"/>
        <c:axId val="103853056"/>
      </c:lineChart>
      <c:catAx>
        <c:axId val="103851520"/>
        <c:scaling>
          <c:orientation val="minMax"/>
        </c:scaling>
        <c:axPos val="b"/>
        <c:tickLblPos val="nextTo"/>
        <c:crossAx val="103853056"/>
        <c:crosses val="autoZero"/>
        <c:auto val="1"/>
        <c:lblAlgn val="ctr"/>
        <c:lblOffset val="100"/>
      </c:catAx>
      <c:valAx>
        <c:axId val="103853056"/>
        <c:scaling>
          <c:orientation val="minMax"/>
          <c:max val="2000"/>
        </c:scaling>
        <c:axPos val="l"/>
        <c:majorGridlines/>
        <c:numFmt formatCode="General" sourceLinked="1"/>
        <c:tickLblPos val="nextTo"/>
        <c:crossAx val="103851520"/>
        <c:crosses val="autoZero"/>
        <c:crossBetween val="between"/>
        <c:majorUnit val="500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606312C-0A6A-4281-8CFC-2032C6C14C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54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8330A-B5CA-4FE6-BEF9-18AA6DE9482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Android-USB </a:t>
            </a:r>
            <a:r>
              <a:rPr lang="ko-KR" altLang="en-US" dirty="0" smtClean="0"/>
              <a:t>활용 서비스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카카오톡</a:t>
            </a:r>
            <a:r>
              <a:rPr lang="ko-KR" altLang="en-US" dirty="0" smtClean="0"/>
              <a:t>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사용 서비스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Android-USB </a:t>
            </a:r>
            <a:r>
              <a:rPr lang="ko-KR" altLang="en-US" dirty="0" smtClean="0"/>
              <a:t>활용 서비스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카카오톡</a:t>
            </a:r>
            <a:r>
              <a:rPr lang="ko-KR" altLang="en-US" dirty="0" smtClean="0"/>
              <a:t>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사용 서비스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r>
              <a:rPr lang="ko-KR" altLang="en-US" dirty="0" smtClean="0"/>
              <a:t>구조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TCP/IP</a:t>
            </a:r>
            <a:r>
              <a:rPr lang="ko-KR" altLang="en-US" dirty="0" smtClean="0"/>
              <a:t>로 구현상태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Android-USB </a:t>
            </a:r>
            <a:r>
              <a:rPr lang="ko-KR" altLang="en-US" dirty="0" smtClean="0"/>
              <a:t>활용 서비스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터치 마우스 서비스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스마트폰의</a:t>
            </a:r>
            <a:r>
              <a:rPr lang="ko-KR" altLang="en-US" dirty="0" smtClean="0"/>
              <a:t> 많은 서비스들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하지만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와</a:t>
            </a:r>
            <a:r>
              <a:rPr lang="ko-KR" altLang="en-US" baseline="0" dirty="0" smtClean="0"/>
              <a:t> 연동해 사용되는 기능 적다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8307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와 연동되지 않아 불편한 점이 많다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우리는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스마트폰을 사용하고자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PC - </a:t>
            </a:r>
            <a:r>
              <a:rPr lang="ko-KR" altLang="en-US" dirty="0" err="1" smtClean="0"/>
              <a:t>스마트폰의</a:t>
            </a:r>
            <a:r>
              <a:rPr lang="ko-KR" altLang="en-US" dirty="0" smtClean="0"/>
              <a:t> 연결방안으로 </a:t>
            </a:r>
            <a:r>
              <a:rPr lang="en-US" altLang="ko-KR" dirty="0" smtClean="0"/>
              <a:t>USB/IP </a:t>
            </a:r>
            <a:r>
              <a:rPr lang="ko-KR" altLang="en-US" dirty="0" smtClean="0"/>
              <a:t>기술 채택했다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서버에 연결된 </a:t>
            </a:r>
            <a:r>
              <a:rPr lang="en-US" altLang="ko-KR" dirty="0" smtClean="0"/>
              <a:t>USB</a:t>
            </a:r>
            <a:r>
              <a:rPr lang="ko-KR" altLang="en-US" dirty="0" smtClean="0"/>
              <a:t>장치를 공유하고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클라이언트에서 직접 연결 된 것처럼 사용할 수 있는 기술이다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USB/IP</a:t>
            </a:r>
            <a:r>
              <a:rPr lang="ko-KR" altLang="en-US" dirty="0" smtClean="0"/>
              <a:t>를 통한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공유를 위해 </a:t>
            </a:r>
            <a:r>
              <a:rPr lang="ko-KR" altLang="en-US" baseline="0" dirty="0" err="1" smtClean="0"/>
              <a:t>안드로이드의</a:t>
            </a:r>
            <a:r>
              <a:rPr lang="ko-KR" altLang="en-US" baseline="0" dirty="0" smtClean="0"/>
              <a:t> 서비스들이 </a:t>
            </a:r>
            <a:r>
              <a:rPr lang="en-US" altLang="ko-KR" baseline="0" dirty="0" smtClean="0"/>
              <a:t>USB</a:t>
            </a:r>
            <a:r>
              <a:rPr lang="ko-KR" altLang="en-US" baseline="0" dirty="0" smtClean="0"/>
              <a:t>장치가 되어야 함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안드로이드</a:t>
            </a:r>
            <a:r>
              <a:rPr lang="ko-KR" altLang="en-US" baseline="0" dirty="0" smtClean="0"/>
              <a:t> 서비스를 </a:t>
            </a:r>
            <a:r>
              <a:rPr lang="en-US" altLang="ko-KR" baseline="0" dirty="0" smtClean="0"/>
              <a:t>USB</a:t>
            </a:r>
            <a:r>
              <a:rPr lang="ko-KR" altLang="en-US" baseline="0" dirty="0" smtClean="0"/>
              <a:t>장치처럼 보이게 할 드라이브 개발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USB/IP</a:t>
            </a:r>
            <a:r>
              <a:rPr lang="ko-KR" altLang="en-US" baseline="0" dirty="0" smtClean="0"/>
              <a:t>는 안드로이드에 </a:t>
            </a:r>
            <a:r>
              <a:rPr lang="ko-KR" altLang="en-US" baseline="0" dirty="0" err="1" smtClean="0"/>
              <a:t>포팅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USB/IP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사용하는 이유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 활용해서 가능한 서비스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197475"/>
            <a:ext cx="7239000" cy="704850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883275"/>
            <a:ext cx="7239000" cy="441325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91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2725" y="1524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9075" y="1524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241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617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346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552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45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701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1318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12662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5114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152400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203848" y="4293096"/>
            <a:ext cx="5963119" cy="2564904"/>
          </a:xfrm>
        </p:spPr>
        <p:txBody>
          <a:bodyPr/>
          <a:lstStyle/>
          <a:p>
            <a:r>
              <a:rPr lang="en-US" altLang="ko-KR" sz="24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When life gives you lemons,</a:t>
            </a:r>
          </a:p>
          <a:p>
            <a:r>
              <a:rPr lang="en-US" altLang="ko-KR" sz="24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Make </a:t>
            </a:r>
            <a:r>
              <a:rPr lang="en-US" altLang="ko-KR" sz="80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lemonade</a:t>
            </a:r>
          </a:p>
          <a:p>
            <a:pPr>
              <a:lnSpc>
                <a:spcPct val="90000"/>
              </a:lnSpc>
            </a:pPr>
            <a:endParaRPr lang="ru-RU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0"/>
            <a:ext cx="8031088" cy="1640954"/>
          </a:xfrm>
        </p:spPr>
        <p:txBody>
          <a:bodyPr/>
          <a:lstStyle/>
          <a:p>
            <a:pPr algn="ctr"/>
            <a:r>
              <a:rPr lang="en-US" altLang="ko-KR" sz="9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Android-USB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19215210"/>
              </p:ext>
            </p:extLst>
          </p:nvPr>
        </p:nvGraphicFramePr>
        <p:xfrm>
          <a:off x="6228184" y="2276872"/>
          <a:ext cx="2851836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3404"/>
                <a:gridCol w="1638432"/>
              </a:tblGrid>
              <a:tr h="22688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지도교수  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이민석 교수님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0592073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이상현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조장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0592051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김종욱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0792047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강인구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0792078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이윤재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722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Font typeface="+mj-lt"/>
              <a:buAutoNum type="arabicParenR"/>
            </a:pP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Linker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서비스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ko-KR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	</a:t>
            </a: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988840"/>
            <a:ext cx="2808312" cy="3523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N:\133631298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1988841"/>
            <a:ext cx="2339752" cy="35283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Font typeface="+mj-lt"/>
              <a:buAutoNum type="arabicParenR"/>
            </a:pP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Linker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서비스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309351"/>
            <a:ext cx="2533905" cy="38559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Windows</a:t>
            </a: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App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6216" y="2348880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App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6216" y="3429000"/>
            <a:ext cx="1008111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3275856" y="2093327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/>
        </p:nvSpPr>
        <p:spPr>
          <a:xfrm>
            <a:off x="3627052" y="2309351"/>
            <a:ext cx="2533905" cy="38559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연동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App</a:t>
            </a:r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516216" y="4293096"/>
            <a:ext cx="2232247" cy="1224136"/>
            <a:chOff x="6084168" y="3855528"/>
            <a:chExt cx="2394672" cy="1368152"/>
          </a:xfrm>
        </p:grpSpPr>
        <p:sp>
          <p:nvSpPr>
            <p:cNvPr id="11" name="직사각형 10"/>
            <p:cNvSpPr/>
            <p:nvPr/>
          </p:nvSpPr>
          <p:spPr>
            <a:xfrm>
              <a:off x="6084168" y="3855528"/>
              <a:ext cx="2394672" cy="136815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Drivers</a:t>
              </a:r>
            </a:p>
            <a:p>
              <a:pPr algn="ctr"/>
              <a:endPara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09777" y="4500152"/>
              <a:ext cx="1089323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Touch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00623" y="4500152"/>
              <a:ext cx="1087801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Blue</a:t>
              </a: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tooth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cxnSp>
        <p:nvCxnSpPr>
          <p:cNvPr id="14" name="직선 화살표 연결선 13"/>
          <p:cNvCxnSpPr>
            <a:stCxn id="6" idx="0"/>
            <a:endCxn id="5" idx="2"/>
          </p:cNvCxnSpPr>
          <p:nvPr/>
        </p:nvCxnSpPr>
        <p:spPr bwMode="auto">
          <a:xfrm flipV="1">
            <a:off x="7020272" y="3212976"/>
            <a:ext cx="612068" cy="216024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>
            <a:stCxn id="22" idx="3"/>
            <a:endCxn id="17" idx="1"/>
          </p:cNvCxnSpPr>
          <p:nvPr/>
        </p:nvCxnSpPr>
        <p:spPr bwMode="auto">
          <a:xfrm>
            <a:off x="2549431" y="3839710"/>
            <a:ext cx="1446505" cy="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직사각형 16"/>
          <p:cNvSpPr/>
          <p:nvPr/>
        </p:nvSpPr>
        <p:spPr>
          <a:xfrm>
            <a:off x="3995936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1960" y="3748354"/>
            <a:ext cx="1478010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Data</a:t>
            </a:r>
            <a:endParaRPr lang="ko-KR" altLang="en-US" sz="16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1" name="직선 화살표 연결선 20"/>
          <p:cNvCxnSpPr>
            <a:stCxn id="18" idx="3"/>
            <a:endCxn id="6" idx="1"/>
          </p:cNvCxnSpPr>
          <p:nvPr/>
        </p:nvCxnSpPr>
        <p:spPr bwMode="auto">
          <a:xfrm flipV="1">
            <a:off x="5689970" y="3861048"/>
            <a:ext cx="826246" cy="106288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직사각형 21"/>
          <p:cNvSpPr/>
          <p:nvPr/>
        </p:nvSpPr>
        <p:spPr>
          <a:xfrm>
            <a:off x="683568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1600" y="3789040"/>
            <a:ext cx="1368152" cy="3600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Input</a:t>
            </a:r>
            <a:endParaRPr lang="ko-KR" altLang="en-US" sz="20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화살표 연결선 14"/>
          <p:cNvCxnSpPr>
            <a:stCxn id="24" idx="3"/>
            <a:endCxn id="19" idx="1"/>
          </p:cNvCxnSpPr>
          <p:nvPr/>
        </p:nvCxnSpPr>
        <p:spPr bwMode="auto">
          <a:xfrm flipV="1">
            <a:off x="2549431" y="5596443"/>
            <a:ext cx="1451705" cy="16171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직사각형 18"/>
          <p:cNvSpPr/>
          <p:nvPr/>
        </p:nvSpPr>
        <p:spPr>
          <a:xfrm>
            <a:off x="4001136" y="5185733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11960" y="5487155"/>
            <a:ext cx="1477491" cy="4379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</a:t>
            </a:r>
            <a:endParaRPr lang="ko-KR" altLang="en-US" sz="20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3568" y="5201904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4579" y="5523513"/>
            <a:ext cx="1477491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  Data</a:t>
            </a:r>
            <a:endParaRPr lang="ko-KR" altLang="en-US" sz="16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124" y="4437112"/>
            <a:ext cx="1861307" cy="7707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Play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668344" y="3429000"/>
            <a:ext cx="1080118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기본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Font typeface="+mj-lt"/>
              <a:buAutoNum type="arabicParenR" startAt="2"/>
            </a:pP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터치 마우스 서비스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ko-KR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	</a:t>
            </a: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목차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1680" y="1484784"/>
            <a:ext cx="5976664" cy="4267200"/>
          </a:xfrm>
        </p:spPr>
        <p:txBody>
          <a:bodyPr/>
          <a:lstStyle/>
          <a:p>
            <a:pPr lvl="0"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ko-KR" sz="2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USB/IP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Android-USB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Android-USB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왜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USB/IP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인가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?</a:t>
            </a:r>
            <a:endParaRPr lang="ko-KR" altLang="ko-KR" sz="1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lvl="0"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2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24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 Linker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서비스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터치 마우스 서비스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4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="" xmlns:p14="http://schemas.microsoft.com/office/powerpoint/2010/main" val="864912804"/>
              </p:ext>
            </p:extLst>
          </p:nvPr>
        </p:nvGraphicFramePr>
        <p:xfrm>
          <a:off x="4572000" y="2011419"/>
          <a:ext cx="4176464" cy="378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/>
          <p:cNvGraphicFramePr/>
          <p:nvPr>
            <p:extLst>
              <p:ext uri="{D42A27DB-BD31-4B8C-83A1-F6EECF244321}">
                <p14:modId xmlns="" xmlns:p14="http://schemas.microsoft.com/office/powerpoint/2010/main" val="550831738"/>
              </p:ext>
            </p:extLst>
          </p:nvPr>
        </p:nvGraphicFramePr>
        <p:xfrm>
          <a:off x="251520" y="2082959"/>
          <a:ext cx="4213534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51720" y="5827375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각통신사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</a:t>
            </a:r>
            <a:r>
              <a:rPr lang="ko-KR" altLang="en-US" sz="1600" dirty="0" smtClean="0"/>
              <a:t>방송통신위원회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76256" y="582648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행정안전부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7239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PC +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= ?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68" y="2656709"/>
            <a:ext cx="1486299" cy="2814960"/>
          </a:xfrm>
          <a:prstGeom prst="rect">
            <a:avLst/>
          </a:prstGeom>
        </p:spPr>
      </p:pic>
      <p:pic>
        <p:nvPicPr>
          <p:cNvPr id="13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52" y="2512801"/>
            <a:ext cx="4123776" cy="34364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4211471" y="3429603"/>
            <a:ext cx="2320717" cy="1222528"/>
            <a:chOff x="3511961" y="3632546"/>
            <a:chExt cx="1754782" cy="936104"/>
          </a:xfrm>
        </p:grpSpPr>
        <p:sp>
          <p:nvSpPr>
            <p:cNvPr id="16" name="아래쪽 화살표 15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0649" y="3894436"/>
              <a:ext cx="13968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1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149080"/>
            <a:ext cx="806774" cy="806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2849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:\설계프로젝트\임시저장\제목-없음-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36712"/>
            <a:ext cx="2767424" cy="24768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22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4583812" y="1403631"/>
            <a:ext cx="0" cy="430020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7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955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3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N:\설계프로젝트\임시저장\제목-없음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78209" y="4396336"/>
            <a:ext cx="3456383" cy="25884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>
            <a:stCxn id="9" idx="2"/>
          </p:cNvCxnSpPr>
          <p:nvPr/>
        </p:nvCxnSpPr>
        <p:spPr>
          <a:xfrm flipH="1" flipV="1">
            <a:off x="3831599" y="4437112"/>
            <a:ext cx="2180561" cy="1253465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아래쪽 화살표 19"/>
          <p:cNvSpPr/>
          <p:nvPr/>
        </p:nvSpPr>
        <p:spPr>
          <a:xfrm rot="5400000">
            <a:off x="4112983" y="1799785"/>
            <a:ext cx="1222528" cy="2320717"/>
          </a:xfrm>
          <a:prstGeom prst="downArrow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64810" y="2658682"/>
            <a:ext cx="2559167" cy="683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2">
                    <a:lumMod val="50000"/>
                  </a:schemeClr>
                </a:solidFill>
              </a:rPr>
              <a:t>IP Network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5627" y="27060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Client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1301" y="270605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Server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55576" y="1196752"/>
            <a:ext cx="60486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USB/</a:t>
            </a:r>
            <a:r>
              <a:rPr lang="en-US" altLang="ko-KR" sz="3200" kern="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IP</a:t>
            </a:r>
            <a:endParaRPr kumimoji="0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72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228184" y="4773641"/>
            <a:ext cx="2664296" cy="2039735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583812" y="1403631"/>
            <a:ext cx="0" cy="461765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3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484784"/>
            <a:ext cx="1700153" cy="3219986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563887" y="2348880"/>
            <a:ext cx="2320717" cy="1222528"/>
            <a:chOff x="3511961" y="3632546"/>
            <a:chExt cx="1754782" cy="936104"/>
          </a:xfrm>
        </p:grpSpPr>
        <p:sp>
          <p:nvSpPr>
            <p:cNvPr id="20" name="아래쪽 화살표 1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6153" y="3869765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05627" y="27060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Client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37875" y="2706053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Server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2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988" y="5382518"/>
            <a:ext cx="854794" cy="8547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덧셈 기호 22"/>
          <p:cNvSpPr/>
          <p:nvPr/>
        </p:nvSpPr>
        <p:spPr>
          <a:xfrm>
            <a:off x="7020272" y="5410496"/>
            <a:ext cx="903307" cy="920457"/>
          </a:xfrm>
          <a:prstGeom prst="mathPlus">
            <a:avLst/>
          </a:prstGeom>
          <a:solidFill>
            <a:srgbClr val="00B0F0"/>
          </a:solidFill>
          <a:ln w="12700">
            <a:solidFill>
              <a:srgbClr val="0070C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Picture 2" descr="N:\설계프로젝트\임시저장\ㅊㅊ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016" y="5025800"/>
            <a:ext cx="1018156" cy="168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화살표 연결선 24"/>
          <p:cNvCxnSpPr/>
          <p:nvPr/>
        </p:nvCxnSpPr>
        <p:spPr>
          <a:xfrm flipH="1" flipV="1">
            <a:off x="3563888" y="3861048"/>
            <a:ext cx="2540602" cy="1397482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755576" y="1196752"/>
            <a:ext cx="60486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 startAt="2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Android-USB</a:t>
            </a: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987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99479" y="1924096"/>
            <a:ext cx="7695372" cy="4691693"/>
            <a:chOff x="899479" y="1924096"/>
            <a:chExt cx="7695372" cy="4691693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3520299" y="2708920"/>
              <a:ext cx="0" cy="3906869"/>
            </a:xfrm>
            <a:prstGeom prst="line">
              <a:avLst/>
            </a:prstGeom>
            <a:ln w="44450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/>
            <p:cNvGrpSpPr/>
            <p:nvPr/>
          </p:nvGrpSpPr>
          <p:grpSpPr>
            <a:xfrm>
              <a:off x="899479" y="1924096"/>
              <a:ext cx="7695372" cy="4601248"/>
              <a:chOff x="899479" y="1924096"/>
              <a:chExt cx="7695372" cy="46012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899479" y="3429121"/>
                <a:ext cx="2150641" cy="1007991"/>
              </a:xfrm>
              <a:prstGeom prst="rect">
                <a:avLst/>
              </a:prstGeom>
              <a:solidFill>
                <a:srgbClr val="00B0F0">
                  <a:alpha val="65000"/>
                </a:srgb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Windows App</a:t>
                </a:r>
                <a:endParaRPr lang="ko-KR" altLang="en-US" sz="1800" b="1" dirty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081460" y="2587549"/>
                <a:ext cx="177324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2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&lt; Client &gt;</a:t>
                </a:r>
              </a:p>
              <a:p>
                <a:r>
                  <a:rPr lang="en-US" altLang="ko-KR" sz="22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PC (Windows)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293482" y="2587550"/>
                <a:ext cx="135966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2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&lt; Server &gt;</a:t>
                </a:r>
              </a:p>
              <a:p>
                <a:r>
                  <a:rPr lang="en-US" altLang="ko-KR" sz="22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Android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903462" y="5479907"/>
                <a:ext cx="2139940" cy="1045437"/>
              </a:xfrm>
              <a:prstGeom prst="rect">
                <a:avLst/>
              </a:prstGeom>
              <a:noFill/>
              <a:ln w="63500">
                <a:solidFill>
                  <a:srgbClr val="0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w="107950" h="107950" prst="angle"/>
                <a:contourClr>
                  <a:srgbClr val="0000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USB/IP</a:t>
                </a:r>
              </a:p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(VHCI Driver)</a:t>
                </a:r>
                <a:endParaRPr lang="ko-KR" altLang="en-US" sz="1800" b="1" dirty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6444210" y="3429121"/>
                <a:ext cx="2150641" cy="1007991"/>
              </a:xfrm>
              <a:prstGeom prst="rect">
                <a:avLst/>
              </a:prstGeom>
              <a:solidFill>
                <a:srgbClr val="00B0F0">
                  <a:alpha val="65000"/>
                </a:srgb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Service App</a:t>
                </a: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903462" y="4437233"/>
                <a:ext cx="2150641" cy="1007991"/>
              </a:xfrm>
              <a:prstGeom prst="rect">
                <a:avLst/>
              </a:prstGeom>
              <a:solidFill>
                <a:srgbClr val="00B0F0">
                  <a:alpha val="65000"/>
                </a:srgb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USB Device Driver</a:t>
                </a: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3897996" y="3429121"/>
                <a:ext cx="2150641" cy="1007991"/>
              </a:xfrm>
              <a:prstGeom prst="rect">
                <a:avLst/>
              </a:prstGeom>
              <a:solidFill>
                <a:srgbClr val="00B0F0">
                  <a:alpha val="65000"/>
                </a:srgb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USB/IP App</a:t>
                </a:r>
                <a:endParaRPr lang="ko-KR" altLang="en-US" sz="1800" b="1" dirty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endParaRPr>
              </a:p>
            </p:txBody>
          </p:sp>
          <p:cxnSp>
            <p:nvCxnSpPr>
              <p:cNvPr id="40" name="직선 연결선 39"/>
              <p:cNvCxnSpPr>
                <a:stCxn id="19" idx="1"/>
                <a:endCxn id="23" idx="3"/>
              </p:cNvCxnSpPr>
              <p:nvPr/>
            </p:nvCxnSpPr>
            <p:spPr>
              <a:xfrm flipH="1">
                <a:off x="3043402" y="4998244"/>
                <a:ext cx="854594" cy="1004382"/>
              </a:xfrm>
              <a:prstGeom prst="line">
                <a:avLst/>
              </a:prstGeom>
              <a:ln w="63500" cmpd="sng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>
                <a:endCxn id="27" idx="2"/>
              </p:cNvCxnSpPr>
              <p:nvPr/>
            </p:nvCxnSpPr>
            <p:spPr>
              <a:xfrm flipV="1">
                <a:off x="6048637" y="4437112"/>
                <a:ext cx="1470894" cy="1663409"/>
              </a:xfrm>
              <a:prstGeom prst="line">
                <a:avLst/>
              </a:prstGeom>
              <a:ln w="63500" cmpd="sng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6818057" y="2587551"/>
                <a:ext cx="140294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2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&lt; Device &gt;</a:t>
                </a:r>
              </a:p>
              <a:p>
                <a:r>
                  <a:rPr lang="en-US" altLang="ko-KR" sz="22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Android</a:t>
                </a: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3895419" y="5517232"/>
                <a:ext cx="2150641" cy="1007991"/>
              </a:xfrm>
              <a:prstGeom prst="rect">
                <a:avLst/>
              </a:prstGeom>
              <a:solidFill>
                <a:srgbClr val="00B0F0">
                  <a:alpha val="65000"/>
                </a:srgb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VHCI Driver</a:t>
                </a: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899661" y="1924096"/>
                <a:ext cx="1632779" cy="552686"/>
              </a:xfrm>
              <a:prstGeom prst="rect">
                <a:avLst/>
              </a:prstGeom>
              <a:solidFill>
                <a:schemeClr val="accent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800" b="1" dirty="0" err="1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포팅</a:t>
                </a:r>
                <a:r>
                  <a:rPr lang="ko-KR" altLang="en-US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 영역</a:t>
                </a:r>
                <a:endParaRPr lang="ko-KR" altLang="en-US" sz="1800" b="1" dirty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942666" y="1924096"/>
                <a:ext cx="1727162" cy="567214"/>
              </a:xfrm>
              <a:prstGeom prst="rect">
                <a:avLst/>
              </a:prstGeom>
              <a:solidFill>
                <a:srgbClr val="00B0F0">
                  <a:alpha val="65000"/>
                </a:srgb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개발 영역</a:t>
                </a:r>
                <a:endPara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897996" y="4479256"/>
                <a:ext cx="2148064" cy="1037976"/>
              </a:xfrm>
              <a:prstGeom prst="rect">
                <a:avLst/>
              </a:prstGeom>
              <a:solidFill>
                <a:schemeClr val="accent1"/>
              </a:solidFill>
              <a:ln w="63500">
                <a:solidFill>
                  <a:srgbClr val="000000"/>
                </a:solidFill>
              </a:ln>
              <a:effectLst/>
              <a:scene3d>
                <a:camera prst="orthographicFront"/>
                <a:lightRig rig="threePt" dir="t"/>
              </a:scene3d>
              <a:sp3d contourW="12700">
                <a:contourClr>
                  <a:srgbClr val="0000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USB/IP</a:t>
                </a:r>
              </a:p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(Stub Driver)</a:t>
                </a:r>
                <a:endParaRPr lang="ko-KR" altLang="en-US" sz="1800" b="1" dirty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985439" y="1924096"/>
                <a:ext cx="1728000" cy="568800"/>
              </a:xfrm>
              <a:prstGeom prst="rect">
                <a:avLst/>
              </a:prstGeom>
              <a:noFill/>
              <a:ln w="63500">
                <a:solidFill>
                  <a:srgbClr val="0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w="107950" h="107950" prst="angle"/>
                <a:contourClr>
                  <a:srgbClr val="0000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800" b="1" dirty="0" err="1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오픈소스</a:t>
                </a:r>
                <a:r>
                  <a:rPr lang="ko-KR" altLang="en-US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 영역</a:t>
                </a:r>
                <a:endParaRPr lang="ko-KR" altLang="en-US" sz="1800" b="1" dirty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endParaRPr>
              </a:p>
            </p:txBody>
          </p:sp>
        </p:grpSp>
      </p:grp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3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Android-USB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24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9075" y="152400"/>
            <a:ext cx="8458200" cy="715963"/>
          </a:xfrm>
        </p:spPr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767239" y="3886898"/>
            <a:ext cx="2150641" cy="1808366"/>
            <a:chOff x="1331640" y="2015700"/>
            <a:chExt cx="2150641" cy="1808366"/>
          </a:xfrm>
        </p:grpSpPr>
        <p:grpSp>
          <p:nvGrpSpPr>
            <p:cNvPr id="3" name="그룹 2"/>
            <p:cNvGrpSpPr/>
            <p:nvPr/>
          </p:nvGrpSpPr>
          <p:grpSpPr>
            <a:xfrm>
              <a:off x="1331640" y="2015700"/>
              <a:ext cx="2150641" cy="1125268"/>
              <a:chOff x="1331640" y="2015700"/>
              <a:chExt cx="2150641" cy="1125268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331640" y="2015700"/>
                <a:ext cx="2150641" cy="1053259"/>
              </a:xfrm>
              <a:prstGeom prst="rect">
                <a:avLst/>
              </a:prstGeom>
              <a:solidFill>
                <a:schemeClr val="bg1">
                  <a:lumMod val="50000"/>
                  <a:alpha val="65000"/>
                </a:scheme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P</a:t>
                </a:r>
                <a:r>
                  <a:rPr lang="en-US" altLang="ko-KR" sz="1800" b="1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C App</a:t>
                </a:r>
                <a:endParaRPr lang="ko-KR" altLang="en-US" sz="1800" b="1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1691680" y="2805932"/>
                <a:ext cx="576064" cy="33503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331640" y="2924944"/>
              <a:ext cx="1368152" cy="899122"/>
              <a:chOff x="1331640" y="3140968"/>
              <a:chExt cx="1368152" cy="899122"/>
            </a:xfrm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1691680" y="3140968"/>
                <a:ext cx="576064" cy="504057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1331640" y="3462390"/>
                <a:ext cx="1368152" cy="577700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USB</a:t>
                </a:r>
                <a:endParaRPr lang="ko-KR" altLang="en-US" sz="1800" b="1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3419872" y="3862718"/>
            <a:ext cx="2150641" cy="2446602"/>
            <a:chOff x="5364088" y="1270430"/>
            <a:chExt cx="2150641" cy="2446602"/>
          </a:xfrm>
        </p:grpSpPr>
        <p:grpSp>
          <p:nvGrpSpPr>
            <p:cNvPr id="10" name="그룹 9"/>
            <p:cNvGrpSpPr/>
            <p:nvPr/>
          </p:nvGrpSpPr>
          <p:grpSpPr>
            <a:xfrm>
              <a:off x="5364088" y="1270430"/>
              <a:ext cx="2150641" cy="1125268"/>
              <a:chOff x="1331640" y="2015700"/>
              <a:chExt cx="2150641" cy="1125268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331640" y="2015700"/>
                <a:ext cx="2150641" cy="1053259"/>
              </a:xfrm>
              <a:prstGeom prst="rect">
                <a:avLst/>
              </a:prstGeom>
              <a:solidFill>
                <a:schemeClr val="bg1">
                  <a:lumMod val="50000"/>
                  <a:alpha val="65000"/>
                </a:scheme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P</a:t>
                </a:r>
                <a:r>
                  <a:rPr lang="en-US" altLang="ko-KR" sz="1800" b="1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C App</a:t>
                </a:r>
                <a:endParaRPr lang="ko-KR" altLang="en-US" sz="1800" b="1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691680" y="2805932"/>
                <a:ext cx="576064" cy="33503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364088" y="2169837"/>
              <a:ext cx="1368152" cy="899122"/>
              <a:chOff x="1331640" y="3140968"/>
              <a:chExt cx="1368152" cy="899122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1691680" y="3140968"/>
                <a:ext cx="576064" cy="504057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331640" y="3462390"/>
                <a:ext cx="1368152" cy="577700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USB/IP</a:t>
                </a:r>
                <a:endParaRPr lang="ko-KR" altLang="en-US" sz="1800" b="1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5364089" y="3068959"/>
              <a:ext cx="1800200" cy="648073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Android App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084168" y="3848699"/>
            <a:ext cx="2723122" cy="2460622"/>
            <a:chOff x="5377271" y="4005064"/>
            <a:chExt cx="2723122" cy="2460622"/>
          </a:xfrm>
        </p:grpSpPr>
        <p:grpSp>
          <p:nvGrpSpPr>
            <p:cNvPr id="23" name="그룹 22"/>
            <p:cNvGrpSpPr/>
            <p:nvPr/>
          </p:nvGrpSpPr>
          <p:grpSpPr>
            <a:xfrm>
              <a:off x="5377271" y="4005064"/>
              <a:ext cx="2150641" cy="1125268"/>
              <a:chOff x="1331640" y="2015700"/>
              <a:chExt cx="2150641" cy="1125268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1331640" y="2015700"/>
                <a:ext cx="2150641" cy="1053259"/>
              </a:xfrm>
              <a:prstGeom prst="rect">
                <a:avLst/>
              </a:prstGeom>
              <a:solidFill>
                <a:schemeClr val="bg1">
                  <a:lumMod val="50000"/>
                  <a:alpha val="65000"/>
                </a:scheme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P</a:t>
                </a:r>
                <a:r>
                  <a:rPr lang="en-US" altLang="ko-KR" sz="1800" b="1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C App</a:t>
                </a:r>
                <a:endParaRPr lang="ko-KR" altLang="en-US" sz="1800" b="1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1691680" y="2805932"/>
                <a:ext cx="576064" cy="33503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</p:grpSp>
        <p:sp>
          <p:nvSpPr>
            <p:cNvPr id="30" name="이등변 삼각형 29"/>
            <p:cNvSpPr/>
            <p:nvPr/>
          </p:nvSpPr>
          <p:spPr>
            <a:xfrm>
              <a:off x="6732240" y="4795297"/>
              <a:ext cx="576064" cy="28988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300192" y="4937674"/>
              <a:ext cx="1800201" cy="1528012"/>
              <a:chOff x="3419872" y="5225706"/>
              <a:chExt cx="1800201" cy="1528012"/>
            </a:xfrm>
          </p:grpSpPr>
          <p:sp>
            <p:nvSpPr>
              <p:cNvPr id="31" name="이등변 삼각형 30"/>
              <p:cNvSpPr/>
              <p:nvPr/>
            </p:nvSpPr>
            <p:spPr>
              <a:xfrm>
                <a:off x="3779912" y="5225706"/>
                <a:ext cx="720000" cy="363533"/>
              </a:xfrm>
              <a:prstGeom prst="triangl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419872" y="5515595"/>
                <a:ext cx="1368152" cy="577700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TCP/IP</a:t>
                </a:r>
                <a:endParaRPr lang="ko-KR" altLang="en-US" sz="1800" b="1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419873" y="6105645"/>
                <a:ext cx="1800200" cy="648073"/>
              </a:xfrm>
              <a:prstGeom prst="rect">
                <a:avLst/>
              </a:prstGeom>
              <a:solidFill>
                <a:srgbClr val="00B0F0">
                  <a:alpha val="65000"/>
                </a:srgb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Android App</a:t>
                </a:r>
                <a:endParaRPr lang="ko-KR" altLang="en-US" sz="1800" b="1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827584" y="1700808"/>
            <a:ext cx="7199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윈도우 프로그램을 수정 없이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소프트웨어도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장치로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28310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동녘M" pitchFamily="18" charset="-127"/>
                <a:ea typeface="HY동녘M" pitchFamily="18" charset="-127"/>
              </a:rPr>
              <a:t>일반</a:t>
            </a:r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91576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44208" y="3445318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4"/>
            </a:pPr>
            <a:r>
              <a:rPr lang="ko-KR" altLang="en-US" b="1" dirty="0" smtClean="0">
                <a:latin typeface="HY동녘M" pitchFamily="18" charset="-127"/>
                <a:ea typeface="HY동녘M" pitchFamily="18" charset="-127"/>
              </a:rPr>
              <a:t>왜 </a:t>
            </a:r>
            <a:r>
              <a:rPr lang="en-US" altLang="ko-KR" b="1" dirty="0" smtClean="0">
                <a:latin typeface="HY동녘M" pitchFamily="18" charset="-127"/>
                <a:ea typeface="HY동녘M" pitchFamily="18" charset="-127"/>
              </a:rPr>
              <a:t>USB/IP</a:t>
            </a:r>
            <a:r>
              <a:rPr lang="ko-KR" altLang="en-US" b="1" dirty="0" smtClean="0">
                <a:latin typeface="HY동녘M" pitchFamily="18" charset="-127"/>
                <a:ea typeface="HY동녘M" pitchFamily="18" charset="-127"/>
              </a:rPr>
              <a:t>인가</a:t>
            </a:r>
            <a:r>
              <a:rPr lang="en-US" altLang="ko-KR" b="1" dirty="0" smtClean="0">
                <a:latin typeface="HY동녘M" pitchFamily="18" charset="-127"/>
                <a:ea typeface="HY동녘M" pitchFamily="18" charset="-127"/>
              </a:rPr>
              <a:t>?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009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4583812" y="2247255"/>
            <a:ext cx="0" cy="3125961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2657286"/>
            <a:ext cx="1700153" cy="3219986"/>
          </a:xfrm>
          <a:prstGeom prst="rect">
            <a:avLst/>
          </a:prstGeom>
        </p:spPr>
      </p:pic>
      <p:grpSp>
        <p:nvGrpSpPr>
          <p:cNvPr id="3" name="그룹 8"/>
          <p:cNvGrpSpPr/>
          <p:nvPr/>
        </p:nvGrpSpPr>
        <p:grpSpPr>
          <a:xfrm>
            <a:off x="3563887" y="3337356"/>
            <a:ext cx="2320717" cy="1222528"/>
            <a:chOff x="3511961" y="3632546"/>
            <a:chExt cx="1754782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56442" y="3894436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2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383" y="2483284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57065" y="350100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36110" y="351244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6709" y="315240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22472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224725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pic>
        <p:nvPicPr>
          <p:cNvPr id="16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35608" y="410689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Documents and Settings\XP\바탕 화면\사진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7035" y="382005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Documents and Settings\XP\바탕 화면\무제-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085184"/>
            <a:ext cx="1261769" cy="126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Documents and Settings\XP\바탕 화면\무제-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0649" y="4185170"/>
            <a:ext cx="1332969" cy="133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079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91A917"/>
      </a:lt2>
      <a:accent1>
        <a:srgbClr val="CAE331"/>
      </a:accent1>
      <a:accent2>
        <a:srgbClr val="B1C022"/>
      </a:accent2>
      <a:accent3>
        <a:srgbClr val="FFFFFF"/>
      </a:accent3>
      <a:accent4>
        <a:srgbClr val="404040"/>
      </a:accent4>
      <a:accent5>
        <a:srgbClr val="E1EFAD"/>
      </a:accent5>
      <a:accent6>
        <a:srgbClr val="A0AE1E"/>
      </a:accent6>
      <a:hlink>
        <a:srgbClr val="DFE77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70C0">
              <a:alpha val="80000"/>
            </a:srgb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72AB15"/>
        </a:lt2>
        <a:accent1>
          <a:srgbClr val="B8E232"/>
        </a:accent1>
        <a:accent2>
          <a:srgbClr val="8EBE24"/>
        </a:accent2>
        <a:accent3>
          <a:srgbClr val="FFFFFF"/>
        </a:accent3>
        <a:accent4>
          <a:srgbClr val="404040"/>
        </a:accent4>
        <a:accent5>
          <a:srgbClr val="D8EEAD"/>
        </a:accent5>
        <a:accent6>
          <a:srgbClr val="80AC20"/>
        </a:accent6>
        <a:hlink>
          <a:srgbClr val="BCE47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91A917"/>
        </a:lt2>
        <a:accent1>
          <a:srgbClr val="CAE331"/>
        </a:accent1>
        <a:accent2>
          <a:srgbClr val="B1C022"/>
        </a:accent2>
        <a:accent3>
          <a:srgbClr val="FFFFFF"/>
        </a:accent3>
        <a:accent4>
          <a:srgbClr val="404040"/>
        </a:accent4>
        <a:accent5>
          <a:srgbClr val="E1EFAD"/>
        </a:accent5>
        <a:accent6>
          <a:srgbClr val="A0AE1E"/>
        </a:accent6>
        <a:hlink>
          <a:srgbClr val="DFE77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1501</TotalTime>
  <Words>349</Words>
  <Application>Microsoft Office PowerPoint</Application>
  <PresentationFormat>화면 슬라이드 쇼(4:3)</PresentationFormat>
  <Paragraphs>149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powerpoint-template</vt:lpstr>
      <vt:lpstr>Android-USB</vt:lpstr>
      <vt:lpstr>목차</vt:lpstr>
      <vt:lpstr>프로젝트 배경</vt:lpstr>
      <vt:lpstr>프로젝트 배경</vt:lpstr>
      <vt:lpstr>프로젝트 소개</vt:lpstr>
      <vt:lpstr>프로젝트 소개</vt:lpstr>
      <vt:lpstr>프로젝트 소개</vt:lpstr>
      <vt:lpstr>프로젝트 소개</vt:lpstr>
      <vt:lpstr>활용 서비스</vt:lpstr>
      <vt:lpstr>활용 서비스</vt:lpstr>
      <vt:lpstr>활용 서비스</vt:lpstr>
      <vt:lpstr>활용 서비스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Android-USB</dc:title>
  <dc:creator>windows7</dc:creator>
  <cp:lastModifiedBy>korea</cp:lastModifiedBy>
  <cp:revision>103</cp:revision>
  <dcterms:created xsi:type="dcterms:W3CDTF">2012-03-18T07:52:13Z</dcterms:created>
  <dcterms:modified xsi:type="dcterms:W3CDTF">2012-05-06T14:21:36Z</dcterms:modified>
</cp:coreProperties>
</file>