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57" r:id="rId3"/>
    <p:sldId id="294" r:id="rId4"/>
    <p:sldId id="299" r:id="rId5"/>
    <p:sldId id="300" r:id="rId6"/>
    <p:sldId id="301" r:id="rId7"/>
    <p:sldId id="303" r:id="rId8"/>
    <p:sldId id="304" r:id="rId9"/>
    <p:sldId id="258" r:id="rId10"/>
    <p:sldId id="259" r:id="rId11"/>
    <p:sldId id="260" r:id="rId12"/>
    <p:sldId id="261" r:id="rId13"/>
    <p:sldId id="281" r:id="rId14"/>
    <p:sldId id="282" r:id="rId15"/>
    <p:sldId id="284" r:id="rId16"/>
    <p:sldId id="285" r:id="rId17"/>
    <p:sldId id="283" r:id="rId18"/>
    <p:sldId id="262" r:id="rId19"/>
    <p:sldId id="287" r:id="rId20"/>
    <p:sldId id="288" r:id="rId21"/>
    <p:sldId id="289" r:id="rId22"/>
    <p:sldId id="290" r:id="rId23"/>
    <p:sldId id="291" r:id="rId24"/>
    <p:sldId id="293" r:id="rId25"/>
    <p:sldId id="263" r:id="rId26"/>
    <p:sldId id="267" r:id="rId27"/>
    <p:sldId id="269" r:id="rId28"/>
    <p:sldId id="264" r:id="rId29"/>
    <p:sldId id="295" r:id="rId30"/>
    <p:sldId id="296" r:id="rId31"/>
    <p:sldId id="265" r:id="rId32"/>
    <p:sldId id="297" r:id="rId33"/>
    <p:sldId id="298" r:id="rId34"/>
    <p:sldId id="305" r:id="rId35"/>
    <p:sldId id="306" r:id="rId36"/>
    <p:sldId id="266" r:id="rId37"/>
    <p:sldId id="307" r:id="rId38"/>
    <p:sldId id="309" r:id="rId39"/>
    <p:sldId id="311" r:id="rId40"/>
    <p:sldId id="313" r:id="rId41"/>
    <p:sldId id="314" r:id="rId42"/>
    <p:sldId id="316" r:id="rId43"/>
    <p:sldId id="310" r:id="rId44"/>
    <p:sldId id="317" r:id="rId45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/>
        <a:cs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6A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78" autoAdjust="0"/>
    <p:restoredTop sz="94668" autoAdjust="0"/>
  </p:normalViewPr>
  <p:slideViewPr>
    <p:cSldViewPr>
      <p:cViewPr>
        <p:scale>
          <a:sx n="100" d="100"/>
          <a:sy n="100" d="100"/>
        </p:scale>
        <p:origin x="-504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22DC-5CF6-4667-A62B-AD1213FE7188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5FE3A-2187-46C0-87E7-6913A0F69C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F4E9-9259-4418-A4D1-E25988444E72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7934-FB37-4158-BE15-A538EADE93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DED46-D19C-4F4A-B958-5A1352F83276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F31BC-1FF4-46CB-BD3E-59BB04E3F4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09C9C-B6BC-4057-AC66-6AB99B360327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7D8E-8A5F-4646-9574-F5EF1FFE1E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D0A7-11CC-4724-9978-A61E4876662E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8A4C-B5DF-490D-9980-AD0E4DE520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A4FC1-A24D-4EBC-A2FA-9A56F14B3731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0B6CC-EC7E-4E26-930B-57B48CD019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445B-77D9-4409-BA8E-E72516DF3FBC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8C66F-571F-4C35-9D9B-B7818A8D7D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B74B6-A322-4E4F-B425-1D9CF1F5AC89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3A41-F7DB-4D4D-A6B7-B38FA26979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22E4F-F037-4401-B411-AE79DB4B76B8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BE15B-F673-41AA-84D0-C3A9169A61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8999A-5E91-46F9-AF26-E4D98F163E31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ED12B-5DF3-40B6-A778-B2A7A055D4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DE55-A055-4802-BE2B-6914C5A0869B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4D162-5844-44F9-B1B5-1603BC6050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23565FF-3CFC-445C-9C39-558927A317D4}" type="datetimeFigureOut">
              <a:rPr lang="ko-KR" altLang="en-US"/>
              <a:pPr>
                <a:defRPr/>
              </a:pPr>
              <a:t>2008-11-04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A508EE-8833-4283-BB64-ADC2A76591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11.xml"/><Relationship Id="rId7" Type="http://schemas.openxmlformats.org/officeDocument/2006/relationships/slide" Target="slide3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5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0.xml"/><Relationship Id="rId18" Type="http://schemas.openxmlformats.org/officeDocument/2006/relationships/slide" Target="slide33.xml"/><Relationship Id="rId26" Type="http://schemas.openxmlformats.org/officeDocument/2006/relationships/slide" Target="slide15.xml"/><Relationship Id="rId39" Type="http://schemas.openxmlformats.org/officeDocument/2006/relationships/slide" Target="slide8.xml"/><Relationship Id="rId3" Type="http://schemas.openxmlformats.org/officeDocument/2006/relationships/slide" Target="slide9.xml"/><Relationship Id="rId21" Type="http://schemas.openxmlformats.org/officeDocument/2006/relationships/slide" Target="slide23.xml"/><Relationship Id="rId34" Type="http://schemas.openxmlformats.org/officeDocument/2006/relationships/slide" Target="slide39.xml"/><Relationship Id="rId42" Type="http://schemas.openxmlformats.org/officeDocument/2006/relationships/slide" Target="slide40.xml"/><Relationship Id="rId7" Type="http://schemas.openxmlformats.org/officeDocument/2006/relationships/slide" Target="slide36.xml"/><Relationship Id="rId12" Type="http://schemas.openxmlformats.org/officeDocument/2006/relationships/slide" Target="slide27.xml"/><Relationship Id="rId17" Type="http://schemas.openxmlformats.org/officeDocument/2006/relationships/slide" Target="slide16.xml"/><Relationship Id="rId25" Type="http://schemas.openxmlformats.org/officeDocument/2006/relationships/slide" Target="slide12.xml"/><Relationship Id="rId33" Type="http://schemas.openxmlformats.org/officeDocument/2006/relationships/slide" Target="slide37.xml"/><Relationship Id="rId38" Type="http://schemas.openxmlformats.org/officeDocument/2006/relationships/slide" Target="slide7.xml"/><Relationship Id="rId2" Type="http://schemas.openxmlformats.org/officeDocument/2006/relationships/slide" Target="slide11.xml"/><Relationship Id="rId16" Type="http://schemas.openxmlformats.org/officeDocument/2006/relationships/slide" Target="slide35.xml"/><Relationship Id="rId20" Type="http://schemas.openxmlformats.org/officeDocument/2006/relationships/slide" Target="slide28.xml"/><Relationship Id="rId29" Type="http://schemas.openxmlformats.org/officeDocument/2006/relationships/slide" Target="slide24.xml"/><Relationship Id="rId41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29.xml"/><Relationship Id="rId24" Type="http://schemas.openxmlformats.org/officeDocument/2006/relationships/slide" Target="slide13.xml"/><Relationship Id="rId32" Type="http://schemas.openxmlformats.org/officeDocument/2006/relationships/slide" Target="slide41.xml"/><Relationship Id="rId37" Type="http://schemas.openxmlformats.org/officeDocument/2006/relationships/slide" Target="slide6.xml"/><Relationship Id="rId40" Type="http://schemas.openxmlformats.org/officeDocument/2006/relationships/slide" Target="slide10.xml"/><Relationship Id="rId5" Type="http://schemas.openxmlformats.org/officeDocument/2006/relationships/slide" Target="slide18.xml"/><Relationship Id="rId15" Type="http://schemas.openxmlformats.org/officeDocument/2006/relationships/slide" Target="slide34.xml"/><Relationship Id="rId23" Type="http://schemas.openxmlformats.org/officeDocument/2006/relationships/slide" Target="slide19.xml"/><Relationship Id="rId28" Type="http://schemas.openxmlformats.org/officeDocument/2006/relationships/slide" Target="slide22.xml"/><Relationship Id="rId36" Type="http://schemas.openxmlformats.org/officeDocument/2006/relationships/slide" Target="slide5.xml"/><Relationship Id="rId10" Type="http://schemas.openxmlformats.org/officeDocument/2006/relationships/slide" Target="slide26.xml"/><Relationship Id="rId19" Type="http://schemas.openxmlformats.org/officeDocument/2006/relationships/slide" Target="slide25.xml"/><Relationship Id="rId31" Type="http://schemas.openxmlformats.org/officeDocument/2006/relationships/slide" Target="slide44.xml"/><Relationship Id="rId4" Type="http://schemas.openxmlformats.org/officeDocument/2006/relationships/slide" Target="slide3.xml"/><Relationship Id="rId9" Type="http://schemas.openxmlformats.org/officeDocument/2006/relationships/slide" Target="slide21.xml"/><Relationship Id="rId14" Type="http://schemas.openxmlformats.org/officeDocument/2006/relationships/slide" Target="slide32.xml"/><Relationship Id="rId22" Type="http://schemas.openxmlformats.org/officeDocument/2006/relationships/slide" Target="slide20.xml"/><Relationship Id="rId27" Type="http://schemas.openxmlformats.org/officeDocument/2006/relationships/slide" Target="slide17.xml"/><Relationship Id="rId30" Type="http://schemas.openxmlformats.org/officeDocument/2006/relationships/slide" Target="slide43.xml"/><Relationship Id="rId35" Type="http://schemas.openxmlformats.org/officeDocument/2006/relationships/slide" Target="slide4.xml"/><Relationship Id="rId43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3.xml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8188" y="1928813"/>
            <a:ext cx="84201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7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cs typeface="+mj-cs"/>
              </a:rPr>
              <a:t>사용자 인터페이스</a:t>
            </a:r>
            <a:endParaRPr lang="ko-KR" altLang="en-US" sz="70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5414" y="4000504"/>
            <a:ext cx="6934200" cy="2357454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>
                <a:cs typeface="+mn-cs"/>
              </a:rPr>
              <a:t>                            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날짜 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: 2008.10.29(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수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          </a:t>
            </a:r>
            <a:r>
              <a:rPr lang="ko-KR" altLang="en-US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팀명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: F.O.P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                        팀원 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: 0592054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김지운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				       0592058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류제선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 				       0592073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이상현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2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메  인  메  뉴  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28750"/>
            <a:ext cx="4857750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물품 관리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회원 관리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대여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6" action="ppaction://hlinksldjump"/>
              </a:rPr>
              <a:t>반납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7" action="ppaction://hlinksldjump"/>
              </a:rPr>
              <a:t>매출 관리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8" action="ppaction://hlinksldjump"/>
              </a:rPr>
              <a:t>기타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종료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메뉴를 숫자로 선택해주세요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 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관  리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48577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  <a:hlinkClick r:id="rId3" action="ppaction://hlinksldjump"/>
              </a:rPr>
              <a:t>물품 등록</a:t>
            </a:r>
            <a:endParaRPr kumimoji="0" lang="en-US" altLang="ko-KR" sz="2000">
              <a:ea typeface="굴림" charset="-127"/>
            </a:endParaRP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  <a:hlinkClick r:id="rId4" action="ppaction://hlinksldjump"/>
              </a:rPr>
              <a:t>물품 수정 </a:t>
            </a:r>
            <a:r>
              <a:rPr kumimoji="0" lang="en-US" altLang="ko-KR" sz="2000">
                <a:ea typeface="굴림" charset="-127"/>
                <a:hlinkClick r:id="rId4" action="ppaction://hlinksldjump"/>
              </a:rPr>
              <a:t>/ </a:t>
            </a:r>
            <a:r>
              <a:rPr kumimoji="0" lang="ko-KR" altLang="en-US" sz="2000">
                <a:ea typeface="굴림" charset="-127"/>
                <a:hlinkClick r:id="rId4" action="ppaction://hlinksldjump"/>
              </a:rPr>
              <a:t>삭제</a:t>
            </a:r>
            <a:endParaRPr kumimoji="0" lang="ko-KR" altLang="en-US" sz="2000">
              <a:ea typeface="굴림" charset="-127"/>
            </a:endParaRPr>
          </a:p>
          <a:p>
            <a:pPr marL="457200" indent="-457200"/>
            <a:r>
              <a:rPr kumimoji="0" lang="en-US" altLang="ko-KR" sz="2000">
                <a:ea typeface="굴림" charset="-127"/>
              </a:rPr>
              <a:t>0.   </a:t>
            </a:r>
            <a:r>
              <a:rPr kumimoji="0" lang="ko-KR" altLang="en-US" sz="2000">
                <a:ea typeface="굴림" charset="-127"/>
                <a:hlinkClick r:id="rId2" action="ppaction://hlinksldjump"/>
              </a:rPr>
              <a:t>메인 메뉴</a:t>
            </a:r>
            <a:endParaRPr kumimoji="0" lang="en-US" altLang="ko-KR" sz="2000">
              <a:ea typeface="굴림" charset="-127"/>
            </a:endParaRP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메뉴를 숫자로 선택해주세요</a:t>
            </a:r>
            <a:r>
              <a:rPr kumimoji="0" lang="en-US" altLang="ko-KR" sz="2000">
                <a:ea typeface="굴림" charset="-127"/>
              </a:rPr>
              <a:t>. -&gt;</a:t>
            </a:r>
          </a:p>
          <a:p>
            <a:pPr marL="457200" indent="-457200"/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등  록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2225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물품 종류 선택</a:t>
            </a:r>
            <a:r>
              <a:rPr kumimoji="0" lang="en-US" altLang="ko-KR" sz="2000">
                <a:ea typeface="굴림" charset="-127"/>
              </a:rPr>
              <a:t>(1. </a:t>
            </a:r>
            <a:r>
              <a:rPr kumimoji="0" lang="ko-KR" altLang="en-US" sz="2000">
                <a:ea typeface="굴림" charset="-127"/>
              </a:rPr>
              <a:t>책</a:t>
            </a:r>
            <a:r>
              <a:rPr kumimoji="0" lang="en-US" altLang="ko-KR" sz="2000">
                <a:ea typeface="굴림" charset="-127"/>
              </a:rPr>
              <a:t>, 2. DVD, 3. </a:t>
            </a:r>
            <a:r>
              <a:rPr kumimoji="0" lang="ko-KR" altLang="en-US" sz="2000">
                <a:ea typeface="굴림" charset="-127"/>
              </a:rPr>
              <a:t>비디오</a:t>
            </a:r>
            <a:r>
              <a:rPr kumimoji="0" lang="en-US" altLang="ko-KR" sz="2000">
                <a:ea typeface="굴림" charset="-127"/>
              </a:rPr>
              <a:t>) -&gt;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물품명 입력 </a:t>
            </a:r>
            <a:r>
              <a:rPr kumimoji="0" lang="en-US" altLang="ko-KR" sz="2000">
                <a:ea typeface="굴림" charset="-127"/>
              </a:rPr>
              <a:t>-&gt;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저자명 입력 </a:t>
            </a:r>
            <a:r>
              <a:rPr kumimoji="0" lang="en-US" altLang="ko-KR" sz="2000">
                <a:ea typeface="굴림" charset="-127"/>
              </a:rPr>
              <a:t>-&gt;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위치 입력 </a:t>
            </a:r>
            <a:r>
              <a:rPr kumimoji="0" lang="en-US" altLang="ko-KR" sz="2000">
                <a:ea typeface="굴림" charset="-127"/>
              </a:rPr>
              <a:t>-&gt;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재고 수 입력 </a:t>
            </a:r>
            <a:r>
              <a:rPr kumimoji="0" lang="en-US" altLang="ko-KR" sz="2000">
                <a:ea typeface="굴림" charset="-127"/>
              </a:rPr>
              <a:t>-&gt;</a:t>
            </a: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  <a:hlinkClick r:id="rId2" action="ppaction://hlinksldjump"/>
              </a:rPr>
              <a:t>등록이 완료되었습니다</a:t>
            </a:r>
            <a:r>
              <a:rPr kumimoji="0" lang="en-US" altLang="ko-KR" sz="2000">
                <a:ea typeface="굴림" charset="-127"/>
                <a:hlinkClick r:id="rId2" action="ppaction://hlinksldjump"/>
              </a:rPr>
              <a:t>.</a:t>
            </a:r>
            <a:endParaRPr kumimoji="0"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품 수 정 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/ </a:t>
            </a:r>
            <a:r>
              <a:rPr kumimoji="0" lang="ko-KR" altLang="en-US" sz="4000">
                <a:ea typeface="굴림" charset="-127"/>
                <a:hlinkClick r:id="rId2" action="ppaction://hlinksldjump"/>
              </a:rPr>
              <a:t>삭 제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물품명을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-&gt;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C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언어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정  보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C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언어의 물품 정보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일련번호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종류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물품 명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저자 명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위치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재고 수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대여 기간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대여료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연체료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반납일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수정이나 삭제를 하시겠습니까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?(1.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수정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, 2.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삭제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, 0.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메인 메뉴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정  보  수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종류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물품 명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저자 명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위치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재고 수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수정할 항목을 선택해주세요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 -&gt;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수  정  항  목  출  력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 dirty="0">
                <a:ea typeface="굴림" charset="-127"/>
              </a:rPr>
              <a:t>재고 수 수정을 선택하셨습니다</a:t>
            </a:r>
            <a:r>
              <a:rPr kumimoji="0" lang="en-US" altLang="ko-KR" sz="2000" dirty="0">
                <a:ea typeface="굴림" charset="-127"/>
              </a:rPr>
              <a:t>.</a:t>
            </a:r>
          </a:p>
          <a:p>
            <a:r>
              <a:rPr kumimoji="0" lang="ko-KR" altLang="en-US" sz="2000" dirty="0">
                <a:ea typeface="굴림" charset="-127"/>
              </a:rPr>
              <a:t>현재 입력된 정보는 </a:t>
            </a:r>
            <a:r>
              <a:rPr kumimoji="0" lang="en-US" altLang="ko-KR" sz="2000" dirty="0">
                <a:ea typeface="굴림" charset="-127"/>
              </a:rPr>
              <a:t>5</a:t>
            </a:r>
            <a:r>
              <a:rPr kumimoji="0" lang="ko-KR" altLang="en-US" sz="2000" dirty="0">
                <a:ea typeface="굴림" charset="-127"/>
              </a:rPr>
              <a:t>권 입니다</a:t>
            </a:r>
            <a:r>
              <a:rPr kumimoji="0" lang="en-US" altLang="ko-KR" sz="2000" dirty="0">
                <a:ea typeface="굴림" charset="-127"/>
              </a:rPr>
              <a:t>.</a:t>
            </a:r>
          </a:p>
          <a:p>
            <a:r>
              <a:rPr kumimoji="0" lang="ko-KR" altLang="en-US" sz="2000" dirty="0">
                <a:ea typeface="굴림" charset="-127"/>
              </a:rPr>
              <a:t>변경할 내용을 입력하세요</a:t>
            </a:r>
            <a:r>
              <a:rPr kumimoji="0" lang="en-US" altLang="ko-KR" sz="2000" dirty="0">
                <a:ea typeface="굴림" charset="-127"/>
              </a:rPr>
              <a:t>. -&gt;</a:t>
            </a:r>
          </a:p>
          <a:p>
            <a:endParaRPr kumimoji="0" lang="en-US" altLang="ko-KR" sz="2000" dirty="0">
              <a:ea typeface="굴림" charset="-127"/>
            </a:endParaRPr>
          </a:p>
          <a:p>
            <a:pPr algn="just"/>
            <a:r>
              <a:rPr kumimoji="0" lang="ko-KR" altLang="en-US" sz="2000" dirty="0">
                <a:ea typeface="굴림" charset="-127"/>
              </a:rPr>
              <a:t>입력을 완료 하시겠습니까</a:t>
            </a:r>
            <a:r>
              <a:rPr kumimoji="0" lang="en-US" altLang="ko-KR" sz="2000" dirty="0">
                <a:ea typeface="굴림" charset="-127"/>
              </a:rPr>
              <a:t>? </a:t>
            </a:r>
            <a:r>
              <a:rPr kumimoji="0" lang="en-US" altLang="ko-KR" sz="2000" dirty="0">
                <a:ea typeface="굴림" charset="-127"/>
                <a:hlinkClick r:id="rId2" action="ppaction://hlinksldjump"/>
              </a:rPr>
              <a:t>Y</a:t>
            </a:r>
            <a:r>
              <a:rPr kumimoji="0" lang="en-US" altLang="ko-KR" sz="2000" dirty="0">
                <a:ea typeface="굴림" charset="-127"/>
              </a:rPr>
              <a:t> </a:t>
            </a:r>
            <a:r>
              <a:rPr kumimoji="0" lang="ko-KR" altLang="en-US" sz="2000" dirty="0">
                <a:ea typeface="굴림" charset="-127"/>
              </a:rPr>
              <a:t>또는 </a:t>
            </a:r>
            <a:r>
              <a:rPr kumimoji="0" lang="en-US" altLang="ko-KR" sz="2000" dirty="0">
                <a:ea typeface="굴림" charset="-127"/>
                <a:hlinkClick r:id="rId2" action="ppaction://hlinksldjump"/>
              </a:rPr>
              <a:t>N</a:t>
            </a:r>
            <a:r>
              <a:rPr kumimoji="0" lang="en-US" altLang="ko-KR" sz="2000" dirty="0">
                <a:ea typeface="굴림" charset="-127"/>
              </a:rPr>
              <a:t> -&gt;</a:t>
            </a:r>
            <a:endParaRPr kumimoji="0" lang="ko-KR" altLang="en-US" sz="2000" dirty="0">
              <a:ea typeface="굴림" charset="-127"/>
            </a:endParaRPr>
          </a:p>
          <a:p>
            <a:endParaRPr kumimoji="0" lang="ko-KR" altLang="en-US" sz="20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삭  제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삭제 하시겠습니까</a:t>
            </a:r>
            <a:r>
              <a:rPr kumimoji="0" lang="en-US" altLang="ko-KR" sz="2000">
                <a:ea typeface="굴림" charset="-127"/>
              </a:rPr>
              <a:t>?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Y</a:t>
            </a:r>
            <a:r>
              <a:rPr kumimoji="0" lang="en-US" altLang="ko-KR" sz="2000">
                <a:ea typeface="굴림" charset="-127"/>
              </a:rPr>
              <a:t> </a:t>
            </a:r>
            <a:r>
              <a:rPr kumimoji="0" lang="ko-KR" altLang="en-US" sz="2000">
                <a:ea typeface="굴림" charset="-127"/>
              </a:rPr>
              <a:t>또는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N</a:t>
            </a:r>
            <a:r>
              <a:rPr kumimoji="0" lang="en-US" altLang="ko-KR" sz="2000">
                <a:ea typeface="굴림" charset="-127"/>
              </a:rPr>
              <a:t> 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관  리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  <a:hlinkClick r:id="rId3" action="ppaction://hlinksldjump"/>
              </a:rPr>
              <a:t>회원 등록</a:t>
            </a:r>
            <a:endParaRPr kumimoji="0" lang="en-US" altLang="ko-KR" sz="2000">
              <a:ea typeface="굴림" charset="-127"/>
            </a:endParaRP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  <a:hlinkClick r:id="rId4" action="ppaction://hlinksldjump"/>
              </a:rPr>
              <a:t>회원 수정</a:t>
            </a:r>
            <a:r>
              <a:rPr kumimoji="0" lang="en-US" altLang="ko-KR" sz="2000">
                <a:ea typeface="굴림" charset="-127"/>
                <a:hlinkClick r:id="rId4" action="ppaction://hlinksldjump"/>
              </a:rPr>
              <a:t>/</a:t>
            </a:r>
            <a:r>
              <a:rPr kumimoji="0" lang="ko-KR" altLang="en-US" sz="2000">
                <a:ea typeface="굴림" charset="-127"/>
                <a:hlinkClick r:id="rId4" action="ppaction://hlinksldjump"/>
              </a:rPr>
              <a:t>삭제</a:t>
            </a:r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en-US" altLang="ko-KR" sz="2000">
                <a:ea typeface="굴림" charset="-127"/>
              </a:rPr>
              <a:t>0.   </a:t>
            </a:r>
            <a:r>
              <a:rPr kumimoji="0" lang="ko-KR" altLang="en-US" sz="2000">
                <a:ea typeface="굴림" charset="-127"/>
                <a:hlinkClick r:id="rId2" action="ppaction://hlinksldjump"/>
              </a:rPr>
              <a:t>메인 메뉴</a:t>
            </a:r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메뉴를 숫자로 선택해주세요</a:t>
            </a:r>
            <a:r>
              <a:rPr kumimoji="0" lang="en-US" altLang="ko-KR" sz="2000">
                <a:ea typeface="굴림" charset="-127"/>
              </a:rPr>
              <a:t>. -&gt;</a:t>
            </a:r>
          </a:p>
          <a:p>
            <a:pPr marL="457200" indent="-457200"/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등  록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회원 명 입력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전화번호 입력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주민등록번호 입력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주소 입력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비고 입력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등록이 완료되었습니다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모서리가 둥근 직사각형 282"/>
          <p:cNvSpPr/>
          <p:nvPr/>
        </p:nvSpPr>
        <p:spPr>
          <a:xfrm>
            <a:off x="3451225" y="2062163"/>
            <a:ext cx="1306513" cy="42227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8013" y="2071688"/>
            <a:ext cx="928687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 action="ppaction://hlinksldjump"/>
              </a:rPr>
              <a:t>물품관리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25" y="71438"/>
            <a:ext cx="1238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로그인</a:t>
            </a:r>
            <a:endParaRPr kumimoji="0"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40" name="TextBox 61"/>
          <p:cNvSpPr txBox="1">
            <a:spLocks noChangeArrowheads="1"/>
          </p:cNvSpPr>
          <p:nvPr/>
        </p:nvSpPr>
        <p:spPr bwMode="auto">
          <a:xfrm>
            <a:off x="733425" y="1714500"/>
            <a:ext cx="652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  <a:hlinkClick r:id="rId4" action="ppaction://hlinksldjump"/>
              </a:rPr>
              <a:t>물품 관리</a:t>
            </a:r>
            <a:endParaRPr kumimoji="0" lang="en-US" altLang="ko-KR" sz="800" b="1">
              <a:ea typeface="굴림" charset="-127"/>
              <a:hlinkClick r:id="rId4" action="ppaction://hlinksldjump"/>
            </a:endParaRPr>
          </a:p>
          <a:p>
            <a:r>
              <a:rPr kumimoji="0" lang="ko-KR" altLang="en-US" sz="800" b="1">
                <a:ea typeface="굴림" charset="-127"/>
                <a:hlinkClick r:id="rId4" action="ppaction://hlinksldjump"/>
              </a:rPr>
              <a:t>선택</a:t>
            </a:r>
            <a:endParaRPr kumimoji="0" lang="ko-KR" altLang="en-US" sz="800" b="1">
              <a:ea typeface="굴림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305050" y="2071688"/>
            <a:ext cx="92868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5" action="ppaction://hlinksldjump"/>
              </a:rPr>
              <a:t>회원관리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24488" y="2074863"/>
            <a:ext cx="928687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6" action="ppaction://hlinksldjump"/>
              </a:rPr>
              <a:t>매출 관리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596188" y="2071688"/>
            <a:ext cx="928687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7" action="ppaction://hlinksldjump"/>
              </a:rPr>
              <a:t>기타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9305925" y="2071688"/>
            <a:ext cx="54133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종료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2438" y="4000500"/>
            <a:ext cx="8191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8" action="ppaction://hlinksldjump"/>
              </a:rPr>
              <a:t>물품정보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8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8" action="ppaction://hlinksldjump"/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309813" y="4000500"/>
            <a:ext cx="78422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9" action="ppaction://hlinksldjump"/>
              </a:rPr>
              <a:t>회원정보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9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9" action="ppaction://hlinksldjump"/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657600" y="3214688"/>
            <a:ext cx="925513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출력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0" action="ppaction://hlinksldjump"/>
              </a:rPr>
              <a:t>대여</a:t>
            </a: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1" action="ppaction://hlinksldjump"/>
              </a:rPr>
              <a:t>반납</a:t>
            </a: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657600" y="4500563"/>
            <a:ext cx="927100" cy="404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2" action="ppaction://hlinksldjump"/>
              </a:rPr>
              <a:t>대여</a:t>
            </a: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3" action="ppaction://hlinksldjump"/>
              </a:rPr>
              <a:t>반납</a:t>
            </a: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013325" y="3154363"/>
            <a:ext cx="541338" cy="474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4" action="ppaction://hlinksldjump"/>
              </a:rPr>
              <a:t>현금입력화면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632450" y="3154363"/>
            <a:ext cx="541338" cy="492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5" action="ppaction://hlinksldjump"/>
              </a:rPr>
              <a:t>금일매출출력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251575" y="3154363"/>
            <a:ext cx="541338" cy="492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6" action="ppaction://hlinksldjump"/>
              </a:rPr>
              <a:t>월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6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6" action="ppaction://hlinksldjump"/>
              </a:rPr>
              <a:t>매출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6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6" action="ppaction://hlinksldjump"/>
              </a:rPr>
              <a:t>출력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4500" y="5783263"/>
            <a:ext cx="78422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7" action="ppaction://hlinksldjump"/>
              </a:rPr>
              <a:t>수정항목 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6500" y="4200525"/>
            <a:ext cx="541338" cy="48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8" action="ppaction://hlinksldjump"/>
              </a:rPr>
              <a:t>현재매출출력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54" name="TextBox 124"/>
          <p:cNvSpPr txBox="1">
            <a:spLocks noChangeArrowheads="1"/>
          </p:cNvSpPr>
          <p:nvPr/>
        </p:nvSpPr>
        <p:spPr bwMode="auto">
          <a:xfrm>
            <a:off x="4948238" y="2717800"/>
            <a:ext cx="642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현재매출 선택</a:t>
            </a:r>
          </a:p>
        </p:txBody>
      </p:sp>
      <p:cxnSp>
        <p:nvCxnSpPr>
          <p:cNvPr id="134" name="직선 화살표 연결선 133"/>
          <p:cNvCxnSpPr>
            <a:stCxn id="74" idx="2"/>
            <a:endCxn id="264" idx="0"/>
          </p:cNvCxnSpPr>
          <p:nvPr/>
        </p:nvCxnSpPr>
        <p:spPr>
          <a:xfrm rot="5400000">
            <a:off x="7731125" y="2678113"/>
            <a:ext cx="65087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6" name="그룹 395"/>
          <p:cNvGrpSpPr>
            <a:grpSpLocks/>
          </p:cNvGrpSpPr>
          <p:nvPr/>
        </p:nvGrpSpPr>
        <p:grpSpPr bwMode="auto">
          <a:xfrm>
            <a:off x="9453563" y="2357438"/>
            <a:ext cx="309562" cy="1571625"/>
            <a:chOff x="9453594" y="2357430"/>
            <a:chExt cx="309565" cy="1643074"/>
          </a:xfrm>
        </p:grpSpPr>
        <p:sp>
          <p:nvSpPr>
            <p:cNvPr id="26" name="도넛 25"/>
            <p:cNvSpPr/>
            <p:nvPr/>
          </p:nvSpPr>
          <p:spPr>
            <a:xfrm>
              <a:off x="9453594" y="3715041"/>
              <a:ext cx="309565" cy="28546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8" name="직선 화살표 연결선 137"/>
            <p:cNvCxnSpPr>
              <a:stCxn id="77" idx="2"/>
              <a:endCxn id="26" idx="0"/>
            </p:cNvCxnSpPr>
            <p:nvPr/>
          </p:nvCxnSpPr>
          <p:spPr>
            <a:xfrm rot="16200000" flipH="1">
              <a:off x="8912902" y="3020361"/>
              <a:ext cx="1357611" cy="317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직선 화살표 연결선 152"/>
          <p:cNvCxnSpPr/>
          <p:nvPr/>
        </p:nvCxnSpPr>
        <p:spPr>
          <a:xfrm rot="5400000">
            <a:off x="956469" y="3701257"/>
            <a:ext cx="542925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rot="5400000">
            <a:off x="2728119" y="3693319"/>
            <a:ext cx="544513" cy="15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9" name="TextBox 164"/>
          <p:cNvSpPr txBox="1">
            <a:spLocks noChangeArrowheads="1"/>
          </p:cNvSpPr>
          <p:nvPr/>
        </p:nvSpPr>
        <p:spPr bwMode="auto">
          <a:xfrm>
            <a:off x="2405063" y="3671888"/>
            <a:ext cx="7191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전화번호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입력</a:t>
            </a: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3513138" y="2133600"/>
            <a:ext cx="541337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9" action="ppaction://hlinksldjump"/>
              </a:rPr>
              <a:t>대여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4167188" y="2133600"/>
            <a:ext cx="541337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0" action="ppaction://hlinksldjump"/>
              </a:rPr>
              <a:t>반납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62" name="TextBox 186"/>
          <p:cNvSpPr txBox="1">
            <a:spLocks noChangeArrowheads="1"/>
          </p:cNvSpPr>
          <p:nvPr/>
        </p:nvSpPr>
        <p:spPr bwMode="auto">
          <a:xfrm>
            <a:off x="3519488" y="2857500"/>
            <a:ext cx="652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전화번호입력</a:t>
            </a:r>
          </a:p>
        </p:txBody>
      </p:sp>
      <p:cxnSp>
        <p:nvCxnSpPr>
          <p:cNvPr id="217" name="직선 화살표 연결선 216"/>
          <p:cNvCxnSpPr>
            <a:stCxn id="89" idx="2"/>
          </p:cNvCxnSpPr>
          <p:nvPr/>
        </p:nvCxnSpPr>
        <p:spPr>
          <a:xfrm rot="16200000" flipH="1">
            <a:off x="3694907" y="4082256"/>
            <a:ext cx="857250" cy="4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4" name="TextBox 218"/>
          <p:cNvSpPr txBox="1">
            <a:spLocks noChangeArrowheads="1"/>
          </p:cNvSpPr>
          <p:nvPr/>
        </p:nvSpPr>
        <p:spPr bwMode="auto">
          <a:xfrm>
            <a:off x="3602038" y="3768725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일련번호입력</a:t>
            </a:r>
          </a:p>
        </p:txBody>
      </p:sp>
      <p:sp>
        <p:nvSpPr>
          <p:cNvPr id="14365" name="TextBox 260"/>
          <p:cNvSpPr txBox="1">
            <a:spLocks noChangeArrowheads="1"/>
          </p:cNvSpPr>
          <p:nvPr/>
        </p:nvSpPr>
        <p:spPr bwMode="auto">
          <a:xfrm>
            <a:off x="7245350" y="4714875"/>
            <a:ext cx="463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책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선택</a:t>
            </a:r>
          </a:p>
        </p:txBody>
      </p:sp>
      <p:sp>
        <p:nvSpPr>
          <p:cNvPr id="14366" name="TextBox 109"/>
          <p:cNvSpPr txBox="1">
            <a:spLocks noChangeArrowheads="1"/>
          </p:cNvSpPr>
          <p:nvPr/>
        </p:nvSpPr>
        <p:spPr bwMode="auto">
          <a:xfrm>
            <a:off x="5302250" y="3986213"/>
            <a:ext cx="8143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화폐개수입력</a:t>
            </a:r>
            <a:endParaRPr kumimoji="0" lang="en-US" altLang="ko-KR" sz="800" b="1">
              <a:ea typeface="굴림" charset="-127"/>
            </a:endParaRPr>
          </a:p>
        </p:txBody>
      </p:sp>
      <p:cxnSp>
        <p:nvCxnSpPr>
          <p:cNvPr id="14367" name="직선 화살표 연결선 213"/>
          <p:cNvCxnSpPr>
            <a:cxnSpLocks noChangeShapeType="1"/>
            <a:stCxn id="283" idx="2"/>
            <a:endCxn id="89" idx="0"/>
          </p:cNvCxnSpPr>
          <p:nvPr/>
        </p:nvCxnSpPr>
        <p:spPr bwMode="auto">
          <a:xfrm>
            <a:off x="4105275" y="2500313"/>
            <a:ext cx="15875" cy="701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68" name="TextBox 290"/>
          <p:cNvSpPr txBox="1">
            <a:spLocks noChangeArrowheads="1"/>
          </p:cNvSpPr>
          <p:nvPr/>
        </p:nvSpPr>
        <p:spPr bwMode="auto">
          <a:xfrm>
            <a:off x="771525" y="3671888"/>
            <a:ext cx="522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물품명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입력</a:t>
            </a:r>
          </a:p>
        </p:txBody>
      </p:sp>
      <p:cxnSp>
        <p:nvCxnSpPr>
          <p:cNvPr id="185" name="직선 화살표 연결선 184"/>
          <p:cNvCxnSpPr/>
          <p:nvPr/>
        </p:nvCxnSpPr>
        <p:spPr>
          <a:xfrm rot="5400000">
            <a:off x="338932" y="5480844"/>
            <a:ext cx="603250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0" name="TextBox 188"/>
          <p:cNvSpPr txBox="1">
            <a:spLocks noChangeArrowheads="1"/>
          </p:cNvSpPr>
          <p:nvPr/>
        </p:nvSpPr>
        <p:spPr bwMode="auto">
          <a:xfrm>
            <a:off x="639763" y="5240338"/>
            <a:ext cx="7191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수정 항목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선택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수정내용 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입력</a:t>
            </a:r>
          </a:p>
          <a:p>
            <a:endParaRPr kumimoji="0" lang="ko-KR" altLang="en-US" sz="800" b="1">
              <a:ea typeface="굴림" charset="-127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2273300" y="5783263"/>
            <a:ext cx="76993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1" action="ppaction://hlinksldjump"/>
              </a:rPr>
              <a:t>수정항목 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 rot="5400000">
            <a:off x="2234407" y="5482431"/>
            <a:ext cx="603250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3" name="TextBox 227"/>
          <p:cNvSpPr txBox="1">
            <a:spLocks noChangeArrowheads="1"/>
          </p:cNvSpPr>
          <p:nvPr/>
        </p:nvSpPr>
        <p:spPr bwMode="auto">
          <a:xfrm>
            <a:off x="2535238" y="5240338"/>
            <a:ext cx="719137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수정 항목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선택</a:t>
            </a:r>
            <a:r>
              <a:rPr kumimoji="0" lang="en-US" altLang="ko-KR" sz="800" b="1">
                <a:ea typeface="굴림" charset="-127"/>
              </a:rPr>
              <a:t>, </a:t>
            </a:r>
          </a:p>
          <a:p>
            <a:r>
              <a:rPr kumimoji="0" lang="ko-KR" altLang="en-US" sz="800" b="1">
                <a:ea typeface="굴림" charset="-127"/>
              </a:rPr>
              <a:t>수정내용 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입력</a:t>
            </a:r>
          </a:p>
        </p:txBody>
      </p:sp>
      <p:sp>
        <p:nvSpPr>
          <p:cNvPr id="14374" name="TextBox 242"/>
          <p:cNvSpPr txBox="1">
            <a:spLocks noChangeArrowheads="1"/>
          </p:cNvSpPr>
          <p:nvPr/>
        </p:nvSpPr>
        <p:spPr bwMode="auto">
          <a:xfrm>
            <a:off x="1304925" y="5572125"/>
            <a:ext cx="571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완료</a:t>
            </a:r>
            <a:r>
              <a:rPr kumimoji="0" lang="en-US" altLang="ko-KR" sz="800" b="1">
                <a:ea typeface="굴림" charset="-127"/>
              </a:rPr>
              <a:t>/</a:t>
            </a:r>
          </a:p>
          <a:p>
            <a:r>
              <a:rPr kumimoji="0" lang="ko-KR" altLang="en-US" sz="800" b="1">
                <a:ea typeface="굴림" charset="-127"/>
              </a:rPr>
              <a:t>취소</a:t>
            </a:r>
          </a:p>
        </p:txBody>
      </p:sp>
      <p:sp>
        <p:nvSpPr>
          <p:cNvPr id="14375" name="TextBox 244"/>
          <p:cNvSpPr txBox="1">
            <a:spLocks noChangeArrowheads="1"/>
          </p:cNvSpPr>
          <p:nvPr/>
        </p:nvSpPr>
        <p:spPr bwMode="auto">
          <a:xfrm>
            <a:off x="3090863" y="5572125"/>
            <a:ext cx="571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완료</a:t>
            </a:r>
            <a:r>
              <a:rPr kumimoji="0" lang="en-US" altLang="ko-KR" sz="800" b="1">
                <a:ea typeface="굴림" charset="-127"/>
              </a:rPr>
              <a:t>/</a:t>
            </a:r>
          </a:p>
          <a:p>
            <a:r>
              <a:rPr kumimoji="0" lang="ko-KR" altLang="en-US" sz="800" b="1">
                <a:ea typeface="굴림" charset="-127"/>
              </a:rPr>
              <a:t>취소</a:t>
            </a:r>
          </a:p>
        </p:txBody>
      </p:sp>
      <p:grpSp>
        <p:nvGrpSpPr>
          <p:cNvPr id="14376" name="그룹 455"/>
          <p:cNvGrpSpPr>
            <a:grpSpLocks/>
          </p:cNvGrpSpPr>
          <p:nvPr/>
        </p:nvGrpSpPr>
        <p:grpSpPr bwMode="auto">
          <a:xfrm>
            <a:off x="4591050" y="3429000"/>
            <a:ext cx="219075" cy="1214438"/>
            <a:chOff x="4590679" y="3500438"/>
            <a:chExt cx="220239" cy="1214447"/>
          </a:xfrm>
        </p:grpSpPr>
        <p:cxnSp>
          <p:nvCxnSpPr>
            <p:cNvPr id="312" name="직선 화살표 연결선 311"/>
            <p:cNvCxnSpPr/>
            <p:nvPr/>
          </p:nvCxnSpPr>
          <p:spPr>
            <a:xfrm rot="10800000">
              <a:off x="4590679" y="3500438"/>
              <a:ext cx="213855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rot="5400000">
              <a:off x="4204489" y="4106867"/>
              <a:ext cx="12128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0800000" flipV="1">
              <a:off x="4590679" y="4714885"/>
              <a:ext cx="2138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77" name="TextBox 327"/>
          <p:cNvSpPr txBox="1">
            <a:spLocks noChangeArrowheads="1"/>
          </p:cNvSpPr>
          <p:nvPr/>
        </p:nvSpPr>
        <p:spPr bwMode="auto">
          <a:xfrm>
            <a:off x="4448175" y="4214813"/>
            <a:ext cx="4921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완료</a:t>
            </a:r>
          </a:p>
        </p:txBody>
      </p:sp>
      <p:grpSp>
        <p:nvGrpSpPr>
          <p:cNvPr id="14378" name="그룹 383"/>
          <p:cNvGrpSpPr>
            <a:grpSpLocks/>
          </p:cNvGrpSpPr>
          <p:nvPr/>
        </p:nvGrpSpPr>
        <p:grpSpPr bwMode="auto">
          <a:xfrm>
            <a:off x="2012950" y="3008313"/>
            <a:ext cx="1306513" cy="542925"/>
            <a:chOff x="2012626" y="3079563"/>
            <a:chExt cx="1307253" cy="543013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697227" y="3214522"/>
              <a:ext cx="541644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>
                <a:defRPr/>
              </a:pPr>
              <a:r>
                <a:rPr kumimoji="0" lang="ko-KR" altLang="en-US" sz="900" b="1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  <a:hlinkClick r:id="rId22" action="ppaction://hlinksldjump"/>
                </a:rPr>
                <a:t>수정</a:t>
              </a:r>
              <a:r>
                <a:rPr kumimoji="0" lang="en-US" altLang="ko-KR" sz="900" b="1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  <a:hlinkClick r:id="rId22" action="ppaction://hlinksldjump"/>
                </a:rPr>
                <a:t>/</a:t>
              </a:r>
              <a:r>
                <a:rPr kumimoji="0" lang="ko-KR" altLang="en-US" sz="900" b="1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  <a:hlinkClick r:id="rId22" action="ppaction://hlinksldjump"/>
                </a:rPr>
                <a:t>삭제</a:t>
              </a:r>
              <a:endParaRPr kumimoji="0" lang="ko-KR" altLang="en-US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2077751" y="3214522"/>
              <a:ext cx="541644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23" action="ppaction://hlinksldjump"/>
                </a:rPr>
                <a:t>회원등록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2012626" y="3079563"/>
              <a:ext cx="1307253" cy="543013"/>
            </a:xfrm>
            <a:prstGeom prst="round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13" tIns="38606" rIns="77213" bIns="3860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4379" name="그룹 381"/>
          <p:cNvGrpSpPr>
            <a:grpSpLocks/>
          </p:cNvGrpSpPr>
          <p:nvPr/>
        </p:nvGrpSpPr>
        <p:grpSpPr bwMode="auto">
          <a:xfrm>
            <a:off x="247650" y="3008313"/>
            <a:ext cx="1308100" cy="542925"/>
            <a:chOff x="247835" y="3079563"/>
            <a:chExt cx="1307253" cy="5430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917326" y="3214522"/>
              <a:ext cx="542573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>
                <a:defRPr/>
              </a:pPr>
              <a:r>
                <a:rPr kumimoji="0" lang="ko-KR" altLang="en-US" sz="900" b="1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  <a:hlinkClick r:id="rId24" action="ppaction://hlinksldjump"/>
                </a:rPr>
                <a:t>수정</a:t>
              </a:r>
              <a:r>
                <a:rPr kumimoji="0" lang="en-US" altLang="ko-KR" sz="900" b="1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  <a:hlinkClick r:id="rId24" action="ppaction://hlinksldjump"/>
                </a:rPr>
                <a:t>/</a:t>
              </a:r>
              <a:r>
                <a:rPr kumimoji="0" lang="ko-KR" altLang="en-US" sz="900" b="1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  <a:hlinkClick r:id="rId24" action="ppaction://hlinksldjump"/>
                </a:rPr>
                <a:t>삭제</a:t>
              </a:r>
              <a:endParaRPr kumimoji="0" lang="ko-KR" altLang="en-US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98602" y="3214522"/>
              <a:ext cx="540987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25" action="ppaction://hlinksldjump"/>
                </a:rPr>
                <a:t>물품등록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247835" y="3079563"/>
              <a:ext cx="1307253" cy="543013"/>
            </a:xfrm>
            <a:prstGeom prst="round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13" tIns="38606" rIns="77213" bIns="3860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4380" name="그룹 388"/>
          <p:cNvGrpSpPr>
            <a:grpSpLocks/>
          </p:cNvGrpSpPr>
          <p:nvPr/>
        </p:nvGrpSpPr>
        <p:grpSpPr bwMode="auto">
          <a:xfrm>
            <a:off x="247650" y="4818063"/>
            <a:ext cx="1308100" cy="422275"/>
            <a:chOff x="247835" y="4889605"/>
            <a:chExt cx="1307253" cy="42234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12881" y="4949940"/>
              <a:ext cx="542573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26" action="ppaction://hlinksldjump"/>
                </a:rPr>
                <a:t>물품수정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966507" y="4949940"/>
              <a:ext cx="542573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27" action="ppaction://hlinksldjump"/>
                </a:rPr>
                <a:t>물품삭제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247835" y="4889605"/>
              <a:ext cx="1307253" cy="422343"/>
            </a:xfrm>
            <a:prstGeom prst="round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13" tIns="38606" rIns="77213" bIns="3860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4381" name="그룹 385"/>
          <p:cNvGrpSpPr>
            <a:grpSpLocks/>
          </p:cNvGrpSpPr>
          <p:nvPr/>
        </p:nvGrpSpPr>
        <p:grpSpPr bwMode="auto">
          <a:xfrm>
            <a:off x="2012950" y="4818063"/>
            <a:ext cx="1306513" cy="422275"/>
            <a:chOff x="2012626" y="4889605"/>
            <a:chExt cx="1307253" cy="422343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2077751" y="4949940"/>
              <a:ext cx="541644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28" action="ppaction://hlinksldjump"/>
                </a:rPr>
                <a:t>회원수정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2732171" y="4949940"/>
              <a:ext cx="541644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29" action="ppaction://hlinksldjump"/>
                </a:rPr>
                <a:t>회원삭제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2012626" y="4889605"/>
              <a:ext cx="1307253" cy="422343"/>
            </a:xfrm>
            <a:prstGeom prst="round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13" tIns="38606" rIns="77213" bIns="3860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8150225" y="3128963"/>
            <a:ext cx="92868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0" action="ppaction://hlinksldjump"/>
              </a:rPr>
              <a:t>대여순위 조회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150225" y="3490913"/>
            <a:ext cx="92868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1" action="ppaction://hlinksldjump"/>
              </a:rPr>
              <a:t>비밀번호 수정 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972300" y="3008313"/>
            <a:ext cx="2157413" cy="1266825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4385" name="그룹 390"/>
          <p:cNvGrpSpPr>
            <a:grpSpLocks/>
          </p:cNvGrpSpPr>
          <p:nvPr/>
        </p:nvGrpSpPr>
        <p:grpSpPr bwMode="auto">
          <a:xfrm>
            <a:off x="7038975" y="3068638"/>
            <a:ext cx="1044575" cy="1146175"/>
            <a:chOff x="7241637" y="3139896"/>
            <a:chExt cx="1045802" cy="114636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306801" y="3562239"/>
              <a:ext cx="928189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32" action="ppaction://hlinksldjump"/>
                </a:rPr>
                <a:t>연체료</a:t>
              </a:r>
              <a:r>
                <a:rPr kumimoji="0" lang="en-US" altLang="ko-KR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32" action="ppaction://hlinksldjump"/>
                </a:rPr>
                <a:t> </a:t>
              </a: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32" action="ppaction://hlinksldjump"/>
                </a:rPr>
                <a:t>설정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7306801" y="3200231"/>
              <a:ext cx="928189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33" action="ppaction://hlinksldjump"/>
                </a:rPr>
                <a:t>대여기간 설정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7306801" y="3924248"/>
              <a:ext cx="928189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34" action="ppaction://hlinksldjump"/>
                </a:rPr>
                <a:t>대여료 설정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7241637" y="3139896"/>
              <a:ext cx="1045802" cy="1146360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13" tIns="38606" rIns="77213" bIns="3860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79" name="모서리가 둥근 직사각형 278"/>
          <p:cNvSpPr/>
          <p:nvPr/>
        </p:nvSpPr>
        <p:spPr>
          <a:xfrm>
            <a:off x="4948238" y="3071813"/>
            <a:ext cx="1882775" cy="64611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87" name="TextBox 371"/>
          <p:cNvSpPr txBox="1">
            <a:spLocks noChangeArrowheads="1"/>
          </p:cNvSpPr>
          <p:nvPr/>
        </p:nvSpPr>
        <p:spPr bwMode="auto">
          <a:xfrm>
            <a:off x="2447925" y="1714500"/>
            <a:ext cx="903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  <a:hlinkClick r:id="rId35" action="ppaction://hlinksldjump"/>
              </a:rPr>
              <a:t>회원 관리</a:t>
            </a:r>
            <a:endParaRPr kumimoji="0" lang="en-US" altLang="ko-KR" sz="800" b="1">
              <a:ea typeface="굴림" charset="-127"/>
              <a:hlinkClick r:id="rId35" action="ppaction://hlinksldjump"/>
            </a:endParaRPr>
          </a:p>
          <a:p>
            <a:r>
              <a:rPr kumimoji="0" lang="ko-KR" altLang="en-US" sz="800" b="1">
                <a:ea typeface="굴림" charset="-127"/>
                <a:hlinkClick r:id="rId35" action="ppaction://hlinksldjump"/>
              </a:rPr>
              <a:t>선택</a:t>
            </a:r>
            <a:endParaRPr kumimoji="0" lang="ko-KR" altLang="en-US" sz="800" b="1">
              <a:ea typeface="굴림" charset="-127"/>
            </a:endParaRPr>
          </a:p>
        </p:txBody>
      </p:sp>
      <p:sp>
        <p:nvSpPr>
          <p:cNvPr id="14388" name="TextBox 372"/>
          <p:cNvSpPr txBox="1">
            <a:spLocks noChangeArrowheads="1"/>
          </p:cNvSpPr>
          <p:nvPr/>
        </p:nvSpPr>
        <p:spPr bwMode="auto">
          <a:xfrm>
            <a:off x="3590925" y="1714500"/>
            <a:ext cx="457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  <a:hlinkClick r:id="rId36" action="ppaction://hlinksldjump"/>
              </a:rPr>
              <a:t>대여</a:t>
            </a:r>
            <a:endParaRPr kumimoji="0" lang="en-US" altLang="ko-KR" sz="800" b="1">
              <a:ea typeface="굴림" charset="-127"/>
              <a:hlinkClick r:id="rId36" action="ppaction://hlinksldjump"/>
            </a:endParaRPr>
          </a:p>
          <a:p>
            <a:r>
              <a:rPr kumimoji="0" lang="ko-KR" altLang="en-US" sz="800" b="1">
                <a:ea typeface="굴림" charset="-127"/>
                <a:hlinkClick r:id="rId36" action="ppaction://hlinksldjump"/>
              </a:rPr>
              <a:t>선택</a:t>
            </a:r>
            <a:endParaRPr kumimoji="0" lang="ko-KR" altLang="en-US" sz="800" b="1">
              <a:ea typeface="굴림" charset="-127"/>
            </a:endParaRPr>
          </a:p>
        </p:txBody>
      </p:sp>
      <p:sp>
        <p:nvSpPr>
          <p:cNvPr id="14389" name="TextBox 373"/>
          <p:cNvSpPr txBox="1">
            <a:spLocks noChangeArrowheads="1"/>
          </p:cNvSpPr>
          <p:nvPr/>
        </p:nvSpPr>
        <p:spPr bwMode="auto">
          <a:xfrm>
            <a:off x="4591050" y="1714500"/>
            <a:ext cx="457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  <a:hlinkClick r:id="rId37" action="ppaction://hlinksldjump"/>
              </a:rPr>
              <a:t>반납</a:t>
            </a:r>
            <a:endParaRPr kumimoji="0" lang="en-US" altLang="ko-KR" sz="800" b="1">
              <a:ea typeface="굴림" charset="-127"/>
              <a:hlinkClick r:id="rId37" action="ppaction://hlinksldjump"/>
            </a:endParaRPr>
          </a:p>
          <a:p>
            <a:r>
              <a:rPr kumimoji="0" lang="ko-KR" altLang="en-US" sz="800" b="1">
                <a:ea typeface="굴림" charset="-127"/>
                <a:hlinkClick r:id="rId37" action="ppaction://hlinksldjump"/>
              </a:rPr>
              <a:t>선택</a:t>
            </a:r>
            <a:endParaRPr kumimoji="0" lang="ko-KR" altLang="en-US" sz="800" b="1">
              <a:ea typeface="굴림" charset="-127"/>
            </a:endParaRPr>
          </a:p>
        </p:txBody>
      </p:sp>
      <p:sp>
        <p:nvSpPr>
          <p:cNvPr id="14390" name="TextBox 374"/>
          <p:cNvSpPr txBox="1">
            <a:spLocks noChangeArrowheads="1"/>
          </p:cNvSpPr>
          <p:nvPr/>
        </p:nvSpPr>
        <p:spPr bwMode="auto">
          <a:xfrm>
            <a:off x="5805488" y="1717675"/>
            <a:ext cx="654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  <a:hlinkClick r:id="rId38" action="ppaction://hlinksldjump"/>
              </a:rPr>
              <a:t>매출 관리</a:t>
            </a:r>
            <a:endParaRPr kumimoji="0" lang="en-US" altLang="ko-KR" sz="800" b="1">
              <a:ea typeface="굴림" charset="-127"/>
              <a:hlinkClick r:id="rId38" action="ppaction://hlinksldjump"/>
            </a:endParaRPr>
          </a:p>
          <a:p>
            <a:r>
              <a:rPr kumimoji="0" lang="ko-KR" altLang="en-US" sz="800" b="1">
                <a:ea typeface="굴림" charset="-127"/>
                <a:hlinkClick r:id="rId38" action="ppaction://hlinksldjump"/>
              </a:rPr>
              <a:t>선택</a:t>
            </a:r>
            <a:endParaRPr kumimoji="0" lang="ko-KR" altLang="en-US" sz="800" b="1">
              <a:ea typeface="굴림" charset="-127"/>
            </a:endParaRPr>
          </a:p>
        </p:txBody>
      </p:sp>
      <p:sp>
        <p:nvSpPr>
          <p:cNvPr id="14391" name="TextBox 375"/>
          <p:cNvSpPr txBox="1">
            <a:spLocks noChangeArrowheads="1"/>
          </p:cNvSpPr>
          <p:nvPr/>
        </p:nvSpPr>
        <p:spPr bwMode="auto">
          <a:xfrm>
            <a:off x="6959600" y="1857375"/>
            <a:ext cx="457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  <a:hlinkClick r:id="rId39" action="ppaction://hlinksldjump"/>
              </a:rPr>
              <a:t>기타</a:t>
            </a:r>
            <a:endParaRPr kumimoji="0" lang="en-US" altLang="ko-KR" sz="800" b="1">
              <a:ea typeface="굴림" charset="-127"/>
              <a:hlinkClick r:id="rId39" action="ppaction://hlinksldjump"/>
            </a:endParaRPr>
          </a:p>
          <a:p>
            <a:r>
              <a:rPr kumimoji="0" lang="ko-KR" altLang="en-US" sz="800" b="1">
                <a:ea typeface="굴림" charset="-127"/>
                <a:hlinkClick r:id="rId39" action="ppaction://hlinksldjump"/>
              </a:rPr>
              <a:t>선택</a:t>
            </a:r>
            <a:endParaRPr kumimoji="0" lang="ko-KR" altLang="en-US" sz="800" b="1">
              <a:ea typeface="굴림" charset="-127"/>
            </a:endParaRPr>
          </a:p>
        </p:txBody>
      </p:sp>
      <p:sp>
        <p:nvSpPr>
          <p:cNvPr id="14392" name="TextBox 376"/>
          <p:cNvSpPr txBox="1">
            <a:spLocks noChangeArrowheads="1"/>
          </p:cNvSpPr>
          <p:nvPr/>
        </p:nvSpPr>
        <p:spPr bwMode="auto">
          <a:xfrm>
            <a:off x="9448800" y="1643063"/>
            <a:ext cx="457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종료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선택</a:t>
            </a:r>
          </a:p>
        </p:txBody>
      </p:sp>
      <p:sp>
        <p:nvSpPr>
          <p:cNvPr id="14393" name="TextBox 396"/>
          <p:cNvSpPr txBox="1">
            <a:spLocks noChangeArrowheads="1"/>
          </p:cNvSpPr>
          <p:nvPr/>
        </p:nvSpPr>
        <p:spPr bwMode="auto">
          <a:xfrm>
            <a:off x="304800" y="2643188"/>
            <a:ext cx="466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등록 선택</a:t>
            </a:r>
          </a:p>
        </p:txBody>
      </p:sp>
      <p:sp>
        <p:nvSpPr>
          <p:cNvPr id="14394" name="TextBox 405"/>
          <p:cNvSpPr txBox="1">
            <a:spLocks noChangeArrowheads="1"/>
          </p:cNvSpPr>
          <p:nvPr/>
        </p:nvSpPr>
        <p:spPr bwMode="auto">
          <a:xfrm>
            <a:off x="2865438" y="2636838"/>
            <a:ext cx="719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수정</a:t>
            </a:r>
            <a:r>
              <a:rPr kumimoji="0" lang="en-US" altLang="ko-KR" sz="800" b="1">
                <a:ea typeface="굴림" charset="-127"/>
              </a:rPr>
              <a:t>/</a:t>
            </a:r>
            <a:r>
              <a:rPr kumimoji="0" lang="ko-KR" altLang="en-US" sz="800" b="1">
                <a:ea typeface="굴림" charset="-127"/>
              </a:rPr>
              <a:t>삭제선택</a:t>
            </a:r>
          </a:p>
        </p:txBody>
      </p:sp>
      <p:sp>
        <p:nvSpPr>
          <p:cNvPr id="14395" name="TextBox 406"/>
          <p:cNvSpPr txBox="1">
            <a:spLocks noChangeArrowheads="1"/>
          </p:cNvSpPr>
          <p:nvPr/>
        </p:nvSpPr>
        <p:spPr bwMode="auto">
          <a:xfrm>
            <a:off x="2090738" y="2643188"/>
            <a:ext cx="466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등록 선택</a:t>
            </a:r>
          </a:p>
        </p:txBody>
      </p:sp>
      <p:sp>
        <p:nvSpPr>
          <p:cNvPr id="14396" name="TextBox 412"/>
          <p:cNvSpPr txBox="1">
            <a:spLocks noChangeArrowheads="1"/>
          </p:cNvSpPr>
          <p:nvPr/>
        </p:nvSpPr>
        <p:spPr bwMode="auto">
          <a:xfrm>
            <a:off x="309563" y="4429125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수정선택</a:t>
            </a:r>
          </a:p>
        </p:txBody>
      </p:sp>
      <p:sp>
        <p:nvSpPr>
          <p:cNvPr id="14397" name="TextBox 413"/>
          <p:cNvSpPr txBox="1">
            <a:spLocks noChangeArrowheads="1"/>
          </p:cNvSpPr>
          <p:nvPr/>
        </p:nvSpPr>
        <p:spPr bwMode="auto">
          <a:xfrm>
            <a:off x="1095375" y="4429125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삭제 선택</a:t>
            </a:r>
          </a:p>
        </p:txBody>
      </p:sp>
      <p:sp>
        <p:nvSpPr>
          <p:cNvPr id="14398" name="TextBox 419"/>
          <p:cNvSpPr txBox="1">
            <a:spLocks noChangeArrowheads="1"/>
          </p:cNvSpPr>
          <p:nvPr/>
        </p:nvSpPr>
        <p:spPr bwMode="auto">
          <a:xfrm>
            <a:off x="2095500" y="4429125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수정선택</a:t>
            </a:r>
          </a:p>
        </p:txBody>
      </p:sp>
      <p:sp>
        <p:nvSpPr>
          <p:cNvPr id="14399" name="TextBox 420"/>
          <p:cNvSpPr txBox="1">
            <a:spLocks noChangeArrowheads="1"/>
          </p:cNvSpPr>
          <p:nvPr/>
        </p:nvSpPr>
        <p:spPr bwMode="auto">
          <a:xfrm>
            <a:off x="2881313" y="4429125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삭제 선택</a:t>
            </a:r>
          </a:p>
        </p:txBody>
      </p:sp>
      <p:cxnSp>
        <p:nvCxnSpPr>
          <p:cNvPr id="233" name="직선 화살표 연결선 232"/>
          <p:cNvCxnSpPr>
            <a:stCxn id="92" idx="2"/>
            <a:endCxn id="99" idx="0"/>
          </p:cNvCxnSpPr>
          <p:nvPr/>
        </p:nvCxnSpPr>
        <p:spPr>
          <a:xfrm rot="16200000" flipH="1">
            <a:off x="4999038" y="3913187"/>
            <a:ext cx="5715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01" name="그룹 441"/>
          <p:cNvGrpSpPr>
            <a:grpSpLocks/>
          </p:cNvGrpSpPr>
          <p:nvPr/>
        </p:nvGrpSpPr>
        <p:grpSpPr bwMode="auto">
          <a:xfrm>
            <a:off x="7102475" y="4214813"/>
            <a:ext cx="1643063" cy="857250"/>
            <a:chOff x="7102093" y="4286256"/>
            <a:chExt cx="1643073" cy="857257"/>
          </a:xfrm>
        </p:grpSpPr>
        <p:cxnSp>
          <p:nvCxnSpPr>
            <p:cNvPr id="271" name="직선 화살표 연결선 270"/>
            <p:cNvCxnSpPr/>
            <p:nvPr/>
          </p:nvCxnSpPr>
          <p:spPr>
            <a:xfrm rot="5400000">
              <a:off x="6902860" y="4485489"/>
              <a:ext cx="857257" cy="458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/>
            <p:nvPr/>
          </p:nvCxnSpPr>
          <p:spPr>
            <a:xfrm rot="16200000" flipH="1">
              <a:off x="7337838" y="4509302"/>
              <a:ext cx="857257" cy="4111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/>
            <p:cNvCxnSpPr/>
            <p:nvPr/>
          </p:nvCxnSpPr>
          <p:spPr>
            <a:xfrm rot="16200000" flipH="1">
              <a:off x="7724397" y="4122743"/>
              <a:ext cx="857257" cy="11842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2" name="그룹 171"/>
          <p:cNvGrpSpPr>
            <a:grpSpLocks/>
          </p:cNvGrpSpPr>
          <p:nvPr/>
        </p:nvGrpSpPr>
        <p:grpSpPr bwMode="auto">
          <a:xfrm>
            <a:off x="1238250" y="3286125"/>
            <a:ext cx="500063" cy="2655888"/>
            <a:chOff x="1238224" y="3357562"/>
            <a:chExt cx="500063" cy="2656196"/>
          </a:xfrm>
        </p:grpSpPr>
        <p:cxnSp>
          <p:nvCxnSpPr>
            <p:cNvPr id="204" name="직선 연결선 203"/>
            <p:cNvCxnSpPr/>
            <p:nvPr/>
          </p:nvCxnSpPr>
          <p:spPr>
            <a:xfrm rot="16200000" flipH="1">
              <a:off x="410189" y="4685660"/>
              <a:ext cx="26561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10800000">
              <a:off x="1238224" y="6001057"/>
              <a:ext cx="500063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/>
            <p:nvPr/>
          </p:nvCxnSpPr>
          <p:spPr>
            <a:xfrm rot="10800000" flipV="1">
              <a:off x="1452537" y="3357562"/>
              <a:ext cx="2746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3" name="그룹 170"/>
          <p:cNvGrpSpPr>
            <a:grpSpLocks/>
          </p:cNvGrpSpPr>
          <p:nvPr/>
        </p:nvGrpSpPr>
        <p:grpSpPr bwMode="auto">
          <a:xfrm>
            <a:off x="3049588" y="3286125"/>
            <a:ext cx="474662" cy="2643188"/>
            <a:chOff x="3049001" y="3286124"/>
            <a:chExt cx="475967" cy="2643207"/>
          </a:xfrm>
        </p:grpSpPr>
        <p:cxnSp>
          <p:nvCxnSpPr>
            <p:cNvPr id="236" name="직선 연결선 235"/>
            <p:cNvCxnSpPr/>
            <p:nvPr/>
          </p:nvCxnSpPr>
          <p:spPr>
            <a:xfrm rot="5400000">
              <a:off x="2203365" y="4607728"/>
              <a:ext cx="2643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3049001" y="5926156"/>
              <a:ext cx="475967" cy="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/>
            <p:cNvCxnSpPr/>
            <p:nvPr/>
          </p:nvCxnSpPr>
          <p:spPr>
            <a:xfrm rot="10800000">
              <a:off x="3244800" y="3286124"/>
              <a:ext cx="28016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직선 화살표 연결선 291"/>
          <p:cNvCxnSpPr>
            <a:stCxn id="6" idx="2"/>
            <a:endCxn id="295" idx="0"/>
          </p:cNvCxnSpPr>
          <p:nvPr/>
        </p:nvCxnSpPr>
        <p:spPr>
          <a:xfrm rot="5400000">
            <a:off x="4641056" y="640557"/>
            <a:ext cx="428625" cy="4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모서리가 둥근 직사각형 294"/>
          <p:cNvSpPr/>
          <p:nvPr/>
        </p:nvSpPr>
        <p:spPr>
          <a:xfrm>
            <a:off x="4233863" y="857250"/>
            <a:ext cx="1238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0" action="ppaction://hlinksldjump"/>
              </a:rPr>
              <a:t>메인 메뉴</a:t>
            </a:r>
            <a:endParaRPr kumimoji="0"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406" name="TextBox 296"/>
          <p:cNvSpPr txBox="1">
            <a:spLocks noChangeArrowheads="1"/>
          </p:cNvSpPr>
          <p:nvPr/>
        </p:nvSpPr>
        <p:spPr bwMode="auto">
          <a:xfrm>
            <a:off x="4881563" y="500063"/>
            <a:ext cx="654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비밀번호 일치</a:t>
            </a:r>
          </a:p>
        </p:txBody>
      </p:sp>
      <p:grpSp>
        <p:nvGrpSpPr>
          <p:cNvPr id="14407" name="그룹 173"/>
          <p:cNvGrpSpPr>
            <a:grpSpLocks/>
          </p:cNvGrpSpPr>
          <p:nvPr/>
        </p:nvGrpSpPr>
        <p:grpSpPr bwMode="auto">
          <a:xfrm>
            <a:off x="3094038" y="114300"/>
            <a:ext cx="1143000" cy="285750"/>
            <a:chOff x="3381364" y="2000240"/>
            <a:chExt cx="1143008" cy="285752"/>
          </a:xfrm>
        </p:grpSpPr>
        <p:sp>
          <p:nvSpPr>
            <p:cNvPr id="178" name="타원 177"/>
            <p:cNvSpPr/>
            <p:nvPr/>
          </p:nvSpPr>
          <p:spPr>
            <a:xfrm>
              <a:off x="3381364" y="2000240"/>
              <a:ext cx="309564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9" name="직선 화살표 연결선 178"/>
            <p:cNvCxnSpPr>
              <a:stCxn id="178" idx="6"/>
            </p:cNvCxnSpPr>
            <p:nvPr/>
          </p:nvCxnSpPr>
          <p:spPr>
            <a:xfrm>
              <a:off x="3690928" y="2143116"/>
              <a:ext cx="8334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08" name="TextBox 204"/>
          <p:cNvSpPr txBox="1">
            <a:spLocks noChangeArrowheads="1"/>
          </p:cNvSpPr>
          <p:nvPr/>
        </p:nvSpPr>
        <p:spPr bwMode="auto">
          <a:xfrm>
            <a:off x="7888288" y="4714875"/>
            <a:ext cx="463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800" b="1">
                <a:ea typeface="굴림" charset="-127"/>
              </a:rPr>
              <a:t>DVD</a:t>
            </a:r>
          </a:p>
          <a:p>
            <a:r>
              <a:rPr kumimoji="0" lang="ko-KR" altLang="en-US" sz="800" b="1">
                <a:ea typeface="굴림" charset="-127"/>
              </a:rPr>
              <a:t>선택</a:t>
            </a:r>
          </a:p>
        </p:txBody>
      </p:sp>
      <p:sp>
        <p:nvSpPr>
          <p:cNvPr id="14409" name="TextBox 205"/>
          <p:cNvSpPr txBox="1">
            <a:spLocks noChangeArrowheads="1"/>
          </p:cNvSpPr>
          <p:nvPr/>
        </p:nvSpPr>
        <p:spPr bwMode="auto">
          <a:xfrm>
            <a:off x="8602663" y="4714875"/>
            <a:ext cx="571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비디오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선택</a:t>
            </a:r>
          </a:p>
        </p:txBody>
      </p:sp>
      <p:grpSp>
        <p:nvGrpSpPr>
          <p:cNvPr id="14410" name="그룹 389"/>
          <p:cNvGrpSpPr>
            <a:grpSpLocks/>
          </p:cNvGrpSpPr>
          <p:nvPr/>
        </p:nvGrpSpPr>
        <p:grpSpPr bwMode="auto">
          <a:xfrm>
            <a:off x="6959600" y="5072063"/>
            <a:ext cx="2025650" cy="784225"/>
            <a:chOff x="7162447" y="5143512"/>
            <a:chExt cx="2026242" cy="784351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7162447" y="5143512"/>
              <a:ext cx="2026242" cy="784351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13" tIns="38606" rIns="77213" bIns="3860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7227554" y="5203847"/>
              <a:ext cx="928958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41" action="ppaction://hlinksldjump"/>
                </a:rPr>
                <a:t>대여기간 수정 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7227554" y="5565855"/>
              <a:ext cx="928958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42" action="ppaction://hlinksldjump"/>
                </a:rPr>
                <a:t>대여료 수정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8208916" y="5203847"/>
              <a:ext cx="927371" cy="285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hlinkClick r:id="rId43" action="ppaction://hlinksldjump"/>
                </a:rPr>
                <a:t>연체료 수정 </a:t>
              </a: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4411" name="그룹 492"/>
          <p:cNvGrpSpPr>
            <a:grpSpLocks/>
          </p:cNvGrpSpPr>
          <p:nvPr/>
        </p:nvGrpSpPr>
        <p:grpSpPr bwMode="auto">
          <a:xfrm>
            <a:off x="1073150" y="1214438"/>
            <a:ext cx="8502650" cy="860425"/>
            <a:chOff x="1072357" y="1214422"/>
            <a:chExt cx="8504098" cy="860608"/>
          </a:xfrm>
        </p:grpSpPr>
        <p:cxnSp>
          <p:nvCxnSpPr>
            <p:cNvPr id="268" name="직선 화살표 연결선 267"/>
            <p:cNvCxnSpPr>
              <a:stCxn id="295" idx="2"/>
              <a:endCxn id="4" idx="0"/>
            </p:cNvCxnSpPr>
            <p:nvPr/>
          </p:nvCxnSpPr>
          <p:spPr>
            <a:xfrm rot="5400000">
              <a:off x="2533882" y="-247103"/>
              <a:ext cx="857432" cy="37804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/>
            <p:cNvCxnSpPr>
              <a:stCxn id="295" idx="2"/>
              <a:endCxn id="65" idx="0"/>
            </p:cNvCxnSpPr>
            <p:nvPr/>
          </p:nvCxnSpPr>
          <p:spPr>
            <a:xfrm rot="5400000">
              <a:off x="3382545" y="601561"/>
              <a:ext cx="857432" cy="2083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/>
            <p:cNvCxnSpPr>
              <a:stCxn id="295" idx="2"/>
              <a:endCxn id="77" idx="0"/>
            </p:cNvCxnSpPr>
            <p:nvPr/>
          </p:nvCxnSpPr>
          <p:spPr>
            <a:xfrm rot="16200000" flipH="1">
              <a:off x="6785931" y="-718670"/>
              <a:ext cx="857432" cy="47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/>
            <p:cNvCxnSpPr>
              <a:stCxn id="295" idx="2"/>
              <a:endCxn id="74" idx="0"/>
            </p:cNvCxnSpPr>
            <p:nvPr/>
          </p:nvCxnSpPr>
          <p:spPr>
            <a:xfrm rot="16200000" flipH="1">
              <a:off x="6027771" y="39490"/>
              <a:ext cx="857432" cy="32072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/>
            <p:cNvCxnSpPr>
              <a:stCxn id="295" idx="2"/>
              <a:endCxn id="73" idx="0"/>
            </p:cNvCxnSpPr>
            <p:nvPr/>
          </p:nvCxnSpPr>
          <p:spPr>
            <a:xfrm rot="16200000" flipH="1">
              <a:off x="4940147" y="1127113"/>
              <a:ext cx="860608" cy="10352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/>
            <p:cNvCxnSpPr>
              <a:stCxn id="295" idx="2"/>
              <a:endCxn id="176" idx="0"/>
            </p:cNvCxnSpPr>
            <p:nvPr/>
          </p:nvCxnSpPr>
          <p:spPr>
            <a:xfrm rot="5400000">
              <a:off x="3923975" y="1142990"/>
              <a:ext cx="857432" cy="1000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/>
            <p:cNvCxnSpPr>
              <a:stCxn id="295" idx="2"/>
              <a:endCxn id="177" idx="0"/>
            </p:cNvCxnSpPr>
            <p:nvPr/>
          </p:nvCxnSpPr>
          <p:spPr>
            <a:xfrm rot="5400000">
              <a:off x="4250262" y="1469277"/>
              <a:ext cx="857432" cy="3477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2" name="그룹 160"/>
          <p:cNvGrpSpPr>
            <a:grpSpLocks/>
          </p:cNvGrpSpPr>
          <p:nvPr/>
        </p:nvGrpSpPr>
        <p:grpSpPr bwMode="auto">
          <a:xfrm>
            <a:off x="569913" y="2357438"/>
            <a:ext cx="619125" cy="785812"/>
            <a:chOff x="569315" y="2357430"/>
            <a:chExt cx="619128" cy="785818"/>
          </a:xfrm>
        </p:grpSpPr>
        <p:cxnSp>
          <p:nvCxnSpPr>
            <p:cNvPr id="322" name="직선 화살표 연결선 321"/>
            <p:cNvCxnSpPr>
              <a:stCxn id="4" idx="2"/>
              <a:endCxn id="84" idx="0"/>
            </p:cNvCxnSpPr>
            <p:nvPr/>
          </p:nvCxnSpPr>
          <p:spPr>
            <a:xfrm rot="5400000">
              <a:off x="428026" y="2498719"/>
              <a:ext cx="785818" cy="5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/>
            <p:cNvCxnSpPr>
              <a:stCxn id="4" idx="2"/>
              <a:endCxn id="83" idx="0"/>
            </p:cNvCxnSpPr>
            <p:nvPr/>
          </p:nvCxnSpPr>
          <p:spPr>
            <a:xfrm rot="16200000" flipH="1">
              <a:off x="737590" y="2692395"/>
              <a:ext cx="785818" cy="1158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13" name="TextBox 329"/>
          <p:cNvSpPr txBox="1">
            <a:spLocks noChangeArrowheads="1"/>
          </p:cNvSpPr>
          <p:nvPr/>
        </p:nvSpPr>
        <p:spPr bwMode="auto">
          <a:xfrm>
            <a:off x="1136650" y="263683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수정</a:t>
            </a:r>
            <a:r>
              <a:rPr kumimoji="0" lang="en-US" altLang="ko-KR" sz="800" b="1">
                <a:ea typeface="굴림" charset="-127"/>
              </a:rPr>
              <a:t>/</a:t>
            </a:r>
            <a:r>
              <a:rPr kumimoji="0" lang="ko-KR" altLang="en-US" sz="800" b="1">
                <a:ea typeface="굴림" charset="-127"/>
              </a:rPr>
              <a:t>삭제 선택</a:t>
            </a:r>
          </a:p>
        </p:txBody>
      </p:sp>
      <p:grpSp>
        <p:nvGrpSpPr>
          <p:cNvPr id="14414" name="그룹 165"/>
          <p:cNvGrpSpPr>
            <a:grpSpLocks/>
          </p:cNvGrpSpPr>
          <p:nvPr/>
        </p:nvGrpSpPr>
        <p:grpSpPr bwMode="auto">
          <a:xfrm>
            <a:off x="2349500" y="2357438"/>
            <a:ext cx="619125" cy="785812"/>
            <a:chOff x="2349312" y="2357430"/>
            <a:chExt cx="619128" cy="785818"/>
          </a:xfrm>
        </p:grpSpPr>
        <p:cxnSp>
          <p:nvCxnSpPr>
            <p:cNvPr id="331" name="직선 화살표 연결선 330"/>
            <p:cNvCxnSpPr>
              <a:stCxn id="65" idx="2"/>
              <a:endCxn id="127" idx="0"/>
            </p:cNvCxnSpPr>
            <p:nvPr/>
          </p:nvCxnSpPr>
          <p:spPr>
            <a:xfrm rot="5400000">
              <a:off x="2165954" y="2540788"/>
              <a:ext cx="785818" cy="4191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/>
            <p:cNvCxnSpPr>
              <a:stCxn id="65" idx="2"/>
              <a:endCxn id="126" idx="0"/>
            </p:cNvCxnSpPr>
            <p:nvPr/>
          </p:nvCxnSpPr>
          <p:spPr>
            <a:xfrm rot="16200000" flipH="1">
              <a:off x="2475519" y="2650326"/>
              <a:ext cx="785818" cy="200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5" name="그룹 169"/>
          <p:cNvGrpSpPr>
            <a:grpSpLocks/>
          </p:cNvGrpSpPr>
          <p:nvPr/>
        </p:nvGrpSpPr>
        <p:grpSpPr bwMode="auto">
          <a:xfrm>
            <a:off x="5283200" y="2360613"/>
            <a:ext cx="1238250" cy="793750"/>
            <a:chOff x="5283979" y="2360782"/>
            <a:chExt cx="1238259" cy="793569"/>
          </a:xfrm>
        </p:grpSpPr>
        <p:cxnSp>
          <p:nvCxnSpPr>
            <p:cNvPr id="122" name="직선 화살표 연결선 121"/>
            <p:cNvCxnSpPr>
              <a:stCxn id="73" idx="2"/>
              <a:endCxn id="92" idx="0"/>
            </p:cNvCxnSpPr>
            <p:nvPr/>
          </p:nvCxnSpPr>
          <p:spPr>
            <a:xfrm rot="5400000">
              <a:off x="5189616" y="2455145"/>
              <a:ext cx="793569" cy="604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화살표 연결선 344"/>
            <p:cNvCxnSpPr>
              <a:stCxn id="73" idx="2"/>
              <a:endCxn id="93" idx="0"/>
            </p:cNvCxnSpPr>
            <p:nvPr/>
          </p:nvCxnSpPr>
          <p:spPr>
            <a:xfrm rot="16200000" flipH="1">
              <a:off x="5499181" y="2750422"/>
              <a:ext cx="793569" cy="142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/>
            <p:cNvCxnSpPr>
              <a:stCxn id="73" idx="2"/>
              <a:endCxn id="94" idx="0"/>
            </p:cNvCxnSpPr>
            <p:nvPr/>
          </p:nvCxnSpPr>
          <p:spPr>
            <a:xfrm rot="16200000" flipH="1">
              <a:off x="5808745" y="2440858"/>
              <a:ext cx="793569" cy="6334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16" name="TextBox 356"/>
          <p:cNvSpPr txBox="1">
            <a:spLocks noChangeArrowheads="1"/>
          </p:cNvSpPr>
          <p:nvPr/>
        </p:nvSpPr>
        <p:spPr bwMode="auto">
          <a:xfrm>
            <a:off x="5591175" y="2646363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금일매출 선택</a:t>
            </a:r>
          </a:p>
        </p:txBody>
      </p:sp>
      <p:sp>
        <p:nvSpPr>
          <p:cNvPr id="14417" name="TextBox 358"/>
          <p:cNvSpPr txBox="1">
            <a:spLocks noChangeArrowheads="1"/>
          </p:cNvSpPr>
          <p:nvPr/>
        </p:nvSpPr>
        <p:spPr bwMode="auto">
          <a:xfrm>
            <a:off x="6305550" y="2717800"/>
            <a:ext cx="571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월 매출 선택</a:t>
            </a: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95250" y="1571625"/>
            <a:ext cx="9144000" cy="5143500"/>
          </a:xfrm>
          <a:prstGeom prst="roundRect">
            <a:avLst/>
          </a:prstGeom>
          <a:noFill/>
          <a:ln w="31750">
            <a:solidFill>
              <a:srgbClr val="AD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4419" name="그룹 149"/>
          <p:cNvGrpSpPr>
            <a:grpSpLocks/>
          </p:cNvGrpSpPr>
          <p:nvPr/>
        </p:nvGrpSpPr>
        <p:grpSpPr bwMode="auto">
          <a:xfrm>
            <a:off x="2349500" y="4286250"/>
            <a:ext cx="652463" cy="592138"/>
            <a:chOff x="2348859" y="4286255"/>
            <a:chExt cx="653626" cy="592243"/>
          </a:xfrm>
        </p:grpSpPr>
        <p:cxnSp>
          <p:nvCxnSpPr>
            <p:cNvPr id="415" name="직선 화살표 연결선 414"/>
            <p:cNvCxnSpPr>
              <a:stCxn id="87" idx="2"/>
              <a:endCxn id="132" idx="0"/>
            </p:cNvCxnSpPr>
            <p:nvPr/>
          </p:nvCxnSpPr>
          <p:spPr>
            <a:xfrm rot="16200000" flipH="1">
              <a:off x="2556077" y="4432090"/>
              <a:ext cx="592243" cy="300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화살표 연결선 424"/>
            <p:cNvCxnSpPr>
              <a:stCxn id="87" idx="2"/>
              <a:endCxn id="131" idx="0"/>
            </p:cNvCxnSpPr>
            <p:nvPr/>
          </p:nvCxnSpPr>
          <p:spPr>
            <a:xfrm rot="5400000">
              <a:off x="2229265" y="4405849"/>
              <a:ext cx="592243" cy="3530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0" name="그룹 155"/>
          <p:cNvGrpSpPr>
            <a:grpSpLocks/>
          </p:cNvGrpSpPr>
          <p:nvPr/>
        </p:nvGrpSpPr>
        <p:grpSpPr bwMode="auto">
          <a:xfrm>
            <a:off x="584200" y="4286250"/>
            <a:ext cx="654050" cy="592138"/>
            <a:chOff x="584068" y="4286255"/>
            <a:chExt cx="653627" cy="592244"/>
          </a:xfrm>
        </p:grpSpPr>
        <p:cxnSp>
          <p:nvCxnSpPr>
            <p:cNvPr id="428" name="직선 화살표 연결선 427"/>
            <p:cNvCxnSpPr>
              <a:stCxn id="86" idx="2"/>
              <a:endCxn id="75" idx="0"/>
            </p:cNvCxnSpPr>
            <p:nvPr/>
          </p:nvCxnSpPr>
          <p:spPr>
            <a:xfrm rot="5400000">
              <a:off x="426763" y="4443560"/>
              <a:ext cx="592244" cy="277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화살표 연결선 431"/>
            <p:cNvCxnSpPr>
              <a:stCxn id="86" idx="2"/>
              <a:endCxn id="82" idx="0"/>
            </p:cNvCxnSpPr>
            <p:nvPr/>
          </p:nvCxnSpPr>
          <p:spPr>
            <a:xfrm rot="16200000" flipH="1">
              <a:off x="753577" y="4394380"/>
              <a:ext cx="592244" cy="3759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1" name="그룹 462"/>
          <p:cNvGrpSpPr>
            <a:grpSpLocks/>
          </p:cNvGrpSpPr>
          <p:nvPr/>
        </p:nvGrpSpPr>
        <p:grpSpPr bwMode="auto">
          <a:xfrm>
            <a:off x="2093913" y="1000125"/>
            <a:ext cx="2144712" cy="560388"/>
            <a:chOff x="2094686" y="1071546"/>
            <a:chExt cx="2143934" cy="561026"/>
          </a:xfrm>
        </p:grpSpPr>
        <p:cxnSp>
          <p:nvCxnSpPr>
            <p:cNvPr id="451" name="직선 화살표 연결선 450"/>
            <p:cNvCxnSpPr/>
            <p:nvPr/>
          </p:nvCxnSpPr>
          <p:spPr>
            <a:xfrm>
              <a:off x="2096272" y="1071546"/>
              <a:ext cx="2142348" cy="1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/>
            <p:nvPr/>
          </p:nvCxnSpPr>
          <p:spPr>
            <a:xfrm rot="5400000">
              <a:off x="1814967" y="1351265"/>
              <a:ext cx="561026" cy="15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22" name="TextBox 463"/>
          <p:cNvSpPr txBox="1">
            <a:spLocks noChangeArrowheads="1"/>
          </p:cNvSpPr>
          <p:nvPr/>
        </p:nvSpPr>
        <p:spPr bwMode="auto">
          <a:xfrm>
            <a:off x="2166938" y="64293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메인 메뉴 </a:t>
            </a:r>
            <a:endParaRPr kumimoji="0" lang="en-US" altLang="ko-KR" sz="800" b="1">
              <a:ea typeface="굴림" charset="-127"/>
            </a:endParaRPr>
          </a:p>
          <a:p>
            <a:r>
              <a:rPr kumimoji="0" lang="ko-KR" altLang="en-US" sz="800" b="1">
                <a:ea typeface="굴림" charset="-127"/>
              </a:rPr>
              <a:t>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원 수 정 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/ </a:t>
            </a:r>
            <a:r>
              <a:rPr kumimoji="0" lang="ko-KR" altLang="en-US" sz="4000">
                <a:ea typeface="굴림" charset="-127"/>
                <a:hlinkClick r:id="rId2" action="ppaction://hlinksldjump"/>
              </a:rPr>
              <a:t>삭 제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전화번호를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01011110000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정  보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회원 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회원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전화번호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주민등록번호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주소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선불금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연체료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누적 연체일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대여중인 물품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수정이나 삭제를 하시겠습니까</a:t>
            </a:r>
            <a:r>
              <a:rPr kumimoji="0" lang="en-US" altLang="ko-KR" sz="2000">
                <a:ea typeface="굴림" charset="-127"/>
              </a:rPr>
              <a:t>?(1. </a:t>
            </a:r>
            <a:r>
              <a:rPr kumimoji="0" lang="ko-KR" altLang="en-US" sz="2000">
                <a:ea typeface="굴림" charset="-127"/>
                <a:hlinkClick r:id="rId3" action="ppaction://hlinksldjump"/>
              </a:rPr>
              <a:t>수정</a:t>
            </a:r>
            <a:r>
              <a:rPr kumimoji="0" lang="en-US" altLang="ko-KR" sz="2000">
                <a:ea typeface="굴림" charset="-127"/>
              </a:rPr>
              <a:t>, 2. </a:t>
            </a:r>
            <a:r>
              <a:rPr kumimoji="0" lang="ko-KR" altLang="en-US" sz="2000">
                <a:ea typeface="굴림" charset="-127"/>
                <a:hlinkClick r:id="rId4" action="ppaction://hlinksldjump"/>
              </a:rPr>
              <a:t>삭제</a:t>
            </a:r>
            <a:r>
              <a:rPr kumimoji="0" lang="en-US" altLang="ko-KR" sz="2000">
                <a:ea typeface="굴림" charset="-127"/>
              </a:rPr>
              <a:t>, 0. </a:t>
            </a:r>
            <a:r>
              <a:rPr kumimoji="0" lang="ko-KR" altLang="en-US" sz="2000">
                <a:ea typeface="굴림" charset="-127"/>
                <a:hlinkClick r:id="rId5" action="ppaction://hlinksldjump"/>
              </a:rPr>
              <a:t>메인 메뉴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-&gt;</a:t>
            </a:r>
          </a:p>
          <a:p>
            <a:pPr marL="457200" indent="-457200">
              <a:buFontTx/>
              <a:buAutoNum type="arabicPeriod"/>
            </a:pP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정  보  수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회원 명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전화번호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주민등록번호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주소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 err="1">
                <a:latin typeface="굴림" pitchFamily="50" charset="-127"/>
                <a:ea typeface="굴림" pitchFamily="50" charset="-127"/>
                <a:cs typeface="+mn-cs"/>
              </a:rPr>
              <a:t>선불금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비고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수정할 항목을 선택해주세요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 -&gt;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수  정  항  목  출  력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 dirty="0">
                <a:ea typeface="굴림" charset="-127"/>
              </a:rPr>
              <a:t>전화번호 수정을 선택하셨습니다</a:t>
            </a:r>
            <a:r>
              <a:rPr kumimoji="0" lang="en-US" altLang="ko-KR" sz="2000" dirty="0">
                <a:ea typeface="굴림" charset="-127"/>
              </a:rPr>
              <a:t>.</a:t>
            </a:r>
          </a:p>
          <a:p>
            <a:r>
              <a:rPr kumimoji="0" lang="ko-KR" altLang="en-US" sz="2000" dirty="0">
                <a:ea typeface="굴림" charset="-127"/>
              </a:rPr>
              <a:t>현재 입력된 정보는 </a:t>
            </a:r>
            <a:r>
              <a:rPr kumimoji="0" lang="en-US" altLang="ko-KR" sz="2000" dirty="0">
                <a:ea typeface="굴림" charset="-127"/>
              </a:rPr>
              <a:t>010-1111-0000</a:t>
            </a:r>
            <a:r>
              <a:rPr kumimoji="0" lang="ko-KR" altLang="en-US" sz="2000" dirty="0">
                <a:ea typeface="굴림" charset="-127"/>
              </a:rPr>
              <a:t>입니다</a:t>
            </a:r>
            <a:r>
              <a:rPr kumimoji="0" lang="en-US" altLang="ko-KR" sz="2000" dirty="0">
                <a:ea typeface="굴림" charset="-127"/>
              </a:rPr>
              <a:t>.</a:t>
            </a:r>
          </a:p>
          <a:p>
            <a:r>
              <a:rPr kumimoji="0" lang="ko-KR" altLang="en-US" sz="2000" dirty="0">
                <a:ea typeface="굴림" charset="-127"/>
              </a:rPr>
              <a:t>변경할 내용을 입력하세요</a:t>
            </a:r>
            <a:r>
              <a:rPr kumimoji="0" lang="en-US" altLang="ko-KR" sz="2000" dirty="0">
                <a:ea typeface="굴림" charset="-127"/>
              </a:rPr>
              <a:t>. -&gt;</a:t>
            </a:r>
          </a:p>
          <a:p>
            <a:endParaRPr kumimoji="0" lang="en-US" altLang="ko-KR" sz="2000" dirty="0">
              <a:ea typeface="굴림" charset="-127"/>
            </a:endParaRPr>
          </a:p>
          <a:p>
            <a:r>
              <a:rPr kumimoji="0" lang="ko-KR" altLang="en-US" sz="2000" dirty="0">
                <a:ea typeface="굴림" charset="-127"/>
              </a:rPr>
              <a:t>입력을 완료 하시겠습니까</a:t>
            </a:r>
            <a:r>
              <a:rPr kumimoji="0" lang="en-US" altLang="ko-KR" sz="2000" dirty="0">
                <a:ea typeface="굴림" charset="-127"/>
              </a:rPr>
              <a:t>? </a:t>
            </a:r>
            <a:r>
              <a:rPr kumimoji="0" lang="en-US" altLang="ko-KR" sz="2000" dirty="0">
                <a:ea typeface="굴림" charset="-127"/>
                <a:hlinkClick r:id="rId3" action="ppaction://hlinksldjump"/>
              </a:rPr>
              <a:t>Y</a:t>
            </a:r>
            <a:r>
              <a:rPr kumimoji="0" lang="en-US" altLang="ko-KR" sz="2000" dirty="0">
                <a:ea typeface="굴림" charset="-127"/>
              </a:rPr>
              <a:t> </a:t>
            </a:r>
            <a:r>
              <a:rPr kumimoji="0" lang="ko-KR" altLang="en-US" sz="2000" dirty="0">
                <a:ea typeface="굴림" charset="-127"/>
              </a:rPr>
              <a:t>또는 </a:t>
            </a:r>
            <a:r>
              <a:rPr kumimoji="0" lang="en-US" altLang="ko-KR" sz="2000" dirty="0">
                <a:ea typeface="굴림" charset="-127"/>
                <a:hlinkClick r:id="rId3" action="ppaction://hlinksldjump"/>
              </a:rPr>
              <a:t>N</a:t>
            </a:r>
            <a:r>
              <a:rPr kumimoji="0" lang="en-US" altLang="ko-KR" sz="2000" dirty="0">
                <a:ea typeface="굴림" charset="-127"/>
              </a:rPr>
              <a:t> -&gt;</a:t>
            </a:r>
            <a:endParaRPr kumimoji="0" lang="ko-KR" altLang="en-US" sz="2000" dirty="0">
              <a:ea typeface="굴림" charset="-127"/>
            </a:endParaRPr>
          </a:p>
          <a:p>
            <a:endParaRPr kumimoji="0" lang="ko-KR" altLang="en-US" sz="20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삭  제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삭제 하시겠습니까</a:t>
            </a:r>
            <a:r>
              <a:rPr kumimoji="0" lang="en-US" altLang="ko-KR" sz="2000">
                <a:ea typeface="굴림" charset="-127"/>
              </a:rPr>
              <a:t>?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Y </a:t>
            </a:r>
            <a:r>
              <a:rPr kumimoji="0" lang="ko-KR" altLang="en-US" sz="2000">
                <a:ea typeface="굴림" charset="-127"/>
              </a:rPr>
              <a:t>또는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N</a:t>
            </a:r>
            <a:r>
              <a:rPr kumimoji="0" lang="en-US" altLang="ko-KR" sz="2000">
                <a:ea typeface="굴림" charset="-127"/>
              </a:rPr>
              <a:t> 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대    여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대여하려는 회원의 전화번호를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2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01011110000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정  보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(</a:t>
            </a:r>
            <a:r>
              <a:rPr kumimoji="0" lang="ko-KR" altLang="en-US" sz="4000">
                <a:ea typeface="굴림" charset="-127"/>
                <a:hlinkClick r:id="rId2" action="ppaction://hlinksldjump"/>
              </a:rPr>
              <a:t>대  여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)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회원 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회원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전화번호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주민등록번호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주소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선불금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연체료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누적 연체일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대여중인 물품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대여할 물품의 </a:t>
            </a:r>
            <a:r>
              <a:rPr kumimoji="0" lang="ko-KR" altLang="en-US" sz="2000">
                <a:ea typeface="굴림" charset="-127"/>
                <a:hlinkClick r:id="rId3" action="ppaction://hlinksldjump"/>
              </a:rPr>
              <a:t>일련번호</a:t>
            </a:r>
            <a:r>
              <a:rPr kumimoji="0" lang="ko-KR" altLang="en-US" sz="2000">
                <a:ea typeface="굴림" charset="-127"/>
              </a:rPr>
              <a:t>를 입력하세요</a:t>
            </a:r>
            <a:r>
              <a:rPr kumimoji="0" lang="en-US" altLang="ko-KR" sz="2000">
                <a:ea typeface="굴림" charset="-127"/>
              </a:rPr>
              <a:t>.</a:t>
            </a:r>
            <a:r>
              <a:rPr kumimoji="0" lang="ko-KR" altLang="en-US" sz="2000">
                <a:ea typeface="굴림" charset="-127"/>
              </a:rPr>
              <a:t> </a:t>
            </a:r>
            <a:r>
              <a:rPr kumimoji="0" lang="en-US" altLang="ko-KR" sz="2000">
                <a:ea typeface="굴림" charset="-127"/>
              </a:rPr>
              <a:t>-&gt;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2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정  보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(</a:t>
            </a:r>
            <a:r>
              <a:rPr kumimoji="0" lang="ko-KR" altLang="en-US" sz="4000">
                <a:ea typeface="굴림" charset="-127"/>
                <a:hlinkClick r:id="rId2" action="ppaction://hlinksldjump"/>
              </a:rPr>
              <a:t>대  여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)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381000" y="1428750"/>
            <a:ext cx="87153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일련번호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종류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물품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저자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위치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재고 수 </a:t>
            </a:r>
            <a:r>
              <a:rPr kumimoji="0" lang="en-US" altLang="ko-KR" sz="2000">
                <a:ea typeface="굴림" charset="-127"/>
              </a:rPr>
              <a:t>: 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 기간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연체료 </a:t>
            </a:r>
            <a:r>
              <a:rPr kumimoji="0" lang="en-US" altLang="ko-KR" sz="2000">
                <a:ea typeface="굴림" charset="-127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반납일 </a:t>
            </a:r>
            <a:r>
              <a:rPr kumimoji="0" lang="en-US" altLang="ko-KR" sz="2000">
                <a:ea typeface="굴림" charset="-127"/>
              </a:rPr>
              <a:t>:</a:t>
            </a: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다른 물품을 대여하시겠습니까</a:t>
            </a:r>
            <a:r>
              <a:rPr kumimoji="0" lang="en-US" altLang="ko-KR" sz="2000">
                <a:ea typeface="굴림" charset="-127"/>
              </a:rPr>
              <a:t>? </a:t>
            </a:r>
            <a:r>
              <a:rPr kumimoji="0" lang="en-US" altLang="ko-KR" sz="2000">
                <a:ea typeface="굴림" charset="-127"/>
                <a:hlinkClick r:id="rId2" action="ppaction://hlinksldjump"/>
              </a:rPr>
              <a:t>Y</a:t>
            </a:r>
            <a:r>
              <a:rPr kumimoji="0" lang="en-US" altLang="ko-KR" sz="2000">
                <a:ea typeface="굴림" charset="-127"/>
              </a:rPr>
              <a:t> </a:t>
            </a:r>
            <a:r>
              <a:rPr kumimoji="0" lang="ko-KR" altLang="en-US" sz="2000">
                <a:ea typeface="굴림" charset="-127"/>
              </a:rPr>
              <a:t>또는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N</a:t>
            </a:r>
            <a:r>
              <a:rPr kumimoji="0" lang="en-US" altLang="ko-KR" sz="2000">
                <a:ea typeface="굴림" charset="-127"/>
              </a:rPr>
              <a:t> 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반    납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대여하려는 회원의 전화번호를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2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01011110000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회  원  정  보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(</a:t>
            </a:r>
            <a:r>
              <a:rPr kumimoji="0" lang="ko-KR" altLang="en-US" sz="4000">
                <a:ea typeface="굴림" charset="-127"/>
                <a:hlinkClick r:id="rId2" action="ppaction://hlinksldjump"/>
              </a:rPr>
              <a:t>반  납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)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회원 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회원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전화번호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주민등록번호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주소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선불금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연체료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누적 연체일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대여중인 물품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반납할 물품의 </a:t>
            </a:r>
            <a:r>
              <a:rPr kumimoji="0" lang="ko-KR" altLang="en-US" sz="2000">
                <a:ea typeface="굴림" charset="-127"/>
                <a:hlinkClick r:id="rId3" action="ppaction://hlinksldjump"/>
              </a:rPr>
              <a:t>일련번호</a:t>
            </a:r>
            <a:r>
              <a:rPr kumimoji="0" lang="ko-KR" altLang="en-US" sz="2000">
                <a:ea typeface="굴림" charset="-127"/>
              </a:rPr>
              <a:t>를 입력하세요</a:t>
            </a:r>
            <a:r>
              <a:rPr kumimoji="0" lang="en-US" altLang="ko-KR" sz="2000">
                <a:ea typeface="굴림" charset="-127"/>
              </a:rPr>
              <a:t>.</a:t>
            </a:r>
            <a:r>
              <a:rPr kumimoji="0" lang="ko-KR" altLang="en-US" sz="2000">
                <a:ea typeface="굴림" charset="-127"/>
              </a:rPr>
              <a:t> </a:t>
            </a:r>
            <a:r>
              <a:rPr kumimoji="0" lang="en-US" altLang="ko-KR" sz="2000">
                <a:ea typeface="굴림" charset="-127"/>
              </a:rPr>
              <a:t>-&gt;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24375" y="1357313"/>
            <a:ext cx="92868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 관리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</a:p>
        </p:txBody>
      </p:sp>
      <p:sp>
        <p:nvSpPr>
          <p:cNvPr id="15362" name="TextBox 14"/>
          <p:cNvSpPr txBox="1">
            <a:spLocks noChangeArrowheads="1"/>
          </p:cNvSpPr>
          <p:nvPr/>
        </p:nvSpPr>
        <p:spPr bwMode="auto">
          <a:xfrm>
            <a:off x="5238750" y="2643188"/>
            <a:ext cx="5222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물품명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  <p:grpSp>
        <p:nvGrpSpPr>
          <p:cNvPr id="15363" name="그룹 35"/>
          <p:cNvGrpSpPr>
            <a:grpSpLocks/>
          </p:cNvGrpSpPr>
          <p:nvPr/>
        </p:nvGrpSpPr>
        <p:grpSpPr bwMode="auto">
          <a:xfrm>
            <a:off x="4238625" y="1643063"/>
            <a:ext cx="1500188" cy="500062"/>
            <a:chOff x="4238620" y="1643050"/>
            <a:chExt cx="1500197" cy="500067"/>
          </a:xfrm>
        </p:grpSpPr>
        <p:cxnSp>
          <p:nvCxnSpPr>
            <p:cNvPr id="42" name="직선 화살표 연결선 41"/>
            <p:cNvCxnSpPr>
              <a:stCxn id="2" idx="2"/>
              <a:endCxn id="48" idx="0"/>
            </p:cNvCxnSpPr>
            <p:nvPr/>
          </p:nvCxnSpPr>
          <p:spPr>
            <a:xfrm rot="5400000">
              <a:off x="4364033" y="1517637"/>
              <a:ext cx="500067" cy="750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" idx="2"/>
              <a:endCxn id="51" idx="0"/>
            </p:cNvCxnSpPr>
            <p:nvPr/>
          </p:nvCxnSpPr>
          <p:spPr>
            <a:xfrm rot="16200000" flipH="1">
              <a:off x="5113337" y="1517637"/>
              <a:ext cx="500067" cy="750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모서리가 둥근 직사각형 47"/>
          <p:cNvSpPr/>
          <p:nvPr/>
        </p:nvSpPr>
        <p:spPr>
          <a:xfrm>
            <a:off x="3810000" y="214312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 등록</a:t>
            </a:r>
          </a:p>
        </p:txBody>
      </p:sp>
      <p:sp>
        <p:nvSpPr>
          <p:cNvPr id="15365" name="TextBox 48"/>
          <p:cNvSpPr txBox="1">
            <a:spLocks noChangeArrowheads="1"/>
          </p:cNvSpPr>
          <p:nvPr/>
        </p:nvSpPr>
        <p:spPr bwMode="auto">
          <a:xfrm>
            <a:off x="3810000" y="1714500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물품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등록 선택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10188" y="214312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rPr>
              <a:t>물품 수정</a:t>
            </a:r>
            <a:r>
              <a:rPr kumimoji="0" lang="en-US" altLang="ko-KR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rPr>
              <a:t>/</a:t>
            </a:r>
            <a:r>
              <a:rPr kumimoji="0" lang="ko-KR" altLang="en-US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rPr>
              <a:t>삭제</a:t>
            </a:r>
          </a:p>
        </p:txBody>
      </p:sp>
      <p:sp>
        <p:nvSpPr>
          <p:cNvPr id="15367" name="TextBox 53"/>
          <p:cNvSpPr txBox="1">
            <a:spLocks noChangeArrowheads="1"/>
          </p:cNvSpPr>
          <p:nvPr/>
        </p:nvSpPr>
        <p:spPr bwMode="auto">
          <a:xfrm>
            <a:off x="5667375" y="1714500"/>
            <a:ext cx="1085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</a:t>
            </a:r>
            <a:r>
              <a:rPr kumimoji="0" lang="ko-KR" altLang="en-US" sz="900" b="1">
                <a:ea typeface="굴림" charset="-127"/>
              </a:rPr>
              <a:t>물품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수정</a:t>
            </a:r>
            <a:r>
              <a:rPr kumimoji="0" lang="en-US" altLang="ko-KR" sz="900" b="1">
                <a:ea typeface="굴림" charset="-127"/>
              </a:rPr>
              <a:t>/</a:t>
            </a:r>
            <a:r>
              <a:rPr kumimoji="0" lang="ko-KR" altLang="en-US" sz="900" b="1">
                <a:ea typeface="굴림" charset="-127"/>
              </a:rPr>
              <a:t>삭제 선택</a:t>
            </a:r>
          </a:p>
        </p:txBody>
      </p:sp>
      <p:cxnSp>
        <p:nvCxnSpPr>
          <p:cNvPr id="15368" name="직선 화살표 연결선 55"/>
          <p:cNvCxnSpPr>
            <a:cxnSpLocks noChangeShapeType="1"/>
            <a:stCxn id="51" idx="2"/>
            <a:endCxn id="59" idx="0"/>
          </p:cNvCxnSpPr>
          <p:nvPr/>
        </p:nvCxnSpPr>
        <p:spPr bwMode="auto">
          <a:xfrm>
            <a:off x="5738813" y="2513013"/>
            <a:ext cx="0" cy="474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" name="모서리가 둥근 직사각형 58"/>
          <p:cNvSpPr/>
          <p:nvPr/>
        </p:nvSpPr>
        <p:spPr>
          <a:xfrm>
            <a:off x="5310188" y="3000375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09875" y="500063"/>
            <a:ext cx="4286250" cy="5357812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5371" name="그룹 34"/>
          <p:cNvGrpSpPr>
            <a:grpSpLocks/>
          </p:cNvGrpSpPr>
          <p:nvPr/>
        </p:nvGrpSpPr>
        <p:grpSpPr bwMode="auto">
          <a:xfrm>
            <a:off x="5095875" y="3286125"/>
            <a:ext cx="1357313" cy="500063"/>
            <a:chOff x="5095876" y="3286124"/>
            <a:chExt cx="1357322" cy="500066"/>
          </a:xfrm>
        </p:grpSpPr>
        <p:cxnSp>
          <p:nvCxnSpPr>
            <p:cNvPr id="52" name="직선 화살표 연결선 51"/>
            <p:cNvCxnSpPr>
              <a:stCxn id="59" idx="2"/>
              <a:endCxn id="61" idx="0"/>
            </p:cNvCxnSpPr>
            <p:nvPr/>
          </p:nvCxnSpPr>
          <p:spPr>
            <a:xfrm rot="5400000">
              <a:off x="5167314" y="3214686"/>
              <a:ext cx="500066" cy="6429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9" idx="2"/>
              <a:endCxn id="63" idx="0"/>
            </p:cNvCxnSpPr>
            <p:nvPr/>
          </p:nvCxnSpPr>
          <p:spPr>
            <a:xfrm rot="16200000" flipH="1">
              <a:off x="5845975" y="3178967"/>
              <a:ext cx="500066" cy="714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모서리가 둥근 직사각형 60"/>
          <p:cNvSpPr/>
          <p:nvPr/>
        </p:nvSpPr>
        <p:spPr>
          <a:xfrm>
            <a:off x="4738688" y="3786188"/>
            <a:ext cx="71437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물품정보수정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096000" y="3786188"/>
            <a:ext cx="71437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물품정보삭제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74" name="TextBox 67"/>
          <p:cNvSpPr txBox="1">
            <a:spLocks noChangeArrowheads="1"/>
          </p:cNvSpPr>
          <p:nvPr/>
        </p:nvSpPr>
        <p:spPr bwMode="auto">
          <a:xfrm>
            <a:off x="4667250" y="3357563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물품정보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수정 선택</a:t>
            </a:r>
          </a:p>
        </p:txBody>
      </p:sp>
      <p:sp>
        <p:nvSpPr>
          <p:cNvPr id="15375" name="TextBox 68"/>
          <p:cNvSpPr txBox="1">
            <a:spLocks noChangeArrowheads="1"/>
          </p:cNvSpPr>
          <p:nvPr/>
        </p:nvSpPr>
        <p:spPr bwMode="auto">
          <a:xfrm>
            <a:off x="6238875" y="32861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</a:t>
            </a:r>
            <a:r>
              <a:rPr kumimoji="0" lang="ko-KR" altLang="en-US" sz="900" b="1">
                <a:ea typeface="굴림" charset="-127"/>
              </a:rPr>
              <a:t>물품정보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삭제 선택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95813" y="4857750"/>
            <a:ext cx="78422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수정항목 출력</a:t>
            </a:r>
          </a:p>
        </p:txBody>
      </p:sp>
      <p:sp>
        <p:nvSpPr>
          <p:cNvPr id="15377" name="TextBox 72"/>
          <p:cNvSpPr txBox="1">
            <a:spLocks noChangeArrowheads="1"/>
          </p:cNvSpPr>
          <p:nvPr/>
        </p:nvSpPr>
        <p:spPr bwMode="auto">
          <a:xfrm>
            <a:off x="4089400" y="3284538"/>
            <a:ext cx="719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완료 </a:t>
            </a:r>
            <a:r>
              <a:rPr kumimoji="0" lang="en-US" altLang="ko-KR" sz="900" b="1">
                <a:ea typeface="굴림" charset="-127"/>
              </a:rPr>
              <a:t>/ </a:t>
            </a:r>
          </a:p>
          <a:p>
            <a:r>
              <a:rPr kumimoji="0" lang="ko-KR" altLang="en-US" sz="900" b="1">
                <a:ea typeface="굴림" charset="-127"/>
              </a:rPr>
              <a:t>취소</a:t>
            </a:r>
          </a:p>
        </p:txBody>
      </p:sp>
      <p:sp>
        <p:nvSpPr>
          <p:cNvPr id="15378" name="TextBox 73"/>
          <p:cNvSpPr txBox="1">
            <a:spLocks noChangeArrowheads="1"/>
          </p:cNvSpPr>
          <p:nvPr/>
        </p:nvSpPr>
        <p:spPr bwMode="auto">
          <a:xfrm>
            <a:off x="5167313" y="4143375"/>
            <a:ext cx="7191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수정 항목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선택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수정내용 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입력</a:t>
            </a:r>
          </a:p>
          <a:p>
            <a:endParaRPr kumimoji="0" lang="ko-KR" altLang="en-US" sz="900" b="1">
              <a:ea typeface="굴림" charset="-127"/>
            </a:endParaRPr>
          </a:p>
        </p:txBody>
      </p:sp>
      <p:cxnSp>
        <p:nvCxnSpPr>
          <p:cNvPr id="75" name="직선 화살표 연결선 74"/>
          <p:cNvCxnSpPr>
            <a:stCxn id="61" idx="2"/>
          </p:cNvCxnSpPr>
          <p:nvPr/>
        </p:nvCxnSpPr>
        <p:spPr>
          <a:xfrm rot="5400000">
            <a:off x="4703762" y="4465638"/>
            <a:ext cx="78581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1" idx="1"/>
            <a:endCxn id="59" idx="1"/>
          </p:cNvCxnSpPr>
          <p:nvPr/>
        </p:nvCxnSpPr>
        <p:spPr>
          <a:xfrm rot="10800000" flipH="1">
            <a:off x="4595813" y="3143250"/>
            <a:ext cx="714375" cy="1857375"/>
          </a:xfrm>
          <a:prstGeom prst="curvedConnector3">
            <a:avLst>
              <a:gd name="adj1" fmla="val -32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1" name="TextBox 84"/>
          <p:cNvSpPr txBox="1">
            <a:spLocks noChangeArrowheads="1"/>
          </p:cNvSpPr>
          <p:nvPr/>
        </p:nvSpPr>
        <p:spPr bwMode="auto">
          <a:xfrm>
            <a:off x="3309938" y="6429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>
                <a:latin typeface="맑은 고딕"/>
                <a:hlinkClick r:id="rId2" action="ppaction://hlinksldjump"/>
              </a:rPr>
              <a:t>물품 관리</a:t>
            </a:r>
            <a:r>
              <a:rPr kumimoji="0" lang="en-US" altLang="ko-KR">
                <a:latin typeface="맑은 고딕"/>
                <a:hlinkClick r:id="rId2" action="ppaction://hlinksldjump"/>
              </a:rPr>
              <a:t> Super State</a:t>
            </a:r>
            <a:endParaRPr kumimoji="0" lang="ko-KR" altLang="en-US">
              <a:latin typeface="맑은 고딕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167688" y="2428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7096125" y="2643188"/>
            <a:ext cx="10715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TextBox 111"/>
          <p:cNvSpPr txBox="1">
            <a:spLocks noChangeArrowheads="1"/>
          </p:cNvSpPr>
          <p:nvPr/>
        </p:nvSpPr>
        <p:spPr bwMode="auto">
          <a:xfrm>
            <a:off x="7239000" y="2286000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0 </a:t>
            </a:r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  <p:grpSp>
        <p:nvGrpSpPr>
          <p:cNvPr id="15385" name="그룹 30"/>
          <p:cNvGrpSpPr>
            <a:grpSpLocks/>
          </p:cNvGrpSpPr>
          <p:nvPr/>
        </p:nvGrpSpPr>
        <p:grpSpPr bwMode="auto">
          <a:xfrm>
            <a:off x="3381375" y="1357313"/>
            <a:ext cx="1143000" cy="285750"/>
            <a:chOff x="3381364" y="2000240"/>
            <a:chExt cx="1143008" cy="285752"/>
          </a:xfrm>
        </p:grpSpPr>
        <p:sp>
          <p:nvSpPr>
            <p:cNvPr id="32" name="타원 31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3" name="직선 화살표 연결선 32"/>
            <p:cNvCxnSpPr>
              <a:stCxn id="32" idx="6"/>
            </p:cNvCxnSpPr>
            <p:nvPr/>
          </p:nvCxnSpPr>
          <p:spPr>
            <a:xfrm>
              <a:off x="3690929" y="2143116"/>
              <a:ext cx="833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물  품  정  보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(</a:t>
            </a:r>
            <a:r>
              <a:rPr kumimoji="0" lang="ko-KR" altLang="en-US" sz="4000">
                <a:ea typeface="굴림" charset="-127"/>
                <a:hlinkClick r:id="rId2" action="ppaction://hlinksldjump"/>
              </a:rPr>
              <a:t>반  납</a:t>
            </a:r>
            <a:r>
              <a:rPr kumimoji="0" lang="en-US" altLang="ko-KR" sz="4000">
                <a:ea typeface="굴림" charset="-127"/>
                <a:hlinkClick r:id="rId2" action="ppaction://hlinksldjump"/>
              </a:rPr>
              <a:t>)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일련번호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종류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물품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저자 명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위치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재고 수 </a:t>
            </a:r>
            <a:r>
              <a:rPr kumimoji="0" lang="en-US" altLang="ko-KR" sz="2000">
                <a:ea typeface="굴림" charset="-127"/>
              </a:rPr>
              <a:t>: 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 기간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대여료 </a:t>
            </a:r>
            <a:r>
              <a:rPr kumimoji="0" lang="en-US" altLang="ko-KR" sz="2000">
                <a:ea typeface="굴림" charset="-127"/>
              </a:rPr>
              <a:t>: 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연체료 </a:t>
            </a:r>
            <a:r>
              <a:rPr kumimoji="0" lang="en-US" altLang="ko-KR" sz="2000">
                <a:ea typeface="굴림" charset="-127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kumimoji="0" lang="ko-KR" altLang="en-US" sz="2000">
                <a:ea typeface="굴림" charset="-127"/>
              </a:rPr>
              <a:t>반납일 </a:t>
            </a:r>
            <a:r>
              <a:rPr kumimoji="0" lang="en-US" altLang="ko-KR" sz="2000">
                <a:ea typeface="굴림" charset="-127"/>
              </a:rPr>
              <a:t>:</a:t>
            </a: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ko-KR" altLang="en-US" sz="2000">
                <a:ea typeface="굴림" charset="-127"/>
              </a:rPr>
              <a:t>다른 물품을 반납하시겠습니까</a:t>
            </a:r>
            <a:r>
              <a:rPr kumimoji="0" lang="en-US" altLang="ko-KR" sz="2000">
                <a:ea typeface="굴림" charset="-127"/>
              </a:rPr>
              <a:t>? </a:t>
            </a:r>
            <a:r>
              <a:rPr kumimoji="0" lang="en-US" altLang="ko-KR" sz="2000">
                <a:ea typeface="굴림" charset="-127"/>
                <a:hlinkClick r:id="rId2" action="ppaction://hlinksldjump"/>
              </a:rPr>
              <a:t>Y</a:t>
            </a:r>
            <a:r>
              <a:rPr kumimoji="0" lang="en-US" altLang="ko-KR" sz="2000">
                <a:ea typeface="굴림" charset="-127"/>
              </a:rPr>
              <a:t> </a:t>
            </a:r>
            <a:r>
              <a:rPr kumimoji="0" lang="ko-KR" altLang="en-US" sz="2000">
                <a:ea typeface="굴림" charset="-127"/>
              </a:rPr>
              <a:t>또는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N</a:t>
            </a:r>
            <a:r>
              <a:rPr kumimoji="0" lang="en-US" altLang="ko-KR" sz="2000">
                <a:ea typeface="굴림" charset="-127"/>
              </a:rPr>
              <a:t> 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매  출  관  리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428750"/>
            <a:ext cx="8715375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현재 매출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금일 매출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월 매출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0.  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2" action="ppaction://hlinksldjump"/>
              </a:rPr>
              <a:t>메인 메뉴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메뉴를 숫자로 선택해주세요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 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현  금  입  력  화  면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28750"/>
            <a:ext cx="8715375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현재 보유중인 금액의 개수를 입력하세요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10000 -&gt;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5000 -&gt;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1000 -&gt;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500 -&gt;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100 -&gt;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50 -&gt;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10 -&gt;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입력을 완료하셨습니까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?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Y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또는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N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현  재  매  출  출  력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현재 보유 중 금액 </a:t>
            </a:r>
            <a:r>
              <a:rPr kumimoji="0" lang="en-US" altLang="ko-KR" sz="2000">
                <a:ea typeface="굴림" charset="-127"/>
              </a:rPr>
              <a:t>xxxxxxx</a:t>
            </a:r>
            <a:r>
              <a:rPr kumimoji="0" lang="ko-KR" altLang="en-US" sz="2000">
                <a:ea typeface="굴림" charset="-127"/>
              </a:rPr>
              <a:t>원</a:t>
            </a:r>
            <a:endParaRPr kumimoji="0" lang="en-US" altLang="ko-KR" sz="2000">
              <a:ea typeface="굴림" charset="-127"/>
            </a:endParaRPr>
          </a:p>
          <a:p>
            <a:r>
              <a:rPr kumimoji="0" lang="ko-KR" altLang="en-US" sz="2000">
                <a:ea typeface="굴림" charset="-127"/>
              </a:rPr>
              <a:t>프로그램상의 매출 </a:t>
            </a:r>
            <a:r>
              <a:rPr kumimoji="0" lang="en-US" altLang="ko-KR" sz="2000">
                <a:ea typeface="굴림" charset="-127"/>
              </a:rPr>
              <a:t>xxxxxxx</a:t>
            </a:r>
            <a:r>
              <a:rPr kumimoji="0" lang="ko-KR" altLang="en-US" sz="2000">
                <a:ea typeface="굴림" charset="-127"/>
              </a:rPr>
              <a:t>원</a:t>
            </a:r>
            <a:endParaRPr kumimoji="0" lang="en-US" altLang="ko-KR" sz="2000">
              <a:ea typeface="굴림" charset="-127"/>
            </a:endParaRPr>
          </a:p>
          <a:p>
            <a:r>
              <a:rPr kumimoji="0" lang="ko-KR" altLang="en-US" sz="2000">
                <a:ea typeface="굴림" charset="-127"/>
              </a:rPr>
              <a:t>현재 과부족 </a:t>
            </a:r>
            <a:r>
              <a:rPr kumimoji="0" lang="en-US" altLang="ko-KR" sz="2000">
                <a:ea typeface="굴림" charset="-127"/>
              </a:rPr>
              <a:t>0</a:t>
            </a:r>
            <a:r>
              <a:rPr kumimoji="0" lang="ko-KR" altLang="en-US" sz="2000">
                <a:ea typeface="굴림" charset="-127"/>
              </a:rPr>
              <a:t>원입니다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endParaRPr kumimoji="0" lang="en-US" altLang="ko-KR" sz="2000">
              <a:ea typeface="굴림" charset="-127"/>
            </a:endParaRPr>
          </a:p>
          <a:p>
            <a:r>
              <a:rPr kumimoji="0" lang="en-US" altLang="ko-KR" sz="2000">
                <a:ea typeface="굴림" charset="-127"/>
                <a:hlinkClick r:id="rId3" action="ppaction://hlinksldjump"/>
              </a:rPr>
              <a:t>0</a:t>
            </a:r>
            <a:r>
              <a:rPr kumimoji="0" lang="ko-KR" altLang="en-US" sz="2000">
                <a:ea typeface="굴림" charset="-127"/>
              </a:rPr>
              <a:t>을 입력하면 메인메뉴 화면으로 돌아갑니다</a:t>
            </a:r>
            <a:r>
              <a:rPr kumimoji="0" lang="en-US" altLang="ko-KR" sz="2000">
                <a:ea typeface="굴림" charset="-127"/>
              </a:rPr>
              <a:t>.</a:t>
            </a:r>
            <a:endParaRPr kumimoji="0" lang="ko-KR" altLang="en-US" sz="2000">
              <a:ea typeface="굴림" charset="-127"/>
            </a:endParaRPr>
          </a:p>
          <a:p>
            <a:endParaRPr kumimoji="0" lang="en-US" altLang="ko-KR" sz="2000">
              <a:ea typeface="굴림" charset="-127"/>
            </a:endParaRPr>
          </a:p>
          <a:p>
            <a:r>
              <a:rPr kumimoji="0" lang="ko-KR" altLang="en-US" sz="2000"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금  일  매  출  출  력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오늘 총 매출은 </a:t>
            </a:r>
            <a:r>
              <a:rPr kumimoji="0" lang="en-US" altLang="ko-KR" sz="2000">
                <a:ea typeface="굴림" charset="-127"/>
              </a:rPr>
              <a:t>xxxxxxxxx</a:t>
            </a:r>
            <a:r>
              <a:rPr kumimoji="0" lang="ko-KR" altLang="en-US" sz="2000">
                <a:ea typeface="굴림" charset="-127"/>
              </a:rPr>
              <a:t>원 입니다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endParaRPr kumimoji="0" lang="en-US" altLang="ko-KR" sz="2000">
              <a:ea typeface="굴림" charset="-127"/>
            </a:endParaRPr>
          </a:p>
          <a:p>
            <a:r>
              <a:rPr kumimoji="0" lang="en-US" altLang="ko-KR" sz="2000">
                <a:ea typeface="굴림" charset="-127"/>
                <a:hlinkClick r:id="rId3" action="ppaction://hlinksldjump"/>
              </a:rPr>
              <a:t>0</a:t>
            </a:r>
            <a:r>
              <a:rPr kumimoji="0" lang="ko-KR" altLang="en-US" sz="2000">
                <a:ea typeface="굴림" charset="-127"/>
              </a:rPr>
              <a:t>을 입력하면 메인메뉴 화면으로 돌아갑니다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r>
              <a:rPr kumimoji="0" lang="en-US" altLang="ko-KR" sz="2000">
                <a:ea typeface="굴림" charset="-127"/>
              </a:rPr>
              <a:t>-&gt;</a:t>
            </a:r>
            <a:endParaRPr kumimoji="0" lang="ko-KR" altLang="en-US" sz="2000">
              <a:ea typeface="굴림" charset="-127"/>
            </a:endParaRPr>
          </a:p>
          <a:p>
            <a:endParaRPr kumimoji="0" lang="en-US" altLang="ko-KR" sz="2000">
              <a:ea typeface="굴림" charset="-127"/>
            </a:endParaRPr>
          </a:p>
          <a:p>
            <a:r>
              <a:rPr kumimoji="0" lang="ko-KR" altLang="en-US" sz="2000"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월  매  출  출  력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요번 달 총 매출은 </a:t>
            </a:r>
            <a:r>
              <a:rPr kumimoji="0" lang="en-US" altLang="ko-KR" sz="2000">
                <a:ea typeface="굴림" charset="-127"/>
              </a:rPr>
              <a:t>xxxxxxxxx</a:t>
            </a:r>
            <a:r>
              <a:rPr kumimoji="0" lang="ko-KR" altLang="en-US" sz="2000">
                <a:ea typeface="굴림" charset="-127"/>
              </a:rPr>
              <a:t>원 입니다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endParaRPr kumimoji="0" lang="en-US" altLang="ko-KR" sz="2000">
              <a:ea typeface="굴림" charset="-127"/>
            </a:endParaRPr>
          </a:p>
          <a:p>
            <a:r>
              <a:rPr kumimoji="0" lang="en-US" altLang="ko-KR" sz="2000">
                <a:ea typeface="굴림" charset="-127"/>
                <a:hlinkClick r:id="rId3" action="ppaction://hlinksldjump"/>
              </a:rPr>
              <a:t>0</a:t>
            </a:r>
            <a:r>
              <a:rPr kumimoji="0" lang="ko-KR" altLang="en-US" sz="2000">
                <a:ea typeface="굴림" charset="-127"/>
              </a:rPr>
              <a:t>을 입력하면 메인메뉴 화면으로 돌아갑니다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r>
              <a:rPr kumimoji="0" lang="en-US" altLang="ko-KR" sz="2000">
                <a:ea typeface="굴림" charset="-127"/>
              </a:rPr>
              <a:t>-&gt;</a:t>
            </a:r>
            <a:endParaRPr kumimoji="0" lang="ko-KR" altLang="en-US" sz="2000">
              <a:ea typeface="굴림" charset="-127"/>
            </a:endParaRPr>
          </a:p>
          <a:p>
            <a:endParaRPr kumimoji="0" lang="en-US" altLang="ko-KR" sz="2000">
              <a:ea typeface="굴림" charset="-127"/>
            </a:endParaRPr>
          </a:p>
          <a:p>
            <a:r>
              <a:rPr kumimoji="0" lang="ko-KR" altLang="en-US" sz="2000"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기    타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대여기간 설정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대여료 설정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연체료 설정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6" action="ppaction://hlinksldjump"/>
              </a:rPr>
              <a:t>대여순위 조회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7" action="ppaction://hlinksldjump"/>
              </a:rPr>
              <a:t>비밀번호 수정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  <a:hlinkClick r:id="rId2" action="ppaction://hlinksldjump"/>
              </a:rPr>
              <a:t>메인 메뉴</a:t>
            </a: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메뉴를 숫자로 선택해주세요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 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대  여  기  간  설  정  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0" lang="ko-KR" altLang="en-US" sz="2000">
                <a:ea typeface="굴림" charset="-127"/>
              </a:rPr>
              <a:t>대여기간을 변경할 물품 종류를 선택해주세요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(1. </a:t>
            </a:r>
            <a:r>
              <a:rPr kumimoji="0" lang="ko-KR" altLang="en-US" sz="2000">
                <a:ea typeface="굴림" charset="-127"/>
              </a:rPr>
              <a:t>책</a:t>
            </a:r>
            <a:r>
              <a:rPr kumimoji="0" lang="en-US" altLang="ko-KR" sz="2000">
                <a:ea typeface="굴림" charset="-127"/>
              </a:rPr>
              <a:t>, 2.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DVD</a:t>
            </a:r>
            <a:r>
              <a:rPr kumimoji="0" lang="en-US" altLang="ko-KR" sz="2000">
                <a:ea typeface="굴림" charset="-127"/>
              </a:rPr>
              <a:t>, 3. </a:t>
            </a:r>
            <a:r>
              <a:rPr kumimoji="0" lang="ko-KR" altLang="en-US" sz="2000">
                <a:ea typeface="굴림" charset="-127"/>
              </a:rPr>
              <a:t>비디오</a:t>
            </a:r>
            <a:r>
              <a:rPr kumimoji="0" lang="en-US" altLang="ko-KR" sz="2000">
                <a:ea typeface="굴림" charset="-127"/>
              </a:rPr>
              <a:t>, 0. </a:t>
            </a:r>
            <a:r>
              <a:rPr kumimoji="0" lang="ko-KR" altLang="en-US" sz="2000">
                <a:ea typeface="굴림" charset="-127"/>
                <a:hlinkClick r:id="rId4" action="ppaction://hlinksldjump"/>
              </a:rPr>
              <a:t>메인 메뉴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대  여  기  간  수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DVD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의 현재 대여기간은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3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일 입니다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원하시는 기간을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입력을 완료 하시겠습니까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?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Y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또는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N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.-&gt;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대  여  료  설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0" lang="ko-KR" altLang="en-US" sz="2000">
                <a:ea typeface="굴림" charset="-127"/>
              </a:rPr>
              <a:t>대여료를 변경할 물품 종류를 선택해주세요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(1. </a:t>
            </a:r>
            <a:r>
              <a:rPr kumimoji="0" lang="ko-KR" altLang="en-US" sz="2000">
                <a:ea typeface="굴림" charset="-127"/>
              </a:rPr>
              <a:t>책</a:t>
            </a:r>
            <a:r>
              <a:rPr kumimoji="0" lang="en-US" altLang="ko-KR" sz="2000">
                <a:ea typeface="굴림" charset="-127"/>
              </a:rPr>
              <a:t>, 2.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DVD</a:t>
            </a:r>
            <a:r>
              <a:rPr kumimoji="0" lang="en-US" altLang="ko-KR" sz="2000">
                <a:ea typeface="굴림" charset="-127"/>
              </a:rPr>
              <a:t>, 3. </a:t>
            </a:r>
            <a:r>
              <a:rPr kumimoji="0" lang="ko-KR" altLang="en-US" sz="2000">
                <a:ea typeface="굴림" charset="-127"/>
              </a:rPr>
              <a:t>비디오</a:t>
            </a:r>
            <a:r>
              <a:rPr kumimoji="0" lang="en-US" altLang="ko-KR" sz="2000">
                <a:ea typeface="굴림" charset="-127"/>
              </a:rPr>
              <a:t>, 0. </a:t>
            </a:r>
            <a:r>
              <a:rPr kumimoji="0" lang="ko-KR" altLang="en-US" sz="2000">
                <a:ea typeface="굴림" charset="-127"/>
                <a:hlinkClick r:id="rId4" action="ppaction://hlinksldjump"/>
              </a:rPr>
              <a:t>메인 메뉴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24375" y="1428750"/>
            <a:ext cx="928688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관리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</a:p>
        </p:txBody>
      </p:sp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5167313" y="2714625"/>
            <a:ext cx="6429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전화번호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  <p:grpSp>
        <p:nvGrpSpPr>
          <p:cNvPr id="16387" name="그룹 33"/>
          <p:cNvGrpSpPr>
            <a:grpSpLocks/>
          </p:cNvGrpSpPr>
          <p:nvPr/>
        </p:nvGrpSpPr>
        <p:grpSpPr bwMode="auto">
          <a:xfrm>
            <a:off x="4238625" y="1714500"/>
            <a:ext cx="1500188" cy="500063"/>
            <a:chOff x="4238620" y="1714488"/>
            <a:chExt cx="1500197" cy="500067"/>
          </a:xfrm>
        </p:grpSpPr>
        <p:cxnSp>
          <p:nvCxnSpPr>
            <p:cNvPr id="5" name="직선 화살표 연결선 4"/>
            <p:cNvCxnSpPr>
              <a:stCxn id="2" idx="2"/>
              <a:endCxn id="7" idx="0"/>
            </p:cNvCxnSpPr>
            <p:nvPr/>
          </p:nvCxnSpPr>
          <p:spPr>
            <a:xfrm rot="5400000">
              <a:off x="4364032" y="1589076"/>
              <a:ext cx="500067" cy="750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2" idx="2"/>
              <a:endCxn id="9" idx="0"/>
            </p:cNvCxnSpPr>
            <p:nvPr/>
          </p:nvCxnSpPr>
          <p:spPr>
            <a:xfrm rot="16200000" flipH="1">
              <a:off x="5113337" y="1589076"/>
              <a:ext cx="500067" cy="7508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모서리가 둥근 직사각형 6"/>
          <p:cNvSpPr/>
          <p:nvPr/>
        </p:nvSpPr>
        <p:spPr>
          <a:xfrm>
            <a:off x="3810000" y="2214563"/>
            <a:ext cx="857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등록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3810000" y="178593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회원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등록 선택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10188" y="2214563"/>
            <a:ext cx="857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rPr>
              <a:t>회원 수정</a:t>
            </a:r>
            <a:r>
              <a:rPr kumimoji="0" lang="en-US" altLang="ko-KR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rPr>
              <a:t>/</a:t>
            </a:r>
            <a:r>
              <a:rPr kumimoji="0" lang="ko-KR" altLang="en-US" sz="900" b="1">
                <a:solidFill>
                  <a:schemeClr val="tx1"/>
                </a:solidFill>
                <a:latin typeface="굴림" charset="-127"/>
                <a:ea typeface="굴림" charset="-127"/>
                <a:cs typeface="맑은 고딕"/>
              </a:rPr>
              <a:t>삭제</a:t>
            </a:r>
          </a:p>
        </p:txBody>
      </p:sp>
      <p:sp>
        <p:nvSpPr>
          <p:cNvPr id="16391" name="TextBox 9"/>
          <p:cNvSpPr txBox="1">
            <a:spLocks noChangeArrowheads="1"/>
          </p:cNvSpPr>
          <p:nvPr/>
        </p:nvSpPr>
        <p:spPr bwMode="auto">
          <a:xfrm>
            <a:off x="5667375" y="1785938"/>
            <a:ext cx="1014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</a:t>
            </a:r>
            <a:r>
              <a:rPr kumimoji="0" lang="ko-KR" altLang="en-US" sz="900" b="1">
                <a:ea typeface="굴림" charset="-127"/>
              </a:rPr>
              <a:t>회원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수정</a:t>
            </a:r>
            <a:r>
              <a:rPr kumimoji="0" lang="en-US" altLang="ko-KR" sz="900" b="1">
                <a:ea typeface="굴림" charset="-127"/>
              </a:rPr>
              <a:t>/</a:t>
            </a:r>
            <a:r>
              <a:rPr kumimoji="0" lang="ko-KR" altLang="en-US" sz="900" b="1">
                <a:ea typeface="굴림" charset="-127"/>
              </a:rPr>
              <a:t>삭제 선택</a:t>
            </a:r>
          </a:p>
        </p:txBody>
      </p:sp>
      <p:cxnSp>
        <p:nvCxnSpPr>
          <p:cNvPr id="11" name="직선 화살표 연결선 10"/>
          <p:cNvCxnSpPr>
            <a:stCxn id="9" idx="2"/>
            <a:endCxn id="12" idx="0"/>
          </p:cNvCxnSpPr>
          <p:nvPr/>
        </p:nvCxnSpPr>
        <p:spPr>
          <a:xfrm rot="5400000">
            <a:off x="5489575" y="2820988"/>
            <a:ext cx="5000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10188" y="3071813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09875" y="571500"/>
            <a:ext cx="4286250" cy="5357813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6395" name="그룹 34"/>
          <p:cNvGrpSpPr>
            <a:grpSpLocks/>
          </p:cNvGrpSpPr>
          <p:nvPr/>
        </p:nvGrpSpPr>
        <p:grpSpPr bwMode="auto">
          <a:xfrm>
            <a:off x="5095875" y="3357563"/>
            <a:ext cx="1357313" cy="500062"/>
            <a:chOff x="5095876" y="3357562"/>
            <a:chExt cx="1357322" cy="500066"/>
          </a:xfrm>
        </p:grpSpPr>
        <p:cxnSp>
          <p:nvCxnSpPr>
            <p:cNvPr id="16" name="직선 화살표 연결선 15"/>
            <p:cNvCxnSpPr>
              <a:stCxn id="12" idx="2"/>
              <a:endCxn id="18" idx="0"/>
            </p:cNvCxnSpPr>
            <p:nvPr/>
          </p:nvCxnSpPr>
          <p:spPr>
            <a:xfrm rot="5400000">
              <a:off x="5167314" y="3286124"/>
              <a:ext cx="500066" cy="6429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2"/>
              <a:endCxn id="19" idx="0"/>
            </p:cNvCxnSpPr>
            <p:nvPr/>
          </p:nvCxnSpPr>
          <p:spPr>
            <a:xfrm rot="16200000" flipH="1">
              <a:off x="5845976" y="3250405"/>
              <a:ext cx="500066" cy="714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4738688" y="3857625"/>
            <a:ext cx="71437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회원정보수정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96000" y="3857625"/>
            <a:ext cx="71437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회원정보삭제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98" name="TextBox 19"/>
          <p:cNvSpPr txBox="1">
            <a:spLocks noChangeArrowheads="1"/>
          </p:cNvSpPr>
          <p:nvPr/>
        </p:nvSpPr>
        <p:spPr bwMode="auto">
          <a:xfrm>
            <a:off x="4667250" y="34290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회원정보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수정 선택</a:t>
            </a:r>
          </a:p>
        </p:txBody>
      </p:sp>
      <p:sp>
        <p:nvSpPr>
          <p:cNvPr id="16399" name="TextBox 20"/>
          <p:cNvSpPr txBox="1">
            <a:spLocks noChangeArrowheads="1"/>
          </p:cNvSpPr>
          <p:nvPr/>
        </p:nvSpPr>
        <p:spPr bwMode="auto">
          <a:xfrm>
            <a:off x="6238875" y="34290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</a:t>
            </a:r>
            <a:r>
              <a:rPr kumimoji="0" lang="ko-KR" altLang="en-US" sz="900" b="1">
                <a:ea typeface="굴림" charset="-127"/>
              </a:rPr>
              <a:t>회원정보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삭제 선택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67250" y="4929188"/>
            <a:ext cx="78422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수정항목 출력</a:t>
            </a:r>
          </a:p>
        </p:txBody>
      </p:sp>
      <p:sp>
        <p:nvSpPr>
          <p:cNvPr id="16401" name="TextBox 22"/>
          <p:cNvSpPr txBox="1">
            <a:spLocks noChangeArrowheads="1"/>
          </p:cNvSpPr>
          <p:nvPr/>
        </p:nvSpPr>
        <p:spPr bwMode="auto">
          <a:xfrm>
            <a:off x="4016375" y="3500438"/>
            <a:ext cx="719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완료 </a:t>
            </a:r>
            <a:r>
              <a:rPr kumimoji="0" lang="en-US" altLang="ko-KR" sz="900" b="1">
                <a:ea typeface="굴림" charset="-127"/>
              </a:rPr>
              <a:t>/ </a:t>
            </a:r>
          </a:p>
          <a:p>
            <a:r>
              <a:rPr kumimoji="0" lang="ko-KR" altLang="en-US" sz="900" b="1">
                <a:ea typeface="굴림" charset="-127"/>
              </a:rPr>
              <a:t>취소</a:t>
            </a:r>
          </a:p>
        </p:txBody>
      </p:sp>
      <p:sp>
        <p:nvSpPr>
          <p:cNvPr id="16402" name="TextBox 23"/>
          <p:cNvSpPr txBox="1">
            <a:spLocks noChangeArrowheads="1"/>
          </p:cNvSpPr>
          <p:nvPr/>
        </p:nvSpPr>
        <p:spPr bwMode="auto">
          <a:xfrm>
            <a:off x="5095875" y="4214813"/>
            <a:ext cx="7191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수정 항목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선택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수정내용 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입력</a:t>
            </a:r>
          </a:p>
          <a:p>
            <a:endParaRPr kumimoji="0" lang="ko-KR" altLang="en-US" sz="900" b="1">
              <a:ea typeface="굴림" charset="-127"/>
            </a:endParaRPr>
          </a:p>
        </p:txBody>
      </p:sp>
      <p:cxnSp>
        <p:nvCxnSpPr>
          <p:cNvPr id="25" name="직선 화살표 연결선 24"/>
          <p:cNvCxnSpPr>
            <a:stCxn id="18" idx="2"/>
          </p:cNvCxnSpPr>
          <p:nvPr/>
        </p:nvCxnSpPr>
        <p:spPr>
          <a:xfrm rot="5400000">
            <a:off x="4703763" y="4537075"/>
            <a:ext cx="78581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22" idx="1"/>
            <a:endCxn id="12" idx="1"/>
          </p:cNvCxnSpPr>
          <p:nvPr/>
        </p:nvCxnSpPr>
        <p:spPr>
          <a:xfrm rot="10800000" flipH="1">
            <a:off x="4667250" y="3214688"/>
            <a:ext cx="642938" cy="1857375"/>
          </a:xfrm>
          <a:prstGeom prst="curvedConnector3">
            <a:avLst>
              <a:gd name="adj1" fmla="val -35555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6"/>
          <p:cNvSpPr txBox="1">
            <a:spLocks noChangeArrowheads="1"/>
          </p:cNvSpPr>
          <p:nvPr/>
        </p:nvSpPr>
        <p:spPr bwMode="auto">
          <a:xfrm>
            <a:off x="3309938" y="714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>
                <a:latin typeface="맑은 고딕"/>
                <a:hlinkClick r:id="rId2" action="ppaction://hlinksldjump"/>
              </a:rPr>
              <a:t>회원 관리</a:t>
            </a:r>
            <a:r>
              <a:rPr kumimoji="0" lang="en-US" altLang="ko-KR">
                <a:latin typeface="맑은 고딕"/>
                <a:hlinkClick r:id="rId2" action="ppaction://hlinksldjump"/>
              </a:rPr>
              <a:t> Super State</a:t>
            </a:r>
            <a:endParaRPr kumimoji="0" lang="ko-KR" altLang="en-US">
              <a:latin typeface="맑은 고딕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67688" y="2428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96125" y="2643188"/>
            <a:ext cx="10715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8" name="TextBox 43"/>
          <p:cNvSpPr txBox="1">
            <a:spLocks noChangeArrowheads="1"/>
          </p:cNvSpPr>
          <p:nvPr/>
        </p:nvSpPr>
        <p:spPr bwMode="auto">
          <a:xfrm>
            <a:off x="7239000" y="2286000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0 </a:t>
            </a:r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  <p:grpSp>
        <p:nvGrpSpPr>
          <p:cNvPr id="16409" name="그룹 30"/>
          <p:cNvGrpSpPr>
            <a:grpSpLocks/>
          </p:cNvGrpSpPr>
          <p:nvPr/>
        </p:nvGrpSpPr>
        <p:grpSpPr bwMode="auto">
          <a:xfrm>
            <a:off x="3381375" y="1428750"/>
            <a:ext cx="1143000" cy="285750"/>
            <a:chOff x="3381364" y="2000240"/>
            <a:chExt cx="1143008" cy="285752"/>
          </a:xfrm>
        </p:grpSpPr>
        <p:sp>
          <p:nvSpPr>
            <p:cNvPr id="32" name="타원 31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3" name="직선 화살표 연결선 32"/>
            <p:cNvCxnSpPr>
              <a:stCxn id="32" idx="6"/>
            </p:cNvCxnSpPr>
            <p:nvPr/>
          </p:nvCxnSpPr>
          <p:spPr>
            <a:xfrm>
              <a:off x="3690929" y="2143116"/>
              <a:ext cx="833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대  여  료  수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DVD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의 현재 대여료는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1500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원 입니다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원하시는 대여료를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입력을 완료 하시겠습니까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?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Y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또는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N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.-&gt;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연  체  료  설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0" lang="ko-KR" altLang="en-US" sz="2000">
                <a:ea typeface="굴림" charset="-127"/>
              </a:rPr>
              <a:t>대여료를 변경할 물품 종류를 선택해주세요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(1. </a:t>
            </a:r>
            <a:r>
              <a:rPr kumimoji="0" lang="ko-KR" altLang="en-US" sz="2000">
                <a:ea typeface="굴림" charset="-127"/>
              </a:rPr>
              <a:t>책</a:t>
            </a:r>
            <a:r>
              <a:rPr kumimoji="0" lang="en-US" altLang="ko-KR" sz="2000">
                <a:ea typeface="굴림" charset="-127"/>
              </a:rPr>
              <a:t>, 2. </a:t>
            </a:r>
            <a:r>
              <a:rPr kumimoji="0" lang="en-US" altLang="ko-KR" sz="2000">
                <a:ea typeface="굴림" charset="-127"/>
                <a:hlinkClick r:id="rId3" action="ppaction://hlinksldjump"/>
              </a:rPr>
              <a:t>DVD</a:t>
            </a:r>
            <a:r>
              <a:rPr kumimoji="0" lang="en-US" altLang="ko-KR" sz="2000">
                <a:ea typeface="굴림" charset="-127"/>
              </a:rPr>
              <a:t>, 3. </a:t>
            </a:r>
            <a:r>
              <a:rPr kumimoji="0" lang="ko-KR" altLang="en-US" sz="2000">
                <a:ea typeface="굴림" charset="-127"/>
              </a:rPr>
              <a:t>비디오</a:t>
            </a:r>
            <a:r>
              <a:rPr kumimoji="0" lang="en-US" altLang="ko-KR" sz="2000">
                <a:ea typeface="굴림" charset="-127"/>
              </a:rPr>
              <a:t>, 0. </a:t>
            </a:r>
            <a:r>
              <a:rPr kumimoji="0" lang="ko-KR" altLang="en-US" sz="2000">
                <a:ea typeface="굴림" charset="-127"/>
                <a:hlinkClick r:id="rId4" action="ppaction://hlinksldjump"/>
              </a:rPr>
              <a:t>메인 메뉴</a:t>
            </a:r>
            <a:r>
              <a:rPr kumimoji="0" lang="en-US" altLang="ko-KR" sz="2000">
                <a:ea typeface="굴림" charset="-127"/>
              </a:rPr>
              <a:t>)</a:t>
            </a:r>
          </a:p>
          <a:p>
            <a:pPr marL="457200" indent="-457200"/>
            <a:r>
              <a:rPr kumimoji="0" lang="en-US" altLang="ko-KR" sz="2000">
                <a:ea typeface="굴림" charset="-127"/>
              </a:rPr>
              <a:t>-&gt;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연  체  료  수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DVD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의 현재 연체료는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100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원 입니다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원하시는 대여료를 입력해주세요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-&gt;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입력을 완료 하시겠습니까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?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3" action="ppaction://hlinksldjump"/>
              </a:rPr>
              <a:t>Y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또는 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4" action="ppaction://hlinksldjump"/>
              </a:rPr>
              <a:t>N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  <a:hlinkClick r:id="rId5" action="ppaction://hlinksldjump"/>
              </a:rPr>
              <a:t>0</a:t>
            </a:r>
            <a:r>
              <a:rPr kumimoji="0" lang="ko-KR" altLang="en-US" sz="2000" dirty="0">
                <a:latin typeface="굴림" pitchFamily="50" charset="-127"/>
                <a:ea typeface="굴림" pitchFamily="50" charset="-127"/>
                <a:cs typeface="+mn-cs"/>
              </a:rPr>
              <a:t>을 입력하면 메인메뉴 화면으로 돌아갑니다</a:t>
            </a:r>
            <a:r>
              <a:rPr kumimoji="0" lang="en-US" altLang="ko-KR" sz="2000" dirty="0">
                <a:latin typeface="굴림" pitchFamily="50" charset="-127"/>
                <a:ea typeface="굴림" pitchFamily="50" charset="-127"/>
                <a:cs typeface="+mn-cs"/>
              </a:rPr>
              <a:t>.-&gt;</a:t>
            </a: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대  여  순  위  조  회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381000" y="1428750"/>
            <a:ext cx="87153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0" lang="ko-KR" altLang="en-US" sz="2000">
                <a:ea typeface="굴림" charset="-127"/>
              </a:rPr>
              <a:t>현재까지의 대여 순위</a:t>
            </a:r>
            <a:endParaRPr kumimoji="0" lang="en-US" altLang="ko-KR" sz="2000">
              <a:ea typeface="굴림" charset="-127"/>
            </a:endParaRP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Xxxx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YYYY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ZZZZ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D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F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G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H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J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K</a:t>
            </a:r>
          </a:p>
          <a:p>
            <a:pPr marL="457200" indent="-457200">
              <a:buFontTx/>
              <a:buAutoNum type="arabicPeriod"/>
            </a:pPr>
            <a:r>
              <a:rPr kumimoji="0" lang="en-US" altLang="ko-KR" sz="2000">
                <a:ea typeface="굴림" charset="-127"/>
              </a:rPr>
              <a:t>L</a:t>
            </a:r>
          </a:p>
          <a:p>
            <a:pPr marL="457200" indent="-457200"/>
            <a:endParaRPr kumimoji="0" lang="en-US" altLang="ko-KR" sz="2000">
              <a:ea typeface="굴림" charset="-127"/>
            </a:endParaRPr>
          </a:p>
          <a:p>
            <a:pPr marL="457200" indent="-457200"/>
            <a:r>
              <a:rPr kumimoji="0" lang="en-US" altLang="ko-KR" sz="2000">
                <a:ea typeface="굴림" charset="-127"/>
                <a:hlinkClick r:id="rId3" action="ppaction://hlinksldjump"/>
              </a:rPr>
              <a:t>0</a:t>
            </a:r>
            <a:r>
              <a:rPr kumimoji="0" lang="ko-KR" altLang="en-US" sz="2000">
                <a:ea typeface="굴림" charset="-127"/>
              </a:rPr>
              <a:t>을 입력하면 메인메뉴 화면으로 돌아갑니다</a:t>
            </a:r>
            <a:r>
              <a:rPr kumimoji="0" lang="en-US" altLang="ko-KR" sz="2000">
                <a:ea typeface="굴림" charset="-127"/>
              </a:rPr>
              <a:t>.</a:t>
            </a:r>
            <a:endParaRPr kumimoji="0" lang="ko-KR" altLang="en-US" sz="2000">
              <a:ea typeface="굴림" charset="-127"/>
            </a:endParaRPr>
          </a:p>
          <a:p>
            <a:pPr marL="457200" indent="-457200"/>
            <a:endParaRPr kumimoji="0"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1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  <a:hlinkClick r:id="rId2" action="ppaction://hlinksldjump"/>
              </a:rPr>
              <a:t>비  밀  번  호  수  정</a:t>
            </a:r>
            <a:endParaRPr kumimoji="0" lang="ko-KR" altLang="en-US" sz="400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28750"/>
            <a:ext cx="8715375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현재 비밀번호를 입력해주세요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r>
              <a:rPr kumimoji="0" lang="en-US" altLang="ko-KR" sz="2000">
                <a:ea typeface="굴림" charset="-127"/>
              </a:rPr>
              <a:t>-&gt; 0000</a:t>
            </a:r>
          </a:p>
          <a:p>
            <a:r>
              <a:rPr kumimoji="0" lang="ko-KR" altLang="en-US" sz="2000">
                <a:ea typeface="굴림" charset="-127"/>
              </a:rPr>
              <a:t>변경하실 비밀번호를 입력해주세요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r>
              <a:rPr kumimoji="0" lang="en-US" altLang="ko-KR" sz="2000">
                <a:ea typeface="굴림" charset="-127"/>
              </a:rPr>
              <a:t>-&gt;1234</a:t>
            </a:r>
          </a:p>
          <a:p>
            <a:r>
              <a:rPr kumimoji="0" lang="ko-KR" altLang="en-US" sz="2000">
                <a:ea typeface="굴림" charset="-127"/>
              </a:rPr>
              <a:t>다시 합 번 입력해주세요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r>
              <a:rPr kumimoji="0" lang="en-US" altLang="ko-KR" sz="2000">
                <a:ea typeface="굴림" charset="-127"/>
              </a:rPr>
              <a:t>-&gt;1234</a:t>
            </a:r>
          </a:p>
          <a:p>
            <a:r>
              <a:rPr kumimoji="0" lang="ko-KR" altLang="en-US" sz="2000">
                <a:ea typeface="굴림" charset="-127"/>
              </a:rPr>
              <a:t>변경이 완료되었습니다</a:t>
            </a:r>
            <a:r>
              <a:rPr kumimoji="0" lang="en-US" altLang="ko-KR" sz="2000">
                <a:ea typeface="굴림" charset="-127"/>
              </a:rPr>
              <a:t>.</a:t>
            </a:r>
          </a:p>
          <a:p>
            <a:endParaRPr kumimoji="0" lang="en-US" altLang="ko-KR" sz="2000">
              <a:ea typeface="굴림" charset="-127"/>
            </a:endParaRPr>
          </a:p>
          <a:p>
            <a:endParaRPr kumimoji="0" lang="en-US" altLang="ko-KR" sz="2000">
              <a:ea typeface="굴림" charset="-127"/>
            </a:endParaRPr>
          </a:p>
          <a:p>
            <a:endParaRPr kumimoji="0"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24375" y="1928813"/>
            <a:ext cx="857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</a:p>
        </p:txBody>
      </p:sp>
      <p:cxnSp>
        <p:nvCxnSpPr>
          <p:cNvPr id="5" name="직선 화살표 연결선 4"/>
          <p:cNvCxnSpPr>
            <a:stCxn id="2" idx="2"/>
            <a:endCxn id="7" idx="0"/>
          </p:cNvCxnSpPr>
          <p:nvPr/>
        </p:nvCxnSpPr>
        <p:spPr>
          <a:xfrm rot="5400000">
            <a:off x="4595813" y="2641600"/>
            <a:ext cx="7143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524375" y="30003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출력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24375" y="4071938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09875" y="500063"/>
            <a:ext cx="4286250" cy="5357812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7414" name="그룹 18"/>
          <p:cNvGrpSpPr>
            <a:grpSpLocks/>
          </p:cNvGrpSpPr>
          <p:nvPr/>
        </p:nvGrpSpPr>
        <p:grpSpPr bwMode="auto">
          <a:xfrm>
            <a:off x="3381375" y="2000250"/>
            <a:ext cx="1143000" cy="285750"/>
            <a:chOff x="3381364" y="2000240"/>
            <a:chExt cx="1143008" cy="285752"/>
          </a:xfrm>
        </p:grpSpPr>
        <p:sp>
          <p:nvSpPr>
            <p:cNvPr id="14" name="타원 13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" name="직선 화살표 연결선 14"/>
            <p:cNvCxnSpPr>
              <a:stCxn id="14" idx="6"/>
            </p:cNvCxnSpPr>
            <p:nvPr/>
          </p:nvCxnSpPr>
          <p:spPr>
            <a:xfrm>
              <a:off x="3690929" y="2143116"/>
              <a:ext cx="833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4310063" y="364331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일련번호 입력</a:t>
            </a:r>
          </a:p>
        </p:txBody>
      </p:sp>
      <p:sp>
        <p:nvSpPr>
          <p:cNvPr id="17416" name="TextBox 22"/>
          <p:cNvSpPr txBox="1">
            <a:spLocks noChangeArrowheads="1"/>
          </p:cNvSpPr>
          <p:nvPr/>
        </p:nvSpPr>
        <p:spPr bwMode="auto">
          <a:xfrm>
            <a:off x="5381625" y="3857625"/>
            <a:ext cx="719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완료</a:t>
            </a:r>
          </a:p>
        </p:txBody>
      </p:sp>
      <p:sp>
        <p:nvSpPr>
          <p:cNvPr id="17417" name="TextBox 26"/>
          <p:cNvSpPr txBox="1">
            <a:spLocks noChangeArrowheads="1"/>
          </p:cNvSpPr>
          <p:nvPr/>
        </p:nvSpPr>
        <p:spPr bwMode="auto">
          <a:xfrm>
            <a:off x="3309938" y="6429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>
                <a:latin typeface="맑은 고딕"/>
                <a:hlinkClick r:id="rId2" action="ppaction://hlinksldjump"/>
              </a:rPr>
              <a:t>대여 </a:t>
            </a:r>
            <a:r>
              <a:rPr kumimoji="0" lang="en-US" altLang="ko-KR">
                <a:latin typeface="맑은 고딕"/>
                <a:hlinkClick r:id="rId2" action="ppaction://hlinksldjump"/>
              </a:rPr>
              <a:t>Super State</a:t>
            </a:r>
            <a:endParaRPr kumimoji="0" lang="ko-KR" altLang="en-US">
              <a:latin typeface="맑은 고딕"/>
            </a:endParaRPr>
          </a:p>
        </p:txBody>
      </p:sp>
      <p:sp>
        <p:nvSpPr>
          <p:cNvPr id="17418" name="TextBox 30"/>
          <p:cNvSpPr txBox="1">
            <a:spLocks noChangeArrowheads="1"/>
          </p:cNvSpPr>
          <p:nvPr/>
        </p:nvSpPr>
        <p:spPr bwMode="auto">
          <a:xfrm>
            <a:off x="4310063" y="2643188"/>
            <a:ext cx="6429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전화번호입력</a:t>
            </a:r>
          </a:p>
        </p:txBody>
      </p:sp>
      <p:cxnSp>
        <p:nvCxnSpPr>
          <p:cNvPr id="37" name="직선 화살표 연결선 36"/>
          <p:cNvCxnSpPr>
            <a:stCxn id="7" idx="2"/>
            <a:endCxn id="12" idx="0"/>
          </p:cNvCxnSpPr>
          <p:nvPr/>
        </p:nvCxnSpPr>
        <p:spPr>
          <a:xfrm rot="5400000">
            <a:off x="4595020" y="3713956"/>
            <a:ext cx="7159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12" idx="3"/>
            <a:endCxn id="7" idx="3"/>
          </p:cNvCxnSpPr>
          <p:nvPr/>
        </p:nvCxnSpPr>
        <p:spPr>
          <a:xfrm flipV="1">
            <a:off x="5381625" y="3178175"/>
            <a:ext cx="1588" cy="1036638"/>
          </a:xfrm>
          <a:prstGeom prst="curvedConnector3">
            <a:avLst>
              <a:gd name="adj1" fmla="val 326297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8167688" y="2428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096125" y="2643188"/>
            <a:ext cx="10715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TextBox 57"/>
          <p:cNvSpPr txBox="1">
            <a:spLocks noChangeArrowheads="1"/>
          </p:cNvSpPr>
          <p:nvPr/>
        </p:nvSpPr>
        <p:spPr bwMode="auto">
          <a:xfrm>
            <a:off x="7239000" y="2286000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0 </a:t>
            </a:r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24375" y="1928813"/>
            <a:ext cx="857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반납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</a:p>
        </p:txBody>
      </p:sp>
      <p:cxnSp>
        <p:nvCxnSpPr>
          <p:cNvPr id="3" name="직선 화살표 연결선 2"/>
          <p:cNvCxnSpPr>
            <a:stCxn id="2" idx="2"/>
            <a:endCxn id="4" idx="0"/>
          </p:cNvCxnSpPr>
          <p:nvPr/>
        </p:nvCxnSpPr>
        <p:spPr>
          <a:xfrm rot="5400000">
            <a:off x="4595813" y="2641600"/>
            <a:ext cx="7143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4524375" y="30003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출력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24375" y="4071938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5" y="500063"/>
            <a:ext cx="4286250" cy="5357812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8438" name="그룹 18"/>
          <p:cNvGrpSpPr>
            <a:grpSpLocks/>
          </p:cNvGrpSpPr>
          <p:nvPr/>
        </p:nvGrpSpPr>
        <p:grpSpPr bwMode="auto">
          <a:xfrm>
            <a:off x="3381375" y="2000250"/>
            <a:ext cx="1143000" cy="285750"/>
            <a:chOff x="3309926" y="2000240"/>
            <a:chExt cx="1214446" cy="285752"/>
          </a:xfrm>
        </p:grpSpPr>
        <p:sp>
          <p:nvSpPr>
            <p:cNvPr id="7" name="타원 6"/>
            <p:cNvSpPr/>
            <p:nvPr/>
          </p:nvSpPr>
          <p:spPr>
            <a:xfrm>
              <a:off x="3309926" y="2000240"/>
              <a:ext cx="310358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" name="직선 화살표 연결선 7"/>
            <p:cNvCxnSpPr>
              <a:stCxn id="7" idx="6"/>
            </p:cNvCxnSpPr>
            <p:nvPr/>
          </p:nvCxnSpPr>
          <p:spPr>
            <a:xfrm>
              <a:off x="3620284" y="2143116"/>
              <a:ext cx="904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4310063" y="364331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일련번호 입력</a:t>
            </a:r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5381625" y="3857625"/>
            <a:ext cx="719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완료</a:t>
            </a:r>
          </a:p>
        </p:txBody>
      </p:sp>
      <p:sp>
        <p:nvSpPr>
          <p:cNvPr id="18441" name="TextBox 10"/>
          <p:cNvSpPr txBox="1">
            <a:spLocks noChangeArrowheads="1"/>
          </p:cNvSpPr>
          <p:nvPr/>
        </p:nvSpPr>
        <p:spPr bwMode="auto">
          <a:xfrm>
            <a:off x="3309938" y="6429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>
                <a:latin typeface="맑은 고딕"/>
                <a:hlinkClick r:id="rId2" action="ppaction://hlinksldjump"/>
              </a:rPr>
              <a:t>반납 </a:t>
            </a:r>
            <a:r>
              <a:rPr kumimoji="0" lang="en-US" altLang="ko-KR">
                <a:latin typeface="맑은 고딕"/>
                <a:hlinkClick r:id="rId2" action="ppaction://hlinksldjump"/>
              </a:rPr>
              <a:t>Super State</a:t>
            </a:r>
            <a:endParaRPr kumimoji="0" lang="ko-KR" altLang="en-US">
              <a:latin typeface="맑은 고딕"/>
            </a:endParaRPr>
          </a:p>
        </p:txBody>
      </p:sp>
      <p:sp>
        <p:nvSpPr>
          <p:cNvPr id="18442" name="TextBox 11"/>
          <p:cNvSpPr txBox="1">
            <a:spLocks noChangeArrowheads="1"/>
          </p:cNvSpPr>
          <p:nvPr/>
        </p:nvSpPr>
        <p:spPr bwMode="auto">
          <a:xfrm>
            <a:off x="4310063" y="2643188"/>
            <a:ext cx="6429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전화번호입력</a:t>
            </a:r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 rot="5400000">
            <a:off x="4595020" y="3713956"/>
            <a:ext cx="7159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5" idx="3"/>
            <a:endCxn id="4" idx="3"/>
          </p:cNvCxnSpPr>
          <p:nvPr/>
        </p:nvCxnSpPr>
        <p:spPr>
          <a:xfrm flipV="1">
            <a:off x="5381625" y="3178175"/>
            <a:ext cx="1588" cy="1036638"/>
          </a:xfrm>
          <a:prstGeom prst="curvedConnector3">
            <a:avLst>
              <a:gd name="adj1" fmla="val 326297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67688" y="2428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096125" y="2643188"/>
            <a:ext cx="10715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TextBox 16"/>
          <p:cNvSpPr txBox="1">
            <a:spLocks noChangeArrowheads="1"/>
          </p:cNvSpPr>
          <p:nvPr/>
        </p:nvSpPr>
        <p:spPr bwMode="auto">
          <a:xfrm>
            <a:off x="7239000" y="2286000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0 </a:t>
            </a:r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24375" y="157162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매출 관리 준비 화면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452813" y="3571875"/>
            <a:ext cx="857250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현금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 화면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24375" y="3571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금일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매출 출력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09875" y="500063"/>
            <a:ext cx="4286250" cy="5357812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3309938" y="6429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>
                <a:latin typeface="맑은 고딕"/>
                <a:hlinkClick r:id="rId2" action="ppaction://hlinksldjump"/>
              </a:rPr>
              <a:t>매출 관리 </a:t>
            </a:r>
            <a:r>
              <a:rPr kumimoji="0" lang="en-US" altLang="ko-KR">
                <a:latin typeface="맑은 고딕"/>
                <a:hlinkClick r:id="rId2" action="ppaction://hlinksldjump"/>
              </a:rPr>
              <a:t>Super State</a:t>
            </a:r>
            <a:endParaRPr kumimoji="0" lang="ko-KR" altLang="en-US">
              <a:latin typeface="맑은 고딕"/>
            </a:endParaRPr>
          </a:p>
        </p:txBody>
      </p:sp>
      <p:sp>
        <p:nvSpPr>
          <p:cNvPr id="19462" name="TextBox 11"/>
          <p:cNvSpPr txBox="1">
            <a:spLocks noChangeArrowheads="1"/>
          </p:cNvSpPr>
          <p:nvPr/>
        </p:nvSpPr>
        <p:spPr bwMode="auto">
          <a:xfrm>
            <a:off x="3167063" y="4500563"/>
            <a:ext cx="6429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ko-KR" altLang="en-US" sz="900" b="1">
                <a:ea typeface="굴림" charset="-127"/>
              </a:rPr>
              <a:t>화폐개수 입력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67688" y="2428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096125" y="2643188"/>
            <a:ext cx="10715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6"/>
          <p:cNvSpPr txBox="1">
            <a:spLocks noChangeArrowheads="1"/>
          </p:cNvSpPr>
          <p:nvPr/>
        </p:nvSpPr>
        <p:spPr bwMode="auto">
          <a:xfrm>
            <a:off x="7239000" y="2286000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0 </a:t>
            </a:r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95938" y="3571875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월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매출 출력</a:t>
            </a:r>
          </a:p>
        </p:txBody>
      </p:sp>
      <p:grpSp>
        <p:nvGrpSpPr>
          <p:cNvPr id="19467" name="그룹 24"/>
          <p:cNvGrpSpPr>
            <a:grpSpLocks/>
          </p:cNvGrpSpPr>
          <p:nvPr/>
        </p:nvGrpSpPr>
        <p:grpSpPr bwMode="auto">
          <a:xfrm>
            <a:off x="3881438" y="1928813"/>
            <a:ext cx="2143125" cy="1644650"/>
            <a:chOff x="3881430" y="1928802"/>
            <a:chExt cx="2143140" cy="1643868"/>
          </a:xfrm>
        </p:grpSpPr>
        <p:cxnSp>
          <p:nvCxnSpPr>
            <p:cNvPr id="3" name="직선 화살표 연결선 2"/>
            <p:cNvCxnSpPr>
              <a:stCxn id="2" idx="2"/>
              <a:endCxn id="4" idx="0"/>
            </p:cNvCxnSpPr>
            <p:nvPr/>
          </p:nvCxnSpPr>
          <p:spPr>
            <a:xfrm rot="5400000">
              <a:off x="3596074" y="2214158"/>
              <a:ext cx="1642281" cy="10715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2" idx="2"/>
              <a:endCxn id="5" idx="0"/>
            </p:cNvCxnSpPr>
            <p:nvPr/>
          </p:nvCxnSpPr>
          <p:spPr>
            <a:xfrm rot="5400000">
              <a:off x="4131859" y="2749942"/>
              <a:ext cx="1642282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" idx="2"/>
              <a:endCxn id="39" idx="0"/>
            </p:cNvCxnSpPr>
            <p:nvPr/>
          </p:nvCxnSpPr>
          <p:spPr>
            <a:xfrm rot="16200000" flipH="1">
              <a:off x="4667645" y="2214157"/>
              <a:ext cx="1642281" cy="1071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/>
          <p:cNvCxnSpPr>
            <a:stCxn id="4" idx="2"/>
            <a:endCxn id="58" idx="0"/>
          </p:cNvCxnSpPr>
          <p:nvPr/>
        </p:nvCxnSpPr>
        <p:spPr>
          <a:xfrm rot="5400000">
            <a:off x="3452019" y="4429919"/>
            <a:ext cx="8572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452813" y="4857750"/>
            <a:ext cx="857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현재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매출 출력</a:t>
            </a:r>
          </a:p>
        </p:txBody>
      </p:sp>
      <p:sp>
        <p:nvSpPr>
          <p:cNvPr id="19470" name="TextBox 59"/>
          <p:cNvSpPr txBox="1">
            <a:spLocks noChangeArrowheads="1"/>
          </p:cNvSpPr>
          <p:nvPr/>
        </p:nvSpPr>
        <p:spPr bwMode="auto">
          <a:xfrm>
            <a:off x="3309938" y="3143250"/>
            <a:ext cx="7858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현재 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매출 선택</a:t>
            </a:r>
          </a:p>
        </p:txBody>
      </p:sp>
      <p:sp>
        <p:nvSpPr>
          <p:cNvPr id="19471" name="TextBox 60"/>
          <p:cNvSpPr txBox="1">
            <a:spLocks noChangeArrowheads="1"/>
          </p:cNvSpPr>
          <p:nvPr/>
        </p:nvSpPr>
        <p:spPr bwMode="auto">
          <a:xfrm>
            <a:off x="4310063" y="3143250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</a:t>
            </a:r>
            <a:r>
              <a:rPr kumimoji="0" lang="ko-KR" altLang="en-US" sz="900" b="1">
                <a:ea typeface="굴림" charset="-127"/>
              </a:rPr>
              <a:t>금일 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매출 선택</a:t>
            </a:r>
          </a:p>
        </p:txBody>
      </p:sp>
      <p:sp>
        <p:nvSpPr>
          <p:cNvPr id="19472" name="TextBox 61"/>
          <p:cNvSpPr txBox="1">
            <a:spLocks noChangeArrowheads="1"/>
          </p:cNvSpPr>
          <p:nvPr/>
        </p:nvSpPr>
        <p:spPr bwMode="auto">
          <a:xfrm>
            <a:off x="5238750" y="3143250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3.</a:t>
            </a:r>
            <a:r>
              <a:rPr kumimoji="0" lang="ko-KR" altLang="en-US" sz="900" b="1">
                <a:ea typeface="굴림" charset="-127"/>
              </a:rPr>
              <a:t>월 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매출 선택</a:t>
            </a:r>
          </a:p>
        </p:txBody>
      </p:sp>
      <p:grpSp>
        <p:nvGrpSpPr>
          <p:cNvPr id="19473" name="그룹 21"/>
          <p:cNvGrpSpPr>
            <a:grpSpLocks/>
          </p:cNvGrpSpPr>
          <p:nvPr/>
        </p:nvGrpSpPr>
        <p:grpSpPr bwMode="auto">
          <a:xfrm>
            <a:off x="3381375" y="1643063"/>
            <a:ext cx="1143000" cy="285750"/>
            <a:chOff x="3381364" y="2000240"/>
            <a:chExt cx="1143008" cy="285752"/>
          </a:xfrm>
        </p:grpSpPr>
        <p:sp>
          <p:nvSpPr>
            <p:cNvPr id="23" name="타원 22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3" idx="6"/>
            </p:cNvCxnSpPr>
            <p:nvPr/>
          </p:nvCxnSpPr>
          <p:spPr>
            <a:xfrm>
              <a:off x="3690929" y="2143116"/>
              <a:ext cx="833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524375" y="1071563"/>
            <a:ext cx="857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기타 준비 화면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3000375"/>
            <a:ext cx="857250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대여기간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설정 준비 화면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52813" y="3000375"/>
            <a:ext cx="857250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연체료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설정 준비 화면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24000" y="142875"/>
            <a:ext cx="6715125" cy="6429375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485" name="TextBox 20"/>
          <p:cNvSpPr txBox="1">
            <a:spLocks noChangeArrowheads="1"/>
          </p:cNvSpPr>
          <p:nvPr/>
        </p:nvSpPr>
        <p:spPr bwMode="auto">
          <a:xfrm>
            <a:off x="3309938" y="35718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>
                <a:latin typeface="맑은 고딕"/>
                <a:hlinkClick r:id="rId2" action="ppaction://hlinksldjump"/>
              </a:rPr>
              <a:t>기타 </a:t>
            </a:r>
            <a:r>
              <a:rPr kumimoji="0" lang="en-US" altLang="ko-KR">
                <a:latin typeface="맑은 고딕"/>
                <a:hlinkClick r:id="rId2" action="ppaction://hlinksldjump"/>
              </a:rPr>
              <a:t>Super State</a:t>
            </a:r>
            <a:endParaRPr kumimoji="0" lang="ko-KR" altLang="en-US">
              <a:latin typeface="맑은 고딕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82063" y="2357438"/>
            <a:ext cx="857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39125" y="2571750"/>
            <a:ext cx="6429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25"/>
          <p:cNvSpPr txBox="1">
            <a:spLocks noChangeArrowheads="1"/>
          </p:cNvSpPr>
          <p:nvPr/>
        </p:nvSpPr>
        <p:spPr bwMode="auto">
          <a:xfrm>
            <a:off x="8310563" y="2286000"/>
            <a:ext cx="6429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0 </a:t>
            </a:r>
            <a:r>
              <a:rPr kumimoji="0" lang="ko-KR" altLang="en-US" sz="900" b="1">
                <a:ea typeface="굴림" charset="-127"/>
              </a:rPr>
              <a:t>입력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24375" y="3000375"/>
            <a:ext cx="857250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대여료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설정 준비 화면</a:t>
            </a:r>
          </a:p>
        </p:txBody>
      </p:sp>
      <p:sp>
        <p:nvSpPr>
          <p:cNvPr id="20490" name="TextBox 30"/>
          <p:cNvSpPr txBox="1">
            <a:spLocks noChangeArrowheads="1"/>
          </p:cNvSpPr>
          <p:nvPr/>
        </p:nvSpPr>
        <p:spPr bwMode="auto">
          <a:xfrm>
            <a:off x="2309813" y="2571750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대여기간 설정</a:t>
            </a:r>
          </a:p>
        </p:txBody>
      </p:sp>
      <p:sp>
        <p:nvSpPr>
          <p:cNvPr id="20491" name="TextBox 31"/>
          <p:cNvSpPr txBox="1">
            <a:spLocks noChangeArrowheads="1"/>
          </p:cNvSpPr>
          <p:nvPr/>
        </p:nvSpPr>
        <p:spPr bwMode="auto">
          <a:xfrm>
            <a:off x="3452813" y="2571750"/>
            <a:ext cx="6429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</a:t>
            </a:r>
            <a:r>
              <a:rPr kumimoji="0" lang="ko-KR" altLang="en-US" sz="900" b="1">
                <a:ea typeface="굴림" charset="-127"/>
              </a:rPr>
              <a:t>연체료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설정</a:t>
            </a:r>
          </a:p>
        </p:txBody>
      </p:sp>
      <p:sp>
        <p:nvSpPr>
          <p:cNvPr id="20492" name="TextBox 32"/>
          <p:cNvSpPr txBox="1">
            <a:spLocks noChangeArrowheads="1"/>
          </p:cNvSpPr>
          <p:nvPr/>
        </p:nvSpPr>
        <p:spPr bwMode="auto">
          <a:xfrm>
            <a:off x="4310063" y="2571750"/>
            <a:ext cx="6429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3.</a:t>
            </a:r>
            <a:r>
              <a:rPr kumimoji="0" lang="ko-KR" altLang="en-US" sz="900" b="1">
                <a:ea typeface="굴림" charset="-127"/>
              </a:rPr>
              <a:t>대여료 설정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595938" y="3000375"/>
            <a:ext cx="857250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대여순위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667500" y="3000375"/>
            <a:ext cx="857250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비밀 번호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 화면</a:t>
            </a:r>
          </a:p>
        </p:txBody>
      </p:sp>
      <p:grpSp>
        <p:nvGrpSpPr>
          <p:cNvPr id="20495" name="그룹 137"/>
          <p:cNvGrpSpPr>
            <a:grpSpLocks/>
          </p:cNvGrpSpPr>
          <p:nvPr/>
        </p:nvGrpSpPr>
        <p:grpSpPr bwMode="auto">
          <a:xfrm>
            <a:off x="2809875" y="1428750"/>
            <a:ext cx="4286250" cy="1571625"/>
            <a:chOff x="2809860" y="1428736"/>
            <a:chExt cx="4286280" cy="1572430"/>
          </a:xfrm>
        </p:grpSpPr>
        <p:cxnSp>
          <p:nvCxnSpPr>
            <p:cNvPr id="15" name="직선 화살표 연결선 14"/>
            <p:cNvCxnSpPr>
              <a:stCxn id="14" idx="2"/>
              <a:endCxn id="16" idx="0"/>
            </p:cNvCxnSpPr>
            <p:nvPr/>
          </p:nvCxnSpPr>
          <p:spPr>
            <a:xfrm rot="5400000">
              <a:off x="3095215" y="1143381"/>
              <a:ext cx="1572430" cy="21431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4" idx="2"/>
              <a:endCxn id="17" idx="0"/>
            </p:cNvCxnSpPr>
            <p:nvPr/>
          </p:nvCxnSpPr>
          <p:spPr>
            <a:xfrm rot="5400000">
              <a:off x="3631000" y="1679167"/>
              <a:ext cx="1572430" cy="10715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4" idx="2"/>
              <a:endCxn id="27" idx="0"/>
            </p:cNvCxnSpPr>
            <p:nvPr/>
          </p:nvCxnSpPr>
          <p:spPr>
            <a:xfrm rot="5400000">
              <a:off x="4166786" y="2213363"/>
              <a:ext cx="1572430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4" idx="2"/>
              <a:endCxn id="42" idx="0"/>
            </p:cNvCxnSpPr>
            <p:nvPr/>
          </p:nvCxnSpPr>
          <p:spPr>
            <a:xfrm rot="16200000" flipH="1">
              <a:off x="4702570" y="1679166"/>
              <a:ext cx="1572430" cy="1071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4" idx="2"/>
              <a:endCxn id="47" idx="0"/>
            </p:cNvCxnSpPr>
            <p:nvPr/>
          </p:nvCxnSpPr>
          <p:spPr>
            <a:xfrm rot="16200000" flipH="1">
              <a:off x="5238355" y="1143381"/>
              <a:ext cx="1572430" cy="21431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6" name="TextBox 51"/>
          <p:cNvSpPr txBox="1">
            <a:spLocks noChangeArrowheads="1"/>
          </p:cNvSpPr>
          <p:nvPr/>
        </p:nvSpPr>
        <p:spPr bwMode="auto">
          <a:xfrm>
            <a:off x="5095875" y="2571750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4.</a:t>
            </a:r>
            <a:r>
              <a:rPr kumimoji="0" lang="ko-KR" altLang="en-US" sz="900" b="1">
                <a:ea typeface="굴림" charset="-127"/>
              </a:rPr>
              <a:t>대여순위 출력</a:t>
            </a:r>
          </a:p>
        </p:txBody>
      </p:sp>
      <p:sp>
        <p:nvSpPr>
          <p:cNvPr id="20497" name="TextBox 52"/>
          <p:cNvSpPr txBox="1">
            <a:spLocks noChangeArrowheads="1"/>
          </p:cNvSpPr>
          <p:nvPr/>
        </p:nvSpPr>
        <p:spPr bwMode="auto">
          <a:xfrm>
            <a:off x="5953125" y="2571750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5.</a:t>
            </a:r>
            <a:r>
              <a:rPr kumimoji="0" lang="ko-KR" altLang="en-US" sz="900" b="1">
                <a:ea typeface="굴림" charset="-127"/>
              </a:rPr>
              <a:t>비밀번호 수정</a:t>
            </a:r>
          </a:p>
        </p:txBody>
      </p:sp>
      <p:grpSp>
        <p:nvGrpSpPr>
          <p:cNvPr id="20498" name="그룹 60"/>
          <p:cNvGrpSpPr>
            <a:grpSpLocks/>
          </p:cNvGrpSpPr>
          <p:nvPr/>
        </p:nvGrpSpPr>
        <p:grpSpPr bwMode="auto">
          <a:xfrm>
            <a:off x="3309938" y="1143000"/>
            <a:ext cx="1214437" cy="285750"/>
            <a:chOff x="3309926" y="2000240"/>
            <a:chExt cx="1214446" cy="285752"/>
          </a:xfrm>
        </p:grpSpPr>
        <p:sp>
          <p:nvSpPr>
            <p:cNvPr id="62" name="타원 61"/>
            <p:cNvSpPr/>
            <p:nvPr/>
          </p:nvSpPr>
          <p:spPr>
            <a:xfrm>
              <a:off x="3309926" y="2000240"/>
              <a:ext cx="309564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3" name="직선 화살표 연결선 62"/>
            <p:cNvCxnSpPr>
              <a:stCxn id="62" idx="6"/>
            </p:cNvCxnSpPr>
            <p:nvPr/>
          </p:nvCxnSpPr>
          <p:spPr>
            <a:xfrm>
              <a:off x="3619490" y="2143116"/>
              <a:ext cx="9048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모서리가 둥근 직사각형 67"/>
          <p:cNvSpPr/>
          <p:nvPr/>
        </p:nvSpPr>
        <p:spPr>
          <a:xfrm>
            <a:off x="3810000" y="4714875"/>
            <a:ext cx="2000250" cy="78422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881438" y="4786313"/>
            <a:ext cx="928687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DVD 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연체로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881438" y="5143500"/>
            <a:ext cx="100012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DVD 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대여기간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81563" y="4786313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DVD 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대여료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09813" y="2928938"/>
            <a:ext cx="3143250" cy="57150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04" name="TextBox 93"/>
          <p:cNvSpPr txBox="1">
            <a:spLocks noChangeArrowheads="1"/>
          </p:cNvSpPr>
          <p:nvPr/>
        </p:nvSpPr>
        <p:spPr bwMode="auto">
          <a:xfrm>
            <a:off x="2381250" y="4429125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1.</a:t>
            </a:r>
            <a:r>
              <a:rPr kumimoji="0" lang="ko-KR" altLang="en-US" sz="900" b="1">
                <a:ea typeface="굴림" charset="-127"/>
              </a:rPr>
              <a:t>책 선택</a:t>
            </a:r>
          </a:p>
        </p:txBody>
      </p:sp>
      <p:sp>
        <p:nvSpPr>
          <p:cNvPr id="20505" name="TextBox 94"/>
          <p:cNvSpPr txBox="1">
            <a:spLocks noChangeArrowheads="1"/>
          </p:cNvSpPr>
          <p:nvPr/>
        </p:nvSpPr>
        <p:spPr bwMode="auto">
          <a:xfrm>
            <a:off x="4238625" y="4357688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2.DVD</a:t>
            </a:r>
          </a:p>
          <a:p>
            <a:r>
              <a:rPr kumimoji="0" lang="ko-KR" altLang="en-US" sz="900" b="1">
                <a:ea typeface="굴림" charset="-127"/>
              </a:rPr>
              <a:t>선택</a:t>
            </a:r>
          </a:p>
        </p:txBody>
      </p:sp>
      <p:sp>
        <p:nvSpPr>
          <p:cNvPr id="20506" name="TextBox 95"/>
          <p:cNvSpPr txBox="1">
            <a:spLocks noChangeArrowheads="1"/>
          </p:cNvSpPr>
          <p:nvPr/>
        </p:nvSpPr>
        <p:spPr bwMode="auto">
          <a:xfrm>
            <a:off x="6953250" y="4357688"/>
            <a:ext cx="714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213" tIns="38606" rIns="77213" bIns="38606">
            <a:spAutoFit/>
          </a:bodyPr>
          <a:lstStyle/>
          <a:p>
            <a:r>
              <a:rPr kumimoji="0" lang="en-US" altLang="ko-KR" sz="900" b="1">
                <a:ea typeface="굴림" charset="-127"/>
              </a:rPr>
              <a:t>3.</a:t>
            </a:r>
            <a:r>
              <a:rPr kumimoji="0" lang="ko-KR" altLang="en-US" sz="900" b="1">
                <a:ea typeface="굴림" charset="-127"/>
              </a:rPr>
              <a:t>비디오</a:t>
            </a:r>
            <a:endParaRPr kumimoji="0" lang="en-US" altLang="ko-KR" sz="900" b="1">
              <a:ea typeface="굴림" charset="-127"/>
            </a:endParaRPr>
          </a:p>
          <a:p>
            <a:r>
              <a:rPr kumimoji="0" lang="ko-KR" altLang="en-US" sz="900" b="1">
                <a:ea typeface="굴림" charset="-127"/>
              </a:rPr>
              <a:t>선택</a:t>
            </a:r>
          </a:p>
        </p:txBody>
      </p:sp>
      <p:grpSp>
        <p:nvGrpSpPr>
          <p:cNvPr id="20507" name="그룹 138"/>
          <p:cNvGrpSpPr>
            <a:grpSpLocks/>
          </p:cNvGrpSpPr>
          <p:nvPr/>
        </p:nvGrpSpPr>
        <p:grpSpPr bwMode="auto">
          <a:xfrm>
            <a:off x="2701925" y="3500438"/>
            <a:ext cx="4264025" cy="1214437"/>
            <a:chOff x="2702703" y="3500438"/>
            <a:chExt cx="4263549" cy="1214447"/>
          </a:xfrm>
        </p:grpSpPr>
        <p:cxnSp>
          <p:nvCxnSpPr>
            <p:cNvPr id="29" name="직선 화살표 연결선 28"/>
            <p:cNvCxnSpPr>
              <a:stCxn id="90" idx="2"/>
              <a:endCxn id="68" idx="0"/>
            </p:cNvCxnSpPr>
            <p:nvPr/>
          </p:nvCxnSpPr>
          <p:spPr>
            <a:xfrm rot="16200000" flipH="1">
              <a:off x="3739152" y="3643370"/>
              <a:ext cx="1214447" cy="9285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90" idx="2"/>
              <a:endCxn id="98" idx="0"/>
            </p:cNvCxnSpPr>
            <p:nvPr/>
          </p:nvCxnSpPr>
          <p:spPr>
            <a:xfrm rot="5400000">
              <a:off x="2685170" y="3517971"/>
              <a:ext cx="1214447" cy="11793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0" idx="2"/>
              <a:endCxn id="89" idx="0"/>
            </p:cNvCxnSpPr>
            <p:nvPr/>
          </p:nvCxnSpPr>
          <p:spPr>
            <a:xfrm rot="16200000" flipH="1">
              <a:off x="4816944" y="2565578"/>
              <a:ext cx="1214447" cy="3084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모서리가 둥근 직사각형 88"/>
          <p:cNvSpPr/>
          <p:nvPr/>
        </p:nvSpPr>
        <p:spPr>
          <a:xfrm>
            <a:off x="5953125" y="4714875"/>
            <a:ext cx="2239963" cy="78422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032500" y="4797425"/>
            <a:ext cx="10223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비디오 연체로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018213" y="5137150"/>
            <a:ext cx="1077912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비디오 대여기간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113588" y="4797425"/>
            <a:ext cx="100012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비디오 대여료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38313" y="4714875"/>
            <a:ext cx="1928812" cy="78422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09750" y="4775200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책 연체로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809750" y="5143500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책 대여기간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738438" y="4786313"/>
            <a:ext cx="857250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책 대여료 </a:t>
            </a:r>
            <a:endParaRPr kumimoji="0" lang="en-US" altLang="ko-KR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 화면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2"/>
          <p:cNvSpPr txBox="1">
            <a:spLocks noChangeArrowheads="1"/>
          </p:cNvSpPr>
          <p:nvPr/>
        </p:nvSpPr>
        <p:spPr bwMode="auto">
          <a:xfrm>
            <a:off x="666750" y="642938"/>
            <a:ext cx="8358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4000">
                <a:ea typeface="굴림" charset="-127"/>
              </a:rPr>
              <a:t>로  그  인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81000" y="1428750"/>
            <a:ext cx="485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000">
                <a:ea typeface="굴림" charset="-127"/>
              </a:rPr>
              <a:t>비밀번호를 입력하세요 </a:t>
            </a:r>
            <a:r>
              <a:rPr kumimoji="0" lang="en-US" altLang="ko-KR" sz="2000">
                <a:ea typeface="굴림" charset="-127"/>
              </a:rPr>
              <a:t>-&gt; </a:t>
            </a:r>
            <a:r>
              <a:rPr kumimoji="0" lang="en-US" altLang="ko-KR" sz="2000">
                <a:ea typeface="굴림" charset="-127"/>
                <a:hlinkClick r:id="rId2" action="ppaction://hlinksldjump"/>
              </a:rPr>
              <a:t>0000</a:t>
            </a:r>
            <a:endParaRPr kumimoji="0" lang="ko-KR" altLang="en-US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1406</Words>
  <Application>Microsoft Office PowerPoint</Application>
  <PresentationFormat>A4 용지(210x297mm)</PresentationFormat>
  <Paragraphs>526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사용자 인터페이스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Company>hansung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hansung</dc:creator>
  <cp:lastModifiedBy>korea</cp:lastModifiedBy>
  <cp:revision>190</cp:revision>
  <dcterms:created xsi:type="dcterms:W3CDTF">2008-10-21T02:26:55Z</dcterms:created>
  <dcterms:modified xsi:type="dcterms:W3CDTF">2008-11-03T15:33:03Z</dcterms:modified>
</cp:coreProperties>
</file>