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2" r:id="rId2"/>
    <p:sldId id="256" r:id="rId3"/>
    <p:sldId id="285" r:id="rId4"/>
    <p:sldId id="286" r:id="rId5"/>
    <p:sldId id="287" r:id="rId6"/>
    <p:sldId id="288" r:id="rId7"/>
    <p:sldId id="289" r:id="rId8"/>
    <p:sldId id="325" r:id="rId9"/>
    <p:sldId id="257" r:id="rId10"/>
    <p:sldId id="263" r:id="rId11"/>
    <p:sldId id="262" r:id="rId12"/>
    <p:sldId id="261" r:id="rId13"/>
    <p:sldId id="260" r:id="rId14"/>
    <p:sldId id="259" r:id="rId15"/>
    <p:sldId id="326" r:id="rId16"/>
    <p:sldId id="25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79" r:id="rId34"/>
    <p:sldId id="281" r:id="rId35"/>
    <p:sldId id="282" r:id="rId36"/>
    <p:sldId id="283" r:id="rId37"/>
    <p:sldId id="307" r:id="rId38"/>
    <p:sldId id="308" r:id="rId39"/>
    <p:sldId id="309" r:id="rId40"/>
    <p:sldId id="310" r:id="rId41"/>
    <p:sldId id="311" r:id="rId42"/>
    <p:sldId id="312" r:id="rId43"/>
    <p:sldId id="333" r:id="rId44"/>
    <p:sldId id="314" r:id="rId45"/>
    <p:sldId id="313" r:id="rId46"/>
    <p:sldId id="316" r:id="rId47"/>
    <p:sldId id="315" r:id="rId48"/>
    <p:sldId id="327" r:id="rId49"/>
    <p:sldId id="299" r:id="rId50"/>
    <p:sldId id="317" r:id="rId51"/>
    <p:sldId id="300" r:id="rId52"/>
    <p:sldId id="321" r:id="rId53"/>
    <p:sldId id="320" r:id="rId54"/>
    <p:sldId id="319" r:id="rId5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33" autoAdjust="0"/>
    <p:restoredTop sz="94668" autoAdjust="0"/>
  </p:normalViewPr>
  <p:slideViewPr>
    <p:cSldViewPr>
      <p:cViewPr>
        <p:scale>
          <a:sx n="100" d="100"/>
          <a:sy n="100" d="100"/>
        </p:scale>
        <p:origin x="-72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FAEFB-798D-4493-B9B9-AAF9198B5215}" type="datetimeFigureOut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85EA-B12F-4369-A1C4-182E4CE545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CBBA-1358-48ED-9C30-CABB3CF9CA64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1B97-38C6-41FB-923D-94C7B0760AAF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00AE-4A17-4862-AB0F-50144ED3CA4E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3C3E-6C85-4BE9-B737-10DA6E29006A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FDB2-059E-42AE-882E-98F60951A264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BE0D-F9AA-419B-A617-8B3FA9F68D20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ECD5-FA41-4D49-B761-2F522BEB2ABB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5A3-7186-45C8-BF5B-19A60D6EA1A0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D62C-A7F2-408C-96AD-78D11446C07B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9196-5B2E-4E0F-9C7B-30DE741EE844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229C-204E-41D8-BF9C-D137FD33F5EA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E509-9CCA-407D-B572-5E3750AC165E}" type="datetime1">
              <a:rPr lang="ko-KR" altLang="en-US" smtClean="0"/>
              <a:pPr/>
              <a:t>2008-11-27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D438-3416-4458-A576-949126753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2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21.xml"/><Relationship Id="rId18" Type="http://schemas.openxmlformats.org/officeDocument/2006/relationships/slide" Target="slide41.xml"/><Relationship Id="rId26" Type="http://schemas.openxmlformats.org/officeDocument/2006/relationships/slide" Target="slide50.xml"/><Relationship Id="rId39" Type="http://schemas.openxmlformats.org/officeDocument/2006/relationships/slide" Target="slide53.xml"/><Relationship Id="rId3" Type="http://schemas.openxmlformats.org/officeDocument/2006/relationships/slide" Target="slide11.xml"/><Relationship Id="rId21" Type="http://schemas.openxmlformats.org/officeDocument/2006/relationships/slide" Target="slide33.xml"/><Relationship Id="rId34" Type="http://schemas.openxmlformats.org/officeDocument/2006/relationships/slide" Target="slide7.xml"/><Relationship Id="rId42" Type="http://schemas.openxmlformats.org/officeDocument/2006/relationships/slide" Target="slide48.xml"/><Relationship Id="rId7" Type="http://schemas.openxmlformats.org/officeDocument/2006/relationships/slide" Target="slide30.xml"/><Relationship Id="rId12" Type="http://schemas.openxmlformats.org/officeDocument/2006/relationships/slide" Target="slide22.xml"/><Relationship Id="rId17" Type="http://schemas.openxmlformats.org/officeDocument/2006/relationships/slide" Target="slide39.xml"/><Relationship Id="rId25" Type="http://schemas.openxmlformats.org/officeDocument/2006/relationships/slide" Target="slide54.xml"/><Relationship Id="rId33" Type="http://schemas.openxmlformats.org/officeDocument/2006/relationships/slide" Target="slide51.xml"/><Relationship Id="rId38" Type="http://schemas.openxmlformats.org/officeDocument/2006/relationships/slide" Target="slide6.xml"/><Relationship Id="rId2" Type="http://schemas.openxmlformats.org/officeDocument/2006/relationships/slide" Target="slide12.xml"/><Relationship Id="rId16" Type="http://schemas.openxmlformats.org/officeDocument/2006/relationships/slide" Target="slide42.xml"/><Relationship Id="rId20" Type="http://schemas.openxmlformats.org/officeDocument/2006/relationships/slide" Target="slide35.xml"/><Relationship Id="rId29" Type="http://schemas.openxmlformats.org/officeDocument/2006/relationships/slide" Target="slide45.xml"/><Relationship Id="rId41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5.xml"/><Relationship Id="rId24" Type="http://schemas.openxmlformats.org/officeDocument/2006/relationships/slide" Target="slide46.xml"/><Relationship Id="rId32" Type="http://schemas.openxmlformats.org/officeDocument/2006/relationships/slide" Target="slide9.xml"/><Relationship Id="rId37" Type="http://schemas.openxmlformats.org/officeDocument/2006/relationships/slide" Target="slide5.xml"/><Relationship Id="rId40" Type="http://schemas.openxmlformats.org/officeDocument/2006/relationships/slide" Target="slide52.xml"/><Relationship Id="rId5" Type="http://schemas.openxmlformats.org/officeDocument/2006/relationships/slide" Target="slide19.xml"/><Relationship Id="rId15" Type="http://schemas.openxmlformats.org/officeDocument/2006/relationships/slide" Target="slide40.xml"/><Relationship Id="rId23" Type="http://schemas.openxmlformats.org/officeDocument/2006/relationships/slide" Target="slide32.xml"/><Relationship Id="rId28" Type="http://schemas.openxmlformats.org/officeDocument/2006/relationships/slide" Target="slide44.xml"/><Relationship Id="rId36" Type="http://schemas.openxmlformats.org/officeDocument/2006/relationships/slide" Target="slide4.xml"/><Relationship Id="rId10" Type="http://schemas.openxmlformats.org/officeDocument/2006/relationships/slide" Target="slide26.xml"/><Relationship Id="rId19" Type="http://schemas.openxmlformats.org/officeDocument/2006/relationships/slide" Target="slide36.xml"/><Relationship Id="rId31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8.xml"/><Relationship Id="rId14" Type="http://schemas.openxmlformats.org/officeDocument/2006/relationships/slide" Target="slide20.xml"/><Relationship Id="rId22" Type="http://schemas.openxmlformats.org/officeDocument/2006/relationships/slide" Target="slide31.xml"/><Relationship Id="rId27" Type="http://schemas.openxmlformats.org/officeDocument/2006/relationships/slide" Target="slide49.xml"/><Relationship Id="rId30" Type="http://schemas.openxmlformats.org/officeDocument/2006/relationships/slide" Target="slide47.xml"/><Relationship Id="rId35" Type="http://schemas.openxmlformats.org/officeDocument/2006/relationships/slide" Target="slide3.xml"/><Relationship Id="rId43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2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41.xml"/><Relationship Id="rId7" Type="http://schemas.openxmlformats.org/officeDocument/2006/relationships/slide" Target="slide45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43.xml"/><Relationship Id="rId10" Type="http://schemas.openxmlformats.org/officeDocument/2006/relationships/slide" Target="slide9.xml"/><Relationship Id="rId4" Type="http://schemas.openxmlformats.org/officeDocument/2006/relationships/slide" Target="slide42.xml"/><Relationship Id="rId9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50.xml"/><Relationship Id="rId7" Type="http://schemas.openxmlformats.org/officeDocument/2006/relationships/slide" Target="slide53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51.xml"/><Relationship Id="rId4" Type="http://schemas.openxmlformats.org/officeDocument/2006/relationships/slide" Target="slide12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4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29.xml"/><Relationship Id="rId4" Type="http://schemas.openxmlformats.org/officeDocument/2006/relationships/slide" Target="slide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8188" y="1928813"/>
            <a:ext cx="84201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7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cs typeface="+mj-cs"/>
              </a:rPr>
              <a:t>사용자 인터페이스</a:t>
            </a:r>
            <a:endParaRPr lang="ko-KR" altLang="en-US" sz="70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5414" y="4000504"/>
            <a:ext cx="6934200" cy="2357454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cs typeface="+mn-cs"/>
              </a:rPr>
              <a:t>                            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날짜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2008.11.26(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수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         </a:t>
            </a:r>
            <a:r>
              <a:rPr lang="ko-KR" altLang="en-US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팀명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F.O.P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                       팀원 </a:t>
            </a: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: 0592054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김지운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				       0592058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류제선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       				       0592073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이상현</a:t>
            </a:r>
            <a:endParaRPr lang="en-US" altLang="ko-K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                        0792078 </a:t>
            </a:r>
            <a:r>
              <a:rPr lang="ko-KR" altLang="en-US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이윤재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관 리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은행원 등록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은행원 수정</a:t>
            </a:r>
            <a:r>
              <a:rPr lang="en-US" altLang="ko-KR" sz="2000" dirty="0" smtClean="0">
                <a:hlinkClick r:id="rId4" action="ppaction://hlinksldjump"/>
              </a:rPr>
              <a:t>/</a:t>
            </a: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</a:t>
            </a:r>
            <a:r>
              <a:rPr lang="ko-KR" altLang="en-US" sz="2000" dirty="0" smtClean="0"/>
              <a:t>  </a:t>
            </a:r>
            <a:r>
              <a:rPr lang="ko-KR" altLang="en-US" sz="2000" dirty="0" smtClean="0">
                <a:hlinkClick r:id="rId2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등 </a:t>
            </a:r>
            <a:r>
              <a:rPr lang="ko-KR" altLang="en-US" sz="4000" dirty="0" err="1" smtClean="0">
                <a:hlinkClick r:id="rId2" action="ppaction://hlinksldjump"/>
              </a:rPr>
              <a:t>록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이름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비밀번호 </a:t>
            </a:r>
            <a:r>
              <a:rPr lang="en-US" altLang="ko-KR" sz="2000" dirty="0" smtClean="0"/>
              <a:t> :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직책</a:t>
            </a:r>
            <a:r>
              <a:rPr lang="en-US" altLang="ko-KR" sz="2000" dirty="0" smtClean="0"/>
              <a:t>(1. </a:t>
            </a:r>
            <a:r>
              <a:rPr lang="ko-KR" altLang="en-US" sz="2000" dirty="0" smtClean="0"/>
              <a:t>은행장</a:t>
            </a:r>
            <a:r>
              <a:rPr lang="en-US" altLang="ko-KR" sz="2000" dirty="0" smtClean="0"/>
              <a:t>, 2. </a:t>
            </a:r>
            <a:r>
              <a:rPr lang="ko-KR" altLang="en-US" sz="2000" dirty="0" smtClean="0"/>
              <a:t>과장</a:t>
            </a:r>
            <a:r>
              <a:rPr lang="en-US" altLang="ko-KR" sz="2000" dirty="0" smtClean="0"/>
              <a:t>, 3. </a:t>
            </a:r>
            <a:r>
              <a:rPr lang="ko-KR" altLang="en-US" sz="2000" dirty="0" smtClean="0"/>
              <a:t>일반직원</a:t>
            </a:r>
            <a:r>
              <a:rPr lang="en-US" altLang="ko-KR" sz="2000" dirty="0" smtClean="0"/>
              <a:t>) 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입사 날짜 </a:t>
            </a:r>
            <a:r>
              <a:rPr lang="en-US" altLang="ko-KR" sz="2000" dirty="0" smtClean="0"/>
              <a:t>: 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4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이름으로 조회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연락처로 조회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5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이 </a:t>
            </a:r>
            <a:r>
              <a:rPr lang="ko-KR" altLang="en-US" sz="4000" dirty="0" err="1" smtClean="0">
                <a:hlinkClick r:id="rId2" action="ppaction://hlinksldjump"/>
              </a:rPr>
              <a:t>름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으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8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은행원의 이름을 입력하세요</a:t>
            </a:r>
            <a:r>
              <a:rPr lang="en-US" altLang="ko-KR" sz="2000" dirty="0" smtClean="0"/>
              <a:t>. &gt;&gt; </a:t>
            </a:r>
            <a:r>
              <a:rPr lang="ko-KR" altLang="en-US" sz="2000" dirty="0" smtClean="0">
                <a:hlinkClick r:id="rId3" action="ppaction://hlinksldjump"/>
              </a:rPr>
              <a:t>홍길동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연 </a:t>
            </a:r>
            <a:r>
              <a:rPr lang="ko-KR" altLang="en-US" sz="4000" dirty="0" err="1" smtClean="0">
                <a:hlinkClick r:id="rId2" action="ppaction://hlinksldjump"/>
              </a:rPr>
              <a:t>락</a:t>
            </a:r>
            <a:r>
              <a:rPr lang="ko-KR" altLang="en-US" sz="4000" dirty="0" smtClean="0">
                <a:hlinkClick r:id="rId2" action="ppaction://hlinksldjump"/>
              </a:rPr>
              <a:t> 처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은행원의 연락처를 입력해주세요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01044504938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보 안 비 밀 번 호 확 인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보안 비밀번호를 입력하세요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****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정 보 출 </a:t>
            </a:r>
            <a:r>
              <a:rPr lang="ko-KR" altLang="en-US" sz="4000" dirty="0" err="1" smtClean="0">
                <a:hlinkClick r:id="rId2" action="ppaction://hlinksldjump"/>
              </a:rPr>
              <a:t>력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이름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직책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호봉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연봉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입사 날짜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원하시는 메뉴를 선택하세요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5" action="ppaction://hlinksldjump"/>
              </a:rPr>
              <a:t>0.   </a:t>
            </a:r>
            <a:r>
              <a:rPr lang="ko-KR" altLang="en-US" sz="2000" dirty="0" smtClean="0">
                <a:hlinkClick r:id="rId6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수 정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2406" y="1071546"/>
            <a:ext cx="5143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비밀번호 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 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 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직책 수정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4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비 밀 번 호  수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현재 비밀번호를 입력해 주세요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r>
              <a:rPr lang="ko-KR" altLang="en-US" sz="2000" dirty="0" smtClean="0"/>
              <a:t>새로운 비밀번호를 입력해 주세요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r>
              <a:rPr lang="ko-KR" altLang="en-US" sz="2000" dirty="0" smtClean="0"/>
              <a:t>새로운 비밀번호를 다시 입력해 주세요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원  삭 제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삭제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2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모서리가 둥근 직사각형 192"/>
          <p:cNvSpPr/>
          <p:nvPr/>
        </p:nvSpPr>
        <p:spPr>
          <a:xfrm>
            <a:off x="857224" y="3071810"/>
            <a:ext cx="64294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 action="ppaction://hlinksldjump"/>
              </a:rPr>
              <a:t>은행원 수정</a:t>
            </a:r>
            <a:r>
              <a:rPr kumimoji="0"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 action="ppaction://hlinksldjump"/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 action="ppaction://hlinksldjump"/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42845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은행원 등록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66654" y="5857892"/>
            <a:ext cx="64294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은행원 정보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4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수정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881034" y="5857892"/>
            <a:ext cx="64294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5" action="ppaction://hlinksldjump"/>
              </a:rPr>
              <a:t>은행원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5" action="ppaction://hlinksldjump"/>
              </a:rPr>
              <a:t>정보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5" action="ppaction://hlinksldjump"/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00035" y="192880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6" action="ppaction://hlinksldjump"/>
              </a:rPr>
              <a:t>은행원 관리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500431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7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7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7" action="ppaction://hlinksldjump"/>
              </a:rPr>
              <a:t>등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7" action="ppaction://hlinksldjump"/>
              </a:rPr>
              <a:t>록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3881430" y="192880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8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8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8" action="ppaction://hlinksldjump"/>
              </a:rPr>
              <a:t>관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8" action="ppaction://hlinksldjump"/>
              </a:rPr>
              <a:t>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571737" y="5286388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고객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9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정보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9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삭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9" action="ppaction://hlinksldjump"/>
              </a:rPr>
              <a:t>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1857357" y="5286388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0" action="ppaction://hlinksldjump"/>
              </a:rPr>
              <a:t>고객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0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0" action="ppaction://hlinksldjump"/>
              </a:rPr>
              <a:t>정보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0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0" action="ppaction://hlinksldjump"/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571737" y="428625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1" action="ppaction://hlinksldjump"/>
              </a:rPr>
              <a:t>고객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1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1" action="ppaction://hlinksldjump"/>
              </a:rPr>
              <a:t>정보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1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1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2571737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2" action="ppaction://hlinksldjump"/>
              </a:rPr>
              <a:t>고객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2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2" action="ppaction://hlinksldjump"/>
              </a:rPr>
              <a:t>수정</a:t>
            </a:r>
            <a:r>
              <a:rPr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2" action="ppaction://hlinksldjump"/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2" action="ppaction://hlinksldjump"/>
              </a:rPr>
              <a:t>삭제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1857357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3" action="ppaction://hlinksldjump"/>
              </a:rPr>
              <a:t>고객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3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3" action="ppaction://hlinksldjump"/>
              </a:rPr>
              <a:t>등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3" action="ppaction://hlinksldjump"/>
              </a:rPr>
              <a:t>록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2214547" y="192880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4" action="ppaction://hlinksldjump"/>
              </a:rPr>
              <a:t>고객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4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4" action="ppaction://hlinksldjump"/>
              </a:rPr>
              <a:t>관리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5310190" y="428625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5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5" action="ppaction://hlinksldjump"/>
              </a:rPr>
              <a:t>정보 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5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6024570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6" action="ppaction://hlinksldjump"/>
              </a:rPr>
              <a:t>출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6" action="ppaction://hlinksldjump"/>
              </a:rPr>
              <a:t>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310190" y="3071810"/>
            <a:ext cx="642941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7" action="ppaction://hlinksldjump"/>
              </a:rPr>
              <a:t>고객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7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7" action="ppaction://hlinksldjump"/>
              </a:rPr>
              <a:t>정보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7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7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305428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8" action="ppaction://hlinksldjump"/>
              </a:rPr>
              <a:t>입금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5310190" y="192880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9" action="ppaction://hlinksldjump"/>
              </a:rPr>
              <a:t>은행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9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9" action="ppaction://hlinksldjump"/>
              </a:rPr>
              <a:t>업무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19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9" action="ppaction://hlinksldjump"/>
              </a:rPr>
              <a:t>관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19" action="ppaction://hlinksldjump"/>
              </a:rPr>
              <a:t>리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4214811" y="5286388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0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0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0" action="ppaction://hlinksldjump"/>
              </a:rPr>
              <a:t>정보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0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0" action="ppaction://hlinksldjump"/>
              </a:rPr>
              <a:t>삭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0" action="ppaction://hlinksldjump"/>
              </a:rPr>
              <a:t>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500431" y="5286388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1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1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1" action="ppaction://hlinksldjump"/>
              </a:rPr>
              <a:t>정보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1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1" action="ppaction://hlinksldjump"/>
              </a:rPr>
              <a:t>수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1" action="ppaction://hlinksldjump"/>
              </a:rPr>
              <a:t>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214811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2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2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2" action="ppaction://hlinksldjump"/>
              </a:rPr>
              <a:t>수정</a:t>
            </a:r>
            <a:r>
              <a:rPr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2" action="ppaction://hlinksldjump"/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2" action="ppaction://hlinksldjump"/>
              </a:rPr>
              <a:t>삭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2" action="ppaction://hlinksldjump"/>
              </a:rPr>
              <a:t>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214811" y="428625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3" action="ppaction://hlinksldjump"/>
              </a:rPr>
              <a:t>계좌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3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3" action="ppaction://hlinksldjump"/>
              </a:rPr>
              <a:t>정보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3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3" action="ppaction://hlinksldjump"/>
              </a:rPr>
              <a:t>출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3" action="ppaction://hlinksldjump"/>
              </a:rPr>
              <a:t>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8901137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4" action="ppaction://hlinksldjump"/>
              </a:rPr>
              <a:t>거래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4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4" action="ppaction://hlinksldjump"/>
              </a:rPr>
              <a:t>내역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4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4" action="ppaction://hlinksldjump"/>
              </a:rPr>
              <a:t>조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4" action="ppaction://hlinksldjump"/>
              </a:rPr>
              <a:t>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7453330" y="4286256"/>
            <a:ext cx="78581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5" action="ppaction://hlinksldjump"/>
              </a:rPr>
              <a:t>은행 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5" action="ppaction://hlinksldjump"/>
              </a:rPr>
              <a:t>입출금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25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5" action="ppaction://hlinksldjump"/>
              </a:rPr>
              <a:t>내역 조회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738950" y="428625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6" action="ppaction://hlinksldjump"/>
              </a:rPr>
              <a:t>이자율 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310454" y="3071810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7" action="ppaction://hlinksldjump"/>
              </a:rPr>
              <a:t>기타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462854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8" action="ppaction://hlinksldjump"/>
              </a:rPr>
              <a:t>대출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6743712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9" action="ppaction://hlinksldjump"/>
              </a:rPr>
              <a:t>적금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263059" y="85723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종료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181996" y="6143644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0" action="ppaction://hlinksldjump"/>
              </a:rPr>
              <a:t>잔액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30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0" action="ppaction://hlinksldjump"/>
              </a:rPr>
              <a:t>조회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4238625" y="71440"/>
            <a:ext cx="1238250" cy="357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1" action="ppaction://hlinksldjump"/>
              </a:rPr>
              <a:t>로그인</a:t>
            </a:r>
            <a:endParaRPr kumimoji="0"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25" name="그룹 173"/>
          <p:cNvGrpSpPr>
            <a:grpSpLocks/>
          </p:cNvGrpSpPr>
          <p:nvPr/>
        </p:nvGrpSpPr>
        <p:grpSpPr bwMode="auto">
          <a:xfrm>
            <a:off x="3094038" y="114300"/>
            <a:ext cx="1143000" cy="285750"/>
            <a:chOff x="3381364" y="2000240"/>
            <a:chExt cx="1143008" cy="285752"/>
          </a:xfrm>
        </p:grpSpPr>
        <p:sp>
          <p:nvSpPr>
            <p:cNvPr id="226" name="타원 225"/>
            <p:cNvSpPr/>
            <p:nvPr/>
          </p:nvSpPr>
          <p:spPr>
            <a:xfrm>
              <a:off x="3381364" y="2000240"/>
              <a:ext cx="309564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27" name="직선 화살표 연결선 226"/>
            <p:cNvCxnSpPr>
              <a:stCxn id="226" idx="6"/>
            </p:cNvCxnSpPr>
            <p:nvPr/>
          </p:nvCxnSpPr>
          <p:spPr>
            <a:xfrm>
              <a:off x="3690928" y="2143116"/>
              <a:ext cx="833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모서리가 둥근 직사각형 227"/>
          <p:cNvSpPr/>
          <p:nvPr/>
        </p:nvSpPr>
        <p:spPr>
          <a:xfrm>
            <a:off x="4233863" y="857250"/>
            <a:ext cx="1238250" cy="357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2" action="ppaction://hlinksldjump"/>
              </a:rPr>
              <a:t>메인 메뉴</a:t>
            </a:r>
            <a:endParaRPr kumimoji="0" lang="ko-KR" altLang="en-US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9" name="직선 화살표 연결선 228"/>
          <p:cNvCxnSpPr>
            <a:stCxn id="224" idx="2"/>
            <a:endCxn id="228" idx="0"/>
          </p:cNvCxnSpPr>
          <p:nvPr/>
        </p:nvCxnSpPr>
        <p:spPr>
          <a:xfrm rot="5400000">
            <a:off x="4641058" y="640557"/>
            <a:ext cx="428625" cy="4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96"/>
          <p:cNvSpPr txBox="1">
            <a:spLocks noChangeArrowheads="1"/>
          </p:cNvSpPr>
          <p:nvPr/>
        </p:nvSpPr>
        <p:spPr bwMode="auto">
          <a:xfrm>
            <a:off x="4929191" y="500042"/>
            <a:ext cx="928694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은행원이름</a:t>
            </a:r>
            <a:r>
              <a:rPr kumimoji="0" lang="en-US" altLang="ko-KR" sz="800" b="1" dirty="0" smtClean="0">
                <a:ea typeface="굴림" charset="-127"/>
              </a:rPr>
              <a:t>, </a:t>
            </a:r>
          </a:p>
          <a:p>
            <a:r>
              <a:rPr kumimoji="0" lang="ko-KR" altLang="en-US" sz="800" b="1" dirty="0" smtClean="0">
                <a:ea typeface="굴림" charset="-127"/>
              </a:rPr>
              <a:t>비밀번호 </a:t>
            </a:r>
            <a:r>
              <a:rPr kumimoji="0" lang="ko-KR" altLang="en-US" sz="800" b="1" dirty="0">
                <a:ea typeface="굴림" charset="-127"/>
              </a:rPr>
              <a:t>일치</a:t>
            </a:r>
          </a:p>
        </p:txBody>
      </p:sp>
      <p:cxnSp>
        <p:nvCxnSpPr>
          <p:cNvPr id="231" name="직선 화살표 연결선 230"/>
          <p:cNvCxnSpPr>
            <a:stCxn id="228" idx="2"/>
            <a:endCxn id="206" idx="0"/>
          </p:cNvCxnSpPr>
          <p:nvPr/>
        </p:nvCxnSpPr>
        <p:spPr>
          <a:xfrm rot="5400000">
            <a:off x="3337321" y="413135"/>
            <a:ext cx="714364" cy="23169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28" idx="2"/>
            <a:endCxn id="198" idx="0"/>
          </p:cNvCxnSpPr>
          <p:nvPr/>
        </p:nvCxnSpPr>
        <p:spPr>
          <a:xfrm rot="5400000">
            <a:off x="2480065" y="-444121"/>
            <a:ext cx="714364" cy="40314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28" idx="2"/>
            <a:endCxn id="211" idx="0"/>
          </p:cNvCxnSpPr>
          <p:nvPr/>
        </p:nvCxnSpPr>
        <p:spPr>
          <a:xfrm rot="16200000" flipH="1">
            <a:off x="4885142" y="1182283"/>
            <a:ext cx="714364" cy="7786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28" idx="2"/>
            <a:endCxn id="200" idx="0"/>
          </p:cNvCxnSpPr>
          <p:nvPr/>
        </p:nvCxnSpPr>
        <p:spPr>
          <a:xfrm rot="5400000">
            <a:off x="4170763" y="1246577"/>
            <a:ext cx="714364" cy="650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28" idx="2"/>
            <a:endCxn id="134" idx="0"/>
          </p:cNvCxnSpPr>
          <p:nvPr/>
        </p:nvCxnSpPr>
        <p:spPr>
          <a:xfrm rot="16200000" flipH="1">
            <a:off x="5849555" y="217870"/>
            <a:ext cx="785802" cy="2778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28" idx="2"/>
            <a:endCxn id="222" idx="1"/>
          </p:cNvCxnSpPr>
          <p:nvPr/>
        </p:nvCxnSpPr>
        <p:spPr>
          <a:xfrm rot="5400000" flipH="1" flipV="1">
            <a:off x="6986577" y="-1062044"/>
            <a:ext cx="142892" cy="4410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98" idx="2"/>
            <a:endCxn id="193" idx="0"/>
          </p:cNvCxnSpPr>
          <p:nvPr/>
        </p:nvCxnSpPr>
        <p:spPr>
          <a:xfrm rot="16200000" flipH="1">
            <a:off x="642910" y="2536025"/>
            <a:ext cx="714380" cy="3571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98" idx="2"/>
            <a:endCxn id="194" idx="0"/>
          </p:cNvCxnSpPr>
          <p:nvPr/>
        </p:nvCxnSpPr>
        <p:spPr>
          <a:xfrm rot="5400000">
            <a:off x="285720" y="2536025"/>
            <a:ext cx="714380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11" idx="2"/>
            <a:endCxn id="209" idx="0"/>
          </p:cNvCxnSpPr>
          <p:nvPr/>
        </p:nvCxnSpPr>
        <p:spPr>
          <a:xfrm rot="5400000">
            <a:off x="5274471" y="2714620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00" idx="2"/>
            <a:endCxn id="214" idx="0"/>
          </p:cNvCxnSpPr>
          <p:nvPr/>
        </p:nvCxnSpPr>
        <p:spPr>
          <a:xfrm rot="16200000" flipH="1">
            <a:off x="4012401" y="2547929"/>
            <a:ext cx="714380" cy="333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2"/>
            <a:endCxn id="199" idx="0"/>
          </p:cNvCxnSpPr>
          <p:nvPr/>
        </p:nvCxnSpPr>
        <p:spPr>
          <a:xfrm rot="5400000">
            <a:off x="3655212" y="2524121"/>
            <a:ext cx="714380" cy="380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06" idx="2"/>
            <a:endCxn id="204" idx="0"/>
          </p:cNvCxnSpPr>
          <p:nvPr/>
        </p:nvCxnSpPr>
        <p:spPr>
          <a:xfrm rot="16200000" flipH="1">
            <a:off x="2357422" y="2536025"/>
            <a:ext cx="714380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06" idx="2"/>
            <a:endCxn id="205" idx="0"/>
          </p:cNvCxnSpPr>
          <p:nvPr/>
        </p:nvCxnSpPr>
        <p:spPr>
          <a:xfrm rot="5400000">
            <a:off x="2000232" y="2536025"/>
            <a:ext cx="714380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19" idx="2"/>
            <a:endCxn id="218" idx="0"/>
          </p:cNvCxnSpPr>
          <p:nvPr/>
        </p:nvCxnSpPr>
        <p:spPr>
          <a:xfrm rot="5400000">
            <a:off x="6953264" y="3607595"/>
            <a:ext cx="785818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396"/>
          <p:cNvSpPr txBox="1">
            <a:spLocks noChangeArrowheads="1"/>
          </p:cNvSpPr>
          <p:nvPr/>
        </p:nvSpPr>
        <p:spPr bwMode="auto">
          <a:xfrm>
            <a:off x="142845" y="2714622"/>
            <a:ext cx="466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등록 선택</a:t>
            </a:r>
          </a:p>
        </p:txBody>
      </p:sp>
      <p:sp>
        <p:nvSpPr>
          <p:cNvPr id="246" name="TextBox 329"/>
          <p:cNvSpPr txBox="1">
            <a:spLocks noChangeArrowheads="1"/>
          </p:cNvSpPr>
          <p:nvPr/>
        </p:nvSpPr>
        <p:spPr bwMode="auto">
          <a:xfrm>
            <a:off x="1214415" y="271462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</a:t>
            </a:r>
            <a:r>
              <a:rPr kumimoji="0" lang="en-US" altLang="ko-KR" sz="800" b="1" dirty="0">
                <a:ea typeface="굴림" charset="-127"/>
              </a:rPr>
              <a:t>/</a:t>
            </a:r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sp>
        <p:nvSpPr>
          <p:cNvPr id="247" name="TextBox 396"/>
          <p:cNvSpPr txBox="1">
            <a:spLocks noChangeArrowheads="1"/>
          </p:cNvSpPr>
          <p:nvPr/>
        </p:nvSpPr>
        <p:spPr bwMode="auto">
          <a:xfrm>
            <a:off x="1811325" y="2720972"/>
            <a:ext cx="466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>
                <a:ea typeface="굴림" charset="-127"/>
              </a:rPr>
              <a:t>등록 선택</a:t>
            </a:r>
          </a:p>
        </p:txBody>
      </p:sp>
      <p:sp>
        <p:nvSpPr>
          <p:cNvPr id="248" name="TextBox 329"/>
          <p:cNvSpPr txBox="1">
            <a:spLocks noChangeArrowheads="1"/>
          </p:cNvSpPr>
          <p:nvPr/>
        </p:nvSpPr>
        <p:spPr bwMode="auto">
          <a:xfrm>
            <a:off x="2857489" y="271462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</a:t>
            </a:r>
            <a:r>
              <a:rPr kumimoji="0" lang="en-US" altLang="ko-KR" sz="800" b="1" dirty="0">
                <a:ea typeface="굴림" charset="-127"/>
              </a:rPr>
              <a:t>/</a:t>
            </a:r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sp>
        <p:nvSpPr>
          <p:cNvPr id="249" name="TextBox 164"/>
          <p:cNvSpPr txBox="1">
            <a:spLocks noChangeArrowheads="1"/>
          </p:cNvSpPr>
          <p:nvPr/>
        </p:nvSpPr>
        <p:spPr bwMode="auto">
          <a:xfrm>
            <a:off x="1166786" y="3571876"/>
            <a:ext cx="719137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전화번호</a:t>
            </a:r>
            <a:endParaRPr kumimoji="0" lang="en-US" altLang="ko-KR" sz="800" b="1" dirty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입력</a:t>
            </a:r>
            <a:r>
              <a:rPr kumimoji="0" lang="en-US" altLang="ko-KR" sz="800" b="1" dirty="0" smtClean="0">
                <a:ea typeface="굴림" charset="-127"/>
              </a:rPr>
              <a:t>/</a:t>
            </a:r>
          </a:p>
          <a:p>
            <a:r>
              <a:rPr kumimoji="0" lang="ko-KR" altLang="en-US" sz="800" b="1" dirty="0" smtClean="0">
                <a:ea typeface="굴림" charset="-127"/>
              </a:rPr>
              <a:t>이름 입력</a:t>
            </a:r>
            <a:endParaRPr kumimoji="0" lang="ko-KR" altLang="en-US" sz="800" b="1" dirty="0">
              <a:ea typeface="굴림" charset="-127"/>
            </a:endParaRPr>
          </a:p>
        </p:txBody>
      </p:sp>
      <p:cxnSp>
        <p:nvCxnSpPr>
          <p:cNvPr id="250" name="직선 화살표 연결선 249"/>
          <p:cNvCxnSpPr>
            <a:stCxn id="203" idx="2"/>
            <a:endCxn id="202" idx="0"/>
          </p:cNvCxnSpPr>
          <p:nvPr/>
        </p:nvCxnSpPr>
        <p:spPr>
          <a:xfrm rot="5400000">
            <a:off x="2250265" y="4643446"/>
            <a:ext cx="571504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03" idx="2"/>
            <a:endCxn id="201" idx="0"/>
          </p:cNvCxnSpPr>
          <p:nvPr/>
        </p:nvCxnSpPr>
        <p:spPr>
          <a:xfrm rot="5400000">
            <a:off x="2607455" y="500063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04" idx="2"/>
            <a:endCxn id="203" idx="0"/>
          </p:cNvCxnSpPr>
          <p:nvPr/>
        </p:nvCxnSpPr>
        <p:spPr>
          <a:xfrm rot="5400000">
            <a:off x="2500298" y="3893347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131" idx="2"/>
            <a:endCxn id="197" idx="0"/>
          </p:cNvCxnSpPr>
          <p:nvPr/>
        </p:nvCxnSpPr>
        <p:spPr>
          <a:xfrm rot="5400000">
            <a:off x="1023910" y="5679297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>
            <a:stCxn id="131" idx="2"/>
            <a:endCxn id="196" idx="0"/>
          </p:cNvCxnSpPr>
          <p:nvPr/>
        </p:nvCxnSpPr>
        <p:spPr>
          <a:xfrm rot="5400000">
            <a:off x="666720" y="5322107"/>
            <a:ext cx="357190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193" idx="2"/>
            <a:endCxn id="143" idx="0"/>
          </p:cNvCxnSpPr>
          <p:nvPr/>
        </p:nvCxnSpPr>
        <p:spPr>
          <a:xfrm rot="16200000" flipH="1">
            <a:off x="904848" y="3774285"/>
            <a:ext cx="571504" cy="23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412"/>
          <p:cNvSpPr txBox="1">
            <a:spLocks noChangeArrowheads="1"/>
          </p:cNvSpPr>
          <p:nvPr/>
        </p:nvSpPr>
        <p:spPr bwMode="auto">
          <a:xfrm>
            <a:off x="0" y="5500702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수정선택</a:t>
            </a:r>
          </a:p>
        </p:txBody>
      </p:sp>
      <p:sp>
        <p:nvSpPr>
          <p:cNvPr id="257" name="TextBox 413"/>
          <p:cNvSpPr txBox="1">
            <a:spLocks noChangeArrowheads="1"/>
          </p:cNvSpPr>
          <p:nvPr/>
        </p:nvSpPr>
        <p:spPr bwMode="auto">
          <a:xfrm>
            <a:off x="1166786" y="5500702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sp>
        <p:nvSpPr>
          <p:cNvPr id="258" name="TextBox 257"/>
          <p:cNvSpPr txBox="1">
            <a:spLocks noChangeArrowheads="1"/>
          </p:cNvSpPr>
          <p:nvPr/>
        </p:nvSpPr>
        <p:spPr bwMode="auto">
          <a:xfrm>
            <a:off x="2285985" y="3714754"/>
            <a:ext cx="719137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전화번호</a:t>
            </a:r>
            <a:endParaRPr kumimoji="0" lang="en-US" altLang="ko-KR" sz="800" b="1" dirty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입력</a:t>
            </a:r>
            <a:r>
              <a:rPr kumimoji="0" lang="en-US" altLang="ko-KR" sz="800" b="1" dirty="0" smtClean="0">
                <a:ea typeface="굴림" charset="-127"/>
              </a:rPr>
              <a:t>/</a:t>
            </a:r>
          </a:p>
          <a:p>
            <a:r>
              <a:rPr kumimoji="0" lang="ko-KR" altLang="en-US" sz="800" b="1" dirty="0" smtClean="0">
                <a:ea typeface="굴림" charset="-127"/>
              </a:rPr>
              <a:t>이름 입력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259" name="TextBox 412"/>
          <p:cNvSpPr txBox="1">
            <a:spLocks noChangeArrowheads="1"/>
          </p:cNvSpPr>
          <p:nvPr/>
        </p:nvSpPr>
        <p:spPr bwMode="auto">
          <a:xfrm>
            <a:off x="1857357" y="4929198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수정선택</a:t>
            </a:r>
          </a:p>
        </p:txBody>
      </p:sp>
      <p:sp>
        <p:nvSpPr>
          <p:cNvPr id="260" name="TextBox 413"/>
          <p:cNvSpPr txBox="1">
            <a:spLocks noChangeArrowheads="1"/>
          </p:cNvSpPr>
          <p:nvPr/>
        </p:nvSpPr>
        <p:spPr bwMode="auto">
          <a:xfrm>
            <a:off x="2928927" y="4929198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cxnSp>
        <p:nvCxnSpPr>
          <p:cNvPr id="261" name="직선 화살표 연결선 260"/>
          <p:cNvCxnSpPr>
            <a:stCxn id="219" idx="2"/>
            <a:endCxn id="217" idx="0"/>
          </p:cNvCxnSpPr>
          <p:nvPr/>
        </p:nvCxnSpPr>
        <p:spPr>
          <a:xfrm rot="16200000" flipH="1">
            <a:off x="7346173" y="3786190"/>
            <a:ext cx="785818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07" idx="2"/>
            <a:endCxn id="208" idx="0"/>
          </p:cNvCxnSpPr>
          <p:nvPr/>
        </p:nvCxnSpPr>
        <p:spPr>
          <a:xfrm rot="16200000" flipH="1">
            <a:off x="5274471" y="5072074"/>
            <a:ext cx="1428760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>
            <a:stCxn id="207" idx="2"/>
            <a:endCxn id="210" idx="0"/>
          </p:cNvCxnSpPr>
          <p:nvPr/>
        </p:nvCxnSpPr>
        <p:spPr>
          <a:xfrm rot="5400000">
            <a:off x="4914900" y="5426883"/>
            <a:ext cx="1428760" cy="4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209" idx="2"/>
            <a:endCxn id="207" idx="0"/>
          </p:cNvCxnSpPr>
          <p:nvPr/>
        </p:nvCxnSpPr>
        <p:spPr>
          <a:xfrm rot="5400000">
            <a:off x="5274471" y="3929066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15" idx="2"/>
            <a:endCxn id="213" idx="0"/>
          </p:cNvCxnSpPr>
          <p:nvPr/>
        </p:nvCxnSpPr>
        <p:spPr>
          <a:xfrm rot="5400000">
            <a:off x="3893339" y="4643446"/>
            <a:ext cx="571504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215" idx="2"/>
            <a:endCxn id="212" idx="0"/>
          </p:cNvCxnSpPr>
          <p:nvPr/>
        </p:nvCxnSpPr>
        <p:spPr>
          <a:xfrm rot="5400000">
            <a:off x="4250529" y="500063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214" idx="2"/>
            <a:endCxn id="215" idx="0"/>
          </p:cNvCxnSpPr>
          <p:nvPr/>
        </p:nvCxnSpPr>
        <p:spPr>
          <a:xfrm rot="5400000">
            <a:off x="4143372" y="3893347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396"/>
          <p:cNvSpPr txBox="1">
            <a:spLocks noChangeArrowheads="1"/>
          </p:cNvSpPr>
          <p:nvPr/>
        </p:nvSpPr>
        <p:spPr bwMode="auto">
          <a:xfrm>
            <a:off x="3428993" y="2714622"/>
            <a:ext cx="4667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등록 선택</a:t>
            </a:r>
          </a:p>
        </p:txBody>
      </p:sp>
      <p:sp>
        <p:nvSpPr>
          <p:cNvPr id="269" name="TextBox 329"/>
          <p:cNvSpPr txBox="1">
            <a:spLocks noChangeArrowheads="1"/>
          </p:cNvSpPr>
          <p:nvPr/>
        </p:nvSpPr>
        <p:spPr bwMode="auto">
          <a:xfrm>
            <a:off x="4500563" y="271462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</a:t>
            </a:r>
            <a:r>
              <a:rPr kumimoji="0" lang="en-US" altLang="ko-KR" sz="800" b="1" dirty="0">
                <a:ea typeface="굴림" charset="-127"/>
              </a:rPr>
              <a:t>/</a:t>
            </a:r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sp>
        <p:nvSpPr>
          <p:cNvPr id="270" name="TextBox 412"/>
          <p:cNvSpPr txBox="1">
            <a:spLocks noChangeArrowheads="1"/>
          </p:cNvSpPr>
          <p:nvPr/>
        </p:nvSpPr>
        <p:spPr bwMode="auto">
          <a:xfrm>
            <a:off x="3500431" y="4929198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수정선택</a:t>
            </a:r>
          </a:p>
        </p:txBody>
      </p:sp>
      <p:sp>
        <p:nvSpPr>
          <p:cNvPr id="271" name="TextBox 413"/>
          <p:cNvSpPr txBox="1">
            <a:spLocks noChangeArrowheads="1"/>
          </p:cNvSpPr>
          <p:nvPr/>
        </p:nvSpPr>
        <p:spPr bwMode="auto">
          <a:xfrm>
            <a:off x="4572001" y="4929198"/>
            <a:ext cx="466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삭제 선택</a:t>
            </a:r>
          </a:p>
        </p:txBody>
      </p:sp>
      <p:sp>
        <p:nvSpPr>
          <p:cNvPr id="272" name="TextBox 271"/>
          <p:cNvSpPr txBox="1">
            <a:spLocks noChangeArrowheads="1"/>
          </p:cNvSpPr>
          <p:nvPr/>
        </p:nvSpPr>
        <p:spPr bwMode="auto">
          <a:xfrm>
            <a:off x="5667380" y="2571744"/>
            <a:ext cx="719137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전화번호</a:t>
            </a:r>
            <a:endParaRPr kumimoji="0" lang="en-US" altLang="ko-KR" sz="800" b="1" dirty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입력</a:t>
            </a:r>
            <a:r>
              <a:rPr kumimoji="0" lang="en-US" altLang="ko-KR" sz="800" b="1" dirty="0" smtClean="0">
                <a:ea typeface="굴림" charset="-127"/>
              </a:rPr>
              <a:t>/</a:t>
            </a:r>
          </a:p>
          <a:p>
            <a:r>
              <a:rPr kumimoji="0" lang="ko-KR" altLang="en-US" sz="800" b="1" dirty="0" smtClean="0">
                <a:ea typeface="굴림" charset="-127"/>
              </a:rPr>
              <a:t>이름 입력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273" name="TextBox 272"/>
          <p:cNvSpPr txBox="1">
            <a:spLocks noChangeArrowheads="1"/>
          </p:cNvSpPr>
          <p:nvPr/>
        </p:nvSpPr>
        <p:spPr bwMode="auto">
          <a:xfrm>
            <a:off x="3952868" y="3643314"/>
            <a:ext cx="719137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lang="ko-KR" altLang="en-US" sz="800" b="1" dirty="0" smtClean="0">
                <a:ea typeface="굴림" charset="-127"/>
              </a:rPr>
              <a:t>계좌</a:t>
            </a:r>
            <a:r>
              <a:rPr kumimoji="0" lang="ko-KR" altLang="en-US" sz="800" b="1" dirty="0" smtClean="0">
                <a:ea typeface="굴림" charset="-127"/>
              </a:rPr>
              <a:t>번호</a:t>
            </a:r>
            <a:r>
              <a:rPr lang="en-US" altLang="ko-KR" sz="800" b="1" dirty="0" smtClean="0">
                <a:ea typeface="굴림" charset="-127"/>
              </a:rPr>
              <a:t>,</a:t>
            </a:r>
          </a:p>
          <a:p>
            <a:r>
              <a:rPr kumimoji="0" lang="ko-KR" altLang="en-US" sz="800" b="1" dirty="0" smtClean="0">
                <a:ea typeface="굴림" charset="-127"/>
              </a:rPr>
              <a:t>비밀번호 입력</a:t>
            </a:r>
            <a:endParaRPr kumimoji="0" lang="en-US" altLang="ko-KR" sz="800" b="1" dirty="0">
              <a:ea typeface="굴림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6024570" y="428625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3" action="ppaction://hlinksldjump"/>
              </a:rPr>
              <a:t>연봉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33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3" action="ppaction://hlinksldjump"/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5" name="TextBox 274"/>
          <p:cNvSpPr txBox="1">
            <a:spLocks noChangeArrowheads="1"/>
          </p:cNvSpPr>
          <p:nvPr/>
        </p:nvSpPr>
        <p:spPr bwMode="auto">
          <a:xfrm>
            <a:off x="5024438" y="3786190"/>
            <a:ext cx="719137" cy="21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lang="ko-KR" altLang="en-US" sz="800" b="1" dirty="0" smtClean="0">
                <a:ea typeface="굴림" charset="-127"/>
              </a:rPr>
              <a:t>계좌선택</a:t>
            </a:r>
            <a:endParaRPr kumimoji="0" lang="en-US" altLang="ko-KR" sz="800" b="1" dirty="0">
              <a:ea typeface="굴림" charset="-127"/>
            </a:endParaRPr>
          </a:p>
        </p:txBody>
      </p:sp>
      <p:sp>
        <p:nvSpPr>
          <p:cNvPr id="285" name="도넛 284"/>
          <p:cNvSpPr/>
          <p:nvPr/>
        </p:nvSpPr>
        <p:spPr bwMode="auto">
          <a:xfrm>
            <a:off x="9382156" y="214290"/>
            <a:ext cx="309562" cy="2730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86" name="직선 화살표 연결선 285"/>
          <p:cNvCxnSpPr>
            <a:stCxn id="222" idx="0"/>
            <a:endCxn id="285" idx="4"/>
          </p:cNvCxnSpPr>
          <p:nvPr/>
        </p:nvCxnSpPr>
        <p:spPr bwMode="auto">
          <a:xfrm rot="16200000" flipV="1">
            <a:off x="9375788" y="648489"/>
            <a:ext cx="369892" cy="475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376"/>
          <p:cNvSpPr txBox="1">
            <a:spLocks noChangeArrowheads="1"/>
          </p:cNvSpPr>
          <p:nvPr/>
        </p:nvSpPr>
        <p:spPr bwMode="auto">
          <a:xfrm>
            <a:off x="8310586" y="642918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>
                <a:ea typeface="굴림" charset="-127"/>
              </a:rPr>
              <a:t>종료</a:t>
            </a:r>
            <a:endParaRPr kumimoji="0" lang="en-US" altLang="ko-KR" sz="800" b="1" dirty="0">
              <a:ea typeface="굴림" charset="-127"/>
            </a:endParaRPr>
          </a:p>
          <a:p>
            <a:r>
              <a:rPr kumimoji="0" lang="ko-KR" altLang="en-US" sz="800" b="1" dirty="0">
                <a:ea typeface="굴림" charset="-127"/>
              </a:rPr>
              <a:t>선택</a:t>
            </a:r>
          </a:p>
        </p:txBody>
      </p:sp>
      <p:cxnSp>
        <p:nvCxnSpPr>
          <p:cNvPr id="298" name="직선 화살표 연결선 297"/>
          <p:cNvCxnSpPr>
            <a:stCxn id="207" idx="2"/>
            <a:endCxn id="216" idx="0"/>
          </p:cNvCxnSpPr>
          <p:nvPr/>
        </p:nvCxnSpPr>
        <p:spPr>
          <a:xfrm rot="16200000" flipH="1">
            <a:off x="6712754" y="3633790"/>
            <a:ext cx="1428760" cy="35909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207" idx="2"/>
            <a:endCxn id="223" idx="0"/>
          </p:cNvCxnSpPr>
          <p:nvPr/>
        </p:nvCxnSpPr>
        <p:spPr>
          <a:xfrm rot="16200000" flipH="1">
            <a:off x="6353184" y="3993361"/>
            <a:ext cx="1428760" cy="28718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207" idx="2"/>
            <a:endCxn id="220" idx="0"/>
          </p:cNvCxnSpPr>
          <p:nvPr/>
        </p:nvCxnSpPr>
        <p:spPr>
          <a:xfrm rot="16200000" flipH="1">
            <a:off x="5993613" y="4352932"/>
            <a:ext cx="1428760" cy="2152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207" idx="2"/>
            <a:endCxn id="221" idx="0"/>
          </p:cNvCxnSpPr>
          <p:nvPr/>
        </p:nvCxnSpPr>
        <p:spPr>
          <a:xfrm rot="16200000" flipH="1">
            <a:off x="5634042" y="4712503"/>
            <a:ext cx="1428760" cy="14335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413"/>
          <p:cNvSpPr txBox="1">
            <a:spLocks noChangeArrowheads="1"/>
          </p:cNvSpPr>
          <p:nvPr/>
        </p:nvSpPr>
        <p:spPr bwMode="auto">
          <a:xfrm>
            <a:off x="5257799" y="5786454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입금선택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11" name="TextBox 413"/>
          <p:cNvSpPr txBox="1">
            <a:spLocks noChangeArrowheads="1"/>
          </p:cNvSpPr>
          <p:nvPr/>
        </p:nvSpPr>
        <p:spPr bwMode="auto">
          <a:xfrm>
            <a:off x="5829303" y="5786454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smtClean="0">
                <a:ea typeface="굴림" charset="-127"/>
              </a:rPr>
              <a:t>출금선택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12" name="TextBox 413"/>
          <p:cNvSpPr txBox="1">
            <a:spLocks noChangeArrowheads="1"/>
          </p:cNvSpPr>
          <p:nvPr/>
        </p:nvSpPr>
        <p:spPr bwMode="auto">
          <a:xfrm>
            <a:off x="6453198" y="5786454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smtClean="0">
                <a:ea typeface="굴림" charset="-127"/>
              </a:rPr>
              <a:t>적금선택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13" name="TextBox 413"/>
          <p:cNvSpPr txBox="1">
            <a:spLocks noChangeArrowheads="1"/>
          </p:cNvSpPr>
          <p:nvPr/>
        </p:nvSpPr>
        <p:spPr bwMode="auto">
          <a:xfrm>
            <a:off x="7024702" y="5786454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대출선택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20" name="TextBox 413"/>
          <p:cNvSpPr txBox="1">
            <a:spLocks noChangeArrowheads="1"/>
          </p:cNvSpPr>
          <p:nvPr/>
        </p:nvSpPr>
        <p:spPr bwMode="auto">
          <a:xfrm>
            <a:off x="7596206" y="5786454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잔액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21" name="TextBox 413"/>
          <p:cNvSpPr txBox="1">
            <a:spLocks noChangeArrowheads="1"/>
          </p:cNvSpPr>
          <p:nvPr/>
        </p:nvSpPr>
        <p:spPr bwMode="auto">
          <a:xfrm>
            <a:off x="9024966" y="5786454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거래내역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cxnSp>
        <p:nvCxnSpPr>
          <p:cNvPr id="323" name="직선 화살표 연결선 322"/>
          <p:cNvCxnSpPr>
            <a:stCxn id="219" idx="2"/>
            <a:endCxn id="274" idx="0"/>
          </p:cNvCxnSpPr>
          <p:nvPr/>
        </p:nvCxnSpPr>
        <p:spPr>
          <a:xfrm rot="5400000">
            <a:off x="6596074" y="3250405"/>
            <a:ext cx="785818" cy="12858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413"/>
          <p:cNvSpPr txBox="1">
            <a:spLocks noChangeArrowheads="1"/>
          </p:cNvSpPr>
          <p:nvPr/>
        </p:nvSpPr>
        <p:spPr bwMode="auto">
          <a:xfrm>
            <a:off x="7453330" y="1571612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  <a:hlinkClick r:id="rId34" action="ppaction://hlinksldjump"/>
              </a:rPr>
              <a:t>기타선택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29" name="TextBox 413"/>
          <p:cNvSpPr txBox="1">
            <a:spLocks noChangeArrowheads="1"/>
          </p:cNvSpPr>
          <p:nvPr/>
        </p:nvSpPr>
        <p:spPr bwMode="auto">
          <a:xfrm>
            <a:off x="452406" y="1571612"/>
            <a:ext cx="633418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  <a:hlinkClick r:id="rId35" action="ppaction://hlinksldjump"/>
              </a:rPr>
              <a:t>은행원</a:t>
            </a:r>
            <a:endParaRPr kumimoji="0" lang="en-US" altLang="ko-KR" sz="800" b="1" dirty="0" smtClean="0">
              <a:ea typeface="굴림" charset="-127"/>
              <a:hlinkClick r:id="rId35" action="ppaction://hlinksldjump"/>
            </a:endParaRPr>
          </a:p>
          <a:p>
            <a:r>
              <a:rPr kumimoji="0" lang="ko-KR" altLang="en-US" sz="800" b="1" dirty="0" smtClean="0">
                <a:ea typeface="굴림" charset="-127"/>
                <a:hlinkClick r:id="rId35" action="ppaction://hlinksldjump"/>
              </a:rPr>
              <a:t>관리선택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30" name="TextBox 413"/>
          <p:cNvSpPr txBox="1">
            <a:spLocks noChangeArrowheads="1"/>
          </p:cNvSpPr>
          <p:nvPr/>
        </p:nvSpPr>
        <p:spPr bwMode="auto">
          <a:xfrm>
            <a:off x="7167578" y="3929066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은행잔액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31" name="TextBox 413"/>
          <p:cNvSpPr txBox="1">
            <a:spLocks noChangeArrowheads="1"/>
          </p:cNvSpPr>
          <p:nvPr/>
        </p:nvSpPr>
        <p:spPr bwMode="auto">
          <a:xfrm>
            <a:off x="6524605" y="3929066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이자율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설정선택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32" name="TextBox 413"/>
          <p:cNvSpPr txBox="1">
            <a:spLocks noChangeArrowheads="1"/>
          </p:cNvSpPr>
          <p:nvPr/>
        </p:nvSpPr>
        <p:spPr bwMode="auto">
          <a:xfrm>
            <a:off x="5953132" y="3357562"/>
            <a:ext cx="676284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smtClean="0">
                <a:ea typeface="굴림" charset="-127"/>
              </a:rPr>
              <a:t>연봉수정선택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40" name="TextBox 413"/>
          <p:cNvSpPr txBox="1">
            <a:spLocks noChangeArrowheads="1"/>
          </p:cNvSpPr>
          <p:nvPr/>
        </p:nvSpPr>
        <p:spPr bwMode="auto">
          <a:xfrm>
            <a:off x="2309794" y="1571612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  <a:hlinkClick r:id="rId36" action="ppaction://hlinksldjump"/>
              </a:rPr>
              <a:t>고객관리</a:t>
            </a:r>
            <a:endParaRPr kumimoji="0" lang="en-US" altLang="ko-KR" sz="800" b="1" dirty="0" smtClean="0">
              <a:ea typeface="굴림" charset="-127"/>
              <a:hlinkClick r:id="rId36" action="ppaction://hlinksldjump"/>
            </a:endParaRPr>
          </a:p>
          <a:p>
            <a:r>
              <a:rPr kumimoji="0" lang="ko-KR" altLang="en-US" sz="800" b="1" dirty="0" smtClean="0">
                <a:ea typeface="굴림" charset="-127"/>
                <a:hlinkClick r:id="rId36" action="ppaction://hlinksldjump"/>
              </a:rPr>
              <a:t>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41" name="TextBox 413"/>
          <p:cNvSpPr txBox="1">
            <a:spLocks noChangeArrowheads="1"/>
          </p:cNvSpPr>
          <p:nvPr/>
        </p:nvSpPr>
        <p:spPr bwMode="auto">
          <a:xfrm>
            <a:off x="3809992" y="1571612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  <a:hlinkClick r:id="rId37" action="ppaction://hlinksldjump"/>
              </a:rPr>
              <a:t>계좌관리</a:t>
            </a:r>
            <a:endParaRPr kumimoji="0" lang="en-US" altLang="ko-KR" sz="800" b="1" dirty="0" smtClean="0">
              <a:ea typeface="굴림" charset="-127"/>
              <a:hlinkClick r:id="rId37" action="ppaction://hlinksldjump"/>
            </a:endParaRPr>
          </a:p>
          <a:p>
            <a:r>
              <a:rPr kumimoji="0" lang="ko-KR" altLang="en-US" sz="800" b="1" dirty="0" smtClean="0">
                <a:ea typeface="굴림" charset="-127"/>
                <a:hlinkClick r:id="rId37" action="ppaction://hlinksldjump"/>
              </a:rPr>
              <a:t>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42" name="TextBox 413"/>
          <p:cNvSpPr txBox="1">
            <a:spLocks noChangeArrowheads="1"/>
          </p:cNvSpPr>
          <p:nvPr/>
        </p:nvSpPr>
        <p:spPr bwMode="auto">
          <a:xfrm>
            <a:off x="4738686" y="1571612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  <a:hlinkClick r:id="rId38" action="ppaction://hlinksldjump"/>
              </a:rPr>
              <a:t>은행업무</a:t>
            </a:r>
            <a:endParaRPr kumimoji="0" lang="en-US" altLang="ko-KR" sz="800" b="1" dirty="0" smtClean="0">
              <a:ea typeface="굴림" charset="-127"/>
              <a:hlinkClick r:id="rId38" action="ppaction://hlinksldjump"/>
            </a:endParaRPr>
          </a:p>
          <a:p>
            <a:r>
              <a:rPr kumimoji="0" lang="ko-KR" altLang="en-US" sz="800" b="1" dirty="0" smtClean="0">
                <a:ea typeface="굴림" charset="-127"/>
                <a:hlinkClick r:id="rId38" action="ppaction://hlinksldjump"/>
              </a:rPr>
              <a:t>관리선택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310586" y="4286256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39" action="ppaction://hlinksldjump"/>
              </a:rPr>
              <a:t>대출한도 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9096404" y="4286256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0" action="ppaction://hlinksldjump"/>
              </a:rPr>
              <a:t>신용등급 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8" name="직선 화살표 연결선 127"/>
          <p:cNvCxnSpPr>
            <a:stCxn id="219" idx="2"/>
            <a:endCxn id="111" idx="0"/>
          </p:cNvCxnSpPr>
          <p:nvPr/>
        </p:nvCxnSpPr>
        <p:spPr>
          <a:xfrm rot="16200000" flipH="1">
            <a:off x="7756941" y="3375421"/>
            <a:ext cx="785818" cy="10358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219" idx="2"/>
            <a:endCxn id="112" idx="0"/>
          </p:cNvCxnSpPr>
          <p:nvPr/>
        </p:nvCxnSpPr>
        <p:spPr>
          <a:xfrm rot="16200000" flipH="1">
            <a:off x="8149850" y="2982512"/>
            <a:ext cx="785818" cy="18216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413"/>
          <p:cNvSpPr txBox="1">
            <a:spLocks noChangeArrowheads="1"/>
          </p:cNvSpPr>
          <p:nvPr/>
        </p:nvSpPr>
        <p:spPr bwMode="auto">
          <a:xfrm>
            <a:off x="9191620" y="3857628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lang="ko-KR" altLang="en-US" sz="800" b="1" smtClean="0">
                <a:ea typeface="굴림" charset="-127"/>
              </a:rPr>
              <a:t>신용 등급설정 </a:t>
            </a:r>
            <a:r>
              <a:rPr lang="ko-KR" altLang="en-US" sz="800" b="1" dirty="0" smtClean="0">
                <a:ea typeface="굴림" charset="-127"/>
              </a:rPr>
              <a:t>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137" name="TextBox 413"/>
          <p:cNvSpPr txBox="1">
            <a:spLocks noChangeArrowheads="1"/>
          </p:cNvSpPr>
          <p:nvPr/>
        </p:nvSpPr>
        <p:spPr bwMode="auto">
          <a:xfrm>
            <a:off x="7881958" y="3929066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대출 한도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lang="ko-KR" altLang="en-US" sz="800" b="1" dirty="0" smtClean="0">
                <a:ea typeface="굴림" charset="-127"/>
              </a:rPr>
              <a:t>설정 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5216" y="1428736"/>
            <a:ext cx="9715568" cy="5286388"/>
          </a:xfrm>
          <a:prstGeom prst="roundRect">
            <a:avLst/>
          </a:prstGeom>
          <a:noFill/>
          <a:ln w="31750">
            <a:solidFill>
              <a:srgbClr val="AD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13" tIns="38606" rIns="77213" bIns="386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095480" y="1000108"/>
            <a:ext cx="2143140" cy="428628"/>
            <a:chOff x="2095480" y="1000108"/>
            <a:chExt cx="2143140" cy="428628"/>
          </a:xfrm>
        </p:grpSpPr>
        <p:cxnSp>
          <p:nvCxnSpPr>
            <p:cNvPr id="129" name="직선 화살표 연결선 128"/>
            <p:cNvCxnSpPr/>
            <p:nvPr/>
          </p:nvCxnSpPr>
          <p:spPr>
            <a:xfrm>
              <a:off x="2095480" y="1000108"/>
              <a:ext cx="21431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>
              <a:off x="1881960" y="1214422"/>
              <a:ext cx="427834" cy="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2166918" y="642918"/>
            <a:ext cx="785818" cy="215421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8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8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881034" y="4071942"/>
            <a:ext cx="64294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1" action="ppaction://hlinksldjump"/>
              </a:rPr>
              <a:t>보안비밀번호 로그인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8" name="TextBox 412"/>
          <p:cNvSpPr txBox="1">
            <a:spLocks noChangeArrowheads="1"/>
          </p:cNvSpPr>
          <p:nvPr/>
        </p:nvSpPr>
        <p:spPr bwMode="auto">
          <a:xfrm>
            <a:off x="595282" y="4572008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보안 비밀번호 입력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121" name="슬라이드 번호 개체 틀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167578" y="200024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2" action="ppaction://hlinksldjump"/>
              </a:rPr>
              <a:t>보안 비밀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42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2" action="ppaction://hlinksldjump"/>
              </a:rPr>
              <a:t>번호 로그인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8" name="직선 화살표 연결선 137"/>
          <p:cNvCxnSpPr>
            <a:stCxn id="134" idx="2"/>
            <a:endCxn id="219" idx="0"/>
          </p:cNvCxnSpPr>
          <p:nvPr/>
        </p:nvCxnSpPr>
        <p:spPr>
          <a:xfrm rot="5400000">
            <a:off x="7310454" y="2750339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881034" y="5072074"/>
            <a:ext cx="64294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3" action="ppaction://hlinksldjump"/>
              </a:rPr>
              <a:t>은행원 정보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hlinkClick r:id="rId43" action="ppaction://hlinksldjump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43" action="ppaction://hlinksldjump"/>
              </a:rPr>
              <a:t>출력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47" name="직선 화살표 연결선 146"/>
          <p:cNvCxnSpPr>
            <a:stCxn id="143" idx="2"/>
            <a:endCxn id="131" idx="0"/>
          </p:cNvCxnSpPr>
          <p:nvPr/>
        </p:nvCxnSpPr>
        <p:spPr>
          <a:xfrm rot="5400000">
            <a:off x="916753" y="4786322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관 리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고객 등록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고객 수정</a:t>
            </a:r>
            <a:r>
              <a:rPr lang="en-US" altLang="ko-KR" sz="2000" dirty="0" smtClean="0">
                <a:hlinkClick r:id="rId4" action="ppaction://hlinksldjump"/>
              </a:rPr>
              <a:t>/</a:t>
            </a: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</a:t>
            </a:r>
            <a:r>
              <a:rPr lang="ko-KR" altLang="en-US" sz="2000" dirty="0" smtClean="0"/>
              <a:t>  </a:t>
            </a:r>
            <a:r>
              <a:rPr lang="ko-KR" altLang="en-US" sz="2000" dirty="0" smtClean="0">
                <a:hlinkClick r:id="rId2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등 </a:t>
            </a:r>
            <a:r>
              <a:rPr lang="ko-KR" altLang="en-US" sz="4000" dirty="0" err="1" smtClean="0">
                <a:hlinkClick r:id="rId2" action="ppaction://hlinksldjump"/>
              </a:rPr>
              <a:t>록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이름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연봉 </a:t>
            </a:r>
            <a:r>
              <a:rPr lang="en-US" altLang="ko-KR" sz="2000" dirty="0" smtClean="0"/>
              <a:t>: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2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이름으로 조회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연락처로 조회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5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이 </a:t>
            </a:r>
            <a:r>
              <a:rPr lang="ko-KR" altLang="en-US" sz="4000" dirty="0" err="1" smtClean="0">
                <a:hlinkClick r:id="rId2" action="ppaction://hlinksldjump"/>
              </a:rPr>
              <a:t>름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으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2406" y="1071546"/>
            <a:ext cx="58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ko-KR" altLang="en-US" sz="2000" dirty="0" smtClean="0"/>
              <a:t>고객의 이름을 입력하세요</a:t>
            </a:r>
            <a:r>
              <a:rPr lang="en-US" altLang="ko-KR" sz="2000" dirty="0" smtClean="0"/>
              <a:t>. &gt;&gt; </a:t>
            </a:r>
            <a:r>
              <a:rPr lang="ko-KR" altLang="en-US" sz="2000" dirty="0" smtClean="0">
                <a:hlinkClick r:id="rId3" action="ppaction://hlinksldjump"/>
              </a:rPr>
              <a:t>홍길동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연 </a:t>
            </a:r>
            <a:r>
              <a:rPr lang="ko-KR" altLang="en-US" sz="4000" dirty="0" err="1" smtClean="0">
                <a:hlinkClick r:id="rId2" action="ppaction://hlinksldjump"/>
              </a:rPr>
              <a:t>락</a:t>
            </a:r>
            <a:r>
              <a:rPr lang="ko-KR" altLang="en-US" sz="4000" dirty="0" smtClean="0">
                <a:hlinkClick r:id="rId2" action="ppaction://hlinksldjump"/>
              </a:rPr>
              <a:t> 처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은행원의 연락처를 입력해주세요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01044504938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정 보 출 </a:t>
            </a:r>
            <a:r>
              <a:rPr lang="ko-KR" altLang="en-US" sz="4000" dirty="0" err="1" smtClean="0">
                <a:hlinkClick r:id="rId2" action="ppaction://hlinksldjump"/>
              </a:rPr>
              <a:t>력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고객번호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연봉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신용등급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등록된 계좌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원하시는 메뉴를 선택하세요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5" action="ppaction://hlinksldjump"/>
              </a:rPr>
              <a:t>0.   </a:t>
            </a:r>
            <a:r>
              <a:rPr lang="ko-KR" altLang="en-US" sz="2000" dirty="0" smtClean="0">
                <a:hlinkClick r:id="rId6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 객  수 정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2406" y="1071546"/>
            <a:ext cx="5143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연락처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연봉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4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연 </a:t>
            </a:r>
            <a:r>
              <a:rPr lang="ko-KR" altLang="en-US" sz="4000" dirty="0" err="1" smtClean="0">
                <a:hlinkClick r:id="rId2" action="ppaction://hlinksldjump"/>
              </a:rPr>
              <a:t>락</a:t>
            </a:r>
            <a:r>
              <a:rPr lang="ko-KR" altLang="en-US" sz="4000" dirty="0" smtClean="0">
                <a:hlinkClick r:id="rId2" action="ppaction://hlinksldjump"/>
              </a:rPr>
              <a:t> 처  수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현재 연락처 </a:t>
            </a:r>
            <a:r>
              <a:rPr lang="en-US" altLang="ko-KR" sz="2000" dirty="0" smtClean="0"/>
              <a:t>&gt;&gt; 01044504938</a:t>
            </a:r>
          </a:p>
          <a:p>
            <a:pPr marL="457200" indent="-457200"/>
            <a:r>
              <a:rPr lang="ko-KR" altLang="en-US" sz="2000" dirty="0" smtClean="0"/>
              <a:t>새로운 연락처 </a:t>
            </a:r>
            <a:r>
              <a:rPr lang="en-US" altLang="ko-KR" sz="2000" dirty="0" smtClean="0"/>
              <a:t>&gt;&gt; 01012345678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삭 제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삭제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2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관 리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계좌 등록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계좌 수정</a:t>
            </a:r>
            <a:r>
              <a:rPr lang="en-US" altLang="ko-KR" sz="2000" dirty="0" smtClean="0">
                <a:hlinkClick r:id="rId4" action="ppaction://hlinksldjump"/>
              </a:rPr>
              <a:t>/</a:t>
            </a: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</a:t>
            </a:r>
            <a:r>
              <a:rPr lang="ko-KR" altLang="en-US" sz="2000" dirty="0" smtClean="0"/>
              <a:t>  </a:t>
            </a:r>
            <a:r>
              <a:rPr lang="ko-KR" altLang="en-US" sz="2000" dirty="0" smtClean="0">
                <a:hlinkClick r:id="rId2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81166" y="214290"/>
            <a:ext cx="5857916" cy="6215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860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linkClick r:id="rId2" action="ppaction://hlinksldjump"/>
              </a:rPr>
              <a:t>은행원 관리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496" y="1071546"/>
            <a:ext cx="92869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은행원관리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0124" y="2357430"/>
            <a:ext cx="857256" cy="493464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은행원 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이름 입력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연락처 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95744" y="1357298"/>
            <a:ext cx="1500197" cy="500067"/>
            <a:chOff x="4238620" y="1643050"/>
            <a:chExt cx="1500197" cy="500067"/>
          </a:xfrm>
        </p:grpSpPr>
        <p:cxnSp>
          <p:nvCxnSpPr>
            <p:cNvPr id="10" name="직선 화살표 연결선 9"/>
            <p:cNvCxnSpPr>
              <a:stCxn id="7" idx="2"/>
              <a:endCxn id="12" idx="0"/>
            </p:cNvCxnSpPr>
            <p:nvPr/>
          </p:nvCxnSpPr>
          <p:spPr>
            <a:xfrm rot="5400000">
              <a:off x="4363637" y="1518034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2"/>
              <a:endCxn id="14" idx="0"/>
            </p:cNvCxnSpPr>
            <p:nvPr/>
          </p:nvCxnSpPr>
          <p:spPr>
            <a:xfrm rot="16200000" flipH="1">
              <a:off x="5113735" y="1518033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3667116" y="1857364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 등록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7116" y="1428736"/>
            <a:ext cx="785818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은행원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등록 </a:t>
            </a:r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선택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314" y="1857364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 수정</a:t>
            </a:r>
            <a:r>
              <a:rPr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4504" y="1357298"/>
            <a:ext cx="714380" cy="507809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은행원 수정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stCxn id="14" idx="2"/>
            <a:endCxn id="39" idx="0"/>
          </p:cNvCxnSpPr>
          <p:nvPr/>
        </p:nvCxnSpPr>
        <p:spPr>
          <a:xfrm rot="5400000">
            <a:off x="5238752" y="2571744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167314" y="4000504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17281" y="4286256"/>
            <a:ext cx="1393041" cy="500067"/>
            <a:chOff x="5060157" y="3286124"/>
            <a:chExt cx="1393041" cy="500067"/>
          </a:xfrm>
        </p:grpSpPr>
        <p:cxnSp>
          <p:nvCxnSpPr>
            <p:cNvPr id="21" name="직선 화살표 연결선 20"/>
            <p:cNvCxnSpPr>
              <a:stCxn id="19" idx="2"/>
              <a:endCxn id="23" idx="0"/>
            </p:cNvCxnSpPr>
            <p:nvPr/>
          </p:nvCxnSpPr>
          <p:spPr>
            <a:xfrm rot="5400000">
              <a:off x="5149455" y="3196827"/>
              <a:ext cx="500066" cy="6786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9" idx="2"/>
              <a:endCxn id="24" idx="0"/>
            </p:cNvCxnSpPr>
            <p:nvPr/>
          </p:nvCxnSpPr>
          <p:spPr>
            <a:xfrm rot="16200000" flipH="1">
              <a:off x="5845975" y="3178967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4524372" y="4786322"/>
            <a:ext cx="785818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정보수정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953132" y="4786322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은행원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2934" y="4357694"/>
            <a:ext cx="928694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은행원 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8" y="4286256"/>
            <a:ext cx="857256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은행원정보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24372" y="5929330"/>
            <a:ext cx="78435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수정항목 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1430" y="4429132"/>
            <a:ext cx="718989" cy="3549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완료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취소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3000" y="5214950"/>
            <a:ext cx="714380" cy="770463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수정 항목</a:t>
            </a:r>
            <a:endParaRPr lang="en-US" altLang="ko-KR" sz="900" b="1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선택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수정내용 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</a:p>
          <a:p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1" name="구부러진 연결선 30"/>
          <p:cNvCxnSpPr>
            <a:stCxn id="27" idx="1"/>
            <a:endCxn id="19" idx="1"/>
          </p:cNvCxnSpPr>
          <p:nvPr/>
        </p:nvCxnSpPr>
        <p:spPr>
          <a:xfrm rot="10800000" flipH="1">
            <a:off x="4524372" y="4143380"/>
            <a:ext cx="642942" cy="1928826"/>
          </a:xfrm>
          <a:prstGeom prst="curvedConnector3">
            <a:avLst>
              <a:gd name="adj1" fmla="val -35555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238488" y="1071546"/>
            <a:ext cx="1143008" cy="285752"/>
            <a:chOff x="3381364" y="2000240"/>
            <a:chExt cx="1143008" cy="285752"/>
          </a:xfrm>
        </p:grpSpPr>
        <p:sp>
          <p:nvSpPr>
            <p:cNvPr id="33" name="타원 32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33" idx="6"/>
            </p:cNvCxnSpPr>
            <p:nvPr/>
          </p:nvCxnSpPr>
          <p:spPr>
            <a:xfrm>
              <a:off x="3690929" y="2143116"/>
              <a:ext cx="83344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모서리가 둥근 직사각형 38"/>
          <p:cNvSpPr/>
          <p:nvPr/>
        </p:nvSpPr>
        <p:spPr>
          <a:xfrm>
            <a:off x="5167314" y="2928934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보안 비밀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번호 로그인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5" name="직선 화살표 연결선 44"/>
          <p:cNvCxnSpPr>
            <a:stCxn id="23" idx="2"/>
            <a:endCxn id="27" idx="0"/>
          </p:cNvCxnSpPr>
          <p:nvPr/>
        </p:nvCxnSpPr>
        <p:spPr>
          <a:xfrm rot="5400000">
            <a:off x="4488287" y="5500336"/>
            <a:ext cx="857256" cy="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834430" y="2357430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762860" y="2571744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05736" y="2214554"/>
            <a:ext cx="642942" cy="2164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53000" y="3429000"/>
            <a:ext cx="714380" cy="3549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비밀번호 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6" name="직선 화살표 연결선 55"/>
          <p:cNvCxnSpPr>
            <a:stCxn id="39" idx="2"/>
            <a:endCxn id="19" idx="0"/>
          </p:cNvCxnSpPr>
          <p:nvPr/>
        </p:nvCxnSpPr>
        <p:spPr>
          <a:xfrm rot="5400000">
            <a:off x="5203033" y="3607595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등 </a:t>
            </a:r>
            <a:r>
              <a:rPr lang="ko-KR" altLang="en-US" sz="4000" dirty="0" err="1" smtClean="0">
                <a:hlinkClick r:id="rId2" action="ppaction://hlinksldjump"/>
              </a:rPr>
              <a:t>록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계좌 종류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계좌 비밀번호 </a:t>
            </a:r>
            <a:r>
              <a:rPr lang="en-US" altLang="ko-KR" sz="2000" dirty="0" smtClean="0"/>
              <a:t>: 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2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계좌 번호를 입력해 주세요 </a:t>
            </a:r>
            <a:r>
              <a:rPr lang="en-US" altLang="ko-KR" sz="2000" dirty="0" smtClean="0"/>
              <a:t>&gt;&gt; </a:t>
            </a:r>
            <a:r>
              <a:rPr lang="en-US" altLang="ko-KR" sz="2000" dirty="0" smtClean="0">
                <a:hlinkClick r:id="rId3" action="ppaction://hlinksldjump"/>
              </a:rPr>
              <a:t>12312123456</a:t>
            </a:r>
            <a:r>
              <a:rPr lang="en-US" altLang="ko-KR" sz="2000" dirty="0" smtClean="0"/>
              <a:t> 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정 보  출 </a:t>
            </a:r>
            <a:r>
              <a:rPr lang="ko-KR" altLang="en-US" sz="4000" dirty="0" err="1" smtClean="0">
                <a:hlinkClick r:id="rId2" action="ppaction://hlinksldjump"/>
              </a:rPr>
              <a:t>력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계좌 번호 </a:t>
            </a:r>
            <a:r>
              <a:rPr lang="en-US" altLang="ko-KR" sz="2000" dirty="0" smtClean="0"/>
              <a:t>: 123-12-123456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계좌 종류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대출 계좌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계좌 비밀번호 </a:t>
            </a:r>
            <a:r>
              <a:rPr lang="en-US" altLang="ko-KR" sz="2000" dirty="0" smtClean="0"/>
              <a:t>: ****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예금주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원하시는 메뉴를 선택하세요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삭제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5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수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계좌 종류 수정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계좌 비밀번호 수정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4" action="ppaction://hlinksldjump"/>
              </a:rPr>
              <a:t>메인 메뉴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비 밀 번 호  수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현재 비밀번호 </a:t>
            </a:r>
            <a:r>
              <a:rPr lang="en-US" altLang="ko-KR" sz="2000" dirty="0" smtClean="0"/>
              <a:t>&gt;&gt; ****(0000)</a:t>
            </a:r>
          </a:p>
          <a:p>
            <a:pPr marL="457200" indent="-457200"/>
            <a:r>
              <a:rPr lang="ko-KR" altLang="en-US" sz="2000" dirty="0" smtClean="0"/>
              <a:t>새로운 비밀번호 </a:t>
            </a:r>
            <a:r>
              <a:rPr lang="en-US" altLang="ko-KR" sz="2000" dirty="0" smtClean="0"/>
              <a:t>&gt;&gt; ****(1111)</a:t>
            </a:r>
          </a:p>
          <a:p>
            <a:pPr marL="457200" indent="-457200"/>
            <a:r>
              <a:rPr lang="ko-KR" altLang="en-US" sz="2000" dirty="0" smtClean="0"/>
              <a:t>비밀번호 재입력 </a:t>
            </a:r>
            <a:r>
              <a:rPr lang="en-US" altLang="ko-KR" sz="2000" dirty="0" smtClean="0"/>
              <a:t>&gt;&gt; ****(1111)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입력을 완료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삭 제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삭제 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 </a:t>
            </a:r>
            <a:r>
              <a:rPr lang="en-US" altLang="ko-KR" sz="2000" dirty="0" smtClean="0"/>
              <a:t>/ </a:t>
            </a:r>
            <a:r>
              <a:rPr lang="en-US" altLang="ko-KR" sz="2000" dirty="0" smtClean="0">
                <a:hlinkClick r:id="rId4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 행 업 무 관 리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이름으로 조회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연락처로 조회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>
                <a:hlinkClick r:id="rId2" action="ppaction://hlinksldjump"/>
              </a:rPr>
              <a:t>메인 메뉴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이 </a:t>
            </a:r>
            <a:r>
              <a:rPr lang="ko-KR" altLang="en-US" sz="4000" dirty="0" err="1" smtClean="0">
                <a:hlinkClick r:id="rId2" action="ppaction://hlinksldjump"/>
              </a:rPr>
              <a:t>름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으</a:t>
            </a:r>
            <a:r>
              <a:rPr lang="ko-KR" altLang="en-US" sz="4000" dirty="0" smtClean="0">
                <a:hlinkClick r:id="rId2" action="ppaction://hlinksldjump"/>
              </a:rPr>
              <a:t>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85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고객의 이름을 입력하세요</a:t>
            </a:r>
            <a:r>
              <a:rPr lang="en-US" altLang="ko-KR" sz="2000" dirty="0" smtClean="0"/>
              <a:t>. &gt;&gt; </a:t>
            </a:r>
            <a:r>
              <a:rPr lang="ko-KR" altLang="en-US" sz="2000" dirty="0" smtClean="0">
                <a:hlinkClick r:id="rId3" action="ppaction://hlinksldjump"/>
              </a:rPr>
              <a:t>홍길동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연 </a:t>
            </a:r>
            <a:r>
              <a:rPr lang="ko-KR" altLang="en-US" sz="4000" dirty="0" err="1" smtClean="0">
                <a:hlinkClick r:id="rId2" action="ppaction://hlinksldjump"/>
              </a:rPr>
              <a:t>락</a:t>
            </a:r>
            <a:r>
              <a:rPr lang="ko-KR" altLang="en-US" sz="4000" dirty="0" smtClean="0">
                <a:hlinkClick r:id="rId2" action="ppaction://hlinksldjump"/>
              </a:rPr>
              <a:t> 처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고객의 연락처를 입력해주세요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01044504938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고 객  정 보 출 </a:t>
            </a:r>
            <a:r>
              <a:rPr lang="ko-KR" altLang="en-US" sz="4000" dirty="0" err="1" smtClean="0">
                <a:hlinkClick r:id="rId2" action="ppaction://hlinksldjump"/>
              </a:rPr>
              <a:t>력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72866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고객번호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주민등록번호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주소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연봉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신용등급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등록된 계좌  </a:t>
            </a:r>
            <a:r>
              <a:rPr lang="en-US" altLang="ko-KR" sz="2000" dirty="0" smtClean="0"/>
              <a:t>1. </a:t>
            </a:r>
            <a:r>
              <a:rPr lang="ko-KR" altLang="en-US" sz="2000" dirty="0" smtClean="0">
                <a:hlinkClick r:id="rId3" action="ppaction://hlinksldjump"/>
              </a:rPr>
              <a:t>입출금 계좌  </a:t>
            </a:r>
            <a:r>
              <a:rPr lang="en-US" altLang="ko-KR" sz="2000" dirty="0" smtClean="0">
                <a:hlinkClick r:id="rId3" action="ppaction://hlinksldjump"/>
              </a:rPr>
              <a:t>123-12-123456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                  2. </a:t>
            </a:r>
            <a:r>
              <a:rPr lang="ko-KR" altLang="en-US" sz="2000" dirty="0" smtClean="0"/>
              <a:t>대출 계좌    </a:t>
            </a:r>
            <a:r>
              <a:rPr lang="en-US" altLang="ko-KR" sz="2000" dirty="0" smtClean="0"/>
              <a:t>000-00-000000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계좌를 선택해 주세요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81166" y="214290"/>
            <a:ext cx="5857916" cy="6215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860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linkClick r:id="rId2" action="ppaction://hlinksldjump"/>
              </a:rPr>
              <a:t>고객 관리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10058" y="1357298"/>
            <a:ext cx="92869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고객관리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686" y="2928934"/>
            <a:ext cx="857256" cy="493464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이름 입력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연락처 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24306" y="1643050"/>
            <a:ext cx="1500197" cy="500067"/>
            <a:chOff x="4238620" y="1643050"/>
            <a:chExt cx="1500197" cy="500067"/>
          </a:xfrm>
        </p:grpSpPr>
        <p:cxnSp>
          <p:nvCxnSpPr>
            <p:cNvPr id="7" name="직선 화살표 연결선 6"/>
            <p:cNvCxnSpPr>
              <a:stCxn id="4" idx="2"/>
              <a:endCxn id="9" idx="0"/>
            </p:cNvCxnSpPr>
            <p:nvPr/>
          </p:nvCxnSpPr>
          <p:spPr>
            <a:xfrm rot="5400000">
              <a:off x="4363637" y="1518034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4" idx="2"/>
              <a:endCxn id="11" idx="0"/>
            </p:cNvCxnSpPr>
            <p:nvPr/>
          </p:nvCxnSpPr>
          <p:spPr>
            <a:xfrm rot="16200000" flipH="1">
              <a:off x="5113735" y="1518033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3595678" y="2143116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 등록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678" y="1714488"/>
            <a:ext cx="785818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등록 </a:t>
            </a:r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95876" y="2143116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3066" y="1643050"/>
            <a:ext cx="714380" cy="507809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1" idx="2"/>
            <a:endCxn id="16" idx="0"/>
          </p:cNvCxnSpPr>
          <p:nvPr/>
        </p:nvCxnSpPr>
        <p:spPr>
          <a:xfrm rot="5400000">
            <a:off x="5024438" y="300037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095876" y="3500438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81562" y="3786190"/>
            <a:ext cx="1357322" cy="500066"/>
            <a:chOff x="5095876" y="3286124"/>
            <a:chExt cx="1357322" cy="500066"/>
          </a:xfrm>
        </p:grpSpPr>
        <p:cxnSp>
          <p:nvCxnSpPr>
            <p:cNvPr id="18" name="직선 화살표 연결선 17"/>
            <p:cNvCxnSpPr>
              <a:stCxn id="16" idx="2"/>
              <a:endCxn id="20" idx="0"/>
            </p:cNvCxnSpPr>
            <p:nvPr/>
          </p:nvCxnSpPr>
          <p:spPr>
            <a:xfrm rot="5400000">
              <a:off x="5167314" y="3214686"/>
              <a:ext cx="500066" cy="6429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6" idx="2"/>
              <a:endCxn id="21" idx="0"/>
            </p:cNvCxnSpPr>
            <p:nvPr/>
          </p:nvCxnSpPr>
          <p:spPr>
            <a:xfrm rot="16200000" flipH="1">
              <a:off x="5845975" y="3178967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4524372" y="4286256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정보수정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81694" y="4286256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496" y="3857628"/>
            <a:ext cx="928694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 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4570" y="3786190"/>
            <a:ext cx="857256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 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81496" y="5357826"/>
            <a:ext cx="78435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수정항목 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9992" y="3929066"/>
            <a:ext cx="718989" cy="3549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완료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취소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4643446"/>
            <a:ext cx="718989" cy="770463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수정 항목</a:t>
            </a:r>
            <a:endParaRPr lang="en-US" altLang="ko-KR" sz="900" b="1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선택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수정내용 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</a:p>
          <a:p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20" idx="2"/>
          </p:cNvCxnSpPr>
          <p:nvPr/>
        </p:nvCxnSpPr>
        <p:spPr>
          <a:xfrm rot="5400000">
            <a:off x="4488653" y="4964917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4" idx="1"/>
            <a:endCxn id="16" idx="1"/>
          </p:cNvCxnSpPr>
          <p:nvPr/>
        </p:nvCxnSpPr>
        <p:spPr>
          <a:xfrm rot="10800000" flipH="1">
            <a:off x="4381496" y="3643314"/>
            <a:ext cx="714380" cy="1857388"/>
          </a:xfrm>
          <a:prstGeom prst="curvedConnector3">
            <a:avLst>
              <a:gd name="adj1" fmla="val -32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67050" y="1357298"/>
            <a:ext cx="1143008" cy="285752"/>
            <a:chOff x="3381364" y="2000240"/>
            <a:chExt cx="1143008" cy="285752"/>
          </a:xfrm>
        </p:grpSpPr>
        <p:sp>
          <p:nvSpPr>
            <p:cNvPr id="30" name="타원 29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1" name="직선 화살표 연결선 30"/>
            <p:cNvCxnSpPr>
              <a:stCxn id="30" idx="6"/>
            </p:cNvCxnSpPr>
            <p:nvPr/>
          </p:nvCxnSpPr>
          <p:spPr>
            <a:xfrm>
              <a:off x="3690929" y="2143116"/>
              <a:ext cx="83344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8834430" y="242886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2860" y="2643182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05736" y="2285992"/>
            <a:ext cx="642942" cy="2164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 정 보  출 </a:t>
            </a:r>
            <a:r>
              <a:rPr lang="ko-KR" altLang="en-US" sz="4000" dirty="0" err="1" smtClean="0">
                <a:hlinkClick r:id="rId2" action="ppaction://hlinksldjump"/>
              </a:rPr>
              <a:t>력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계좌 번호 </a:t>
            </a:r>
            <a:r>
              <a:rPr lang="en-US" altLang="ko-KR" sz="2000" dirty="0" smtClean="0"/>
              <a:t>: 123-12-123456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계좌 종류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입출금 계좌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계좌 비밀번호 </a:t>
            </a:r>
            <a:r>
              <a:rPr lang="en-US" altLang="ko-KR" sz="2000" dirty="0" smtClean="0"/>
              <a:t>: ****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예금주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연락처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원하시는 메뉴를 선택하세요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입금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출금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5" action="ppaction://hlinksldjump"/>
              </a:rPr>
              <a:t>계좌이체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>
                <a:hlinkClick r:id="rId6" action="ppaction://hlinksldjump"/>
              </a:rPr>
              <a:t>대출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7" action="ppaction://hlinksldjump"/>
              </a:rPr>
              <a:t>적금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>
                <a:hlinkClick r:id="rId8" action="ppaction://hlinksldjump"/>
              </a:rPr>
              <a:t>거래내역조회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9" action="ppaction://hlinksldjump"/>
              </a:rPr>
              <a:t>잔액조회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</a:t>
            </a:r>
            <a:r>
              <a:rPr lang="en-US" altLang="ko-KR" sz="2000" dirty="0" smtClean="0"/>
              <a:t>.   </a:t>
            </a:r>
            <a:r>
              <a:rPr lang="ko-KR" altLang="en-US" sz="2000" dirty="0" smtClean="0">
                <a:hlinkClick r:id="rId10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입   금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입금하실 금액을 입력하세요</a:t>
            </a:r>
            <a:r>
              <a:rPr lang="en-US" altLang="ko-KR" sz="2000" dirty="0" smtClean="0"/>
              <a:t>. &gt;&gt; 100000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 algn="just"/>
            <a:r>
              <a:rPr lang="ko-KR" altLang="en-US" sz="2000" dirty="0" smtClean="0"/>
              <a:t>입금하실 </a:t>
            </a:r>
            <a:r>
              <a:rPr lang="ko-KR" altLang="en-US" sz="2000" dirty="0" smtClean="0"/>
              <a:t>금액이 맞습니까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출   금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출금하실 금액을 입력하세요</a:t>
            </a:r>
            <a:r>
              <a:rPr lang="en-US" altLang="ko-KR" sz="2000" dirty="0" smtClean="0"/>
              <a:t>. &gt;&gt; 10000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비밀번호를 입력해주세요</a:t>
            </a:r>
            <a:r>
              <a:rPr lang="en-US" altLang="ko-KR" sz="2000" dirty="0" smtClean="0"/>
              <a:t>. &gt;&gt; ****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출금하실 금액이 맞습니까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r>
              <a:rPr lang="en-US" altLang="ko-KR" sz="2000" dirty="0" smtClean="0"/>
              <a:t> &gt;&gt;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계 좌 이 체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52406" y="1071546"/>
            <a:ext cx="83582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이체하실 계좌의 예금주를 입력해주세요</a:t>
            </a:r>
            <a:r>
              <a:rPr lang="en-US" altLang="ko-KR" sz="2000" dirty="0" smtClean="0"/>
              <a:t>. &gt;&gt; </a:t>
            </a:r>
            <a:r>
              <a:rPr lang="ko-KR" altLang="en-US" sz="2000" dirty="0" smtClean="0"/>
              <a:t>몰</a:t>
            </a:r>
            <a:r>
              <a:rPr lang="ko-KR" altLang="en-US" sz="2000" dirty="0" smtClean="0"/>
              <a:t>라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이체하실 계좌번호를 입력해주세요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&gt;&gt; </a:t>
            </a:r>
            <a:r>
              <a:rPr lang="en-US" altLang="ko-KR" sz="2000" dirty="0" smtClean="0"/>
              <a:t>12312123456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이체하실 금액을 입력해주세요</a:t>
            </a:r>
            <a:r>
              <a:rPr lang="en-US" altLang="ko-KR" sz="2000" dirty="0" smtClean="0"/>
              <a:t>. &gt;&gt; 100000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비밀번호를 입력해주세요</a:t>
            </a:r>
            <a:r>
              <a:rPr lang="en-US" altLang="ko-KR" sz="2000" dirty="0" smtClean="0"/>
              <a:t>. &gt;&gt; ****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이체하실 </a:t>
            </a:r>
            <a:r>
              <a:rPr lang="ko-KR" altLang="en-US" sz="2000" dirty="0" smtClean="0"/>
              <a:t>금액이 맞습니까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ko-KR" altLang="en-US" sz="2000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</p:spPr>
        <p:txBody>
          <a:bodyPr/>
          <a:lstStyle/>
          <a:p>
            <a:fld id="{47C8D438-3416-4458-A576-94912675374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대   출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대출하실 금액을 입력해주세요</a:t>
            </a:r>
            <a:r>
              <a:rPr lang="en-US" altLang="ko-KR" sz="2000" dirty="0" smtClean="0"/>
              <a:t>. &gt;&gt; 10000000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대출하실 기간을 입력해주세요</a:t>
            </a:r>
            <a:r>
              <a:rPr lang="en-US" altLang="ko-KR" sz="2000" dirty="0" smtClean="0"/>
              <a:t>. &gt;&gt; 24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비밀번호를 입력해주세요</a:t>
            </a:r>
            <a:r>
              <a:rPr lang="en-US" altLang="ko-KR" sz="2000" dirty="0" smtClean="0"/>
              <a:t>. &gt;&gt; ****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대출하</a:t>
            </a:r>
            <a:r>
              <a:rPr lang="ko-KR" altLang="en-US" sz="2000" dirty="0" smtClean="0"/>
              <a:t>실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금액이 맞습니까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적   금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매월 입금하실 금액을 입력하세요</a:t>
            </a:r>
            <a:r>
              <a:rPr lang="en-US" altLang="ko-KR" sz="2000" dirty="0" smtClean="0"/>
              <a:t>. &gt;&gt; 100000</a:t>
            </a:r>
          </a:p>
          <a:p>
            <a:pPr marL="457200" indent="-457200"/>
            <a:endParaRPr lang="en-US" altLang="ko-KR" sz="2000" dirty="0"/>
          </a:p>
          <a:p>
            <a:pPr marL="457200" indent="-457200"/>
            <a:r>
              <a:rPr lang="ko-KR" altLang="en-US" sz="2000" dirty="0" smtClean="0"/>
              <a:t>입금하실 기간을 입력해주세요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월 단위</a:t>
            </a:r>
            <a:r>
              <a:rPr lang="en-US" altLang="ko-KR" sz="2000" dirty="0" smtClean="0"/>
              <a:t>) &gt;&gt; 24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100000</a:t>
            </a:r>
            <a:r>
              <a:rPr lang="ko-KR" altLang="en-US" sz="2000" dirty="0" smtClean="0"/>
              <a:t>원을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개월 동안 적금하시면 총 </a:t>
            </a:r>
            <a:r>
              <a:rPr lang="en-US" altLang="ko-KR" sz="2000" dirty="0" smtClean="0"/>
              <a:t>3525440</a:t>
            </a:r>
            <a:r>
              <a:rPr lang="ko-KR" altLang="en-US" sz="2000" dirty="0" smtClean="0"/>
              <a:t>원 입니다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적금을 신청하시겠습니까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hlinkClick r:id="rId3" action="ppaction://hlinksldjump"/>
              </a:rPr>
              <a:t>Y</a:t>
            </a:r>
            <a:r>
              <a:rPr lang="en-US" altLang="ko-KR" sz="2000" dirty="0" smtClean="0"/>
              <a:t> / </a:t>
            </a:r>
            <a:r>
              <a:rPr lang="en-US" altLang="ko-KR" sz="2000" dirty="0" smtClean="0">
                <a:hlinkClick r:id="rId3" action="ppaction://hlinksldjump"/>
              </a:rPr>
              <a:t>N</a:t>
            </a:r>
            <a:r>
              <a:rPr lang="en-US" altLang="ko-KR" sz="2000" dirty="0" smtClean="0"/>
              <a:t> 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거 </a:t>
            </a:r>
            <a:r>
              <a:rPr lang="ko-KR" altLang="en-US" sz="4000" dirty="0" err="1" smtClean="0">
                <a:hlinkClick r:id="rId2" action="ppaction://hlinksldjump"/>
              </a:rPr>
              <a:t>래</a:t>
            </a:r>
            <a:r>
              <a:rPr lang="ko-KR" altLang="en-US" sz="4000" dirty="0" smtClean="0">
                <a:hlinkClick r:id="rId2" action="ppaction://hlinksldjump"/>
              </a:rPr>
              <a:t> 내 역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조회하실 기간을 선택해 주세요</a:t>
            </a:r>
            <a:r>
              <a:rPr lang="en-US" altLang="ko-KR" sz="2000" dirty="0" smtClean="0"/>
              <a:t>. (1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, 2.  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, 3.  1</a:t>
            </a:r>
            <a:r>
              <a:rPr lang="ko-KR" altLang="en-US" sz="2000" dirty="0" smtClean="0"/>
              <a:t>달</a:t>
            </a:r>
            <a:r>
              <a:rPr lang="en-US" altLang="ko-KR" sz="2000" dirty="0" smtClean="0"/>
              <a:t>, 4.  3</a:t>
            </a:r>
            <a:r>
              <a:rPr lang="ko-KR" altLang="en-US" sz="2000" dirty="0" smtClean="0"/>
              <a:t>달</a:t>
            </a:r>
            <a:r>
              <a:rPr lang="en-US" altLang="ko-KR" sz="2000" dirty="0" smtClean="0"/>
              <a:t>, 5.  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</a:t>
            </a:r>
          </a:p>
          <a:p>
            <a:pPr marL="457200" indent="-457200"/>
            <a:r>
              <a:rPr lang="en-US" altLang="ko-KR" sz="2000" dirty="0" smtClean="0"/>
              <a:t>&gt;&gt;1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비밀번호를 입력해주세요</a:t>
            </a:r>
            <a:r>
              <a:rPr lang="en-US" altLang="ko-KR" sz="2000" dirty="0" smtClean="0"/>
              <a:t>. &gt;&gt; ****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2008-11-20  </a:t>
            </a:r>
            <a:r>
              <a:rPr lang="ko-KR" altLang="en-US" sz="2000" dirty="0" smtClean="0"/>
              <a:t>출금 </a:t>
            </a:r>
            <a:r>
              <a:rPr lang="en-US" altLang="ko-KR" sz="2000" dirty="0" smtClean="0"/>
              <a:t>20000</a:t>
            </a:r>
            <a:r>
              <a:rPr lang="ko-KR" altLang="en-US" sz="2000" dirty="0" smtClean="0"/>
              <a:t>원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2008-11-24 </a:t>
            </a:r>
            <a:r>
              <a:rPr lang="ko-KR" altLang="en-US" sz="2000" dirty="0" smtClean="0"/>
              <a:t> 입금 </a:t>
            </a:r>
            <a:r>
              <a:rPr lang="en-US" altLang="ko-KR" sz="2000" dirty="0" smtClean="0"/>
              <a:t>100000</a:t>
            </a:r>
            <a:r>
              <a:rPr lang="ko-KR" altLang="en-US" sz="2000" dirty="0" smtClean="0"/>
              <a:t>원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2008-11-25  </a:t>
            </a:r>
            <a:r>
              <a:rPr lang="ko-KR" altLang="en-US" sz="2000" dirty="0" smtClean="0"/>
              <a:t>계좌 이체 </a:t>
            </a:r>
            <a:r>
              <a:rPr lang="en-US" altLang="ko-KR" sz="2000" dirty="0" smtClean="0"/>
              <a:t>30000</a:t>
            </a:r>
            <a:r>
              <a:rPr lang="ko-KR" altLang="en-US" sz="2000" dirty="0" smtClean="0"/>
              <a:t>원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잔 액  조 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비밀번호를 입력해주세요</a:t>
            </a:r>
            <a:r>
              <a:rPr lang="en-US" altLang="ko-KR" sz="2000" dirty="0" smtClean="0"/>
              <a:t>. &gt;&gt; ****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현재 계좌의 잔액은 </a:t>
            </a:r>
            <a:r>
              <a:rPr lang="en-US" altLang="ko-KR" sz="2000" dirty="0" err="1" smtClean="0"/>
              <a:t>xxxxx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 입니다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보 안 비 밀 번 호 </a:t>
            </a:r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그 인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보안 비밀번호를 입력하세요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****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기   타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5143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이자율 설정</a:t>
            </a:r>
            <a:endParaRPr lang="en-US" altLang="ko-KR" sz="2000" dirty="0" smtClean="0">
              <a:hlinkClick r:id="rId4" action="ppaction://hlinksldjump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5" action="ppaction://hlinksldjump"/>
              </a:rPr>
              <a:t>연봉수정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>
                <a:hlinkClick r:id="rId6" action="ppaction://hlinksldjump"/>
              </a:rPr>
              <a:t>신용등급 </a:t>
            </a:r>
            <a:r>
              <a:rPr lang="ko-KR" altLang="en-US" sz="2000" dirty="0" smtClean="0">
                <a:hlinkClick r:id="rId6" action="ppaction://hlinksldjump"/>
              </a:rPr>
              <a:t>설정</a:t>
            </a:r>
            <a:endParaRPr lang="en-US" altLang="ko-KR" sz="2000" dirty="0" smtClean="0">
              <a:hlinkClick r:id="rId4" action="ppaction://hlinksldjump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 smtClean="0">
                <a:hlinkClick r:id="rId7" action="ppaction://hlinksldjump"/>
              </a:rPr>
              <a:t>대출 한도 설정</a:t>
            </a:r>
            <a:endParaRPr lang="en-US" altLang="ko-KR" sz="2000" dirty="0" smtClean="0">
              <a:hlinkClick r:id="rId4" action="ppaction://hlinksldjump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8" action="ppaction://hlinksldjump"/>
              </a:rPr>
              <a:t>은행 </a:t>
            </a:r>
            <a:r>
              <a:rPr lang="ko-KR" altLang="en-US" sz="2000" dirty="0" smtClean="0">
                <a:hlinkClick r:id="rId8" action="ppaction://hlinksldjump"/>
              </a:rPr>
              <a:t>입출금 내역 조회</a:t>
            </a:r>
            <a:endParaRPr lang="en-US" altLang="ko-KR" sz="2000" dirty="0" smtClean="0">
              <a:hlinkClick r:id="rId4" action="ppaction://hlinksldjump"/>
            </a:endParaRPr>
          </a:p>
          <a:p>
            <a:pPr marL="457200" indent="-457200"/>
            <a:r>
              <a:rPr lang="en-US" altLang="ko-KR" sz="2000" dirty="0" smtClean="0"/>
              <a:t>0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r>
              <a:rPr lang="ko-KR" altLang="en-US" sz="2000" dirty="0" smtClean="0">
                <a:hlinkClick r:id="rId9" action="ppaction://hlinksldjump"/>
              </a:rPr>
              <a:t>메인 메뉴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81166" y="214290"/>
            <a:ext cx="5857916" cy="6215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860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linkClick r:id="rId2" action="ppaction://hlinksldjump"/>
              </a:rPr>
              <a:t>계좌 관리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10058" y="1357298"/>
            <a:ext cx="92869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계좌관리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24" y="2928934"/>
            <a:ext cx="857256" cy="493464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계좌번호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비밀번호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24306" y="1643050"/>
            <a:ext cx="1500197" cy="500067"/>
            <a:chOff x="4238620" y="1643050"/>
            <a:chExt cx="1500197" cy="500067"/>
          </a:xfrm>
        </p:grpSpPr>
        <p:cxnSp>
          <p:nvCxnSpPr>
            <p:cNvPr id="7" name="직선 화살표 연결선 6"/>
            <p:cNvCxnSpPr>
              <a:stCxn id="4" idx="2"/>
              <a:endCxn id="9" idx="0"/>
            </p:cNvCxnSpPr>
            <p:nvPr/>
          </p:nvCxnSpPr>
          <p:spPr>
            <a:xfrm rot="5400000">
              <a:off x="4363637" y="1518034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4" idx="2"/>
              <a:endCxn id="11" idx="0"/>
            </p:cNvCxnSpPr>
            <p:nvPr/>
          </p:nvCxnSpPr>
          <p:spPr>
            <a:xfrm rot="16200000" flipH="1">
              <a:off x="5113735" y="1518033"/>
              <a:ext cx="500066" cy="75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3595678" y="2143116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 등록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678" y="1714488"/>
            <a:ext cx="785818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등록 </a:t>
            </a:r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95876" y="2143116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수정</a:t>
            </a:r>
            <a:r>
              <a:rPr lang="en-US" altLang="ko-KR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3066" y="1643050"/>
            <a:ext cx="714380" cy="507809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1" idx="2"/>
            <a:endCxn id="16" idx="0"/>
          </p:cNvCxnSpPr>
          <p:nvPr/>
        </p:nvCxnSpPr>
        <p:spPr>
          <a:xfrm rot="5400000">
            <a:off x="5024438" y="300037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095876" y="3500438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 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81562" y="3786190"/>
            <a:ext cx="1357322" cy="500066"/>
            <a:chOff x="5095876" y="3286124"/>
            <a:chExt cx="1357322" cy="500066"/>
          </a:xfrm>
        </p:grpSpPr>
        <p:cxnSp>
          <p:nvCxnSpPr>
            <p:cNvPr id="18" name="직선 화살표 연결선 17"/>
            <p:cNvCxnSpPr>
              <a:stCxn id="16" idx="2"/>
              <a:endCxn id="20" idx="0"/>
            </p:cNvCxnSpPr>
            <p:nvPr/>
          </p:nvCxnSpPr>
          <p:spPr>
            <a:xfrm rot="5400000">
              <a:off x="5167314" y="3214686"/>
              <a:ext cx="500066" cy="6429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6" idx="2"/>
              <a:endCxn id="21" idx="0"/>
            </p:cNvCxnSpPr>
            <p:nvPr/>
          </p:nvCxnSpPr>
          <p:spPr>
            <a:xfrm rot="16200000" flipH="1">
              <a:off x="5845975" y="3178967"/>
              <a:ext cx="500066" cy="714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4524372" y="4286256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정보수정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81694" y="4286256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정보삭제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496" y="3857628"/>
            <a:ext cx="928694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 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4570" y="3786190"/>
            <a:ext cx="857256" cy="36931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 정보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삭제 선택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81496" y="5357826"/>
            <a:ext cx="78435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수정항목 </a:t>
            </a: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9992" y="3929066"/>
            <a:ext cx="718989" cy="3549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완료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취소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4643446"/>
            <a:ext cx="718989" cy="770463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>
                <a:latin typeface="굴림" pitchFamily="50" charset="-127"/>
                <a:ea typeface="굴림" pitchFamily="50" charset="-127"/>
              </a:rPr>
              <a:t>수정 항목</a:t>
            </a:r>
            <a:endParaRPr lang="en-US" altLang="ko-KR" sz="900" b="1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선택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수정내용 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</a:p>
          <a:p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20" idx="2"/>
          </p:cNvCxnSpPr>
          <p:nvPr/>
        </p:nvCxnSpPr>
        <p:spPr>
          <a:xfrm rot="5400000">
            <a:off x="4488653" y="4964917"/>
            <a:ext cx="78581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24" idx="1"/>
            <a:endCxn id="16" idx="1"/>
          </p:cNvCxnSpPr>
          <p:nvPr/>
        </p:nvCxnSpPr>
        <p:spPr>
          <a:xfrm rot="10800000" flipH="1">
            <a:off x="4381496" y="3643314"/>
            <a:ext cx="714380" cy="1857388"/>
          </a:xfrm>
          <a:prstGeom prst="curvedConnector3">
            <a:avLst>
              <a:gd name="adj1" fmla="val -32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67050" y="1357298"/>
            <a:ext cx="1143008" cy="285752"/>
            <a:chOff x="3381364" y="2000240"/>
            <a:chExt cx="1143008" cy="285752"/>
          </a:xfrm>
        </p:grpSpPr>
        <p:sp>
          <p:nvSpPr>
            <p:cNvPr id="30" name="타원 29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1" name="직선 화살표 연결선 30"/>
            <p:cNvCxnSpPr>
              <a:stCxn id="30" idx="6"/>
            </p:cNvCxnSpPr>
            <p:nvPr/>
          </p:nvCxnSpPr>
          <p:spPr>
            <a:xfrm>
              <a:off x="3690929" y="2143116"/>
              <a:ext cx="83344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8834430" y="242886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2860" y="2643182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05736" y="2285992"/>
            <a:ext cx="642942" cy="2164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이 자 율  설 정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2406" y="1071546"/>
            <a:ext cx="7572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현재 이자율은 예금 </a:t>
            </a:r>
            <a:r>
              <a:rPr lang="en-US" altLang="ko-KR" sz="2000" dirty="0" smtClean="0"/>
              <a:t>3%, </a:t>
            </a:r>
            <a:r>
              <a:rPr lang="ko-KR" altLang="en-US" sz="2000" dirty="0" smtClean="0"/>
              <a:t>적금 </a:t>
            </a:r>
            <a:r>
              <a:rPr lang="en-US" altLang="ko-KR" sz="2000" dirty="0" smtClean="0"/>
              <a:t>4% </a:t>
            </a:r>
            <a:r>
              <a:rPr lang="ko-KR" altLang="en-US" sz="2000" dirty="0" smtClean="0"/>
              <a:t>대출 </a:t>
            </a:r>
            <a:r>
              <a:rPr lang="en-US" altLang="ko-KR" sz="2000" dirty="0" smtClean="0"/>
              <a:t>6%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예금 이자율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적금 이자율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대출 이자율 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3" action="ppaction://hlinksldjump"/>
              </a:rPr>
              <a:t>0</a:t>
            </a:r>
            <a:r>
              <a:rPr lang="ko-KR" altLang="en-US" sz="2000" dirty="0" smtClean="0"/>
              <a:t>을 입력하면 메인 메뉴로 이동합니다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연 봉  수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현재 연봉은 과장</a:t>
            </a:r>
            <a:r>
              <a:rPr lang="en-US" altLang="ko-KR" sz="2000" dirty="0" smtClean="0"/>
              <a:t>(4000</a:t>
            </a:r>
            <a:r>
              <a:rPr lang="ko-KR" altLang="en-US" sz="2000" dirty="0" smtClean="0"/>
              <a:t>만원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일반직원</a:t>
            </a:r>
            <a:r>
              <a:rPr lang="en-US" altLang="ko-KR" sz="2000" dirty="0" smtClean="0"/>
              <a:t>(2500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과장 연봉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일반 직원 연봉 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3" action="ppaction://hlinksldjump"/>
              </a:rPr>
              <a:t>0</a:t>
            </a:r>
            <a:r>
              <a:rPr lang="ko-KR" altLang="en-US" sz="2000" dirty="0" smtClean="0"/>
              <a:t>을 입력하면 메인 메뉴로 이동합니다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신 용 등 급 설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929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현재 신용등급은 연봉 </a:t>
            </a:r>
            <a:r>
              <a:rPr lang="en-US" altLang="ko-KR" sz="2000" dirty="0" smtClean="0"/>
              <a:t>2000</a:t>
            </a:r>
            <a:r>
              <a:rPr lang="ko-KR" altLang="en-US" sz="2000" dirty="0" smtClean="0"/>
              <a:t>만 원 미만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신용등급 하</a:t>
            </a:r>
            <a:r>
              <a:rPr lang="en-US" altLang="ko-KR" sz="2000" dirty="0" smtClean="0"/>
              <a:t>), 2000</a:t>
            </a:r>
            <a:r>
              <a:rPr lang="ko-KR" altLang="en-US" sz="2000" dirty="0" smtClean="0"/>
              <a:t>만 원 이상 </a:t>
            </a:r>
            <a:r>
              <a:rPr lang="en-US" altLang="ko-KR" sz="2000" dirty="0" smtClean="0"/>
              <a:t>~ 1</a:t>
            </a:r>
            <a:r>
              <a:rPr lang="ko-KR" altLang="en-US" sz="2000" dirty="0" smtClean="0"/>
              <a:t>억 미만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신용등급 중</a:t>
            </a:r>
            <a:r>
              <a:rPr lang="en-US" altLang="ko-KR" sz="2000" dirty="0" smtClean="0"/>
              <a:t>), 1</a:t>
            </a:r>
            <a:r>
              <a:rPr lang="ko-KR" altLang="en-US" sz="2000" dirty="0" smtClean="0"/>
              <a:t>억 이상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신용등급 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설정되어있습니다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신용등급 하 연봉기준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신용등급 중 연봉기준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신용등급 상 연봉기준 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3" action="ppaction://hlinksldjump"/>
              </a:rPr>
              <a:t>0</a:t>
            </a:r>
            <a:r>
              <a:rPr lang="ko-KR" altLang="en-US" sz="2000" dirty="0" smtClean="0"/>
              <a:t>을 입력하면 메인 메뉴로 이동합니다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대 출 한 도  설 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885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현재 대출금액은 신용등급 하 </a:t>
            </a:r>
            <a:r>
              <a:rPr lang="en-US" altLang="ko-KR" sz="2000" dirty="0" smtClean="0"/>
              <a:t>- 5000</a:t>
            </a:r>
            <a:r>
              <a:rPr lang="ko-KR" altLang="en-US" sz="2000" dirty="0" smtClean="0"/>
              <a:t>만 원 이하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신용등급 중 </a:t>
            </a:r>
            <a:r>
              <a:rPr lang="en-US" altLang="ko-KR" sz="2000" dirty="0" smtClean="0"/>
              <a:t>- 2</a:t>
            </a:r>
            <a:r>
              <a:rPr lang="ko-KR" altLang="en-US" sz="2000" dirty="0" smtClean="0"/>
              <a:t>억 이하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신용등급 상 </a:t>
            </a:r>
            <a:r>
              <a:rPr lang="en-US" altLang="ko-KR" sz="2000" dirty="0" smtClean="0"/>
              <a:t>- 5</a:t>
            </a:r>
            <a:r>
              <a:rPr lang="ko-KR" altLang="en-US" sz="2000" dirty="0" smtClean="0"/>
              <a:t>억 이하로 설정되어있습니다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신용등급 하 대출금액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신용등급 중 대출금액 </a:t>
            </a:r>
            <a:r>
              <a:rPr lang="en-US" altLang="ko-KR" sz="2000" dirty="0" smtClean="0"/>
              <a:t>&gt;&gt;</a:t>
            </a:r>
          </a:p>
          <a:p>
            <a:r>
              <a:rPr lang="ko-KR" altLang="en-US" sz="2000" dirty="0" smtClean="0"/>
              <a:t>신용등급 상 대출금액 </a:t>
            </a:r>
            <a:r>
              <a:rPr lang="en-US" altLang="ko-KR" sz="2000" dirty="0" smtClean="0"/>
              <a:t>&gt;&gt;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3" action="ppaction://hlinksldjump"/>
              </a:rPr>
              <a:t>0</a:t>
            </a:r>
            <a:r>
              <a:rPr lang="ko-KR" altLang="en-US" sz="2000" dirty="0" smtClean="0"/>
              <a:t>을 입력하면 메인 메뉴로 이동합니다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은행 입출금 내역 조회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2406" y="1071546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현재까지 입금된 금액은 </a:t>
            </a:r>
            <a:r>
              <a:rPr lang="en-US" altLang="ko-KR" sz="2000" dirty="0" err="1" smtClean="0"/>
              <a:t>xxxx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원입니다</a:t>
            </a:r>
            <a:r>
              <a:rPr lang="en-US" altLang="ko-KR" sz="2000" dirty="0" smtClean="0"/>
              <a:t>.</a:t>
            </a:r>
          </a:p>
          <a:p>
            <a:pPr marL="457200" indent="-457200"/>
            <a:r>
              <a:rPr lang="ko-KR" altLang="en-US" sz="2000" dirty="0" smtClean="0"/>
              <a:t>현재까지 대출된 금액은 </a:t>
            </a:r>
            <a:r>
              <a:rPr lang="en-US" altLang="ko-KR" sz="2000" dirty="0" err="1" smtClean="0"/>
              <a:t>xxxxxxx</a:t>
            </a:r>
            <a:r>
              <a:rPr lang="ko-KR" altLang="en-US" sz="2000" dirty="0" smtClean="0"/>
              <a:t>원 입니다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>
                <a:hlinkClick r:id="rId3" action="ppaction://hlinksldjump"/>
              </a:rPr>
              <a:t>0</a:t>
            </a:r>
            <a:r>
              <a:rPr lang="ko-KR" altLang="en-US" sz="2000" dirty="0" smtClean="0"/>
              <a:t>을 입력하면 메인 메뉴로 이동합니다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81166" y="214290"/>
            <a:ext cx="5857916" cy="6215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860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linkClick r:id="rId2" action="ppaction://hlinksldjump"/>
              </a:rPr>
              <a:t>은행 업무 관리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10058" y="1285860"/>
            <a:ext cx="100013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 업무 관리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496" y="2786058"/>
            <a:ext cx="500066" cy="3549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계좌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선택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10058" y="2214554"/>
            <a:ext cx="1000132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 정보 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1" idx="2"/>
            <a:endCxn id="16" idx="0"/>
          </p:cNvCxnSpPr>
          <p:nvPr/>
        </p:nvCxnSpPr>
        <p:spPr>
          <a:xfrm rot="5400000">
            <a:off x="4488653" y="2893215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10058" y="3214686"/>
            <a:ext cx="1000132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계좌 정보 출력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167050" y="1285860"/>
            <a:ext cx="1143008" cy="285752"/>
            <a:chOff x="3381364" y="2000240"/>
            <a:chExt cx="1143008" cy="285752"/>
          </a:xfrm>
        </p:grpSpPr>
        <p:sp>
          <p:nvSpPr>
            <p:cNvPr id="30" name="타원 29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1" name="직선 화살표 연결선 30"/>
            <p:cNvCxnSpPr>
              <a:stCxn id="30" idx="6"/>
            </p:cNvCxnSpPr>
            <p:nvPr/>
          </p:nvCxnSpPr>
          <p:spPr>
            <a:xfrm>
              <a:off x="3690929" y="2143116"/>
              <a:ext cx="83344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024306" y="1643050"/>
            <a:ext cx="857256" cy="493464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고객</a:t>
            </a:r>
            <a:endParaRPr lang="en-US" altLang="ko-KR" sz="9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이름 입력</a:t>
            </a:r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/</a:t>
            </a:r>
          </a:p>
          <a:p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연락처 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0" name="직선 화살표 연결선 39"/>
          <p:cNvCxnSpPr>
            <a:stCxn id="4" idx="2"/>
            <a:endCxn id="11" idx="0"/>
          </p:cNvCxnSpPr>
          <p:nvPr/>
        </p:nvCxnSpPr>
        <p:spPr>
          <a:xfrm rot="5400000">
            <a:off x="4488653" y="1893083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3438516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</a:t>
            </a:r>
            <a:r>
              <a: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19374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315083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거래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내역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</a:t>
            </a:r>
            <a:r>
              <a:rPr kumimoji="0"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76800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대출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157658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적금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595942" y="4643446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잔액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8" name="직선 화살표 연결선 67"/>
          <p:cNvCxnSpPr>
            <a:stCxn id="16" idx="2"/>
            <a:endCxn id="62" idx="0"/>
          </p:cNvCxnSpPr>
          <p:nvPr/>
        </p:nvCxnSpPr>
        <p:spPr>
          <a:xfrm rot="5400000">
            <a:off x="3713552" y="3546874"/>
            <a:ext cx="1143008" cy="10501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6" idx="2"/>
            <a:endCxn id="63" idx="0"/>
          </p:cNvCxnSpPr>
          <p:nvPr/>
        </p:nvCxnSpPr>
        <p:spPr>
          <a:xfrm rot="5400000">
            <a:off x="3353981" y="3187303"/>
            <a:ext cx="1143008" cy="17692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6" idx="2"/>
            <a:endCxn id="64" idx="0"/>
          </p:cNvCxnSpPr>
          <p:nvPr/>
        </p:nvCxnSpPr>
        <p:spPr>
          <a:xfrm rot="16200000" flipH="1">
            <a:off x="5151835" y="3158727"/>
            <a:ext cx="1143008" cy="1826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6" idx="2"/>
            <a:endCxn id="67" idx="0"/>
          </p:cNvCxnSpPr>
          <p:nvPr/>
        </p:nvCxnSpPr>
        <p:spPr>
          <a:xfrm rot="16200000" flipH="1">
            <a:off x="4792264" y="3518297"/>
            <a:ext cx="1143008" cy="1107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6" idx="2"/>
            <a:endCxn id="65" idx="0"/>
          </p:cNvCxnSpPr>
          <p:nvPr/>
        </p:nvCxnSpPr>
        <p:spPr>
          <a:xfrm rot="16200000" flipH="1">
            <a:off x="4432693" y="3877868"/>
            <a:ext cx="1143008" cy="3881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6" idx="2"/>
            <a:endCxn id="66" idx="0"/>
          </p:cNvCxnSpPr>
          <p:nvPr/>
        </p:nvCxnSpPr>
        <p:spPr>
          <a:xfrm rot="5400000">
            <a:off x="4073123" y="3906445"/>
            <a:ext cx="1143008" cy="330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413"/>
          <p:cNvSpPr txBox="1">
            <a:spLocks noChangeArrowheads="1"/>
          </p:cNvSpPr>
          <p:nvPr/>
        </p:nvSpPr>
        <p:spPr bwMode="auto">
          <a:xfrm>
            <a:off x="2671745" y="4286256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입금선택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5" name="TextBox 413"/>
          <p:cNvSpPr txBox="1">
            <a:spLocks noChangeArrowheads="1"/>
          </p:cNvSpPr>
          <p:nvPr/>
        </p:nvSpPr>
        <p:spPr bwMode="auto">
          <a:xfrm>
            <a:off x="3381364" y="4286256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출금선택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6" name="TextBox 413"/>
          <p:cNvSpPr txBox="1">
            <a:spLocks noChangeArrowheads="1"/>
          </p:cNvSpPr>
          <p:nvPr/>
        </p:nvSpPr>
        <p:spPr bwMode="auto">
          <a:xfrm>
            <a:off x="4095744" y="4286256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적금선택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7" name="TextBox 413"/>
          <p:cNvSpPr txBox="1">
            <a:spLocks noChangeArrowheads="1"/>
          </p:cNvSpPr>
          <p:nvPr/>
        </p:nvSpPr>
        <p:spPr bwMode="auto">
          <a:xfrm>
            <a:off x="4738686" y="4286256"/>
            <a:ext cx="466725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대출선택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8" name="TextBox 413"/>
          <p:cNvSpPr txBox="1">
            <a:spLocks noChangeArrowheads="1"/>
          </p:cNvSpPr>
          <p:nvPr/>
        </p:nvSpPr>
        <p:spPr bwMode="auto">
          <a:xfrm>
            <a:off x="5238752" y="4286256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잔액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9" name="TextBox 413"/>
          <p:cNvSpPr txBox="1">
            <a:spLocks noChangeArrowheads="1"/>
          </p:cNvSpPr>
          <p:nvPr/>
        </p:nvSpPr>
        <p:spPr bwMode="auto">
          <a:xfrm>
            <a:off x="6524636" y="4286256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거래내역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834430" y="242886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2860" y="2643182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05736" y="2285992"/>
            <a:ext cx="642942" cy="2164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81166" y="214290"/>
            <a:ext cx="5857916" cy="6215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9860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hlinkClick r:id="rId2" action="ppaction://hlinksldjump"/>
              </a:rPr>
              <a:t>기타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67050" y="1357298"/>
            <a:ext cx="1143008" cy="285752"/>
            <a:chOff x="3381364" y="2000240"/>
            <a:chExt cx="1143008" cy="285752"/>
          </a:xfrm>
        </p:grpSpPr>
        <p:sp>
          <p:nvSpPr>
            <p:cNvPr id="10" name="타원 9"/>
            <p:cNvSpPr/>
            <p:nvPr/>
          </p:nvSpPr>
          <p:spPr>
            <a:xfrm>
              <a:off x="3381364" y="2000240"/>
              <a:ext cx="309565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0" tIns="45709" rIns="91420" bIns="45709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" name="직선 화살표 연결선 10"/>
            <p:cNvCxnSpPr>
              <a:stCxn id="10" idx="6"/>
            </p:cNvCxnSpPr>
            <p:nvPr/>
          </p:nvCxnSpPr>
          <p:spPr>
            <a:xfrm>
              <a:off x="3690929" y="2143116"/>
              <a:ext cx="83344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모서리가 둥근 직사각형 42"/>
          <p:cNvSpPr/>
          <p:nvPr/>
        </p:nvSpPr>
        <p:spPr>
          <a:xfrm>
            <a:off x="4024306" y="4786322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은행 보유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금액 조회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09926" y="478632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이자율 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5" name="직선 화살표 연결선 44"/>
          <p:cNvCxnSpPr>
            <a:stCxn id="33" idx="2"/>
            <a:endCxn id="44" idx="0"/>
          </p:cNvCxnSpPr>
          <p:nvPr/>
        </p:nvCxnSpPr>
        <p:spPr>
          <a:xfrm rot="5400000">
            <a:off x="3220629" y="3268265"/>
            <a:ext cx="1928826" cy="1107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3" idx="2"/>
            <a:endCxn id="43" idx="0"/>
          </p:cNvCxnSpPr>
          <p:nvPr/>
        </p:nvCxnSpPr>
        <p:spPr>
          <a:xfrm rot="5400000">
            <a:off x="3595678" y="3643314"/>
            <a:ext cx="1928826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595546" y="4786322"/>
            <a:ext cx="642941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연봉</a:t>
            </a:r>
            <a:endParaRPr kumimoji="0"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화살표 연결선 49"/>
          <p:cNvCxnSpPr>
            <a:stCxn id="33" idx="2"/>
            <a:endCxn id="47" idx="0"/>
          </p:cNvCxnSpPr>
          <p:nvPr/>
        </p:nvCxnSpPr>
        <p:spPr>
          <a:xfrm rot="5400000">
            <a:off x="2863439" y="2911075"/>
            <a:ext cx="1928826" cy="18216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13"/>
          <p:cNvSpPr txBox="1">
            <a:spLocks noChangeArrowheads="1"/>
          </p:cNvSpPr>
          <p:nvPr/>
        </p:nvSpPr>
        <p:spPr bwMode="auto">
          <a:xfrm>
            <a:off x="3738554" y="4429132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은행잔액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조회선택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52" name="TextBox 413"/>
          <p:cNvSpPr txBox="1">
            <a:spLocks noChangeArrowheads="1"/>
          </p:cNvSpPr>
          <p:nvPr/>
        </p:nvSpPr>
        <p:spPr bwMode="auto">
          <a:xfrm>
            <a:off x="3095581" y="4429132"/>
            <a:ext cx="642942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이자율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설정선택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53" name="TextBox 413"/>
          <p:cNvSpPr txBox="1">
            <a:spLocks noChangeArrowheads="1"/>
          </p:cNvSpPr>
          <p:nvPr/>
        </p:nvSpPr>
        <p:spPr bwMode="auto">
          <a:xfrm>
            <a:off x="2524108" y="4429132"/>
            <a:ext cx="676284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연봉수정선택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10124" y="4786322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대출한도 </a:t>
            </a: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595942" y="4786322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신용등급 설정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6" name="직선 화살표 연결선 55"/>
          <p:cNvCxnSpPr>
            <a:endCxn id="54" idx="0"/>
          </p:cNvCxnSpPr>
          <p:nvPr/>
        </p:nvCxnSpPr>
        <p:spPr>
          <a:xfrm rot="16200000" flipH="1">
            <a:off x="3988587" y="3607595"/>
            <a:ext cx="1928826" cy="428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3" idx="2"/>
            <a:endCxn id="55" idx="0"/>
          </p:cNvCxnSpPr>
          <p:nvPr/>
        </p:nvCxnSpPr>
        <p:spPr>
          <a:xfrm rot="16200000" flipH="1">
            <a:off x="4381496" y="3214686"/>
            <a:ext cx="1928826" cy="1214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413"/>
          <p:cNvSpPr txBox="1">
            <a:spLocks noChangeArrowheads="1"/>
          </p:cNvSpPr>
          <p:nvPr/>
        </p:nvSpPr>
        <p:spPr bwMode="auto">
          <a:xfrm>
            <a:off x="5881694" y="4429132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lang="ko-KR" altLang="en-US" sz="800" b="1" dirty="0" smtClean="0">
                <a:ea typeface="굴림" charset="-127"/>
              </a:rPr>
              <a:t>신용 등급설정 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59" name="TextBox 413"/>
          <p:cNvSpPr txBox="1">
            <a:spLocks noChangeArrowheads="1"/>
          </p:cNvSpPr>
          <p:nvPr/>
        </p:nvSpPr>
        <p:spPr bwMode="auto">
          <a:xfrm>
            <a:off x="4381496" y="4429132"/>
            <a:ext cx="714380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대출 한도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lang="ko-KR" altLang="en-US" sz="800" b="1" dirty="0" smtClean="0">
                <a:ea typeface="굴림" charset="-127"/>
              </a:rPr>
              <a:t>설정 선택</a:t>
            </a:r>
            <a:endParaRPr kumimoji="0" lang="ko-KR" altLang="en-US" sz="800" b="1" dirty="0">
              <a:ea typeface="굴림" charset="-127"/>
            </a:endParaRPr>
          </a:p>
        </p:txBody>
      </p:sp>
      <p:cxnSp>
        <p:nvCxnSpPr>
          <p:cNvPr id="40" name="직선 화살표 연결선 39"/>
          <p:cNvCxnSpPr>
            <a:stCxn id="42" idx="2"/>
            <a:endCxn id="33" idx="0"/>
          </p:cNvCxnSpPr>
          <p:nvPr/>
        </p:nvCxnSpPr>
        <p:spPr>
          <a:xfrm rot="5400000">
            <a:off x="4274339" y="2107397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13"/>
          <p:cNvSpPr txBox="1">
            <a:spLocks noChangeArrowheads="1"/>
          </p:cNvSpPr>
          <p:nvPr/>
        </p:nvSpPr>
        <p:spPr bwMode="auto">
          <a:xfrm>
            <a:off x="4167182" y="2000240"/>
            <a:ext cx="676284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보안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비밀번호 입력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81760" y="4786322"/>
            <a:ext cx="71438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보안 비밀번호 수정</a:t>
            </a:r>
            <a:endParaRPr kumimoji="0"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2" name="직선 화살표 연결선 71"/>
          <p:cNvCxnSpPr>
            <a:stCxn id="33" idx="2"/>
            <a:endCxn id="71" idx="0"/>
          </p:cNvCxnSpPr>
          <p:nvPr/>
        </p:nvCxnSpPr>
        <p:spPr>
          <a:xfrm rot="16200000" flipH="1">
            <a:off x="4774405" y="2821777"/>
            <a:ext cx="1928826" cy="2000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13"/>
          <p:cNvSpPr txBox="1">
            <a:spLocks noChangeArrowheads="1"/>
          </p:cNvSpPr>
          <p:nvPr/>
        </p:nvSpPr>
        <p:spPr bwMode="auto">
          <a:xfrm>
            <a:off x="6738950" y="4357694"/>
            <a:ext cx="714380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09" rIns="91420" bIns="45709">
            <a:spAutoFit/>
          </a:bodyPr>
          <a:lstStyle/>
          <a:p>
            <a:r>
              <a:rPr kumimoji="0" lang="ko-KR" altLang="en-US" sz="800" b="1" dirty="0" smtClean="0">
                <a:ea typeface="굴림" charset="-127"/>
              </a:rPr>
              <a:t>보안 </a:t>
            </a:r>
            <a:endParaRPr kumimoji="0" lang="en-US" altLang="ko-KR" sz="800" b="1" dirty="0" smtClean="0">
              <a:ea typeface="굴림" charset="-127"/>
            </a:endParaRPr>
          </a:p>
          <a:p>
            <a:r>
              <a:rPr kumimoji="0" lang="ko-KR" altLang="en-US" sz="800" b="1" dirty="0" smtClean="0">
                <a:ea typeface="굴림" charset="-127"/>
              </a:rPr>
              <a:t>비밀 번호 수정 선택</a:t>
            </a:r>
            <a:endParaRPr kumimoji="0" lang="ko-KR" altLang="en-US" sz="800" b="1" dirty="0">
              <a:ea typeface="굴림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834430" y="2428868"/>
            <a:ext cx="85725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메뉴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762860" y="2643182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05736" y="2285992"/>
            <a:ext cx="642942" cy="216465"/>
          </a:xfrm>
          <a:prstGeom prst="rect">
            <a:avLst/>
          </a:prstGeom>
          <a:noFill/>
        </p:spPr>
        <p:txBody>
          <a:bodyPr wrap="square" lIns="77213" tIns="38606" rIns="77213" bIns="38606" rtlCol="0">
            <a:spAutoFit/>
          </a:bodyPr>
          <a:lstStyle/>
          <a:p>
            <a:r>
              <a:rPr lang="en-US" altLang="ko-KR" sz="900" b="1" dirty="0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입력</a:t>
            </a:r>
            <a:endParaRPr lang="ko-KR" altLang="en-US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310058" y="2571744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기타 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준비 화면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10058" y="1357298"/>
            <a:ext cx="857256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보안 비밀</a:t>
            </a:r>
            <a:endParaRPr lang="en-US" altLang="ko-KR" sz="9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번호 로그인</a:t>
            </a:r>
            <a:endParaRPr lang="ko-KR" altLang="en-US" sz="9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hlinkClick r:id="rId2" action="ppaction://hlinksldjump"/>
              </a:rPr>
              <a:t>로</a:t>
            </a:r>
            <a:r>
              <a:rPr lang="ko-KR" altLang="en-US" sz="4000" dirty="0" smtClean="0">
                <a:hlinkClick r:id="rId2" action="ppaction://hlinksldjump"/>
              </a:rPr>
              <a:t>  그  인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2406" y="1071546"/>
            <a:ext cx="5143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dirty="0" smtClean="0"/>
              <a:t>은행원의 이름을 입력하세요</a:t>
            </a:r>
            <a:r>
              <a:rPr lang="en-US" altLang="ko-KR" sz="2000" dirty="0" smtClean="0"/>
              <a:t>. &gt;&gt; </a:t>
            </a:r>
            <a:r>
              <a:rPr lang="ko-KR" altLang="en-US" sz="2000" dirty="0" smtClean="0"/>
              <a:t>은행장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비밀번호를 입력하세요</a:t>
            </a:r>
            <a:r>
              <a:rPr lang="en-US" altLang="ko-KR" sz="2000" dirty="0" smtClean="0"/>
              <a:t>. &gt;&gt; </a:t>
            </a:r>
            <a:r>
              <a:rPr lang="en-US" altLang="ko-KR" sz="2000" dirty="0" smtClean="0">
                <a:hlinkClick r:id="rId3" action="ppaction://hlinksldjump"/>
              </a:rPr>
              <a:t>****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092" y="214290"/>
            <a:ext cx="935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hlinkClick r:id="rId2" action="ppaction://hlinksldjump"/>
              </a:rPr>
              <a:t>메 인   메 </a:t>
            </a:r>
            <a:r>
              <a:rPr lang="ko-KR" altLang="en-US" sz="4000" dirty="0" err="1" smtClean="0">
                <a:hlinkClick r:id="rId2" action="ppaction://hlinksldjump"/>
              </a:rPr>
              <a:t>뉴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52406" y="1071546"/>
            <a:ext cx="5143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3" action="ppaction://hlinksldjump"/>
              </a:rPr>
              <a:t>은행원 관리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4" action="ppaction://hlinksldjump"/>
              </a:rPr>
              <a:t>고객 관리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5" action="ppaction://hlinksldjump"/>
              </a:rPr>
              <a:t>계좌 관리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6" action="ppaction://hlinksldjump"/>
              </a:rPr>
              <a:t>은행 업무 관리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>
                <a:hlinkClick r:id="rId7" action="ppaction://hlinksldjump"/>
              </a:rPr>
              <a:t>기타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0.  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D438-3416-4458-A576-9491267537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1567</Words>
  <Application>Microsoft Office PowerPoint</Application>
  <PresentationFormat>A4 용지(210x297mm)</PresentationFormat>
  <Paragraphs>644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사용자 인터페이스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</vt:vector>
  </TitlesOfParts>
  <Company>hansung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hansung</dc:creator>
  <cp:lastModifiedBy>Administrator</cp:lastModifiedBy>
  <cp:revision>124</cp:revision>
  <dcterms:created xsi:type="dcterms:W3CDTF">2008-11-10T05:56:11Z</dcterms:created>
  <dcterms:modified xsi:type="dcterms:W3CDTF">2008-11-27T05:32:02Z</dcterms:modified>
</cp:coreProperties>
</file>