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6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73E6-0B08-4A96-81FF-AF8D168B6AD3}" type="datetimeFigureOut">
              <a:rPr lang="ko-KR" altLang="en-US" smtClean="0"/>
              <a:t>2015-05-07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3DF-33BB-4262-BC03-B5A57B407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0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73E6-0B08-4A96-81FF-AF8D168B6AD3}" type="datetimeFigureOut">
              <a:rPr lang="ko-KR" altLang="en-US" smtClean="0"/>
              <a:t>2015-05-07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3DF-33BB-4262-BC03-B5A57B407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41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73E6-0B08-4A96-81FF-AF8D168B6AD3}" type="datetimeFigureOut">
              <a:rPr lang="ko-KR" altLang="en-US" smtClean="0"/>
              <a:t>2015-05-07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3DF-33BB-4262-BC03-B5A57B407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24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73E6-0B08-4A96-81FF-AF8D168B6AD3}" type="datetimeFigureOut">
              <a:rPr lang="ko-KR" altLang="en-US" smtClean="0"/>
              <a:t>2015-05-07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3DF-33BB-4262-BC03-B5A57B407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99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73E6-0B08-4A96-81FF-AF8D168B6AD3}" type="datetimeFigureOut">
              <a:rPr lang="ko-KR" altLang="en-US" smtClean="0"/>
              <a:t>2015-05-07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3DF-33BB-4262-BC03-B5A57B407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42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73E6-0B08-4A96-81FF-AF8D168B6AD3}" type="datetimeFigureOut">
              <a:rPr lang="ko-KR" altLang="en-US" smtClean="0"/>
              <a:t>2015-05-07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3DF-33BB-4262-BC03-B5A57B407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93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73E6-0B08-4A96-81FF-AF8D168B6AD3}" type="datetimeFigureOut">
              <a:rPr lang="ko-KR" altLang="en-US" smtClean="0"/>
              <a:t>2015-05-07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3DF-33BB-4262-BC03-B5A57B407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48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73E6-0B08-4A96-81FF-AF8D168B6AD3}" type="datetimeFigureOut">
              <a:rPr lang="ko-KR" altLang="en-US" smtClean="0"/>
              <a:t>2015-05-07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3DF-33BB-4262-BC03-B5A57B407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4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73E6-0B08-4A96-81FF-AF8D168B6AD3}" type="datetimeFigureOut">
              <a:rPr lang="ko-KR" altLang="en-US" smtClean="0"/>
              <a:t>2015-05-07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3DF-33BB-4262-BC03-B5A57B407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49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73E6-0B08-4A96-81FF-AF8D168B6AD3}" type="datetimeFigureOut">
              <a:rPr lang="ko-KR" altLang="en-US" smtClean="0"/>
              <a:t>2015-05-07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3DF-33BB-4262-BC03-B5A57B407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51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73E6-0B08-4A96-81FF-AF8D168B6AD3}" type="datetimeFigureOut">
              <a:rPr lang="ko-KR" altLang="en-US" smtClean="0"/>
              <a:t>2015-05-07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3DF-33BB-4262-BC03-B5A57B407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73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873E6-0B08-4A96-81FF-AF8D168B6AD3}" type="datetimeFigureOut">
              <a:rPr lang="ko-KR" altLang="en-US" smtClean="0"/>
              <a:t>2015-05-07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963DF-33BB-4262-BC03-B5A57B407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2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2706" y="0"/>
            <a:ext cx="6858000" cy="6858000"/>
          </a:xfrm>
          <a:prstGeom prst="rect">
            <a:avLst/>
          </a:prstGeom>
        </p:spPr>
      </p:pic>
      <p:sp>
        <p:nvSpPr>
          <p:cNvPr id="7" name="설명선 2 6"/>
          <p:cNvSpPr/>
          <p:nvPr/>
        </p:nvSpPr>
        <p:spPr>
          <a:xfrm>
            <a:off x="5834408" y="713233"/>
            <a:ext cx="4474105" cy="5669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3907"/>
              <a:gd name="adj6" fmla="val -35222"/>
            </a:avLst>
          </a:prstGeom>
          <a:noFill/>
          <a:ln w="25400">
            <a:solidFill>
              <a:srgbClr val="FF0000"/>
            </a:solidFill>
            <a:prstDash val="dash"/>
            <a:headEnd type="none" w="lg" len="lg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Node processor – Chassis processor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간의 스위치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설명선 2 7"/>
          <p:cNvSpPr/>
          <p:nvPr/>
        </p:nvSpPr>
        <p:spPr>
          <a:xfrm>
            <a:off x="5834408" y="0"/>
            <a:ext cx="4474105" cy="49377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01152"/>
              <a:gd name="adj6" fmla="val -45033"/>
            </a:avLst>
          </a:prstGeom>
          <a:noFill/>
          <a:ln w="25400">
            <a:solidFill>
              <a:srgbClr val="FF0000"/>
            </a:solidFill>
            <a:prstDash val="dash"/>
            <a:headEnd type="none" w="lg" len="lg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Node processor – </a:t>
            </a:r>
            <a:r>
              <a:rPr lang="ko-KR" altLang="en-US" dirty="0" smtClean="0">
                <a:solidFill>
                  <a:schemeClr val="tx1"/>
                </a:solidFill>
              </a:rPr>
              <a:t>제어네트워크 스위치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설명선 2 8"/>
          <p:cNvSpPr/>
          <p:nvPr/>
        </p:nvSpPr>
        <p:spPr>
          <a:xfrm>
            <a:off x="6242663" y="1499617"/>
            <a:ext cx="3852314" cy="4023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3468"/>
              <a:gd name="adj6" fmla="val -28630"/>
            </a:avLst>
          </a:prstGeom>
          <a:noFill/>
          <a:ln w="25400">
            <a:solidFill>
              <a:srgbClr val="FF0000"/>
            </a:solidFill>
            <a:prstDash val="dash"/>
            <a:headEnd type="none" w="lg" len="lg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네트워크 </a:t>
            </a:r>
            <a:r>
              <a:rPr lang="en-US" altLang="ko-KR" dirty="0" smtClean="0">
                <a:solidFill>
                  <a:schemeClr val="tx1"/>
                </a:solidFill>
              </a:rPr>
              <a:t>Power supply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90288" y="2578608"/>
            <a:ext cx="45615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Components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Node Processor 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Chassis Processor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Power Supply (220VAC)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AI </a:t>
            </a:r>
            <a:r>
              <a:rPr lang="ko-KR" altLang="en-US" dirty="0" smtClean="0"/>
              <a:t>카드 </a:t>
            </a:r>
            <a:r>
              <a:rPr lang="en-US" altLang="ko-KR" dirty="0" smtClean="0"/>
              <a:t>(32ch)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DI </a:t>
            </a:r>
            <a:r>
              <a:rPr lang="ko-KR" altLang="en-US" dirty="0" smtClean="0"/>
              <a:t>카드 </a:t>
            </a:r>
            <a:r>
              <a:rPr lang="en-US" altLang="ko-KR" dirty="0" smtClean="0"/>
              <a:t>(32ch)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DO </a:t>
            </a:r>
            <a:r>
              <a:rPr lang="ko-KR" altLang="en-US" dirty="0" smtClean="0"/>
              <a:t>카드 </a:t>
            </a:r>
            <a:r>
              <a:rPr lang="en-US" altLang="ko-KR" dirty="0" smtClean="0"/>
              <a:t>(24)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AO </a:t>
            </a:r>
            <a:r>
              <a:rPr lang="ko-KR" altLang="en-US" dirty="0" smtClean="0"/>
              <a:t>카드 </a:t>
            </a:r>
            <a:r>
              <a:rPr lang="en-US" altLang="ko-KR" dirty="0" smtClean="0"/>
              <a:t>(16)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AI Converter(1, </a:t>
            </a:r>
            <a:r>
              <a:rPr lang="ko-KR" altLang="en-US" dirty="0" smtClean="0"/>
              <a:t>뒷면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Thermo</a:t>
            </a:r>
            <a:r>
              <a:rPr lang="en-US" altLang="ko-KR" dirty="0" smtClean="0"/>
              <a:t> couple sensor (1)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DI LED ramp (4)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DO switch(6) and LED ramp(6)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AI volt meter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AO </a:t>
            </a:r>
            <a:r>
              <a:rPr lang="ko-KR" altLang="en-US" dirty="0" smtClean="0"/>
              <a:t>가변저항 </a:t>
            </a:r>
            <a:r>
              <a:rPr lang="en-US" altLang="ko-KR" dirty="0" smtClean="0"/>
              <a:t>current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기타 케이블 및 터미널 </a:t>
            </a:r>
            <a:r>
              <a:rPr lang="ko-KR" altLang="en-US" dirty="0" err="1" smtClean="0"/>
              <a:t>블럭</a:t>
            </a:r>
            <a:endParaRPr lang="ko-KR" altLang="en-US" dirty="0"/>
          </a:p>
        </p:txBody>
      </p:sp>
      <p:sp>
        <p:nvSpPr>
          <p:cNvPr id="11" name="설명선 2 10"/>
          <p:cNvSpPr/>
          <p:nvPr/>
        </p:nvSpPr>
        <p:spPr>
          <a:xfrm flipH="1">
            <a:off x="2886903" y="2450592"/>
            <a:ext cx="1920419" cy="576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0452"/>
              <a:gd name="adj6" fmla="val -32440"/>
            </a:avLst>
          </a:prstGeom>
          <a:noFill/>
          <a:ln w="25400">
            <a:solidFill>
              <a:srgbClr val="FF0000"/>
            </a:solidFill>
            <a:prstDash val="dash"/>
            <a:headEnd type="none" w="lg" len="lg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Chassis processor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설명선 2 11"/>
          <p:cNvSpPr/>
          <p:nvPr/>
        </p:nvSpPr>
        <p:spPr>
          <a:xfrm>
            <a:off x="3588392" y="5111496"/>
            <a:ext cx="1218930" cy="8686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8111"/>
              <a:gd name="adj6" fmla="val -93144"/>
            </a:avLst>
          </a:prstGeom>
          <a:noFill/>
          <a:ln w="25400">
            <a:solidFill>
              <a:srgbClr val="FF0000"/>
            </a:solidFill>
            <a:prstDash val="dash"/>
            <a:headEnd type="none" w="lg" len="lg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AI/AO/DI/DO </a:t>
            </a:r>
            <a:r>
              <a:rPr lang="ko-KR" altLang="en-US" dirty="0" smtClean="0">
                <a:solidFill>
                  <a:schemeClr val="bg1"/>
                </a:solidFill>
              </a:rPr>
              <a:t>카드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설명선 2 12"/>
          <p:cNvSpPr/>
          <p:nvPr/>
        </p:nvSpPr>
        <p:spPr>
          <a:xfrm>
            <a:off x="3402241" y="3529584"/>
            <a:ext cx="1218930" cy="49377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4794"/>
              <a:gd name="adj6" fmla="val -112648"/>
            </a:avLst>
          </a:prstGeom>
          <a:noFill/>
          <a:ln w="25400">
            <a:solidFill>
              <a:srgbClr val="FF0000"/>
            </a:solidFill>
            <a:prstDash val="dash"/>
            <a:headEnd type="none" w="lg" len="lg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Node processor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설명선 2 13"/>
          <p:cNvSpPr/>
          <p:nvPr/>
        </p:nvSpPr>
        <p:spPr>
          <a:xfrm>
            <a:off x="3414836" y="4174236"/>
            <a:ext cx="1218930" cy="5257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8205"/>
              <a:gd name="adj6" fmla="val -163660"/>
            </a:avLst>
          </a:prstGeom>
          <a:noFill/>
          <a:ln w="25400">
            <a:solidFill>
              <a:srgbClr val="FF0000"/>
            </a:solidFill>
            <a:prstDash val="dash"/>
            <a:headEnd type="none" w="lg" len="lg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Power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supply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7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9" y="0"/>
            <a:ext cx="6858000" cy="6858000"/>
          </a:xfrm>
          <a:prstGeom prst="rect">
            <a:avLst/>
          </a:prstGeom>
        </p:spPr>
      </p:pic>
      <p:sp>
        <p:nvSpPr>
          <p:cNvPr id="5" name="설명선 2 4"/>
          <p:cNvSpPr/>
          <p:nvPr/>
        </p:nvSpPr>
        <p:spPr>
          <a:xfrm>
            <a:off x="3942319" y="470647"/>
            <a:ext cx="4474105" cy="49377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01152"/>
              <a:gd name="adj6" fmla="val -45033"/>
            </a:avLst>
          </a:prstGeom>
          <a:noFill/>
          <a:ln w="25400">
            <a:solidFill>
              <a:srgbClr val="FF0000"/>
            </a:solidFill>
            <a:prstDash val="dash"/>
            <a:headEnd type="none" w="lg" len="lg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RTP Software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설명선 2 5"/>
          <p:cNvSpPr/>
          <p:nvPr/>
        </p:nvSpPr>
        <p:spPr>
          <a:xfrm>
            <a:off x="7610319" y="1072000"/>
            <a:ext cx="3297577" cy="49377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2045"/>
              <a:gd name="adj6" fmla="val -41363"/>
            </a:avLst>
          </a:prstGeom>
          <a:noFill/>
          <a:ln w="25400">
            <a:solidFill>
              <a:srgbClr val="FF0000"/>
            </a:solidFill>
            <a:prstDash val="dash"/>
            <a:headEnd type="none" w="lg" len="lg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EPICS Integration IOC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8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3" y="0"/>
            <a:ext cx="6858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0742" y="131243"/>
            <a:ext cx="501126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시험 내용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Sync</a:t>
            </a:r>
            <a:r>
              <a:rPr lang="ko-KR" altLang="en-US" sz="1600" dirty="0" smtClean="0"/>
              <a:t>모듈을 작성하여 </a:t>
            </a:r>
            <a:r>
              <a:rPr lang="en-US" altLang="ko-KR" sz="1600" dirty="0" smtClean="0"/>
              <a:t>AI Single Value Read </a:t>
            </a:r>
            <a:r>
              <a:rPr lang="ko-KR" altLang="en-US" sz="1600" dirty="0" smtClean="0"/>
              <a:t>시험</a:t>
            </a:r>
            <a:endParaRPr lang="en-US" altLang="ko-KR" sz="1600" dirty="0" smtClean="0"/>
          </a:p>
          <a:p>
            <a:r>
              <a:rPr lang="en-US" altLang="ko-KR" sz="1600" dirty="0" smtClean="0"/>
              <a:t>: </a:t>
            </a:r>
            <a:r>
              <a:rPr lang="ko-KR" altLang="en-US" sz="1600" dirty="0" smtClean="0"/>
              <a:t>초기 </a:t>
            </a:r>
            <a:r>
              <a:rPr lang="en-US" altLang="ko-KR" sz="1600" dirty="0" smtClean="0"/>
              <a:t>Request Protocol </a:t>
            </a:r>
            <a:r>
              <a:rPr lang="ko-KR" altLang="en-US" sz="1600" dirty="0" smtClean="0"/>
              <a:t>작성에 오류가 있어 </a:t>
            </a:r>
            <a:r>
              <a:rPr lang="en-US" altLang="ko-KR" sz="1600" dirty="0" smtClean="0"/>
              <a:t>EPICS device support </a:t>
            </a:r>
            <a:r>
              <a:rPr lang="ko-KR" altLang="en-US" sz="1600" dirty="0" smtClean="0"/>
              <a:t>모듈 수정 및 디버깅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rgbClr val="7030A0"/>
                </a:solidFill>
              </a:rPr>
              <a:t>Hardware AO current </a:t>
            </a:r>
            <a:r>
              <a:rPr lang="ko-KR" altLang="en-US" sz="1600" dirty="0" smtClean="0">
                <a:solidFill>
                  <a:srgbClr val="7030A0"/>
                </a:solidFill>
              </a:rPr>
              <a:t>입력신호를 통하여 출력신호</a:t>
            </a:r>
            <a:r>
              <a:rPr lang="en-US" altLang="ko-KR" sz="1600" dirty="0" smtClean="0">
                <a:solidFill>
                  <a:srgbClr val="7030A0"/>
                </a:solidFill>
              </a:rPr>
              <a:t>(4~20mA)</a:t>
            </a:r>
            <a:r>
              <a:rPr lang="ko-KR" altLang="en-US" sz="1600" dirty="0" smtClean="0">
                <a:solidFill>
                  <a:srgbClr val="7030A0"/>
                </a:solidFill>
              </a:rPr>
              <a:t>를 보내고</a:t>
            </a:r>
            <a:r>
              <a:rPr lang="en-US" altLang="ko-KR" sz="1600" dirty="0" smtClean="0">
                <a:solidFill>
                  <a:srgbClr val="7030A0"/>
                </a:solidFill>
              </a:rPr>
              <a:t>, EPICS</a:t>
            </a:r>
            <a:r>
              <a:rPr lang="ko-KR" altLang="en-US" sz="1600" dirty="0" smtClean="0">
                <a:solidFill>
                  <a:srgbClr val="7030A0"/>
                </a:solidFill>
              </a:rPr>
              <a:t>의 </a:t>
            </a:r>
            <a:r>
              <a:rPr lang="en-US" altLang="ko-KR" sz="1600" dirty="0" smtClean="0">
                <a:solidFill>
                  <a:srgbClr val="7030A0"/>
                </a:solidFill>
              </a:rPr>
              <a:t>AI PV</a:t>
            </a:r>
            <a:r>
              <a:rPr lang="ko-KR" altLang="en-US" sz="1600" dirty="0" smtClean="0">
                <a:solidFill>
                  <a:srgbClr val="7030A0"/>
                </a:solidFill>
              </a:rPr>
              <a:t>를 통하여 해당 </a:t>
            </a:r>
            <a:r>
              <a:rPr lang="en-US" altLang="ko-KR" sz="1600" dirty="0" smtClean="0">
                <a:solidFill>
                  <a:srgbClr val="7030A0"/>
                </a:solidFill>
              </a:rPr>
              <a:t>Value</a:t>
            </a:r>
            <a:r>
              <a:rPr lang="ko-KR" altLang="en-US" sz="1600" dirty="0" smtClean="0">
                <a:solidFill>
                  <a:srgbClr val="7030A0"/>
                </a:solidFill>
              </a:rPr>
              <a:t>를 </a:t>
            </a:r>
            <a:r>
              <a:rPr lang="en-US" altLang="ko-KR" sz="1600" dirty="0" smtClean="0">
                <a:solidFill>
                  <a:srgbClr val="7030A0"/>
                </a:solidFill>
              </a:rPr>
              <a:t>RTP </a:t>
            </a:r>
            <a:r>
              <a:rPr lang="ko-KR" altLang="en-US" sz="1600" dirty="0" smtClean="0">
                <a:solidFill>
                  <a:srgbClr val="7030A0"/>
                </a:solidFill>
              </a:rPr>
              <a:t>모듈과 비교 검증 완료</a:t>
            </a:r>
            <a:endParaRPr lang="en-US" altLang="ko-KR" sz="1600" dirty="0" smtClean="0">
              <a:solidFill>
                <a:srgbClr val="7030A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향 후 추가 작업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물품 입고 후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600" smtClean="0"/>
              <a:t>AO/BI/BO </a:t>
            </a:r>
            <a:r>
              <a:rPr lang="en-US" altLang="ko-KR" sz="1600" smtClean="0"/>
              <a:t>EPICS </a:t>
            </a:r>
            <a:r>
              <a:rPr lang="en-US" altLang="ko-KR" sz="1600" dirty="0" smtClean="0"/>
              <a:t>device support </a:t>
            </a:r>
            <a:r>
              <a:rPr lang="ko-KR" altLang="en-US" sz="1600" dirty="0" smtClean="0"/>
              <a:t>모듈작성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Multiple index</a:t>
            </a:r>
            <a:r>
              <a:rPr lang="ko-KR" altLang="en-US" sz="1600" dirty="0" smtClean="0"/>
              <a:t>를 이용한 </a:t>
            </a:r>
            <a:r>
              <a:rPr lang="en-US" altLang="ko-KR" sz="1600" dirty="0" smtClean="0"/>
              <a:t>Multi Value </a:t>
            </a:r>
            <a:r>
              <a:rPr lang="ko-KR" altLang="en-US" sz="1600" dirty="0" smtClean="0"/>
              <a:t>모듈작성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Interrupt </a:t>
            </a:r>
            <a:r>
              <a:rPr lang="ko-KR" altLang="en-US" sz="1600" dirty="0" smtClean="0"/>
              <a:t>모듈 추가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Async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모듈 보완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안정성 시험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해당 카드의 입력 신호 레벨에 따른 센서를 추가하여 각 카드의 </a:t>
            </a:r>
            <a:r>
              <a:rPr lang="en-US" altLang="ko-KR" sz="1600" dirty="0" smtClean="0"/>
              <a:t>Empty Channel</a:t>
            </a:r>
            <a:r>
              <a:rPr lang="ko-KR" altLang="en-US" sz="1600" dirty="0" smtClean="0"/>
              <a:t>에 대한 신호 추가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내부 교육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하반기 연말 정도 계획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: RTP </a:t>
            </a:r>
            <a:r>
              <a:rPr lang="ko-KR" altLang="en-US" sz="1600" dirty="0" smtClean="0"/>
              <a:t>프로토콜 정의에 따른 </a:t>
            </a:r>
            <a:r>
              <a:rPr lang="en-US" altLang="ko-KR" sz="1600" dirty="0" smtClean="0"/>
              <a:t>TCP </a:t>
            </a:r>
            <a:r>
              <a:rPr lang="ko-KR" altLang="en-US" sz="1600" dirty="0" smtClean="0"/>
              <a:t>통신 방법</a:t>
            </a:r>
            <a:endParaRPr lang="en-US" altLang="ko-KR" sz="1600" dirty="0" smtClean="0"/>
          </a:p>
          <a:p>
            <a:r>
              <a:rPr lang="en-US" altLang="ko-KR" sz="1600" dirty="0" smtClean="0"/>
              <a:t>: EPICS </a:t>
            </a:r>
            <a:r>
              <a:rPr lang="en-US" altLang="ko-KR" sz="1600" dirty="0" err="1" smtClean="0"/>
              <a:t>Async</a:t>
            </a:r>
            <a:r>
              <a:rPr lang="en-US" altLang="ko-KR" sz="1600" dirty="0" smtClean="0"/>
              <a:t> device </a:t>
            </a:r>
            <a:r>
              <a:rPr lang="ko-KR" altLang="en-US" sz="1600" dirty="0" smtClean="0"/>
              <a:t>작성</a:t>
            </a:r>
            <a:endParaRPr lang="en-US" altLang="ko-KR" sz="1600" dirty="0" smtClean="0"/>
          </a:p>
          <a:p>
            <a:endParaRPr lang="en-US" altLang="ko-KR" sz="1600" dirty="0"/>
          </a:p>
        </p:txBody>
      </p:sp>
      <p:sp>
        <p:nvSpPr>
          <p:cNvPr id="6" name="설명선 2 5"/>
          <p:cNvSpPr/>
          <p:nvPr/>
        </p:nvSpPr>
        <p:spPr>
          <a:xfrm flipH="1">
            <a:off x="192743" y="131243"/>
            <a:ext cx="3127966" cy="49377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07688"/>
              <a:gd name="adj6" fmla="val -25195"/>
            </a:avLst>
          </a:prstGeom>
          <a:noFill/>
          <a:ln w="25400">
            <a:solidFill>
              <a:srgbClr val="FF0000"/>
            </a:solidFill>
            <a:prstDash val="dash"/>
            <a:headEnd type="none" w="lg" len="lg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IOC – Read AI Single Value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669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215</Words>
  <Application>Microsoft Office PowerPoint</Application>
  <PresentationFormat>와이드스크린</PresentationFormat>
  <Paragraphs>44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</cp:revision>
  <dcterms:created xsi:type="dcterms:W3CDTF">2015-05-06T23:35:54Z</dcterms:created>
  <dcterms:modified xsi:type="dcterms:W3CDTF">2015-05-07T01:04:52Z</dcterms:modified>
</cp:coreProperties>
</file>