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3" r:id="rId2"/>
  </p:sldMasterIdLst>
  <p:notesMasterIdLst>
    <p:notesMasterId r:id="rId64"/>
  </p:notesMasterIdLst>
  <p:handoutMasterIdLst>
    <p:handoutMasterId r:id="rId65"/>
  </p:handoutMasterIdLst>
  <p:sldIdLst>
    <p:sldId id="346" r:id="rId3"/>
    <p:sldId id="775" r:id="rId4"/>
    <p:sldId id="778" r:id="rId5"/>
    <p:sldId id="777" r:id="rId6"/>
    <p:sldId id="779" r:id="rId7"/>
    <p:sldId id="787" r:id="rId8"/>
    <p:sldId id="788" r:id="rId9"/>
    <p:sldId id="789" r:id="rId10"/>
    <p:sldId id="790" r:id="rId11"/>
    <p:sldId id="780" r:id="rId12"/>
    <p:sldId id="791" r:id="rId13"/>
    <p:sldId id="792" r:id="rId14"/>
    <p:sldId id="793" r:id="rId15"/>
    <p:sldId id="781" r:id="rId16"/>
    <p:sldId id="784" r:id="rId17"/>
    <p:sldId id="785" r:id="rId18"/>
    <p:sldId id="794" r:id="rId19"/>
    <p:sldId id="795" r:id="rId20"/>
    <p:sldId id="786" r:id="rId21"/>
    <p:sldId id="796" r:id="rId22"/>
    <p:sldId id="797" r:id="rId23"/>
    <p:sldId id="798" r:id="rId24"/>
    <p:sldId id="782" r:id="rId25"/>
    <p:sldId id="799" r:id="rId26"/>
    <p:sldId id="806" r:id="rId27"/>
    <p:sldId id="807" r:id="rId28"/>
    <p:sldId id="808" r:id="rId29"/>
    <p:sldId id="809" r:id="rId30"/>
    <p:sldId id="810" r:id="rId31"/>
    <p:sldId id="800" r:id="rId32"/>
    <p:sldId id="811" r:id="rId33"/>
    <p:sldId id="801" r:id="rId34"/>
    <p:sldId id="802" r:id="rId35"/>
    <p:sldId id="812" r:id="rId36"/>
    <p:sldId id="813" r:id="rId37"/>
    <p:sldId id="814" r:id="rId38"/>
    <p:sldId id="815" r:id="rId39"/>
    <p:sldId id="803" r:id="rId40"/>
    <p:sldId id="816" r:id="rId41"/>
    <p:sldId id="817" r:id="rId42"/>
    <p:sldId id="818" r:id="rId43"/>
    <p:sldId id="783" r:id="rId44"/>
    <p:sldId id="819" r:id="rId45"/>
    <p:sldId id="825" r:id="rId46"/>
    <p:sldId id="826" r:id="rId47"/>
    <p:sldId id="827" r:id="rId48"/>
    <p:sldId id="828" r:id="rId49"/>
    <p:sldId id="829" r:id="rId50"/>
    <p:sldId id="820" r:id="rId51"/>
    <p:sldId id="830" r:id="rId52"/>
    <p:sldId id="821" r:id="rId53"/>
    <p:sldId id="822" r:id="rId54"/>
    <p:sldId id="834" r:id="rId55"/>
    <p:sldId id="833" r:id="rId56"/>
    <p:sldId id="832" r:id="rId57"/>
    <p:sldId id="831" r:id="rId58"/>
    <p:sldId id="823" r:id="rId59"/>
    <p:sldId id="835" r:id="rId60"/>
    <p:sldId id="824" r:id="rId61"/>
    <p:sldId id="836" r:id="rId62"/>
    <p:sldId id="837" r:id="rId63"/>
  </p:sldIdLst>
  <p:sldSz cx="9144000" cy="6858000" type="screen4x3"/>
  <p:notesSz cx="6873875" cy="10063163"/>
  <p:defaultTextStyle>
    <a:defPPr>
      <a:defRPr lang="ko-KR"/>
    </a:defPPr>
    <a:lvl1pPr algn="l" rtl="0" fontAlgn="ctr" latinLnBrk="1">
      <a:lnSpc>
        <a:spcPct val="140000"/>
      </a:lnSpc>
      <a:spcBef>
        <a:spcPct val="20000"/>
      </a:spcBef>
      <a:spcAft>
        <a:spcPct val="0"/>
      </a:spcAft>
      <a:buClr>
        <a:srgbClr val="660066"/>
      </a:buClr>
      <a:buFont typeface="Wingdings" pitchFamily="2" charset="2"/>
      <a:buChar char="v"/>
      <a:defRPr kumimoji="1" sz="1600" kern="1200">
        <a:solidFill>
          <a:schemeClr val="tx1"/>
        </a:solidFill>
        <a:latin typeface="Trebuchet MS" pitchFamily="34" charset="0"/>
        <a:ea typeface="굴림체" pitchFamily="49" charset="-127"/>
        <a:cs typeface="+mn-cs"/>
      </a:defRPr>
    </a:lvl1pPr>
    <a:lvl2pPr marL="457200" algn="l" rtl="0" fontAlgn="ctr" latinLnBrk="1">
      <a:lnSpc>
        <a:spcPct val="140000"/>
      </a:lnSpc>
      <a:spcBef>
        <a:spcPct val="20000"/>
      </a:spcBef>
      <a:spcAft>
        <a:spcPct val="0"/>
      </a:spcAft>
      <a:buClr>
        <a:srgbClr val="660066"/>
      </a:buClr>
      <a:buFont typeface="Wingdings" pitchFamily="2" charset="2"/>
      <a:buChar char="v"/>
      <a:defRPr kumimoji="1" sz="1600" kern="1200">
        <a:solidFill>
          <a:schemeClr val="tx1"/>
        </a:solidFill>
        <a:latin typeface="Trebuchet MS" pitchFamily="34" charset="0"/>
        <a:ea typeface="굴림체" pitchFamily="49" charset="-127"/>
        <a:cs typeface="+mn-cs"/>
      </a:defRPr>
    </a:lvl2pPr>
    <a:lvl3pPr marL="914400" algn="l" rtl="0" fontAlgn="ctr" latinLnBrk="1">
      <a:lnSpc>
        <a:spcPct val="140000"/>
      </a:lnSpc>
      <a:spcBef>
        <a:spcPct val="20000"/>
      </a:spcBef>
      <a:spcAft>
        <a:spcPct val="0"/>
      </a:spcAft>
      <a:buClr>
        <a:srgbClr val="660066"/>
      </a:buClr>
      <a:buFont typeface="Wingdings" pitchFamily="2" charset="2"/>
      <a:buChar char="v"/>
      <a:defRPr kumimoji="1" sz="1600" kern="1200">
        <a:solidFill>
          <a:schemeClr val="tx1"/>
        </a:solidFill>
        <a:latin typeface="Trebuchet MS" pitchFamily="34" charset="0"/>
        <a:ea typeface="굴림체" pitchFamily="49" charset="-127"/>
        <a:cs typeface="+mn-cs"/>
      </a:defRPr>
    </a:lvl3pPr>
    <a:lvl4pPr marL="1371600" algn="l" rtl="0" fontAlgn="ctr" latinLnBrk="1">
      <a:lnSpc>
        <a:spcPct val="140000"/>
      </a:lnSpc>
      <a:spcBef>
        <a:spcPct val="20000"/>
      </a:spcBef>
      <a:spcAft>
        <a:spcPct val="0"/>
      </a:spcAft>
      <a:buClr>
        <a:srgbClr val="660066"/>
      </a:buClr>
      <a:buFont typeface="Wingdings" pitchFamily="2" charset="2"/>
      <a:buChar char="v"/>
      <a:defRPr kumimoji="1" sz="1600" kern="1200">
        <a:solidFill>
          <a:schemeClr val="tx1"/>
        </a:solidFill>
        <a:latin typeface="Trebuchet MS" pitchFamily="34" charset="0"/>
        <a:ea typeface="굴림체" pitchFamily="49" charset="-127"/>
        <a:cs typeface="+mn-cs"/>
      </a:defRPr>
    </a:lvl4pPr>
    <a:lvl5pPr marL="1828800" algn="l" rtl="0" fontAlgn="ctr" latinLnBrk="1">
      <a:lnSpc>
        <a:spcPct val="140000"/>
      </a:lnSpc>
      <a:spcBef>
        <a:spcPct val="20000"/>
      </a:spcBef>
      <a:spcAft>
        <a:spcPct val="0"/>
      </a:spcAft>
      <a:buClr>
        <a:srgbClr val="660066"/>
      </a:buClr>
      <a:buFont typeface="Wingdings" pitchFamily="2" charset="2"/>
      <a:buChar char="v"/>
      <a:defRPr kumimoji="1" sz="1600" kern="1200">
        <a:solidFill>
          <a:schemeClr val="tx1"/>
        </a:solidFill>
        <a:latin typeface="Trebuchet MS" pitchFamily="34" charset="0"/>
        <a:ea typeface="굴림체" pitchFamily="49" charset="-127"/>
        <a:cs typeface="+mn-cs"/>
      </a:defRPr>
    </a:lvl5pPr>
    <a:lvl6pPr marL="2286000" algn="l" defTabSz="914400" rtl="0" eaLnBrk="1" latinLnBrk="1" hangingPunct="1">
      <a:defRPr kumimoji="1" sz="1600" kern="1200">
        <a:solidFill>
          <a:schemeClr val="tx1"/>
        </a:solidFill>
        <a:latin typeface="Trebuchet MS" pitchFamily="34" charset="0"/>
        <a:ea typeface="굴림체" pitchFamily="49" charset="-127"/>
        <a:cs typeface="+mn-cs"/>
      </a:defRPr>
    </a:lvl6pPr>
    <a:lvl7pPr marL="2743200" algn="l" defTabSz="914400" rtl="0" eaLnBrk="1" latinLnBrk="1" hangingPunct="1">
      <a:defRPr kumimoji="1" sz="1600" kern="1200">
        <a:solidFill>
          <a:schemeClr val="tx1"/>
        </a:solidFill>
        <a:latin typeface="Trebuchet MS" pitchFamily="34" charset="0"/>
        <a:ea typeface="굴림체" pitchFamily="49" charset="-127"/>
        <a:cs typeface="+mn-cs"/>
      </a:defRPr>
    </a:lvl7pPr>
    <a:lvl8pPr marL="3200400" algn="l" defTabSz="914400" rtl="0" eaLnBrk="1" latinLnBrk="1" hangingPunct="1">
      <a:defRPr kumimoji="1" sz="1600" kern="1200">
        <a:solidFill>
          <a:schemeClr val="tx1"/>
        </a:solidFill>
        <a:latin typeface="Trebuchet MS" pitchFamily="34" charset="0"/>
        <a:ea typeface="굴림체" pitchFamily="49" charset="-127"/>
        <a:cs typeface="+mn-cs"/>
      </a:defRPr>
    </a:lvl8pPr>
    <a:lvl9pPr marL="3657600" algn="l" defTabSz="914400" rtl="0" eaLnBrk="1" latinLnBrk="1" hangingPunct="1">
      <a:defRPr kumimoji="1" sz="1600" kern="1200">
        <a:solidFill>
          <a:schemeClr val="tx1"/>
        </a:solidFill>
        <a:latin typeface="Trebuchet MS" pitchFamily="34" charset="0"/>
        <a:ea typeface="굴림체" pitchFamily="49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5D0"/>
    <a:srgbClr val="6095CA"/>
    <a:srgbClr val="B2B2B2"/>
    <a:srgbClr val="FF0000"/>
    <a:srgbClr val="FFCCCC"/>
    <a:srgbClr val="1C1C1C"/>
    <a:srgbClr val="FF99FF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1" autoAdjust="0"/>
    <p:restoredTop sz="79682" autoAdjust="0"/>
  </p:normalViewPr>
  <p:slideViewPr>
    <p:cSldViewPr>
      <p:cViewPr>
        <p:scale>
          <a:sx n="79" d="100"/>
          <a:sy n="79" d="100"/>
        </p:scale>
        <p:origin x="-96" y="-354"/>
      </p:cViewPr>
      <p:guideLst>
        <p:guide orient="horz" pos="293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4" Type="http://schemas.openxmlformats.org/officeDocument/2006/relationships/image" Target="../media/image49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6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10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2.wmf"/><Relationship Id="rId1" Type="http://schemas.openxmlformats.org/officeDocument/2006/relationships/image" Target="../media/image74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26.wmf"/><Relationship Id="rId1" Type="http://schemas.openxmlformats.org/officeDocument/2006/relationships/image" Target="../media/image79.wmf"/><Relationship Id="rId4" Type="http://schemas.openxmlformats.org/officeDocument/2006/relationships/image" Target="../media/image78.wmf"/></Relationships>
</file>

<file path=ppt/drawings/_rels/vmlDrawing3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4" Type="http://schemas.openxmlformats.org/officeDocument/2006/relationships/image" Target="../media/image78.wmf"/></Relationships>
</file>

<file path=ppt/drawings/_rels/vmlDrawing3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wmf"/><Relationship Id="rId1" Type="http://schemas.openxmlformats.org/officeDocument/2006/relationships/image" Target="../media/image76.w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81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94" tIns="46196" rIns="92394" bIns="46196" numCol="1" anchor="t" anchorCtr="0" compatLnSpc="1">
            <a:prstTxWarp prst="textNoShape">
              <a:avLst/>
            </a:prstTxWarp>
          </a:bodyPr>
          <a:lstStyle>
            <a:lvl1pPr defTabSz="923925" fontAlgn="base">
              <a:lnSpc>
                <a:spcPct val="160000"/>
              </a:lnSpc>
              <a:spcBef>
                <a:spcPct val="40000"/>
              </a:spcBef>
              <a:buFont typeface="Wingdings" pitchFamily="2" charset="2"/>
              <a:buNone/>
              <a:defRPr sz="1200" b="1"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95725" y="0"/>
            <a:ext cx="29781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94" tIns="46196" rIns="92394" bIns="46196" numCol="1" anchor="t" anchorCtr="0" compatLnSpc="1">
            <a:prstTxWarp prst="textNoShape">
              <a:avLst/>
            </a:prstTxWarp>
          </a:bodyPr>
          <a:lstStyle>
            <a:lvl1pPr algn="r" defTabSz="923925" fontAlgn="base">
              <a:lnSpc>
                <a:spcPct val="160000"/>
              </a:lnSpc>
              <a:spcBef>
                <a:spcPct val="40000"/>
              </a:spcBef>
              <a:buFont typeface="Wingdings" pitchFamily="2" charset="2"/>
              <a:buNone/>
              <a:defRPr sz="1200" b="1"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59925"/>
            <a:ext cx="29781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94" tIns="46196" rIns="92394" bIns="46196" numCol="1" anchor="b" anchorCtr="0" compatLnSpc="1">
            <a:prstTxWarp prst="textNoShape">
              <a:avLst/>
            </a:prstTxWarp>
          </a:bodyPr>
          <a:lstStyle>
            <a:lvl1pPr defTabSz="923925" fontAlgn="base">
              <a:lnSpc>
                <a:spcPct val="160000"/>
              </a:lnSpc>
              <a:spcBef>
                <a:spcPct val="40000"/>
              </a:spcBef>
              <a:buFont typeface="Wingdings" pitchFamily="2" charset="2"/>
              <a:buNone/>
              <a:defRPr sz="1200" b="1"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150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95725" y="9559925"/>
            <a:ext cx="29781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94" tIns="46196" rIns="92394" bIns="46196" numCol="1" anchor="b" anchorCtr="0" compatLnSpc="1">
            <a:prstTxWarp prst="textNoShape">
              <a:avLst/>
            </a:prstTxWarp>
          </a:bodyPr>
          <a:lstStyle>
            <a:lvl1pPr algn="r" defTabSz="923925" fontAlgn="base">
              <a:lnSpc>
                <a:spcPct val="160000"/>
              </a:lnSpc>
              <a:spcBef>
                <a:spcPct val="40000"/>
              </a:spcBef>
              <a:buFont typeface="Wingdings" pitchFamily="2" charset="2"/>
              <a:buNone/>
              <a:defRPr sz="1200" b="1">
                <a:latin typeface="Times New Roman" pitchFamily="18" charset="0"/>
              </a:defRPr>
            </a:lvl1pPr>
          </a:lstStyle>
          <a:p>
            <a:fld id="{729300D1-20E0-408C-8F30-2376C845699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943186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81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94" tIns="46196" rIns="92394" bIns="46196" numCol="1" anchor="t" anchorCtr="0" compatLnSpc="1">
            <a:prstTxWarp prst="textNoShape">
              <a:avLst/>
            </a:prstTxWarp>
          </a:bodyPr>
          <a:lstStyle>
            <a:lvl1pPr defTabSz="923925" fontAlgn="base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굴림" charset="-127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5725" y="0"/>
            <a:ext cx="29781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94" tIns="46196" rIns="92394" bIns="46196" numCol="1" anchor="t" anchorCtr="0" compatLnSpc="1">
            <a:prstTxWarp prst="textNoShape">
              <a:avLst/>
            </a:prstTxWarp>
          </a:bodyPr>
          <a:lstStyle>
            <a:lvl1pPr algn="r" defTabSz="923925" fontAlgn="base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굴림" charset="-127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5513" y="755650"/>
            <a:ext cx="5030787" cy="37734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988" y="4781550"/>
            <a:ext cx="50419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94" tIns="46196" rIns="92394" bIns="4619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59925"/>
            <a:ext cx="29781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94" tIns="46196" rIns="92394" bIns="46196" numCol="1" anchor="b" anchorCtr="0" compatLnSpc="1">
            <a:prstTxWarp prst="textNoShape">
              <a:avLst/>
            </a:prstTxWarp>
          </a:bodyPr>
          <a:lstStyle>
            <a:lvl1pPr defTabSz="923925" fontAlgn="base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굴림" charset="-127"/>
                <a:ea typeface="굴림" charset="-127"/>
              </a:defRPr>
            </a:lvl1pPr>
          </a:lstStyle>
          <a:p>
            <a:endParaRPr lang="en-US" altLang="ko-KR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5725" y="9559925"/>
            <a:ext cx="297815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94" tIns="46196" rIns="92394" bIns="46196" numCol="1" anchor="b" anchorCtr="0" compatLnSpc="1">
            <a:prstTxWarp prst="textNoShape">
              <a:avLst/>
            </a:prstTxWarp>
          </a:bodyPr>
          <a:lstStyle>
            <a:lvl1pPr algn="r" defTabSz="923925" fontAlgn="base">
              <a:lnSpc>
                <a:spcPct val="100000"/>
              </a:lnSpc>
              <a:spcBef>
                <a:spcPct val="0"/>
              </a:spcBef>
              <a:buClrTx/>
              <a:buFontTx/>
              <a:buNone/>
              <a:defRPr sz="1200">
                <a:latin typeface="굴림" charset="-127"/>
                <a:ea typeface="굴림" charset="-127"/>
              </a:defRPr>
            </a:lvl1pPr>
          </a:lstStyle>
          <a:p>
            <a:fld id="{F23363D3-8D3E-48C2-BD90-38B27D85EA36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190781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F1D6FA-8108-43D1-9E5B-92F90790F787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131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31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A72E05-8BD6-4248-9687-34B9A3897D62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134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34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05CB9F-1014-4CF3-BC6F-861BB4D78AA4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134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34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3B3324-170F-4270-BDE0-C99D9AB1A1BA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135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35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AB0D31-A633-48F8-886F-BC9D60BBEA5B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132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32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170D5D-BE03-4C48-9998-269F927C0B57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133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33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1E7BCF-8FD1-4D2E-903F-8B99C3AD4953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133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33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4AC26F-7102-4338-BD15-B0D98F4FEE03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135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35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7DC26C-1FC8-4233-8BA7-B2499CD474D2}" type="slidenum">
              <a:rPr lang="en-US" altLang="ko-KR"/>
              <a:pPr/>
              <a:t>18</a:t>
            </a:fld>
            <a:endParaRPr lang="en-US" altLang="ko-KR"/>
          </a:p>
        </p:txBody>
      </p:sp>
      <p:sp>
        <p:nvSpPr>
          <p:cNvPr id="135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35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5D3112-B58D-4BC7-834A-99D69586528C}" type="slidenum">
              <a:rPr lang="en-US" altLang="ko-KR"/>
              <a:pPr/>
              <a:t>19</a:t>
            </a:fld>
            <a:endParaRPr lang="en-US" altLang="ko-KR"/>
          </a:p>
        </p:txBody>
      </p:sp>
      <p:sp>
        <p:nvSpPr>
          <p:cNvPr id="133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33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02CE75-0591-4EEE-9DF3-FBBAE76B7C98}" type="slidenum">
              <a:rPr lang="en-US" altLang="ko-KR"/>
              <a:pPr/>
              <a:t>20</a:t>
            </a:fld>
            <a:endParaRPr lang="en-US" altLang="ko-KR"/>
          </a:p>
        </p:txBody>
      </p:sp>
      <p:sp>
        <p:nvSpPr>
          <p:cNvPr id="135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35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B8CFCE-73DC-4100-BAB2-43304B3F9700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131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31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F6B22B-CB93-4767-B5BC-FEA05BF5D9F3}" type="slidenum">
              <a:rPr lang="en-US" altLang="ko-KR"/>
              <a:pPr/>
              <a:t>21</a:t>
            </a:fld>
            <a:endParaRPr lang="en-US" altLang="ko-KR"/>
          </a:p>
        </p:txBody>
      </p:sp>
      <p:sp>
        <p:nvSpPr>
          <p:cNvPr id="135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35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22F8AD-EBEB-4054-B082-1748D3637CCC}" type="slidenum">
              <a:rPr lang="en-US" altLang="ko-KR"/>
              <a:pPr/>
              <a:t>22</a:t>
            </a:fld>
            <a:endParaRPr lang="en-US" altLang="ko-KR"/>
          </a:p>
        </p:txBody>
      </p:sp>
      <p:sp>
        <p:nvSpPr>
          <p:cNvPr id="136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36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8937C8-A318-45A5-B2D6-37B6BA2C9B85}" type="slidenum">
              <a:rPr lang="en-US" altLang="ko-KR"/>
              <a:pPr/>
              <a:t>23</a:t>
            </a:fld>
            <a:endParaRPr lang="en-US" altLang="ko-KR"/>
          </a:p>
        </p:txBody>
      </p:sp>
      <p:sp>
        <p:nvSpPr>
          <p:cNvPr id="132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32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BCCA6B-AF20-434C-93FF-C1E84E25339C}" type="slidenum">
              <a:rPr lang="en-US" altLang="ko-KR"/>
              <a:pPr/>
              <a:t>24</a:t>
            </a:fld>
            <a:endParaRPr lang="en-US" altLang="ko-KR"/>
          </a:p>
        </p:txBody>
      </p:sp>
      <p:sp>
        <p:nvSpPr>
          <p:cNvPr id="136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36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69425A-04CB-4964-9C4B-9F19A1AFC031}" type="slidenum">
              <a:rPr lang="en-US" altLang="ko-KR"/>
              <a:pPr/>
              <a:t>25</a:t>
            </a:fld>
            <a:endParaRPr lang="en-US" altLang="ko-KR"/>
          </a:p>
        </p:txBody>
      </p:sp>
      <p:sp>
        <p:nvSpPr>
          <p:cNvPr id="137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37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3D172F-166A-4E92-851F-480B1DCC8594}" type="slidenum">
              <a:rPr lang="en-US" altLang="ko-KR"/>
              <a:pPr/>
              <a:t>26</a:t>
            </a:fld>
            <a:endParaRPr lang="en-US" altLang="ko-KR"/>
          </a:p>
        </p:txBody>
      </p:sp>
      <p:sp>
        <p:nvSpPr>
          <p:cNvPr id="137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37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D6C8CD-DC60-49CF-B9DC-4EE787629056}" type="slidenum">
              <a:rPr lang="en-US" altLang="ko-KR"/>
              <a:pPr/>
              <a:t>27</a:t>
            </a:fld>
            <a:endParaRPr lang="en-US" altLang="ko-KR"/>
          </a:p>
        </p:txBody>
      </p:sp>
      <p:sp>
        <p:nvSpPr>
          <p:cNvPr id="138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38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4AD0BE-270E-4E74-96EA-3B4A9F577BA3}" type="slidenum">
              <a:rPr lang="en-US" altLang="ko-KR"/>
              <a:pPr/>
              <a:t>28</a:t>
            </a:fld>
            <a:endParaRPr lang="en-US" altLang="ko-KR"/>
          </a:p>
        </p:txBody>
      </p:sp>
      <p:sp>
        <p:nvSpPr>
          <p:cNvPr id="138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38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708030-7B32-4643-85FC-11C6D1FFF959}" type="slidenum">
              <a:rPr lang="en-US" altLang="ko-KR"/>
              <a:pPr/>
              <a:t>29</a:t>
            </a:fld>
            <a:endParaRPr lang="en-US" altLang="ko-KR"/>
          </a:p>
        </p:txBody>
      </p:sp>
      <p:sp>
        <p:nvSpPr>
          <p:cNvPr id="138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38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3C260D-57EA-4293-AAB5-09CDDE9C83B9}" type="slidenum">
              <a:rPr lang="en-US" altLang="ko-KR"/>
              <a:pPr/>
              <a:t>30</a:t>
            </a:fld>
            <a:endParaRPr lang="en-US" altLang="ko-KR"/>
          </a:p>
        </p:txBody>
      </p:sp>
      <p:sp>
        <p:nvSpPr>
          <p:cNvPr id="136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36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00E7E9-E8DF-43F8-A3AC-38E8C8D8A704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131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31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ADC1D2-3FB1-4933-BF0E-8995E1E40B59}" type="slidenum">
              <a:rPr lang="en-US" altLang="ko-KR"/>
              <a:pPr/>
              <a:t>31</a:t>
            </a:fld>
            <a:endParaRPr lang="en-US" altLang="ko-KR"/>
          </a:p>
        </p:txBody>
      </p:sp>
      <p:sp>
        <p:nvSpPr>
          <p:cNvPr id="138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38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0F79E0-E9EE-44C0-B509-346184F4EE19}" type="slidenum">
              <a:rPr lang="en-US" altLang="ko-KR"/>
              <a:pPr/>
              <a:t>32</a:t>
            </a:fld>
            <a:endParaRPr lang="en-US" altLang="ko-KR"/>
          </a:p>
        </p:txBody>
      </p:sp>
      <p:sp>
        <p:nvSpPr>
          <p:cNvPr id="136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36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340829-36D6-47BC-B16D-1AB2EA358BA2}" type="slidenum">
              <a:rPr lang="en-US" altLang="ko-KR"/>
              <a:pPr/>
              <a:t>33</a:t>
            </a:fld>
            <a:endParaRPr lang="en-US" altLang="ko-KR"/>
          </a:p>
        </p:txBody>
      </p:sp>
      <p:sp>
        <p:nvSpPr>
          <p:cNvPr id="136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36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E19DB0-2FE8-4C1C-A5FE-E1190321F37F}" type="slidenum">
              <a:rPr lang="en-US" altLang="ko-KR"/>
              <a:pPr/>
              <a:t>34</a:t>
            </a:fld>
            <a:endParaRPr lang="en-US" altLang="ko-KR"/>
          </a:p>
        </p:txBody>
      </p:sp>
      <p:sp>
        <p:nvSpPr>
          <p:cNvPr id="138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389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B1FD8C-253C-4A6C-BA71-64676B8DE4F7}" type="slidenum">
              <a:rPr lang="en-US" altLang="ko-KR"/>
              <a:pPr/>
              <a:t>35</a:t>
            </a:fld>
            <a:endParaRPr lang="en-US" altLang="ko-KR"/>
          </a:p>
        </p:txBody>
      </p:sp>
      <p:sp>
        <p:nvSpPr>
          <p:cNvPr id="139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39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52A30B-9BC3-494C-A81C-D263DFA5EA8E}" type="slidenum">
              <a:rPr lang="en-US" altLang="ko-KR"/>
              <a:pPr/>
              <a:t>36</a:t>
            </a:fld>
            <a:endParaRPr lang="en-US" altLang="ko-KR"/>
          </a:p>
        </p:txBody>
      </p:sp>
      <p:sp>
        <p:nvSpPr>
          <p:cNvPr id="139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39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211D5E-0944-4F11-A8CD-9AEE72599A3B}" type="slidenum">
              <a:rPr lang="en-US" altLang="ko-KR"/>
              <a:pPr/>
              <a:t>37</a:t>
            </a:fld>
            <a:endParaRPr lang="en-US" altLang="ko-KR"/>
          </a:p>
        </p:txBody>
      </p:sp>
      <p:sp>
        <p:nvSpPr>
          <p:cNvPr id="139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39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15F1A0-B003-4022-AFF0-FA7F0426562F}" type="slidenum">
              <a:rPr lang="en-US" altLang="ko-KR"/>
              <a:pPr/>
              <a:t>38</a:t>
            </a:fld>
            <a:endParaRPr lang="en-US" altLang="ko-KR"/>
          </a:p>
        </p:txBody>
      </p:sp>
      <p:sp>
        <p:nvSpPr>
          <p:cNvPr id="137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37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9E61D3-1E81-4D10-BD9C-5FB9391721AE}" type="slidenum">
              <a:rPr lang="en-US" altLang="ko-KR"/>
              <a:pPr/>
              <a:t>39</a:t>
            </a:fld>
            <a:endParaRPr lang="en-US" altLang="ko-KR"/>
          </a:p>
        </p:txBody>
      </p:sp>
      <p:sp>
        <p:nvSpPr>
          <p:cNvPr id="139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39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E18FDF-BC0A-41B6-A225-4208C395879C}" type="slidenum">
              <a:rPr lang="en-US" altLang="ko-KR"/>
              <a:pPr/>
              <a:t>40</a:t>
            </a:fld>
            <a:endParaRPr lang="en-US" altLang="ko-KR"/>
          </a:p>
        </p:txBody>
      </p:sp>
      <p:sp>
        <p:nvSpPr>
          <p:cNvPr id="139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39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4FF344-628A-4DB3-B654-EFED7C725D74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132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32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024E8A-7F9E-449E-A012-42D9D859A82B}" type="slidenum">
              <a:rPr lang="en-US" altLang="ko-KR"/>
              <a:pPr/>
              <a:t>41</a:t>
            </a:fld>
            <a:endParaRPr lang="en-US" altLang="ko-KR"/>
          </a:p>
        </p:txBody>
      </p:sp>
      <p:sp>
        <p:nvSpPr>
          <p:cNvPr id="140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40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ED4C76-5F44-4049-8330-9CB4DC4AFD17}" type="slidenum">
              <a:rPr lang="en-US" altLang="ko-KR"/>
              <a:pPr/>
              <a:t>42</a:t>
            </a:fld>
            <a:endParaRPr lang="en-US" altLang="ko-KR"/>
          </a:p>
        </p:txBody>
      </p:sp>
      <p:sp>
        <p:nvSpPr>
          <p:cNvPr id="133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33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1011BC-1FFD-42F9-B9F9-6D3662A67BEC}" type="slidenum">
              <a:rPr lang="en-US" altLang="ko-KR"/>
              <a:pPr/>
              <a:t>43</a:t>
            </a:fld>
            <a:endParaRPr lang="en-US" altLang="ko-KR"/>
          </a:p>
        </p:txBody>
      </p:sp>
      <p:sp>
        <p:nvSpPr>
          <p:cNvPr id="140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40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3BFBD6-AD6B-4328-91E6-B51ED6CC1C41}" type="slidenum">
              <a:rPr lang="en-US" altLang="ko-KR"/>
              <a:pPr/>
              <a:t>44</a:t>
            </a:fld>
            <a:endParaRPr lang="en-US" altLang="ko-KR"/>
          </a:p>
        </p:txBody>
      </p:sp>
      <p:sp>
        <p:nvSpPr>
          <p:cNvPr id="141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41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C4FA25-6CB0-4335-A3D6-F09238034CDD}" type="slidenum">
              <a:rPr lang="en-US" altLang="ko-KR"/>
              <a:pPr/>
              <a:t>45</a:t>
            </a:fld>
            <a:endParaRPr lang="en-US" altLang="ko-KR"/>
          </a:p>
        </p:txBody>
      </p:sp>
      <p:sp>
        <p:nvSpPr>
          <p:cNvPr id="142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42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9A0A2A-C080-4CC0-BF03-3F67D2B8EA18}" type="slidenum">
              <a:rPr lang="en-US" altLang="ko-KR"/>
              <a:pPr/>
              <a:t>46</a:t>
            </a:fld>
            <a:endParaRPr lang="en-US" altLang="ko-KR"/>
          </a:p>
        </p:txBody>
      </p:sp>
      <p:sp>
        <p:nvSpPr>
          <p:cNvPr id="142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422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AE2864-8DA9-424A-B6CA-C31BED5D319C}" type="slidenum">
              <a:rPr lang="en-US" altLang="ko-KR"/>
              <a:pPr/>
              <a:t>47</a:t>
            </a:fld>
            <a:endParaRPr lang="en-US" altLang="ko-KR"/>
          </a:p>
        </p:txBody>
      </p:sp>
      <p:sp>
        <p:nvSpPr>
          <p:cNvPr id="142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424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592B6D-68BF-4E81-A0FF-28F16061A968}" type="slidenum">
              <a:rPr lang="en-US" altLang="ko-KR"/>
              <a:pPr/>
              <a:t>48</a:t>
            </a:fld>
            <a:endParaRPr lang="en-US" altLang="ko-KR"/>
          </a:p>
        </p:txBody>
      </p:sp>
      <p:sp>
        <p:nvSpPr>
          <p:cNvPr id="142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42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1E2389-EBB0-438C-8E2C-9A549164A0D4}" type="slidenum">
              <a:rPr lang="en-US" altLang="ko-KR"/>
              <a:pPr/>
              <a:t>49</a:t>
            </a:fld>
            <a:endParaRPr lang="en-US" altLang="ko-KR"/>
          </a:p>
        </p:txBody>
      </p:sp>
      <p:sp>
        <p:nvSpPr>
          <p:cNvPr id="140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40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3BC570-6C6C-4FF6-8E24-2A78F58977C5}" type="slidenum">
              <a:rPr lang="en-US" altLang="ko-KR"/>
              <a:pPr/>
              <a:t>50</a:t>
            </a:fld>
            <a:endParaRPr lang="en-US" altLang="ko-KR"/>
          </a:p>
        </p:txBody>
      </p:sp>
      <p:sp>
        <p:nvSpPr>
          <p:cNvPr id="142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42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E1D083-ABB9-4C33-ABBE-5BB040FBFBE2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133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33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7BE162-6EFA-4F3F-AF7A-23FEC5350870}" type="slidenum">
              <a:rPr lang="en-US" altLang="ko-KR"/>
              <a:pPr/>
              <a:t>51</a:t>
            </a:fld>
            <a:endParaRPr lang="en-US" altLang="ko-KR"/>
          </a:p>
        </p:txBody>
      </p:sp>
      <p:sp>
        <p:nvSpPr>
          <p:cNvPr id="141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41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2D5D28-F1E9-47F9-AA87-8C35DF48833A}" type="slidenum">
              <a:rPr lang="en-US" altLang="ko-KR"/>
              <a:pPr/>
              <a:t>52</a:t>
            </a:fld>
            <a:endParaRPr lang="en-US" altLang="ko-KR"/>
          </a:p>
        </p:txBody>
      </p:sp>
      <p:sp>
        <p:nvSpPr>
          <p:cNvPr id="141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41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F17D84-47D9-4BCB-A97D-DECF0E98845A}" type="slidenum">
              <a:rPr lang="en-US" altLang="ko-KR"/>
              <a:pPr/>
              <a:t>53</a:t>
            </a:fld>
            <a:endParaRPr lang="en-US" altLang="ko-KR"/>
          </a:p>
        </p:txBody>
      </p:sp>
      <p:sp>
        <p:nvSpPr>
          <p:cNvPr id="143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43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A1D88A-D059-4583-A798-45B85875B8B8}" type="slidenum">
              <a:rPr lang="en-US" altLang="ko-KR"/>
              <a:pPr/>
              <a:t>54</a:t>
            </a:fld>
            <a:endParaRPr lang="en-US" altLang="ko-KR"/>
          </a:p>
        </p:txBody>
      </p:sp>
      <p:sp>
        <p:nvSpPr>
          <p:cNvPr id="143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43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56FBB8-87CD-494A-B70C-25EB13EFE2ED}" type="slidenum">
              <a:rPr lang="en-US" altLang="ko-KR"/>
              <a:pPr/>
              <a:t>55</a:t>
            </a:fld>
            <a:endParaRPr lang="en-US" altLang="ko-KR"/>
          </a:p>
        </p:txBody>
      </p:sp>
      <p:sp>
        <p:nvSpPr>
          <p:cNvPr id="1432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43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EC2FCE-DA77-4C39-85F7-C680A490283A}" type="slidenum">
              <a:rPr lang="en-US" altLang="ko-KR"/>
              <a:pPr/>
              <a:t>56</a:t>
            </a:fld>
            <a:endParaRPr lang="en-US" altLang="ko-KR"/>
          </a:p>
        </p:txBody>
      </p:sp>
      <p:sp>
        <p:nvSpPr>
          <p:cNvPr id="143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43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ED1D9E-D3B9-43C6-B99A-87E14A35255C}" type="slidenum">
              <a:rPr lang="en-US" altLang="ko-KR"/>
              <a:pPr/>
              <a:t>57</a:t>
            </a:fld>
            <a:endParaRPr lang="en-US" altLang="ko-KR"/>
          </a:p>
        </p:txBody>
      </p:sp>
      <p:sp>
        <p:nvSpPr>
          <p:cNvPr id="141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41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A1A0CB-EE5A-408C-8778-7E45D01C6738}" type="slidenum">
              <a:rPr lang="en-US" altLang="ko-KR"/>
              <a:pPr/>
              <a:t>58</a:t>
            </a:fld>
            <a:endParaRPr lang="en-US" altLang="ko-KR"/>
          </a:p>
        </p:txBody>
      </p:sp>
      <p:sp>
        <p:nvSpPr>
          <p:cNvPr id="1438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43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057565-7FA7-47DC-93D2-10A0EE272085}" type="slidenum">
              <a:rPr lang="en-US" altLang="ko-KR"/>
              <a:pPr/>
              <a:t>59</a:t>
            </a:fld>
            <a:endParaRPr lang="en-US" altLang="ko-KR"/>
          </a:p>
        </p:txBody>
      </p:sp>
      <p:sp>
        <p:nvSpPr>
          <p:cNvPr id="141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41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B2C6F5-48EB-4CF8-8968-34C96C35EF33}" type="slidenum">
              <a:rPr lang="en-US" altLang="ko-KR"/>
              <a:pPr/>
              <a:t>60</a:t>
            </a:fld>
            <a:endParaRPr lang="en-US" altLang="ko-KR"/>
          </a:p>
        </p:txBody>
      </p:sp>
      <p:sp>
        <p:nvSpPr>
          <p:cNvPr id="1440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44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0CEE02-9920-4FD7-88C4-D4696734AE58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134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34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1B5DFE-908C-4F3C-8B2E-E8FE8C4E5B2E}" type="slidenum">
              <a:rPr lang="en-US" altLang="ko-KR"/>
              <a:pPr/>
              <a:t>61</a:t>
            </a:fld>
            <a:endParaRPr lang="en-US" altLang="ko-KR"/>
          </a:p>
        </p:txBody>
      </p:sp>
      <p:sp>
        <p:nvSpPr>
          <p:cNvPr id="144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44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66AFB3-1841-4A7B-ACB2-89ABAEF4039F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134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34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1476A5-9B98-4082-A625-89C482E621A8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134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34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AA84A6-8682-4733-831E-7220A68A3EAA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132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31863" y="784225"/>
            <a:ext cx="5032375" cy="3775075"/>
          </a:xfrm>
          <a:ln/>
        </p:spPr>
      </p:sp>
      <p:sp>
        <p:nvSpPr>
          <p:cNvPr id="132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7575" y="4759325"/>
            <a:ext cx="5045075" cy="4519613"/>
          </a:xfrm>
        </p:spPr>
        <p:txBody>
          <a:bodyPr/>
          <a:lstStyle/>
          <a:p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9012709D-F35A-42BB-BB77-98E6DF89A1A6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6284B0F7-ACCA-4CE2-9D64-0C6692C88884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475DAE52-C59B-4339-8BD9-7734C18A591F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 noEditPoints="1"/>
          </p:cNvSpPr>
          <p:nvPr/>
        </p:nvSpPr>
        <p:spPr bwMode="blackGray">
          <a:xfrm>
            <a:off x="6820592" y="428628"/>
            <a:ext cx="2323440" cy="6000768"/>
          </a:xfrm>
          <a:custGeom>
            <a:avLst/>
            <a:gdLst/>
            <a:ahLst/>
            <a:cxnLst>
              <a:cxn ang="0">
                <a:pos x="487" y="2402"/>
              </a:cxn>
              <a:cxn ang="0">
                <a:pos x="608" y="2460"/>
              </a:cxn>
              <a:cxn ang="0">
                <a:pos x="610" y="2554"/>
              </a:cxn>
              <a:cxn ang="0">
                <a:pos x="893" y="2559"/>
              </a:cxn>
              <a:cxn ang="0">
                <a:pos x="772" y="2424"/>
              </a:cxn>
              <a:cxn ang="0">
                <a:pos x="334" y="2346"/>
              </a:cxn>
              <a:cxn ang="0">
                <a:pos x="447" y="2270"/>
              </a:cxn>
              <a:cxn ang="0">
                <a:pos x="696" y="2192"/>
              </a:cxn>
              <a:cxn ang="0">
                <a:pos x="801" y="2254"/>
              </a:cxn>
              <a:cxn ang="0">
                <a:pos x="914" y="2229"/>
              </a:cxn>
              <a:cxn ang="0">
                <a:pos x="996" y="2221"/>
              </a:cxn>
              <a:cxn ang="0">
                <a:pos x="833" y="2000"/>
              </a:cxn>
              <a:cxn ang="0">
                <a:pos x="891" y="2021"/>
              </a:cxn>
              <a:cxn ang="0">
                <a:pos x="603" y="1981"/>
              </a:cxn>
              <a:cxn ang="0">
                <a:pos x="334" y="2185"/>
              </a:cxn>
              <a:cxn ang="0">
                <a:pos x="415" y="2205"/>
              </a:cxn>
              <a:cxn ang="0">
                <a:pos x="568" y="2097"/>
              </a:cxn>
              <a:cxn ang="0">
                <a:pos x="923" y="1962"/>
              </a:cxn>
              <a:cxn ang="0">
                <a:pos x="707" y="1856"/>
              </a:cxn>
              <a:cxn ang="0">
                <a:pos x="783" y="1877"/>
              </a:cxn>
              <a:cxn ang="0">
                <a:pos x="1024" y="1938"/>
              </a:cxn>
              <a:cxn ang="0">
                <a:pos x="714" y="1767"/>
              </a:cxn>
              <a:cxn ang="0">
                <a:pos x="773" y="1779"/>
              </a:cxn>
              <a:cxn ang="0">
                <a:pos x="321" y="1789"/>
              </a:cxn>
              <a:cxn ang="0">
                <a:pos x="478" y="1916"/>
              </a:cxn>
              <a:cxn ang="0">
                <a:pos x="561" y="1954"/>
              </a:cxn>
              <a:cxn ang="0">
                <a:pos x="429" y="1744"/>
              </a:cxn>
              <a:cxn ang="0">
                <a:pos x="618" y="1731"/>
              </a:cxn>
              <a:cxn ang="0">
                <a:pos x="964" y="1657"/>
              </a:cxn>
              <a:cxn ang="0">
                <a:pos x="499" y="1689"/>
              </a:cxn>
              <a:cxn ang="0">
                <a:pos x="696" y="1680"/>
              </a:cxn>
              <a:cxn ang="0">
                <a:pos x="886" y="1764"/>
              </a:cxn>
              <a:cxn ang="0">
                <a:pos x="363" y="1496"/>
              </a:cxn>
              <a:cxn ang="0">
                <a:pos x="808" y="1481"/>
              </a:cxn>
              <a:cxn ang="0">
                <a:pos x="681" y="1492"/>
              </a:cxn>
              <a:cxn ang="0">
                <a:pos x="956" y="1592"/>
              </a:cxn>
              <a:cxn ang="0">
                <a:pos x="781" y="1312"/>
              </a:cxn>
              <a:cxn ang="0">
                <a:pos x="247" y="1405"/>
              </a:cxn>
              <a:cxn ang="0">
                <a:pos x="959" y="1228"/>
              </a:cxn>
              <a:cxn ang="0">
                <a:pos x="969" y="1142"/>
              </a:cxn>
              <a:cxn ang="0">
                <a:pos x="313" y="1025"/>
              </a:cxn>
              <a:cxn ang="0">
                <a:pos x="305" y="1085"/>
              </a:cxn>
              <a:cxn ang="0">
                <a:pos x="952" y="970"/>
              </a:cxn>
              <a:cxn ang="0">
                <a:pos x="915" y="820"/>
              </a:cxn>
              <a:cxn ang="0">
                <a:pos x="1029" y="881"/>
              </a:cxn>
              <a:cxn ang="0">
                <a:pos x="572" y="977"/>
              </a:cxn>
              <a:cxn ang="0">
                <a:pos x="643" y="757"/>
              </a:cxn>
              <a:cxn ang="0">
                <a:pos x="849" y="1016"/>
              </a:cxn>
              <a:cxn ang="0">
                <a:pos x="825" y="559"/>
              </a:cxn>
              <a:cxn ang="0">
                <a:pos x="1014" y="978"/>
              </a:cxn>
              <a:cxn ang="0">
                <a:pos x="985" y="1730"/>
              </a:cxn>
              <a:cxn ang="0">
                <a:pos x="1046" y="2030"/>
              </a:cxn>
              <a:cxn ang="0">
                <a:pos x="982" y="2783"/>
              </a:cxn>
              <a:cxn ang="0">
                <a:pos x="153" y="2108"/>
              </a:cxn>
              <a:cxn ang="0">
                <a:pos x="137" y="1741"/>
              </a:cxn>
              <a:cxn ang="0">
                <a:pos x="8" y="1398"/>
              </a:cxn>
              <a:cxn ang="0">
                <a:pos x="115" y="1367"/>
              </a:cxn>
              <a:cxn ang="0">
                <a:pos x="174" y="1117"/>
              </a:cxn>
              <a:cxn ang="0">
                <a:pos x="265" y="852"/>
              </a:cxn>
              <a:cxn ang="0">
                <a:pos x="648" y="458"/>
              </a:cxn>
              <a:cxn ang="0">
                <a:pos x="815" y="441"/>
              </a:cxn>
            </a:cxnLst>
            <a:rect l="0" t="0" r="0" b="0"/>
            <a:pathLst>
              <a:path w="1052" h="2787">
                <a:moveTo>
                  <a:pt x="957" y="2608"/>
                </a:moveTo>
                <a:lnTo>
                  <a:pt x="945" y="2627"/>
                </a:lnTo>
                <a:lnTo>
                  <a:pt x="934" y="2646"/>
                </a:lnTo>
                <a:lnTo>
                  <a:pt x="922" y="2665"/>
                </a:lnTo>
                <a:lnTo>
                  <a:pt x="907" y="2684"/>
                </a:lnTo>
                <a:lnTo>
                  <a:pt x="910" y="2684"/>
                </a:lnTo>
                <a:lnTo>
                  <a:pt x="916" y="2685"/>
                </a:lnTo>
                <a:lnTo>
                  <a:pt x="926" y="2686"/>
                </a:lnTo>
                <a:lnTo>
                  <a:pt x="938" y="2688"/>
                </a:lnTo>
                <a:lnTo>
                  <a:pt x="952" y="2690"/>
                </a:lnTo>
                <a:lnTo>
                  <a:pt x="966" y="2693"/>
                </a:lnTo>
                <a:lnTo>
                  <a:pt x="979" y="2696"/>
                </a:lnTo>
                <a:lnTo>
                  <a:pt x="990" y="2699"/>
                </a:lnTo>
                <a:lnTo>
                  <a:pt x="989" y="2696"/>
                </a:lnTo>
                <a:lnTo>
                  <a:pt x="987" y="2691"/>
                </a:lnTo>
                <a:lnTo>
                  <a:pt x="983" y="2681"/>
                </a:lnTo>
                <a:lnTo>
                  <a:pt x="980" y="2670"/>
                </a:lnTo>
                <a:lnTo>
                  <a:pt x="975" y="2658"/>
                </a:lnTo>
                <a:lnTo>
                  <a:pt x="970" y="2644"/>
                </a:lnTo>
                <a:lnTo>
                  <a:pt x="965" y="2630"/>
                </a:lnTo>
                <a:lnTo>
                  <a:pt x="957" y="2608"/>
                </a:lnTo>
                <a:close/>
                <a:moveTo>
                  <a:pt x="454" y="2402"/>
                </a:moveTo>
                <a:lnTo>
                  <a:pt x="421" y="2410"/>
                </a:lnTo>
                <a:lnTo>
                  <a:pt x="470" y="2463"/>
                </a:lnTo>
                <a:lnTo>
                  <a:pt x="478" y="2463"/>
                </a:lnTo>
                <a:lnTo>
                  <a:pt x="487" y="2402"/>
                </a:lnTo>
                <a:lnTo>
                  <a:pt x="454" y="2402"/>
                </a:lnTo>
                <a:close/>
                <a:moveTo>
                  <a:pt x="758" y="2306"/>
                </a:moveTo>
                <a:lnTo>
                  <a:pt x="731" y="2308"/>
                </a:lnTo>
                <a:lnTo>
                  <a:pt x="706" y="2312"/>
                </a:lnTo>
                <a:lnTo>
                  <a:pt x="680" y="2317"/>
                </a:lnTo>
                <a:lnTo>
                  <a:pt x="654" y="2324"/>
                </a:lnTo>
                <a:lnTo>
                  <a:pt x="630" y="2334"/>
                </a:lnTo>
                <a:lnTo>
                  <a:pt x="608" y="2344"/>
                </a:lnTo>
                <a:lnTo>
                  <a:pt x="588" y="2355"/>
                </a:lnTo>
                <a:lnTo>
                  <a:pt x="570" y="2367"/>
                </a:lnTo>
                <a:lnTo>
                  <a:pt x="555" y="2382"/>
                </a:lnTo>
                <a:lnTo>
                  <a:pt x="543" y="2396"/>
                </a:lnTo>
                <a:lnTo>
                  <a:pt x="535" y="2412"/>
                </a:lnTo>
                <a:lnTo>
                  <a:pt x="531" y="2428"/>
                </a:lnTo>
                <a:lnTo>
                  <a:pt x="531" y="2445"/>
                </a:lnTo>
                <a:lnTo>
                  <a:pt x="536" y="2463"/>
                </a:lnTo>
                <a:lnTo>
                  <a:pt x="545" y="2477"/>
                </a:lnTo>
                <a:lnTo>
                  <a:pt x="555" y="2487"/>
                </a:lnTo>
                <a:lnTo>
                  <a:pt x="567" y="2493"/>
                </a:lnTo>
                <a:lnTo>
                  <a:pt x="580" y="2497"/>
                </a:lnTo>
                <a:lnTo>
                  <a:pt x="592" y="2496"/>
                </a:lnTo>
                <a:lnTo>
                  <a:pt x="604" y="2493"/>
                </a:lnTo>
                <a:lnTo>
                  <a:pt x="614" y="2486"/>
                </a:lnTo>
                <a:lnTo>
                  <a:pt x="622" y="2476"/>
                </a:lnTo>
                <a:lnTo>
                  <a:pt x="627" y="2463"/>
                </a:lnTo>
                <a:lnTo>
                  <a:pt x="608" y="2460"/>
                </a:lnTo>
                <a:lnTo>
                  <a:pt x="596" y="2458"/>
                </a:lnTo>
                <a:lnTo>
                  <a:pt x="586" y="2454"/>
                </a:lnTo>
                <a:lnTo>
                  <a:pt x="580" y="2448"/>
                </a:lnTo>
                <a:lnTo>
                  <a:pt x="577" y="2439"/>
                </a:lnTo>
                <a:lnTo>
                  <a:pt x="578" y="2427"/>
                </a:lnTo>
                <a:lnTo>
                  <a:pt x="584" y="2416"/>
                </a:lnTo>
                <a:lnTo>
                  <a:pt x="592" y="2405"/>
                </a:lnTo>
                <a:lnTo>
                  <a:pt x="603" y="2397"/>
                </a:lnTo>
                <a:lnTo>
                  <a:pt x="615" y="2391"/>
                </a:lnTo>
                <a:lnTo>
                  <a:pt x="629" y="2387"/>
                </a:lnTo>
                <a:lnTo>
                  <a:pt x="642" y="2386"/>
                </a:lnTo>
                <a:lnTo>
                  <a:pt x="656" y="2388"/>
                </a:lnTo>
                <a:lnTo>
                  <a:pt x="670" y="2394"/>
                </a:lnTo>
                <a:lnTo>
                  <a:pt x="682" y="2404"/>
                </a:lnTo>
                <a:lnTo>
                  <a:pt x="693" y="2417"/>
                </a:lnTo>
                <a:lnTo>
                  <a:pt x="696" y="2425"/>
                </a:lnTo>
                <a:lnTo>
                  <a:pt x="698" y="2435"/>
                </a:lnTo>
                <a:lnTo>
                  <a:pt x="698" y="2447"/>
                </a:lnTo>
                <a:lnTo>
                  <a:pt x="696" y="2460"/>
                </a:lnTo>
                <a:lnTo>
                  <a:pt x="693" y="2474"/>
                </a:lnTo>
                <a:lnTo>
                  <a:pt x="686" y="2489"/>
                </a:lnTo>
                <a:lnTo>
                  <a:pt x="677" y="2504"/>
                </a:lnTo>
                <a:lnTo>
                  <a:pt x="666" y="2518"/>
                </a:lnTo>
                <a:lnTo>
                  <a:pt x="651" y="2531"/>
                </a:lnTo>
                <a:lnTo>
                  <a:pt x="632" y="2544"/>
                </a:lnTo>
                <a:lnTo>
                  <a:pt x="610" y="2554"/>
                </a:lnTo>
                <a:lnTo>
                  <a:pt x="631" y="2570"/>
                </a:lnTo>
                <a:lnTo>
                  <a:pt x="653" y="2584"/>
                </a:lnTo>
                <a:lnTo>
                  <a:pt x="677" y="2597"/>
                </a:lnTo>
                <a:lnTo>
                  <a:pt x="700" y="2610"/>
                </a:lnTo>
                <a:lnTo>
                  <a:pt x="724" y="2622"/>
                </a:lnTo>
                <a:lnTo>
                  <a:pt x="747" y="2632"/>
                </a:lnTo>
                <a:lnTo>
                  <a:pt x="769" y="2642"/>
                </a:lnTo>
                <a:lnTo>
                  <a:pt x="790" y="2650"/>
                </a:lnTo>
                <a:lnTo>
                  <a:pt x="808" y="2658"/>
                </a:lnTo>
                <a:lnTo>
                  <a:pt x="838" y="2667"/>
                </a:lnTo>
                <a:lnTo>
                  <a:pt x="849" y="2669"/>
                </a:lnTo>
                <a:lnTo>
                  <a:pt x="855" y="2669"/>
                </a:lnTo>
                <a:lnTo>
                  <a:pt x="858" y="2669"/>
                </a:lnTo>
                <a:lnTo>
                  <a:pt x="860" y="2660"/>
                </a:lnTo>
                <a:lnTo>
                  <a:pt x="862" y="2650"/>
                </a:lnTo>
                <a:lnTo>
                  <a:pt x="867" y="2637"/>
                </a:lnTo>
                <a:lnTo>
                  <a:pt x="872" y="2625"/>
                </a:lnTo>
                <a:lnTo>
                  <a:pt x="878" y="2610"/>
                </a:lnTo>
                <a:lnTo>
                  <a:pt x="884" y="2597"/>
                </a:lnTo>
                <a:lnTo>
                  <a:pt x="890" y="2584"/>
                </a:lnTo>
                <a:lnTo>
                  <a:pt x="895" y="2572"/>
                </a:lnTo>
                <a:lnTo>
                  <a:pt x="900" y="2561"/>
                </a:lnTo>
                <a:lnTo>
                  <a:pt x="904" y="2553"/>
                </a:lnTo>
                <a:lnTo>
                  <a:pt x="906" y="2548"/>
                </a:lnTo>
                <a:lnTo>
                  <a:pt x="907" y="2547"/>
                </a:lnTo>
                <a:lnTo>
                  <a:pt x="893" y="2559"/>
                </a:lnTo>
                <a:lnTo>
                  <a:pt x="880" y="2568"/>
                </a:lnTo>
                <a:lnTo>
                  <a:pt x="864" y="2572"/>
                </a:lnTo>
                <a:lnTo>
                  <a:pt x="848" y="2574"/>
                </a:lnTo>
                <a:lnTo>
                  <a:pt x="829" y="2573"/>
                </a:lnTo>
                <a:lnTo>
                  <a:pt x="810" y="2571"/>
                </a:lnTo>
                <a:lnTo>
                  <a:pt x="790" y="2570"/>
                </a:lnTo>
                <a:lnTo>
                  <a:pt x="767" y="2570"/>
                </a:lnTo>
                <a:lnTo>
                  <a:pt x="769" y="2567"/>
                </a:lnTo>
                <a:lnTo>
                  <a:pt x="774" y="2561"/>
                </a:lnTo>
                <a:lnTo>
                  <a:pt x="783" y="2554"/>
                </a:lnTo>
                <a:lnTo>
                  <a:pt x="792" y="2545"/>
                </a:lnTo>
                <a:lnTo>
                  <a:pt x="804" y="2535"/>
                </a:lnTo>
                <a:lnTo>
                  <a:pt x="816" y="2524"/>
                </a:lnTo>
                <a:lnTo>
                  <a:pt x="829" y="2513"/>
                </a:lnTo>
                <a:lnTo>
                  <a:pt x="842" y="2501"/>
                </a:lnTo>
                <a:lnTo>
                  <a:pt x="856" y="2490"/>
                </a:lnTo>
                <a:lnTo>
                  <a:pt x="880" y="2470"/>
                </a:lnTo>
                <a:lnTo>
                  <a:pt x="889" y="2462"/>
                </a:lnTo>
                <a:lnTo>
                  <a:pt x="896" y="2455"/>
                </a:lnTo>
                <a:lnTo>
                  <a:pt x="901" y="2452"/>
                </a:lnTo>
                <a:lnTo>
                  <a:pt x="903" y="2450"/>
                </a:lnTo>
                <a:lnTo>
                  <a:pt x="876" y="2452"/>
                </a:lnTo>
                <a:lnTo>
                  <a:pt x="853" y="2451"/>
                </a:lnTo>
                <a:lnTo>
                  <a:pt x="833" y="2450"/>
                </a:lnTo>
                <a:lnTo>
                  <a:pt x="767" y="2440"/>
                </a:lnTo>
                <a:lnTo>
                  <a:pt x="772" y="2424"/>
                </a:lnTo>
                <a:lnTo>
                  <a:pt x="781" y="2409"/>
                </a:lnTo>
                <a:lnTo>
                  <a:pt x="794" y="2397"/>
                </a:lnTo>
                <a:lnTo>
                  <a:pt x="809" y="2386"/>
                </a:lnTo>
                <a:lnTo>
                  <a:pt x="827" y="2377"/>
                </a:lnTo>
                <a:lnTo>
                  <a:pt x="846" y="2372"/>
                </a:lnTo>
                <a:lnTo>
                  <a:pt x="864" y="2367"/>
                </a:lnTo>
                <a:lnTo>
                  <a:pt x="882" y="2366"/>
                </a:lnTo>
                <a:lnTo>
                  <a:pt x="900" y="2367"/>
                </a:lnTo>
                <a:lnTo>
                  <a:pt x="915" y="2372"/>
                </a:lnTo>
                <a:lnTo>
                  <a:pt x="904" y="2355"/>
                </a:lnTo>
                <a:lnTo>
                  <a:pt x="891" y="2340"/>
                </a:lnTo>
                <a:lnTo>
                  <a:pt x="873" y="2328"/>
                </a:lnTo>
                <a:lnTo>
                  <a:pt x="853" y="2319"/>
                </a:lnTo>
                <a:lnTo>
                  <a:pt x="832" y="2313"/>
                </a:lnTo>
                <a:lnTo>
                  <a:pt x="808" y="2308"/>
                </a:lnTo>
                <a:lnTo>
                  <a:pt x="783" y="2306"/>
                </a:lnTo>
                <a:lnTo>
                  <a:pt x="758" y="2306"/>
                </a:lnTo>
                <a:close/>
                <a:moveTo>
                  <a:pt x="371" y="2235"/>
                </a:moveTo>
                <a:lnTo>
                  <a:pt x="339" y="2240"/>
                </a:lnTo>
                <a:lnTo>
                  <a:pt x="299" y="2249"/>
                </a:lnTo>
                <a:lnTo>
                  <a:pt x="280" y="2253"/>
                </a:lnTo>
                <a:lnTo>
                  <a:pt x="264" y="2257"/>
                </a:lnTo>
                <a:lnTo>
                  <a:pt x="279" y="2280"/>
                </a:lnTo>
                <a:lnTo>
                  <a:pt x="295" y="2303"/>
                </a:lnTo>
                <a:lnTo>
                  <a:pt x="313" y="2325"/>
                </a:lnTo>
                <a:lnTo>
                  <a:pt x="334" y="2346"/>
                </a:lnTo>
                <a:lnTo>
                  <a:pt x="356" y="2365"/>
                </a:lnTo>
                <a:lnTo>
                  <a:pt x="379" y="2382"/>
                </a:lnTo>
                <a:lnTo>
                  <a:pt x="404" y="2394"/>
                </a:lnTo>
                <a:lnTo>
                  <a:pt x="411" y="2387"/>
                </a:lnTo>
                <a:lnTo>
                  <a:pt x="428" y="2370"/>
                </a:lnTo>
                <a:lnTo>
                  <a:pt x="436" y="2361"/>
                </a:lnTo>
                <a:lnTo>
                  <a:pt x="444" y="2352"/>
                </a:lnTo>
                <a:lnTo>
                  <a:pt x="452" y="2345"/>
                </a:lnTo>
                <a:lnTo>
                  <a:pt x="457" y="2339"/>
                </a:lnTo>
                <a:lnTo>
                  <a:pt x="461" y="2335"/>
                </a:lnTo>
                <a:lnTo>
                  <a:pt x="462" y="2334"/>
                </a:lnTo>
                <a:lnTo>
                  <a:pt x="444" y="2336"/>
                </a:lnTo>
                <a:lnTo>
                  <a:pt x="430" y="2337"/>
                </a:lnTo>
                <a:lnTo>
                  <a:pt x="417" y="2335"/>
                </a:lnTo>
                <a:lnTo>
                  <a:pt x="405" y="2334"/>
                </a:lnTo>
                <a:lnTo>
                  <a:pt x="394" y="2330"/>
                </a:lnTo>
                <a:lnTo>
                  <a:pt x="383" y="2328"/>
                </a:lnTo>
                <a:lnTo>
                  <a:pt x="371" y="2326"/>
                </a:lnTo>
                <a:lnTo>
                  <a:pt x="373" y="2318"/>
                </a:lnTo>
                <a:lnTo>
                  <a:pt x="375" y="2309"/>
                </a:lnTo>
                <a:lnTo>
                  <a:pt x="379" y="2298"/>
                </a:lnTo>
                <a:lnTo>
                  <a:pt x="387" y="2288"/>
                </a:lnTo>
                <a:lnTo>
                  <a:pt x="395" y="2282"/>
                </a:lnTo>
                <a:lnTo>
                  <a:pt x="405" y="2279"/>
                </a:lnTo>
                <a:lnTo>
                  <a:pt x="433" y="2273"/>
                </a:lnTo>
                <a:lnTo>
                  <a:pt x="447" y="2270"/>
                </a:lnTo>
                <a:lnTo>
                  <a:pt x="462" y="2265"/>
                </a:lnTo>
                <a:lnTo>
                  <a:pt x="446" y="2259"/>
                </a:lnTo>
                <a:lnTo>
                  <a:pt x="432" y="2251"/>
                </a:lnTo>
                <a:lnTo>
                  <a:pt x="416" y="2244"/>
                </a:lnTo>
                <a:lnTo>
                  <a:pt x="401" y="2238"/>
                </a:lnTo>
                <a:lnTo>
                  <a:pt x="386" y="2235"/>
                </a:lnTo>
                <a:lnTo>
                  <a:pt x="371" y="2235"/>
                </a:lnTo>
                <a:close/>
                <a:moveTo>
                  <a:pt x="926" y="2137"/>
                </a:moveTo>
                <a:lnTo>
                  <a:pt x="915" y="2146"/>
                </a:lnTo>
                <a:lnTo>
                  <a:pt x="900" y="2155"/>
                </a:lnTo>
                <a:lnTo>
                  <a:pt x="883" y="2167"/>
                </a:lnTo>
                <a:lnTo>
                  <a:pt x="866" y="2179"/>
                </a:lnTo>
                <a:lnTo>
                  <a:pt x="829" y="2202"/>
                </a:lnTo>
                <a:lnTo>
                  <a:pt x="811" y="2213"/>
                </a:lnTo>
                <a:lnTo>
                  <a:pt x="794" y="2224"/>
                </a:lnTo>
                <a:lnTo>
                  <a:pt x="776" y="2231"/>
                </a:lnTo>
                <a:lnTo>
                  <a:pt x="762" y="2236"/>
                </a:lnTo>
                <a:lnTo>
                  <a:pt x="748" y="2238"/>
                </a:lnTo>
                <a:lnTo>
                  <a:pt x="731" y="2237"/>
                </a:lnTo>
                <a:lnTo>
                  <a:pt x="718" y="2235"/>
                </a:lnTo>
                <a:lnTo>
                  <a:pt x="709" y="2231"/>
                </a:lnTo>
                <a:lnTo>
                  <a:pt x="702" y="2225"/>
                </a:lnTo>
                <a:lnTo>
                  <a:pt x="697" y="2218"/>
                </a:lnTo>
                <a:lnTo>
                  <a:pt x="695" y="2211"/>
                </a:lnTo>
                <a:lnTo>
                  <a:pt x="695" y="2202"/>
                </a:lnTo>
                <a:lnTo>
                  <a:pt x="696" y="2192"/>
                </a:lnTo>
                <a:lnTo>
                  <a:pt x="700" y="2180"/>
                </a:lnTo>
                <a:lnTo>
                  <a:pt x="706" y="2173"/>
                </a:lnTo>
                <a:lnTo>
                  <a:pt x="712" y="2169"/>
                </a:lnTo>
                <a:lnTo>
                  <a:pt x="719" y="2167"/>
                </a:lnTo>
                <a:lnTo>
                  <a:pt x="728" y="2168"/>
                </a:lnTo>
                <a:lnTo>
                  <a:pt x="736" y="2170"/>
                </a:lnTo>
                <a:lnTo>
                  <a:pt x="732" y="2165"/>
                </a:lnTo>
                <a:lnTo>
                  <a:pt x="726" y="2160"/>
                </a:lnTo>
                <a:lnTo>
                  <a:pt x="718" y="2157"/>
                </a:lnTo>
                <a:lnTo>
                  <a:pt x="707" y="2156"/>
                </a:lnTo>
                <a:lnTo>
                  <a:pt x="696" y="2158"/>
                </a:lnTo>
                <a:lnTo>
                  <a:pt x="685" y="2166"/>
                </a:lnTo>
                <a:lnTo>
                  <a:pt x="676" y="2176"/>
                </a:lnTo>
                <a:lnTo>
                  <a:pt x="671" y="2188"/>
                </a:lnTo>
                <a:lnTo>
                  <a:pt x="668" y="2202"/>
                </a:lnTo>
                <a:lnTo>
                  <a:pt x="668" y="2216"/>
                </a:lnTo>
                <a:lnTo>
                  <a:pt x="671" y="2229"/>
                </a:lnTo>
                <a:lnTo>
                  <a:pt x="676" y="2240"/>
                </a:lnTo>
                <a:lnTo>
                  <a:pt x="685" y="2250"/>
                </a:lnTo>
                <a:lnTo>
                  <a:pt x="699" y="2259"/>
                </a:lnTo>
                <a:lnTo>
                  <a:pt x="718" y="2265"/>
                </a:lnTo>
                <a:lnTo>
                  <a:pt x="738" y="2268"/>
                </a:lnTo>
                <a:lnTo>
                  <a:pt x="760" y="2268"/>
                </a:lnTo>
                <a:lnTo>
                  <a:pt x="780" y="2264"/>
                </a:lnTo>
                <a:lnTo>
                  <a:pt x="791" y="2260"/>
                </a:lnTo>
                <a:lnTo>
                  <a:pt x="801" y="2254"/>
                </a:lnTo>
                <a:lnTo>
                  <a:pt x="809" y="2248"/>
                </a:lnTo>
                <a:lnTo>
                  <a:pt x="819" y="2241"/>
                </a:lnTo>
                <a:lnTo>
                  <a:pt x="829" y="2233"/>
                </a:lnTo>
                <a:lnTo>
                  <a:pt x="841" y="2223"/>
                </a:lnTo>
                <a:lnTo>
                  <a:pt x="856" y="2211"/>
                </a:lnTo>
                <a:lnTo>
                  <a:pt x="874" y="2196"/>
                </a:lnTo>
                <a:lnTo>
                  <a:pt x="893" y="2188"/>
                </a:lnTo>
                <a:lnTo>
                  <a:pt x="909" y="2184"/>
                </a:lnTo>
                <a:lnTo>
                  <a:pt x="925" y="2185"/>
                </a:lnTo>
                <a:lnTo>
                  <a:pt x="938" y="2188"/>
                </a:lnTo>
                <a:lnTo>
                  <a:pt x="950" y="2193"/>
                </a:lnTo>
                <a:lnTo>
                  <a:pt x="960" y="2202"/>
                </a:lnTo>
                <a:lnTo>
                  <a:pt x="968" y="2210"/>
                </a:lnTo>
                <a:lnTo>
                  <a:pt x="973" y="2219"/>
                </a:lnTo>
                <a:lnTo>
                  <a:pt x="974" y="2225"/>
                </a:lnTo>
                <a:lnTo>
                  <a:pt x="974" y="2240"/>
                </a:lnTo>
                <a:lnTo>
                  <a:pt x="973" y="2247"/>
                </a:lnTo>
                <a:lnTo>
                  <a:pt x="970" y="2254"/>
                </a:lnTo>
                <a:lnTo>
                  <a:pt x="966" y="2259"/>
                </a:lnTo>
                <a:lnTo>
                  <a:pt x="958" y="2262"/>
                </a:lnTo>
                <a:lnTo>
                  <a:pt x="948" y="2262"/>
                </a:lnTo>
                <a:lnTo>
                  <a:pt x="937" y="2259"/>
                </a:lnTo>
                <a:lnTo>
                  <a:pt x="928" y="2254"/>
                </a:lnTo>
                <a:lnTo>
                  <a:pt x="921" y="2248"/>
                </a:lnTo>
                <a:lnTo>
                  <a:pt x="915" y="2240"/>
                </a:lnTo>
                <a:lnTo>
                  <a:pt x="914" y="2229"/>
                </a:lnTo>
                <a:lnTo>
                  <a:pt x="915" y="2219"/>
                </a:lnTo>
                <a:lnTo>
                  <a:pt x="904" y="2228"/>
                </a:lnTo>
                <a:lnTo>
                  <a:pt x="895" y="2240"/>
                </a:lnTo>
                <a:lnTo>
                  <a:pt x="889" y="2252"/>
                </a:lnTo>
                <a:lnTo>
                  <a:pt x="885" y="2266"/>
                </a:lnTo>
                <a:lnTo>
                  <a:pt x="884" y="2279"/>
                </a:lnTo>
                <a:lnTo>
                  <a:pt x="886" y="2290"/>
                </a:lnTo>
                <a:lnTo>
                  <a:pt x="893" y="2297"/>
                </a:lnTo>
                <a:lnTo>
                  <a:pt x="901" y="2305"/>
                </a:lnTo>
                <a:lnTo>
                  <a:pt x="911" y="2311"/>
                </a:lnTo>
                <a:lnTo>
                  <a:pt x="923" y="2317"/>
                </a:lnTo>
                <a:lnTo>
                  <a:pt x="936" y="2323"/>
                </a:lnTo>
                <a:lnTo>
                  <a:pt x="943" y="2328"/>
                </a:lnTo>
                <a:lnTo>
                  <a:pt x="948" y="2333"/>
                </a:lnTo>
                <a:lnTo>
                  <a:pt x="953" y="2336"/>
                </a:lnTo>
                <a:lnTo>
                  <a:pt x="959" y="2338"/>
                </a:lnTo>
                <a:lnTo>
                  <a:pt x="968" y="2339"/>
                </a:lnTo>
                <a:lnTo>
                  <a:pt x="981" y="2341"/>
                </a:lnTo>
                <a:lnTo>
                  <a:pt x="984" y="2332"/>
                </a:lnTo>
                <a:lnTo>
                  <a:pt x="986" y="2323"/>
                </a:lnTo>
                <a:lnTo>
                  <a:pt x="989" y="2313"/>
                </a:lnTo>
                <a:lnTo>
                  <a:pt x="997" y="2297"/>
                </a:lnTo>
                <a:lnTo>
                  <a:pt x="1002" y="2279"/>
                </a:lnTo>
                <a:lnTo>
                  <a:pt x="1002" y="2260"/>
                </a:lnTo>
                <a:lnTo>
                  <a:pt x="1001" y="2240"/>
                </a:lnTo>
                <a:lnTo>
                  <a:pt x="996" y="2221"/>
                </a:lnTo>
                <a:lnTo>
                  <a:pt x="989" y="2202"/>
                </a:lnTo>
                <a:lnTo>
                  <a:pt x="980" y="2185"/>
                </a:lnTo>
                <a:lnTo>
                  <a:pt x="968" y="2169"/>
                </a:lnTo>
                <a:lnTo>
                  <a:pt x="956" y="2155"/>
                </a:lnTo>
                <a:lnTo>
                  <a:pt x="941" y="2144"/>
                </a:lnTo>
                <a:lnTo>
                  <a:pt x="926" y="2137"/>
                </a:lnTo>
                <a:close/>
                <a:moveTo>
                  <a:pt x="709" y="2075"/>
                </a:moveTo>
                <a:lnTo>
                  <a:pt x="602" y="2082"/>
                </a:lnTo>
                <a:lnTo>
                  <a:pt x="602" y="2090"/>
                </a:lnTo>
                <a:lnTo>
                  <a:pt x="627" y="2181"/>
                </a:lnTo>
                <a:lnTo>
                  <a:pt x="631" y="2179"/>
                </a:lnTo>
                <a:lnTo>
                  <a:pt x="637" y="2176"/>
                </a:lnTo>
                <a:lnTo>
                  <a:pt x="641" y="2174"/>
                </a:lnTo>
                <a:lnTo>
                  <a:pt x="645" y="2173"/>
                </a:lnTo>
                <a:lnTo>
                  <a:pt x="651" y="2169"/>
                </a:lnTo>
                <a:lnTo>
                  <a:pt x="659" y="2165"/>
                </a:lnTo>
                <a:lnTo>
                  <a:pt x="669" y="2158"/>
                </a:lnTo>
                <a:lnTo>
                  <a:pt x="681" y="2151"/>
                </a:lnTo>
                <a:lnTo>
                  <a:pt x="693" y="2141"/>
                </a:lnTo>
                <a:lnTo>
                  <a:pt x="706" y="2130"/>
                </a:lnTo>
                <a:lnTo>
                  <a:pt x="717" y="2118"/>
                </a:lnTo>
                <a:lnTo>
                  <a:pt x="728" y="2104"/>
                </a:lnTo>
                <a:lnTo>
                  <a:pt x="736" y="2090"/>
                </a:lnTo>
                <a:lnTo>
                  <a:pt x="742" y="2075"/>
                </a:lnTo>
                <a:lnTo>
                  <a:pt x="709" y="2075"/>
                </a:lnTo>
                <a:close/>
                <a:moveTo>
                  <a:pt x="833" y="2000"/>
                </a:moveTo>
                <a:lnTo>
                  <a:pt x="818" y="2001"/>
                </a:lnTo>
                <a:lnTo>
                  <a:pt x="805" y="2005"/>
                </a:lnTo>
                <a:lnTo>
                  <a:pt x="794" y="2015"/>
                </a:lnTo>
                <a:lnTo>
                  <a:pt x="783" y="2029"/>
                </a:lnTo>
                <a:lnTo>
                  <a:pt x="778" y="2042"/>
                </a:lnTo>
                <a:lnTo>
                  <a:pt x="776" y="2057"/>
                </a:lnTo>
                <a:lnTo>
                  <a:pt x="777" y="2072"/>
                </a:lnTo>
                <a:lnTo>
                  <a:pt x="781" y="2088"/>
                </a:lnTo>
                <a:lnTo>
                  <a:pt x="786" y="2103"/>
                </a:lnTo>
                <a:lnTo>
                  <a:pt x="793" y="2118"/>
                </a:lnTo>
                <a:lnTo>
                  <a:pt x="800" y="2130"/>
                </a:lnTo>
                <a:lnTo>
                  <a:pt x="808" y="2138"/>
                </a:lnTo>
                <a:lnTo>
                  <a:pt x="816" y="2143"/>
                </a:lnTo>
                <a:lnTo>
                  <a:pt x="828" y="2145"/>
                </a:lnTo>
                <a:lnTo>
                  <a:pt x="842" y="2144"/>
                </a:lnTo>
                <a:lnTo>
                  <a:pt x="857" y="2141"/>
                </a:lnTo>
                <a:lnTo>
                  <a:pt x="872" y="2136"/>
                </a:lnTo>
                <a:lnTo>
                  <a:pt x="886" y="2128"/>
                </a:lnTo>
                <a:lnTo>
                  <a:pt x="898" y="2118"/>
                </a:lnTo>
                <a:lnTo>
                  <a:pt x="907" y="2105"/>
                </a:lnTo>
                <a:lnTo>
                  <a:pt x="912" y="2092"/>
                </a:lnTo>
                <a:lnTo>
                  <a:pt x="913" y="2077"/>
                </a:lnTo>
                <a:lnTo>
                  <a:pt x="911" y="2062"/>
                </a:lnTo>
                <a:lnTo>
                  <a:pt x="907" y="2048"/>
                </a:lnTo>
                <a:lnTo>
                  <a:pt x="900" y="2033"/>
                </a:lnTo>
                <a:lnTo>
                  <a:pt x="891" y="2021"/>
                </a:lnTo>
                <a:lnTo>
                  <a:pt x="879" y="2012"/>
                </a:lnTo>
                <a:lnTo>
                  <a:pt x="866" y="2006"/>
                </a:lnTo>
                <a:lnTo>
                  <a:pt x="849" y="2002"/>
                </a:lnTo>
                <a:lnTo>
                  <a:pt x="833" y="2000"/>
                </a:lnTo>
                <a:close/>
                <a:moveTo>
                  <a:pt x="977" y="1980"/>
                </a:moveTo>
                <a:lnTo>
                  <a:pt x="970" y="1982"/>
                </a:lnTo>
                <a:lnTo>
                  <a:pt x="965" y="1986"/>
                </a:lnTo>
                <a:lnTo>
                  <a:pt x="963" y="1990"/>
                </a:lnTo>
                <a:lnTo>
                  <a:pt x="961" y="1996"/>
                </a:lnTo>
                <a:lnTo>
                  <a:pt x="961" y="2004"/>
                </a:lnTo>
                <a:lnTo>
                  <a:pt x="962" y="2010"/>
                </a:lnTo>
                <a:lnTo>
                  <a:pt x="966" y="2017"/>
                </a:lnTo>
                <a:lnTo>
                  <a:pt x="973" y="2021"/>
                </a:lnTo>
                <a:lnTo>
                  <a:pt x="983" y="2023"/>
                </a:lnTo>
                <a:lnTo>
                  <a:pt x="991" y="2022"/>
                </a:lnTo>
                <a:lnTo>
                  <a:pt x="999" y="2018"/>
                </a:lnTo>
                <a:lnTo>
                  <a:pt x="1003" y="2013"/>
                </a:lnTo>
                <a:lnTo>
                  <a:pt x="1006" y="2006"/>
                </a:lnTo>
                <a:lnTo>
                  <a:pt x="1006" y="1998"/>
                </a:lnTo>
                <a:lnTo>
                  <a:pt x="1003" y="1992"/>
                </a:lnTo>
                <a:lnTo>
                  <a:pt x="998" y="1987"/>
                </a:lnTo>
                <a:lnTo>
                  <a:pt x="991" y="1982"/>
                </a:lnTo>
                <a:lnTo>
                  <a:pt x="984" y="1980"/>
                </a:lnTo>
                <a:lnTo>
                  <a:pt x="977" y="1980"/>
                </a:lnTo>
                <a:close/>
                <a:moveTo>
                  <a:pt x="628" y="1971"/>
                </a:moveTo>
                <a:lnTo>
                  <a:pt x="603" y="1981"/>
                </a:lnTo>
                <a:lnTo>
                  <a:pt x="576" y="1988"/>
                </a:lnTo>
                <a:lnTo>
                  <a:pt x="546" y="1996"/>
                </a:lnTo>
                <a:lnTo>
                  <a:pt x="516" y="2004"/>
                </a:lnTo>
                <a:lnTo>
                  <a:pt x="486" y="2010"/>
                </a:lnTo>
                <a:lnTo>
                  <a:pt x="455" y="2017"/>
                </a:lnTo>
                <a:lnTo>
                  <a:pt x="424" y="2024"/>
                </a:lnTo>
                <a:lnTo>
                  <a:pt x="395" y="2031"/>
                </a:lnTo>
                <a:lnTo>
                  <a:pt x="367" y="2037"/>
                </a:lnTo>
                <a:lnTo>
                  <a:pt x="341" y="2045"/>
                </a:lnTo>
                <a:lnTo>
                  <a:pt x="318" y="2053"/>
                </a:lnTo>
                <a:lnTo>
                  <a:pt x="299" y="2062"/>
                </a:lnTo>
                <a:lnTo>
                  <a:pt x="283" y="2072"/>
                </a:lnTo>
                <a:lnTo>
                  <a:pt x="271" y="2082"/>
                </a:lnTo>
                <a:lnTo>
                  <a:pt x="265" y="2094"/>
                </a:lnTo>
                <a:lnTo>
                  <a:pt x="262" y="2107"/>
                </a:lnTo>
                <a:lnTo>
                  <a:pt x="261" y="2121"/>
                </a:lnTo>
                <a:lnTo>
                  <a:pt x="262" y="2136"/>
                </a:lnTo>
                <a:lnTo>
                  <a:pt x="264" y="2150"/>
                </a:lnTo>
                <a:lnTo>
                  <a:pt x="269" y="2163"/>
                </a:lnTo>
                <a:lnTo>
                  <a:pt x="274" y="2174"/>
                </a:lnTo>
                <a:lnTo>
                  <a:pt x="280" y="2181"/>
                </a:lnTo>
                <a:lnTo>
                  <a:pt x="289" y="2185"/>
                </a:lnTo>
                <a:lnTo>
                  <a:pt x="298" y="2188"/>
                </a:lnTo>
                <a:lnTo>
                  <a:pt x="310" y="2189"/>
                </a:lnTo>
                <a:lnTo>
                  <a:pt x="322" y="2188"/>
                </a:lnTo>
                <a:lnTo>
                  <a:pt x="334" y="2185"/>
                </a:lnTo>
                <a:lnTo>
                  <a:pt x="346" y="2179"/>
                </a:lnTo>
                <a:lnTo>
                  <a:pt x="355" y="2170"/>
                </a:lnTo>
                <a:lnTo>
                  <a:pt x="363" y="2158"/>
                </a:lnTo>
                <a:lnTo>
                  <a:pt x="346" y="2160"/>
                </a:lnTo>
                <a:lnTo>
                  <a:pt x="332" y="2160"/>
                </a:lnTo>
                <a:lnTo>
                  <a:pt x="320" y="2157"/>
                </a:lnTo>
                <a:lnTo>
                  <a:pt x="312" y="2151"/>
                </a:lnTo>
                <a:lnTo>
                  <a:pt x="305" y="2144"/>
                </a:lnTo>
                <a:lnTo>
                  <a:pt x="302" y="2136"/>
                </a:lnTo>
                <a:lnTo>
                  <a:pt x="300" y="2126"/>
                </a:lnTo>
                <a:lnTo>
                  <a:pt x="302" y="2113"/>
                </a:lnTo>
                <a:lnTo>
                  <a:pt x="309" y="2101"/>
                </a:lnTo>
                <a:lnTo>
                  <a:pt x="320" y="2092"/>
                </a:lnTo>
                <a:lnTo>
                  <a:pt x="335" y="2086"/>
                </a:lnTo>
                <a:lnTo>
                  <a:pt x="355" y="2082"/>
                </a:lnTo>
                <a:lnTo>
                  <a:pt x="366" y="2084"/>
                </a:lnTo>
                <a:lnTo>
                  <a:pt x="377" y="2089"/>
                </a:lnTo>
                <a:lnTo>
                  <a:pt x="386" y="2099"/>
                </a:lnTo>
                <a:lnTo>
                  <a:pt x="393" y="2112"/>
                </a:lnTo>
                <a:lnTo>
                  <a:pt x="400" y="2127"/>
                </a:lnTo>
                <a:lnTo>
                  <a:pt x="405" y="2145"/>
                </a:lnTo>
                <a:lnTo>
                  <a:pt x="410" y="2163"/>
                </a:lnTo>
                <a:lnTo>
                  <a:pt x="411" y="2184"/>
                </a:lnTo>
                <a:lnTo>
                  <a:pt x="412" y="2204"/>
                </a:lnTo>
                <a:lnTo>
                  <a:pt x="413" y="2205"/>
                </a:lnTo>
                <a:lnTo>
                  <a:pt x="415" y="2205"/>
                </a:lnTo>
                <a:lnTo>
                  <a:pt x="419" y="2203"/>
                </a:lnTo>
                <a:lnTo>
                  <a:pt x="424" y="2202"/>
                </a:lnTo>
                <a:lnTo>
                  <a:pt x="431" y="2201"/>
                </a:lnTo>
                <a:lnTo>
                  <a:pt x="440" y="2201"/>
                </a:lnTo>
                <a:lnTo>
                  <a:pt x="450" y="2202"/>
                </a:lnTo>
                <a:lnTo>
                  <a:pt x="463" y="2205"/>
                </a:lnTo>
                <a:lnTo>
                  <a:pt x="477" y="2211"/>
                </a:lnTo>
                <a:lnTo>
                  <a:pt x="495" y="2219"/>
                </a:lnTo>
                <a:lnTo>
                  <a:pt x="487" y="2203"/>
                </a:lnTo>
                <a:lnTo>
                  <a:pt x="472" y="2173"/>
                </a:lnTo>
                <a:lnTo>
                  <a:pt x="467" y="2158"/>
                </a:lnTo>
                <a:lnTo>
                  <a:pt x="466" y="2144"/>
                </a:lnTo>
                <a:lnTo>
                  <a:pt x="466" y="2130"/>
                </a:lnTo>
                <a:lnTo>
                  <a:pt x="472" y="2117"/>
                </a:lnTo>
                <a:lnTo>
                  <a:pt x="474" y="2117"/>
                </a:lnTo>
                <a:lnTo>
                  <a:pt x="480" y="2119"/>
                </a:lnTo>
                <a:lnTo>
                  <a:pt x="490" y="2121"/>
                </a:lnTo>
                <a:lnTo>
                  <a:pt x="502" y="2126"/>
                </a:lnTo>
                <a:lnTo>
                  <a:pt x="516" y="2135"/>
                </a:lnTo>
                <a:lnTo>
                  <a:pt x="532" y="2146"/>
                </a:lnTo>
                <a:lnTo>
                  <a:pt x="546" y="2161"/>
                </a:lnTo>
                <a:lnTo>
                  <a:pt x="561" y="2181"/>
                </a:lnTo>
                <a:lnTo>
                  <a:pt x="559" y="2156"/>
                </a:lnTo>
                <a:lnTo>
                  <a:pt x="560" y="2133"/>
                </a:lnTo>
                <a:lnTo>
                  <a:pt x="564" y="2114"/>
                </a:lnTo>
                <a:lnTo>
                  <a:pt x="568" y="2097"/>
                </a:lnTo>
                <a:lnTo>
                  <a:pt x="575" y="2082"/>
                </a:lnTo>
                <a:lnTo>
                  <a:pt x="582" y="2069"/>
                </a:lnTo>
                <a:lnTo>
                  <a:pt x="589" y="2056"/>
                </a:lnTo>
                <a:lnTo>
                  <a:pt x="597" y="2044"/>
                </a:lnTo>
                <a:lnTo>
                  <a:pt x="606" y="2031"/>
                </a:lnTo>
                <a:lnTo>
                  <a:pt x="613" y="2019"/>
                </a:lnTo>
                <a:lnTo>
                  <a:pt x="619" y="2005"/>
                </a:lnTo>
                <a:lnTo>
                  <a:pt x="624" y="1989"/>
                </a:lnTo>
                <a:lnTo>
                  <a:pt x="628" y="1971"/>
                </a:lnTo>
                <a:close/>
                <a:moveTo>
                  <a:pt x="909" y="1961"/>
                </a:moveTo>
                <a:lnTo>
                  <a:pt x="904" y="1963"/>
                </a:lnTo>
                <a:lnTo>
                  <a:pt x="899" y="1968"/>
                </a:lnTo>
                <a:lnTo>
                  <a:pt x="896" y="1976"/>
                </a:lnTo>
                <a:lnTo>
                  <a:pt x="897" y="1985"/>
                </a:lnTo>
                <a:lnTo>
                  <a:pt x="901" y="1993"/>
                </a:lnTo>
                <a:lnTo>
                  <a:pt x="906" y="1998"/>
                </a:lnTo>
                <a:lnTo>
                  <a:pt x="913" y="2002"/>
                </a:lnTo>
                <a:lnTo>
                  <a:pt x="922" y="2003"/>
                </a:lnTo>
                <a:lnTo>
                  <a:pt x="929" y="2001"/>
                </a:lnTo>
                <a:lnTo>
                  <a:pt x="936" y="1996"/>
                </a:lnTo>
                <a:lnTo>
                  <a:pt x="939" y="1990"/>
                </a:lnTo>
                <a:lnTo>
                  <a:pt x="940" y="1983"/>
                </a:lnTo>
                <a:lnTo>
                  <a:pt x="938" y="1976"/>
                </a:lnTo>
                <a:lnTo>
                  <a:pt x="935" y="1969"/>
                </a:lnTo>
                <a:lnTo>
                  <a:pt x="928" y="1965"/>
                </a:lnTo>
                <a:lnTo>
                  <a:pt x="923" y="1962"/>
                </a:lnTo>
                <a:lnTo>
                  <a:pt x="915" y="1961"/>
                </a:lnTo>
                <a:lnTo>
                  <a:pt x="909" y="1961"/>
                </a:lnTo>
                <a:close/>
                <a:moveTo>
                  <a:pt x="840" y="1936"/>
                </a:moveTo>
                <a:lnTo>
                  <a:pt x="833" y="1938"/>
                </a:lnTo>
                <a:lnTo>
                  <a:pt x="828" y="1942"/>
                </a:lnTo>
                <a:lnTo>
                  <a:pt x="827" y="1949"/>
                </a:lnTo>
                <a:lnTo>
                  <a:pt x="827" y="1956"/>
                </a:lnTo>
                <a:lnTo>
                  <a:pt x="828" y="1963"/>
                </a:lnTo>
                <a:lnTo>
                  <a:pt x="832" y="1967"/>
                </a:lnTo>
                <a:lnTo>
                  <a:pt x="839" y="1970"/>
                </a:lnTo>
                <a:lnTo>
                  <a:pt x="848" y="1971"/>
                </a:lnTo>
                <a:lnTo>
                  <a:pt x="855" y="1970"/>
                </a:lnTo>
                <a:lnTo>
                  <a:pt x="860" y="1969"/>
                </a:lnTo>
                <a:lnTo>
                  <a:pt x="863" y="1967"/>
                </a:lnTo>
                <a:lnTo>
                  <a:pt x="867" y="1965"/>
                </a:lnTo>
                <a:lnTo>
                  <a:pt x="870" y="1960"/>
                </a:lnTo>
                <a:lnTo>
                  <a:pt x="871" y="1953"/>
                </a:lnTo>
                <a:lnTo>
                  <a:pt x="869" y="1945"/>
                </a:lnTo>
                <a:lnTo>
                  <a:pt x="865" y="1941"/>
                </a:lnTo>
                <a:lnTo>
                  <a:pt x="861" y="1938"/>
                </a:lnTo>
                <a:lnTo>
                  <a:pt x="854" y="1937"/>
                </a:lnTo>
                <a:lnTo>
                  <a:pt x="848" y="1936"/>
                </a:lnTo>
                <a:lnTo>
                  <a:pt x="840" y="1936"/>
                </a:lnTo>
                <a:close/>
                <a:moveTo>
                  <a:pt x="727" y="1851"/>
                </a:moveTo>
                <a:lnTo>
                  <a:pt x="716" y="1853"/>
                </a:lnTo>
                <a:lnTo>
                  <a:pt x="707" y="1856"/>
                </a:lnTo>
                <a:lnTo>
                  <a:pt x="701" y="1861"/>
                </a:lnTo>
                <a:lnTo>
                  <a:pt x="694" y="1873"/>
                </a:lnTo>
                <a:lnTo>
                  <a:pt x="687" y="1888"/>
                </a:lnTo>
                <a:lnTo>
                  <a:pt x="681" y="1904"/>
                </a:lnTo>
                <a:lnTo>
                  <a:pt x="670" y="1941"/>
                </a:lnTo>
                <a:lnTo>
                  <a:pt x="665" y="1960"/>
                </a:lnTo>
                <a:lnTo>
                  <a:pt x="662" y="1979"/>
                </a:lnTo>
                <a:lnTo>
                  <a:pt x="659" y="1997"/>
                </a:lnTo>
                <a:lnTo>
                  <a:pt x="657" y="2012"/>
                </a:lnTo>
                <a:lnTo>
                  <a:pt x="655" y="2026"/>
                </a:lnTo>
                <a:lnTo>
                  <a:pt x="656" y="2036"/>
                </a:lnTo>
                <a:lnTo>
                  <a:pt x="657" y="2042"/>
                </a:lnTo>
                <a:lnTo>
                  <a:pt x="660" y="2044"/>
                </a:lnTo>
                <a:lnTo>
                  <a:pt x="674" y="2041"/>
                </a:lnTo>
                <a:lnTo>
                  <a:pt x="690" y="2034"/>
                </a:lnTo>
                <a:lnTo>
                  <a:pt x="706" y="2025"/>
                </a:lnTo>
                <a:lnTo>
                  <a:pt x="721" y="2013"/>
                </a:lnTo>
                <a:lnTo>
                  <a:pt x="736" y="1998"/>
                </a:lnTo>
                <a:lnTo>
                  <a:pt x="750" y="1983"/>
                </a:lnTo>
                <a:lnTo>
                  <a:pt x="762" y="1966"/>
                </a:lnTo>
                <a:lnTo>
                  <a:pt x="773" y="1950"/>
                </a:lnTo>
                <a:lnTo>
                  <a:pt x="781" y="1933"/>
                </a:lnTo>
                <a:lnTo>
                  <a:pt x="787" y="1917"/>
                </a:lnTo>
                <a:lnTo>
                  <a:pt x="789" y="1902"/>
                </a:lnTo>
                <a:lnTo>
                  <a:pt x="788" y="1889"/>
                </a:lnTo>
                <a:lnTo>
                  <a:pt x="783" y="1877"/>
                </a:lnTo>
                <a:lnTo>
                  <a:pt x="775" y="1867"/>
                </a:lnTo>
                <a:lnTo>
                  <a:pt x="764" y="1860"/>
                </a:lnTo>
                <a:lnTo>
                  <a:pt x="751" y="1855"/>
                </a:lnTo>
                <a:lnTo>
                  <a:pt x="740" y="1852"/>
                </a:lnTo>
                <a:lnTo>
                  <a:pt x="727" y="1851"/>
                </a:lnTo>
                <a:close/>
                <a:moveTo>
                  <a:pt x="893" y="1824"/>
                </a:moveTo>
                <a:lnTo>
                  <a:pt x="886" y="1825"/>
                </a:lnTo>
                <a:lnTo>
                  <a:pt x="880" y="1828"/>
                </a:lnTo>
                <a:lnTo>
                  <a:pt x="874" y="1831"/>
                </a:lnTo>
                <a:lnTo>
                  <a:pt x="870" y="1838"/>
                </a:lnTo>
                <a:lnTo>
                  <a:pt x="865" y="1847"/>
                </a:lnTo>
                <a:lnTo>
                  <a:pt x="861" y="1858"/>
                </a:lnTo>
                <a:lnTo>
                  <a:pt x="860" y="1868"/>
                </a:lnTo>
                <a:lnTo>
                  <a:pt x="862" y="1877"/>
                </a:lnTo>
                <a:lnTo>
                  <a:pt x="870" y="1887"/>
                </a:lnTo>
                <a:lnTo>
                  <a:pt x="881" y="1898"/>
                </a:lnTo>
                <a:lnTo>
                  <a:pt x="895" y="1909"/>
                </a:lnTo>
                <a:lnTo>
                  <a:pt x="914" y="1919"/>
                </a:lnTo>
                <a:lnTo>
                  <a:pt x="934" y="1929"/>
                </a:lnTo>
                <a:lnTo>
                  <a:pt x="956" y="1938"/>
                </a:lnTo>
                <a:lnTo>
                  <a:pt x="980" y="1944"/>
                </a:lnTo>
                <a:lnTo>
                  <a:pt x="994" y="1947"/>
                </a:lnTo>
                <a:lnTo>
                  <a:pt x="1006" y="1948"/>
                </a:lnTo>
                <a:lnTo>
                  <a:pt x="1014" y="1946"/>
                </a:lnTo>
                <a:lnTo>
                  <a:pt x="1020" y="1943"/>
                </a:lnTo>
                <a:lnTo>
                  <a:pt x="1024" y="1938"/>
                </a:lnTo>
                <a:lnTo>
                  <a:pt x="1025" y="1934"/>
                </a:lnTo>
                <a:lnTo>
                  <a:pt x="1025" y="1929"/>
                </a:lnTo>
                <a:lnTo>
                  <a:pt x="1024" y="1925"/>
                </a:lnTo>
                <a:lnTo>
                  <a:pt x="1024" y="1922"/>
                </a:lnTo>
                <a:lnTo>
                  <a:pt x="1023" y="1920"/>
                </a:lnTo>
                <a:lnTo>
                  <a:pt x="1015" y="1913"/>
                </a:lnTo>
                <a:lnTo>
                  <a:pt x="1003" y="1908"/>
                </a:lnTo>
                <a:lnTo>
                  <a:pt x="989" y="1904"/>
                </a:lnTo>
                <a:lnTo>
                  <a:pt x="972" y="1900"/>
                </a:lnTo>
                <a:lnTo>
                  <a:pt x="955" y="1896"/>
                </a:lnTo>
                <a:lnTo>
                  <a:pt x="939" y="1892"/>
                </a:lnTo>
                <a:lnTo>
                  <a:pt x="926" y="1889"/>
                </a:lnTo>
                <a:lnTo>
                  <a:pt x="915" y="1884"/>
                </a:lnTo>
                <a:lnTo>
                  <a:pt x="909" y="1878"/>
                </a:lnTo>
                <a:lnTo>
                  <a:pt x="905" y="1871"/>
                </a:lnTo>
                <a:lnTo>
                  <a:pt x="904" y="1861"/>
                </a:lnTo>
                <a:lnTo>
                  <a:pt x="905" y="1853"/>
                </a:lnTo>
                <a:lnTo>
                  <a:pt x="907" y="1845"/>
                </a:lnTo>
                <a:lnTo>
                  <a:pt x="908" y="1837"/>
                </a:lnTo>
                <a:lnTo>
                  <a:pt x="907" y="1831"/>
                </a:lnTo>
                <a:lnTo>
                  <a:pt x="904" y="1827"/>
                </a:lnTo>
                <a:lnTo>
                  <a:pt x="899" y="1824"/>
                </a:lnTo>
                <a:lnTo>
                  <a:pt x="893" y="1824"/>
                </a:lnTo>
                <a:close/>
                <a:moveTo>
                  <a:pt x="740" y="1762"/>
                </a:moveTo>
                <a:lnTo>
                  <a:pt x="727" y="1764"/>
                </a:lnTo>
                <a:lnTo>
                  <a:pt x="714" y="1767"/>
                </a:lnTo>
                <a:lnTo>
                  <a:pt x="701" y="1770"/>
                </a:lnTo>
                <a:lnTo>
                  <a:pt x="677" y="1781"/>
                </a:lnTo>
                <a:lnTo>
                  <a:pt x="664" y="1790"/>
                </a:lnTo>
                <a:lnTo>
                  <a:pt x="652" y="1797"/>
                </a:lnTo>
                <a:lnTo>
                  <a:pt x="639" y="1806"/>
                </a:lnTo>
                <a:lnTo>
                  <a:pt x="629" y="1814"/>
                </a:lnTo>
                <a:lnTo>
                  <a:pt x="620" y="1821"/>
                </a:lnTo>
                <a:lnTo>
                  <a:pt x="615" y="1827"/>
                </a:lnTo>
                <a:lnTo>
                  <a:pt x="609" y="1835"/>
                </a:lnTo>
                <a:lnTo>
                  <a:pt x="606" y="1844"/>
                </a:lnTo>
                <a:lnTo>
                  <a:pt x="604" y="1852"/>
                </a:lnTo>
                <a:lnTo>
                  <a:pt x="602" y="1861"/>
                </a:lnTo>
                <a:lnTo>
                  <a:pt x="619" y="1854"/>
                </a:lnTo>
                <a:lnTo>
                  <a:pt x="630" y="1849"/>
                </a:lnTo>
                <a:lnTo>
                  <a:pt x="644" y="1844"/>
                </a:lnTo>
                <a:lnTo>
                  <a:pt x="661" y="1838"/>
                </a:lnTo>
                <a:lnTo>
                  <a:pt x="679" y="1833"/>
                </a:lnTo>
                <a:lnTo>
                  <a:pt x="698" y="1828"/>
                </a:lnTo>
                <a:lnTo>
                  <a:pt x="719" y="1824"/>
                </a:lnTo>
                <a:lnTo>
                  <a:pt x="740" y="1822"/>
                </a:lnTo>
                <a:lnTo>
                  <a:pt x="762" y="1822"/>
                </a:lnTo>
                <a:lnTo>
                  <a:pt x="783" y="1823"/>
                </a:lnTo>
                <a:lnTo>
                  <a:pt x="781" y="1812"/>
                </a:lnTo>
                <a:lnTo>
                  <a:pt x="778" y="1800"/>
                </a:lnTo>
                <a:lnTo>
                  <a:pt x="775" y="1789"/>
                </a:lnTo>
                <a:lnTo>
                  <a:pt x="773" y="1779"/>
                </a:lnTo>
                <a:lnTo>
                  <a:pt x="767" y="1770"/>
                </a:lnTo>
                <a:lnTo>
                  <a:pt x="761" y="1766"/>
                </a:lnTo>
                <a:lnTo>
                  <a:pt x="751" y="1763"/>
                </a:lnTo>
                <a:lnTo>
                  <a:pt x="740" y="1762"/>
                </a:lnTo>
                <a:close/>
                <a:moveTo>
                  <a:pt x="362" y="1738"/>
                </a:moveTo>
                <a:lnTo>
                  <a:pt x="341" y="1739"/>
                </a:lnTo>
                <a:lnTo>
                  <a:pt x="323" y="1740"/>
                </a:lnTo>
                <a:lnTo>
                  <a:pt x="307" y="1743"/>
                </a:lnTo>
                <a:lnTo>
                  <a:pt x="293" y="1747"/>
                </a:lnTo>
                <a:lnTo>
                  <a:pt x="284" y="1751"/>
                </a:lnTo>
                <a:lnTo>
                  <a:pt x="274" y="1760"/>
                </a:lnTo>
                <a:lnTo>
                  <a:pt x="266" y="1771"/>
                </a:lnTo>
                <a:lnTo>
                  <a:pt x="261" y="1783"/>
                </a:lnTo>
                <a:lnTo>
                  <a:pt x="258" y="1795"/>
                </a:lnTo>
                <a:lnTo>
                  <a:pt x="257" y="1806"/>
                </a:lnTo>
                <a:lnTo>
                  <a:pt x="256" y="1815"/>
                </a:lnTo>
                <a:lnTo>
                  <a:pt x="256" y="1823"/>
                </a:lnTo>
                <a:lnTo>
                  <a:pt x="258" y="1818"/>
                </a:lnTo>
                <a:lnTo>
                  <a:pt x="261" y="1812"/>
                </a:lnTo>
                <a:lnTo>
                  <a:pt x="266" y="1806"/>
                </a:lnTo>
                <a:lnTo>
                  <a:pt x="271" y="1800"/>
                </a:lnTo>
                <a:lnTo>
                  <a:pt x="278" y="1794"/>
                </a:lnTo>
                <a:lnTo>
                  <a:pt x="287" y="1789"/>
                </a:lnTo>
                <a:lnTo>
                  <a:pt x="296" y="1786"/>
                </a:lnTo>
                <a:lnTo>
                  <a:pt x="308" y="1785"/>
                </a:lnTo>
                <a:lnTo>
                  <a:pt x="321" y="1789"/>
                </a:lnTo>
                <a:lnTo>
                  <a:pt x="332" y="1795"/>
                </a:lnTo>
                <a:lnTo>
                  <a:pt x="339" y="1801"/>
                </a:lnTo>
                <a:lnTo>
                  <a:pt x="343" y="1807"/>
                </a:lnTo>
                <a:lnTo>
                  <a:pt x="343" y="1813"/>
                </a:lnTo>
                <a:lnTo>
                  <a:pt x="341" y="1819"/>
                </a:lnTo>
                <a:lnTo>
                  <a:pt x="338" y="1823"/>
                </a:lnTo>
                <a:lnTo>
                  <a:pt x="289" y="1892"/>
                </a:lnTo>
                <a:lnTo>
                  <a:pt x="338" y="1915"/>
                </a:lnTo>
                <a:lnTo>
                  <a:pt x="352" y="1900"/>
                </a:lnTo>
                <a:lnTo>
                  <a:pt x="364" y="1885"/>
                </a:lnTo>
                <a:lnTo>
                  <a:pt x="375" y="1872"/>
                </a:lnTo>
                <a:lnTo>
                  <a:pt x="387" y="1861"/>
                </a:lnTo>
                <a:lnTo>
                  <a:pt x="401" y="1850"/>
                </a:lnTo>
                <a:lnTo>
                  <a:pt x="421" y="1839"/>
                </a:lnTo>
                <a:lnTo>
                  <a:pt x="431" y="1838"/>
                </a:lnTo>
                <a:lnTo>
                  <a:pt x="440" y="1837"/>
                </a:lnTo>
                <a:lnTo>
                  <a:pt x="449" y="1839"/>
                </a:lnTo>
                <a:lnTo>
                  <a:pt x="459" y="1845"/>
                </a:lnTo>
                <a:lnTo>
                  <a:pt x="470" y="1854"/>
                </a:lnTo>
                <a:lnTo>
                  <a:pt x="477" y="1861"/>
                </a:lnTo>
                <a:lnTo>
                  <a:pt x="481" y="1870"/>
                </a:lnTo>
                <a:lnTo>
                  <a:pt x="485" y="1879"/>
                </a:lnTo>
                <a:lnTo>
                  <a:pt x="487" y="1889"/>
                </a:lnTo>
                <a:lnTo>
                  <a:pt x="486" y="1898"/>
                </a:lnTo>
                <a:lnTo>
                  <a:pt x="484" y="1907"/>
                </a:lnTo>
                <a:lnTo>
                  <a:pt x="478" y="1916"/>
                </a:lnTo>
                <a:lnTo>
                  <a:pt x="470" y="1922"/>
                </a:lnTo>
                <a:lnTo>
                  <a:pt x="458" y="1927"/>
                </a:lnTo>
                <a:lnTo>
                  <a:pt x="447" y="1927"/>
                </a:lnTo>
                <a:lnTo>
                  <a:pt x="437" y="1925"/>
                </a:lnTo>
                <a:lnTo>
                  <a:pt x="428" y="1920"/>
                </a:lnTo>
                <a:lnTo>
                  <a:pt x="422" y="1911"/>
                </a:lnTo>
                <a:lnTo>
                  <a:pt x="416" y="1902"/>
                </a:lnTo>
                <a:lnTo>
                  <a:pt x="412" y="1892"/>
                </a:lnTo>
                <a:lnTo>
                  <a:pt x="410" y="1894"/>
                </a:lnTo>
                <a:lnTo>
                  <a:pt x="406" y="1899"/>
                </a:lnTo>
                <a:lnTo>
                  <a:pt x="401" y="1905"/>
                </a:lnTo>
                <a:lnTo>
                  <a:pt x="398" y="1912"/>
                </a:lnTo>
                <a:lnTo>
                  <a:pt x="396" y="1921"/>
                </a:lnTo>
                <a:lnTo>
                  <a:pt x="395" y="1930"/>
                </a:lnTo>
                <a:lnTo>
                  <a:pt x="398" y="1939"/>
                </a:lnTo>
                <a:lnTo>
                  <a:pt x="404" y="1949"/>
                </a:lnTo>
                <a:lnTo>
                  <a:pt x="415" y="1957"/>
                </a:lnTo>
                <a:lnTo>
                  <a:pt x="425" y="1961"/>
                </a:lnTo>
                <a:lnTo>
                  <a:pt x="439" y="1965"/>
                </a:lnTo>
                <a:lnTo>
                  <a:pt x="455" y="1967"/>
                </a:lnTo>
                <a:lnTo>
                  <a:pt x="471" y="1968"/>
                </a:lnTo>
                <a:lnTo>
                  <a:pt x="489" y="1968"/>
                </a:lnTo>
                <a:lnTo>
                  <a:pt x="508" y="1967"/>
                </a:lnTo>
                <a:lnTo>
                  <a:pt x="526" y="1964"/>
                </a:lnTo>
                <a:lnTo>
                  <a:pt x="544" y="1960"/>
                </a:lnTo>
                <a:lnTo>
                  <a:pt x="561" y="1954"/>
                </a:lnTo>
                <a:lnTo>
                  <a:pt x="575" y="1947"/>
                </a:lnTo>
                <a:lnTo>
                  <a:pt x="587" y="1938"/>
                </a:lnTo>
                <a:lnTo>
                  <a:pt x="596" y="1927"/>
                </a:lnTo>
                <a:lnTo>
                  <a:pt x="601" y="1914"/>
                </a:lnTo>
                <a:lnTo>
                  <a:pt x="602" y="1900"/>
                </a:lnTo>
                <a:lnTo>
                  <a:pt x="599" y="1895"/>
                </a:lnTo>
                <a:lnTo>
                  <a:pt x="592" y="1891"/>
                </a:lnTo>
                <a:lnTo>
                  <a:pt x="581" y="1886"/>
                </a:lnTo>
                <a:lnTo>
                  <a:pt x="568" y="1882"/>
                </a:lnTo>
                <a:lnTo>
                  <a:pt x="554" y="1877"/>
                </a:lnTo>
                <a:lnTo>
                  <a:pt x="538" y="1872"/>
                </a:lnTo>
                <a:lnTo>
                  <a:pt x="524" y="1867"/>
                </a:lnTo>
                <a:lnTo>
                  <a:pt x="511" y="1861"/>
                </a:lnTo>
                <a:lnTo>
                  <a:pt x="526" y="1851"/>
                </a:lnTo>
                <a:lnTo>
                  <a:pt x="536" y="1847"/>
                </a:lnTo>
                <a:lnTo>
                  <a:pt x="543" y="1842"/>
                </a:lnTo>
                <a:lnTo>
                  <a:pt x="550" y="1837"/>
                </a:lnTo>
                <a:lnTo>
                  <a:pt x="554" y="1831"/>
                </a:lnTo>
                <a:lnTo>
                  <a:pt x="553" y="1823"/>
                </a:lnTo>
                <a:lnTo>
                  <a:pt x="543" y="1806"/>
                </a:lnTo>
                <a:lnTo>
                  <a:pt x="530" y="1790"/>
                </a:lnTo>
                <a:lnTo>
                  <a:pt x="513" y="1776"/>
                </a:lnTo>
                <a:lnTo>
                  <a:pt x="495" y="1765"/>
                </a:lnTo>
                <a:lnTo>
                  <a:pt x="474" y="1757"/>
                </a:lnTo>
                <a:lnTo>
                  <a:pt x="452" y="1749"/>
                </a:lnTo>
                <a:lnTo>
                  <a:pt x="429" y="1744"/>
                </a:lnTo>
                <a:lnTo>
                  <a:pt x="406" y="1740"/>
                </a:lnTo>
                <a:lnTo>
                  <a:pt x="383" y="1739"/>
                </a:lnTo>
                <a:lnTo>
                  <a:pt x="362" y="1738"/>
                </a:lnTo>
                <a:close/>
                <a:moveTo>
                  <a:pt x="589" y="1671"/>
                </a:moveTo>
                <a:lnTo>
                  <a:pt x="583" y="1674"/>
                </a:lnTo>
                <a:lnTo>
                  <a:pt x="575" y="1680"/>
                </a:lnTo>
                <a:lnTo>
                  <a:pt x="565" y="1686"/>
                </a:lnTo>
                <a:lnTo>
                  <a:pt x="554" y="1694"/>
                </a:lnTo>
                <a:lnTo>
                  <a:pt x="543" y="1702"/>
                </a:lnTo>
                <a:lnTo>
                  <a:pt x="532" y="1710"/>
                </a:lnTo>
                <a:lnTo>
                  <a:pt x="521" y="1718"/>
                </a:lnTo>
                <a:lnTo>
                  <a:pt x="511" y="1724"/>
                </a:lnTo>
                <a:lnTo>
                  <a:pt x="513" y="1727"/>
                </a:lnTo>
                <a:lnTo>
                  <a:pt x="518" y="1733"/>
                </a:lnTo>
                <a:lnTo>
                  <a:pt x="523" y="1740"/>
                </a:lnTo>
                <a:lnTo>
                  <a:pt x="532" y="1747"/>
                </a:lnTo>
                <a:lnTo>
                  <a:pt x="542" y="1755"/>
                </a:lnTo>
                <a:lnTo>
                  <a:pt x="553" y="1762"/>
                </a:lnTo>
                <a:lnTo>
                  <a:pt x="565" y="1768"/>
                </a:lnTo>
                <a:lnTo>
                  <a:pt x="579" y="1772"/>
                </a:lnTo>
                <a:lnTo>
                  <a:pt x="595" y="1773"/>
                </a:lnTo>
                <a:lnTo>
                  <a:pt x="610" y="1770"/>
                </a:lnTo>
                <a:lnTo>
                  <a:pt x="627" y="1762"/>
                </a:lnTo>
                <a:lnTo>
                  <a:pt x="626" y="1760"/>
                </a:lnTo>
                <a:lnTo>
                  <a:pt x="621" y="1743"/>
                </a:lnTo>
                <a:lnTo>
                  <a:pt x="618" y="1731"/>
                </a:lnTo>
                <a:lnTo>
                  <a:pt x="614" y="1718"/>
                </a:lnTo>
                <a:lnTo>
                  <a:pt x="609" y="1705"/>
                </a:lnTo>
                <a:lnTo>
                  <a:pt x="606" y="1692"/>
                </a:lnTo>
                <a:lnTo>
                  <a:pt x="601" y="1682"/>
                </a:lnTo>
                <a:lnTo>
                  <a:pt x="597" y="1674"/>
                </a:lnTo>
                <a:lnTo>
                  <a:pt x="594" y="1671"/>
                </a:lnTo>
                <a:lnTo>
                  <a:pt x="589" y="1671"/>
                </a:lnTo>
                <a:close/>
                <a:moveTo>
                  <a:pt x="915" y="1643"/>
                </a:moveTo>
                <a:lnTo>
                  <a:pt x="907" y="1646"/>
                </a:lnTo>
                <a:lnTo>
                  <a:pt x="902" y="1651"/>
                </a:lnTo>
                <a:lnTo>
                  <a:pt x="898" y="1658"/>
                </a:lnTo>
                <a:lnTo>
                  <a:pt x="897" y="1665"/>
                </a:lnTo>
                <a:lnTo>
                  <a:pt x="898" y="1672"/>
                </a:lnTo>
                <a:lnTo>
                  <a:pt x="901" y="1676"/>
                </a:lnTo>
                <a:lnTo>
                  <a:pt x="906" y="1678"/>
                </a:lnTo>
                <a:lnTo>
                  <a:pt x="916" y="1680"/>
                </a:lnTo>
                <a:lnTo>
                  <a:pt x="929" y="1680"/>
                </a:lnTo>
                <a:lnTo>
                  <a:pt x="944" y="1682"/>
                </a:lnTo>
                <a:lnTo>
                  <a:pt x="960" y="1684"/>
                </a:lnTo>
                <a:lnTo>
                  <a:pt x="976" y="1685"/>
                </a:lnTo>
                <a:lnTo>
                  <a:pt x="990" y="1686"/>
                </a:lnTo>
                <a:lnTo>
                  <a:pt x="985" y="1679"/>
                </a:lnTo>
                <a:lnTo>
                  <a:pt x="981" y="1670"/>
                </a:lnTo>
                <a:lnTo>
                  <a:pt x="976" y="1663"/>
                </a:lnTo>
                <a:lnTo>
                  <a:pt x="970" y="1659"/>
                </a:lnTo>
                <a:lnTo>
                  <a:pt x="964" y="1657"/>
                </a:lnTo>
                <a:lnTo>
                  <a:pt x="956" y="1653"/>
                </a:lnTo>
                <a:lnTo>
                  <a:pt x="946" y="1649"/>
                </a:lnTo>
                <a:lnTo>
                  <a:pt x="935" y="1647"/>
                </a:lnTo>
                <a:lnTo>
                  <a:pt x="925" y="1644"/>
                </a:lnTo>
                <a:lnTo>
                  <a:pt x="915" y="1643"/>
                </a:lnTo>
                <a:close/>
                <a:moveTo>
                  <a:pt x="517" y="1641"/>
                </a:moveTo>
                <a:lnTo>
                  <a:pt x="508" y="1641"/>
                </a:lnTo>
                <a:lnTo>
                  <a:pt x="496" y="1641"/>
                </a:lnTo>
                <a:lnTo>
                  <a:pt x="479" y="1642"/>
                </a:lnTo>
                <a:lnTo>
                  <a:pt x="461" y="1643"/>
                </a:lnTo>
                <a:lnTo>
                  <a:pt x="441" y="1645"/>
                </a:lnTo>
                <a:lnTo>
                  <a:pt x="402" y="1647"/>
                </a:lnTo>
                <a:lnTo>
                  <a:pt x="385" y="1647"/>
                </a:lnTo>
                <a:lnTo>
                  <a:pt x="371" y="1648"/>
                </a:lnTo>
                <a:lnTo>
                  <a:pt x="383" y="1659"/>
                </a:lnTo>
                <a:lnTo>
                  <a:pt x="392" y="1667"/>
                </a:lnTo>
                <a:lnTo>
                  <a:pt x="403" y="1674"/>
                </a:lnTo>
                <a:lnTo>
                  <a:pt x="415" y="1684"/>
                </a:lnTo>
                <a:lnTo>
                  <a:pt x="427" y="1691"/>
                </a:lnTo>
                <a:lnTo>
                  <a:pt x="438" y="1699"/>
                </a:lnTo>
                <a:lnTo>
                  <a:pt x="449" y="1706"/>
                </a:lnTo>
                <a:lnTo>
                  <a:pt x="457" y="1710"/>
                </a:lnTo>
                <a:lnTo>
                  <a:pt x="466" y="1707"/>
                </a:lnTo>
                <a:lnTo>
                  <a:pt x="477" y="1704"/>
                </a:lnTo>
                <a:lnTo>
                  <a:pt x="488" y="1698"/>
                </a:lnTo>
                <a:lnTo>
                  <a:pt x="499" y="1689"/>
                </a:lnTo>
                <a:lnTo>
                  <a:pt x="506" y="1672"/>
                </a:lnTo>
                <a:lnTo>
                  <a:pt x="510" y="1663"/>
                </a:lnTo>
                <a:lnTo>
                  <a:pt x="514" y="1654"/>
                </a:lnTo>
                <a:lnTo>
                  <a:pt x="517" y="1647"/>
                </a:lnTo>
                <a:lnTo>
                  <a:pt x="519" y="1642"/>
                </a:lnTo>
                <a:lnTo>
                  <a:pt x="520" y="1641"/>
                </a:lnTo>
                <a:lnTo>
                  <a:pt x="517" y="1641"/>
                </a:lnTo>
                <a:close/>
                <a:moveTo>
                  <a:pt x="737" y="1636"/>
                </a:moveTo>
                <a:lnTo>
                  <a:pt x="718" y="1638"/>
                </a:lnTo>
                <a:lnTo>
                  <a:pt x="707" y="1642"/>
                </a:lnTo>
                <a:lnTo>
                  <a:pt x="696" y="1647"/>
                </a:lnTo>
                <a:lnTo>
                  <a:pt x="687" y="1655"/>
                </a:lnTo>
                <a:lnTo>
                  <a:pt x="679" y="1663"/>
                </a:lnTo>
                <a:lnTo>
                  <a:pt x="674" y="1673"/>
                </a:lnTo>
                <a:lnTo>
                  <a:pt x="671" y="1683"/>
                </a:lnTo>
                <a:lnTo>
                  <a:pt x="670" y="1694"/>
                </a:lnTo>
                <a:lnTo>
                  <a:pt x="674" y="1704"/>
                </a:lnTo>
                <a:lnTo>
                  <a:pt x="681" y="1714"/>
                </a:lnTo>
                <a:lnTo>
                  <a:pt x="693" y="1724"/>
                </a:lnTo>
                <a:lnTo>
                  <a:pt x="686" y="1713"/>
                </a:lnTo>
                <a:lnTo>
                  <a:pt x="683" y="1704"/>
                </a:lnTo>
                <a:lnTo>
                  <a:pt x="682" y="1696"/>
                </a:lnTo>
                <a:lnTo>
                  <a:pt x="684" y="1691"/>
                </a:lnTo>
                <a:lnTo>
                  <a:pt x="687" y="1686"/>
                </a:lnTo>
                <a:lnTo>
                  <a:pt x="691" y="1683"/>
                </a:lnTo>
                <a:lnTo>
                  <a:pt x="696" y="1680"/>
                </a:lnTo>
                <a:lnTo>
                  <a:pt x="706" y="1674"/>
                </a:lnTo>
                <a:lnTo>
                  <a:pt x="717" y="1673"/>
                </a:lnTo>
                <a:lnTo>
                  <a:pt x="729" y="1674"/>
                </a:lnTo>
                <a:lnTo>
                  <a:pt x="740" y="1675"/>
                </a:lnTo>
                <a:lnTo>
                  <a:pt x="749" y="1678"/>
                </a:lnTo>
                <a:lnTo>
                  <a:pt x="756" y="1680"/>
                </a:lnTo>
                <a:lnTo>
                  <a:pt x="763" y="1684"/>
                </a:lnTo>
                <a:lnTo>
                  <a:pt x="762" y="1699"/>
                </a:lnTo>
                <a:lnTo>
                  <a:pt x="762" y="1711"/>
                </a:lnTo>
                <a:lnTo>
                  <a:pt x="767" y="1721"/>
                </a:lnTo>
                <a:lnTo>
                  <a:pt x="773" y="1729"/>
                </a:lnTo>
                <a:lnTo>
                  <a:pt x="787" y="1743"/>
                </a:lnTo>
                <a:lnTo>
                  <a:pt x="796" y="1750"/>
                </a:lnTo>
                <a:lnTo>
                  <a:pt x="805" y="1757"/>
                </a:lnTo>
                <a:lnTo>
                  <a:pt x="812" y="1765"/>
                </a:lnTo>
                <a:lnTo>
                  <a:pt x="818" y="1774"/>
                </a:lnTo>
                <a:lnTo>
                  <a:pt x="823" y="1786"/>
                </a:lnTo>
                <a:lnTo>
                  <a:pt x="825" y="1801"/>
                </a:lnTo>
                <a:lnTo>
                  <a:pt x="833" y="1800"/>
                </a:lnTo>
                <a:lnTo>
                  <a:pt x="843" y="1798"/>
                </a:lnTo>
                <a:lnTo>
                  <a:pt x="854" y="1796"/>
                </a:lnTo>
                <a:lnTo>
                  <a:pt x="864" y="1793"/>
                </a:lnTo>
                <a:lnTo>
                  <a:pt x="873" y="1790"/>
                </a:lnTo>
                <a:lnTo>
                  <a:pt x="880" y="1784"/>
                </a:lnTo>
                <a:lnTo>
                  <a:pt x="883" y="1777"/>
                </a:lnTo>
                <a:lnTo>
                  <a:pt x="886" y="1764"/>
                </a:lnTo>
                <a:lnTo>
                  <a:pt x="887" y="1750"/>
                </a:lnTo>
                <a:lnTo>
                  <a:pt x="886" y="1735"/>
                </a:lnTo>
                <a:lnTo>
                  <a:pt x="882" y="1720"/>
                </a:lnTo>
                <a:lnTo>
                  <a:pt x="876" y="1711"/>
                </a:lnTo>
                <a:lnTo>
                  <a:pt x="867" y="1701"/>
                </a:lnTo>
                <a:lnTo>
                  <a:pt x="856" y="1690"/>
                </a:lnTo>
                <a:lnTo>
                  <a:pt x="843" y="1680"/>
                </a:lnTo>
                <a:lnTo>
                  <a:pt x="831" y="1670"/>
                </a:lnTo>
                <a:lnTo>
                  <a:pt x="818" y="1662"/>
                </a:lnTo>
                <a:lnTo>
                  <a:pt x="808" y="1656"/>
                </a:lnTo>
                <a:lnTo>
                  <a:pt x="793" y="1648"/>
                </a:lnTo>
                <a:lnTo>
                  <a:pt x="775" y="1641"/>
                </a:lnTo>
                <a:lnTo>
                  <a:pt x="756" y="1637"/>
                </a:lnTo>
                <a:lnTo>
                  <a:pt x="737" y="1636"/>
                </a:lnTo>
                <a:close/>
                <a:moveTo>
                  <a:pt x="289" y="1557"/>
                </a:moveTo>
                <a:lnTo>
                  <a:pt x="338" y="1625"/>
                </a:lnTo>
                <a:lnTo>
                  <a:pt x="366" y="1622"/>
                </a:lnTo>
                <a:lnTo>
                  <a:pt x="389" y="1617"/>
                </a:lnTo>
                <a:lnTo>
                  <a:pt x="411" y="1610"/>
                </a:lnTo>
                <a:lnTo>
                  <a:pt x="429" y="1600"/>
                </a:lnTo>
                <a:lnTo>
                  <a:pt x="445" y="1587"/>
                </a:lnTo>
                <a:lnTo>
                  <a:pt x="289" y="1557"/>
                </a:lnTo>
                <a:close/>
                <a:moveTo>
                  <a:pt x="247" y="1427"/>
                </a:moveTo>
                <a:lnTo>
                  <a:pt x="272" y="1511"/>
                </a:lnTo>
                <a:lnTo>
                  <a:pt x="363" y="1511"/>
                </a:lnTo>
                <a:lnTo>
                  <a:pt x="363" y="1496"/>
                </a:lnTo>
                <a:lnTo>
                  <a:pt x="247" y="1427"/>
                </a:lnTo>
                <a:close/>
                <a:moveTo>
                  <a:pt x="826" y="1425"/>
                </a:moveTo>
                <a:lnTo>
                  <a:pt x="816" y="1426"/>
                </a:lnTo>
                <a:lnTo>
                  <a:pt x="805" y="1427"/>
                </a:lnTo>
                <a:lnTo>
                  <a:pt x="783" y="1433"/>
                </a:lnTo>
                <a:lnTo>
                  <a:pt x="773" y="1437"/>
                </a:lnTo>
                <a:lnTo>
                  <a:pt x="763" y="1442"/>
                </a:lnTo>
                <a:lnTo>
                  <a:pt x="755" y="1449"/>
                </a:lnTo>
                <a:lnTo>
                  <a:pt x="748" y="1457"/>
                </a:lnTo>
                <a:lnTo>
                  <a:pt x="743" y="1468"/>
                </a:lnTo>
                <a:lnTo>
                  <a:pt x="741" y="1481"/>
                </a:lnTo>
                <a:lnTo>
                  <a:pt x="742" y="1496"/>
                </a:lnTo>
                <a:lnTo>
                  <a:pt x="747" y="1507"/>
                </a:lnTo>
                <a:lnTo>
                  <a:pt x="753" y="1515"/>
                </a:lnTo>
                <a:lnTo>
                  <a:pt x="762" y="1521"/>
                </a:lnTo>
                <a:lnTo>
                  <a:pt x="771" y="1524"/>
                </a:lnTo>
                <a:lnTo>
                  <a:pt x="781" y="1526"/>
                </a:lnTo>
                <a:lnTo>
                  <a:pt x="790" y="1526"/>
                </a:lnTo>
                <a:lnTo>
                  <a:pt x="800" y="1526"/>
                </a:lnTo>
                <a:lnTo>
                  <a:pt x="799" y="1525"/>
                </a:lnTo>
                <a:lnTo>
                  <a:pt x="796" y="1521"/>
                </a:lnTo>
                <a:lnTo>
                  <a:pt x="794" y="1515"/>
                </a:lnTo>
                <a:lnTo>
                  <a:pt x="793" y="1507"/>
                </a:lnTo>
                <a:lnTo>
                  <a:pt x="794" y="1498"/>
                </a:lnTo>
                <a:lnTo>
                  <a:pt x="800" y="1488"/>
                </a:lnTo>
                <a:lnTo>
                  <a:pt x="808" y="1481"/>
                </a:lnTo>
                <a:lnTo>
                  <a:pt x="817" y="1476"/>
                </a:lnTo>
                <a:lnTo>
                  <a:pt x="827" y="1473"/>
                </a:lnTo>
                <a:lnTo>
                  <a:pt x="838" y="1473"/>
                </a:lnTo>
                <a:lnTo>
                  <a:pt x="849" y="1477"/>
                </a:lnTo>
                <a:lnTo>
                  <a:pt x="858" y="1482"/>
                </a:lnTo>
                <a:lnTo>
                  <a:pt x="866" y="1493"/>
                </a:lnTo>
                <a:lnTo>
                  <a:pt x="873" y="1510"/>
                </a:lnTo>
                <a:lnTo>
                  <a:pt x="875" y="1527"/>
                </a:lnTo>
                <a:lnTo>
                  <a:pt x="871" y="1543"/>
                </a:lnTo>
                <a:lnTo>
                  <a:pt x="864" y="1558"/>
                </a:lnTo>
                <a:lnTo>
                  <a:pt x="852" y="1571"/>
                </a:lnTo>
                <a:lnTo>
                  <a:pt x="837" y="1581"/>
                </a:lnTo>
                <a:lnTo>
                  <a:pt x="819" y="1589"/>
                </a:lnTo>
                <a:lnTo>
                  <a:pt x="801" y="1594"/>
                </a:lnTo>
                <a:lnTo>
                  <a:pt x="781" y="1596"/>
                </a:lnTo>
                <a:lnTo>
                  <a:pt x="762" y="1593"/>
                </a:lnTo>
                <a:lnTo>
                  <a:pt x="742" y="1587"/>
                </a:lnTo>
                <a:lnTo>
                  <a:pt x="729" y="1581"/>
                </a:lnTo>
                <a:lnTo>
                  <a:pt x="720" y="1575"/>
                </a:lnTo>
                <a:lnTo>
                  <a:pt x="707" y="1562"/>
                </a:lnTo>
                <a:lnTo>
                  <a:pt x="701" y="1553"/>
                </a:lnTo>
                <a:lnTo>
                  <a:pt x="693" y="1542"/>
                </a:lnTo>
                <a:lnTo>
                  <a:pt x="685" y="1527"/>
                </a:lnTo>
                <a:lnTo>
                  <a:pt x="680" y="1515"/>
                </a:lnTo>
                <a:lnTo>
                  <a:pt x="679" y="1503"/>
                </a:lnTo>
                <a:lnTo>
                  <a:pt x="681" y="1492"/>
                </a:lnTo>
                <a:lnTo>
                  <a:pt x="692" y="1459"/>
                </a:lnTo>
                <a:lnTo>
                  <a:pt x="694" y="1447"/>
                </a:lnTo>
                <a:lnTo>
                  <a:pt x="693" y="1435"/>
                </a:lnTo>
                <a:lnTo>
                  <a:pt x="668" y="1445"/>
                </a:lnTo>
                <a:lnTo>
                  <a:pt x="643" y="1456"/>
                </a:lnTo>
                <a:lnTo>
                  <a:pt x="619" y="1467"/>
                </a:lnTo>
                <a:lnTo>
                  <a:pt x="595" y="1477"/>
                </a:lnTo>
                <a:lnTo>
                  <a:pt x="567" y="1487"/>
                </a:lnTo>
                <a:lnTo>
                  <a:pt x="536" y="1496"/>
                </a:lnTo>
                <a:lnTo>
                  <a:pt x="571" y="1521"/>
                </a:lnTo>
                <a:lnTo>
                  <a:pt x="606" y="1544"/>
                </a:lnTo>
                <a:lnTo>
                  <a:pt x="641" y="1564"/>
                </a:lnTo>
                <a:lnTo>
                  <a:pt x="679" y="1582"/>
                </a:lnTo>
                <a:lnTo>
                  <a:pt x="718" y="1597"/>
                </a:lnTo>
                <a:lnTo>
                  <a:pt x="759" y="1608"/>
                </a:lnTo>
                <a:lnTo>
                  <a:pt x="803" y="1617"/>
                </a:lnTo>
                <a:lnTo>
                  <a:pt x="849" y="1623"/>
                </a:lnTo>
                <a:lnTo>
                  <a:pt x="899" y="1625"/>
                </a:lnTo>
                <a:lnTo>
                  <a:pt x="899" y="1587"/>
                </a:lnTo>
                <a:lnTo>
                  <a:pt x="906" y="1587"/>
                </a:lnTo>
                <a:lnTo>
                  <a:pt x="915" y="1589"/>
                </a:lnTo>
                <a:lnTo>
                  <a:pt x="924" y="1591"/>
                </a:lnTo>
                <a:lnTo>
                  <a:pt x="933" y="1593"/>
                </a:lnTo>
                <a:lnTo>
                  <a:pt x="941" y="1594"/>
                </a:lnTo>
                <a:lnTo>
                  <a:pt x="948" y="1594"/>
                </a:lnTo>
                <a:lnTo>
                  <a:pt x="956" y="1592"/>
                </a:lnTo>
                <a:lnTo>
                  <a:pt x="961" y="1587"/>
                </a:lnTo>
                <a:lnTo>
                  <a:pt x="965" y="1580"/>
                </a:lnTo>
                <a:lnTo>
                  <a:pt x="967" y="1568"/>
                </a:lnTo>
                <a:lnTo>
                  <a:pt x="967" y="1553"/>
                </a:lnTo>
                <a:lnTo>
                  <a:pt x="965" y="1537"/>
                </a:lnTo>
                <a:lnTo>
                  <a:pt x="962" y="1521"/>
                </a:lnTo>
                <a:lnTo>
                  <a:pt x="957" y="1503"/>
                </a:lnTo>
                <a:lnTo>
                  <a:pt x="950" y="1487"/>
                </a:lnTo>
                <a:lnTo>
                  <a:pt x="943" y="1471"/>
                </a:lnTo>
                <a:lnTo>
                  <a:pt x="934" y="1459"/>
                </a:lnTo>
                <a:lnTo>
                  <a:pt x="924" y="1450"/>
                </a:lnTo>
                <a:lnTo>
                  <a:pt x="913" y="1444"/>
                </a:lnTo>
                <a:lnTo>
                  <a:pt x="898" y="1438"/>
                </a:lnTo>
                <a:lnTo>
                  <a:pt x="882" y="1432"/>
                </a:lnTo>
                <a:lnTo>
                  <a:pt x="863" y="1427"/>
                </a:lnTo>
                <a:lnTo>
                  <a:pt x="844" y="1425"/>
                </a:lnTo>
                <a:lnTo>
                  <a:pt x="826" y="1425"/>
                </a:lnTo>
                <a:close/>
                <a:moveTo>
                  <a:pt x="454" y="1374"/>
                </a:moveTo>
                <a:lnTo>
                  <a:pt x="495" y="1466"/>
                </a:lnTo>
                <a:lnTo>
                  <a:pt x="619" y="1389"/>
                </a:lnTo>
                <a:lnTo>
                  <a:pt x="619" y="1382"/>
                </a:lnTo>
                <a:lnTo>
                  <a:pt x="454" y="1374"/>
                </a:lnTo>
                <a:close/>
                <a:moveTo>
                  <a:pt x="734" y="1260"/>
                </a:moveTo>
                <a:lnTo>
                  <a:pt x="747" y="1280"/>
                </a:lnTo>
                <a:lnTo>
                  <a:pt x="763" y="1297"/>
                </a:lnTo>
                <a:lnTo>
                  <a:pt x="781" y="1312"/>
                </a:lnTo>
                <a:lnTo>
                  <a:pt x="801" y="1326"/>
                </a:lnTo>
                <a:lnTo>
                  <a:pt x="822" y="1339"/>
                </a:lnTo>
                <a:lnTo>
                  <a:pt x="866" y="1361"/>
                </a:lnTo>
                <a:lnTo>
                  <a:pt x="889" y="1371"/>
                </a:lnTo>
                <a:lnTo>
                  <a:pt x="911" y="1382"/>
                </a:lnTo>
                <a:lnTo>
                  <a:pt x="932" y="1394"/>
                </a:lnTo>
                <a:lnTo>
                  <a:pt x="953" y="1407"/>
                </a:lnTo>
                <a:lnTo>
                  <a:pt x="971" y="1422"/>
                </a:lnTo>
                <a:lnTo>
                  <a:pt x="989" y="1439"/>
                </a:lnTo>
                <a:lnTo>
                  <a:pt x="1002" y="1459"/>
                </a:lnTo>
                <a:lnTo>
                  <a:pt x="1014" y="1481"/>
                </a:lnTo>
                <a:lnTo>
                  <a:pt x="1023" y="1481"/>
                </a:lnTo>
                <a:lnTo>
                  <a:pt x="1031" y="1260"/>
                </a:lnTo>
                <a:lnTo>
                  <a:pt x="989" y="1268"/>
                </a:lnTo>
                <a:lnTo>
                  <a:pt x="948" y="1271"/>
                </a:lnTo>
                <a:lnTo>
                  <a:pt x="908" y="1272"/>
                </a:lnTo>
                <a:lnTo>
                  <a:pt x="868" y="1270"/>
                </a:lnTo>
                <a:lnTo>
                  <a:pt x="826" y="1267"/>
                </a:lnTo>
                <a:lnTo>
                  <a:pt x="782" y="1263"/>
                </a:lnTo>
                <a:lnTo>
                  <a:pt x="734" y="1260"/>
                </a:lnTo>
                <a:close/>
                <a:moveTo>
                  <a:pt x="429" y="1245"/>
                </a:moveTo>
                <a:lnTo>
                  <a:pt x="437" y="1351"/>
                </a:lnTo>
                <a:lnTo>
                  <a:pt x="553" y="1306"/>
                </a:lnTo>
                <a:lnTo>
                  <a:pt x="429" y="1245"/>
                </a:lnTo>
                <a:close/>
                <a:moveTo>
                  <a:pt x="223" y="1245"/>
                </a:moveTo>
                <a:lnTo>
                  <a:pt x="247" y="1405"/>
                </a:lnTo>
                <a:lnTo>
                  <a:pt x="355" y="1435"/>
                </a:lnTo>
                <a:lnTo>
                  <a:pt x="338" y="1420"/>
                </a:lnTo>
                <a:lnTo>
                  <a:pt x="223" y="1245"/>
                </a:lnTo>
                <a:close/>
                <a:moveTo>
                  <a:pt x="1014" y="1176"/>
                </a:moveTo>
                <a:lnTo>
                  <a:pt x="998" y="1191"/>
                </a:lnTo>
                <a:lnTo>
                  <a:pt x="980" y="1201"/>
                </a:lnTo>
                <a:lnTo>
                  <a:pt x="959" y="1208"/>
                </a:lnTo>
                <a:lnTo>
                  <a:pt x="937" y="1213"/>
                </a:lnTo>
                <a:lnTo>
                  <a:pt x="915" y="1215"/>
                </a:lnTo>
                <a:lnTo>
                  <a:pt x="891" y="1216"/>
                </a:lnTo>
                <a:lnTo>
                  <a:pt x="866" y="1217"/>
                </a:lnTo>
                <a:lnTo>
                  <a:pt x="814" y="1217"/>
                </a:lnTo>
                <a:lnTo>
                  <a:pt x="786" y="1218"/>
                </a:lnTo>
                <a:lnTo>
                  <a:pt x="759" y="1222"/>
                </a:lnTo>
                <a:lnTo>
                  <a:pt x="762" y="1223"/>
                </a:lnTo>
                <a:lnTo>
                  <a:pt x="768" y="1224"/>
                </a:lnTo>
                <a:lnTo>
                  <a:pt x="779" y="1226"/>
                </a:lnTo>
                <a:lnTo>
                  <a:pt x="793" y="1229"/>
                </a:lnTo>
                <a:lnTo>
                  <a:pt x="809" y="1231"/>
                </a:lnTo>
                <a:lnTo>
                  <a:pt x="828" y="1234"/>
                </a:lnTo>
                <a:lnTo>
                  <a:pt x="849" y="1235"/>
                </a:lnTo>
                <a:lnTo>
                  <a:pt x="871" y="1237"/>
                </a:lnTo>
                <a:lnTo>
                  <a:pt x="893" y="1237"/>
                </a:lnTo>
                <a:lnTo>
                  <a:pt x="915" y="1235"/>
                </a:lnTo>
                <a:lnTo>
                  <a:pt x="938" y="1233"/>
                </a:lnTo>
                <a:lnTo>
                  <a:pt x="959" y="1228"/>
                </a:lnTo>
                <a:lnTo>
                  <a:pt x="979" y="1221"/>
                </a:lnTo>
                <a:lnTo>
                  <a:pt x="996" y="1212"/>
                </a:lnTo>
                <a:lnTo>
                  <a:pt x="1011" y="1199"/>
                </a:lnTo>
                <a:lnTo>
                  <a:pt x="1023" y="1184"/>
                </a:lnTo>
                <a:lnTo>
                  <a:pt x="1014" y="1176"/>
                </a:lnTo>
                <a:close/>
                <a:moveTo>
                  <a:pt x="429" y="1077"/>
                </a:moveTo>
                <a:lnTo>
                  <a:pt x="421" y="1207"/>
                </a:lnTo>
                <a:lnTo>
                  <a:pt x="437" y="1207"/>
                </a:lnTo>
                <a:lnTo>
                  <a:pt x="528" y="1229"/>
                </a:lnTo>
                <a:lnTo>
                  <a:pt x="429" y="1077"/>
                </a:lnTo>
                <a:close/>
                <a:moveTo>
                  <a:pt x="775" y="1039"/>
                </a:moveTo>
                <a:lnTo>
                  <a:pt x="784" y="1061"/>
                </a:lnTo>
                <a:lnTo>
                  <a:pt x="794" y="1081"/>
                </a:lnTo>
                <a:lnTo>
                  <a:pt x="803" y="1100"/>
                </a:lnTo>
                <a:lnTo>
                  <a:pt x="812" y="1117"/>
                </a:lnTo>
                <a:lnTo>
                  <a:pt x="822" y="1131"/>
                </a:lnTo>
                <a:lnTo>
                  <a:pt x="833" y="1143"/>
                </a:lnTo>
                <a:lnTo>
                  <a:pt x="846" y="1153"/>
                </a:lnTo>
                <a:lnTo>
                  <a:pt x="860" y="1162"/>
                </a:lnTo>
                <a:lnTo>
                  <a:pt x="875" y="1167"/>
                </a:lnTo>
                <a:lnTo>
                  <a:pt x="893" y="1169"/>
                </a:lnTo>
                <a:lnTo>
                  <a:pt x="913" y="1169"/>
                </a:lnTo>
                <a:lnTo>
                  <a:pt x="936" y="1167"/>
                </a:lnTo>
                <a:lnTo>
                  <a:pt x="961" y="1162"/>
                </a:lnTo>
                <a:lnTo>
                  <a:pt x="990" y="1153"/>
                </a:lnTo>
                <a:lnTo>
                  <a:pt x="969" y="1142"/>
                </a:lnTo>
                <a:lnTo>
                  <a:pt x="946" y="1130"/>
                </a:lnTo>
                <a:lnTo>
                  <a:pt x="922" y="1117"/>
                </a:lnTo>
                <a:lnTo>
                  <a:pt x="874" y="1088"/>
                </a:lnTo>
                <a:lnTo>
                  <a:pt x="851" y="1075"/>
                </a:lnTo>
                <a:lnTo>
                  <a:pt x="829" y="1063"/>
                </a:lnTo>
                <a:lnTo>
                  <a:pt x="809" y="1052"/>
                </a:lnTo>
                <a:lnTo>
                  <a:pt x="791" y="1044"/>
                </a:lnTo>
                <a:lnTo>
                  <a:pt x="775" y="1039"/>
                </a:lnTo>
                <a:close/>
                <a:moveTo>
                  <a:pt x="676" y="1039"/>
                </a:moveTo>
                <a:lnTo>
                  <a:pt x="693" y="1199"/>
                </a:lnTo>
                <a:lnTo>
                  <a:pt x="792" y="1176"/>
                </a:lnTo>
                <a:lnTo>
                  <a:pt x="784" y="1161"/>
                </a:lnTo>
                <a:lnTo>
                  <a:pt x="776" y="1144"/>
                </a:lnTo>
                <a:lnTo>
                  <a:pt x="768" y="1126"/>
                </a:lnTo>
                <a:lnTo>
                  <a:pt x="760" y="1108"/>
                </a:lnTo>
                <a:lnTo>
                  <a:pt x="751" y="1091"/>
                </a:lnTo>
                <a:lnTo>
                  <a:pt x="742" y="1075"/>
                </a:lnTo>
                <a:lnTo>
                  <a:pt x="734" y="1061"/>
                </a:lnTo>
                <a:lnTo>
                  <a:pt x="726" y="1052"/>
                </a:lnTo>
                <a:lnTo>
                  <a:pt x="718" y="1047"/>
                </a:lnTo>
                <a:lnTo>
                  <a:pt x="706" y="1043"/>
                </a:lnTo>
                <a:lnTo>
                  <a:pt x="696" y="1042"/>
                </a:lnTo>
                <a:lnTo>
                  <a:pt x="684" y="1040"/>
                </a:lnTo>
                <a:lnTo>
                  <a:pt x="676" y="1039"/>
                </a:lnTo>
                <a:close/>
                <a:moveTo>
                  <a:pt x="324" y="1024"/>
                </a:moveTo>
                <a:lnTo>
                  <a:pt x="313" y="1025"/>
                </a:lnTo>
                <a:lnTo>
                  <a:pt x="302" y="1026"/>
                </a:lnTo>
                <a:lnTo>
                  <a:pt x="289" y="1029"/>
                </a:lnTo>
                <a:lnTo>
                  <a:pt x="277" y="1032"/>
                </a:lnTo>
                <a:lnTo>
                  <a:pt x="264" y="1037"/>
                </a:lnTo>
                <a:lnTo>
                  <a:pt x="253" y="1044"/>
                </a:lnTo>
                <a:lnTo>
                  <a:pt x="243" y="1054"/>
                </a:lnTo>
                <a:lnTo>
                  <a:pt x="236" y="1064"/>
                </a:lnTo>
                <a:lnTo>
                  <a:pt x="231" y="1077"/>
                </a:lnTo>
                <a:lnTo>
                  <a:pt x="228" y="1101"/>
                </a:lnTo>
                <a:lnTo>
                  <a:pt x="230" y="1126"/>
                </a:lnTo>
                <a:lnTo>
                  <a:pt x="235" y="1154"/>
                </a:lnTo>
                <a:lnTo>
                  <a:pt x="243" y="1182"/>
                </a:lnTo>
                <a:lnTo>
                  <a:pt x="254" y="1210"/>
                </a:lnTo>
                <a:lnTo>
                  <a:pt x="267" y="1238"/>
                </a:lnTo>
                <a:lnTo>
                  <a:pt x="282" y="1266"/>
                </a:lnTo>
                <a:lnTo>
                  <a:pt x="300" y="1292"/>
                </a:lnTo>
                <a:lnTo>
                  <a:pt x="318" y="1317"/>
                </a:lnTo>
                <a:lnTo>
                  <a:pt x="338" y="1339"/>
                </a:lnTo>
                <a:lnTo>
                  <a:pt x="358" y="1358"/>
                </a:lnTo>
                <a:lnTo>
                  <a:pt x="379" y="1374"/>
                </a:lnTo>
                <a:lnTo>
                  <a:pt x="371" y="1100"/>
                </a:lnTo>
                <a:lnTo>
                  <a:pt x="359" y="1099"/>
                </a:lnTo>
                <a:lnTo>
                  <a:pt x="334" y="1098"/>
                </a:lnTo>
                <a:lnTo>
                  <a:pt x="323" y="1095"/>
                </a:lnTo>
                <a:lnTo>
                  <a:pt x="313" y="1092"/>
                </a:lnTo>
                <a:lnTo>
                  <a:pt x="305" y="1085"/>
                </a:lnTo>
                <a:lnTo>
                  <a:pt x="303" y="1078"/>
                </a:lnTo>
                <a:lnTo>
                  <a:pt x="305" y="1070"/>
                </a:lnTo>
                <a:lnTo>
                  <a:pt x="310" y="1061"/>
                </a:lnTo>
                <a:lnTo>
                  <a:pt x="317" y="1052"/>
                </a:lnTo>
                <a:lnTo>
                  <a:pt x="325" y="1043"/>
                </a:lnTo>
                <a:lnTo>
                  <a:pt x="333" y="1033"/>
                </a:lnTo>
                <a:lnTo>
                  <a:pt x="338" y="1024"/>
                </a:lnTo>
                <a:lnTo>
                  <a:pt x="324" y="1024"/>
                </a:lnTo>
                <a:close/>
                <a:moveTo>
                  <a:pt x="891" y="917"/>
                </a:moveTo>
                <a:lnTo>
                  <a:pt x="893" y="938"/>
                </a:lnTo>
                <a:lnTo>
                  <a:pt x="895" y="960"/>
                </a:lnTo>
                <a:lnTo>
                  <a:pt x="895" y="984"/>
                </a:lnTo>
                <a:lnTo>
                  <a:pt x="896" y="1007"/>
                </a:lnTo>
                <a:lnTo>
                  <a:pt x="898" y="1030"/>
                </a:lnTo>
                <a:lnTo>
                  <a:pt x="901" y="1052"/>
                </a:lnTo>
                <a:lnTo>
                  <a:pt x="906" y="1073"/>
                </a:lnTo>
                <a:lnTo>
                  <a:pt x="915" y="1092"/>
                </a:lnTo>
                <a:lnTo>
                  <a:pt x="981" y="1108"/>
                </a:lnTo>
                <a:lnTo>
                  <a:pt x="976" y="1090"/>
                </a:lnTo>
                <a:lnTo>
                  <a:pt x="971" y="1071"/>
                </a:lnTo>
                <a:lnTo>
                  <a:pt x="969" y="1054"/>
                </a:lnTo>
                <a:lnTo>
                  <a:pt x="966" y="1035"/>
                </a:lnTo>
                <a:lnTo>
                  <a:pt x="964" y="1018"/>
                </a:lnTo>
                <a:lnTo>
                  <a:pt x="960" y="1001"/>
                </a:lnTo>
                <a:lnTo>
                  <a:pt x="957" y="985"/>
                </a:lnTo>
                <a:lnTo>
                  <a:pt x="952" y="970"/>
                </a:lnTo>
                <a:lnTo>
                  <a:pt x="946" y="956"/>
                </a:lnTo>
                <a:lnTo>
                  <a:pt x="937" y="944"/>
                </a:lnTo>
                <a:lnTo>
                  <a:pt x="925" y="933"/>
                </a:lnTo>
                <a:lnTo>
                  <a:pt x="909" y="924"/>
                </a:lnTo>
                <a:lnTo>
                  <a:pt x="891" y="917"/>
                </a:lnTo>
                <a:close/>
                <a:moveTo>
                  <a:pt x="495" y="864"/>
                </a:moveTo>
                <a:lnTo>
                  <a:pt x="445" y="1024"/>
                </a:lnTo>
                <a:lnTo>
                  <a:pt x="459" y="1037"/>
                </a:lnTo>
                <a:lnTo>
                  <a:pt x="471" y="1052"/>
                </a:lnTo>
                <a:lnTo>
                  <a:pt x="482" y="1066"/>
                </a:lnTo>
                <a:lnTo>
                  <a:pt x="504" y="1097"/>
                </a:lnTo>
                <a:lnTo>
                  <a:pt x="515" y="1111"/>
                </a:lnTo>
                <a:lnTo>
                  <a:pt x="528" y="1125"/>
                </a:lnTo>
                <a:lnTo>
                  <a:pt x="543" y="1136"/>
                </a:lnTo>
                <a:lnTo>
                  <a:pt x="561" y="1146"/>
                </a:lnTo>
                <a:lnTo>
                  <a:pt x="561" y="1138"/>
                </a:lnTo>
                <a:lnTo>
                  <a:pt x="495" y="864"/>
                </a:lnTo>
                <a:close/>
                <a:moveTo>
                  <a:pt x="971" y="749"/>
                </a:moveTo>
                <a:lnTo>
                  <a:pt x="959" y="751"/>
                </a:lnTo>
                <a:lnTo>
                  <a:pt x="946" y="755"/>
                </a:lnTo>
                <a:lnTo>
                  <a:pt x="934" y="762"/>
                </a:lnTo>
                <a:lnTo>
                  <a:pt x="924" y="773"/>
                </a:lnTo>
                <a:lnTo>
                  <a:pt x="920" y="780"/>
                </a:lnTo>
                <a:lnTo>
                  <a:pt x="917" y="792"/>
                </a:lnTo>
                <a:lnTo>
                  <a:pt x="916" y="806"/>
                </a:lnTo>
                <a:lnTo>
                  <a:pt x="915" y="820"/>
                </a:lnTo>
                <a:lnTo>
                  <a:pt x="915" y="849"/>
                </a:lnTo>
                <a:lnTo>
                  <a:pt x="932" y="856"/>
                </a:lnTo>
                <a:lnTo>
                  <a:pt x="942" y="847"/>
                </a:lnTo>
                <a:lnTo>
                  <a:pt x="951" y="837"/>
                </a:lnTo>
                <a:lnTo>
                  <a:pt x="960" y="828"/>
                </a:lnTo>
                <a:lnTo>
                  <a:pt x="969" y="822"/>
                </a:lnTo>
                <a:lnTo>
                  <a:pt x="977" y="817"/>
                </a:lnTo>
                <a:lnTo>
                  <a:pt x="984" y="817"/>
                </a:lnTo>
                <a:lnTo>
                  <a:pt x="991" y="822"/>
                </a:lnTo>
                <a:lnTo>
                  <a:pt x="995" y="828"/>
                </a:lnTo>
                <a:lnTo>
                  <a:pt x="996" y="838"/>
                </a:lnTo>
                <a:lnTo>
                  <a:pt x="995" y="850"/>
                </a:lnTo>
                <a:lnTo>
                  <a:pt x="992" y="862"/>
                </a:lnTo>
                <a:lnTo>
                  <a:pt x="989" y="877"/>
                </a:lnTo>
                <a:lnTo>
                  <a:pt x="983" y="891"/>
                </a:lnTo>
                <a:lnTo>
                  <a:pt x="979" y="905"/>
                </a:lnTo>
                <a:lnTo>
                  <a:pt x="973" y="917"/>
                </a:lnTo>
                <a:lnTo>
                  <a:pt x="977" y="918"/>
                </a:lnTo>
                <a:lnTo>
                  <a:pt x="982" y="919"/>
                </a:lnTo>
                <a:lnTo>
                  <a:pt x="988" y="919"/>
                </a:lnTo>
                <a:lnTo>
                  <a:pt x="994" y="917"/>
                </a:lnTo>
                <a:lnTo>
                  <a:pt x="1002" y="914"/>
                </a:lnTo>
                <a:lnTo>
                  <a:pt x="1012" y="908"/>
                </a:lnTo>
                <a:lnTo>
                  <a:pt x="1023" y="898"/>
                </a:lnTo>
                <a:lnTo>
                  <a:pt x="1026" y="891"/>
                </a:lnTo>
                <a:lnTo>
                  <a:pt x="1029" y="881"/>
                </a:lnTo>
                <a:lnTo>
                  <a:pt x="1032" y="867"/>
                </a:lnTo>
                <a:lnTo>
                  <a:pt x="1034" y="852"/>
                </a:lnTo>
                <a:lnTo>
                  <a:pt x="1035" y="836"/>
                </a:lnTo>
                <a:lnTo>
                  <a:pt x="1036" y="820"/>
                </a:lnTo>
                <a:lnTo>
                  <a:pt x="1036" y="805"/>
                </a:lnTo>
                <a:lnTo>
                  <a:pt x="1035" y="790"/>
                </a:lnTo>
                <a:lnTo>
                  <a:pt x="1034" y="780"/>
                </a:lnTo>
                <a:lnTo>
                  <a:pt x="1031" y="773"/>
                </a:lnTo>
                <a:lnTo>
                  <a:pt x="1025" y="767"/>
                </a:lnTo>
                <a:lnTo>
                  <a:pt x="1018" y="761"/>
                </a:lnTo>
                <a:lnTo>
                  <a:pt x="1008" y="756"/>
                </a:lnTo>
                <a:lnTo>
                  <a:pt x="997" y="752"/>
                </a:lnTo>
                <a:lnTo>
                  <a:pt x="984" y="750"/>
                </a:lnTo>
                <a:lnTo>
                  <a:pt x="971" y="749"/>
                </a:lnTo>
                <a:close/>
                <a:moveTo>
                  <a:pt x="585" y="724"/>
                </a:moveTo>
                <a:lnTo>
                  <a:pt x="569" y="727"/>
                </a:lnTo>
                <a:lnTo>
                  <a:pt x="558" y="734"/>
                </a:lnTo>
                <a:lnTo>
                  <a:pt x="550" y="745"/>
                </a:lnTo>
                <a:lnTo>
                  <a:pt x="544" y="757"/>
                </a:lnTo>
                <a:lnTo>
                  <a:pt x="543" y="777"/>
                </a:lnTo>
                <a:lnTo>
                  <a:pt x="543" y="801"/>
                </a:lnTo>
                <a:lnTo>
                  <a:pt x="544" y="827"/>
                </a:lnTo>
                <a:lnTo>
                  <a:pt x="547" y="855"/>
                </a:lnTo>
                <a:lnTo>
                  <a:pt x="558" y="916"/>
                </a:lnTo>
                <a:lnTo>
                  <a:pt x="565" y="946"/>
                </a:lnTo>
                <a:lnTo>
                  <a:pt x="572" y="977"/>
                </a:lnTo>
                <a:lnTo>
                  <a:pt x="578" y="1005"/>
                </a:lnTo>
                <a:lnTo>
                  <a:pt x="586" y="1032"/>
                </a:lnTo>
                <a:lnTo>
                  <a:pt x="602" y="1032"/>
                </a:lnTo>
                <a:lnTo>
                  <a:pt x="604" y="993"/>
                </a:lnTo>
                <a:lnTo>
                  <a:pt x="609" y="958"/>
                </a:lnTo>
                <a:lnTo>
                  <a:pt x="617" y="923"/>
                </a:lnTo>
                <a:lnTo>
                  <a:pt x="627" y="892"/>
                </a:lnTo>
                <a:lnTo>
                  <a:pt x="639" y="861"/>
                </a:lnTo>
                <a:lnTo>
                  <a:pt x="652" y="834"/>
                </a:lnTo>
                <a:lnTo>
                  <a:pt x="640" y="828"/>
                </a:lnTo>
                <a:lnTo>
                  <a:pt x="628" y="823"/>
                </a:lnTo>
                <a:lnTo>
                  <a:pt x="602" y="812"/>
                </a:lnTo>
                <a:lnTo>
                  <a:pt x="592" y="808"/>
                </a:lnTo>
                <a:lnTo>
                  <a:pt x="584" y="804"/>
                </a:lnTo>
                <a:lnTo>
                  <a:pt x="580" y="801"/>
                </a:lnTo>
                <a:lnTo>
                  <a:pt x="576" y="793"/>
                </a:lnTo>
                <a:lnTo>
                  <a:pt x="574" y="784"/>
                </a:lnTo>
                <a:lnTo>
                  <a:pt x="575" y="773"/>
                </a:lnTo>
                <a:lnTo>
                  <a:pt x="579" y="764"/>
                </a:lnTo>
                <a:lnTo>
                  <a:pt x="586" y="756"/>
                </a:lnTo>
                <a:lnTo>
                  <a:pt x="595" y="751"/>
                </a:lnTo>
                <a:lnTo>
                  <a:pt x="605" y="750"/>
                </a:lnTo>
                <a:lnTo>
                  <a:pt x="616" y="751"/>
                </a:lnTo>
                <a:lnTo>
                  <a:pt x="626" y="752"/>
                </a:lnTo>
                <a:lnTo>
                  <a:pt x="635" y="755"/>
                </a:lnTo>
                <a:lnTo>
                  <a:pt x="643" y="757"/>
                </a:lnTo>
                <a:lnTo>
                  <a:pt x="642" y="756"/>
                </a:lnTo>
                <a:lnTo>
                  <a:pt x="640" y="751"/>
                </a:lnTo>
                <a:lnTo>
                  <a:pt x="635" y="746"/>
                </a:lnTo>
                <a:lnTo>
                  <a:pt x="629" y="739"/>
                </a:lnTo>
                <a:lnTo>
                  <a:pt x="620" y="732"/>
                </a:lnTo>
                <a:lnTo>
                  <a:pt x="610" y="727"/>
                </a:lnTo>
                <a:lnTo>
                  <a:pt x="598" y="724"/>
                </a:lnTo>
                <a:lnTo>
                  <a:pt x="585" y="724"/>
                </a:lnTo>
                <a:close/>
                <a:moveTo>
                  <a:pt x="792" y="666"/>
                </a:moveTo>
                <a:lnTo>
                  <a:pt x="783" y="694"/>
                </a:lnTo>
                <a:lnTo>
                  <a:pt x="770" y="723"/>
                </a:lnTo>
                <a:lnTo>
                  <a:pt x="756" y="752"/>
                </a:lnTo>
                <a:lnTo>
                  <a:pt x="741" y="783"/>
                </a:lnTo>
                <a:lnTo>
                  <a:pt x="726" y="814"/>
                </a:lnTo>
                <a:lnTo>
                  <a:pt x="712" y="845"/>
                </a:lnTo>
                <a:lnTo>
                  <a:pt x="699" y="878"/>
                </a:lnTo>
                <a:lnTo>
                  <a:pt x="690" y="909"/>
                </a:lnTo>
                <a:lnTo>
                  <a:pt x="684" y="940"/>
                </a:lnTo>
                <a:lnTo>
                  <a:pt x="681" y="971"/>
                </a:lnTo>
                <a:lnTo>
                  <a:pt x="685" y="1001"/>
                </a:lnTo>
                <a:lnTo>
                  <a:pt x="716" y="998"/>
                </a:lnTo>
                <a:lnTo>
                  <a:pt x="745" y="998"/>
                </a:lnTo>
                <a:lnTo>
                  <a:pt x="772" y="999"/>
                </a:lnTo>
                <a:lnTo>
                  <a:pt x="798" y="1004"/>
                </a:lnTo>
                <a:lnTo>
                  <a:pt x="824" y="1010"/>
                </a:lnTo>
                <a:lnTo>
                  <a:pt x="849" y="1016"/>
                </a:lnTo>
                <a:lnTo>
                  <a:pt x="850" y="1011"/>
                </a:lnTo>
                <a:lnTo>
                  <a:pt x="851" y="1003"/>
                </a:lnTo>
                <a:lnTo>
                  <a:pt x="850" y="992"/>
                </a:lnTo>
                <a:lnTo>
                  <a:pt x="849" y="978"/>
                </a:lnTo>
                <a:lnTo>
                  <a:pt x="846" y="962"/>
                </a:lnTo>
                <a:lnTo>
                  <a:pt x="840" y="945"/>
                </a:lnTo>
                <a:lnTo>
                  <a:pt x="832" y="927"/>
                </a:lnTo>
                <a:lnTo>
                  <a:pt x="820" y="908"/>
                </a:lnTo>
                <a:lnTo>
                  <a:pt x="805" y="888"/>
                </a:lnTo>
                <a:lnTo>
                  <a:pt x="784" y="868"/>
                </a:lnTo>
                <a:lnTo>
                  <a:pt x="759" y="849"/>
                </a:lnTo>
                <a:lnTo>
                  <a:pt x="874" y="856"/>
                </a:lnTo>
                <a:lnTo>
                  <a:pt x="871" y="831"/>
                </a:lnTo>
                <a:lnTo>
                  <a:pt x="874" y="806"/>
                </a:lnTo>
                <a:lnTo>
                  <a:pt x="882" y="783"/>
                </a:lnTo>
                <a:lnTo>
                  <a:pt x="893" y="761"/>
                </a:lnTo>
                <a:lnTo>
                  <a:pt x="907" y="741"/>
                </a:lnTo>
                <a:lnTo>
                  <a:pt x="926" y="725"/>
                </a:lnTo>
                <a:lnTo>
                  <a:pt x="946" y="713"/>
                </a:lnTo>
                <a:lnTo>
                  <a:pt x="967" y="704"/>
                </a:lnTo>
                <a:lnTo>
                  <a:pt x="927" y="702"/>
                </a:lnTo>
                <a:lnTo>
                  <a:pt x="890" y="696"/>
                </a:lnTo>
                <a:lnTo>
                  <a:pt x="855" y="687"/>
                </a:lnTo>
                <a:lnTo>
                  <a:pt x="823" y="677"/>
                </a:lnTo>
                <a:lnTo>
                  <a:pt x="792" y="666"/>
                </a:lnTo>
                <a:close/>
                <a:moveTo>
                  <a:pt x="825" y="559"/>
                </a:moveTo>
                <a:lnTo>
                  <a:pt x="808" y="643"/>
                </a:lnTo>
                <a:lnTo>
                  <a:pt x="834" y="638"/>
                </a:lnTo>
                <a:lnTo>
                  <a:pt x="861" y="637"/>
                </a:lnTo>
                <a:lnTo>
                  <a:pt x="888" y="638"/>
                </a:lnTo>
                <a:lnTo>
                  <a:pt x="915" y="642"/>
                </a:lnTo>
                <a:lnTo>
                  <a:pt x="941" y="646"/>
                </a:lnTo>
                <a:lnTo>
                  <a:pt x="965" y="651"/>
                </a:lnTo>
                <a:lnTo>
                  <a:pt x="825" y="559"/>
                </a:lnTo>
                <a:close/>
                <a:moveTo>
                  <a:pt x="849" y="438"/>
                </a:moveTo>
                <a:lnTo>
                  <a:pt x="841" y="530"/>
                </a:lnTo>
                <a:lnTo>
                  <a:pt x="965" y="567"/>
                </a:lnTo>
                <a:lnTo>
                  <a:pt x="849" y="438"/>
                </a:lnTo>
                <a:close/>
                <a:moveTo>
                  <a:pt x="1050" y="0"/>
                </a:moveTo>
                <a:lnTo>
                  <a:pt x="1050" y="14"/>
                </a:lnTo>
                <a:lnTo>
                  <a:pt x="1051" y="29"/>
                </a:lnTo>
                <a:lnTo>
                  <a:pt x="1051" y="257"/>
                </a:lnTo>
                <a:lnTo>
                  <a:pt x="1052" y="302"/>
                </a:lnTo>
                <a:lnTo>
                  <a:pt x="1052" y="933"/>
                </a:lnTo>
                <a:lnTo>
                  <a:pt x="1051" y="933"/>
                </a:lnTo>
                <a:lnTo>
                  <a:pt x="1050" y="932"/>
                </a:lnTo>
                <a:lnTo>
                  <a:pt x="1048" y="931"/>
                </a:lnTo>
                <a:lnTo>
                  <a:pt x="1041" y="931"/>
                </a:lnTo>
                <a:lnTo>
                  <a:pt x="1039" y="933"/>
                </a:lnTo>
                <a:lnTo>
                  <a:pt x="1036" y="936"/>
                </a:lnTo>
                <a:lnTo>
                  <a:pt x="1021" y="965"/>
                </a:lnTo>
                <a:lnTo>
                  <a:pt x="1014" y="978"/>
                </a:lnTo>
                <a:lnTo>
                  <a:pt x="1008" y="993"/>
                </a:lnTo>
                <a:lnTo>
                  <a:pt x="1003" y="1009"/>
                </a:lnTo>
                <a:lnTo>
                  <a:pt x="1000" y="1025"/>
                </a:lnTo>
                <a:lnTo>
                  <a:pt x="997" y="1040"/>
                </a:lnTo>
                <a:lnTo>
                  <a:pt x="998" y="1054"/>
                </a:lnTo>
                <a:lnTo>
                  <a:pt x="1002" y="1070"/>
                </a:lnTo>
                <a:lnTo>
                  <a:pt x="1006" y="1081"/>
                </a:lnTo>
                <a:lnTo>
                  <a:pt x="1012" y="1091"/>
                </a:lnTo>
                <a:lnTo>
                  <a:pt x="1019" y="1096"/>
                </a:lnTo>
                <a:lnTo>
                  <a:pt x="1026" y="1099"/>
                </a:lnTo>
                <a:lnTo>
                  <a:pt x="1035" y="1101"/>
                </a:lnTo>
                <a:lnTo>
                  <a:pt x="1044" y="1101"/>
                </a:lnTo>
                <a:lnTo>
                  <a:pt x="1052" y="1099"/>
                </a:lnTo>
                <a:lnTo>
                  <a:pt x="1052" y="1610"/>
                </a:lnTo>
                <a:lnTo>
                  <a:pt x="932" y="1610"/>
                </a:lnTo>
                <a:lnTo>
                  <a:pt x="932" y="1633"/>
                </a:lnTo>
                <a:lnTo>
                  <a:pt x="1052" y="1633"/>
                </a:lnTo>
                <a:lnTo>
                  <a:pt x="1052" y="1671"/>
                </a:lnTo>
                <a:lnTo>
                  <a:pt x="1031" y="1671"/>
                </a:lnTo>
                <a:lnTo>
                  <a:pt x="1027" y="1682"/>
                </a:lnTo>
                <a:lnTo>
                  <a:pt x="1025" y="1693"/>
                </a:lnTo>
                <a:lnTo>
                  <a:pt x="1021" y="1705"/>
                </a:lnTo>
                <a:lnTo>
                  <a:pt x="1014" y="1717"/>
                </a:lnTo>
                <a:lnTo>
                  <a:pt x="1008" y="1722"/>
                </a:lnTo>
                <a:lnTo>
                  <a:pt x="998" y="1726"/>
                </a:lnTo>
                <a:lnTo>
                  <a:pt x="985" y="1730"/>
                </a:lnTo>
                <a:lnTo>
                  <a:pt x="941" y="1740"/>
                </a:lnTo>
                <a:lnTo>
                  <a:pt x="929" y="1745"/>
                </a:lnTo>
                <a:lnTo>
                  <a:pt x="920" y="1749"/>
                </a:lnTo>
                <a:lnTo>
                  <a:pt x="915" y="1755"/>
                </a:lnTo>
                <a:lnTo>
                  <a:pt x="914" y="1768"/>
                </a:lnTo>
                <a:lnTo>
                  <a:pt x="915" y="1778"/>
                </a:lnTo>
                <a:lnTo>
                  <a:pt x="921" y="1787"/>
                </a:lnTo>
                <a:lnTo>
                  <a:pt x="928" y="1794"/>
                </a:lnTo>
                <a:lnTo>
                  <a:pt x="937" y="1799"/>
                </a:lnTo>
                <a:lnTo>
                  <a:pt x="948" y="1801"/>
                </a:lnTo>
                <a:lnTo>
                  <a:pt x="963" y="1804"/>
                </a:lnTo>
                <a:lnTo>
                  <a:pt x="982" y="1806"/>
                </a:lnTo>
                <a:lnTo>
                  <a:pt x="1004" y="1810"/>
                </a:lnTo>
                <a:lnTo>
                  <a:pt x="1028" y="1812"/>
                </a:lnTo>
                <a:lnTo>
                  <a:pt x="1052" y="1812"/>
                </a:lnTo>
                <a:lnTo>
                  <a:pt x="1052" y="1988"/>
                </a:lnTo>
                <a:lnTo>
                  <a:pt x="1044" y="1988"/>
                </a:lnTo>
                <a:lnTo>
                  <a:pt x="1036" y="1990"/>
                </a:lnTo>
                <a:lnTo>
                  <a:pt x="1030" y="1993"/>
                </a:lnTo>
                <a:lnTo>
                  <a:pt x="1027" y="1998"/>
                </a:lnTo>
                <a:lnTo>
                  <a:pt x="1026" y="2005"/>
                </a:lnTo>
                <a:lnTo>
                  <a:pt x="1026" y="2014"/>
                </a:lnTo>
                <a:lnTo>
                  <a:pt x="1028" y="2021"/>
                </a:lnTo>
                <a:lnTo>
                  <a:pt x="1032" y="2026"/>
                </a:lnTo>
                <a:lnTo>
                  <a:pt x="1039" y="2029"/>
                </a:lnTo>
                <a:lnTo>
                  <a:pt x="1046" y="2030"/>
                </a:lnTo>
                <a:lnTo>
                  <a:pt x="1052" y="2030"/>
                </a:lnTo>
                <a:lnTo>
                  <a:pt x="1052" y="2039"/>
                </a:lnTo>
                <a:lnTo>
                  <a:pt x="1034" y="2037"/>
                </a:lnTo>
                <a:lnTo>
                  <a:pt x="1023" y="2037"/>
                </a:lnTo>
                <a:lnTo>
                  <a:pt x="1018" y="2037"/>
                </a:lnTo>
                <a:lnTo>
                  <a:pt x="1013" y="2037"/>
                </a:lnTo>
                <a:lnTo>
                  <a:pt x="1005" y="2038"/>
                </a:lnTo>
                <a:lnTo>
                  <a:pt x="997" y="2041"/>
                </a:lnTo>
                <a:lnTo>
                  <a:pt x="990" y="2044"/>
                </a:lnTo>
                <a:lnTo>
                  <a:pt x="982" y="2050"/>
                </a:lnTo>
                <a:lnTo>
                  <a:pt x="976" y="2057"/>
                </a:lnTo>
                <a:lnTo>
                  <a:pt x="970" y="2066"/>
                </a:lnTo>
                <a:lnTo>
                  <a:pt x="967" y="2078"/>
                </a:lnTo>
                <a:lnTo>
                  <a:pt x="965" y="2092"/>
                </a:lnTo>
                <a:lnTo>
                  <a:pt x="967" y="2108"/>
                </a:lnTo>
                <a:lnTo>
                  <a:pt x="971" y="2123"/>
                </a:lnTo>
                <a:lnTo>
                  <a:pt x="980" y="2135"/>
                </a:lnTo>
                <a:lnTo>
                  <a:pt x="989" y="2145"/>
                </a:lnTo>
                <a:lnTo>
                  <a:pt x="1001" y="2154"/>
                </a:lnTo>
                <a:lnTo>
                  <a:pt x="1013" y="2163"/>
                </a:lnTo>
                <a:lnTo>
                  <a:pt x="1025" y="2171"/>
                </a:lnTo>
                <a:lnTo>
                  <a:pt x="1039" y="2179"/>
                </a:lnTo>
                <a:lnTo>
                  <a:pt x="1052" y="2187"/>
                </a:lnTo>
                <a:lnTo>
                  <a:pt x="1052" y="2787"/>
                </a:lnTo>
                <a:lnTo>
                  <a:pt x="1018" y="2786"/>
                </a:lnTo>
                <a:lnTo>
                  <a:pt x="982" y="2783"/>
                </a:lnTo>
                <a:lnTo>
                  <a:pt x="945" y="2777"/>
                </a:lnTo>
                <a:lnTo>
                  <a:pt x="907" y="2768"/>
                </a:lnTo>
                <a:lnTo>
                  <a:pt x="734" y="2699"/>
                </a:lnTo>
                <a:lnTo>
                  <a:pt x="701" y="2684"/>
                </a:lnTo>
                <a:lnTo>
                  <a:pt x="665" y="2668"/>
                </a:lnTo>
                <a:lnTo>
                  <a:pt x="630" y="2650"/>
                </a:lnTo>
                <a:lnTo>
                  <a:pt x="592" y="2630"/>
                </a:lnTo>
                <a:lnTo>
                  <a:pt x="554" y="2609"/>
                </a:lnTo>
                <a:lnTo>
                  <a:pt x="517" y="2586"/>
                </a:lnTo>
                <a:lnTo>
                  <a:pt x="479" y="2562"/>
                </a:lnTo>
                <a:lnTo>
                  <a:pt x="442" y="2537"/>
                </a:lnTo>
                <a:lnTo>
                  <a:pt x="406" y="2509"/>
                </a:lnTo>
                <a:lnTo>
                  <a:pt x="372" y="2481"/>
                </a:lnTo>
                <a:lnTo>
                  <a:pt x="340" y="2450"/>
                </a:lnTo>
                <a:lnTo>
                  <a:pt x="310" y="2418"/>
                </a:lnTo>
                <a:lnTo>
                  <a:pt x="282" y="2385"/>
                </a:lnTo>
                <a:lnTo>
                  <a:pt x="258" y="2350"/>
                </a:lnTo>
                <a:lnTo>
                  <a:pt x="237" y="2315"/>
                </a:lnTo>
                <a:lnTo>
                  <a:pt x="220" y="2277"/>
                </a:lnTo>
                <a:lnTo>
                  <a:pt x="207" y="2238"/>
                </a:lnTo>
                <a:lnTo>
                  <a:pt x="199" y="2197"/>
                </a:lnTo>
                <a:lnTo>
                  <a:pt x="196" y="2156"/>
                </a:lnTo>
                <a:lnTo>
                  <a:pt x="198" y="2113"/>
                </a:lnTo>
                <a:lnTo>
                  <a:pt x="180" y="2112"/>
                </a:lnTo>
                <a:lnTo>
                  <a:pt x="165" y="2110"/>
                </a:lnTo>
                <a:lnTo>
                  <a:pt x="153" y="2108"/>
                </a:lnTo>
                <a:lnTo>
                  <a:pt x="143" y="2103"/>
                </a:lnTo>
                <a:lnTo>
                  <a:pt x="132" y="2097"/>
                </a:lnTo>
                <a:lnTo>
                  <a:pt x="149" y="2075"/>
                </a:lnTo>
                <a:lnTo>
                  <a:pt x="198" y="2044"/>
                </a:lnTo>
                <a:lnTo>
                  <a:pt x="116" y="2037"/>
                </a:lnTo>
                <a:lnTo>
                  <a:pt x="124" y="2021"/>
                </a:lnTo>
                <a:lnTo>
                  <a:pt x="198" y="1998"/>
                </a:lnTo>
                <a:lnTo>
                  <a:pt x="124" y="1930"/>
                </a:lnTo>
                <a:lnTo>
                  <a:pt x="124" y="1922"/>
                </a:lnTo>
                <a:lnTo>
                  <a:pt x="297" y="1953"/>
                </a:lnTo>
                <a:lnTo>
                  <a:pt x="281" y="1934"/>
                </a:lnTo>
                <a:lnTo>
                  <a:pt x="267" y="1916"/>
                </a:lnTo>
                <a:lnTo>
                  <a:pt x="253" y="1899"/>
                </a:lnTo>
                <a:lnTo>
                  <a:pt x="242" y="1882"/>
                </a:lnTo>
                <a:lnTo>
                  <a:pt x="232" y="1864"/>
                </a:lnTo>
                <a:lnTo>
                  <a:pt x="225" y="1845"/>
                </a:lnTo>
                <a:lnTo>
                  <a:pt x="220" y="1827"/>
                </a:lnTo>
                <a:lnTo>
                  <a:pt x="217" y="1806"/>
                </a:lnTo>
                <a:lnTo>
                  <a:pt x="218" y="1784"/>
                </a:lnTo>
                <a:lnTo>
                  <a:pt x="223" y="1759"/>
                </a:lnTo>
                <a:lnTo>
                  <a:pt x="231" y="1732"/>
                </a:lnTo>
                <a:lnTo>
                  <a:pt x="223" y="1732"/>
                </a:lnTo>
                <a:lnTo>
                  <a:pt x="204" y="1736"/>
                </a:lnTo>
                <a:lnTo>
                  <a:pt x="183" y="1739"/>
                </a:lnTo>
                <a:lnTo>
                  <a:pt x="160" y="1741"/>
                </a:lnTo>
                <a:lnTo>
                  <a:pt x="137" y="1741"/>
                </a:lnTo>
                <a:lnTo>
                  <a:pt x="112" y="1740"/>
                </a:lnTo>
                <a:lnTo>
                  <a:pt x="89" y="1739"/>
                </a:lnTo>
                <a:lnTo>
                  <a:pt x="67" y="1735"/>
                </a:lnTo>
                <a:lnTo>
                  <a:pt x="49" y="1730"/>
                </a:lnTo>
                <a:lnTo>
                  <a:pt x="33" y="1724"/>
                </a:lnTo>
                <a:lnTo>
                  <a:pt x="41" y="1709"/>
                </a:lnTo>
                <a:lnTo>
                  <a:pt x="132" y="1671"/>
                </a:lnTo>
                <a:lnTo>
                  <a:pt x="108" y="1659"/>
                </a:lnTo>
                <a:lnTo>
                  <a:pt x="85" y="1649"/>
                </a:lnTo>
                <a:lnTo>
                  <a:pt x="64" y="1638"/>
                </a:lnTo>
                <a:lnTo>
                  <a:pt x="44" y="1627"/>
                </a:lnTo>
                <a:lnTo>
                  <a:pt x="26" y="1613"/>
                </a:lnTo>
                <a:lnTo>
                  <a:pt x="8" y="1595"/>
                </a:lnTo>
                <a:lnTo>
                  <a:pt x="124" y="1603"/>
                </a:lnTo>
                <a:lnTo>
                  <a:pt x="111" y="1585"/>
                </a:lnTo>
                <a:lnTo>
                  <a:pt x="83" y="1554"/>
                </a:lnTo>
                <a:lnTo>
                  <a:pt x="45" y="1511"/>
                </a:lnTo>
                <a:lnTo>
                  <a:pt x="34" y="1495"/>
                </a:lnTo>
                <a:lnTo>
                  <a:pt x="24" y="1478"/>
                </a:lnTo>
                <a:lnTo>
                  <a:pt x="16" y="1459"/>
                </a:lnTo>
                <a:lnTo>
                  <a:pt x="8" y="1436"/>
                </a:lnTo>
                <a:lnTo>
                  <a:pt x="3" y="1411"/>
                </a:lnTo>
                <a:lnTo>
                  <a:pt x="0" y="1382"/>
                </a:lnTo>
                <a:lnTo>
                  <a:pt x="1" y="1383"/>
                </a:lnTo>
                <a:lnTo>
                  <a:pt x="4" y="1389"/>
                </a:lnTo>
                <a:lnTo>
                  <a:pt x="8" y="1398"/>
                </a:lnTo>
                <a:lnTo>
                  <a:pt x="16" y="1409"/>
                </a:lnTo>
                <a:lnTo>
                  <a:pt x="27" y="1421"/>
                </a:lnTo>
                <a:lnTo>
                  <a:pt x="40" y="1433"/>
                </a:lnTo>
                <a:lnTo>
                  <a:pt x="60" y="1446"/>
                </a:lnTo>
                <a:lnTo>
                  <a:pt x="83" y="1458"/>
                </a:lnTo>
                <a:lnTo>
                  <a:pt x="75" y="1438"/>
                </a:lnTo>
                <a:lnTo>
                  <a:pt x="66" y="1416"/>
                </a:lnTo>
                <a:lnTo>
                  <a:pt x="56" y="1391"/>
                </a:lnTo>
                <a:lnTo>
                  <a:pt x="45" y="1366"/>
                </a:lnTo>
                <a:lnTo>
                  <a:pt x="35" y="1339"/>
                </a:lnTo>
                <a:lnTo>
                  <a:pt x="27" y="1311"/>
                </a:lnTo>
                <a:lnTo>
                  <a:pt x="19" y="1283"/>
                </a:lnTo>
                <a:lnTo>
                  <a:pt x="16" y="1255"/>
                </a:lnTo>
                <a:lnTo>
                  <a:pt x="14" y="1228"/>
                </a:lnTo>
                <a:lnTo>
                  <a:pt x="17" y="1202"/>
                </a:lnTo>
                <a:lnTo>
                  <a:pt x="25" y="1176"/>
                </a:lnTo>
                <a:lnTo>
                  <a:pt x="29" y="1196"/>
                </a:lnTo>
                <a:lnTo>
                  <a:pt x="36" y="1215"/>
                </a:lnTo>
                <a:lnTo>
                  <a:pt x="43" y="1236"/>
                </a:lnTo>
                <a:lnTo>
                  <a:pt x="52" y="1257"/>
                </a:lnTo>
                <a:lnTo>
                  <a:pt x="62" y="1277"/>
                </a:lnTo>
                <a:lnTo>
                  <a:pt x="73" y="1297"/>
                </a:lnTo>
                <a:lnTo>
                  <a:pt x="83" y="1317"/>
                </a:lnTo>
                <a:lnTo>
                  <a:pt x="94" y="1334"/>
                </a:lnTo>
                <a:lnTo>
                  <a:pt x="105" y="1351"/>
                </a:lnTo>
                <a:lnTo>
                  <a:pt x="115" y="1367"/>
                </a:lnTo>
                <a:lnTo>
                  <a:pt x="123" y="1379"/>
                </a:lnTo>
                <a:lnTo>
                  <a:pt x="130" y="1390"/>
                </a:lnTo>
                <a:lnTo>
                  <a:pt x="139" y="1403"/>
                </a:lnTo>
                <a:lnTo>
                  <a:pt x="140" y="1405"/>
                </a:lnTo>
                <a:lnTo>
                  <a:pt x="127" y="1334"/>
                </a:lnTo>
                <a:lnTo>
                  <a:pt x="118" y="1261"/>
                </a:lnTo>
                <a:lnTo>
                  <a:pt x="111" y="1186"/>
                </a:lnTo>
                <a:lnTo>
                  <a:pt x="108" y="1111"/>
                </a:lnTo>
                <a:lnTo>
                  <a:pt x="108" y="1035"/>
                </a:lnTo>
                <a:lnTo>
                  <a:pt x="112" y="960"/>
                </a:lnTo>
                <a:lnTo>
                  <a:pt x="120" y="884"/>
                </a:lnTo>
                <a:lnTo>
                  <a:pt x="132" y="811"/>
                </a:lnTo>
                <a:lnTo>
                  <a:pt x="140" y="811"/>
                </a:lnTo>
                <a:lnTo>
                  <a:pt x="138" y="883"/>
                </a:lnTo>
                <a:lnTo>
                  <a:pt x="138" y="955"/>
                </a:lnTo>
                <a:lnTo>
                  <a:pt x="138" y="1026"/>
                </a:lnTo>
                <a:lnTo>
                  <a:pt x="141" y="1098"/>
                </a:lnTo>
                <a:lnTo>
                  <a:pt x="148" y="1168"/>
                </a:lnTo>
                <a:lnTo>
                  <a:pt x="157" y="1237"/>
                </a:lnTo>
                <a:lnTo>
                  <a:pt x="157" y="1235"/>
                </a:lnTo>
                <a:lnTo>
                  <a:pt x="159" y="1226"/>
                </a:lnTo>
                <a:lnTo>
                  <a:pt x="160" y="1213"/>
                </a:lnTo>
                <a:lnTo>
                  <a:pt x="162" y="1195"/>
                </a:lnTo>
                <a:lnTo>
                  <a:pt x="166" y="1173"/>
                </a:lnTo>
                <a:lnTo>
                  <a:pt x="170" y="1147"/>
                </a:lnTo>
                <a:lnTo>
                  <a:pt x="174" y="1117"/>
                </a:lnTo>
                <a:lnTo>
                  <a:pt x="179" y="1084"/>
                </a:lnTo>
                <a:lnTo>
                  <a:pt x="185" y="1049"/>
                </a:lnTo>
                <a:lnTo>
                  <a:pt x="192" y="1011"/>
                </a:lnTo>
                <a:lnTo>
                  <a:pt x="199" y="972"/>
                </a:lnTo>
                <a:lnTo>
                  <a:pt x="206" y="932"/>
                </a:lnTo>
                <a:lnTo>
                  <a:pt x="214" y="889"/>
                </a:lnTo>
                <a:lnTo>
                  <a:pt x="224" y="847"/>
                </a:lnTo>
                <a:lnTo>
                  <a:pt x="244" y="761"/>
                </a:lnTo>
                <a:lnTo>
                  <a:pt x="255" y="718"/>
                </a:lnTo>
                <a:lnTo>
                  <a:pt x="266" y="677"/>
                </a:lnTo>
                <a:lnTo>
                  <a:pt x="278" y="637"/>
                </a:lnTo>
                <a:lnTo>
                  <a:pt x="291" y="599"/>
                </a:lnTo>
                <a:lnTo>
                  <a:pt x="304" y="563"/>
                </a:lnTo>
                <a:lnTo>
                  <a:pt x="318" y="529"/>
                </a:lnTo>
                <a:lnTo>
                  <a:pt x="333" y="498"/>
                </a:lnTo>
                <a:lnTo>
                  <a:pt x="347" y="470"/>
                </a:lnTo>
                <a:lnTo>
                  <a:pt x="363" y="446"/>
                </a:lnTo>
                <a:lnTo>
                  <a:pt x="352" y="497"/>
                </a:lnTo>
                <a:lnTo>
                  <a:pt x="341" y="544"/>
                </a:lnTo>
                <a:lnTo>
                  <a:pt x="329" y="589"/>
                </a:lnTo>
                <a:lnTo>
                  <a:pt x="318" y="632"/>
                </a:lnTo>
                <a:lnTo>
                  <a:pt x="307" y="675"/>
                </a:lnTo>
                <a:lnTo>
                  <a:pt x="295" y="717"/>
                </a:lnTo>
                <a:lnTo>
                  <a:pt x="285" y="760"/>
                </a:lnTo>
                <a:lnTo>
                  <a:pt x="275" y="805"/>
                </a:lnTo>
                <a:lnTo>
                  <a:pt x="265" y="852"/>
                </a:lnTo>
                <a:lnTo>
                  <a:pt x="256" y="903"/>
                </a:lnTo>
                <a:lnTo>
                  <a:pt x="247" y="957"/>
                </a:lnTo>
                <a:lnTo>
                  <a:pt x="239" y="1016"/>
                </a:lnTo>
                <a:lnTo>
                  <a:pt x="247" y="1014"/>
                </a:lnTo>
                <a:lnTo>
                  <a:pt x="260" y="1010"/>
                </a:lnTo>
                <a:lnTo>
                  <a:pt x="277" y="1006"/>
                </a:lnTo>
                <a:lnTo>
                  <a:pt x="295" y="1003"/>
                </a:lnTo>
                <a:lnTo>
                  <a:pt x="334" y="994"/>
                </a:lnTo>
                <a:lnTo>
                  <a:pt x="352" y="990"/>
                </a:lnTo>
                <a:lnTo>
                  <a:pt x="369" y="987"/>
                </a:lnTo>
                <a:lnTo>
                  <a:pt x="382" y="983"/>
                </a:lnTo>
                <a:lnTo>
                  <a:pt x="391" y="981"/>
                </a:lnTo>
                <a:lnTo>
                  <a:pt x="396" y="978"/>
                </a:lnTo>
                <a:lnTo>
                  <a:pt x="420" y="939"/>
                </a:lnTo>
                <a:lnTo>
                  <a:pt x="444" y="895"/>
                </a:lnTo>
                <a:lnTo>
                  <a:pt x="468" y="849"/>
                </a:lnTo>
                <a:lnTo>
                  <a:pt x="493" y="799"/>
                </a:lnTo>
                <a:lnTo>
                  <a:pt x="518" y="747"/>
                </a:lnTo>
                <a:lnTo>
                  <a:pt x="543" y="694"/>
                </a:lnTo>
                <a:lnTo>
                  <a:pt x="588" y="587"/>
                </a:lnTo>
                <a:lnTo>
                  <a:pt x="608" y="535"/>
                </a:lnTo>
                <a:lnTo>
                  <a:pt x="628" y="485"/>
                </a:lnTo>
                <a:lnTo>
                  <a:pt x="645" y="438"/>
                </a:lnTo>
                <a:lnTo>
                  <a:pt x="660" y="393"/>
                </a:lnTo>
                <a:lnTo>
                  <a:pt x="653" y="427"/>
                </a:lnTo>
                <a:lnTo>
                  <a:pt x="648" y="458"/>
                </a:lnTo>
                <a:lnTo>
                  <a:pt x="643" y="484"/>
                </a:lnTo>
                <a:lnTo>
                  <a:pt x="638" y="507"/>
                </a:lnTo>
                <a:lnTo>
                  <a:pt x="633" y="526"/>
                </a:lnTo>
                <a:lnTo>
                  <a:pt x="630" y="545"/>
                </a:lnTo>
                <a:lnTo>
                  <a:pt x="625" y="562"/>
                </a:lnTo>
                <a:lnTo>
                  <a:pt x="616" y="594"/>
                </a:lnTo>
                <a:lnTo>
                  <a:pt x="611" y="611"/>
                </a:lnTo>
                <a:lnTo>
                  <a:pt x="606" y="630"/>
                </a:lnTo>
                <a:lnTo>
                  <a:pt x="594" y="674"/>
                </a:lnTo>
                <a:lnTo>
                  <a:pt x="616" y="675"/>
                </a:lnTo>
                <a:lnTo>
                  <a:pt x="634" y="678"/>
                </a:lnTo>
                <a:lnTo>
                  <a:pt x="650" y="682"/>
                </a:lnTo>
                <a:lnTo>
                  <a:pt x="663" y="688"/>
                </a:lnTo>
                <a:lnTo>
                  <a:pt x="674" y="695"/>
                </a:lnTo>
                <a:lnTo>
                  <a:pt x="685" y="702"/>
                </a:lnTo>
                <a:lnTo>
                  <a:pt x="696" y="710"/>
                </a:lnTo>
                <a:lnTo>
                  <a:pt x="709" y="719"/>
                </a:lnTo>
                <a:lnTo>
                  <a:pt x="729" y="694"/>
                </a:lnTo>
                <a:lnTo>
                  <a:pt x="747" y="667"/>
                </a:lnTo>
                <a:lnTo>
                  <a:pt x="761" y="638"/>
                </a:lnTo>
                <a:lnTo>
                  <a:pt x="773" y="608"/>
                </a:lnTo>
                <a:lnTo>
                  <a:pt x="783" y="576"/>
                </a:lnTo>
                <a:lnTo>
                  <a:pt x="792" y="543"/>
                </a:lnTo>
                <a:lnTo>
                  <a:pt x="799" y="509"/>
                </a:lnTo>
                <a:lnTo>
                  <a:pt x="807" y="475"/>
                </a:lnTo>
                <a:lnTo>
                  <a:pt x="815" y="441"/>
                </a:lnTo>
                <a:lnTo>
                  <a:pt x="823" y="407"/>
                </a:lnTo>
                <a:lnTo>
                  <a:pt x="833" y="373"/>
                </a:lnTo>
                <a:lnTo>
                  <a:pt x="844" y="340"/>
                </a:lnTo>
                <a:lnTo>
                  <a:pt x="858" y="309"/>
                </a:lnTo>
                <a:lnTo>
                  <a:pt x="858" y="408"/>
                </a:lnTo>
                <a:lnTo>
                  <a:pt x="873" y="414"/>
                </a:lnTo>
                <a:lnTo>
                  <a:pt x="891" y="422"/>
                </a:lnTo>
                <a:lnTo>
                  <a:pt x="924" y="440"/>
                </a:lnTo>
                <a:lnTo>
                  <a:pt x="940" y="450"/>
                </a:lnTo>
                <a:lnTo>
                  <a:pt x="956" y="461"/>
                </a:lnTo>
                <a:lnTo>
                  <a:pt x="970" y="471"/>
                </a:lnTo>
                <a:lnTo>
                  <a:pt x="981" y="480"/>
                </a:lnTo>
                <a:lnTo>
                  <a:pt x="991" y="488"/>
                </a:lnTo>
                <a:lnTo>
                  <a:pt x="1000" y="494"/>
                </a:lnTo>
                <a:lnTo>
                  <a:pt x="1004" y="498"/>
                </a:lnTo>
                <a:lnTo>
                  <a:pt x="1006" y="499"/>
                </a:lnTo>
                <a:lnTo>
                  <a:pt x="1002" y="434"/>
                </a:lnTo>
                <a:lnTo>
                  <a:pt x="1003" y="369"/>
                </a:lnTo>
                <a:lnTo>
                  <a:pt x="1008" y="305"/>
                </a:lnTo>
                <a:lnTo>
                  <a:pt x="1016" y="241"/>
                </a:lnTo>
                <a:lnTo>
                  <a:pt x="1025" y="179"/>
                </a:lnTo>
                <a:lnTo>
                  <a:pt x="1035" y="118"/>
                </a:lnTo>
                <a:lnTo>
                  <a:pt x="1044" y="58"/>
                </a:lnTo>
                <a:lnTo>
                  <a:pt x="1050" y="0"/>
                </a:lnTo>
                <a:close/>
              </a:path>
            </a:pathLst>
          </a:custGeom>
          <a:solidFill>
            <a:srgbClr val="466571">
              <a:alpha val="7059"/>
            </a:srgbClr>
          </a:solidFill>
          <a:ln w="25400" cap="sq" cmpd="sng" algn="ctr">
            <a:noFill/>
            <a:prstDash val="solid"/>
            <a:headEnd type="none" w="med" len="med"/>
            <a:tailEnd type="none" w="med" len="med"/>
          </a:ln>
          <a:effectLst>
            <a:innerShdw blurRad="50800" dist="50800" dir="13500000">
              <a:srgbClr val="000000">
                <a:alpha val="43137"/>
              </a:srgbClr>
            </a:inn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t" compatLnSpc="1"/>
          <a:lstStyle/>
          <a:p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409446"/>
            <a:ext cx="7772400" cy="1470025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023248" y="3886200"/>
            <a:ext cx="5414978" cy="1042998"/>
          </a:xfrm>
        </p:spPr>
        <p:txBody>
          <a:bodyPr/>
          <a:lstStyle>
            <a:lvl1pPr marL="0" indent="0" algn="r">
              <a:buNone/>
              <a:defRPr sz="2400" i="1">
                <a:solidFill>
                  <a:schemeClr val="tx1">
                    <a:tint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161-3C7D-4938-A4BD-B9951294AB8B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CA0-8C29-4224-8980-514AF3214F9A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161-3C7D-4938-A4BD-B9951294AB8B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CA0-8C29-4224-8980-514AF3214F9A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i="1">
                <a:solidFill>
                  <a:schemeClr val="tx1">
                    <a:tint val="85000"/>
                  </a:schemeClr>
                </a:solidFill>
              </a:defRPr>
            </a:lvl1pPr>
            <a:lvl2pPr marL="457200" indent="0">
              <a:buNone/>
              <a:defRPr sz="1800" i="1">
                <a:solidFill>
                  <a:schemeClr val="tx1">
                    <a:tint val="85000"/>
                  </a:schemeClr>
                </a:solidFill>
              </a:defRPr>
            </a:lvl2pPr>
            <a:lvl3pPr marL="914400" indent="0">
              <a:buNone/>
              <a:defRPr sz="1600" i="1">
                <a:solidFill>
                  <a:schemeClr val="tx1">
                    <a:tint val="85000"/>
                  </a:schemeClr>
                </a:solidFill>
              </a:defRPr>
            </a:lvl3pPr>
            <a:lvl4pPr marL="1371600" indent="0">
              <a:buNone/>
              <a:defRPr sz="1400" i="1">
                <a:solidFill>
                  <a:schemeClr val="tx1">
                    <a:tint val="85000"/>
                  </a:schemeClr>
                </a:solidFill>
              </a:defRPr>
            </a:lvl4pPr>
            <a:lvl5pPr marL="1828800" indent="0">
              <a:buNone/>
              <a:defRPr sz="1400" i="1">
                <a:solidFill>
                  <a:schemeClr val="tx1">
                    <a:tint val="8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161-3C7D-4938-A4BD-B9951294AB8B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CA0-8C29-4224-8980-514AF3214F9A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161-3C7D-4938-A4BD-B9951294AB8B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CA0-8C29-4224-8980-514AF3214F9A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500702"/>
            <a:ext cx="4040188" cy="639762"/>
          </a:xfrm>
          <a:solidFill>
            <a:srgbClr val="737C87">
              <a:alpha val="55000"/>
            </a:srgbClr>
          </a:solidFill>
          <a:ln w="19050">
            <a:solidFill>
              <a:srgbClr val="FFFFFF"/>
            </a:solidFill>
          </a:ln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  <a:lvl2pPr marL="457200" indent="0" algn="ctr">
              <a:buNone/>
              <a:defRPr sz="2000" b="1">
                <a:solidFill>
                  <a:srgbClr val="FFFFFF"/>
                </a:solidFill>
              </a:defRPr>
            </a:lvl2pPr>
            <a:lvl3pPr marL="914400" indent="0" algn="ctr">
              <a:buNone/>
              <a:defRPr sz="1800" b="1">
                <a:solidFill>
                  <a:srgbClr val="FFFFFF"/>
                </a:solidFill>
              </a:defRPr>
            </a:lvl3pPr>
            <a:lvl4pPr marL="1371600" indent="0" algn="ctr">
              <a:buNone/>
              <a:defRPr sz="1600" b="1">
                <a:solidFill>
                  <a:srgbClr val="FFFFFF"/>
                </a:solidFill>
              </a:defRPr>
            </a:lvl4pPr>
            <a:lvl5pPr marL="1828800" indent="0" algn="ctr">
              <a:buNone/>
              <a:defRPr sz="1600" b="1">
                <a:solidFill>
                  <a:srgbClr val="FFFFFF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500174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5500702"/>
            <a:ext cx="4041775" cy="639762"/>
          </a:xfrm>
          <a:solidFill>
            <a:srgbClr val="737C87">
              <a:alpha val="55000"/>
            </a:srgbClr>
          </a:solidFill>
          <a:ln w="19050">
            <a:solidFill>
              <a:srgbClr val="FFFFFF"/>
            </a:solidFill>
          </a:ln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FFFFFF"/>
                </a:solidFill>
              </a:defRPr>
            </a:lvl1pPr>
            <a:lvl2pPr marL="457200" indent="0" algn="ctr">
              <a:buNone/>
              <a:defRPr sz="2000" b="1">
                <a:solidFill>
                  <a:srgbClr val="FFFFFF"/>
                </a:solidFill>
              </a:defRPr>
            </a:lvl2pPr>
            <a:lvl3pPr marL="914400" indent="0" algn="ctr">
              <a:buNone/>
              <a:defRPr sz="1800" b="1">
                <a:solidFill>
                  <a:srgbClr val="FFFFFF"/>
                </a:solidFill>
              </a:defRPr>
            </a:lvl3pPr>
            <a:lvl4pPr marL="1371600" indent="0" algn="ctr">
              <a:buNone/>
              <a:defRPr sz="1600" b="1">
                <a:solidFill>
                  <a:srgbClr val="FFFFFF"/>
                </a:solidFill>
              </a:defRPr>
            </a:lvl4pPr>
            <a:lvl5pPr marL="1828800" indent="0" algn="ctr">
              <a:buNone/>
              <a:defRPr sz="1600" b="1">
                <a:solidFill>
                  <a:srgbClr val="FFFFFF"/>
                </a:solidFill>
              </a:defRPr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500174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161-3C7D-4938-A4BD-B9951294AB8B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CA0-8C29-4224-8980-514AF3214F9A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161-3C7D-4938-A4BD-B9951294AB8B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CA0-8C29-4224-8980-514AF3214F9A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161-3C7D-4938-A4BD-B9951294AB8B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CA0-8C29-4224-8980-514AF3214F9A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2" y="273051"/>
            <a:ext cx="8219505" cy="593879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868" y="1590620"/>
            <a:ext cx="8218935" cy="453554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2" y="866111"/>
            <a:ext cx="8237260" cy="6877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161-3C7D-4938-A4BD-B9951294AB8B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CA0-8C29-4224-8980-514AF3214F9A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4CC74D96-BC12-4F70-B0A0-1982012298F7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8596" y="1785926"/>
            <a:ext cx="3422654" cy="781052"/>
          </a:xfrm>
        </p:spPr>
        <p:txBody>
          <a:bodyPr anchor="b"/>
          <a:lstStyle>
            <a:lvl1pPr algn="r">
              <a:defRPr sz="24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28596" y="2566978"/>
            <a:ext cx="3422654" cy="804862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 algn="r">
              <a:buNone/>
              <a:defRPr sz="1200"/>
            </a:lvl2pPr>
            <a:lvl3pPr marL="914400" indent="0" algn="r">
              <a:buNone/>
              <a:defRPr sz="1000"/>
            </a:lvl3pPr>
            <a:lvl4pPr marL="1371600" indent="0" algn="r">
              <a:buNone/>
              <a:defRPr sz="900"/>
            </a:lvl4pPr>
            <a:lvl5pPr marL="1828800" indent="0" algn="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161-3C7D-4938-A4BD-B9951294AB8B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CA0-8C29-4224-8980-514AF3214F9A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  <p:sp>
        <p:nvSpPr>
          <p:cNvPr id="8" name="그림 개체 틀 7"/>
          <p:cNvSpPr>
            <a:spLocks noGrp="1"/>
          </p:cNvSpPr>
          <p:nvPr>
            <p:ph type="pic" sz="quarter" idx="1"/>
          </p:nvPr>
        </p:nvSpPr>
        <p:spPr>
          <a:xfrm>
            <a:off x="4000496" y="928670"/>
            <a:ext cx="4500594" cy="4500570"/>
          </a:xfrm>
          <a:prstGeom prst="roundRect">
            <a:avLst>
              <a:gd name="adj" fmla="val 8501"/>
            </a:avLst>
          </a:prstGeom>
          <a:noFill/>
          <a:ln w="165100" cap="rnd" cmpd="sng">
            <a:gradFill flip="none" rotWithShape="1">
              <a:gsLst>
                <a:gs pos="0">
                  <a:schemeClr val="accent2">
                    <a:tint val="20000"/>
                  </a:schemeClr>
                </a:gs>
                <a:gs pos="100000">
                  <a:schemeClr val="accent2">
                    <a:tint val="6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  <a:round/>
          </a:ln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scene3d>
            <a:camera prst="orthographicFront"/>
            <a:lightRig rig="balanced" dir="t"/>
          </a:scene3d>
          <a:sp3d extrusionH="76200" prstMaterial="matte">
            <a:bevelT h="38100"/>
            <a:bevelB h="38100"/>
            <a:extrusionClr>
              <a:schemeClr val="bg2">
                <a:shade val="75000"/>
              </a:schemeClr>
            </a:extrusionClr>
          </a:sp3d>
        </p:spPr>
        <p:txBody>
          <a:bodyPr/>
          <a:lstStyle/>
          <a:p>
            <a:r>
              <a:rPr kumimoji="0" lang="ko-KR" altLang="en-US" smtClean="0"/>
              <a:t>그림을 추가하려면 아이콘을 클릭하십시오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161-3C7D-4938-A4BD-B9951294AB8B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CA0-8C29-4224-8980-514AF3214F9A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358082" y="274639"/>
            <a:ext cx="1328718" cy="5851525"/>
          </a:xfrm>
        </p:spPr>
        <p:txBody>
          <a:bodyPr vert="eaVert" anchor="b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928672"/>
            <a:ext cx="6900882" cy="5197493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2A161-3C7D-4938-A4BD-B9951294AB8B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DACA0-8C29-4224-8980-514AF3214F9A}" type="slidenum">
              <a:rPr kumimoji="0" lang="ko-KR" altLang="en-US" smtClean="0"/>
              <a:pPr/>
              <a:t>‹#›</a:t>
            </a:fld>
            <a:endParaRPr kumimoji="0"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43918071-874F-410A-BD47-819840735DD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FE4A6F27-8A74-4BFF-B455-520BEDDDA648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DDE192D2-FA31-4D13-8ED8-201F76656511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F600F46E-953A-47DE-B626-E15CE5D6AFF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0576DA9E-1E45-4676-BD55-448FB2352BAE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482ED275-6D51-40B1-B12C-FA321B5EF249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Page </a:t>
            </a:r>
            <a:fld id="{5F6B04DD-9376-4B37-9963-19FBE49E3852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Rectangle 1052"/>
          <p:cNvSpPr>
            <a:spLocks noChangeArrowheads="1"/>
          </p:cNvSpPr>
          <p:nvPr userDrawn="1"/>
        </p:nvSpPr>
        <p:spPr bwMode="auto">
          <a:xfrm>
            <a:off x="11113" y="6532563"/>
            <a:ext cx="9132887" cy="352425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64013" y="6584950"/>
            <a:ext cx="827087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base">
              <a:lnSpc>
                <a:spcPct val="90000"/>
              </a:lnSpc>
              <a:spcBef>
                <a:spcPct val="0"/>
              </a:spcBef>
              <a:buClrTx/>
              <a:buFontTx/>
              <a:buNone/>
              <a:defRPr sz="1200">
                <a:solidFill>
                  <a:schemeClr val="accent2"/>
                </a:solidFill>
                <a:ea typeface="+mn-ea"/>
              </a:defRPr>
            </a:lvl1pPr>
          </a:lstStyle>
          <a:p>
            <a:r>
              <a:rPr lang="en-US" altLang="ko-KR"/>
              <a:t>Page </a:t>
            </a:r>
            <a:fld id="{07ECE6DC-FD30-425B-B1D5-009F3C722D81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0" y="0"/>
            <a:ext cx="9144000" cy="750888"/>
          </a:xfrm>
          <a:prstGeom prst="rect">
            <a:avLst/>
          </a:prstGeom>
          <a:gradFill rotWithShape="1">
            <a:gsLst>
              <a:gs pos="0">
                <a:srgbClr val="333399"/>
              </a:gs>
              <a:gs pos="100000">
                <a:srgbClr val="333399">
                  <a:gamma/>
                  <a:tint val="50980"/>
                  <a:invGamma/>
                </a:srgb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81" name="Line 1057"/>
          <p:cNvSpPr>
            <a:spLocks noChangeShapeType="1"/>
          </p:cNvSpPr>
          <p:nvPr userDrawn="1"/>
        </p:nvSpPr>
        <p:spPr bwMode="auto">
          <a:xfrm>
            <a:off x="0" y="6524625"/>
            <a:ext cx="9144000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2082" name="AutoShape 1058"/>
          <p:cNvSpPr>
            <a:spLocks noChangeArrowheads="1"/>
          </p:cNvSpPr>
          <p:nvPr userDrawn="1"/>
        </p:nvSpPr>
        <p:spPr bwMode="auto">
          <a:xfrm>
            <a:off x="6516688" y="476250"/>
            <a:ext cx="2627312" cy="538163"/>
          </a:xfrm>
          <a:prstGeom prst="roundRect">
            <a:avLst>
              <a:gd name="adj" fmla="val 29204"/>
            </a:avLst>
          </a:prstGeom>
          <a:solidFill>
            <a:schemeClr val="bg1"/>
          </a:solidFill>
          <a:ln w="12700">
            <a:noFill/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2083" name="Rectangle 1059"/>
          <p:cNvSpPr>
            <a:spLocks noChangeArrowheads="1"/>
          </p:cNvSpPr>
          <p:nvPr userDrawn="1"/>
        </p:nvSpPr>
        <p:spPr bwMode="auto">
          <a:xfrm>
            <a:off x="8316913" y="487363"/>
            <a:ext cx="827087" cy="2159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2086" name="Rectangle 1062"/>
          <p:cNvSpPr>
            <a:spLocks noChangeArrowheads="1"/>
          </p:cNvSpPr>
          <p:nvPr userDrawn="1"/>
        </p:nvSpPr>
        <p:spPr bwMode="auto">
          <a:xfrm>
            <a:off x="165100" y="173038"/>
            <a:ext cx="6135688" cy="463550"/>
          </a:xfrm>
          <a:prstGeom prst="rect">
            <a:avLst/>
          </a:prstGeom>
          <a:solidFill>
            <a:srgbClr val="A6C7EC"/>
          </a:solidFill>
          <a:ln w="9525">
            <a:noFill/>
            <a:miter lim="800000"/>
            <a:headEnd/>
            <a:tailEnd/>
          </a:ln>
          <a:effectLst>
            <a:prstShdw prst="shdw17" dist="17961" dir="2700000">
              <a:srgbClr val="A6C7EC">
                <a:gamma/>
                <a:shade val="60000"/>
                <a:invGamma/>
              </a:srgbClr>
            </a:prstShdw>
          </a:effec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2087" name="Picture 1063" descr="PE01522_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46050" y="71438"/>
            <a:ext cx="536575" cy="61912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2pPr>
      <a:lvl3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3pPr>
      <a:lvl4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4pPr>
      <a:lvl5pPr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 noEditPoints="1"/>
          </p:cNvSpPr>
          <p:nvPr/>
        </p:nvSpPr>
        <p:spPr bwMode="blackGray">
          <a:xfrm flipH="1">
            <a:off x="-32" y="500042"/>
            <a:ext cx="2268129" cy="5929354"/>
          </a:xfrm>
          <a:custGeom>
            <a:avLst/>
            <a:gdLst/>
            <a:ahLst/>
            <a:cxnLst>
              <a:cxn ang="0">
                <a:pos x="487" y="2402"/>
              </a:cxn>
              <a:cxn ang="0">
                <a:pos x="608" y="2460"/>
              </a:cxn>
              <a:cxn ang="0">
                <a:pos x="610" y="2554"/>
              </a:cxn>
              <a:cxn ang="0">
                <a:pos x="893" y="2559"/>
              </a:cxn>
              <a:cxn ang="0">
                <a:pos x="772" y="2424"/>
              </a:cxn>
              <a:cxn ang="0">
                <a:pos x="334" y="2346"/>
              </a:cxn>
              <a:cxn ang="0">
                <a:pos x="447" y="2270"/>
              </a:cxn>
              <a:cxn ang="0">
                <a:pos x="696" y="2192"/>
              </a:cxn>
              <a:cxn ang="0">
                <a:pos x="801" y="2254"/>
              </a:cxn>
              <a:cxn ang="0">
                <a:pos x="914" y="2229"/>
              </a:cxn>
              <a:cxn ang="0">
                <a:pos x="996" y="2221"/>
              </a:cxn>
              <a:cxn ang="0">
                <a:pos x="833" y="2000"/>
              </a:cxn>
              <a:cxn ang="0">
                <a:pos x="891" y="2021"/>
              </a:cxn>
              <a:cxn ang="0">
                <a:pos x="603" y="1981"/>
              </a:cxn>
              <a:cxn ang="0">
                <a:pos x="334" y="2185"/>
              </a:cxn>
              <a:cxn ang="0">
                <a:pos x="415" y="2205"/>
              </a:cxn>
              <a:cxn ang="0">
                <a:pos x="568" y="2097"/>
              </a:cxn>
              <a:cxn ang="0">
                <a:pos x="923" y="1962"/>
              </a:cxn>
              <a:cxn ang="0">
                <a:pos x="707" y="1856"/>
              </a:cxn>
              <a:cxn ang="0">
                <a:pos x="783" y="1877"/>
              </a:cxn>
              <a:cxn ang="0">
                <a:pos x="1024" y="1938"/>
              </a:cxn>
              <a:cxn ang="0">
                <a:pos x="714" y="1767"/>
              </a:cxn>
              <a:cxn ang="0">
                <a:pos x="773" y="1779"/>
              </a:cxn>
              <a:cxn ang="0">
                <a:pos x="321" y="1789"/>
              </a:cxn>
              <a:cxn ang="0">
                <a:pos x="478" y="1916"/>
              </a:cxn>
              <a:cxn ang="0">
                <a:pos x="561" y="1954"/>
              </a:cxn>
              <a:cxn ang="0">
                <a:pos x="429" y="1744"/>
              </a:cxn>
              <a:cxn ang="0">
                <a:pos x="618" y="1731"/>
              </a:cxn>
              <a:cxn ang="0">
                <a:pos x="964" y="1657"/>
              </a:cxn>
              <a:cxn ang="0">
                <a:pos x="499" y="1689"/>
              </a:cxn>
              <a:cxn ang="0">
                <a:pos x="696" y="1680"/>
              </a:cxn>
              <a:cxn ang="0">
                <a:pos x="886" y="1764"/>
              </a:cxn>
              <a:cxn ang="0">
                <a:pos x="363" y="1496"/>
              </a:cxn>
              <a:cxn ang="0">
                <a:pos x="808" y="1481"/>
              </a:cxn>
              <a:cxn ang="0">
                <a:pos x="681" y="1492"/>
              </a:cxn>
              <a:cxn ang="0">
                <a:pos x="956" y="1592"/>
              </a:cxn>
              <a:cxn ang="0">
                <a:pos x="781" y="1312"/>
              </a:cxn>
              <a:cxn ang="0">
                <a:pos x="247" y="1405"/>
              </a:cxn>
              <a:cxn ang="0">
                <a:pos x="959" y="1228"/>
              </a:cxn>
              <a:cxn ang="0">
                <a:pos x="969" y="1142"/>
              </a:cxn>
              <a:cxn ang="0">
                <a:pos x="313" y="1025"/>
              </a:cxn>
              <a:cxn ang="0">
                <a:pos x="305" y="1085"/>
              </a:cxn>
              <a:cxn ang="0">
                <a:pos x="952" y="970"/>
              </a:cxn>
              <a:cxn ang="0">
                <a:pos x="915" y="820"/>
              </a:cxn>
              <a:cxn ang="0">
                <a:pos x="1029" y="881"/>
              </a:cxn>
              <a:cxn ang="0">
                <a:pos x="572" y="977"/>
              </a:cxn>
              <a:cxn ang="0">
                <a:pos x="643" y="757"/>
              </a:cxn>
              <a:cxn ang="0">
                <a:pos x="849" y="1016"/>
              </a:cxn>
              <a:cxn ang="0">
                <a:pos x="825" y="559"/>
              </a:cxn>
              <a:cxn ang="0">
                <a:pos x="1014" y="978"/>
              </a:cxn>
              <a:cxn ang="0">
                <a:pos x="985" y="1730"/>
              </a:cxn>
              <a:cxn ang="0">
                <a:pos x="1046" y="2030"/>
              </a:cxn>
              <a:cxn ang="0">
                <a:pos x="982" y="2783"/>
              </a:cxn>
              <a:cxn ang="0">
                <a:pos x="153" y="2108"/>
              </a:cxn>
              <a:cxn ang="0">
                <a:pos x="137" y="1741"/>
              </a:cxn>
              <a:cxn ang="0">
                <a:pos x="8" y="1398"/>
              </a:cxn>
              <a:cxn ang="0">
                <a:pos x="115" y="1367"/>
              </a:cxn>
              <a:cxn ang="0">
                <a:pos x="174" y="1117"/>
              </a:cxn>
              <a:cxn ang="0">
                <a:pos x="265" y="852"/>
              </a:cxn>
              <a:cxn ang="0">
                <a:pos x="648" y="458"/>
              </a:cxn>
              <a:cxn ang="0">
                <a:pos x="815" y="441"/>
              </a:cxn>
            </a:cxnLst>
            <a:rect l="0" t="0" r="0" b="0"/>
            <a:pathLst>
              <a:path w="1052" h="2787">
                <a:moveTo>
                  <a:pt x="957" y="2608"/>
                </a:moveTo>
                <a:lnTo>
                  <a:pt x="945" y="2627"/>
                </a:lnTo>
                <a:lnTo>
                  <a:pt x="934" y="2646"/>
                </a:lnTo>
                <a:lnTo>
                  <a:pt x="922" y="2665"/>
                </a:lnTo>
                <a:lnTo>
                  <a:pt x="907" y="2684"/>
                </a:lnTo>
                <a:lnTo>
                  <a:pt x="910" y="2684"/>
                </a:lnTo>
                <a:lnTo>
                  <a:pt x="916" y="2685"/>
                </a:lnTo>
                <a:lnTo>
                  <a:pt x="926" y="2686"/>
                </a:lnTo>
                <a:lnTo>
                  <a:pt x="938" y="2688"/>
                </a:lnTo>
                <a:lnTo>
                  <a:pt x="952" y="2690"/>
                </a:lnTo>
                <a:lnTo>
                  <a:pt x="966" y="2693"/>
                </a:lnTo>
                <a:lnTo>
                  <a:pt x="979" y="2696"/>
                </a:lnTo>
                <a:lnTo>
                  <a:pt x="990" y="2699"/>
                </a:lnTo>
                <a:lnTo>
                  <a:pt x="989" y="2696"/>
                </a:lnTo>
                <a:lnTo>
                  <a:pt x="987" y="2691"/>
                </a:lnTo>
                <a:lnTo>
                  <a:pt x="983" y="2681"/>
                </a:lnTo>
                <a:lnTo>
                  <a:pt x="980" y="2670"/>
                </a:lnTo>
                <a:lnTo>
                  <a:pt x="975" y="2658"/>
                </a:lnTo>
                <a:lnTo>
                  <a:pt x="970" y="2644"/>
                </a:lnTo>
                <a:lnTo>
                  <a:pt x="965" y="2630"/>
                </a:lnTo>
                <a:lnTo>
                  <a:pt x="957" y="2608"/>
                </a:lnTo>
                <a:close/>
                <a:moveTo>
                  <a:pt x="454" y="2402"/>
                </a:moveTo>
                <a:lnTo>
                  <a:pt x="421" y="2410"/>
                </a:lnTo>
                <a:lnTo>
                  <a:pt x="470" y="2463"/>
                </a:lnTo>
                <a:lnTo>
                  <a:pt x="478" y="2463"/>
                </a:lnTo>
                <a:lnTo>
                  <a:pt x="487" y="2402"/>
                </a:lnTo>
                <a:lnTo>
                  <a:pt x="454" y="2402"/>
                </a:lnTo>
                <a:close/>
                <a:moveTo>
                  <a:pt x="758" y="2306"/>
                </a:moveTo>
                <a:lnTo>
                  <a:pt x="731" y="2308"/>
                </a:lnTo>
                <a:lnTo>
                  <a:pt x="706" y="2312"/>
                </a:lnTo>
                <a:lnTo>
                  <a:pt x="680" y="2317"/>
                </a:lnTo>
                <a:lnTo>
                  <a:pt x="654" y="2324"/>
                </a:lnTo>
                <a:lnTo>
                  <a:pt x="630" y="2334"/>
                </a:lnTo>
                <a:lnTo>
                  <a:pt x="608" y="2344"/>
                </a:lnTo>
                <a:lnTo>
                  <a:pt x="588" y="2355"/>
                </a:lnTo>
                <a:lnTo>
                  <a:pt x="570" y="2367"/>
                </a:lnTo>
                <a:lnTo>
                  <a:pt x="555" y="2382"/>
                </a:lnTo>
                <a:lnTo>
                  <a:pt x="543" y="2396"/>
                </a:lnTo>
                <a:lnTo>
                  <a:pt x="535" y="2412"/>
                </a:lnTo>
                <a:lnTo>
                  <a:pt x="531" y="2428"/>
                </a:lnTo>
                <a:lnTo>
                  <a:pt x="531" y="2445"/>
                </a:lnTo>
                <a:lnTo>
                  <a:pt x="536" y="2463"/>
                </a:lnTo>
                <a:lnTo>
                  <a:pt x="545" y="2477"/>
                </a:lnTo>
                <a:lnTo>
                  <a:pt x="555" y="2487"/>
                </a:lnTo>
                <a:lnTo>
                  <a:pt x="567" y="2493"/>
                </a:lnTo>
                <a:lnTo>
                  <a:pt x="580" y="2497"/>
                </a:lnTo>
                <a:lnTo>
                  <a:pt x="592" y="2496"/>
                </a:lnTo>
                <a:lnTo>
                  <a:pt x="604" y="2493"/>
                </a:lnTo>
                <a:lnTo>
                  <a:pt x="614" y="2486"/>
                </a:lnTo>
                <a:lnTo>
                  <a:pt x="622" y="2476"/>
                </a:lnTo>
                <a:lnTo>
                  <a:pt x="627" y="2463"/>
                </a:lnTo>
                <a:lnTo>
                  <a:pt x="608" y="2460"/>
                </a:lnTo>
                <a:lnTo>
                  <a:pt x="596" y="2458"/>
                </a:lnTo>
                <a:lnTo>
                  <a:pt x="586" y="2454"/>
                </a:lnTo>
                <a:lnTo>
                  <a:pt x="580" y="2448"/>
                </a:lnTo>
                <a:lnTo>
                  <a:pt x="577" y="2439"/>
                </a:lnTo>
                <a:lnTo>
                  <a:pt x="578" y="2427"/>
                </a:lnTo>
                <a:lnTo>
                  <a:pt x="584" y="2416"/>
                </a:lnTo>
                <a:lnTo>
                  <a:pt x="592" y="2405"/>
                </a:lnTo>
                <a:lnTo>
                  <a:pt x="603" y="2397"/>
                </a:lnTo>
                <a:lnTo>
                  <a:pt x="615" y="2391"/>
                </a:lnTo>
                <a:lnTo>
                  <a:pt x="629" y="2387"/>
                </a:lnTo>
                <a:lnTo>
                  <a:pt x="642" y="2386"/>
                </a:lnTo>
                <a:lnTo>
                  <a:pt x="656" y="2388"/>
                </a:lnTo>
                <a:lnTo>
                  <a:pt x="670" y="2394"/>
                </a:lnTo>
                <a:lnTo>
                  <a:pt x="682" y="2404"/>
                </a:lnTo>
                <a:lnTo>
                  <a:pt x="693" y="2417"/>
                </a:lnTo>
                <a:lnTo>
                  <a:pt x="696" y="2425"/>
                </a:lnTo>
                <a:lnTo>
                  <a:pt x="698" y="2435"/>
                </a:lnTo>
                <a:lnTo>
                  <a:pt x="698" y="2447"/>
                </a:lnTo>
                <a:lnTo>
                  <a:pt x="696" y="2460"/>
                </a:lnTo>
                <a:lnTo>
                  <a:pt x="693" y="2474"/>
                </a:lnTo>
                <a:lnTo>
                  <a:pt x="686" y="2489"/>
                </a:lnTo>
                <a:lnTo>
                  <a:pt x="677" y="2504"/>
                </a:lnTo>
                <a:lnTo>
                  <a:pt x="666" y="2518"/>
                </a:lnTo>
                <a:lnTo>
                  <a:pt x="651" y="2531"/>
                </a:lnTo>
                <a:lnTo>
                  <a:pt x="632" y="2544"/>
                </a:lnTo>
                <a:lnTo>
                  <a:pt x="610" y="2554"/>
                </a:lnTo>
                <a:lnTo>
                  <a:pt x="631" y="2570"/>
                </a:lnTo>
                <a:lnTo>
                  <a:pt x="653" y="2584"/>
                </a:lnTo>
                <a:lnTo>
                  <a:pt x="677" y="2597"/>
                </a:lnTo>
                <a:lnTo>
                  <a:pt x="700" y="2610"/>
                </a:lnTo>
                <a:lnTo>
                  <a:pt x="724" y="2622"/>
                </a:lnTo>
                <a:lnTo>
                  <a:pt x="747" y="2632"/>
                </a:lnTo>
                <a:lnTo>
                  <a:pt x="769" y="2642"/>
                </a:lnTo>
                <a:lnTo>
                  <a:pt x="790" y="2650"/>
                </a:lnTo>
                <a:lnTo>
                  <a:pt x="808" y="2658"/>
                </a:lnTo>
                <a:lnTo>
                  <a:pt x="838" y="2667"/>
                </a:lnTo>
                <a:lnTo>
                  <a:pt x="849" y="2669"/>
                </a:lnTo>
                <a:lnTo>
                  <a:pt x="855" y="2669"/>
                </a:lnTo>
                <a:lnTo>
                  <a:pt x="858" y="2669"/>
                </a:lnTo>
                <a:lnTo>
                  <a:pt x="860" y="2660"/>
                </a:lnTo>
                <a:lnTo>
                  <a:pt x="862" y="2650"/>
                </a:lnTo>
                <a:lnTo>
                  <a:pt x="867" y="2637"/>
                </a:lnTo>
                <a:lnTo>
                  <a:pt x="872" y="2625"/>
                </a:lnTo>
                <a:lnTo>
                  <a:pt x="878" y="2610"/>
                </a:lnTo>
                <a:lnTo>
                  <a:pt x="884" y="2597"/>
                </a:lnTo>
                <a:lnTo>
                  <a:pt x="890" y="2584"/>
                </a:lnTo>
                <a:lnTo>
                  <a:pt x="895" y="2572"/>
                </a:lnTo>
                <a:lnTo>
                  <a:pt x="900" y="2561"/>
                </a:lnTo>
                <a:lnTo>
                  <a:pt x="904" y="2553"/>
                </a:lnTo>
                <a:lnTo>
                  <a:pt x="906" y="2548"/>
                </a:lnTo>
                <a:lnTo>
                  <a:pt x="907" y="2547"/>
                </a:lnTo>
                <a:lnTo>
                  <a:pt x="893" y="2559"/>
                </a:lnTo>
                <a:lnTo>
                  <a:pt x="880" y="2568"/>
                </a:lnTo>
                <a:lnTo>
                  <a:pt x="864" y="2572"/>
                </a:lnTo>
                <a:lnTo>
                  <a:pt x="848" y="2574"/>
                </a:lnTo>
                <a:lnTo>
                  <a:pt x="829" y="2573"/>
                </a:lnTo>
                <a:lnTo>
                  <a:pt x="810" y="2571"/>
                </a:lnTo>
                <a:lnTo>
                  <a:pt x="790" y="2570"/>
                </a:lnTo>
                <a:lnTo>
                  <a:pt x="767" y="2570"/>
                </a:lnTo>
                <a:lnTo>
                  <a:pt x="769" y="2567"/>
                </a:lnTo>
                <a:lnTo>
                  <a:pt x="774" y="2561"/>
                </a:lnTo>
                <a:lnTo>
                  <a:pt x="783" y="2554"/>
                </a:lnTo>
                <a:lnTo>
                  <a:pt x="792" y="2545"/>
                </a:lnTo>
                <a:lnTo>
                  <a:pt x="804" y="2535"/>
                </a:lnTo>
                <a:lnTo>
                  <a:pt x="816" y="2524"/>
                </a:lnTo>
                <a:lnTo>
                  <a:pt x="829" y="2513"/>
                </a:lnTo>
                <a:lnTo>
                  <a:pt x="842" y="2501"/>
                </a:lnTo>
                <a:lnTo>
                  <a:pt x="856" y="2490"/>
                </a:lnTo>
                <a:lnTo>
                  <a:pt x="880" y="2470"/>
                </a:lnTo>
                <a:lnTo>
                  <a:pt x="889" y="2462"/>
                </a:lnTo>
                <a:lnTo>
                  <a:pt x="896" y="2455"/>
                </a:lnTo>
                <a:lnTo>
                  <a:pt x="901" y="2452"/>
                </a:lnTo>
                <a:lnTo>
                  <a:pt x="903" y="2450"/>
                </a:lnTo>
                <a:lnTo>
                  <a:pt x="876" y="2452"/>
                </a:lnTo>
                <a:lnTo>
                  <a:pt x="853" y="2451"/>
                </a:lnTo>
                <a:lnTo>
                  <a:pt x="833" y="2450"/>
                </a:lnTo>
                <a:lnTo>
                  <a:pt x="767" y="2440"/>
                </a:lnTo>
                <a:lnTo>
                  <a:pt x="772" y="2424"/>
                </a:lnTo>
                <a:lnTo>
                  <a:pt x="781" y="2409"/>
                </a:lnTo>
                <a:lnTo>
                  <a:pt x="794" y="2397"/>
                </a:lnTo>
                <a:lnTo>
                  <a:pt x="809" y="2386"/>
                </a:lnTo>
                <a:lnTo>
                  <a:pt x="827" y="2377"/>
                </a:lnTo>
                <a:lnTo>
                  <a:pt x="846" y="2372"/>
                </a:lnTo>
                <a:lnTo>
                  <a:pt x="864" y="2367"/>
                </a:lnTo>
                <a:lnTo>
                  <a:pt x="882" y="2366"/>
                </a:lnTo>
                <a:lnTo>
                  <a:pt x="900" y="2367"/>
                </a:lnTo>
                <a:lnTo>
                  <a:pt x="915" y="2372"/>
                </a:lnTo>
                <a:lnTo>
                  <a:pt x="904" y="2355"/>
                </a:lnTo>
                <a:lnTo>
                  <a:pt x="891" y="2340"/>
                </a:lnTo>
                <a:lnTo>
                  <a:pt x="873" y="2328"/>
                </a:lnTo>
                <a:lnTo>
                  <a:pt x="853" y="2319"/>
                </a:lnTo>
                <a:lnTo>
                  <a:pt x="832" y="2313"/>
                </a:lnTo>
                <a:lnTo>
                  <a:pt x="808" y="2308"/>
                </a:lnTo>
                <a:lnTo>
                  <a:pt x="783" y="2306"/>
                </a:lnTo>
                <a:lnTo>
                  <a:pt x="758" y="2306"/>
                </a:lnTo>
                <a:close/>
                <a:moveTo>
                  <a:pt x="371" y="2235"/>
                </a:moveTo>
                <a:lnTo>
                  <a:pt x="339" y="2240"/>
                </a:lnTo>
                <a:lnTo>
                  <a:pt x="299" y="2249"/>
                </a:lnTo>
                <a:lnTo>
                  <a:pt x="280" y="2253"/>
                </a:lnTo>
                <a:lnTo>
                  <a:pt x="264" y="2257"/>
                </a:lnTo>
                <a:lnTo>
                  <a:pt x="279" y="2280"/>
                </a:lnTo>
                <a:lnTo>
                  <a:pt x="295" y="2303"/>
                </a:lnTo>
                <a:lnTo>
                  <a:pt x="313" y="2325"/>
                </a:lnTo>
                <a:lnTo>
                  <a:pt x="334" y="2346"/>
                </a:lnTo>
                <a:lnTo>
                  <a:pt x="356" y="2365"/>
                </a:lnTo>
                <a:lnTo>
                  <a:pt x="379" y="2382"/>
                </a:lnTo>
                <a:lnTo>
                  <a:pt x="404" y="2394"/>
                </a:lnTo>
                <a:lnTo>
                  <a:pt x="411" y="2387"/>
                </a:lnTo>
                <a:lnTo>
                  <a:pt x="428" y="2370"/>
                </a:lnTo>
                <a:lnTo>
                  <a:pt x="436" y="2361"/>
                </a:lnTo>
                <a:lnTo>
                  <a:pt x="444" y="2352"/>
                </a:lnTo>
                <a:lnTo>
                  <a:pt x="452" y="2345"/>
                </a:lnTo>
                <a:lnTo>
                  <a:pt x="457" y="2339"/>
                </a:lnTo>
                <a:lnTo>
                  <a:pt x="461" y="2335"/>
                </a:lnTo>
                <a:lnTo>
                  <a:pt x="462" y="2334"/>
                </a:lnTo>
                <a:lnTo>
                  <a:pt x="444" y="2336"/>
                </a:lnTo>
                <a:lnTo>
                  <a:pt x="430" y="2337"/>
                </a:lnTo>
                <a:lnTo>
                  <a:pt x="417" y="2335"/>
                </a:lnTo>
                <a:lnTo>
                  <a:pt x="405" y="2334"/>
                </a:lnTo>
                <a:lnTo>
                  <a:pt x="394" y="2330"/>
                </a:lnTo>
                <a:lnTo>
                  <a:pt x="383" y="2328"/>
                </a:lnTo>
                <a:lnTo>
                  <a:pt x="371" y="2326"/>
                </a:lnTo>
                <a:lnTo>
                  <a:pt x="373" y="2318"/>
                </a:lnTo>
                <a:lnTo>
                  <a:pt x="375" y="2309"/>
                </a:lnTo>
                <a:lnTo>
                  <a:pt x="379" y="2298"/>
                </a:lnTo>
                <a:lnTo>
                  <a:pt x="387" y="2288"/>
                </a:lnTo>
                <a:lnTo>
                  <a:pt x="395" y="2282"/>
                </a:lnTo>
                <a:lnTo>
                  <a:pt x="405" y="2279"/>
                </a:lnTo>
                <a:lnTo>
                  <a:pt x="433" y="2273"/>
                </a:lnTo>
                <a:lnTo>
                  <a:pt x="447" y="2270"/>
                </a:lnTo>
                <a:lnTo>
                  <a:pt x="462" y="2265"/>
                </a:lnTo>
                <a:lnTo>
                  <a:pt x="446" y="2259"/>
                </a:lnTo>
                <a:lnTo>
                  <a:pt x="432" y="2251"/>
                </a:lnTo>
                <a:lnTo>
                  <a:pt x="416" y="2244"/>
                </a:lnTo>
                <a:lnTo>
                  <a:pt x="401" y="2238"/>
                </a:lnTo>
                <a:lnTo>
                  <a:pt x="386" y="2235"/>
                </a:lnTo>
                <a:lnTo>
                  <a:pt x="371" y="2235"/>
                </a:lnTo>
                <a:close/>
                <a:moveTo>
                  <a:pt x="926" y="2137"/>
                </a:moveTo>
                <a:lnTo>
                  <a:pt x="915" y="2146"/>
                </a:lnTo>
                <a:lnTo>
                  <a:pt x="900" y="2155"/>
                </a:lnTo>
                <a:lnTo>
                  <a:pt x="883" y="2167"/>
                </a:lnTo>
                <a:lnTo>
                  <a:pt x="866" y="2179"/>
                </a:lnTo>
                <a:lnTo>
                  <a:pt x="829" y="2202"/>
                </a:lnTo>
                <a:lnTo>
                  <a:pt x="811" y="2213"/>
                </a:lnTo>
                <a:lnTo>
                  <a:pt x="794" y="2224"/>
                </a:lnTo>
                <a:lnTo>
                  <a:pt x="776" y="2231"/>
                </a:lnTo>
                <a:lnTo>
                  <a:pt x="762" y="2236"/>
                </a:lnTo>
                <a:lnTo>
                  <a:pt x="748" y="2238"/>
                </a:lnTo>
                <a:lnTo>
                  <a:pt x="731" y="2237"/>
                </a:lnTo>
                <a:lnTo>
                  <a:pt x="718" y="2235"/>
                </a:lnTo>
                <a:lnTo>
                  <a:pt x="709" y="2231"/>
                </a:lnTo>
                <a:lnTo>
                  <a:pt x="702" y="2225"/>
                </a:lnTo>
                <a:lnTo>
                  <a:pt x="697" y="2218"/>
                </a:lnTo>
                <a:lnTo>
                  <a:pt x="695" y="2211"/>
                </a:lnTo>
                <a:lnTo>
                  <a:pt x="695" y="2202"/>
                </a:lnTo>
                <a:lnTo>
                  <a:pt x="696" y="2192"/>
                </a:lnTo>
                <a:lnTo>
                  <a:pt x="700" y="2180"/>
                </a:lnTo>
                <a:lnTo>
                  <a:pt x="706" y="2173"/>
                </a:lnTo>
                <a:lnTo>
                  <a:pt x="712" y="2169"/>
                </a:lnTo>
                <a:lnTo>
                  <a:pt x="719" y="2167"/>
                </a:lnTo>
                <a:lnTo>
                  <a:pt x="728" y="2168"/>
                </a:lnTo>
                <a:lnTo>
                  <a:pt x="736" y="2170"/>
                </a:lnTo>
                <a:lnTo>
                  <a:pt x="732" y="2165"/>
                </a:lnTo>
                <a:lnTo>
                  <a:pt x="726" y="2160"/>
                </a:lnTo>
                <a:lnTo>
                  <a:pt x="718" y="2157"/>
                </a:lnTo>
                <a:lnTo>
                  <a:pt x="707" y="2156"/>
                </a:lnTo>
                <a:lnTo>
                  <a:pt x="696" y="2158"/>
                </a:lnTo>
                <a:lnTo>
                  <a:pt x="685" y="2166"/>
                </a:lnTo>
                <a:lnTo>
                  <a:pt x="676" y="2176"/>
                </a:lnTo>
                <a:lnTo>
                  <a:pt x="671" y="2188"/>
                </a:lnTo>
                <a:lnTo>
                  <a:pt x="668" y="2202"/>
                </a:lnTo>
                <a:lnTo>
                  <a:pt x="668" y="2216"/>
                </a:lnTo>
                <a:lnTo>
                  <a:pt x="671" y="2229"/>
                </a:lnTo>
                <a:lnTo>
                  <a:pt x="676" y="2240"/>
                </a:lnTo>
                <a:lnTo>
                  <a:pt x="685" y="2250"/>
                </a:lnTo>
                <a:lnTo>
                  <a:pt x="699" y="2259"/>
                </a:lnTo>
                <a:lnTo>
                  <a:pt x="718" y="2265"/>
                </a:lnTo>
                <a:lnTo>
                  <a:pt x="738" y="2268"/>
                </a:lnTo>
                <a:lnTo>
                  <a:pt x="760" y="2268"/>
                </a:lnTo>
                <a:lnTo>
                  <a:pt x="780" y="2264"/>
                </a:lnTo>
                <a:lnTo>
                  <a:pt x="791" y="2260"/>
                </a:lnTo>
                <a:lnTo>
                  <a:pt x="801" y="2254"/>
                </a:lnTo>
                <a:lnTo>
                  <a:pt x="809" y="2248"/>
                </a:lnTo>
                <a:lnTo>
                  <a:pt x="819" y="2241"/>
                </a:lnTo>
                <a:lnTo>
                  <a:pt x="829" y="2233"/>
                </a:lnTo>
                <a:lnTo>
                  <a:pt x="841" y="2223"/>
                </a:lnTo>
                <a:lnTo>
                  <a:pt x="856" y="2211"/>
                </a:lnTo>
                <a:lnTo>
                  <a:pt x="874" y="2196"/>
                </a:lnTo>
                <a:lnTo>
                  <a:pt x="893" y="2188"/>
                </a:lnTo>
                <a:lnTo>
                  <a:pt x="909" y="2184"/>
                </a:lnTo>
                <a:lnTo>
                  <a:pt x="925" y="2185"/>
                </a:lnTo>
                <a:lnTo>
                  <a:pt x="938" y="2188"/>
                </a:lnTo>
                <a:lnTo>
                  <a:pt x="950" y="2193"/>
                </a:lnTo>
                <a:lnTo>
                  <a:pt x="960" y="2202"/>
                </a:lnTo>
                <a:lnTo>
                  <a:pt x="968" y="2210"/>
                </a:lnTo>
                <a:lnTo>
                  <a:pt x="973" y="2219"/>
                </a:lnTo>
                <a:lnTo>
                  <a:pt x="974" y="2225"/>
                </a:lnTo>
                <a:lnTo>
                  <a:pt x="974" y="2240"/>
                </a:lnTo>
                <a:lnTo>
                  <a:pt x="973" y="2247"/>
                </a:lnTo>
                <a:lnTo>
                  <a:pt x="970" y="2254"/>
                </a:lnTo>
                <a:lnTo>
                  <a:pt x="966" y="2259"/>
                </a:lnTo>
                <a:lnTo>
                  <a:pt x="958" y="2262"/>
                </a:lnTo>
                <a:lnTo>
                  <a:pt x="948" y="2262"/>
                </a:lnTo>
                <a:lnTo>
                  <a:pt x="937" y="2259"/>
                </a:lnTo>
                <a:lnTo>
                  <a:pt x="928" y="2254"/>
                </a:lnTo>
                <a:lnTo>
                  <a:pt x="921" y="2248"/>
                </a:lnTo>
                <a:lnTo>
                  <a:pt x="915" y="2240"/>
                </a:lnTo>
                <a:lnTo>
                  <a:pt x="914" y="2229"/>
                </a:lnTo>
                <a:lnTo>
                  <a:pt x="915" y="2219"/>
                </a:lnTo>
                <a:lnTo>
                  <a:pt x="904" y="2228"/>
                </a:lnTo>
                <a:lnTo>
                  <a:pt x="895" y="2240"/>
                </a:lnTo>
                <a:lnTo>
                  <a:pt x="889" y="2252"/>
                </a:lnTo>
                <a:lnTo>
                  <a:pt x="885" y="2266"/>
                </a:lnTo>
                <a:lnTo>
                  <a:pt x="884" y="2279"/>
                </a:lnTo>
                <a:lnTo>
                  <a:pt x="886" y="2290"/>
                </a:lnTo>
                <a:lnTo>
                  <a:pt x="893" y="2297"/>
                </a:lnTo>
                <a:lnTo>
                  <a:pt x="901" y="2305"/>
                </a:lnTo>
                <a:lnTo>
                  <a:pt x="911" y="2311"/>
                </a:lnTo>
                <a:lnTo>
                  <a:pt x="923" y="2317"/>
                </a:lnTo>
                <a:lnTo>
                  <a:pt x="936" y="2323"/>
                </a:lnTo>
                <a:lnTo>
                  <a:pt x="943" y="2328"/>
                </a:lnTo>
                <a:lnTo>
                  <a:pt x="948" y="2333"/>
                </a:lnTo>
                <a:lnTo>
                  <a:pt x="953" y="2336"/>
                </a:lnTo>
                <a:lnTo>
                  <a:pt x="959" y="2338"/>
                </a:lnTo>
                <a:lnTo>
                  <a:pt x="968" y="2339"/>
                </a:lnTo>
                <a:lnTo>
                  <a:pt x="981" y="2341"/>
                </a:lnTo>
                <a:lnTo>
                  <a:pt x="984" y="2332"/>
                </a:lnTo>
                <a:lnTo>
                  <a:pt x="986" y="2323"/>
                </a:lnTo>
                <a:lnTo>
                  <a:pt x="989" y="2313"/>
                </a:lnTo>
                <a:lnTo>
                  <a:pt x="997" y="2297"/>
                </a:lnTo>
                <a:lnTo>
                  <a:pt x="1002" y="2279"/>
                </a:lnTo>
                <a:lnTo>
                  <a:pt x="1002" y="2260"/>
                </a:lnTo>
                <a:lnTo>
                  <a:pt x="1001" y="2240"/>
                </a:lnTo>
                <a:lnTo>
                  <a:pt x="996" y="2221"/>
                </a:lnTo>
                <a:lnTo>
                  <a:pt x="989" y="2202"/>
                </a:lnTo>
                <a:lnTo>
                  <a:pt x="980" y="2185"/>
                </a:lnTo>
                <a:lnTo>
                  <a:pt x="968" y="2169"/>
                </a:lnTo>
                <a:lnTo>
                  <a:pt x="956" y="2155"/>
                </a:lnTo>
                <a:lnTo>
                  <a:pt x="941" y="2144"/>
                </a:lnTo>
                <a:lnTo>
                  <a:pt x="926" y="2137"/>
                </a:lnTo>
                <a:close/>
                <a:moveTo>
                  <a:pt x="709" y="2075"/>
                </a:moveTo>
                <a:lnTo>
                  <a:pt x="602" y="2082"/>
                </a:lnTo>
                <a:lnTo>
                  <a:pt x="602" y="2090"/>
                </a:lnTo>
                <a:lnTo>
                  <a:pt x="627" y="2181"/>
                </a:lnTo>
                <a:lnTo>
                  <a:pt x="631" y="2179"/>
                </a:lnTo>
                <a:lnTo>
                  <a:pt x="637" y="2176"/>
                </a:lnTo>
                <a:lnTo>
                  <a:pt x="641" y="2174"/>
                </a:lnTo>
                <a:lnTo>
                  <a:pt x="645" y="2173"/>
                </a:lnTo>
                <a:lnTo>
                  <a:pt x="651" y="2169"/>
                </a:lnTo>
                <a:lnTo>
                  <a:pt x="659" y="2165"/>
                </a:lnTo>
                <a:lnTo>
                  <a:pt x="669" y="2158"/>
                </a:lnTo>
                <a:lnTo>
                  <a:pt x="681" y="2151"/>
                </a:lnTo>
                <a:lnTo>
                  <a:pt x="693" y="2141"/>
                </a:lnTo>
                <a:lnTo>
                  <a:pt x="706" y="2130"/>
                </a:lnTo>
                <a:lnTo>
                  <a:pt x="717" y="2118"/>
                </a:lnTo>
                <a:lnTo>
                  <a:pt x="728" y="2104"/>
                </a:lnTo>
                <a:lnTo>
                  <a:pt x="736" y="2090"/>
                </a:lnTo>
                <a:lnTo>
                  <a:pt x="742" y="2075"/>
                </a:lnTo>
                <a:lnTo>
                  <a:pt x="709" y="2075"/>
                </a:lnTo>
                <a:close/>
                <a:moveTo>
                  <a:pt x="833" y="2000"/>
                </a:moveTo>
                <a:lnTo>
                  <a:pt x="818" y="2001"/>
                </a:lnTo>
                <a:lnTo>
                  <a:pt x="805" y="2005"/>
                </a:lnTo>
                <a:lnTo>
                  <a:pt x="794" y="2015"/>
                </a:lnTo>
                <a:lnTo>
                  <a:pt x="783" y="2029"/>
                </a:lnTo>
                <a:lnTo>
                  <a:pt x="778" y="2042"/>
                </a:lnTo>
                <a:lnTo>
                  <a:pt x="776" y="2057"/>
                </a:lnTo>
                <a:lnTo>
                  <a:pt x="777" y="2072"/>
                </a:lnTo>
                <a:lnTo>
                  <a:pt x="781" y="2088"/>
                </a:lnTo>
                <a:lnTo>
                  <a:pt x="786" y="2103"/>
                </a:lnTo>
                <a:lnTo>
                  <a:pt x="793" y="2118"/>
                </a:lnTo>
                <a:lnTo>
                  <a:pt x="800" y="2130"/>
                </a:lnTo>
                <a:lnTo>
                  <a:pt x="808" y="2138"/>
                </a:lnTo>
                <a:lnTo>
                  <a:pt x="816" y="2143"/>
                </a:lnTo>
                <a:lnTo>
                  <a:pt x="828" y="2145"/>
                </a:lnTo>
                <a:lnTo>
                  <a:pt x="842" y="2144"/>
                </a:lnTo>
                <a:lnTo>
                  <a:pt x="857" y="2141"/>
                </a:lnTo>
                <a:lnTo>
                  <a:pt x="872" y="2136"/>
                </a:lnTo>
                <a:lnTo>
                  <a:pt x="886" y="2128"/>
                </a:lnTo>
                <a:lnTo>
                  <a:pt x="898" y="2118"/>
                </a:lnTo>
                <a:lnTo>
                  <a:pt x="907" y="2105"/>
                </a:lnTo>
                <a:lnTo>
                  <a:pt x="912" y="2092"/>
                </a:lnTo>
                <a:lnTo>
                  <a:pt x="913" y="2077"/>
                </a:lnTo>
                <a:lnTo>
                  <a:pt x="911" y="2062"/>
                </a:lnTo>
                <a:lnTo>
                  <a:pt x="907" y="2048"/>
                </a:lnTo>
                <a:lnTo>
                  <a:pt x="900" y="2033"/>
                </a:lnTo>
                <a:lnTo>
                  <a:pt x="891" y="2021"/>
                </a:lnTo>
                <a:lnTo>
                  <a:pt x="879" y="2012"/>
                </a:lnTo>
                <a:lnTo>
                  <a:pt x="866" y="2006"/>
                </a:lnTo>
                <a:lnTo>
                  <a:pt x="849" y="2002"/>
                </a:lnTo>
                <a:lnTo>
                  <a:pt x="833" y="2000"/>
                </a:lnTo>
                <a:close/>
                <a:moveTo>
                  <a:pt x="977" y="1980"/>
                </a:moveTo>
                <a:lnTo>
                  <a:pt x="970" y="1982"/>
                </a:lnTo>
                <a:lnTo>
                  <a:pt x="965" y="1986"/>
                </a:lnTo>
                <a:lnTo>
                  <a:pt x="963" y="1990"/>
                </a:lnTo>
                <a:lnTo>
                  <a:pt x="961" y="1996"/>
                </a:lnTo>
                <a:lnTo>
                  <a:pt x="961" y="2004"/>
                </a:lnTo>
                <a:lnTo>
                  <a:pt x="962" y="2010"/>
                </a:lnTo>
                <a:lnTo>
                  <a:pt x="966" y="2017"/>
                </a:lnTo>
                <a:lnTo>
                  <a:pt x="973" y="2021"/>
                </a:lnTo>
                <a:lnTo>
                  <a:pt x="983" y="2023"/>
                </a:lnTo>
                <a:lnTo>
                  <a:pt x="991" y="2022"/>
                </a:lnTo>
                <a:lnTo>
                  <a:pt x="999" y="2018"/>
                </a:lnTo>
                <a:lnTo>
                  <a:pt x="1003" y="2013"/>
                </a:lnTo>
                <a:lnTo>
                  <a:pt x="1006" y="2006"/>
                </a:lnTo>
                <a:lnTo>
                  <a:pt x="1006" y="1998"/>
                </a:lnTo>
                <a:lnTo>
                  <a:pt x="1003" y="1992"/>
                </a:lnTo>
                <a:lnTo>
                  <a:pt x="998" y="1987"/>
                </a:lnTo>
                <a:lnTo>
                  <a:pt x="991" y="1982"/>
                </a:lnTo>
                <a:lnTo>
                  <a:pt x="984" y="1980"/>
                </a:lnTo>
                <a:lnTo>
                  <a:pt x="977" y="1980"/>
                </a:lnTo>
                <a:close/>
                <a:moveTo>
                  <a:pt x="628" y="1971"/>
                </a:moveTo>
                <a:lnTo>
                  <a:pt x="603" y="1981"/>
                </a:lnTo>
                <a:lnTo>
                  <a:pt x="576" y="1988"/>
                </a:lnTo>
                <a:lnTo>
                  <a:pt x="546" y="1996"/>
                </a:lnTo>
                <a:lnTo>
                  <a:pt x="516" y="2004"/>
                </a:lnTo>
                <a:lnTo>
                  <a:pt x="486" y="2010"/>
                </a:lnTo>
                <a:lnTo>
                  <a:pt x="455" y="2017"/>
                </a:lnTo>
                <a:lnTo>
                  <a:pt x="424" y="2024"/>
                </a:lnTo>
                <a:lnTo>
                  <a:pt x="395" y="2031"/>
                </a:lnTo>
                <a:lnTo>
                  <a:pt x="367" y="2037"/>
                </a:lnTo>
                <a:lnTo>
                  <a:pt x="341" y="2045"/>
                </a:lnTo>
                <a:lnTo>
                  <a:pt x="318" y="2053"/>
                </a:lnTo>
                <a:lnTo>
                  <a:pt x="299" y="2062"/>
                </a:lnTo>
                <a:lnTo>
                  <a:pt x="283" y="2072"/>
                </a:lnTo>
                <a:lnTo>
                  <a:pt x="271" y="2082"/>
                </a:lnTo>
                <a:lnTo>
                  <a:pt x="265" y="2094"/>
                </a:lnTo>
                <a:lnTo>
                  <a:pt x="262" y="2107"/>
                </a:lnTo>
                <a:lnTo>
                  <a:pt x="261" y="2121"/>
                </a:lnTo>
                <a:lnTo>
                  <a:pt x="262" y="2136"/>
                </a:lnTo>
                <a:lnTo>
                  <a:pt x="264" y="2150"/>
                </a:lnTo>
                <a:lnTo>
                  <a:pt x="269" y="2163"/>
                </a:lnTo>
                <a:lnTo>
                  <a:pt x="274" y="2174"/>
                </a:lnTo>
                <a:lnTo>
                  <a:pt x="280" y="2181"/>
                </a:lnTo>
                <a:lnTo>
                  <a:pt x="289" y="2185"/>
                </a:lnTo>
                <a:lnTo>
                  <a:pt x="298" y="2188"/>
                </a:lnTo>
                <a:lnTo>
                  <a:pt x="310" y="2189"/>
                </a:lnTo>
                <a:lnTo>
                  <a:pt x="322" y="2188"/>
                </a:lnTo>
                <a:lnTo>
                  <a:pt x="334" y="2185"/>
                </a:lnTo>
                <a:lnTo>
                  <a:pt x="346" y="2179"/>
                </a:lnTo>
                <a:lnTo>
                  <a:pt x="355" y="2170"/>
                </a:lnTo>
                <a:lnTo>
                  <a:pt x="363" y="2158"/>
                </a:lnTo>
                <a:lnTo>
                  <a:pt x="346" y="2160"/>
                </a:lnTo>
                <a:lnTo>
                  <a:pt x="332" y="2160"/>
                </a:lnTo>
                <a:lnTo>
                  <a:pt x="320" y="2157"/>
                </a:lnTo>
                <a:lnTo>
                  <a:pt x="312" y="2151"/>
                </a:lnTo>
                <a:lnTo>
                  <a:pt x="305" y="2144"/>
                </a:lnTo>
                <a:lnTo>
                  <a:pt x="302" y="2136"/>
                </a:lnTo>
                <a:lnTo>
                  <a:pt x="300" y="2126"/>
                </a:lnTo>
                <a:lnTo>
                  <a:pt x="302" y="2113"/>
                </a:lnTo>
                <a:lnTo>
                  <a:pt x="309" y="2101"/>
                </a:lnTo>
                <a:lnTo>
                  <a:pt x="320" y="2092"/>
                </a:lnTo>
                <a:lnTo>
                  <a:pt x="335" y="2086"/>
                </a:lnTo>
                <a:lnTo>
                  <a:pt x="355" y="2082"/>
                </a:lnTo>
                <a:lnTo>
                  <a:pt x="366" y="2084"/>
                </a:lnTo>
                <a:lnTo>
                  <a:pt x="377" y="2089"/>
                </a:lnTo>
                <a:lnTo>
                  <a:pt x="386" y="2099"/>
                </a:lnTo>
                <a:lnTo>
                  <a:pt x="393" y="2112"/>
                </a:lnTo>
                <a:lnTo>
                  <a:pt x="400" y="2127"/>
                </a:lnTo>
                <a:lnTo>
                  <a:pt x="405" y="2145"/>
                </a:lnTo>
                <a:lnTo>
                  <a:pt x="410" y="2163"/>
                </a:lnTo>
                <a:lnTo>
                  <a:pt x="411" y="2184"/>
                </a:lnTo>
                <a:lnTo>
                  <a:pt x="412" y="2204"/>
                </a:lnTo>
                <a:lnTo>
                  <a:pt x="413" y="2205"/>
                </a:lnTo>
                <a:lnTo>
                  <a:pt x="415" y="2205"/>
                </a:lnTo>
                <a:lnTo>
                  <a:pt x="419" y="2203"/>
                </a:lnTo>
                <a:lnTo>
                  <a:pt x="424" y="2202"/>
                </a:lnTo>
                <a:lnTo>
                  <a:pt x="431" y="2201"/>
                </a:lnTo>
                <a:lnTo>
                  <a:pt x="440" y="2201"/>
                </a:lnTo>
                <a:lnTo>
                  <a:pt x="450" y="2202"/>
                </a:lnTo>
                <a:lnTo>
                  <a:pt x="463" y="2205"/>
                </a:lnTo>
                <a:lnTo>
                  <a:pt x="477" y="2211"/>
                </a:lnTo>
                <a:lnTo>
                  <a:pt x="495" y="2219"/>
                </a:lnTo>
                <a:lnTo>
                  <a:pt x="487" y="2203"/>
                </a:lnTo>
                <a:lnTo>
                  <a:pt x="472" y="2173"/>
                </a:lnTo>
                <a:lnTo>
                  <a:pt x="467" y="2158"/>
                </a:lnTo>
                <a:lnTo>
                  <a:pt x="466" y="2144"/>
                </a:lnTo>
                <a:lnTo>
                  <a:pt x="466" y="2130"/>
                </a:lnTo>
                <a:lnTo>
                  <a:pt x="472" y="2117"/>
                </a:lnTo>
                <a:lnTo>
                  <a:pt x="474" y="2117"/>
                </a:lnTo>
                <a:lnTo>
                  <a:pt x="480" y="2119"/>
                </a:lnTo>
                <a:lnTo>
                  <a:pt x="490" y="2121"/>
                </a:lnTo>
                <a:lnTo>
                  <a:pt x="502" y="2126"/>
                </a:lnTo>
                <a:lnTo>
                  <a:pt x="516" y="2135"/>
                </a:lnTo>
                <a:lnTo>
                  <a:pt x="532" y="2146"/>
                </a:lnTo>
                <a:lnTo>
                  <a:pt x="546" y="2161"/>
                </a:lnTo>
                <a:lnTo>
                  <a:pt x="561" y="2181"/>
                </a:lnTo>
                <a:lnTo>
                  <a:pt x="559" y="2156"/>
                </a:lnTo>
                <a:lnTo>
                  <a:pt x="560" y="2133"/>
                </a:lnTo>
                <a:lnTo>
                  <a:pt x="564" y="2114"/>
                </a:lnTo>
                <a:lnTo>
                  <a:pt x="568" y="2097"/>
                </a:lnTo>
                <a:lnTo>
                  <a:pt x="575" y="2082"/>
                </a:lnTo>
                <a:lnTo>
                  <a:pt x="582" y="2069"/>
                </a:lnTo>
                <a:lnTo>
                  <a:pt x="589" y="2056"/>
                </a:lnTo>
                <a:lnTo>
                  <a:pt x="597" y="2044"/>
                </a:lnTo>
                <a:lnTo>
                  <a:pt x="606" y="2031"/>
                </a:lnTo>
                <a:lnTo>
                  <a:pt x="613" y="2019"/>
                </a:lnTo>
                <a:lnTo>
                  <a:pt x="619" y="2005"/>
                </a:lnTo>
                <a:lnTo>
                  <a:pt x="624" y="1989"/>
                </a:lnTo>
                <a:lnTo>
                  <a:pt x="628" y="1971"/>
                </a:lnTo>
                <a:close/>
                <a:moveTo>
                  <a:pt x="909" y="1961"/>
                </a:moveTo>
                <a:lnTo>
                  <a:pt x="904" y="1963"/>
                </a:lnTo>
                <a:lnTo>
                  <a:pt x="899" y="1968"/>
                </a:lnTo>
                <a:lnTo>
                  <a:pt x="896" y="1976"/>
                </a:lnTo>
                <a:lnTo>
                  <a:pt x="897" y="1985"/>
                </a:lnTo>
                <a:lnTo>
                  <a:pt x="901" y="1993"/>
                </a:lnTo>
                <a:lnTo>
                  <a:pt x="906" y="1998"/>
                </a:lnTo>
                <a:lnTo>
                  <a:pt x="913" y="2002"/>
                </a:lnTo>
                <a:lnTo>
                  <a:pt x="922" y="2003"/>
                </a:lnTo>
                <a:lnTo>
                  <a:pt x="929" y="2001"/>
                </a:lnTo>
                <a:lnTo>
                  <a:pt x="936" y="1996"/>
                </a:lnTo>
                <a:lnTo>
                  <a:pt x="939" y="1990"/>
                </a:lnTo>
                <a:lnTo>
                  <a:pt x="940" y="1983"/>
                </a:lnTo>
                <a:lnTo>
                  <a:pt x="938" y="1976"/>
                </a:lnTo>
                <a:lnTo>
                  <a:pt x="935" y="1969"/>
                </a:lnTo>
                <a:lnTo>
                  <a:pt x="928" y="1965"/>
                </a:lnTo>
                <a:lnTo>
                  <a:pt x="923" y="1962"/>
                </a:lnTo>
                <a:lnTo>
                  <a:pt x="915" y="1961"/>
                </a:lnTo>
                <a:lnTo>
                  <a:pt x="909" y="1961"/>
                </a:lnTo>
                <a:close/>
                <a:moveTo>
                  <a:pt x="840" y="1936"/>
                </a:moveTo>
                <a:lnTo>
                  <a:pt x="833" y="1938"/>
                </a:lnTo>
                <a:lnTo>
                  <a:pt x="828" y="1942"/>
                </a:lnTo>
                <a:lnTo>
                  <a:pt x="827" y="1949"/>
                </a:lnTo>
                <a:lnTo>
                  <a:pt x="827" y="1956"/>
                </a:lnTo>
                <a:lnTo>
                  <a:pt x="828" y="1963"/>
                </a:lnTo>
                <a:lnTo>
                  <a:pt x="832" y="1967"/>
                </a:lnTo>
                <a:lnTo>
                  <a:pt x="839" y="1970"/>
                </a:lnTo>
                <a:lnTo>
                  <a:pt x="848" y="1971"/>
                </a:lnTo>
                <a:lnTo>
                  <a:pt x="855" y="1970"/>
                </a:lnTo>
                <a:lnTo>
                  <a:pt x="860" y="1969"/>
                </a:lnTo>
                <a:lnTo>
                  <a:pt x="863" y="1967"/>
                </a:lnTo>
                <a:lnTo>
                  <a:pt x="867" y="1965"/>
                </a:lnTo>
                <a:lnTo>
                  <a:pt x="870" y="1960"/>
                </a:lnTo>
                <a:lnTo>
                  <a:pt x="871" y="1953"/>
                </a:lnTo>
                <a:lnTo>
                  <a:pt x="869" y="1945"/>
                </a:lnTo>
                <a:lnTo>
                  <a:pt x="865" y="1941"/>
                </a:lnTo>
                <a:lnTo>
                  <a:pt x="861" y="1938"/>
                </a:lnTo>
                <a:lnTo>
                  <a:pt x="854" y="1937"/>
                </a:lnTo>
                <a:lnTo>
                  <a:pt x="848" y="1936"/>
                </a:lnTo>
                <a:lnTo>
                  <a:pt x="840" y="1936"/>
                </a:lnTo>
                <a:close/>
                <a:moveTo>
                  <a:pt x="727" y="1851"/>
                </a:moveTo>
                <a:lnTo>
                  <a:pt x="716" y="1853"/>
                </a:lnTo>
                <a:lnTo>
                  <a:pt x="707" y="1856"/>
                </a:lnTo>
                <a:lnTo>
                  <a:pt x="701" y="1861"/>
                </a:lnTo>
                <a:lnTo>
                  <a:pt x="694" y="1873"/>
                </a:lnTo>
                <a:lnTo>
                  <a:pt x="687" y="1888"/>
                </a:lnTo>
                <a:lnTo>
                  <a:pt x="681" y="1904"/>
                </a:lnTo>
                <a:lnTo>
                  <a:pt x="670" y="1941"/>
                </a:lnTo>
                <a:lnTo>
                  <a:pt x="665" y="1960"/>
                </a:lnTo>
                <a:lnTo>
                  <a:pt x="662" y="1979"/>
                </a:lnTo>
                <a:lnTo>
                  <a:pt x="659" y="1997"/>
                </a:lnTo>
                <a:lnTo>
                  <a:pt x="657" y="2012"/>
                </a:lnTo>
                <a:lnTo>
                  <a:pt x="655" y="2026"/>
                </a:lnTo>
                <a:lnTo>
                  <a:pt x="656" y="2036"/>
                </a:lnTo>
                <a:lnTo>
                  <a:pt x="657" y="2042"/>
                </a:lnTo>
                <a:lnTo>
                  <a:pt x="660" y="2044"/>
                </a:lnTo>
                <a:lnTo>
                  <a:pt x="674" y="2041"/>
                </a:lnTo>
                <a:lnTo>
                  <a:pt x="690" y="2034"/>
                </a:lnTo>
                <a:lnTo>
                  <a:pt x="706" y="2025"/>
                </a:lnTo>
                <a:lnTo>
                  <a:pt x="721" y="2013"/>
                </a:lnTo>
                <a:lnTo>
                  <a:pt x="736" y="1998"/>
                </a:lnTo>
                <a:lnTo>
                  <a:pt x="750" y="1983"/>
                </a:lnTo>
                <a:lnTo>
                  <a:pt x="762" y="1966"/>
                </a:lnTo>
                <a:lnTo>
                  <a:pt x="773" y="1950"/>
                </a:lnTo>
                <a:lnTo>
                  <a:pt x="781" y="1933"/>
                </a:lnTo>
                <a:lnTo>
                  <a:pt x="787" y="1917"/>
                </a:lnTo>
                <a:lnTo>
                  <a:pt x="789" y="1902"/>
                </a:lnTo>
                <a:lnTo>
                  <a:pt x="788" y="1889"/>
                </a:lnTo>
                <a:lnTo>
                  <a:pt x="783" y="1877"/>
                </a:lnTo>
                <a:lnTo>
                  <a:pt x="775" y="1867"/>
                </a:lnTo>
                <a:lnTo>
                  <a:pt x="764" y="1860"/>
                </a:lnTo>
                <a:lnTo>
                  <a:pt x="751" y="1855"/>
                </a:lnTo>
                <a:lnTo>
                  <a:pt x="740" y="1852"/>
                </a:lnTo>
                <a:lnTo>
                  <a:pt x="727" y="1851"/>
                </a:lnTo>
                <a:close/>
                <a:moveTo>
                  <a:pt x="893" y="1824"/>
                </a:moveTo>
                <a:lnTo>
                  <a:pt x="886" y="1825"/>
                </a:lnTo>
                <a:lnTo>
                  <a:pt x="880" y="1828"/>
                </a:lnTo>
                <a:lnTo>
                  <a:pt x="874" y="1831"/>
                </a:lnTo>
                <a:lnTo>
                  <a:pt x="870" y="1838"/>
                </a:lnTo>
                <a:lnTo>
                  <a:pt x="865" y="1847"/>
                </a:lnTo>
                <a:lnTo>
                  <a:pt x="861" y="1858"/>
                </a:lnTo>
                <a:lnTo>
                  <a:pt x="860" y="1868"/>
                </a:lnTo>
                <a:lnTo>
                  <a:pt x="862" y="1877"/>
                </a:lnTo>
                <a:lnTo>
                  <a:pt x="870" y="1887"/>
                </a:lnTo>
                <a:lnTo>
                  <a:pt x="881" y="1898"/>
                </a:lnTo>
                <a:lnTo>
                  <a:pt x="895" y="1909"/>
                </a:lnTo>
                <a:lnTo>
                  <a:pt x="914" y="1919"/>
                </a:lnTo>
                <a:lnTo>
                  <a:pt x="934" y="1929"/>
                </a:lnTo>
                <a:lnTo>
                  <a:pt x="956" y="1938"/>
                </a:lnTo>
                <a:lnTo>
                  <a:pt x="980" y="1944"/>
                </a:lnTo>
                <a:lnTo>
                  <a:pt x="994" y="1947"/>
                </a:lnTo>
                <a:lnTo>
                  <a:pt x="1006" y="1948"/>
                </a:lnTo>
                <a:lnTo>
                  <a:pt x="1014" y="1946"/>
                </a:lnTo>
                <a:lnTo>
                  <a:pt x="1020" y="1943"/>
                </a:lnTo>
                <a:lnTo>
                  <a:pt x="1024" y="1938"/>
                </a:lnTo>
                <a:lnTo>
                  <a:pt x="1025" y="1934"/>
                </a:lnTo>
                <a:lnTo>
                  <a:pt x="1025" y="1929"/>
                </a:lnTo>
                <a:lnTo>
                  <a:pt x="1024" y="1925"/>
                </a:lnTo>
                <a:lnTo>
                  <a:pt x="1024" y="1922"/>
                </a:lnTo>
                <a:lnTo>
                  <a:pt x="1023" y="1920"/>
                </a:lnTo>
                <a:lnTo>
                  <a:pt x="1015" y="1913"/>
                </a:lnTo>
                <a:lnTo>
                  <a:pt x="1003" y="1908"/>
                </a:lnTo>
                <a:lnTo>
                  <a:pt x="989" y="1904"/>
                </a:lnTo>
                <a:lnTo>
                  <a:pt x="972" y="1900"/>
                </a:lnTo>
                <a:lnTo>
                  <a:pt x="955" y="1896"/>
                </a:lnTo>
                <a:lnTo>
                  <a:pt x="939" y="1892"/>
                </a:lnTo>
                <a:lnTo>
                  <a:pt x="926" y="1889"/>
                </a:lnTo>
                <a:lnTo>
                  <a:pt x="915" y="1884"/>
                </a:lnTo>
                <a:lnTo>
                  <a:pt x="909" y="1878"/>
                </a:lnTo>
                <a:lnTo>
                  <a:pt x="905" y="1871"/>
                </a:lnTo>
                <a:lnTo>
                  <a:pt x="904" y="1861"/>
                </a:lnTo>
                <a:lnTo>
                  <a:pt x="905" y="1853"/>
                </a:lnTo>
                <a:lnTo>
                  <a:pt x="907" y="1845"/>
                </a:lnTo>
                <a:lnTo>
                  <a:pt x="908" y="1837"/>
                </a:lnTo>
                <a:lnTo>
                  <a:pt x="907" y="1831"/>
                </a:lnTo>
                <a:lnTo>
                  <a:pt x="904" y="1827"/>
                </a:lnTo>
                <a:lnTo>
                  <a:pt x="899" y="1824"/>
                </a:lnTo>
                <a:lnTo>
                  <a:pt x="893" y="1824"/>
                </a:lnTo>
                <a:close/>
                <a:moveTo>
                  <a:pt x="740" y="1762"/>
                </a:moveTo>
                <a:lnTo>
                  <a:pt x="727" y="1764"/>
                </a:lnTo>
                <a:lnTo>
                  <a:pt x="714" y="1767"/>
                </a:lnTo>
                <a:lnTo>
                  <a:pt x="701" y="1770"/>
                </a:lnTo>
                <a:lnTo>
                  <a:pt x="677" y="1781"/>
                </a:lnTo>
                <a:lnTo>
                  <a:pt x="664" y="1790"/>
                </a:lnTo>
                <a:lnTo>
                  <a:pt x="652" y="1797"/>
                </a:lnTo>
                <a:lnTo>
                  <a:pt x="639" y="1806"/>
                </a:lnTo>
                <a:lnTo>
                  <a:pt x="629" y="1814"/>
                </a:lnTo>
                <a:lnTo>
                  <a:pt x="620" y="1821"/>
                </a:lnTo>
                <a:lnTo>
                  <a:pt x="615" y="1827"/>
                </a:lnTo>
                <a:lnTo>
                  <a:pt x="609" y="1835"/>
                </a:lnTo>
                <a:lnTo>
                  <a:pt x="606" y="1844"/>
                </a:lnTo>
                <a:lnTo>
                  <a:pt x="604" y="1852"/>
                </a:lnTo>
                <a:lnTo>
                  <a:pt x="602" y="1861"/>
                </a:lnTo>
                <a:lnTo>
                  <a:pt x="619" y="1854"/>
                </a:lnTo>
                <a:lnTo>
                  <a:pt x="630" y="1849"/>
                </a:lnTo>
                <a:lnTo>
                  <a:pt x="644" y="1844"/>
                </a:lnTo>
                <a:lnTo>
                  <a:pt x="661" y="1838"/>
                </a:lnTo>
                <a:lnTo>
                  <a:pt x="679" y="1833"/>
                </a:lnTo>
                <a:lnTo>
                  <a:pt x="698" y="1828"/>
                </a:lnTo>
                <a:lnTo>
                  <a:pt x="719" y="1824"/>
                </a:lnTo>
                <a:lnTo>
                  <a:pt x="740" y="1822"/>
                </a:lnTo>
                <a:lnTo>
                  <a:pt x="762" y="1822"/>
                </a:lnTo>
                <a:lnTo>
                  <a:pt x="783" y="1823"/>
                </a:lnTo>
                <a:lnTo>
                  <a:pt x="781" y="1812"/>
                </a:lnTo>
                <a:lnTo>
                  <a:pt x="778" y="1800"/>
                </a:lnTo>
                <a:lnTo>
                  <a:pt x="775" y="1789"/>
                </a:lnTo>
                <a:lnTo>
                  <a:pt x="773" y="1779"/>
                </a:lnTo>
                <a:lnTo>
                  <a:pt x="767" y="1770"/>
                </a:lnTo>
                <a:lnTo>
                  <a:pt x="761" y="1766"/>
                </a:lnTo>
                <a:lnTo>
                  <a:pt x="751" y="1763"/>
                </a:lnTo>
                <a:lnTo>
                  <a:pt x="740" y="1762"/>
                </a:lnTo>
                <a:close/>
                <a:moveTo>
                  <a:pt x="362" y="1738"/>
                </a:moveTo>
                <a:lnTo>
                  <a:pt x="341" y="1739"/>
                </a:lnTo>
                <a:lnTo>
                  <a:pt x="323" y="1740"/>
                </a:lnTo>
                <a:lnTo>
                  <a:pt x="307" y="1743"/>
                </a:lnTo>
                <a:lnTo>
                  <a:pt x="293" y="1747"/>
                </a:lnTo>
                <a:lnTo>
                  <a:pt x="284" y="1751"/>
                </a:lnTo>
                <a:lnTo>
                  <a:pt x="274" y="1760"/>
                </a:lnTo>
                <a:lnTo>
                  <a:pt x="266" y="1771"/>
                </a:lnTo>
                <a:lnTo>
                  <a:pt x="261" y="1783"/>
                </a:lnTo>
                <a:lnTo>
                  <a:pt x="258" y="1795"/>
                </a:lnTo>
                <a:lnTo>
                  <a:pt x="257" y="1806"/>
                </a:lnTo>
                <a:lnTo>
                  <a:pt x="256" y="1815"/>
                </a:lnTo>
                <a:lnTo>
                  <a:pt x="256" y="1823"/>
                </a:lnTo>
                <a:lnTo>
                  <a:pt x="258" y="1818"/>
                </a:lnTo>
                <a:lnTo>
                  <a:pt x="261" y="1812"/>
                </a:lnTo>
                <a:lnTo>
                  <a:pt x="266" y="1806"/>
                </a:lnTo>
                <a:lnTo>
                  <a:pt x="271" y="1800"/>
                </a:lnTo>
                <a:lnTo>
                  <a:pt x="278" y="1794"/>
                </a:lnTo>
                <a:lnTo>
                  <a:pt x="287" y="1789"/>
                </a:lnTo>
                <a:lnTo>
                  <a:pt x="296" y="1786"/>
                </a:lnTo>
                <a:lnTo>
                  <a:pt x="308" y="1785"/>
                </a:lnTo>
                <a:lnTo>
                  <a:pt x="321" y="1789"/>
                </a:lnTo>
                <a:lnTo>
                  <a:pt x="332" y="1795"/>
                </a:lnTo>
                <a:lnTo>
                  <a:pt x="339" y="1801"/>
                </a:lnTo>
                <a:lnTo>
                  <a:pt x="343" y="1807"/>
                </a:lnTo>
                <a:lnTo>
                  <a:pt x="343" y="1813"/>
                </a:lnTo>
                <a:lnTo>
                  <a:pt x="341" y="1819"/>
                </a:lnTo>
                <a:lnTo>
                  <a:pt x="338" y="1823"/>
                </a:lnTo>
                <a:lnTo>
                  <a:pt x="289" y="1892"/>
                </a:lnTo>
                <a:lnTo>
                  <a:pt x="338" y="1915"/>
                </a:lnTo>
                <a:lnTo>
                  <a:pt x="352" y="1900"/>
                </a:lnTo>
                <a:lnTo>
                  <a:pt x="364" y="1885"/>
                </a:lnTo>
                <a:lnTo>
                  <a:pt x="375" y="1872"/>
                </a:lnTo>
                <a:lnTo>
                  <a:pt x="387" y="1861"/>
                </a:lnTo>
                <a:lnTo>
                  <a:pt x="401" y="1850"/>
                </a:lnTo>
                <a:lnTo>
                  <a:pt x="421" y="1839"/>
                </a:lnTo>
                <a:lnTo>
                  <a:pt x="431" y="1838"/>
                </a:lnTo>
                <a:lnTo>
                  <a:pt x="440" y="1837"/>
                </a:lnTo>
                <a:lnTo>
                  <a:pt x="449" y="1839"/>
                </a:lnTo>
                <a:lnTo>
                  <a:pt x="459" y="1845"/>
                </a:lnTo>
                <a:lnTo>
                  <a:pt x="470" y="1854"/>
                </a:lnTo>
                <a:lnTo>
                  <a:pt x="477" y="1861"/>
                </a:lnTo>
                <a:lnTo>
                  <a:pt x="481" y="1870"/>
                </a:lnTo>
                <a:lnTo>
                  <a:pt x="485" y="1879"/>
                </a:lnTo>
                <a:lnTo>
                  <a:pt x="487" y="1889"/>
                </a:lnTo>
                <a:lnTo>
                  <a:pt x="486" y="1898"/>
                </a:lnTo>
                <a:lnTo>
                  <a:pt x="484" y="1907"/>
                </a:lnTo>
                <a:lnTo>
                  <a:pt x="478" y="1916"/>
                </a:lnTo>
                <a:lnTo>
                  <a:pt x="470" y="1922"/>
                </a:lnTo>
                <a:lnTo>
                  <a:pt x="458" y="1927"/>
                </a:lnTo>
                <a:lnTo>
                  <a:pt x="447" y="1927"/>
                </a:lnTo>
                <a:lnTo>
                  <a:pt x="437" y="1925"/>
                </a:lnTo>
                <a:lnTo>
                  <a:pt x="428" y="1920"/>
                </a:lnTo>
                <a:lnTo>
                  <a:pt x="422" y="1911"/>
                </a:lnTo>
                <a:lnTo>
                  <a:pt x="416" y="1902"/>
                </a:lnTo>
                <a:lnTo>
                  <a:pt x="412" y="1892"/>
                </a:lnTo>
                <a:lnTo>
                  <a:pt x="410" y="1894"/>
                </a:lnTo>
                <a:lnTo>
                  <a:pt x="406" y="1899"/>
                </a:lnTo>
                <a:lnTo>
                  <a:pt x="401" y="1905"/>
                </a:lnTo>
                <a:lnTo>
                  <a:pt x="398" y="1912"/>
                </a:lnTo>
                <a:lnTo>
                  <a:pt x="396" y="1921"/>
                </a:lnTo>
                <a:lnTo>
                  <a:pt x="395" y="1930"/>
                </a:lnTo>
                <a:lnTo>
                  <a:pt x="398" y="1939"/>
                </a:lnTo>
                <a:lnTo>
                  <a:pt x="404" y="1949"/>
                </a:lnTo>
                <a:lnTo>
                  <a:pt x="415" y="1957"/>
                </a:lnTo>
                <a:lnTo>
                  <a:pt x="425" y="1961"/>
                </a:lnTo>
                <a:lnTo>
                  <a:pt x="439" y="1965"/>
                </a:lnTo>
                <a:lnTo>
                  <a:pt x="455" y="1967"/>
                </a:lnTo>
                <a:lnTo>
                  <a:pt x="471" y="1968"/>
                </a:lnTo>
                <a:lnTo>
                  <a:pt x="489" y="1968"/>
                </a:lnTo>
                <a:lnTo>
                  <a:pt x="508" y="1967"/>
                </a:lnTo>
                <a:lnTo>
                  <a:pt x="526" y="1964"/>
                </a:lnTo>
                <a:lnTo>
                  <a:pt x="544" y="1960"/>
                </a:lnTo>
                <a:lnTo>
                  <a:pt x="561" y="1954"/>
                </a:lnTo>
                <a:lnTo>
                  <a:pt x="575" y="1947"/>
                </a:lnTo>
                <a:lnTo>
                  <a:pt x="587" y="1938"/>
                </a:lnTo>
                <a:lnTo>
                  <a:pt x="596" y="1927"/>
                </a:lnTo>
                <a:lnTo>
                  <a:pt x="601" y="1914"/>
                </a:lnTo>
                <a:lnTo>
                  <a:pt x="602" y="1900"/>
                </a:lnTo>
                <a:lnTo>
                  <a:pt x="599" y="1895"/>
                </a:lnTo>
                <a:lnTo>
                  <a:pt x="592" y="1891"/>
                </a:lnTo>
                <a:lnTo>
                  <a:pt x="581" y="1886"/>
                </a:lnTo>
                <a:lnTo>
                  <a:pt x="568" y="1882"/>
                </a:lnTo>
                <a:lnTo>
                  <a:pt x="554" y="1877"/>
                </a:lnTo>
                <a:lnTo>
                  <a:pt x="538" y="1872"/>
                </a:lnTo>
                <a:lnTo>
                  <a:pt x="524" y="1867"/>
                </a:lnTo>
                <a:lnTo>
                  <a:pt x="511" y="1861"/>
                </a:lnTo>
                <a:lnTo>
                  <a:pt x="526" y="1851"/>
                </a:lnTo>
                <a:lnTo>
                  <a:pt x="536" y="1847"/>
                </a:lnTo>
                <a:lnTo>
                  <a:pt x="543" y="1842"/>
                </a:lnTo>
                <a:lnTo>
                  <a:pt x="550" y="1837"/>
                </a:lnTo>
                <a:lnTo>
                  <a:pt x="554" y="1831"/>
                </a:lnTo>
                <a:lnTo>
                  <a:pt x="553" y="1823"/>
                </a:lnTo>
                <a:lnTo>
                  <a:pt x="543" y="1806"/>
                </a:lnTo>
                <a:lnTo>
                  <a:pt x="530" y="1790"/>
                </a:lnTo>
                <a:lnTo>
                  <a:pt x="513" y="1776"/>
                </a:lnTo>
                <a:lnTo>
                  <a:pt x="495" y="1765"/>
                </a:lnTo>
                <a:lnTo>
                  <a:pt x="474" y="1757"/>
                </a:lnTo>
                <a:lnTo>
                  <a:pt x="452" y="1749"/>
                </a:lnTo>
                <a:lnTo>
                  <a:pt x="429" y="1744"/>
                </a:lnTo>
                <a:lnTo>
                  <a:pt x="406" y="1740"/>
                </a:lnTo>
                <a:lnTo>
                  <a:pt x="383" y="1739"/>
                </a:lnTo>
                <a:lnTo>
                  <a:pt x="362" y="1738"/>
                </a:lnTo>
                <a:close/>
                <a:moveTo>
                  <a:pt x="589" y="1671"/>
                </a:moveTo>
                <a:lnTo>
                  <a:pt x="583" y="1674"/>
                </a:lnTo>
                <a:lnTo>
                  <a:pt x="575" y="1680"/>
                </a:lnTo>
                <a:lnTo>
                  <a:pt x="565" y="1686"/>
                </a:lnTo>
                <a:lnTo>
                  <a:pt x="554" y="1694"/>
                </a:lnTo>
                <a:lnTo>
                  <a:pt x="543" y="1702"/>
                </a:lnTo>
                <a:lnTo>
                  <a:pt x="532" y="1710"/>
                </a:lnTo>
                <a:lnTo>
                  <a:pt x="521" y="1718"/>
                </a:lnTo>
                <a:lnTo>
                  <a:pt x="511" y="1724"/>
                </a:lnTo>
                <a:lnTo>
                  <a:pt x="513" y="1727"/>
                </a:lnTo>
                <a:lnTo>
                  <a:pt x="518" y="1733"/>
                </a:lnTo>
                <a:lnTo>
                  <a:pt x="523" y="1740"/>
                </a:lnTo>
                <a:lnTo>
                  <a:pt x="532" y="1747"/>
                </a:lnTo>
                <a:lnTo>
                  <a:pt x="542" y="1755"/>
                </a:lnTo>
                <a:lnTo>
                  <a:pt x="553" y="1762"/>
                </a:lnTo>
                <a:lnTo>
                  <a:pt x="565" y="1768"/>
                </a:lnTo>
                <a:lnTo>
                  <a:pt x="579" y="1772"/>
                </a:lnTo>
                <a:lnTo>
                  <a:pt x="595" y="1773"/>
                </a:lnTo>
                <a:lnTo>
                  <a:pt x="610" y="1770"/>
                </a:lnTo>
                <a:lnTo>
                  <a:pt x="627" y="1762"/>
                </a:lnTo>
                <a:lnTo>
                  <a:pt x="626" y="1760"/>
                </a:lnTo>
                <a:lnTo>
                  <a:pt x="621" y="1743"/>
                </a:lnTo>
                <a:lnTo>
                  <a:pt x="618" y="1731"/>
                </a:lnTo>
                <a:lnTo>
                  <a:pt x="614" y="1718"/>
                </a:lnTo>
                <a:lnTo>
                  <a:pt x="609" y="1705"/>
                </a:lnTo>
                <a:lnTo>
                  <a:pt x="606" y="1692"/>
                </a:lnTo>
                <a:lnTo>
                  <a:pt x="601" y="1682"/>
                </a:lnTo>
                <a:lnTo>
                  <a:pt x="597" y="1674"/>
                </a:lnTo>
                <a:lnTo>
                  <a:pt x="594" y="1671"/>
                </a:lnTo>
                <a:lnTo>
                  <a:pt x="589" y="1671"/>
                </a:lnTo>
                <a:close/>
                <a:moveTo>
                  <a:pt x="915" y="1643"/>
                </a:moveTo>
                <a:lnTo>
                  <a:pt x="907" y="1646"/>
                </a:lnTo>
                <a:lnTo>
                  <a:pt x="902" y="1651"/>
                </a:lnTo>
                <a:lnTo>
                  <a:pt x="898" y="1658"/>
                </a:lnTo>
                <a:lnTo>
                  <a:pt x="897" y="1665"/>
                </a:lnTo>
                <a:lnTo>
                  <a:pt x="898" y="1672"/>
                </a:lnTo>
                <a:lnTo>
                  <a:pt x="901" y="1676"/>
                </a:lnTo>
                <a:lnTo>
                  <a:pt x="906" y="1678"/>
                </a:lnTo>
                <a:lnTo>
                  <a:pt x="916" y="1680"/>
                </a:lnTo>
                <a:lnTo>
                  <a:pt x="929" y="1680"/>
                </a:lnTo>
                <a:lnTo>
                  <a:pt x="944" y="1682"/>
                </a:lnTo>
                <a:lnTo>
                  <a:pt x="960" y="1684"/>
                </a:lnTo>
                <a:lnTo>
                  <a:pt x="976" y="1685"/>
                </a:lnTo>
                <a:lnTo>
                  <a:pt x="990" y="1686"/>
                </a:lnTo>
                <a:lnTo>
                  <a:pt x="985" y="1679"/>
                </a:lnTo>
                <a:lnTo>
                  <a:pt x="981" y="1670"/>
                </a:lnTo>
                <a:lnTo>
                  <a:pt x="976" y="1663"/>
                </a:lnTo>
                <a:lnTo>
                  <a:pt x="970" y="1659"/>
                </a:lnTo>
                <a:lnTo>
                  <a:pt x="964" y="1657"/>
                </a:lnTo>
                <a:lnTo>
                  <a:pt x="956" y="1653"/>
                </a:lnTo>
                <a:lnTo>
                  <a:pt x="946" y="1649"/>
                </a:lnTo>
                <a:lnTo>
                  <a:pt x="935" y="1647"/>
                </a:lnTo>
                <a:lnTo>
                  <a:pt x="925" y="1644"/>
                </a:lnTo>
                <a:lnTo>
                  <a:pt x="915" y="1643"/>
                </a:lnTo>
                <a:close/>
                <a:moveTo>
                  <a:pt x="517" y="1641"/>
                </a:moveTo>
                <a:lnTo>
                  <a:pt x="508" y="1641"/>
                </a:lnTo>
                <a:lnTo>
                  <a:pt x="496" y="1641"/>
                </a:lnTo>
                <a:lnTo>
                  <a:pt x="479" y="1642"/>
                </a:lnTo>
                <a:lnTo>
                  <a:pt x="461" y="1643"/>
                </a:lnTo>
                <a:lnTo>
                  <a:pt x="441" y="1645"/>
                </a:lnTo>
                <a:lnTo>
                  <a:pt x="402" y="1647"/>
                </a:lnTo>
                <a:lnTo>
                  <a:pt x="385" y="1647"/>
                </a:lnTo>
                <a:lnTo>
                  <a:pt x="371" y="1648"/>
                </a:lnTo>
                <a:lnTo>
                  <a:pt x="383" y="1659"/>
                </a:lnTo>
                <a:lnTo>
                  <a:pt x="392" y="1667"/>
                </a:lnTo>
                <a:lnTo>
                  <a:pt x="403" y="1674"/>
                </a:lnTo>
                <a:lnTo>
                  <a:pt x="415" y="1684"/>
                </a:lnTo>
                <a:lnTo>
                  <a:pt x="427" y="1691"/>
                </a:lnTo>
                <a:lnTo>
                  <a:pt x="438" y="1699"/>
                </a:lnTo>
                <a:lnTo>
                  <a:pt x="449" y="1706"/>
                </a:lnTo>
                <a:lnTo>
                  <a:pt x="457" y="1710"/>
                </a:lnTo>
                <a:lnTo>
                  <a:pt x="466" y="1707"/>
                </a:lnTo>
                <a:lnTo>
                  <a:pt x="477" y="1704"/>
                </a:lnTo>
                <a:lnTo>
                  <a:pt x="488" y="1698"/>
                </a:lnTo>
                <a:lnTo>
                  <a:pt x="499" y="1689"/>
                </a:lnTo>
                <a:lnTo>
                  <a:pt x="506" y="1672"/>
                </a:lnTo>
                <a:lnTo>
                  <a:pt x="510" y="1663"/>
                </a:lnTo>
                <a:lnTo>
                  <a:pt x="514" y="1654"/>
                </a:lnTo>
                <a:lnTo>
                  <a:pt x="517" y="1647"/>
                </a:lnTo>
                <a:lnTo>
                  <a:pt x="519" y="1642"/>
                </a:lnTo>
                <a:lnTo>
                  <a:pt x="520" y="1641"/>
                </a:lnTo>
                <a:lnTo>
                  <a:pt x="517" y="1641"/>
                </a:lnTo>
                <a:close/>
                <a:moveTo>
                  <a:pt x="737" y="1636"/>
                </a:moveTo>
                <a:lnTo>
                  <a:pt x="718" y="1638"/>
                </a:lnTo>
                <a:lnTo>
                  <a:pt x="707" y="1642"/>
                </a:lnTo>
                <a:lnTo>
                  <a:pt x="696" y="1647"/>
                </a:lnTo>
                <a:lnTo>
                  <a:pt x="687" y="1655"/>
                </a:lnTo>
                <a:lnTo>
                  <a:pt x="679" y="1663"/>
                </a:lnTo>
                <a:lnTo>
                  <a:pt x="674" y="1673"/>
                </a:lnTo>
                <a:lnTo>
                  <a:pt x="671" y="1683"/>
                </a:lnTo>
                <a:lnTo>
                  <a:pt x="670" y="1694"/>
                </a:lnTo>
                <a:lnTo>
                  <a:pt x="674" y="1704"/>
                </a:lnTo>
                <a:lnTo>
                  <a:pt x="681" y="1714"/>
                </a:lnTo>
                <a:lnTo>
                  <a:pt x="693" y="1724"/>
                </a:lnTo>
                <a:lnTo>
                  <a:pt x="686" y="1713"/>
                </a:lnTo>
                <a:lnTo>
                  <a:pt x="683" y="1704"/>
                </a:lnTo>
                <a:lnTo>
                  <a:pt x="682" y="1696"/>
                </a:lnTo>
                <a:lnTo>
                  <a:pt x="684" y="1691"/>
                </a:lnTo>
                <a:lnTo>
                  <a:pt x="687" y="1686"/>
                </a:lnTo>
                <a:lnTo>
                  <a:pt x="691" y="1683"/>
                </a:lnTo>
                <a:lnTo>
                  <a:pt x="696" y="1680"/>
                </a:lnTo>
                <a:lnTo>
                  <a:pt x="706" y="1674"/>
                </a:lnTo>
                <a:lnTo>
                  <a:pt x="717" y="1673"/>
                </a:lnTo>
                <a:lnTo>
                  <a:pt x="729" y="1674"/>
                </a:lnTo>
                <a:lnTo>
                  <a:pt x="740" y="1675"/>
                </a:lnTo>
                <a:lnTo>
                  <a:pt x="749" y="1678"/>
                </a:lnTo>
                <a:lnTo>
                  <a:pt x="756" y="1680"/>
                </a:lnTo>
                <a:lnTo>
                  <a:pt x="763" y="1684"/>
                </a:lnTo>
                <a:lnTo>
                  <a:pt x="762" y="1699"/>
                </a:lnTo>
                <a:lnTo>
                  <a:pt x="762" y="1711"/>
                </a:lnTo>
                <a:lnTo>
                  <a:pt x="767" y="1721"/>
                </a:lnTo>
                <a:lnTo>
                  <a:pt x="773" y="1729"/>
                </a:lnTo>
                <a:lnTo>
                  <a:pt x="787" y="1743"/>
                </a:lnTo>
                <a:lnTo>
                  <a:pt x="796" y="1750"/>
                </a:lnTo>
                <a:lnTo>
                  <a:pt x="805" y="1757"/>
                </a:lnTo>
                <a:lnTo>
                  <a:pt x="812" y="1765"/>
                </a:lnTo>
                <a:lnTo>
                  <a:pt x="818" y="1774"/>
                </a:lnTo>
                <a:lnTo>
                  <a:pt x="823" y="1786"/>
                </a:lnTo>
                <a:lnTo>
                  <a:pt x="825" y="1801"/>
                </a:lnTo>
                <a:lnTo>
                  <a:pt x="833" y="1800"/>
                </a:lnTo>
                <a:lnTo>
                  <a:pt x="843" y="1798"/>
                </a:lnTo>
                <a:lnTo>
                  <a:pt x="854" y="1796"/>
                </a:lnTo>
                <a:lnTo>
                  <a:pt x="864" y="1793"/>
                </a:lnTo>
                <a:lnTo>
                  <a:pt x="873" y="1790"/>
                </a:lnTo>
                <a:lnTo>
                  <a:pt x="880" y="1784"/>
                </a:lnTo>
                <a:lnTo>
                  <a:pt x="883" y="1777"/>
                </a:lnTo>
                <a:lnTo>
                  <a:pt x="886" y="1764"/>
                </a:lnTo>
                <a:lnTo>
                  <a:pt x="887" y="1750"/>
                </a:lnTo>
                <a:lnTo>
                  <a:pt x="886" y="1735"/>
                </a:lnTo>
                <a:lnTo>
                  <a:pt x="882" y="1720"/>
                </a:lnTo>
                <a:lnTo>
                  <a:pt x="876" y="1711"/>
                </a:lnTo>
                <a:lnTo>
                  <a:pt x="867" y="1701"/>
                </a:lnTo>
                <a:lnTo>
                  <a:pt x="856" y="1690"/>
                </a:lnTo>
                <a:lnTo>
                  <a:pt x="843" y="1680"/>
                </a:lnTo>
                <a:lnTo>
                  <a:pt x="831" y="1670"/>
                </a:lnTo>
                <a:lnTo>
                  <a:pt x="818" y="1662"/>
                </a:lnTo>
                <a:lnTo>
                  <a:pt x="808" y="1656"/>
                </a:lnTo>
                <a:lnTo>
                  <a:pt x="793" y="1648"/>
                </a:lnTo>
                <a:lnTo>
                  <a:pt x="775" y="1641"/>
                </a:lnTo>
                <a:lnTo>
                  <a:pt x="756" y="1637"/>
                </a:lnTo>
                <a:lnTo>
                  <a:pt x="737" y="1636"/>
                </a:lnTo>
                <a:close/>
                <a:moveTo>
                  <a:pt x="289" y="1557"/>
                </a:moveTo>
                <a:lnTo>
                  <a:pt x="338" y="1625"/>
                </a:lnTo>
                <a:lnTo>
                  <a:pt x="366" y="1622"/>
                </a:lnTo>
                <a:lnTo>
                  <a:pt x="389" y="1617"/>
                </a:lnTo>
                <a:lnTo>
                  <a:pt x="411" y="1610"/>
                </a:lnTo>
                <a:lnTo>
                  <a:pt x="429" y="1600"/>
                </a:lnTo>
                <a:lnTo>
                  <a:pt x="445" y="1587"/>
                </a:lnTo>
                <a:lnTo>
                  <a:pt x="289" y="1557"/>
                </a:lnTo>
                <a:close/>
                <a:moveTo>
                  <a:pt x="247" y="1427"/>
                </a:moveTo>
                <a:lnTo>
                  <a:pt x="272" y="1511"/>
                </a:lnTo>
                <a:lnTo>
                  <a:pt x="363" y="1511"/>
                </a:lnTo>
                <a:lnTo>
                  <a:pt x="363" y="1496"/>
                </a:lnTo>
                <a:lnTo>
                  <a:pt x="247" y="1427"/>
                </a:lnTo>
                <a:close/>
                <a:moveTo>
                  <a:pt x="826" y="1425"/>
                </a:moveTo>
                <a:lnTo>
                  <a:pt x="816" y="1426"/>
                </a:lnTo>
                <a:lnTo>
                  <a:pt x="805" y="1427"/>
                </a:lnTo>
                <a:lnTo>
                  <a:pt x="783" y="1433"/>
                </a:lnTo>
                <a:lnTo>
                  <a:pt x="773" y="1437"/>
                </a:lnTo>
                <a:lnTo>
                  <a:pt x="763" y="1442"/>
                </a:lnTo>
                <a:lnTo>
                  <a:pt x="755" y="1449"/>
                </a:lnTo>
                <a:lnTo>
                  <a:pt x="748" y="1457"/>
                </a:lnTo>
                <a:lnTo>
                  <a:pt x="743" y="1468"/>
                </a:lnTo>
                <a:lnTo>
                  <a:pt x="741" y="1481"/>
                </a:lnTo>
                <a:lnTo>
                  <a:pt x="742" y="1496"/>
                </a:lnTo>
                <a:lnTo>
                  <a:pt x="747" y="1507"/>
                </a:lnTo>
                <a:lnTo>
                  <a:pt x="753" y="1515"/>
                </a:lnTo>
                <a:lnTo>
                  <a:pt x="762" y="1521"/>
                </a:lnTo>
                <a:lnTo>
                  <a:pt x="771" y="1524"/>
                </a:lnTo>
                <a:lnTo>
                  <a:pt x="781" y="1526"/>
                </a:lnTo>
                <a:lnTo>
                  <a:pt x="790" y="1526"/>
                </a:lnTo>
                <a:lnTo>
                  <a:pt x="800" y="1526"/>
                </a:lnTo>
                <a:lnTo>
                  <a:pt x="799" y="1525"/>
                </a:lnTo>
                <a:lnTo>
                  <a:pt x="796" y="1521"/>
                </a:lnTo>
                <a:lnTo>
                  <a:pt x="794" y="1515"/>
                </a:lnTo>
                <a:lnTo>
                  <a:pt x="793" y="1507"/>
                </a:lnTo>
                <a:lnTo>
                  <a:pt x="794" y="1498"/>
                </a:lnTo>
                <a:lnTo>
                  <a:pt x="800" y="1488"/>
                </a:lnTo>
                <a:lnTo>
                  <a:pt x="808" y="1481"/>
                </a:lnTo>
                <a:lnTo>
                  <a:pt x="817" y="1476"/>
                </a:lnTo>
                <a:lnTo>
                  <a:pt x="827" y="1473"/>
                </a:lnTo>
                <a:lnTo>
                  <a:pt x="838" y="1473"/>
                </a:lnTo>
                <a:lnTo>
                  <a:pt x="849" y="1477"/>
                </a:lnTo>
                <a:lnTo>
                  <a:pt x="858" y="1482"/>
                </a:lnTo>
                <a:lnTo>
                  <a:pt x="866" y="1493"/>
                </a:lnTo>
                <a:lnTo>
                  <a:pt x="873" y="1510"/>
                </a:lnTo>
                <a:lnTo>
                  <a:pt x="875" y="1527"/>
                </a:lnTo>
                <a:lnTo>
                  <a:pt x="871" y="1543"/>
                </a:lnTo>
                <a:lnTo>
                  <a:pt x="864" y="1558"/>
                </a:lnTo>
                <a:lnTo>
                  <a:pt x="852" y="1571"/>
                </a:lnTo>
                <a:lnTo>
                  <a:pt x="837" y="1581"/>
                </a:lnTo>
                <a:lnTo>
                  <a:pt x="819" y="1589"/>
                </a:lnTo>
                <a:lnTo>
                  <a:pt x="801" y="1594"/>
                </a:lnTo>
                <a:lnTo>
                  <a:pt x="781" y="1596"/>
                </a:lnTo>
                <a:lnTo>
                  <a:pt x="762" y="1593"/>
                </a:lnTo>
                <a:lnTo>
                  <a:pt x="742" y="1587"/>
                </a:lnTo>
                <a:lnTo>
                  <a:pt x="729" y="1581"/>
                </a:lnTo>
                <a:lnTo>
                  <a:pt x="720" y="1575"/>
                </a:lnTo>
                <a:lnTo>
                  <a:pt x="707" y="1562"/>
                </a:lnTo>
                <a:lnTo>
                  <a:pt x="701" y="1553"/>
                </a:lnTo>
                <a:lnTo>
                  <a:pt x="693" y="1542"/>
                </a:lnTo>
                <a:lnTo>
                  <a:pt x="685" y="1527"/>
                </a:lnTo>
                <a:lnTo>
                  <a:pt x="680" y="1515"/>
                </a:lnTo>
                <a:lnTo>
                  <a:pt x="679" y="1503"/>
                </a:lnTo>
                <a:lnTo>
                  <a:pt x="681" y="1492"/>
                </a:lnTo>
                <a:lnTo>
                  <a:pt x="692" y="1459"/>
                </a:lnTo>
                <a:lnTo>
                  <a:pt x="694" y="1447"/>
                </a:lnTo>
                <a:lnTo>
                  <a:pt x="693" y="1435"/>
                </a:lnTo>
                <a:lnTo>
                  <a:pt x="668" y="1445"/>
                </a:lnTo>
                <a:lnTo>
                  <a:pt x="643" y="1456"/>
                </a:lnTo>
                <a:lnTo>
                  <a:pt x="619" y="1467"/>
                </a:lnTo>
                <a:lnTo>
                  <a:pt x="595" y="1477"/>
                </a:lnTo>
                <a:lnTo>
                  <a:pt x="567" y="1487"/>
                </a:lnTo>
                <a:lnTo>
                  <a:pt x="536" y="1496"/>
                </a:lnTo>
                <a:lnTo>
                  <a:pt x="571" y="1521"/>
                </a:lnTo>
                <a:lnTo>
                  <a:pt x="606" y="1544"/>
                </a:lnTo>
                <a:lnTo>
                  <a:pt x="641" y="1564"/>
                </a:lnTo>
                <a:lnTo>
                  <a:pt x="679" y="1582"/>
                </a:lnTo>
                <a:lnTo>
                  <a:pt x="718" y="1597"/>
                </a:lnTo>
                <a:lnTo>
                  <a:pt x="759" y="1608"/>
                </a:lnTo>
                <a:lnTo>
                  <a:pt x="803" y="1617"/>
                </a:lnTo>
                <a:lnTo>
                  <a:pt x="849" y="1623"/>
                </a:lnTo>
                <a:lnTo>
                  <a:pt x="899" y="1625"/>
                </a:lnTo>
                <a:lnTo>
                  <a:pt x="899" y="1587"/>
                </a:lnTo>
                <a:lnTo>
                  <a:pt x="906" y="1587"/>
                </a:lnTo>
                <a:lnTo>
                  <a:pt x="915" y="1589"/>
                </a:lnTo>
                <a:lnTo>
                  <a:pt x="924" y="1591"/>
                </a:lnTo>
                <a:lnTo>
                  <a:pt x="933" y="1593"/>
                </a:lnTo>
                <a:lnTo>
                  <a:pt x="941" y="1594"/>
                </a:lnTo>
                <a:lnTo>
                  <a:pt x="948" y="1594"/>
                </a:lnTo>
                <a:lnTo>
                  <a:pt x="956" y="1592"/>
                </a:lnTo>
                <a:lnTo>
                  <a:pt x="961" y="1587"/>
                </a:lnTo>
                <a:lnTo>
                  <a:pt x="965" y="1580"/>
                </a:lnTo>
                <a:lnTo>
                  <a:pt x="967" y="1568"/>
                </a:lnTo>
                <a:lnTo>
                  <a:pt x="967" y="1553"/>
                </a:lnTo>
                <a:lnTo>
                  <a:pt x="965" y="1537"/>
                </a:lnTo>
                <a:lnTo>
                  <a:pt x="962" y="1521"/>
                </a:lnTo>
                <a:lnTo>
                  <a:pt x="957" y="1503"/>
                </a:lnTo>
                <a:lnTo>
                  <a:pt x="950" y="1487"/>
                </a:lnTo>
                <a:lnTo>
                  <a:pt x="943" y="1471"/>
                </a:lnTo>
                <a:lnTo>
                  <a:pt x="934" y="1459"/>
                </a:lnTo>
                <a:lnTo>
                  <a:pt x="924" y="1450"/>
                </a:lnTo>
                <a:lnTo>
                  <a:pt x="913" y="1444"/>
                </a:lnTo>
                <a:lnTo>
                  <a:pt x="898" y="1438"/>
                </a:lnTo>
                <a:lnTo>
                  <a:pt x="882" y="1432"/>
                </a:lnTo>
                <a:lnTo>
                  <a:pt x="863" y="1427"/>
                </a:lnTo>
                <a:lnTo>
                  <a:pt x="844" y="1425"/>
                </a:lnTo>
                <a:lnTo>
                  <a:pt x="826" y="1425"/>
                </a:lnTo>
                <a:close/>
                <a:moveTo>
                  <a:pt x="454" y="1374"/>
                </a:moveTo>
                <a:lnTo>
                  <a:pt x="495" y="1466"/>
                </a:lnTo>
                <a:lnTo>
                  <a:pt x="619" y="1389"/>
                </a:lnTo>
                <a:lnTo>
                  <a:pt x="619" y="1382"/>
                </a:lnTo>
                <a:lnTo>
                  <a:pt x="454" y="1374"/>
                </a:lnTo>
                <a:close/>
                <a:moveTo>
                  <a:pt x="734" y="1260"/>
                </a:moveTo>
                <a:lnTo>
                  <a:pt x="747" y="1280"/>
                </a:lnTo>
                <a:lnTo>
                  <a:pt x="763" y="1297"/>
                </a:lnTo>
                <a:lnTo>
                  <a:pt x="781" y="1312"/>
                </a:lnTo>
                <a:lnTo>
                  <a:pt x="801" y="1326"/>
                </a:lnTo>
                <a:lnTo>
                  <a:pt x="822" y="1339"/>
                </a:lnTo>
                <a:lnTo>
                  <a:pt x="866" y="1361"/>
                </a:lnTo>
                <a:lnTo>
                  <a:pt x="889" y="1371"/>
                </a:lnTo>
                <a:lnTo>
                  <a:pt x="911" y="1382"/>
                </a:lnTo>
                <a:lnTo>
                  <a:pt x="932" y="1394"/>
                </a:lnTo>
                <a:lnTo>
                  <a:pt x="953" y="1407"/>
                </a:lnTo>
                <a:lnTo>
                  <a:pt x="971" y="1422"/>
                </a:lnTo>
                <a:lnTo>
                  <a:pt x="989" y="1439"/>
                </a:lnTo>
                <a:lnTo>
                  <a:pt x="1002" y="1459"/>
                </a:lnTo>
                <a:lnTo>
                  <a:pt x="1014" y="1481"/>
                </a:lnTo>
                <a:lnTo>
                  <a:pt x="1023" y="1481"/>
                </a:lnTo>
                <a:lnTo>
                  <a:pt x="1031" y="1260"/>
                </a:lnTo>
                <a:lnTo>
                  <a:pt x="989" y="1268"/>
                </a:lnTo>
                <a:lnTo>
                  <a:pt x="948" y="1271"/>
                </a:lnTo>
                <a:lnTo>
                  <a:pt x="908" y="1272"/>
                </a:lnTo>
                <a:lnTo>
                  <a:pt x="868" y="1270"/>
                </a:lnTo>
                <a:lnTo>
                  <a:pt x="826" y="1267"/>
                </a:lnTo>
                <a:lnTo>
                  <a:pt x="782" y="1263"/>
                </a:lnTo>
                <a:lnTo>
                  <a:pt x="734" y="1260"/>
                </a:lnTo>
                <a:close/>
                <a:moveTo>
                  <a:pt x="429" y="1245"/>
                </a:moveTo>
                <a:lnTo>
                  <a:pt x="437" y="1351"/>
                </a:lnTo>
                <a:lnTo>
                  <a:pt x="553" y="1306"/>
                </a:lnTo>
                <a:lnTo>
                  <a:pt x="429" y="1245"/>
                </a:lnTo>
                <a:close/>
                <a:moveTo>
                  <a:pt x="223" y="1245"/>
                </a:moveTo>
                <a:lnTo>
                  <a:pt x="247" y="1405"/>
                </a:lnTo>
                <a:lnTo>
                  <a:pt x="355" y="1435"/>
                </a:lnTo>
                <a:lnTo>
                  <a:pt x="338" y="1420"/>
                </a:lnTo>
                <a:lnTo>
                  <a:pt x="223" y="1245"/>
                </a:lnTo>
                <a:close/>
                <a:moveTo>
                  <a:pt x="1014" y="1176"/>
                </a:moveTo>
                <a:lnTo>
                  <a:pt x="998" y="1191"/>
                </a:lnTo>
                <a:lnTo>
                  <a:pt x="980" y="1201"/>
                </a:lnTo>
                <a:lnTo>
                  <a:pt x="959" y="1208"/>
                </a:lnTo>
                <a:lnTo>
                  <a:pt x="937" y="1213"/>
                </a:lnTo>
                <a:lnTo>
                  <a:pt x="915" y="1215"/>
                </a:lnTo>
                <a:lnTo>
                  <a:pt x="891" y="1216"/>
                </a:lnTo>
                <a:lnTo>
                  <a:pt x="866" y="1217"/>
                </a:lnTo>
                <a:lnTo>
                  <a:pt x="814" y="1217"/>
                </a:lnTo>
                <a:lnTo>
                  <a:pt x="786" y="1218"/>
                </a:lnTo>
                <a:lnTo>
                  <a:pt x="759" y="1222"/>
                </a:lnTo>
                <a:lnTo>
                  <a:pt x="762" y="1223"/>
                </a:lnTo>
                <a:lnTo>
                  <a:pt x="768" y="1224"/>
                </a:lnTo>
                <a:lnTo>
                  <a:pt x="779" y="1226"/>
                </a:lnTo>
                <a:lnTo>
                  <a:pt x="793" y="1229"/>
                </a:lnTo>
                <a:lnTo>
                  <a:pt x="809" y="1231"/>
                </a:lnTo>
                <a:lnTo>
                  <a:pt x="828" y="1234"/>
                </a:lnTo>
                <a:lnTo>
                  <a:pt x="849" y="1235"/>
                </a:lnTo>
                <a:lnTo>
                  <a:pt x="871" y="1237"/>
                </a:lnTo>
                <a:lnTo>
                  <a:pt x="893" y="1237"/>
                </a:lnTo>
                <a:lnTo>
                  <a:pt x="915" y="1235"/>
                </a:lnTo>
                <a:lnTo>
                  <a:pt x="938" y="1233"/>
                </a:lnTo>
                <a:lnTo>
                  <a:pt x="959" y="1228"/>
                </a:lnTo>
                <a:lnTo>
                  <a:pt x="979" y="1221"/>
                </a:lnTo>
                <a:lnTo>
                  <a:pt x="996" y="1212"/>
                </a:lnTo>
                <a:lnTo>
                  <a:pt x="1011" y="1199"/>
                </a:lnTo>
                <a:lnTo>
                  <a:pt x="1023" y="1184"/>
                </a:lnTo>
                <a:lnTo>
                  <a:pt x="1014" y="1176"/>
                </a:lnTo>
                <a:close/>
                <a:moveTo>
                  <a:pt x="429" y="1077"/>
                </a:moveTo>
                <a:lnTo>
                  <a:pt x="421" y="1207"/>
                </a:lnTo>
                <a:lnTo>
                  <a:pt x="437" y="1207"/>
                </a:lnTo>
                <a:lnTo>
                  <a:pt x="528" y="1229"/>
                </a:lnTo>
                <a:lnTo>
                  <a:pt x="429" y="1077"/>
                </a:lnTo>
                <a:close/>
                <a:moveTo>
                  <a:pt x="775" y="1039"/>
                </a:moveTo>
                <a:lnTo>
                  <a:pt x="784" y="1061"/>
                </a:lnTo>
                <a:lnTo>
                  <a:pt x="794" y="1081"/>
                </a:lnTo>
                <a:lnTo>
                  <a:pt x="803" y="1100"/>
                </a:lnTo>
                <a:lnTo>
                  <a:pt x="812" y="1117"/>
                </a:lnTo>
                <a:lnTo>
                  <a:pt x="822" y="1131"/>
                </a:lnTo>
                <a:lnTo>
                  <a:pt x="833" y="1143"/>
                </a:lnTo>
                <a:lnTo>
                  <a:pt x="846" y="1153"/>
                </a:lnTo>
                <a:lnTo>
                  <a:pt x="860" y="1162"/>
                </a:lnTo>
                <a:lnTo>
                  <a:pt x="875" y="1167"/>
                </a:lnTo>
                <a:lnTo>
                  <a:pt x="893" y="1169"/>
                </a:lnTo>
                <a:lnTo>
                  <a:pt x="913" y="1169"/>
                </a:lnTo>
                <a:lnTo>
                  <a:pt x="936" y="1167"/>
                </a:lnTo>
                <a:lnTo>
                  <a:pt x="961" y="1162"/>
                </a:lnTo>
                <a:lnTo>
                  <a:pt x="990" y="1153"/>
                </a:lnTo>
                <a:lnTo>
                  <a:pt x="969" y="1142"/>
                </a:lnTo>
                <a:lnTo>
                  <a:pt x="946" y="1130"/>
                </a:lnTo>
                <a:lnTo>
                  <a:pt x="922" y="1117"/>
                </a:lnTo>
                <a:lnTo>
                  <a:pt x="874" y="1088"/>
                </a:lnTo>
                <a:lnTo>
                  <a:pt x="851" y="1075"/>
                </a:lnTo>
                <a:lnTo>
                  <a:pt x="829" y="1063"/>
                </a:lnTo>
                <a:lnTo>
                  <a:pt x="809" y="1052"/>
                </a:lnTo>
                <a:lnTo>
                  <a:pt x="791" y="1044"/>
                </a:lnTo>
                <a:lnTo>
                  <a:pt x="775" y="1039"/>
                </a:lnTo>
                <a:close/>
                <a:moveTo>
                  <a:pt x="676" y="1039"/>
                </a:moveTo>
                <a:lnTo>
                  <a:pt x="693" y="1199"/>
                </a:lnTo>
                <a:lnTo>
                  <a:pt x="792" y="1176"/>
                </a:lnTo>
                <a:lnTo>
                  <a:pt x="784" y="1161"/>
                </a:lnTo>
                <a:lnTo>
                  <a:pt x="776" y="1144"/>
                </a:lnTo>
                <a:lnTo>
                  <a:pt x="768" y="1126"/>
                </a:lnTo>
                <a:lnTo>
                  <a:pt x="760" y="1108"/>
                </a:lnTo>
                <a:lnTo>
                  <a:pt x="751" y="1091"/>
                </a:lnTo>
                <a:lnTo>
                  <a:pt x="742" y="1075"/>
                </a:lnTo>
                <a:lnTo>
                  <a:pt x="734" y="1061"/>
                </a:lnTo>
                <a:lnTo>
                  <a:pt x="726" y="1052"/>
                </a:lnTo>
                <a:lnTo>
                  <a:pt x="718" y="1047"/>
                </a:lnTo>
                <a:lnTo>
                  <a:pt x="706" y="1043"/>
                </a:lnTo>
                <a:lnTo>
                  <a:pt x="696" y="1042"/>
                </a:lnTo>
                <a:lnTo>
                  <a:pt x="684" y="1040"/>
                </a:lnTo>
                <a:lnTo>
                  <a:pt x="676" y="1039"/>
                </a:lnTo>
                <a:close/>
                <a:moveTo>
                  <a:pt x="324" y="1024"/>
                </a:moveTo>
                <a:lnTo>
                  <a:pt x="313" y="1025"/>
                </a:lnTo>
                <a:lnTo>
                  <a:pt x="302" y="1026"/>
                </a:lnTo>
                <a:lnTo>
                  <a:pt x="289" y="1029"/>
                </a:lnTo>
                <a:lnTo>
                  <a:pt x="277" y="1032"/>
                </a:lnTo>
                <a:lnTo>
                  <a:pt x="264" y="1037"/>
                </a:lnTo>
                <a:lnTo>
                  <a:pt x="253" y="1044"/>
                </a:lnTo>
                <a:lnTo>
                  <a:pt x="243" y="1054"/>
                </a:lnTo>
                <a:lnTo>
                  <a:pt x="236" y="1064"/>
                </a:lnTo>
                <a:lnTo>
                  <a:pt x="231" y="1077"/>
                </a:lnTo>
                <a:lnTo>
                  <a:pt x="228" y="1101"/>
                </a:lnTo>
                <a:lnTo>
                  <a:pt x="230" y="1126"/>
                </a:lnTo>
                <a:lnTo>
                  <a:pt x="235" y="1154"/>
                </a:lnTo>
                <a:lnTo>
                  <a:pt x="243" y="1182"/>
                </a:lnTo>
                <a:lnTo>
                  <a:pt x="254" y="1210"/>
                </a:lnTo>
                <a:lnTo>
                  <a:pt x="267" y="1238"/>
                </a:lnTo>
                <a:lnTo>
                  <a:pt x="282" y="1266"/>
                </a:lnTo>
                <a:lnTo>
                  <a:pt x="300" y="1292"/>
                </a:lnTo>
                <a:lnTo>
                  <a:pt x="318" y="1317"/>
                </a:lnTo>
                <a:lnTo>
                  <a:pt x="338" y="1339"/>
                </a:lnTo>
                <a:lnTo>
                  <a:pt x="358" y="1358"/>
                </a:lnTo>
                <a:lnTo>
                  <a:pt x="379" y="1374"/>
                </a:lnTo>
                <a:lnTo>
                  <a:pt x="371" y="1100"/>
                </a:lnTo>
                <a:lnTo>
                  <a:pt x="359" y="1099"/>
                </a:lnTo>
                <a:lnTo>
                  <a:pt x="334" y="1098"/>
                </a:lnTo>
                <a:lnTo>
                  <a:pt x="323" y="1095"/>
                </a:lnTo>
                <a:lnTo>
                  <a:pt x="313" y="1092"/>
                </a:lnTo>
                <a:lnTo>
                  <a:pt x="305" y="1085"/>
                </a:lnTo>
                <a:lnTo>
                  <a:pt x="303" y="1078"/>
                </a:lnTo>
                <a:lnTo>
                  <a:pt x="305" y="1070"/>
                </a:lnTo>
                <a:lnTo>
                  <a:pt x="310" y="1061"/>
                </a:lnTo>
                <a:lnTo>
                  <a:pt x="317" y="1052"/>
                </a:lnTo>
                <a:lnTo>
                  <a:pt x="325" y="1043"/>
                </a:lnTo>
                <a:lnTo>
                  <a:pt x="333" y="1033"/>
                </a:lnTo>
                <a:lnTo>
                  <a:pt x="338" y="1024"/>
                </a:lnTo>
                <a:lnTo>
                  <a:pt x="324" y="1024"/>
                </a:lnTo>
                <a:close/>
                <a:moveTo>
                  <a:pt x="891" y="917"/>
                </a:moveTo>
                <a:lnTo>
                  <a:pt x="893" y="938"/>
                </a:lnTo>
                <a:lnTo>
                  <a:pt x="895" y="960"/>
                </a:lnTo>
                <a:lnTo>
                  <a:pt x="895" y="984"/>
                </a:lnTo>
                <a:lnTo>
                  <a:pt x="896" y="1007"/>
                </a:lnTo>
                <a:lnTo>
                  <a:pt x="898" y="1030"/>
                </a:lnTo>
                <a:lnTo>
                  <a:pt x="901" y="1052"/>
                </a:lnTo>
                <a:lnTo>
                  <a:pt x="906" y="1073"/>
                </a:lnTo>
                <a:lnTo>
                  <a:pt x="915" y="1092"/>
                </a:lnTo>
                <a:lnTo>
                  <a:pt x="981" y="1108"/>
                </a:lnTo>
                <a:lnTo>
                  <a:pt x="976" y="1090"/>
                </a:lnTo>
                <a:lnTo>
                  <a:pt x="971" y="1071"/>
                </a:lnTo>
                <a:lnTo>
                  <a:pt x="969" y="1054"/>
                </a:lnTo>
                <a:lnTo>
                  <a:pt x="966" y="1035"/>
                </a:lnTo>
                <a:lnTo>
                  <a:pt x="964" y="1018"/>
                </a:lnTo>
                <a:lnTo>
                  <a:pt x="960" y="1001"/>
                </a:lnTo>
                <a:lnTo>
                  <a:pt x="957" y="985"/>
                </a:lnTo>
                <a:lnTo>
                  <a:pt x="952" y="970"/>
                </a:lnTo>
                <a:lnTo>
                  <a:pt x="946" y="956"/>
                </a:lnTo>
                <a:lnTo>
                  <a:pt x="937" y="944"/>
                </a:lnTo>
                <a:lnTo>
                  <a:pt x="925" y="933"/>
                </a:lnTo>
                <a:lnTo>
                  <a:pt x="909" y="924"/>
                </a:lnTo>
                <a:lnTo>
                  <a:pt x="891" y="917"/>
                </a:lnTo>
                <a:close/>
                <a:moveTo>
                  <a:pt x="495" y="864"/>
                </a:moveTo>
                <a:lnTo>
                  <a:pt x="445" y="1024"/>
                </a:lnTo>
                <a:lnTo>
                  <a:pt x="459" y="1037"/>
                </a:lnTo>
                <a:lnTo>
                  <a:pt x="471" y="1052"/>
                </a:lnTo>
                <a:lnTo>
                  <a:pt x="482" y="1066"/>
                </a:lnTo>
                <a:lnTo>
                  <a:pt x="504" y="1097"/>
                </a:lnTo>
                <a:lnTo>
                  <a:pt x="515" y="1111"/>
                </a:lnTo>
                <a:lnTo>
                  <a:pt x="528" y="1125"/>
                </a:lnTo>
                <a:lnTo>
                  <a:pt x="543" y="1136"/>
                </a:lnTo>
                <a:lnTo>
                  <a:pt x="561" y="1146"/>
                </a:lnTo>
                <a:lnTo>
                  <a:pt x="561" y="1138"/>
                </a:lnTo>
                <a:lnTo>
                  <a:pt x="495" y="864"/>
                </a:lnTo>
                <a:close/>
                <a:moveTo>
                  <a:pt x="971" y="749"/>
                </a:moveTo>
                <a:lnTo>
                  <a:pt x="959" y="751"/>
                </a:lnTo>
                <a:lnTo>
                  <a:pt x="946" y="755"/>
                </a:lnTo>
                <a:lnTo>
                  <a:pt x="934" y="762"/>
                </a:lnTo>
                <a:lnTo>
                  <a:pt x="924" y="773"/>
                </a:lnTo>
                <a:lnTo>
                  <a:pt x="920" y="780"/>
                </a:lnTo>
                <a:lnTo>
                  <a:pt x="917" y="792"/>
                </a:lnTo>
                <a:lnTo>
                  <a:pt x="916" y="806"/>
                </a:lnTo>
                <a:lnTo>
                  <a:pt x="915" y="820"/>
                </a:lnTo>
                <a:lnTo>
                  <a:pt x="915" y="849"/>
                </a:lnTo>
                <a:lnTo>
                  <a:pt x="932" y="856"/>
                </a:lnTo>
                <a:lnTo>
                  <a:pt x="942" y="847"/>
                </a:lnTo>
                <a:lnTo>
                  <a:pt x="951" y="837"/>
                </a:lnTo>
                <a:lnTo>
                  <a:pt x="960" y="828"/>
                </a:lnTo>
                <a:lnTo>
                  <a:pt x="969" y="822"/>
                </a:lnTo>
                <a:lnTo>
                  <a:pt x="977" y="817"/>
                </a:lnTo>
                <a:lnTo>
                  <a:pt x="984" y="817"/>
                </a:lnTo>
                <a:lnTo>
                  <a:pt x="991" y="822"/>
                </a:lnTo>
                <a:lnTo>
                  <a:pt x="995" y="828"/>
                </a:lnTo>
                <a:lnTo>
                  <a:pt x="996" y="838"/>
                </a:lnTo>
                <a:lnTo>
                  <a:pt x="995" y="850"/>
                </a:lnTo>
                <a:lnTo>
                  <a:pt x="992" y="862"/>
                </a:lnTo>
                <a:lnTo>
                  <a:pt x="989" y="877"/>
                </a:lnTo>
                <a:lnTo>
                  <a:pt x="983" y="891"/>
                </a:lnTo>
                <a:lnTo>
                  <a:pt x="979" y="905"/>
                </a:lnTo>
                <a:lnTo>
                  <a:pt x="973" y="917"/>
                </a:lnTo>
                <a:lnTo>
                  <a:pt x="977" y="918"/>
                </a:lnTo>
                <a:lnTo>
                  <a:pt x="982" y="919"/>
                </a:lnTo>
                <a:lnTo>
                  <a:pt x="988" y="919"/>
                </a:lnTo>
                <a:lnTo>
                  <a:pt x="994" y="917"/>
                </a:lnTo>
                <a:lnTo>
                  <a:pt x="1002" y="914"/>
                </a:lnTo>
                <a:lnTo>
                  <a:pt x="1012" y="908"/>
                </a:lnTo>
                <a:lnTo>
                  <a:pt x="1023" y="898"/>
                </a:lnTo>
                <a:lnTo>
                  <a:pt x="1026" y="891"/>
                </a:lnTo>
                <a:lnTo>
                  <a:pt x="1029" y="881"/>
                </a:lnTo>
                <a:lnTo>
                  <a:pt x="1032" y="867"/>
                </a:lnTo>
                <a:lnTo>
                  <a:pt x="1034" y="852"/>
                </a:lnTo>
                <a:lnTo>
                  <a:pt x="1035" y="836"/>
                </a:lnTo>
                <a:lnTo>
                  <a:pt x="1036" y="820"/>
                </a:lnTo>
                <a:lnTo>
                  <a:pt x="1036" y="805"/>
                </a:lnTo>
                <a:lnTo>
                  <a:pt x="1035" y="790"/>
                </a:lnTo>
                <a:lnTo>
                  <a:pt x="1034" y="780"/>
                </a:lnTo>
                <a:lnTo>
                  <a:pt x="1031" y="773"/>
                </a:lnTo>
                <a:lnTo>
                  <a:pt x="1025" y="767"/>
                </a:lnTo>
                <a:lnTo>
                  <a:pt x="1018" y="761"/>
                </a:lnTo>
                <a:lnTo>
                  <a:pt x="1008" y="756"/>
                </a:lnTo>
                <a:lnTo>
                  <a:pt x="997" y="752"/>
                </a:lnTo>
                <a:lnTo>
                  <a:pt x="984" y="750"/>
                </a:lnTo>
                <a:lnTo>
                  <a:pt x="971" y="749"/>
                </a:lnTo>
                <a:close/>
                <a:moveTo>
                  <a:pt x="585" y="724"/>
                </a:moveTo>
                <a:lnTo>
                  <a:pt x="569" y="727"/>
                </a:lnTo>
                <a:lnTo>
                  <a:pt x="558" y="734"/>
                </a:lnTo>
                <a:lnTo>
                  <a:pt x="550" y="745"/>
                </a:lnTo>
                <a:lnTo>
                  <a:pt x="544" y="757"/>
                </a:lnTo>
                <a:lnTo>
                  <a:pt x="543" y="777"/>
                </a:lnTo>
                <a:lnTo>
                  <a:pt x="543" y="801"/>
                </a:lnTo>
                <a:lnTo>
                  <a:pt x="544" y="827"/>
                </a:lnTo>
                <a:lnTo>
                  <a:pt x="547" y="855"/>
                </a:lnTo>
                <a:lnTo>
                  <a:pt x="558" y="916"/>
                </a:lnTo>
                <a:lnTo>
                  <a:pt x="565" y="946"/>
                </a:lnTo>
                <a:lnTo>
                  <a:pt x="572" y="977"/>
                </a:lnTo>
                <a:lnTo>
                  <a:pt x="578" y="1005"/>
                </a:lnTo>
                <a:lnTo>
                  <a:pt x="586" y="1032"/>
                </a:lnTo>
                <a:lnTo>
                  <a:pt x="602" y="1032"/>
                </a:lnTo>
                <a:lnTo>
                  <a:pt x="604" y="993"/>
                </a:lnTo>
                <a:lnTo>
                  <a:pt x="609" y="958"/>
                </a:lnTo>
                <a:lnTo>
                  <a:pt x="617" y="923"/>
                </a:lnTo>
                <a:lnTo>
                  <a:pt x="627" y="892"/>
                </a:lnTo>
                <a:lnTo>
                  <a:pt x="639" y="861"/>
                </a:lnTo>
                <a:lnTo>
                  <a:pt x="652" y="834"/>
                </a:lnTo>
                <a:lnTo>
                  <a:pt x="640" y="828"/>
                </a:lnTo>
                <a:lnTo>
                  <a:pt x="628" y="823"/>
                </a:lnTo>
                <a:lnTo>
                  <a:pt x="602" y="812"/>
                </a:lnTo>
                <a:lnTo>
                  <a:pt x="592" y="808"/>
                </a:lnTo>
                <a:lnTo>
                  <a:pt x="584" y="804"/>
                </a:lnTo>
                <a:lnTo>
                  <a:pt x="580" y="801"/>
                </a:lnTo>
                <a:lnTo>
                  <a:pt x="576" y="793"/>
                </a:lnTo>
                <a:lnTo>
                  <a:pt x="574" y="784"/>
                </a:lnTo>
                <a:lnTo>
                  <a:pt x="575" y="773"/>
                </a:lnTo>
                <a:lnTo>
                  <a:pt x="579" y="764"/>
                </a:lnTo>
                <a:lnTo>
                  <a:pt x="586" y="756"/>
                </a:lnTo>
                <a:lnTo>
                  <a:pt x="595" y="751"/>
                </a:lnTo>
                <a:lnTo>
                  <a:pt x="605" y="750"/>
                </a:lnTo>
                <a:lnTo>
                  <a:pt x="616" y="751"/>
                </a:lnTo>
                <a:lnTo>
                  <a:pt x="626" y="752"/>
                </a:lnTo>
                <a:lnTo>
                  <a:pt x="635" y="755"/>
                </a:lnTo>
                <a:lnTo>
                  <a:pt x="643" y="757"/>
                </a:lnTo>
                <a:lnTo>
                  <a:pt x="642" y="756"/>
                </a:lnTo>
                <a:lnTo>
                  <a:pt x="640" y="751"/>
                </a:lnTo>
                <a:lnTo>
                  <a:pt x="635" y="746"/>
                </a:lnTo>
                <a:lnTo>
                  <a:pt x="629" y="739"/>
                </a:lnTo>
                <a:lnTo>
                  <a:pt x="620" y="732"/>
                </a:lnTo>
                <a:lnTo>
                  <a:pt x="610" y="727"/>
                </a:lnTo>
                <a:lnTo>
                  <a:pt x="598" y="724"/>
                </a:lnTo>
                <a:lnTo>
                  <a:pt x="585" y="724"/>
                </a:lnTo>
                <a:close/>
                <a:moveTo>
                  <a:pt x="792" y="666"/>
                </a:moveTo>
                <a:lnTo>
                  <a:pt x="783" y="694"/>
                </a:lnTo>
                <a:lnTo>
                  <a:pt x="770" y="723"/>
                </a:lnTo>
                <a:lnTo>
                  <a:pt x="756" y="752"/>
                </a:lnTo>
                <a:lnTo>
                  <a:pt x="741" y="783"/>
                </a:lnTo>
                <a:lnTo>
                  <a:pt x="726" y="814"/>
                </a:lnTo>
                <a:lnTo>
                  <a:pt x="712" y="845"/>
                </a:lnTo>
                <a:lnTo>
                  <a:pt x="699" y="878"/>
                </a:lnTo>
                <a:lnTo>
                  <a:pt x="690" y="909"/>
                </a:lnTo>
                <a:lnTo>
                  <a:pt x="684" y="940"/>
                </a:lnTo>
                <a:lnTo>
                  <a:pt x="681" y="971"/>
                </a:lnTo>
                <a:lnTo>
                  <a:pt x="685" y="1001"/>
                </a:lnTo>
                <a:lnTo>
                  <a:pt x="716" y="998"/>
                </a:lnTo>
                <a:lnTo>
                  <a:pt x="745" y="998"/>
                </a:lnTo>
                <a:lnTo>
                  <a:pt x="772" y="999"/>
                </a:lnTo>
                <a:lnTo>
                  <a:pt x="798" y="1004"/>
                </a:lnTo>
                <a:lnTo>
                  <a:pt x="824" y="1010"/>
                </a:lnTo>
                <a:lnTo>
                  <a:pt x="849" y="1016"/>
                </a:lnTo>
                <a:lnTo>
                  <a:pt x="850" y="1011"/>
                </a:lnTo>
                <a:lnTo>
                  <a:pt x="851" y="1003"/>
                </a:lnTo>
                <a:lnTo>
                  <a:pt x="850" y="992"/>
                </a:lnTo>
                <a:lnTo>
                  <a:pt x="849" y="978"/>
                </a:lnTo>
                <a:lnTo>
                  <a:pt x="846" y="962"/>
                </a:lnTo>
                <a:lnTo>
                  <a:pt x="840" y="945"/>
                </a:lnTo>
                <a:lnTo>
                  <a:pt x="832" y="927"/>
                </a:lnTo>
                <a:lnTo>
                  <a:pt x="820" y="908"/>
                </a:lnTo>
                <a:lnTo>
                  <a:pt x="805" y="888"/>
                </a:lnTo>
                <a:lnTo>
                  <a:pt x="784" y="868"/>
                </a:lnTo>
                <a:lnTo>
                  <a:pt x="759" y="849"/>
                </a:lnTo>
                <a:lnTo>
                  <a:pt x="874" y="856"/>
                </a:lnTo>
                <a:lnTo>
                  <a:pt x="871" y="831"/>
                </a:lnTo>
                <a:lnTo>
                  <a:pt x="874" y="806"/>
                </a:lnTo>
                <a:lnTo>
                  <a:pt x="882" y="783"/>
                </a:lnTo>
                <a:lnTo>
                  <a:pt x="893" y="761"/>
                </a:lnTo>
                <a:lnTo>
                  <a:pt x="907" y="741"/>
                </a:lnTo>
                <a:lnTo>
                  <a:pt x="926" y="725"/>
                </a:lnTo>
                <a:lnTo>
                  <a:pt x="946" y="713"/>
                </a:lnTo>
                <a:lnTo>
                  <a:pt x="967" y="704"/>
                </a:lnTo>
                <a:lnTo>
                  <a:pt x="927" y="702"/>
                </a:lnTo>
                <a:lnTo>
                  <a:pt x="890" y="696"/>
                </a:lnTo>
                <a:lnTo>
                  <a:pt x="855" y="687"/>
                </a:lnTo>
                <a:lnTo>
                  <a:pt x="823" y="677"/>
                </a:lnTo>
                <a:lnTo>
                  <a:pt x="792" y="666"/>
                </a:lnTo>
                <a:close/>
                <a:moveTo>
                  <a:pt x="825" y="559"/>
                </a:moveTo>
                <a:lnTo>
                  <a:pt x="808" y="643"/>
                </a:lnTo>
                <a:lnTo>
                  <a:pt x="834" y="638"/>
                </a:lnTo>
                <a:lnTo>
                  <a:pt x="861" y="637"/>
                </a:lnTo>
                <a:lnTo>
                  <a:pt x="888" y="638"/>
                </a:lnTo>
                <a:lnTo>
                  <a:pt x="915" y="642"/>
                </a:lnTo>
                <a:lnTo>
                  <a:pt x="941" y="646"/>
                </a:lnTo>
                <a:lnTo>
                  <a:pt x="965" y="651"/>
                </a:lnTo>
                <a:lnTo>
                  <a:pt x="825" y="559"/>
                </a:lnTo>
                <a:close/>
                <a:moveTo>
                  <a:pt x="849" y="438"/>
                </a:moveTo>
                <a:lnTo>
                  <a:pt x="841" y="530"/>
                </a:lnTo>
                <a:lnTo>
                  <a:pt x="965" y="567"/>
                </a:lnTo>
                <a:lnTo>
                  <a:pt x="849" y="438"/>
                </a:lnTo>
                <a:close/>
                <a:moveTo>
                  <a:pt x="1050" y="0"/>
                </a:moveTo>
                <a:lnTo>
                  <a:pt x="1050" y="14"/>
                </a:lnTo>
                <a:lnTo>
                  <a:pt x="1051" y="29"/>
                </a:lnTo>
                <a:lnTo>
                  <a:pt x="1051" y="257"/>
                </a:lnTo>
                <a:lnTo>
                  <a:pt x="1052" y="302"/>
                </a:lnTo>
                <a:lnTo>
                  <a:pt x="1052" y="933"/>
                </a:lnTo>
                <a:lnTo>
                  <a:pt x="1051" y="933"/>
                </a:lnTo>
                <a:lnTo>
                  <a:pt x="1050" y="932"/>
                </a:lnTo>
                <a:lnTo>
                  <a:pt x="1048" y="931"/>
                </a:lnTo>
                <a:lnTo>
                  <a:pt x="1041" y="931"/>
                </a:lnTo>
                <a:lnTo>
                  <a:pt x="1039" y="933"/>
                </a:lnTo>
                <a:lnTo>
                  <a:pt x="1036" y="936"/>
                </a:lnTo>
                <a:lnTo>
                  <a:pt x="1021" y="965"/>
                </a:lnTo>
                <a:lnTo>
                  <a:pt x="1014" y="978"/>
                </a:lnTo>
                <a:lnTo>
                  <a:pt x="1008" y="993"/>
                </a:lnTo>
                <a:lnTo>
                  <a:pt x="1003" y="1009"/>
                </a:lnTo>
                <a:lnTo>
                  <a:pt x="1000" y="1025"/>
                </a:lnTo>
                <a:lnTo>
                  <a:pt x="997" y="1040"/>
                </a:lnTo>
                <a:lnTo>
                  <a:pt x="998" y="1054"/>
                </a:lnTo>
                <a:lnTo>
                  <a:pt x="1002" y="1070"/>
                </a:lnTo>
                <a:lnTo>
                  <a:pt x="1006" y="1081"/>
                </a:lnTo>
                <a:lnTo>
                  <a:pt x="1012" y="1091"/>
                </a:lnTo>
                <a:lnTo>
                  <a:pt x="1019" y="1096"/>
                </a:lnTo>
                <a:lnTo>
                  <a:pt x="1026" y="1099"/>
                </a:lnTo>
                <a:lnTo>
                  <a:pt x="1035" y="1101"/>
                </a:lnTo>
                <a:lnTo>
                  <a:pt x="1044" y="1101"/>
                </a:lnTo>
                <a:lnTo>
                  <a:pt x="1052" y="1099"/>
                </a:lnTo>
                <a:lnTo>
                  <a:pt x="1052" y="1610"/>
                </a:lnTo>
                <a:lnTo>
                  <a:pt x="932" y="1610"/>
                </a:lnTo>
                <a:lnTo>
                  <a:pt x="932" y="1633"/>
                </a:lnTo>
                <a:lnTo>
                  <a:pt x="1052" y="1633"/>
                </a:lnTo>
                <a:lnTo>
                  <a:pt x="1052" y="1671"/>
                </a:lnTo>
                <a:lnTo>
                  <a:pt x="1031" y="1671"/>
                </a:lnTo>
                <a:lnTo>
                  <a:pt x="1027" y="1682"/>
                </a:lnTo>
                <a:lnTo>
                  <a:pt x="1025" y="1693"/>
                </a:lnTo>
                <a:lnTo>
                  <a:pt x="1021" y="1705"/>
                </a:lnTo>
                <a:lnTo>
                  <a:pt x="1014" y="1717"/>
                </a:lnTo>
                <a:lnTo>
                  <a:pt x="1008" y="1722"/>
                </a:lnTo>
                <a:lnTo>
                  <a:pt x="998" y="1726"/>
                </a:lnTo>
                <a:lnTo>
                  <a:pt x="985" y="1730"/>
                </a:lnTo>
                <a:lnTo>
                  <a:pt x="941" y="1740"/>
                </a:lnTo>
                <a:lnTo>
                  <a:pt x="929" y="1745"/>
                </a:lnTo>
                <a:lnTo>
                  <a:pt x="920" y="1749"/>
                </a:lnTo>
                <a:lnTo>
                  <a:pt x="915" y="1755"/>
                </a:lnTo>
                <a:lnTo>
                  <a:pt x="914" y="1768"/>
                </a:lnTo>
                <a:lnTo>
                  <a:pt x="915" y="1778"/>
                </a:lnTo>
                <a:lnTo>
                  <a:pt x="921" y="1787"/>
                </a:lnTo>
                <a:lnTo>
                  <a:pt x="928" y="1794"/>
                </a:lnTo>
                <a:lnTo>
                  <a:pt x="937" y="1799"/>
                </a:lnTo>
                <a:lnTo>
                  <a:pt x="948" y="1801"/>
                </a:lnTo>
                <a:lnTo>
                  <a:pt x="963" y="1804"/>
                </a:lnTo>
                <a:lnTo>
                  <a:pt x="982" y="1806"/>
                </a:lnTo>
                <a:lnTo>
                  <a:pt x="1004" y="1810"/>
                </a:lnTo>
                <a:lnTo>
                  <a:pt x="1028" y="1812"/>
                </a:lnTo>
                <a:lnTo>
                  <a:pt x="1052" y="1812"/>
                </a:lnTo>
                <a:lnTo>
                  <a:pt x="1052" y="1988"/>
                </a:lnTo>
                <a:lnTo>
                  <a:pt x="1044" y="1988"/>
                </a:lnTo>
                <a:lnTo>
                  <a:pt x="1036" y="1990"/>
                </a:lnTo>
                <a:lnTo>
                  <a:pt x="1030" y="1993"/>
                </a:lnTo>
                <a:lnTo>
                  <a:pt x="1027" y="1998"/>
                </a:lnTo>
                <a:lnTo>
                  <a:pt x="1026" y="2005"/>
                </a:lnTo>
                <a:lnTo>
                  <a:pt x="1026" y="2014"/>
                </a:lnTo>
                <a:lnTo>
                  <a:pt x="1028" y="2021"/>
                </a:lnTo>
                <a:lnTo>
                  <a:pt x="1032" y="2026"/>
                </a:lnTo>
                <a:lnTo>
                  <a:pt x="1039" y="2029"/>
                </a:lnTo>
                <a:lnTo>
                  <a:pt x="1046" y="2030"/>
                </a:lnTo>
                <a:lnTo>
                  <a:pt x="1052" y="2030"/>
                </a:lnTo>
                <a:lnTo>
                  <a:pt x="1052" y="2039"/>
                </a:lnTo>
                <a:lnTo>
                  <a:pt x="1034" y="2037"/>
                </a:lnTo>
                <a:lnTo>
                  <a:pt x="1023" y="2037"/>
                </a:lnTo>
                <a:lnTo>
                  <a:pt x="1018" y="2037"/>
                </a:lnTo>
                <a:lnTo>
                  <a:pt x="1013" y="2037"/>
                </a:lnTo>
                <a:lnTo>
                  <a:pt x="1005" y="2038"/>
                </a:lnTo>
                <a:lnTo>
                  <a:pt x="997" y="2041"/>
                </a:lnTo>
                <a:lnTo>
                  <a:pt x="990" y="2044"/>
                </a:lnTo>
                <a:lnTo>
                  <a:pt x="982" y="2050"/>
                </a:lnTo>
                <a:lnTo>
                  <a:pt x="976" y="2057"/>
                </a:lnTo>
                <a:lnTo>
                  <a:pt x="970" y="2066"/>
                </a:lnTo>
                <a:lnTo>
                  <a:pt x="967" y="2078"/>
                </a:lnTo>
                <a:lnTo>
                  <a:pt x="965" y="2092"/>
                </a:lnTo>
                <a:lnTo>
                  <a:pt x="967" y="2108"/>
                </a:lnTo>
                <a:lnTo>
                  <a:pt x="971" y="2123"/>
                </a:lnTo>
                <a:lnTo>
                  <a:pt x="980" y="2135"/>
                </a:lnTo>
                <a:lnTo>
                  <a:pt x="989" y="2145"/>
                </a:lnTo>
                <a:lnTo>
                  <a:pt x="1001" y="2154"/>
                </a:lnTo>
                <a:lnTo>
                  <a:pt x="1013" y="2163"/>
                </a:lnTo>
                <a:lnTo>
                  <a:pt x="1025" y="2171"/>
                </a:lnTo>
                <a:lnTo>
                  <a:pt x="1039" y="2179"/>
                </a:lnTo>
                <a:lnTo>
                  <a:pt x="1052" y="2187"/>
                </a:lnTo>
                <a:lnTo>
                  <a:pt x="1052" y="2787"/>
                </a:lnTo>
                <a:lnTo>
                  <a:pt x="1018" y="2786"/>
                </a:lnTo>
                <a:lnTo>
                  <a:pt x="982" y="2783"/>
                </a:lnTo>
                <a:lnTo>
                  <a:pt x="945" y="2777"/>
                </a:lnTo>
                <a:lnTo>
                  <a:pt x="907" y="2768"/>
                </a:lnTo>
                <a:lnTo>
                  <a:pt x="734" y="2699"/>
                </a:lnTo>
                <a:lnTo>
                  <a:pt x="701" y="2684"/>
                </a:lnTo>
                <a:lnTo>
                  <a:pt x="665" y="2668"/>
                </a:lnTo>
                <a:lnTo>
                  <a:pt x="630" y="2650"/>
                </a:lnTo>
                <a:lnTo>
                  <a:pt x="592" y="2630"/>
                </a:lnTo>
                <a:lnTo>
                  <a:pt x="554" y="2609"/>
                </a:lnTo>
                <a:lnTo>
                  <a:pt x="517" y="2586"/>
                </a:lnTo>
                <a:lnTo>
                  <a:pt x="479" y="2562"/>
                </a:lnTo>
                <a:lnTo>
                  <a:pt x="442" y="2537"/>
                </a:lnTo>
                <a:lnTo>
                  <a:pt x="406" y="2509"/>
                </a:lnTo>
                <a:lnTo>
                  <a:pt x="372" y="2481"/>
                </a:lnTo>
                <a:lnTo>
                  <a:pt x="340" y="2450"/>
                </a:lnTo>
                <a:lnTo>
                  <a:pt x="310" y="2418"/>
                </a:lnTo>
                <a:lnTo>
                  <a:pt x="282" y="2385"/>
                </a:lnTo>
                <a:lnTo>
                  <a:pt x="258" y="2350"/>
                </a:lnTo>
                <a:lnTo>
                  <a:pt x="237" y="2315"/>
                </a:lnTo>
                <a:lnTo>
                  <a:pt x="220" y="2277"/>
                </a:lnTo>
                <a:lnTo>
                  <a:pt x="207" y="2238"/>
                </a:lnTo>
                <a:lnTo>
                  <a:pt x="199" y="2197"/>
                </a:lnTo>
                <a:lnTo>
                  <a:pt x="196" y="2156"/>
                </a:lnTo>
                <a:lnTo>
                  <a:pt x="198" y="2113"/>
                </a:lnTo>
                <a:lnTo>
                  <a:pt x="180" y="2112"/>
                </a:lnTo>
                <a:lnTo>
                  <a:pt x="165" y="2110"/>
                </a:lnTo>
                <a:lnTo>
                  <a:pt x="153" y="2108"/>
                </a:lnTo>
                <a:lnTo>
                  <a:pt x="143" y="2103"/>
                </a:lnTo>
                <a:lnTo>
                  <a:pt x="132" y="2097"/>
                </a:lnTo>
                <a:lnTo>
                  <a:pt x="149" y="2075"/>
                </a:lnTo>
                <a:lnTo>
                  <a:pt x="198" y="2044"/>
                </a:lnTo>
                <a:lnTo>
                  <a:pt x="116" y="2037"/>
                </a:lnTo>
                <a:lnTo>
                  <a:pt x="124" y="2021"/>
                </a:lnTo>
                <a:lnTo>
                  <a:pt x="198" y="1998"/>
                </a:lnTo>
                <a:lnTo>
                  <a:pt x="124" y="1930"/>
                </a:lnTo>
                <a:lnTo>
                  <a:pt x="124" y="1922"/>
                </a:lnTo>
                <a:lnTo>
                  <a:pt x="297" y="1953"/>
                </a:lnTo>
                <a:lnTo>
                  <a:pt x="281" y="1934"/>
                </a:lnTo>
                <a:lnTo>
                  <a:pt x="267" y="1916"/>
                </a:lnTo>
                <a:lnTo>
                  <a:pt x="253" y="1899"/>
                </a:lnTo>
                <a:lnTo>
                  <a:pt x="242" y="1882"/>
                </a:lnTo>
                <a:lnTo>
                  <a:pt x="232" y="1864"/>
                </a:lnTo>
                <a:lnTo>
                  <a:pt x="225" y="1845"/>
                </a:lnTo>
                <a:lnTo>
                  <a:pt x="220" y="1827"/>
                </a:lnTo>
                <a:lnTo>
                  <a:pt x="217" y="1806"/>
                </a:lnTo>
                <a:lnTo>
                  <a:pt x="218" y="1784"/>
                </a:lnTo>
                <a:lnTo>
                  <a:pt x="223" y="1759"/>
                </a:lnTo>
                <a:lnTo>
                  <a:pt x="231" y="1732"/>
                </a:lnTo>
                <a:lnTo>
                  <a:pt x="223" y="1732"/>
                </a:lnTo>
                <a:lnTo>
                  <a:pt x="204" y="1736"/>
                </a:lnTo>
                <a:lnTo>
                  <a:pt x="183" y="1739"/>
                </a:lnTo>
                <a:lnTo>
                  <a:pt x="160" y="1741"/>
                </a:lnTo>
                <a:lnTo>
                  <a:pt x="137" y="1741"/>
                </a:lnTo>
                <a:lnTo>
                  <a:pt x="112" y="1740"/>
                </a:lnTo>
                <a:lnTo>
                  <a:pt x="89" y="1739"/>
                </a:lnTo>
                <a:lnTo>
                  <a:pt x="67" y="1735"/>
                </a:lnTo>
                <a:lnTo>
                  <a:pt x="49" y="1730"/>
                </a:lnTo>
                <a:lnTo>
                  <a:pt x="33" y="1724"/>
                </a:lnTo>
                <a:lnTo>
                  <a:pt x="41" y="1709"/>
                </a:lnTo>
                <a:lnTo>
                  <a:pt x="132" y="1671"/>
                </a:lnTo>
                <a:lnTo>
                  <a:pt x="108" y="1659"/>
                </a:lnTo>
                <a:lnTo>
                  <a:pt x="85" y="1649"/>
                </a:lnTo>
                <a:lnTo>
                  <a:pt x="64" y="1638"/>
                </a:lnTo>
                <a:lnTo>
                  <a:pt x="44" y="1627"/>
                </a:lnTo>
                <a:lnTo>
                  <a:pt x="26" y="1613"/>
                </a:lnTo>
                <a:lnTo>
                  <a:pt x="8" y="1595"/>
                </a:lnTo>
                <a:lnTo>
                  <a:pt x="124" y="1603"/>
                </a:lnTo>
                <a:lnTo>
                  <a:pt x="111" y="1585"/>
                </a:lnTo>
                <a:lnTo>
                  <a:pt x="83" y="1554"/>
                </a:lnTo>
                <a:lnTo>
                  <a:pt x="45" y="1511"/>
                </a:lnTo>
                <a:lnTo>
                  <a:pt x="34" y="1495"/>
                </a:lnTo>
                <a:lnTo>
                  <a:pt x="24" y="1478"/>
                </a:lnTo>
                <a:lnTo>
                  <a:pt x="16" y="1459"/>
                </a:lnTo>
                <a:lnTo>
                  <a:pt x="8" y="1436"/>
                </a:lnTo>
                <a:lnTo>
                  <a:pt x="3" y="1411"/>
                </a:lnTo>
                <a:lnTo>
                  <a:pt x="0" y="1382"/>
                </a:lnTo>
                <a:lnTo>
                  <a:pt x="1" y="1383"/>
                </a:lnTo>
                <a:lnTo>
                  <a:pt x="4" y="1389"/>
                </a:lnTo>
                <a:lnTo>
                  <a:pt x="8" y="1398"/>
                </a:lnTo>
                <a:lnTo>
                  <a:pt x="16" y="1409"/>
                </a:lnTo>
                <a:lnTo>
                  <a:pt x="27" y="1421"/>
                </a:lnTo>
                <a:lnTo>
                  <a:pt x="40" y="1433"/>
                </a:lnTo>
                <a:lnTo>
                  <a:pt x="60" y="1446"/>
                </a:lnTo>
                <a:lnTo>
                  <a:pt x="83" y="1458"/>
                </a:lnTo>
                <a:lnTo>
                  <a:pt x="75" y="1438"/>
                </a:lnTo>
                <a:lnTo>
                  <a:pt x="66" y="1416"/>
                </a:lnTo>
                <a:lnTo>
                  <a:pt x="56" y="1391"/>
                </a:lnTo>
                <a:lnTo>
                  <a:pt x="45" y="1366"/>
                </a:lnTo>
                <a:lnTo>
                  <a:pt x="35" y="1339"/>
                </a:lnTo>
                <a:lnTo>
                  <a:pt x="27" y="1311"/>
                </a:lnTo>
                <a:lnTo>
                  <a:pt x="19" y="1283"/>
                </a:lnTo>
                <a:lnTo>
                  <a:pt x="16" y="1255"/>
                </a:lnTo>
                <a:lnTo>
                  <a:pt x="14" y="1228"/>
                </a:lnTo>
                <a:lnTo>
                  <a:pt x="17" y="1202"/>
                </a:lnTo>
                <a:lnTo>
                  <a:pt x="25" y="1176"/>
                </a:lnTo>
                <a:lnTo>
                  <a:pt x="29" y="1196"/>
                </a:lnTo>
                <a:lnTo>
                  <a:pt x="36" y="1215"/>
                </a:lnTo>
                <a:lnTo>
                  <a:pt x="43" y="1236"/>
                </a:lnTo>
                <a:lnTo>
                  <a:pt x="52" y="1257"/>
                </a:lnTo>
                <a:lnTo>
                  <a:pt x="62" y="1277"/>
                </a:lnTo>
                <a:lnTo>
                  <a:pt x="73" y="1297"/>
                </a:lnTo>
                <a:lnTo>
                  <a:pt x="83" y="1317"/>
                </a:lnTo>
                <a:lnTo>
                  <a:pt x="94" y="1334"/>
                </a:lnTo>
                <a:lnTo>
                  <a:pt x="105" y="1351"/>
                </a:lnTo>
                <a:lnTo>
                  <a:pt x="115" y="1367"/>
                </a:lnTo>
                <a:lnTo>
                  <a:pt x="123" y="1379"/>
                </a:lnTo>
                <a:lnTo>
                  <a:pt x="130" y="1390"/>
                </a:lnTo>
                <a:lnTo>
                  <a:pt x="139" y="1403"/>
                </a:lnTo>
                <a:lnTo>
                  <a:pt x="140" y="1405"/>
                </a:lnTo>
                <a:lnTo>
                  <a:pt x="127" y="1334"/>
                </a:lnTo>
                <a:lnTo>
                  <a:pt x="118" y="1261"/>
                </a:lnTo>
                <a:lnTo>
                  <a:pt x="111" y="1186"/>
                </a:lnTo>
                <a:lnTo>
                  <a:pt x="108" y="1111"/>
                </a:lnTo>
                <a:lnTo>
                  <a:pt x="108" y="1035"/>
                </a:lnTo>
                <a:lnTo>
                  <a:pt x="112" y="960"/>
                </a:lnTo>
                <a:lnTo>
                  <a:pt x="120" y="884"/>
                </a:lnTo>
                <a:lnTo>
                  <a:pt x="132" y="811"/>
                </a:lnTo>
                <a:lnTo>
                  <a:pt x="140" y="811"/>
                </a:lnTo>
                <a:lnTo>
                  <a:pt x="138" y="883"/>
                </a:lnTo>
                <a:lnTo>
                  <a:pt x="138" y="955"/>
                </a:lnTo>
                <a:lnTo>
                  <a:pt x="138" y="1026"/>
                </a:lnTo>
                <a:lnTo>
                  <a:pt x="141" y="1098"/>
                </a:lnTo>
                <a:lnTo>
                  <a:pt x="148" y="1168"/>
                </a:lnTo>
                <a:lnTo>
                  <a:pt x="157" y="1237"/>
                </a:lnTo>
                <a:lnTo>
                  <a:pt x="157" y="1235"/>
                </a:lnTo>
                <a:lnTo>
                  <a:pt x="159" y="1226"/>
                </a:lnTo>
                <a:lnTo>
                  <a:pt x="160" y="1213"/>
                </a:lnTo>
                <a:lnTo>
                  <a:pt x="162" y="1195"/>
                </a:lnTo>
                <a:lnTo>
                  <a:pt x="166" y="1173"/>
                </a:lnTo>
                <a:lnTo>
                  <a:pt x="170" y="1147"/>
                </a:lnTo>
                <a:lnTo>
                  <a:pt x="174" y="1117"/>
                </a:lnTo>
                <a:lnTo>
                  <a:pt x="179" y="1084"/>
                </a:lnTo>
                <a:lnTo>
                  <a:pt x="185" y="1049"/>
                </a:lnTo>
                <a:lnTo>
                  <a:pt x="192" y="1011"/>
                </a:lnTo>
                <a:lnTo>
                  <a:pt x="199" y="972"/>
                </a:lnTo>
                <a:lnTo>
                  <a:pt x="206" y="932"/>
                </a:lnTo>
                <a:lnTo>
                  <a:pt x="214" y="889"/>
                </a:lnTo>
                <a:lnTo>
                  <a:pt x="224" y="847"/>
                </a:lnTo>
                <a:lnTo>
                  <a:pt x="244" y="761"/>
                </a:lnTo>
                <a:lnTo>
                  <a:pt x="255" y="718"/>
                </a:lnTo>
                <a:lnTo>
                  <a:pt x="266" y="677"/>
                </a:lnTo>
                <a:lnTo>
                  <a:pt x="278" y="637"/>
                </a:lnTo>
                <a:lnTo>
                  <a:pt x="291" y="599"/>
                </a:lnTo>
                <a:lnTo>
                  <a:pt x="304" y="563"/>
                </a:lnTo>
                <a:lnTo>
                  <a:pt x="318" y="529"/>
                </a:lnTo>
                <a:lnTo>
                  <a:pt x="333" y="498"/>
                </a:lnTo>
                <a:lnTo>
                  <a:pt x="347" y="470"/>
                </a:lnTo>
                <a:lnTo>
                  <a:pt x="363" y="446"/>
                </a:lnTo>
                <a:lnTo>
                  <a:pt x="352" y="497"/>
                </a:lnTo>
                <a:lnTo>
                  <a:pt x="341" y="544"/>
                </a:lnTo>
                <a:lnTo>
                  <a:pt x="329" y="589"/>
                </a:lnTo>
                <a:lnTo>
                  <a:pt x="318" y="632"/>
                </a:lnTo>
                <a:lnTo>
                  <a:pt x="307" y="675"/>
                </a:lnTo>
                <a:lnTo>
                  <a:pt x="295" y="717"/>
                </a:lnTo>
                <a:lnTo>
                  <a:pt x="285" y="760"/>
                </a:lnTo>
                <a:lnTo>
                  <a:pt x="275" y="805"/>
                </a:lnTo>
                <a:lnTo>
                  <a:pt x="265" y="852"/>
                </a:lnTo>
                <a:lnTo>
                  <a:pt x="256" y="903"/>
                </a:lnTo>
                <a:lnTo>
                  <a:pt x="247" y="957"/>
                </a:lnTo>
                <a:lnTo>
                  <a:pt x="239" y="1016"/>
                </a:lnTo>
                <a:lnTo>
                  <a:pt x="247" y="1014"/>
                </a:lnTo>
                <a:lnTo>
                  <a:pt x="260" y="1010"/>
                </a:lnTo>
                <a:lnTo>
                  <a:pt x="277" y="1006"/>
                </a:lnTo>
                <a:lnTo>
                  <a:pt x="295" y="1003"/>
                </a:lnTo>
                <a:lnTo>
                  <a:pt x="334" y="994"/>
                </a:lnTo>
                <a:lnTo>
                  <a:pt x="352" y="990"/>
                </a:lnTo>
                <a:lnTo>
                  <a:pt x="369" y="987"/>
                </a:lnTo>
                <a:lnTo>
                  <a:pt x="382" y="983"/>
                </a:lnTo>
                <a:lnTo>
                  <a:pt x="391" y="981"/>
                </a:lnTo>
                <a:lnTo>
                  <a:pt x="396" y="978"/>
                </a:lnTo>
                <a:lnTo>
                  <a:pt x="420" y="939"/>
                </a:lnTo>
                <a:lnTo>
                  <a:pt x="444" y="895"/>
                </a:lnTo>
                <a:lnTo>
                  <a:pt x="468" y="849"/>
                </a:lnTo>
                <a:lnTo>
                  <a:pt x="493" y="799"/>
                </a:lnTo>
                <a:lnTo>
                  <a:pt x="518" y="747"/>
                </a:lnTo>
                <a:lnTo>
                  <a:pt x="543" y="694"/>
                </a:lnTo>
                <a:lnTo>
                  <a:pt x="588" y="587"/>
                </a:lnTo>
                <a:lnTo>
                  <a:pt x="608" y="535"/>
                </a:lnTo>
                <a:lnTo>
                  <a:pt x="628" y="485"/>
                </a:lnTo>
                <a:lnTo>
                  <a:pt x="645" y="438"/>
                </a:lnTo>
                <a:lnTo>
                  <a:pt x="660" y="393"/>
                </a:lnTo>
                <a:lnTo>
                  <a:pt x="653" y="427"/>
                </a:lnTo>
                <a:lnTo>
                  <a:pt x="648" y="458"/>
                </a:lnTo>
                <a:lnTo>
                  <a:pt x="643" y="484"/>
                </a:lnTo>
                <a:lnTo>
                  <a:pt x="638" y="507"/>
                </a:lnTo>
                <a:lnTo>
                  <a:pt x="633" y="526"/>
                </a:lnTo>
                <a:lnTo>
                  <a:pt x="630" y="545"/>
                </a:lnTo>
                <a:lnTo>
                  <a:pt x="625" y="562"/>
                </a:lnTo>
                <a:lnTo>
                  <a:pt x="616" y="594"/>
                </a:lnTo>
                <a:lnTo>
                  <a:pt x="611" y="611"/>
                </a:lnTo>
                <a:lnTo>
                  <a:pt x="606" y="630"/>
                </a:lnTo>
                <a:lnTo>
                  <a:pt x="594" y="674"/>
                </a:lnTo>
                <a:lnTo>
                  <a:pt x="616" y="675"/>
                </a:lnTo>
                <a:lnTo>
                  <a:pt x="634" y="678"/>
                </a:lnTo>
                <a:lnTo>
                  <a:pt x="650" y="682"/>
                </a:lnTo>
                <a:lnTo>
                  <a:pt x="663" y="688"/>
                </a:lnTo>
                <a:lnTo>
                  <a:pt x="674" y="695"/>
                </a:lnTo>
                <a:lnTo>
                  <a:pt x="685" y="702"/>
                </a:lnTo>
                <a:lnTo>
                  <a:pt x="696" y="710"/>
                </a:lnTo>
                <a:lnTo>
                  <a:pt x="709" y="719"/>
                </a:lnTo>
                <a:lnTo>
                  <a:pt x="729" y="694"/>
                </a:lnTo>
                <a:lnTo>
                  <a:pt x="747" y="667"/>
                </a:lnTo>
                <a:lnTo>
                  <a:pt x="761" y="638"/>
                </a:lnTo>
                <a:lnTo>
                  <a:pt x="773" y="608"/>
                </a:lnTo>
                <a:lnTo>
                  <a:pt x="783" y="576"/>
                </a:lnTo>
                <a:lnTo>
                  <a:pt x="792" y="543"/>
                </a:lnTo>
                <a:lnTo>
                  <a:pt x="799" y="509"/>
                </a:lnTo>
                <a:lnTo>
                  <a:pt x="807" y="475"/>
                </a:lnTo>
                <a:lnTo>
                  <a:pt x="815" y="441"/>
                </a:lnTo>
                <a:lnTo>
                  <a:pt x="823" y="407"/>
                </a:lnTo>
                <a:lnTo>
                  <a:pt x="833" y="373"/>
                </a:lnTo>
                <a:lnTo>
                  <a:pt x="844" y="340"/>
                </a:lnTo>
                <a:lnTo>
                  <a:pt x="858" y="309"/>
                </a:lnTo>
                <a:lnTo>
                  <a:pt x="858" y="408"/>
                </a:lnTo>
                <a:lnTo>
                  <a:pt x="873" y="414"/>
                </a:lnTo>
                <a:lnTo>
                  <a:pt x="891" y="422"/>
                </a:lnTo>
                <a:lnTo>
                  <a:pt x="924" y="440"/>
                </a:lnTo>
                <a:lnTo>
                  <a:pt x="940" y="450"/>
                </a:lnTo>
                <a:lnTo>
                  <a:pt x="956" y="461"/>
                </a:lnTo>
                <a:lnTo>
                  <a:pt x="970" y="471"/>
                </a:lnTo>
                <a:lnTo>
                  <a:pt x="981" y="480"/>
                </a:lnTo>
                <a:lnTo>
                  <a:pt x="991" y="488"/>
                </a:lnTo>
                <a:lnTo>
                  <a:pt x="1000" y="494"/>
                </a:lnTo>
                <a:lnTo>
                  <a:pt x="1004" y="498"/>
                </a:lnTo>
                <a:lnTo>
                  <a:pt x="1006" y="499"/>
                </a:lnTo>
                <a:lnTo>
                  <a:pt x="1002" y="434"/>
                </a:lnTo>
                <a:lnTo>
                  <a:pt x="1003" y="369"/>
                </a:lnTo>
                <a:lnTo>
                  <a:pt x="1008" y="305"/>
                </a:lnTo>
                <a:lnTo>
                  <a:pt x="1016" y="241"/>
                </a:lnTo>
                <a:lnTo>
                  <a:pt x="1025" y="179"/>
                </a:lnTo>
                <a:lnTo>
                  <a:pt x="1035" y="118"/>
                </a:lnTo>
                <a:lnTo>
                  <a:pt x="1044" y="58"/>
                </a:lnTo>
                <a:lnTo>
                  <a:pt x="1050" y="0"/>
                </a:lnTo>
                <a:close/>
              </a:path>
            </a:pathLst>
          </a:custGeom>
          <a:solidFill>
            <a:srgbClr val="466571">
              <a:alpha val="7059"/>
            </a:srgbClr>
          </a:solidFill>
          <a:ln w="25400" cap="sq" cmpd="sng" algn="ctr">
            <a:noFill/>
            <a:prstDash val="solid"/>
            <a:headEnd type="none" w="med" len="med"/>
            <a:tailEnd type="none" w="med" len="med"/>
          </a:ln>
          <a:effectLst>
            <a:innerShdw blurRad="50800" dist="50800" dir="16200000">
              <a:srgbClr val="000000">
                <a:alpha val="43137"/>
              </a:srgbClr>
            </a:inn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anchor="t" compatLnSpc="1"/>
          <a:lstStyle/>
          <a:p>
            <a:endParaRPr kumimoji="0" lang="ko-KR" altLang="en-US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2A161-3C7D-4938-A4BD-B9951294AB8B}" type="datetimeFigureOut">
              <a:rPr lang="en-US" smtClean="0"/>
              <a:pPr/>
              <a:t>3/31/2016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smtClean="0"/>
              <a:t>Page </a:t>
            </a:r>
            <a:fld id="{07ECE6DC-FD30-425B-B1D5-009F3C722D81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rtl="0" eaLnBrk="1" latinLnBrk="1" hangingPunct="1">
        <a:spcBef>
          <a:spcPct val="0"/>
        </a:spcBef>
        <a:buNone/>
        <a:defRPr kumimoji="0" sz="4400" b="1" kern="1200" smtClean="0">
          <a:ln w="11430">
            <a:solidFill>
              <a:schemeClr val="tx2">
                <a:shade val="25000"/>
                <a:alpha val="75000"/>
              </a:schemeClr>
            </a:solidFill>
          </a:ln>
          <a:gradFill>
            <a:gsLst>
              <a:gs pos="0">
                <a:schemeClr val="tx2"/>
              </a:gs>
              <a:gs pos="50000">
                <a:schemeClr val="tx2"/>
              </a:gs>
              <a:gs pos="100000">
                <a:schemeClr val="tx2">
                  <a:shade val="90000"/>
                </a:schemeClr>
              </a:gs>
            </a:gsLst>
            <a:lin ang="5400000" scaled="0"/>
          </a:gradFill>
          <a:effectLst>
            <a:outerShdw blurRad="50800" dist="25400" dir="5460000" algn="tl" rotWithShape="0">
              <a:srgbClr val="000000">
                <a:alpha val="27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 kumimoji="0">
          <a:solidFill>
            <a:schemeClr val="tx2"/>
          </a:solidFill>
        </a:defRPr>
      </a:lvl2pPr>
      <a:lvl3pPr eaLnBrk="1" latinLnBrk="1" hangingPunct="1">
        <a:defRPr kumimoji="0">
          <a:solidFill>
            <a:schemeClr val="tx2"/>
          </a:solidFill>
        </a:defRPr>
      </a:lvl3pPr>
      <a:lvl4pPr eaLnBrk="1" latinLnBrk="1" hangingPunct="1">
        <a:defRPr kumimoji="0">
          <a:solidFill>
            <a:schemeClr val="tx2"/>
          </a:solidFill>
        </a:defRPr>
      </a:lvl4pPr>
      <a:lvl5pPr eaLnBrk="1" latinLnBrk="1" hangingPunct="1">
        <a:defRPr kumimoji="0">
          <a:solidFill>
            <a:schemeClr val="tx2"/>
          </a:solidFill>
        </a:defRPr>
      </a:lvl5pPr>
      <a:lvl6pPr eaLnBrk="1" latinLnBrk="1" hangingPunct="1">
        <a:defRPr kumimoji="0">
          <a:solidFill>
            <a:schemeClr val="tx2"/>
          </a:solidFill>
        </a:defRPr>
      </a:lvl6pPr>
      <a:lvl7pPr eaLnBrk="1" latinLnBrk="1" hangingPunct="1">
        <a:defRPr kumimoji="0">
          <a:solidFill>
            <a:schemeClr val="tx2"/>
          </a:solidFill>
        </a:defRPr>
      </a:lvl7pPr>
      <a:lvl8pPr eaLnBrk="1" latinLnBrk="1" hangingPunct="1">
        <a:defRPr kumimoji="0">
          <a:solidFill>
            <a:schemeClr val="tx2"/>
          </a:solidFill>
        </a:defRPr>
      </a:lvl8pPr>
      <a:lvl9pPr eaLnBrk="1" latinLnBrk="1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1" hangingPunct="1">
        <a:spcBef>
          <a:spcPct val="20000"/>
        </a:spcBef>
        <a:buClr>
          <a:schemeClr val="accent1"/>
        </a:buClr>
        <a:buSzPct val="70000"/>
        <a:buFont typeface="Wingdings 2"/>
        <a:buChar char="¢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1" hangingPunct="1">
        <a:spcBef>
          <a:spcPct val="20000"/>
        </a:spcBef>
        <a:buClr>
          <a:schemeClr val="tx2"/>
        </a:buClr>
        <a:buSzPct val="70000"/>
        <a:buFont typeface="Wingdings"/>
        <a:buChar char="p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1" hangingPunct="1">
        <a:spcBef>
          <a:spcPct val="20000"/>
        </a:spcBef>
        <a:buClr>
          <a:schemeClr val="accent3"/>
        </a:buClr>
        <a:buSzPct val="140000"/>
        <a:buFont typeface="Wingdings"/>
        <a:buChar char="§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1" hangingPunct="1">
        <a:spcBef>
          <a:spcPct val="20000"/>
        </a:spcBef>
        <a:buClr>
          <a:schemeClr val="accent4"/>
        </a:buClr>
        <a:buSzPct val="12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1" hangingPunct="1">
        <a:spcBef>
          <a:spcPct val="20000"/>
        </a:spcBef>
        <a:buClr>
          <a:schemeClr val="accent5"/>
        </a:buClr>
        <a:buSzPct val="110000"/>
        <a:buFont typeface="Wingdings"/>
        <a:buChar char="§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1" hangingPunct="1">
        <a:spcBef>
          <a:spcPct val="20000"/>
        </a:spcBef>
        <a:buClr>
          <a:schemeClr val="accent6"/>
        </a:buClr>
        <a:buSzPct val="9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1" hangingPunct="1">
        <a:spcBef>
          <a:spcPct val="20000"/>
        </a:spcBef>
        <a:buClr>
          <a:schemeClr val="accent1"/>
        </a:buClr>
        <a:buSzPct val="8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1" hangingPunct="1">
        <a:spcBef>
          <a:spcPct val="20000"/>
        </a:spcBef>
        <a:buClr>
          <a:schemeClr val="accent2"/>
        </a:buClr>
        <a:buSzPct val="70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1" hangingPunct="1">
        <a:spcBef>
          <a:spcPct val="20000"/>
        </a:spcBef>
        <a:buClr>
          <a:schemeClr val="accent3"/>
        </a:buClr>
        <a:buSzPct val="65000"/>
        <a:buFont typeface="Wingdings"/>
        <a:buChar char="§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18.wmf"/><Relationship Id="rId4" Type="http://schemas.openxmlformats.org/officeDocument/2006/relationships/image" Target="../media/image3.jpeg"/><Relationship Id="rId9" Type="http://schemas.openxmlformats.org/officeDocument/2006/relationships/oleObject" Target="../embeddings/oleObject23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22.wmf"/><Relationship Id="rId4" Type="http://schemas.openxmlformats.org/officeDocument/2006/relationships/image" Target="../media/image3.jpeg"/><Relationship Id="rId9" Type="http://schemas.openxmlformats.org/officeDocument/2006/relationships/oleObject" Target="../embeddings/oleObject27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2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22.wmf"/><Relationship Id="rId4" Type="http://schemas.openxmlformats.org/officeDocument/2006/relationships/image" Target="../media/image3.jpeg"/><Relationship Id="rId9" Type="http://schemas.openxmlformats.org/officeDocument/2006/relationships/oleObject" Target="../embeddings/oleObject30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36.bin"/><Relationship Id="rId9" Type="http://schemas.openxmlformats.org/officeDocument/2006/relationships/image" Target="../media/image22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3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3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notesSlide" Target="../notesSlides/notesSlide24.xml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43.wmf"/><Relationship Id="rId4" Type="http://schemas.openxmlformats.org/officeDocument/2006/relationships/image" Target="../media/image3.jpeg"/><Relationship Id="rId9" Type="http://schemas.openxmlformats.org/officeDocument/2006/relationships/oleObject" Target="../embeddings/oleObject44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notesSlide" Target="../notesSlides/notesSlide25.xml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3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3.jpe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notesSlide" Target="../notesSlides/notesSlide27.xml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3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notesSlide" Target="../notesSlides/notesSlide29.xml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3.jpe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notesSlide" Target="../notesSlides/notesSlide30.xml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3.jpe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5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56.bin"/><Relationship Id="rId11" Type="http://schemas.openxmlformats.org/officeDocument/2006/relationships/image" Target="../media/image49.wmf"/><Relationship Id="rId5" Type="http://schemas.openxmlformats.org/officeDocument/2006/relationships/image" Target="../media/image54.wmf"/><Relationship Id="rId10" Type="http://schemas.openxmlformats.org/officeDocument/2006/relationships/oleObject" Target="../embeddings/oleObject58.bin"/><Relationship Id="rId4" Type="http://schemas.openxmlformats.org/officeDocument/2006/relationships/oleObject" Target="../embeddings/oleObject55.bin"/><Relationship Id="rId9" Type="http://schemas.openxmlformats.org/officeDocument/2006/relationships/image" Target="../media/image46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notesSlide" Target="../notesSlides/notesSlide33.xml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5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7" Type="http://schemas.openxmlformats.org/officeDocument/2006/relationships/image" Target="../media/image6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3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6.wmf"/><Relationship Id="rId4" Type="http://schemas.openxmlformats.org/officeDocument/2006/relationships/image" Target="../media/image3.jpeg"/><Relationship Id="rId9" Type="http://schemas.openxmlformats.org/officeDocument/2006/relationships/oleObject" Target="../embeddings/oleObject3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7" Type="http://schemas.openxmlformats.org/officeDocument/2006/relationships/image" Target="../media/image6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3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69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3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3.jpe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notesSlide" Target="../notesSlides/notesSlide44.xml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65.bin"/><Relationship Id="rId10" Type="http://schemas.openxmlformats.org/officeDocument/2006/relationships/image" Target="../media/image73.wmf"/><Relationship Id="rId4" Type="http://schemas.openxmlformats.org/officeDocument/2006/relationships/image" Target="../media/image3.jpeg"/><Relationship Id="rId9" Type="http://schemas.openxmlformats.org/officeDocument/2006/relationships/oleObject" Target="../embeddings/oleObject67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notesSlide" Target="../notesSlides/notesSlide45.xml"/><Relationship Id="rId7" Type="http://schemas.openxmlformats.org/officeDocument/2006/relationships/oleObject" Target="../embeddings/oleObject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68.bin"/><Relationship Id="rId10" Type="http://schemas.openxmlformats.org/officeDocument/2006/relationships/image" Target="../media/image75.wmf"/><Relationship Id="rId4" Type="http://schemas.openxmlformats.org/officeDocument/2006/relationships/image" Target="../media/image3.jpeg"/><Relationship Id="rId9" Type="http://schemas.openxmlformats.org/officeDocument/2006/relationships/oleObject" Target="../embeddings/oleObject70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3.jpe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notesSlide" Target="../notesSlides/notesSlide47.xml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3.jpe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notesSlide" Target="../notesSlides/notesSlide48.xml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7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79.wmf"/><Relationship Id="rId11" Type="http://schemas.openxmlformats.org/officeDocument/2006/relationships/oleObject" Target="../embeddings/oleObject77.bin"/><Relationship Id="rId5" Type="http://schemas.openxmlformats.org/officeDocument/2006/relationships/oleObject" Target="../embeddings/oleObject74.bin"/><Relationship Id="rId10" Type="http://schemas.openxmlformats.org/officeDocument/2006/relationships/image" Target="../media/image76.wmf"/><Relationship Id="rId4" Type="http://schemas.openxmlformats.org/officeDocument/2006/relationships/image" Target="../media/image3.jpeg"/><Relationship Id="rId9" Type="http://schemas.openxmlformats.org/officeDocument/2006/relationships/oleObject" Target="../embeddings/oleObject76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5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7.wmf"/><Relationship Id="rId4" Type="http://schemas.openxmlformats.org/officeDocument/2006/relationships/image" Target="../media/image3.jpeg"/><Relationship Id="rId9" Type="http://schemas.openxmlformats.org/officeDocument/2006/relationships/oleObject" Target="../embeddings/oleObject6.bin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notesSlide" Target="../notesSlides/notesSlide49.xml"/><Relationship Id="rId7" Type="http://schemas.openxmlformats.org/officeDocument/2006/relationships/oleObject" Target="../embeddings/oleObject7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3.jpe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.bin"/><Relationship Id="rId3" Type="http://schemas.openxmlformats.org/officeDocument/2006/relationships/notesSlide" Target="../notesSlides/notesSlide50.xml"/><Relationship Id="rId7" Type="http://schemas.openxmlformats.org/officeDocument/2006/relationships/image" Target="../media/image8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81.bin"/><Relationship Id="rId11" Type="http://schemas.openxmlformats.org/officeDocument/2006/relationships/image" Target="../media/image78.wmf"/><Relationship Id="rId5" Type="http://schemas.openxmlformats.org/officeDocument/2006/relationships/image" Target="../media/image82.wmf"/><Relationship Id="rId10" Type="http://schemas.openxmlformats.org/officeDocument/2006/relationships/oleObject" Target="../embeddings/oleObject83.bin"/><Relationship Id="rId4" Type="http://schemas.openxmlformats.org/officeDocument/2006/relationships/oleObject" Target="../embeddings/oleObject80.bin"/><Relationship Id="rId9" Type="http://schemas.openxmlformats.org/officeDocument/2006/relationships/image" Target="../media/image76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notesSlide" Target="../notesSlides/notesSlide52.xml"/><Relationship Id="rId7" Type="http://schemas.openxmlformats.org/officeDocument/2006/relationships/oleObject" Target="../embeddings/oleObject8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84.bin"/><Relationship Id="rId4" Type="http://schemas.openxmlformats.org/officeDocument/2006/relationships/image" Target="../media/image8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7" Type="http://schemas.openxmlformats.org/officeDocument/2006/relationships/image" Target="../media/image8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86.bin"/><Relationship Id="rId4" Type="http://schemas.openxmlformats.org/officeDocument/2006/relationships/image" Target="../media/image3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7" Type="http://schemas.openxmlformats.org/officeDocument/2006/relationships/image" Target="../media/image9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92.wmf"/><Relationship Id="rId5" Type="http://schemas.openxmlformats.org/officeDocument/2006/relationships/oleObject" Target="../embeddings/oleObject87.bin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9.wmf"/><Relationship Id="rId4" Type="http://schemas.openxmlformats.org/officeDocument/2006/relationships/image" Target="../media/image3.jpeg"/><Relationship Id="rId9" Type="http://schemas.openxmlformats.org/officeDocument/2006/relationships/oleObject" Target="../embeddings/oleObject10.bin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5.png"/><Relationship Id="rId4" Type="http://schemas.openxmlformats.org/officeDocument/2006/relationships/image" Target="../media/image3.jpe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1.wmf"/><Relationship Id="rId4" Type="http://schemas.openxmlformats.org/officeDocument/2006/relationships/image" Target="../media/image3.jpeg"/><Relationship Id="rId9" Type="http://schemas.openxmlformats.org/officeDocument/2006/relationships/oleObject" Target="../embeddings/oleObject1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3.wmf"/><Relationship Id="rId4" Type="http://schemas.openxmlformats.org/officeDocument/2006/relationships/image" Target="../media/image3.jpeg"/><Relationship Id="rId9" Type="http://schemas.openxmlformats.org/officeDocument/2006/relationships/oleObject" Target="../embeddings/oleObject18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571472" y="1920273"/>
            <a:ext cx="8096348" cy="2388346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292100" indent="-292100" algn="ctr">
              <a:lnSpc>
                <a:spcPct val="100000"/>
              </a:lnSpc>
              <a:spcBef>
                <a:spcPct val="1000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수치해석 </a:t>
            </a:r>
            <a:r>
              <a:rPr lang="en-US" altLang="ko-KR" sz="3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(Numerical Analysis)</a:t>
            </a:r>
          </a:p>
          <a:p>
            <a:pPr marL="292100" indent="-292100" algn="ctr">
              <a:lnSpc>
                <a:spcPct val="100000"/>
              </a:lnSpc>
              <a:spcBef>
                <a:spcPct val="1000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endParaRPr lang="en-US" altLang="ko-KR" sz="32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  <a:p>
            <a:pPr marL="292100" indent="-292100" algn="ctr">
              <a:lnSpc>
                <a:spcPct val="100000"/>
              </a:lnSpc>
              <a:spcBef>
                <a:spcPct val="1000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행렬과 연립 방정식 </a:t>
            </a:r>
            <a:r>
              <a:rPr lang="en-US" altLang="ko-KR" sz="40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(Part 2)</a:t>
            </a:r>
          </a:p>
          <a:p>
            <a:pPr marL="292100" indent="-292100" algn="ctr">
              <a:lnSpc>
                <a:spcPct val="100000"/>
              </a:lnSpc>
              <a:spcBef>
                <a:spcPct val="1000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endParaRPr lang="en-US" altLang="ko-KR" sz="40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8CE2FF94-0380-4C77-ABD2-428BA22F96A0}" type="slidenum">
              <a:rPr lang="en-US" altLang="ko-KR"/>
              <a:pPr/>
              <a:t>10</a:t>
            </a:fld>
            <a:endParaRPr lang="en-US" altLang="ko-KR"/>
          </a:p>
        </p:txBody>
      </p:sp>
      <p:sp>
        <p:nvSpPr>
          <p:cNvPr id="1323010" name="Rectangle 2"/>
          <p:cNvSpPr>
            <a:spLocks noChangeArrowheads="1"/>
          </p:cNvSpPr>
          <p:nvPr/>
        </p:nvSpPr>
        <p:spPr bwMode="auto">
          <a:xfrm>
            <a:off x="815975" y="163513"/>
            <a:ext cx="5124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삼각 분해 예제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(1/4)</a:t>
            </a:r>
          </a:p>
        </p:txBody>
      </p:sp>
      <p:sp>
        <p:nvSpPr>
          <p:cNvPr id="1323011" name="Text Box 3"/>
          <p:cNvSpPr txBox="1">
            <a:spLocks noChangeArrowheads="1"/>
          </p:cNvSpPr>
          <p:nvPr/>
        </p:nvSpPr>
        <p:spPr bwMode="auto">
          <a:xfrm>
            <a:off x="6013450" y="476250"/>
            <a:ext cx="30400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LU Decomposition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323012" name="Text Box 4"/>
          <p:cNvSpPr txBox="1">
            <a:spLocks noChangeArrowheads="1"/>
          </p:cNvSpPr>
          <p:nvPr/>
        </p:nvSpPr>
        <p:spPr bwMode="auto">
          <a:xfrm>
            <a:off x="323850" y="1065213"/>
            <a:ext cx="8640763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다음 행렬 </a:t>
            </a:r>
            <a:r>
              <a:rPr lang="en-US" altLang="ko-KR" sz="2000" b="1">
                <a:ea typeface="HY헤드라인M" pitchFamily="18" charset="-127"/>
              </a:rPr>
              <a:t>A</a:t>
            </a:r>
            <a:r>
              <a:rPr lang="ko-KR" altLang="en-US" sz="2000">
                <a:ea typeface="HY헤드라인M" pitchFamily="18" charset="-127"/>
              </a:rPr>
              <a:t>를 삼각 행렬 </a:t>
            </a:r>
            <a:r>
              <a:rPr lang="en-US" altLang="ko-KR" sz="2000" b="1">
                <a:ea typeface="HY헤드라인M" pitchFamily="18" charset="-127"/>
              </a:rPr>
              <a:t>L</a:t>
            </a:r>
            <a:r>
              <a:rPr lang="ko-KR" altLang="en-US" sz="2000">
                <a:ea typeface="HY헤드라인M" pitchFamily="18" charset="-127"/>
              </a:rPr>
              <a:t>과 </a:t>
            </a:r>
            <a:r>
              <a:rPr lang="en-US" altLang="ko-KR" sz="2000" b="1">
                <a:ea typeface="HY헤드라인M" pitchFamily="18" charset="-127"/>
              </a:rPr>
              <a:t>U</a:t>
            </a:r>
            <a:r>
              <a:rPr lang="ko-KR" altLang="en-US" sz="2000">
                <a:ea typeface="HY헤드라인M" pitchFamily="18" charset="-127"/>
              </a:rPr>
              <a:t>로 분해하라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graphicFrame>
        <p:nvGraphicFramePr>
          <p:cNvPr id="1323013" name="Object 5"/>
          <p:cNvGraphicFramePr>
            <a:graphicFrameLocks noChangeAspect="1"/>
          </p:cNvGraphicFramePr>
          <p:nvPr/>
        </p:nvGraphicFramePr>
        <p:xfrm>
          <a:off x="755650" y="1700213"/>
          <a:ext cx="7781925" cy="162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3018" name="Equation" r:id="rId5" imgW="3047760" imgH="634680" progId="Equation.DSMT4">
                  <p:embed/>
                </p:oleObj>
              </mc:Choice>
              <mc:Fallback>
                <p:oleObj name="Equation" r:id="rId5" imgW="3047760" imgH="6346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700213"/>
                        <a:ext cx="7781925" cy="162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3014" name="Text Box 6"/>
          <p:cNvSpPr txBox="1">
            <a:spLocks noChangeArrowheads="1"/>
          </p:cNvSpPr>
          <p:nvPr/>
        </p:nvSpPr>
        <p:spPr bwMode="auto">
          <a:xfrm>
            <a:off x="323850" y="3789363"/>
            <a:ext cx="8640763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먼저</a:t>
            </a:r>
            <a:r>
              <a:rPr lang="en-US" altLang="ko-KR" sz="2000">
                <a:ea typeface="HY헤드라인M" pitchFamily="18" charset="-127"/>
              </a:rPr>
              <a:t>, </a:t>
            </a:r>
            <a:r>
              <a:rPr lang="en-US" altLang="ko-KR" sz="2000" i="1">
                <a:ea typeface="HY헤드라인M" pitchFamily="18" charset="-127"/>
              </a:rPr>
              <a:t>l</a:t>
            </a:r>
            <a:r>
              <a:rPr lang="en-US" altLang="ko-KR" sz="2000" i="1" baseline="-25000">
                <a:ea typeface="HY헤드라인M" pitchFamily="18" charset="-127"/>
              </a:rPr>
              <a:t>i</a:t>
            </a:r>
            <a:r>
              <a:rPr lang="en-US" altLang="ko-KR" sz="2000" baseline="-25000">
                <a:ea typeface="HY헤드라인M" pitchFamily="18" charset="-127"/>
              </a:rPr>
              <a:t>1</a:t>
            </a:r>
            <a:r>
              <a:rPr lang="ko-KR" altLang="en-US" sz="2000">
                <a:ea typeface="HY헤드라인M" pitchFamily="18" charset="-127"/>
              </a:rPr>
              <a:t>과 </a:t>
            </a:r>
            <a:r>
              <a:rPr lang="en-US" altLang="ko-KR" sz="2000" i="1">
                <a:ea typeface="HY헤드라인M" pitchFamily="18" charset="-127"/>
              </a:rPr>
              <a:t>u</a:t>
            </a:r>
            <a:r>
              <a:rPr lang="en-US" altLang="ko-KR" sz="2000" baseline="-25000">
                <a:ea typeface="HY헤드라인M" pitchFamily="18" charset="-127"/>
              </a:rPr>
              <a:t>1</a:t>
            </a:r>
            <a:r>
              <a:rPr lang="en-US" altLang="ko-KR" sz="2000" i="1" baseline="-25000">
                <a:ea typeface="HY헤드라인M" pitchFamily="18" charset="-127"/>
              </a:rPr>
              <a:t>j</a:t>
            </a:r>
            <a:r>
              <a:rPr lang="ko-KR" altLang="en-US" sz="2000">
                <a:ea typeface="HY헤드라인M" pitchFamily="18" charset="-127"/>
              </a:rPr>
              <a:t>를 구한다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graphicFrame>
        <p:nvGraphicFramePr>
          <p:cNvPr id="1323015" name="Object 7"/>
          <p:cNvGraphicFramePr>
            <a:graphicFrameLocks noChangeAspect="1"/>
          </p:cNvGraphicFramePr>
          <p:nvPr/>
        </p:nvGraphicFramePr>
        <p:xfrm>
          <a:off x="971550" y="4437063"/>
          <a:ext cx="441007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3019" name="Equation" r:id="rId7" imgW="1358640" imgH="164880" progId="Equation.DSMT4">
                  <p:embed/>
                </p:oleObj>
              </mc:Choice>
              <mc:Fallback>
                <p:oleObj name="Equation" r:id="rId7" imgW="1358640" imgH="1648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437063"/>
                        <a:ext cx="4410075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3016" name="Object 8"/>
          <p:cNvGraphicFramePr>
            <a:graphicFrameLocks noChangeAspect="1"/>
          </p:cNvGraphicFramePr>
          <p:nvPr/>
        </p:nvGraphicFramePr>
        <p:xfrm>
          <a:off x="2022475" y="5013325"/>
          <a:ext cx="36258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3020" name="Equation" r:id="rId9" imgW="1117440" imgH="164880" progId="Equation.DSMT4">
                  <p:embed/>
                </p:oleObj>
              </mc:Choice>
              <mc:Fallback>
                <p:oleObj name="Equation" r:id="rId9" imgW="1117440" imgH="1648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2475" y="5013325"/>
                        <a:ext cx="3625850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3017" name="Object 9"/>
          <p:cNvGraphicFramePr>
            <a:graphicFrameLocks noChangeAspect="1"/>
          </p:cNvGraphicFramePr>
          <p:nvPr/>
        </p:nvGraphicFramePr>
        <p:xfrm>
          <a:off x="6804025" y="4292600"/>
          <a:ext cx="1149350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3021" name="Equation" r:id="rId11" imgW="507960" imgH="482400" progId="Equation.DSMT4">
                  <p:embed/>
                </p:oleObj>
              </mc:Choice>
              <mc:Fallback>
                <p:oleObj name="Equation" r:id="rId11" imgW="507960" imgH="4824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4292600"/>
                        <a:ext cx="1149350" cy="109537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C93D3DA4-EEBD-4FD9-8ED5-B3280E97720D}" type="slidenum">
              <a:rPr lang="en-US" altLang="ko-KR"/>
              <a:pPr/>
              <a:t>11</a:t>
            </a:fld>
            <a:endParaRPr lang="en-US" altLang="ko-KR"/>
          </a:p>
        </p:txBody>
      </p:sp>
      <p:sp>
        <p:nvSpPr>
          <p:cNvPr id="1345538" name="Rectangle 2"/>
          <p:cNvSpPr>
            <a:spLocks noChangeArrowheads="1"/>
          </p:cNvSpPr>
          <p:nvPr/>
        </p:nvSpPr>
        <p:spPr bwMode="auto">
          <a:xfrm>
            <a:off x="815975" y="163513"/>
            <a:ext cx="5124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삼각 분해 예제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(2/4)</a:t>
            </a:r>
          </a:p>
        </p:txBody>
      </p:sp>
      <p:sp>
        <p:nvSpPr>
          <p:cNvPr id="1345539" name="Text Box 3"/>
          <p:cNvSpPr txBox="1">
            <a:spLocks noChangeArrowheads="1"/>
          </p:cNvSpPr>
          <p:nvPr/>
        </p:nvSpPr>
        <p:spPr bwMode="auto">
          <a:xfrm>
            <a:off x="6013450" y="476250"/>
            <a:ext cx="30400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LU Decomposition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345540" name="Text Box 4"/>
          <p:cNvSpPr txBox="1">
            <a:spLocks noChangeArrowheads="1"/>
          </p:cNvSpPr>
          <p:nvPr/>
        </p:nvSpPr>
        <p:spPr bwMode="auto">
          <a:xfrm>
            <a:off x="323850" y="1065213"/>
            <a:ext cx="8640763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다음으로</a:t>
            </a:r>
            <a:r>
              <a:rPr lang="en-US" altLang="ko-KR" sz="2000">
                <a:ea typeface="HY헤드라인M" pitchFamily="18" charset="-127"/>
              </a:rPr>
              <a:t>, </a:t>
            </a:r>
            <a:r>
              <a:rPr lang="en-US" altLang="ko-KR" sz="2000" i="1">
                <a:ea typeface="HY헤드라인M" pitchFamily="18" charset="-127"/>
              </a:rPr>
              <a:t>l</a:t>
            </a:r>
            <a:r>
              <a:rPr lang="en-US" altLang="ko-KR" sz="2000" i="1" baseline="-25000">
                <a:ea typeface="HY헤드라인M" pitchFamily="18" charset="-127"/>
              </a:rPr>
              <a:t>i</a:t>
            </a:r>
            <a:r>
              <a:rPr lang="en-US" altLang="ko-KR" sz="2000" baseline="-25000">
                <a:ea typeface="HY헤드라인M" pitchFamily="18" charset="-127"/>
              </a:rPr>
              <a:t>2</a:t>
            </a:r>
            <a:r>
              <a:rPr lang="ko-KR" altLang="en-US" sz="2000">
                <a:ea typeface="HY헤드라인M" pitchFamily="18" charset="-127"/>
              </a:rPr>
              <a:t>과 </a:t>
            </a:r>
            <a:r>
              <a:rPr lang="en-US" altLang="ko-KR" sz="2000" i="1">
                <a:ea typeface="HY헤드라인M" pitchFamily="18" charset="-127"/>
              </a:rPr>
              <a:t>u</a:t>
            </a:r>
            <a:r>
              <a:rPr lang="en-US" altLang="ko-KR" sz="2000" baseline="-25000">
                <a:ea typeface="HY헤드라인M" pitchFamily="18" charset="-127"/>
              </a:rPr>
              <a:t>2</a:t>
            </a:r>
            <a:r>
              <a:rPr lang="en-US" altLang="ko-KR" sz="2000" i="1" baseline="-25000">
                <a:ea typeface="HY헤드라인M" pitchFamily="18" charset="-127"/>
              </a:rPr>
              <a:t>j</a:t>
            </a:r>
            <a:r>
              <a:rPr lang="ko-KR" altLang="en-US" sz="2000">
                <a:ea typeface="HY헤드라인M" pitchFamily="18" charset="-127"/>
              </a:rPr>
              <a:t>를 구한다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graphicFrame>
        <p:nvGraphicFramePr>
          <p:cNvPr id="1345543" name="Object 7"/>
          <p:cNvGraphicFramePr>
            <a:graphicFrameLocks noChangeAspect="1"/>
          </p:cNvGraphicFramePr>
          <p:nvPr/>
        </p:nvGraphicFramePr>
        <p:xfrm>
          <a:off x="684213" y="1685925"/>
          <a:ext cx="4614862" cy="152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548" name="Equation" r:id="rId5" imgW="1422360" imgH="469800" progId="Equation.DSMT4">
                  <p:embed/>
                </p:oleObj>
              </mc:Choice>
              <mc:Fallback>
                <p:oleObj name="Equation" r:id="rId5" imgW="1422360" imgH="4698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685925"/>
                        <a:ext cx="4614862" cy="1527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5546" name="Object 10"/>
          <p:cNvGraphicFramePr>
            <a:graphicFrameLocks noChangeAspect="1"/>
          </p:cNvGraphicFramePr>
          <p:nvPr/>
        </p:nvGraphicFramePr>
        <p:xfrm>
          <a:off x="684213" y="3535363"/>
          <a:ext cx="597535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549" name="Equation" r:id="rId7" imgW="1841400" imgH="609480" progId="Equation.DSMT4">
                  <p:embed/>
                </p:oleObj>
              </mc:Choice>
              <mc:Fallback>
                <p:oleObj name="Equation" r:id="rId7" imgW="1841400" imgH="60948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535363"/>
                        <a:ext cx="5975350" cy="198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5547" name="Object 11"/>
          <p:cNvGraphicFramePr>
            <a:graphicFrameLocks noChangeAspect="1"/>
          </p:cNvGraphicFramePr>
          <p:nvPr/>
        </p:nvGraphicFramePr>
        <p:xfrm>
          <a:off x="5795963" y="1268413"/>
          <a:ext cx="3024187" cy="18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5550" name="Equation" r:id="rId9" imgW="1117440" imgH="685800" progId="Equation.DSMT4">
                  <p:embed/>
                </p:oleObj>
              </mc:Choice>
              <mc:Fallback>
                <p:oleObj name="Equation" r:id="rId9" imgW="1117440" imgH="6858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1268413"/>
                        <a:ext cx="3024187" cy="186055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918F2511-CDFA-42AD-BA16-F4D7005DC9C9}" type="slidenum">
              <a:rPr lang="en-US" altLang="ko-KR"/>
              <a:pPr/>
              <a:t>12</a:t>
            </a:fld>
            <a:endParaRPr lang="en-US" altLang="ko-KR"/>
          </a:p>
        </p:txBody>
      </p:sp>
      <p:sp>
        <p:nvSpPr>
          <p:cNvPr id="1347586" name="Rectangle 2"/>
          <p:cNvSpPr>
            <a:spLocks noChangeArrowheads="1"/>
          </p:cNvSpPr>
          <p:nvPr/>
        </p:nvSpPr>
        <p:spPr bwMode="auto">
          <a:xfrm>
            <a:off x="815975" y="163513"/>
            <a:ext cx="5124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삼각 분해 예제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(3/4)</a:t>
            </a:r>
          </a:p>
        </p:txBody>
      </p:sp>
      <p:sp>
        <p:nvSpPr>
          <p:cNvPr id="1347587" name="Text Box 3"/>
          <p:cNvSpPr txBox="1">
            <a:spLocks noChangeArrowheads="1"/>
          </p:cNvSpPr>
          <p:nvPr/>
        </p:nvSpPr>
        <p:spPr bwMode="auto">
          <a:xfrm>
            <a:off x="6013450" y="476250"/>
            <a:ext cx="30400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LU Decomposition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347588" name="Text Box 4"/>
          <p:cNvSpPr txBox="1">
            <a:spLocks noChangeArrowheads="1"/>
          </p:cNvSpPr>
          <p:nvPr/>
        </p:nvSpPr>
        <p:spPr bwMode="auto">
          <a:xfrm>
            <a:off x="323850" y="1065213"/>
            <a:ext cx="8640763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그리고</a:t>
            </a:r>
            <a:r>
              <a:rPr lang="en-US" altLang="ko-KR" sz="2000">
                <a:ea typeface="HY헤드라인M" pitchFamily="18" charset="-127"/>
              </a:rPr>
              <a:t>, </a:t>
            </a:r>
            <a:r>
              <a:rPr lang="en-US" altLang="ko-KR" sz="2000" i="1">
                <a:ea typeface="HY헤드라인M" pitchFamily="18" charset="-127"/>
              </a:rPr>
              <a:t>l</a:t>
            </a:r>
            <a:r>
              <a:rPr lang="en-US" altLang="ko-KR" sz="2000" i="1" baseline="-25000">
                <a:ea typeface="HY헤드라인M" pitchFamily="18" charset="-127"/>
              </a:rPr>
              <a:t>i</a:t>
            </a:r>
            <a:r>
              <a:rPr lang="en-US" altLang="ko-KR" sz="2000" baseline="-25000">
                <a:ea typeface="HY헤드라인M" pitchFamily="18" charset="-127"/>
              </a:rPr>
              <a:t>3</a:t>
            </a:r>
            <a:r>
              <a:rPr lang="ko-KR" altLang="en-US" sz="2000">
                <a:ea typeface="HY헤드라인M" pitchFamily="18" charset="-127"/>
              </a:rPr>
              <a:t>과 </a:t>
            </a:r>
            <a:r>
              <a:rPr lang="en-US" altLang="ko-KR" sz="2000" i="1">
                <a:ea typeface="HY헤드라인M" pitchFamily="18" charset="-127"/>
              </a:rPr>
              <a:t>u</a:t>
            </a:r>
            <a:r>
              <a:rPr lang="en-US" altLang="ko-KR" sz="2000" baseline="-25000">
                <a:ea typeface="HY헤드라인M" pitchFamily="18" charset="-127"/>
              </a:rPr>
              <a:t>3</a:t>
            </a:r>
            <a:r>
              <a:rPr lang="en-US" altLang="ko-KR" sz="2000" i="1" baseline="-25000">
                <a:ea typeface="HY헤드라인M" pitchFamily="18" charset="-127"/>
              </a:rPr>
              <a:t>j</a:t>
            </a:r>
            <a:r>
              <a:rPr lang="ko-KR" altLang="en-US" sz="2000">
                <a:ea typeface="HY헤드라인M" pitchFamily="18" charset="-127"/>
              </a:rPr>
              <a:t>를 구한다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graphicFrame>
        <p:nvGraphicFramePr>
          <p:cNvPr id="1347589" name="Object 5"/>
          <p:cNvGraphicFramePr>
            <a:graphicFrameLocks noChangeAspect="1"/>
          </p:cNvGraphicFramePr>
          <p:nvPr/>
        </p:nvGraphicFramePr>
        <p:xfrm>
          <a:off x="684213" y="1628775"/>
          <a:ext cx="6388100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594" name="Equation" r:id="rId5" imgW="1968480" imgH="380880" progId="Equation.DSMT4">
                  <p:embed/>
                </p:oleObj>
              </mc:Choice>
              <mc:Fallback>
                <p:oleObj name="Equation" r:id="rId5" imgW="1968480" imgH="3808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628775"/>
                        <a:ext cx="6388100" cy="1238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7590" name="Object 6"/>
          <p:cNvGraphicFramePr>
            <a:graphicFrameLocks noChangeAspect="1"/>
          </p:cNvGraphicFramePr>
          <p:nvPr/>
        </p:nvGraphicFramePr>
        <p:xfrm>
          <a:off x="684213" y="2943225"/>
          <a:ext cx="4986337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595" name="Equation" r:id="rId7" imgW="1536480" imgH="304560" progId="Equation.DSMT4">
                  <p:embed/>
                </p:oleObj>
              </mc:Choice>
              <mc:Fallback>
                <p:oleObj name="Equation" r:id="rId7" imgW="1536480" imgH="30456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943225"/>
                        <a:ext cx="4986337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7591" name="Object 7"/>
          <p:cNvGraphicFramePr>
            <a:graphicFrameLocks noChangeAspect="1"/>
          </p:cNvGraphicFramePr>
          <p:nvPr/>
        </p:nvGraphicFramePr>
        <p:xfrm>
          <a:off x="6156325" y="3008313"/>
          <a:ext cx="2736850" cy="168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596" name="Equation" r:id="rId9" imgW="1117440" imgH="685800" progId="Equation.DSMT4">
                  <p:embed/>
                </p:oleObj>
              </mc:Choice>
              <mc:Fallback>
                <p:oleObj name="Equation" r:id="rId9" imgW="1117440" imgH="6858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3008313"/>
                        <a:ext cx="2736850" cy="1684337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7592" name="Text Box 8"/>
          <p:cNvSpPr txBox="1">
            <a:spLocks noChangeArrowheads="1"/>
          </p:cNvSpPr>
          <p:nvPr/>
        </p:nvSpPr>
        <p:spPr bwMode="auto">
          <a:xfrm>
            <a:off x="323850" y="4286250"/>
            <a:ext cx="8640763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마지막으로</a:t>
            </a:r>
            <a:r>
              <a:rPr lang="en-US" altLang="ko-KR" sz="2000">
                <a:ea typeface="HY헤드라인M" pitchFamily="18" charset="-127"/>
              </a:rPr>
              <a:t>, </a:t>
            </a:r>
            <a:r>
              <a:rPr lang="en-US" altLang="ko-KR" sz="2000" i="1">
                <a:ea typeface="HY헤드라인M" pitchFamily="18" charset="-127"/>
              </a:rPr>
              <a:t>l</a:t>
            </a:r>
            <a:r>
              <a:rPr lang="en-US" altLang="ko-KR" sz="2000" i="1" baseline="-25000">
                <a:ea typeface="HY헤드라인M" pitchFamily="18" charset="-127"/>
              </a:rPr>
              <a:t>i</a:t>
            </a:r>
            <a:r>
              <a:rPr lang="en-US" altLang="ko-KR" sz="2000" baseline="-25000">
                <a:ea typeface="HY헤드라인M" pitchFamily="18" charset="-127"/>
              </a:rPr>
              <a:t>4</a:t>
            </a:r>
            <a:r>
              <a:rPr lang="ko-KR" altLang="en-US" sz="2000">
                <a:ea typeface="HY헤드라인M" pitchFamily="18" charset="-127"/>
              </a:rPr>
              <a:t>를 구한다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graphicFrame>
        <p:nvGraphicFramePr>
          <p:cNvPr id="1347593" name="Object 9"/>
          <p:cNvGraphicFramePr>
            <a:graphicFrameLocks noChangeAspect="1"/>
          </p:cNvGraphicFramePr>
          <p:nvPr/>
        </p:nvGraphicFramePr>
        <p:xfrm>
          <a:off x="755650" y="4868863"/>
          <a:ext cx="5275263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597" name="Equation" r:id="rId11" imgW="1625400" imgH="203040" progId="Equation.DSMT4">
                  <p:embed/>
                </p:oleObj>
              </mc:Choice>
              <mc:Fallback>
                <p:oleObj name="Equation" r:id="rId11" imgW="1625400" imgH="20304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868863"/>
                        <a:ext cx="5275263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932877B3-B90C-412F-A95F-CF9673F17523}" type="slidenum">
              <a:rPr lang="en-US" altLang="ko-KR"/>
              <a:pPr/>
              <a:t>13</a:t>
            </a:fld>
            <a:endParaRPr lang="en-US" altLang="ko-KR"/>
          </a:p>
        </p:txBody>
      </p:sp>
      <p:sp>
        <p:nvSpPr>
          <p:cNvPr id="1349634" name="Rectangle 2"/>
          <p:cNvSpPr>
            <a:spLocks noChangeArrowheads="1"/>
          </p:cNvSpPr>
          <p:nvPr/>
        </p:nvSpPr>
        <p:spPr bwMode="auto">
          <a:xfrm>
            <a:off x="815975" y="163513"/>
            <a:ext cx="5124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삼각 분해 예제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(4/4)</a:t>
            </a:r>
          </a:p>
        </p:txBody>
      </p:sp>
      <p:sp>
        <p:nvSpPr>
          <p:cNvPr id="1349635" name="Text Box 3"/>
          <p:cNvSpPr txBox="1">
            <a:spLocks noChangeArrowheads="1"/>
          </p:cNvSpPr>
          <p:nvPr/>
        </p:nvSpPr>
        <p:spPr bwMode="auto">
          <a:xfrm>
            <a:off x="6013450" y="476250"/>
            <a:ext cx="30400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LU Decomposition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349636" name="Text Box 4"/>
          <p:cNvSpPr txBox="1">
            <a:spLocks noChangeArrowheads="1"/>
          </p:cNvSpPr>
          <p:nvPr/>
        </p:nvSpPr>
        <p:spPr bwMode="auto">
          <a:xfrm>
            <a:off x="323850" y="1065213"/>
            <a:ext cx="8640763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결국</a:t>
            </a:r>
            <a:r>
              <a:rPr lang="en-US" altLang="ko-KR" sz="2000">
                <a:ea typeface="HY헤드라인M" pitchFamily="18" charset="-127"/>
              </a:rPr>
              <a:t>, </a:t>
            </a:r>
            <a:r>
              <a:rPr lang="en-US" altLang="ko-KR" sz="2000" b="1">
                <a:ea typeface="HY헤드라인M" pitchFamily="18" charset="-127"/>
              </a:rPr>
              <a:t>A</a:t>
            </a:r>
            <a:r>
              <a:rPr lang="ko-KR" altLang="en-US" sz="2000">
                <a:ea typeface="HY헤드라인M" pitchFamily="18" charset="-127"/>
              </a:rPr>
              <a:t>를 삼각 분해한 </a:t>
            </a:r>
            <a:r>
              <a:rPr lang="en-US" altLang="ko-KR" sz="2000" b="1">
                <a:ea typeface="HY헤드라인M" pitchFamily="18" charset="-127"/>
              </a:rPr>
              <a:t>L</a:t>
            </a:r>
            <a:r>
              <a:rPr lang="ko-KR" altLang="en-US" sz="2000">
                <a:ea typeface="HY헤드라인M" pitchFamily="18" charset="-127"/>
              </a:rPr>
              <a:t>과 </a:t>
            </a:r>
            <a:r>
              <a:rPr lang="en-US" altLang="ko-KR" sz="2000" b="1">
                <a:ea typeface="HY헤드라인M" pitchFamily="18" charset="-127"/>
              </a:rPr>
              <a:t>U</a:t>
            </a:r>
            <a:r>
              <a:rPr lang="ko-KR" altLang="en-US" sz="2000">
                <a:ea typeface="HY헤드라인M" pitchFamily="18" charset="-127"/>
              </a:rPr>
              <a:t>는 다음과 같이 구할 수 있다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graphicFrame>
        <p:nvGraphicFramePr>
          <p:cNvPr id="1349642" name="Object 10"/>
          <p:cNvGraphicFramePr>
            <a:graphicFrameLocks noChangeAspect="1"/>
          </p:cNvGraphicFramePr>
          <p:nvPr/>
        </p:nvGraphicFramePr>
        <p:xfrm>
          <a:off x="827088" y="1700213"/>
          <a:ext cx="5113337" cy="181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645" name="Equation" r:id="rId5" imgW="1790640" imgH="634680" progId="Equation.DSMT4">
                  <p:embed/>
                </p:oleObj>
              </mc:Choice>
              <mc:Fallback>
                <p:oleObj name="Equation" r:id="rId5" imgW="1790640" imgH="63468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700213"/>
                        <a:ext cx="5113337" cy="181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9643" name="Text Box 11"/>
          <p:cNvSpPr txBox="1">
            <a:spLocks noChangeArrowheads="1"/>
          </p:cNvSpPr>
          <p:nvPr/>
        </p:nvSpPr>
        <p:spPr bwMode="auto">
          <a:xfrm>
            <a:off x="323850" y="3638550"/>
            <a:ext cx="8640763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결국</a:t>
            </a:r>
            <a:r>
              <a:rPr lang="en-US" altLang="ko-KR" sz="2000">
                <a:ea typeface="HY헤드라인M" pitchFamily="18" charset="-127"/>
              </a:rPr>
              <a:t>, </a:t>
            </a:r>
            <a:r>
              <a:rPr lang="en-US" altLang="ko-KR" sz="2000" b="1">
                <a:ea typeface="HY헤드라인M" pitchFamily="18" charset="-127"/>
              </a:rPr>
              <a:t>L</a:t>
            </a:r>
            <a:r>
              <a:rPr lang="ko-KR" altLang="en-US" sz="2000">
                <a:ea typeface="HY헤드라인M" pitchFamily="18" charset="-127"/>
              </a:rPr>
              <a:t>과 </a:t>
            </a:r>
            <a:r>
              <a:rPr lang="en-US" altLang="ko-KR" sz="2000" b="1">
                <a:ea typeface="HY헤드라인M" pitchFamily="18" charset="-127"/>
              </a:rPr>
              <a:t>U</a:t>
            </a:r>
            <a:r>
              <a:rPr lang="ko-KR" altLang="en-US" sz="2000">
                <a:ea typeface="HY헤드라인M" pitchFamily="18" charset="-127"/>
              </a:rPr>
              <a:t>의 곱 </a:t>
            </a:r>
            <a:r>
              <a:rPr lang="en-US" altLang="ko-KR" sz="2000" b="1">
                <a:ea typeface="HY헤드라인M" pitchFamily="18" charset="-127"/>
              </a:rPr>
              <a:t>LU</a:t>
            </a:r>
            <a:r>
              <a:rPr lang="ko-KR" altLang="en-US" sz="2000">
                <a:ea typeface="HY헤드라인M" pitchFamily="18" charset="-127"/>
              </a:rPr>
              <a:t>를 구하면 이는 </a:t>
            </a:r>
            <a:r>
              <a:rPr lang="en-US" altLang="ko-KR" sz="2000" b="1">
                <a:ea typeface="HY헤드라인M" pitchFamily="18" charset="-127"/>
              </a:rPr>
              <a:t>A</a:t>
            </a:r>
            <a:r>
              <a:rPr lang="ko-KR" altLang="en-US" sz="2000">
                <a:ea typeface="HY헤드라인M" pitchFamily="18" charset="-127"/>
              </a:rPr>
              <a:t>와 같음을 알 수 있다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graphicFrame>
        <p:nvGraphicFramePr>
          <p:cNvPr id="1349644" name="Object 12"/>
          <p:cNvGraphicFramePr>
            <a:graphicFrameLocks noChangeAspect="1"/>
          </p:cNvGraphicFramePr>
          <p:nvPr/>
        </p:nvGraphicFramePr>
        <p:xfrm>
          <a:off x="827088" y="4292600"/>
          <a:ext cx="7794625" cy="181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646" name="Equation" r:id="rId7" imgW="2730240" imgH="634680" progId="Equation.DSMT4">
                  <p:embed/>
                </p:oleObj>
              </mc:Choice>
              <mc:Fallback>
                <p:oleObj name="Equation" r:id="rId7" imgW="2730240" imgH="63468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292600"/>
                        <a:ext cx="7794625" cy="1814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C920B25B-E326-48AF-AB28-87B0FE661586}" type="slidenum">
              <a:rPr lang="en-US" altLang="ko-KR"/>
              <a:pPr/>
              <a:t>14</a:t>
            </a:fld>
            <a:endParaRPr lang="en-US" altLang="ko-KR"/>
          </a:p>
        </p:txBody>
      </p:sp>
      <p:sp>
        <p:nvSpPr>
          <p:cNvPr id="1325058" name="Rectangle 2"/>
          <p:cNvSpPr>
            <a:spLocks noChangeArrowheads="1"/>
          </p:cNvSpPr>
          <p:nvPr/>
        </p:nvSpPr>
        <p:spPr bwMode="auto">
          <a:xfrm>
            <a:off x="815975" y="163513"/>
            <a:ext cx="5124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삼각 분해와 행렬식 관계</a:t>
            </a:r>
          </a:p>
        </p:txBody>
      </p:sp>
      <p:sp>
        <p:nvSpPr>
          <p:cNvPr id="1325059" name="Text Box 3"/>
          <p:cNvSpPr txBox="1">
            <a:spLocks noChangeArrowheads="1"/>
          </p:cNvSpPr>
          <p:nvPr/>
        </p:nvSpPr>
        <p:spPr bwMode="auto">
          <a:xfrm>
            <a:off x="6013450" y="476250"/>
            <a:ext cx="30400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LU Decomposition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325060" name="Text Box 4"/>
          <p:cNvSpPr txBox="1">
            <a:spLocks noChangeArrowheads="1"/>
          </p:cNvSpPr>
          <p:nvPr/>
        </p:nvSpPr>
        <p:spPr bwMode="auto">
          <a:xfrm>
            <a:off x="323850" y="1065213"/>
            <a:ext cx="8640763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행렬식의 성질에 따라 </a:t>
            </a:r>
            <a:r>
              <a:rPr lang="en-US" altLang="ko-KR" sz="2000" b="1">
                <a:ea typeface="HY헤드라인M" pitchFamily="18" charset="-127"/>
              </a:rPr>
              <a:t>A</a:t>
            </a:r>
            <a:r>
              <a:rPr lang="en-US" altLang="ko-KR" sz="2000">
                <a:ea typeface="HY헤드라인M" pitchFamily="18" charset="-127"/>
              </a:rPr>
              <a:t>, </a:t>
            </a:r>
            <a:r>
              <a:rPr lang="en-US" altLang="ko-KR" sz="2000" b="1">
                <a:ea typeface="HY헤드라인M" pitchFamily="18" charset="-127"/>
              </a:rPr>
              <a:t>L</a:t>
            </a:r>
            <a:r>
              <a:rPr lang="en-US" altLang="ko-KR" sz="2000">
                <a:ea typeface="HY헤드라인M" pitchFamily="18" charset="-127"/>
              </a:rPr>
              <a:t>, </a:t>
            </a:r>
            <a:r>
              <a:rPr lang="en-US" altLang="ko-KR" sz="2000" b="1">
                <a:ea typeface="HY헤드라인M" pitchFamily="18" charset="-127"/>
              </a:rPr>
              <a:t>U</a:t>
            </a:r>
            <a:r>
              <a:rPr lang="en-US" altLang="ko-KR" sz="2000">
                <a:ea typeface="HY헤드라인M" pitchFamily="18" charset="-127"/>
              </a:rPr>
              <a:t> </a:t>
            </a:r>
            <a:r>
              <a:rPr lang="ko-KR" altLang="en-US" sz="2000">
                <a:ea typeface="HY헤드라인M" pitchFamily="18" charset="-127"/>
              </a:rPr>
              <a:t>사이에 다음 식이 성립한다</a:t>
            </a:r>
            <a:r>
              <a:rPr lang="en-US" altLang="ko-KR" sz="2000">
                <a:ea typeface="HY헤드라인M" pitchFamily="18" charset="-127"/>
              </a:rPr>
              <a:t>. (</a:t>
            </a:r>
            <a:r>
              <a:rPr lang="ko-KR" altLang="en-US" sz="2000">
                <a:ea typeface="HY헤드라인M" pitchFamily="18" charset="-127"/>
              </a:rPr>
              <a:t>성질 </a:t>
            </a:r>
            <a:r>
              <a:rPr lang="en-US" altLang="ko-KR" sz="2000">
                <a:ea typeface="HY헤드라인M" pitchFamily="18" charset="-127"/>
              </a:rPr>
              <a:t>9 </a:t>
            </a:r>
            <a:r>
              <a:rPr lang="ko-KR" altLang="en-US" sz="2000">
                <a:ea typeface="HY헤드라인M" pitchFamily="18" charset="-127"/>
              </a:rPr>
              <a:t>참조</a:t>
            </a:r>
            <a:r>
              <a:rPr lang="en-US" altLang="ko-KR" sz="2000">
                <a:ea typeface="HY헤드라인M" pitchFamily="18" charset="-127"/>
              </a:rPr>
              <a:t>)</a:t>
            </a:r>
          </a:p>
        </p:txBody>
      </p:sp>
      <p:graphicFrame>
        <p:nvGraphicFramePr>
          <p:cNvPr id="1325061" name="Object 5"/>
          <p:cNvGraphicFramePr>
            <a:graphicFrameLocks noChangeAspect="1"/>
          </p:cNvGraphicFramePr>
          <p:nvPr/>
        </p:nvGraphicFramePr>
        <p:xfrm>
          <a:off x="900113" y="1628775"/>
          <a:ext cx="1873250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5064" name="Equation" r:id="rId5" imgW="507960" imgH="177480" progId="Equation.DSMT4">
                  <p:embed/>
                </p:oleObj>
              </mc:Choice>
              <mc:Fallback>
                <p:oleObj name="Equation" r:id="rId5" imgW="507960" imgH="1774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628775"/>
                        <a:ext cx="1873250" cy="655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5062" name="Text Box 6"/>
          <p:cNvSpPr txBox="1">
            <a:spLocks noChangeArrowheads="1"/>
          </p:cNvSpPr>
          <p:nvPr/>
        </p:nvSpPr>
        <p:spPr bwMode="auto">
          <a:xfrm>
            <a:off x="323850" y="2559050"/>
            <a:ext cx="8640763" cy="803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삼각 행렬 </a:t>
            </a:r>
            <a:r>
              <a:rPr lang="en-US" altLang="ko-KR" sz="2000" b="1">
                <a:ea typeface="HY헤드라인M" pitchFamily="18" charset="-127"/>
              </a:rPr>
              <a:t>L</a:t>
            </a:r>
            <a:r>
              <a:rPr lang="ko-KR" altLang="en-US" sz="2000">
                <a:ea typeface="HY헤드라인M" pitchFamily="18" charset="-127"/>
              </a:rPr>
              <a:t>의 행렬식은 그 대각 원소들의 곱과 같다</a:t>
            </a:r>
            <a:r>
              <a:rPr lang="en-US" altLang="ko-KR" sz="2000">
                <a:ea typeface="HY헤드라인M" pitchFamily="18" charset="-127"/>
              </a:rPr>
              <a:t>(</a:t>
            </a:r>
            <a:r>
              <a:rPr lang="ko-KR" altLang="en-US" sz="2000">
                <a:ea typeface="HY헤드라인M" pitchFamily="18" charset="-127"/>
              </a:rPr>
              <a:t>성질 </a:t>
            </a:r>
            <a:r>
              <a:rPr lang="en-US" altLang="ko-KR" sz="2000">
                <a:ea typeface="HY헤드라인M" pitchFamily="18" charset="-127"/>
              </a:rPr>
              <a:t>8 </a:t>
            </a:r>
            <a:r>
              <a:rPr lang="ko-KR" altLang="en-US" sz="2000">
                <a:ea typeface="HY헤드라인M" pitchFamily="18" charset="-127"/>
              </a:rPr>
              <a:t>참조</a:t>
            </a:r>
            <a:r>
              <a:rPr lang="en-US" altLang="ko-KR" sz="2000">
                <a:ea typeface="HY헤드라인M" pitchFamily="18" charset="-127"/>
              </a:rPr>
              <a:t>).</a:t>
            </a:r>
            <a:br>
              <a:rPr lang="en-US" altLang="ko-KR" sz="2000">
                <a:ea typeface="HY헤드라인M" pitchFamily="18" charset="-127"/>
              </a:rPr>
            </a:br>
            <a:r>
              <a:rPr lang="ko-KR" altLang="en-US" sz="2000">
                <a:ea typeface="HY헤드라인M" pitchFamily="18" charset="-127"/>
              </a:rPr>
              <a:t>따라서</a:t>
            </a:r>
            <a:r>
              <a:rPr lang="en-US" altLang="ko-KR" sz="2000">
                <a:ea typeface="HY헤드라인M" pitchFamily="18" charset="-127"/>
              </a:rPr>
              <a:t>, </a:t>
            </a:r>
            <a:r>
              <a:rPr lang="en-US" altLang="ko-KR" sz="2000" b="1">
                <a:ea typeface="HY헤드라인M" pitchFamily="18" charset="-127"/>
              </a:rPr>
              <a:t>A</a:t>
            </a:r>
            <a:r>
              <a:rPr lang="ko-KR" altLang="en-US" sz="2000">
                <a:ea typeface="HY헤드라인M" pitchFamily="18" charset="-127"/>
              </a:rPr>
              <a:t>의 행렬식은 다음과 같이 구할 수 있다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graphicFrame>
        <p:nvGraphicFramePr>
          <p:cNvPr id="1325063" name="Object 7"/>
          <p:cNvGraphicFramePr>
            <a:graphicFrameLocks noChangeAspect="1"/>
          </p:cNvGraphicFramePr>
          <p:nvPr/>
        </p:nvGraphicFramePr>
        <p:xfrm>
          <a:off x="900113" y="3573463"/>
          <a:ext cx="6985000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5065" name="Equation" r:id="rId7" imgW="2133360" imgH="177480" progId="Equation.DSMT4">
                  <p:embed/>
                </p:oleObj>
              </mc:Choice>
              <mc:Fallback>
                <p:oleObj name="Equation" r:id="rId7" imgW="2133360" imgH="1774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573463"/>
                        <a:ext cx="6985000" cy="582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5064" name="Text Box 8"/>
          <p:cNvSpPr txBox="1">
            <a:spLocks noChangeArrowheads="1"/>
          </p:cNvSpPr>
          <p:nvPr/>
        </p:nvSpPr>
        <p:spPr bwMode="auto">
          <a:xfrm>
            <a:off x="323850" y="4292600"/>
            <a:ext cx="8640763" cy="803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en-US" altLang="ko-KR" sz="2000">
                <a:ea typeface="HY헤드라인M" pitchFamily="18" charset="-127"/>
                <a:sym typeface="Wingdings" pitchFamily="2" charset="2"/>
              </a:rPr>
              <a:t>Observation: </a:t>
            </a:r>
            <a:r>
              <a:rPr lang="en-US" altLang="ko-KR" sz="2000" b="1">
                <a:ea typeface="HY헤드라인M" pitchFamily="18" charset="-127"/>
              </a:rPr>
              <a:t>A</a:t>
            </a:r>
            <a:r>
              <a:rPr lang="ko-KR" altLang="en-US" sz="2000">
                <a:ea typeface="HY헤드라인M" pitchFamily="18" charset="-127"/>
              </a:rPr>
              <a:t>가 정칙행렬이면</a:t>
            </a:r>
            <a:r>
              <a:rPr lang="en-US" altLang="ko-KR" sz="2000">
                <a:ea typeface="HY헤드라인M" pitchFamily="18" charset="-127"/>
              </a:rPr>
              <a:t>, </a:t>
            </a:r>
            <a:r>
              <a:rPr lang="en-US" altLang="ko-KR" sz="2000" b="1">
                <a:ea typeface="HY헤드라인M" pitchFamily="18" charset="-127"/>
              </a:rPr>
              <a:t>L</a:t>
            </a:r>
            <a:r>
              <a:rPr lang="ko-KR" altLang="en-US" sz="2000">
                <a:ea typeface="HY헤드라인M" pitchFamily="18" charset="-127"/>
              </a:rPr>
              <a:t>의 대각 원소들 중에는 </a:t>
            </a:r>
            <a:r>
              <a:rPr lang="en-US" altLang="ko-KR" sz="2000">
                <a:ea typeface="HY헤드라인M" pitchFamily="18" charset="-127"/>
              </a:rPr>
              <a:t>0</a:t>
            </a:r>
            <a:r>
              <a:rPr lang="ko-KR" altLang="en-US" sz="2000">
                <a:ea typeface="HY헤드라인M" pitchFamily="18" charset="-127"/>
              </a:rPr>
              <a:t>이 존재하지 않는다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D060672E-2A71-49A2-BDD8-4316596DBC6C}" type="slidenum">
              <a:rPr lang="en-US" altLang="ko-KR"/>
              <a:pPr/>
              <a:t>15</a:t>
            </a:fld>
            <a:endParaRPr lang="en-US" altLang="ko-KR"/>
          </a:p>
        </p:txBody>
      </p:sp>
      <p:sp>
        <p:nvSpPr>
          <p:cNvPr id="1331202" name="Rectangle 2"/>
          <p:cNvSpPr>
            <a:spLocks noChangeArrowheads="1"/>
          </p:cNvSpPr>
          <p:nvPr/>
        </p:nvSpPr>
        <p:spPr bwMode="auto">
          <a:xfrm>
            <a:off x="815975" y="163513"/>
            <a:ext cx="5124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행렬의 삼각 분해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- </a:t>
            </a: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알고리즘</a:t>
            </a:r>
          </a:p>
        </p:txBody>
      </p:sp>
      <p:sp>
        <p:nvSpPr>
          <p:cNvPr id="1331203" name="Text Box 3"/>
          <p:cNvSpPr txBox="1">
            <a:spLocks noChangeArrowheads="1"/>
          </p:cNvSpPr>
          <p:nvPr/>
        </p:nvSpPr>
        <p:spPr bwMode="auto">
          <a:xfrm>
            <a:off x="6013450" y="476250"/>
            <a:ext cx="30400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LU Decomposition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331205" name="Rectangle 5"/>
          <p:cNvSpPr>
            <a:spLocks noChangeArrowheads="1"/>
          </p:cNvSpPr>
          <p:nvPr/>
        </p:nvSpPr>
        <p:spPr bwMode="auto">
          <a:xfrm>
            <a:off x="323850" y="1217613"/>
            <a:ext cx="8640763" cy="4791075"/>
          </a:xfrm>
          <a:prstGeom prst="rect">
            <a:avLst/>
          </a:prstGeom>
          <a:solidFill>
            <a:srgbClr val="DDDDDD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180000" tIns="72000" rIns="36000" bIns="72000" anchor="ctr">
            <a:spAutoFit/>
          </a:bodyPr>
          <a:lstStyle/>
          <a:p>
            <a:pPr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 b="1"/>
              <a:t>procedure</a:t>
            </a:r>
            <a:r>
              <a:rPr kumimoji="0" lang="en-US" altLang="ko-KR"/>
              <a:t> </a:t>
            </a:r>
            <a:r>
              <a:rPr kumimoji="0" lang="en-US" altLang="ko-KR" i="1"/>
              <a:t>LUmatrices</a:t>
            </a:r>
            <a:r>
              <a:rPr kumimoji="0" lang="en-US" altLang="ko-KR"/>
              <a:t>(</a:t>
            </a:r>
            <a:r>
              <a:rPr kumimoji="0" lang="en-US" altLang="ko-KR" i="1"/>
              <a:t>a</a:t>
            </a:r>
            <a:r>
              <a:rPr kumimoji="0" lang="en-US" altLang="ko-KR" i="1" baseline="-25000"/>
              <a:t>ij</a:t>
            </a:r>
            <a:r>
              <a:rPr kumimoji="0" lang="en-US" altLang="ko-KR"/>
              <a:t>: real numbers, </a:t>
            </a:r>
            <a:r>
              <a:rPr kumimoji="0" lang="en-US" altLang="ko-KR" i="1"/>
              <a:t>n</a:t>
            </a:r>
            <a:r>
              <a:rPr kumimoji="0" lang="en-US" altLang="ko-KR"/>
              <a:t>: integer)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/>
              <a:t>{ [</a:t>
            </a:r>
            <a:r>
              <a:rPr kumimoji="0" lang="en-US" altLang="ko-KR" i="1"/>
              <a:t>a</a:t>
            </a:r>
            <a:r>
              <a:rPr kumimoji="0" lang="en-US" altLang="ko-KR" i="1" baseline="-25000"/>
              <a:t>ij</a:t>
            </a:r>
            <a:r>
              <a:rPr kumimoji="0" lang="en-US" altLang="ko-KR"/>
              <a:t>] is an </a:t>
            </a:r>
            <a:r>
              <a:rPr kumimoji="0" lang="en-US" altLang="ko-KR" i="1"/>
              <a:t>n</a:t>
            </a:r>
            <a:r>
              <a:rPr kumimoji="0" lang="en-US" altLang="ko-KR"/>
              <a:t>x</a:t>
            </a:r>
            <a:r>
              <a:rPr kumimoji="0" lang="en-US" altLang="ko-KR" i="1"/>
              <a:t>n</a:t>
            </a:r>
            <a:r>
              <a:rPr kumimoji="0" lang="en-US" altLang="ko-KR"/>
              <a:t> matrix. (1 </a:t>
            </a:r>
            <a:r>
              <a:rPr kumimoji="0" lang="en-US" altLang="ko-KR">
                <a:sym typeface="Symbol" pitchFamily="18" charset="2"/>
              </a:rPr>
              <a:t></a:t>
            </a:r>
            <a:r>
              <a:rPr kumimoji="0" lang="en-US" altLang="ko-KR"/>
              <a:t> </a:t>
            </a:r>
            <a:r>
              <a:rPr kumimoji="0" lang="en-US" altLang="ko-KR" i="1"/>
              <a:t>i</a:t>
            </a:r>
            <a:r>
              <a:rPr kumimoji="0" lang="en-US" altLang="ko-KR"/>
              <a:t>,</a:t>
            </a:r>
            <a:r>
              <a:rPr kumimoji="0" lang="en-US" altLang="ko-KR" i="1"/>
              <a:t>j</a:t>
            </a:r>
            <a:r>
              <a:rPr kumimoji="0" lang="en-US" altLang="ko-KR"/>
              <a:t> </a:t>
            </a:r>
            <a:r>
              <a:rPr kumimoji="0" lang="en-US" altLang="ko-KR">
                <a:sym typeface="Symbol" pitchFamily="18" charset="2"/>
              </a:rPr>
              <a:t> </a:t>
            </a:r>
            <a:r>
              <a:rPr kumimoji="0" lang="en-US" altLang="ko-KR" i="1">
                <a:sym typeface="Symbol" pitchFamily="18" charset="2"/>
              </a:rPr>
              <a:t>n</a:t>
            </a:r>
            <a:r>
              <a:rPr kumimoji="0" lang="en-US" altLang="ko-KR"/>
              <a:t>)}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/>
              <a:t>{ </a:t>
            </a:r>
            <a:r>
              <a:rPr kumimoji="0" lang="en-US" altLang="ko-KR" i="1"/>
              <a:t>n</a:t>
            </a:r>
            <a:r>
              <a:rPr kumimoji="0" lang="en-US" altLang="ko-KR"/>
              <a:t> is # of columns(= # of rows).}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/>
              <a:t>	Initialize every </a:t>
            </a:r>
            <a:r>
              <a:rPr kumimoji="0" lang="en-US" altLang="ko-KR" i="1"/>
              <a:t>l</a:t>
            </a:r>
            <a:r>
              <a:rPr kumimoji="0" lang="en-US" altLang="ko-KR" i="1" baseline="-25000"/>
              <a:t>ij </a:t>
            </a:r>
            <a:r>
              <a:rPr kumimoji="0" lang="en-US" altLang="ko-KR"/>
              <a:t>in</a:t>
            </a:r>
            <a:r>
              <a:rPr kumimoji="0" lang="en-US" altLang="ko-KR" i="1"/>
              <a:t> </a:t>
            </a:r>
            <a:r>
              <a:rPr kumimoji="0" lang="en-US" altLang="ko-KR"/>
              <a:t>[</a:t>
            </a:r>
            <a:r>
              <a:rPr kumimoji="0" lang="en-US" altLang="ko-KR" i="1"/>
              <a:t>l</a:t>
            </a:r>
            <a:r>
              <a:rPr kumimoji="0" lang="en-US" altLang="ko-KR" i="1" baseline="-25000"/>
              <a:t>ij</a:t>
            </a:r>
            <a:r>
              <a:rPr kumimoji="0" lang="en-US" altLang="ko-KR"/>
              <a:t>] and every </a:t>
            </a:r>
            <a:r>
              <a:rPr kumimoji="0" lang="en-US" altLang="ko-KR" i="1"/>
              <a:t>u</a:t>
            </a:r>
            <a:r>
              <a:rPr kumimoji="0" lang="en-US" altLang="ko-KR" i="1" baseline="-25000"/>
              <a:t>ij</a:t>
            </a:r>
            <a:r>
              <a:rPr kumimoji="0" lang="en-US" altLang="ko-KR"/>
              <a:t> in [</a:t>
            </a:r>
            <a:r>
              <a:rPr kumimoji="0" lang="en-US" altLang="ko-KR" i="1"/>
              <a:t>u</a:t>
            </a:r>
            <a:r>
              <a:rPr kumimoji="0" lang="en-US" altLang="ko-KR" i="1" baseline="-25000"/>
              <a:t>ij</a:t>
            </a:r>
            <a:r>
              <a:rPr kumimoji="0" lang="en-US" altLang="ko-KR"/>
              <a:t>] to 0;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 i="1"/>
              <a:t>	</a:t>
            </a:r>
            <a:endParaRPr kumimoji="0" lang="en-US" altLang="ko-KR"/>
          </a:p>
          <a:p>
            <a:pPr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 i="1"/>
              <a:t>	</a:t>
            </a:r>
            <a:r>
              <a:rPr kumimoji="0" lang="en-US" altLang="ko-KR" b="1"/>
              <a:t>for</a:t>
            </a:r>
            <a:r>
              <a:rPr kumimoji="0" lang="en-US" altLang="ko-KR"/>
              <a:t> </a:t>
            </a:r>
            <a:r>
              <a:rPr kumimoji="0" lang="en-US" altLang="ko-KR" i="1"/>
              <a:t>m</a:t>
            </a:r>
            <a:r>
              <a:rPr kumimoji="0" lang="en-US" altLang="ko-KR"/>
              <a:t> := 1</a:t>
            </a:r>
            <a:r>
              <a:rPr kumimoji="0" lang="en-US" altLang="ko-KR" i="1"/>
              <a:t> </a:t>
            </a:r>
            <a:r>
              <a:rPr kumimoji="0" lang="en-US" altLang="ko-KR" b="1"/>
              <a:t>to </a:t>
            </a:r>
            <a:r>
              <a:rPr kumimoji="0" lang="en-US" altLang="ko-KR" i="1"/>
              <a:t>n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/>
              <a:t>		</a:t>
            </a:r>
            <a:r>
              <a:rPr kumimoji="0" lang="en-US" altLang="ko-KR" i="1"/>
              <a:t>j</a:t>
            </a:r>
            <a:r>
              <a:rPr kumimoji="0" lang="en-US" altLang="ko-KR"/>
              <a:t> := </a:t>
            </a:r>
            <a:r>
              <a:rPr kumimoji="0" lang="en-US" altLang="ko-KR" i="1"/>
              <a:t>m</a:t>
            </a:r>
            <a:r>
              <a:rPr kumimoji="0" lang="en-US" altLang="ko-KR"/>
              <a:t>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/>
              <a:t>		</a:t>
            </a:r>
            <a:r>
              <a:rPr kumimoji="0" lang="en-US" altLang="ko-KR" b="1"/>
              <a:t>for</a:t>
            </a:r>
            <a:r>
              <a:rPr kumimoji="0" lang="en-US" altLang="ko-KR"/>
              <a:t> </a:t>
            </a:r>
            <a:r>
              <a:rPr kumimoji="0" lang="en-US" altLang="ko-KR" i="1"/>
              <a:t>i</a:t>
            </a:r>
            <a:r>
              <a:rPr kumimoji="0" lang="en-US" altLang="ko-KR"/>
              <a:t> := </a:t>
            </a:r>
            <a:r>
              <a:rPr kumimoji="0" lang="en-US" altLang="ko-KR" i="1"/>
              <a:t>j</a:t>
            </a:r>
            <a:r>
              <a:rPr kumimoji="0" lang="en-US" altLang="ko-KR"/>
              <a:t> </a:t>
            </a:r>
            <a:r>
              <a:rPr kumimoji="0" lang="en-US" altLang="ko-KR" b="1"/>
              <a:t>to</a:t>
            </a:r>
            <a:r>
              <a:rPr kumimoji="0" lang="en-US" altLang="ko-KR"/>
              <a:t> </a:t>
            </a:r>
            <a:r>
              <a:rPr kumimoji="0" lang="en-US" altLang="ko-KR" i="1"/>
              <a:t>n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/>
              <a:t>					</a:t>
            </a:r>
            <a:r>
              <a:rPr kumimoji="0" lang="en-US" altLang="ko-KR" i="1"/>
              <a:t>l</a:t>
            </a:r>
            <a:r>
              <a:rPr kumimoji="0" lang="en-US" altLang="ko-KR" i="1" baseline="-25000"/>
              <a:t>ij</a:t>
            </a:r>
            <a:r>
              <a:rPr kumimoji="0" lang="en-US" altLang="ko-KR"/>
              <a:t> := 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/>
              <a:t>		</a:t>
            </a:r>
            <a:r>
              <a:rPr kumimoji="0" lang="en-US" altLang="ko-KR" b="1"/>
              <a:t>end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endParaRPr kumimoji="0" lang="en-US" altLang="ko-KR"/>
          </a:p>
          <a:p>
            <a:pPr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/>
              <a:t>		</a:t>
            </a:r>
            <a:r>
              <a:rPr kumimoji="0" lang="en-US" altLang="ko-KR" i="1"/>
              <a:t>i</a:t>
            </a:r>
            <a:r>
              <a:rPr kumimoji="0" lang="en-US" altLang="ko-KR"/>
              <a:t> := </a:t>
            </a:r>
            <a:r>
              <a:rPr kumimoji="0" lang="en-US" altLang="ko-KR" i="1"/>
              <a:t>m</a:t>
            </a:r>
            <a:r>
              <a:rPr kumimoji="0" lang="en-US" altLang="ko-KR"/>
              <a:t>;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/>
              <a:t>		</a:t>
            </a:r>
            <a:r>
              <a:rPr kumimoji="0" lang="en-US" altLang="ko-KR" b="1"/>
              <a:t>for</a:t>
            </a:r>
            <a:r>
              <a:rPr kumimoji="0" lang="en-US" altLang="ko-KR"/>
              <a:t> </a:t>
            </a:r>
            <a:r>
              <a:rPr kumimoji="0" lang="en-US" altLang="ko-KR" i="1"/>
              <a:t>j</a:t>
            </a:r>
            <a:r>
              <a:rPr kumimoji="0" lang="en-US" altLang="ko-KR"/>
              <a:t> := </a:t>
            </a:r>
            <a:r>
              <a:rPr kumimoji="0" lang="en-US" altLang="ko-KR" i="1"/>
              <a:t>i</a:t>
            </a:r>
            <a:r>
              <a:rPr kumimoji="0" lang="en-US" altLang="ko-KR"/>
              <a:t> </a:t>
            </a:r>
            <a:r>
              <a:rPr kumimoji="0" lang="en-US" altLang="ko-KR" b="1"/>
              <a:t>to</a:t>
            </a:r>
            <a:r>
              <a:rPr kumimoji="0" lang="en-US" altLang="ko-KR"/>
              <a:t> </a:t>
            </a:r>
            <a:r>
              <a:rPr kumimoji="0" lang="en-US" altLang="ko-KR" i="1"/>
              <a:t>n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/>
              <a:t>					</a:t>
            </a:r>
            <a:r>
              <a:rPr kumimoji="0" lang="en-US" altLang="ko-KR" i="1"/>
              <a:t>u</a:t>
            </a:r>
            <a:r>
              <a:rPr kumimoji="0" lang="en-US" altLang="ko-KR" i="1" baseline="-25000"/>
              <a:t>ij</a:t>
            </a:r>
            <a:r>
              <a:rPr kumimoji="0" lang="en-US" altLang="ko-KR"/>
              <a:t> := 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/>
              <a:t>		</a:t>
            </a:r>
            <a:r>
              <a:rPr kumimoji="0" lang="en-US" altLang="ko-KR" b="1"/>
              <a:t>end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 b="1"/>
              <a:t>	end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endParaRPr kumimoji="0" lang="en-US" altLang="ko-KR"/>
          </a:p>
          <a:p>
            <a:pPr>
              <a:lnSpc>
                <a:spcPct val="105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/>
              <a:t>	</a:t>
            </a:r>
            <a:r>
              <a:rPr kumimoji="0" lang="en-US" altLang="ko-KR" b="1"/>
              <a:t>return</a:t>
            </a:r>
            <a:r>
              <a:rPr kumimoji="0" lang="en-US" altLang="ko-KR"/>
              <a:t> [</a:t>
            </a:r>
            <a:r>
              <a:rPr kumimoji="0" lang="en-US" altLang="ko-KR" i="1"/>
              <a:t>l</a:t>
            </a:r>
            <a:r>
              <a:rPr kumimoji="0" lang="en-US" altLang="ko-KR" i="1" baseline="-25000"/>
              <a:t>ij</a:t>
            </a:r>
            <a:r>
              <a:rPr kumimoji="0" lang="en-US" altLang="ko-KR"/>
              <a:t>] and [</a:t>
            </a:r>
            <a:r>
              <a:rPr kumimoji="0" lang="en-US" altLang="ko-KR" i="1"/>
              <a:t>u</a:t>
            </a:r>
            <a:r>
              <a:rPr kumimoji="0" lang="en-US" altLang="ko-KR" i="1" baseline="-25000"/>
              <a:t>ij</a:t>
            </a:r>
            <a:r>
              <a:rPr kumimoji="0" lang="en-US" altLang="ko-KR"/>
              <a:t>];</a:t>
            </a:r>
          </a:p>
        </p:txBody>
      </p:sp>
      <p:graphicFrame>
        <p:nvGraphicFramePr>
          <p:cNvPr id="1331206" name="Object 6"/>
          <p:cNvGraphicFramePr>
            <a:graphicFrameLocks noChangeAspect="1"/>
          </p:cNvGraphicFramePr>
          <p:nvPr/>
        </p:nvGraphicFramePr>
        <p:xfrm>
          <a:off x="2797175" y="3186113"/>
          <a:ext cx="177482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214" name="Equation" r:id="rId4" imgW="723600" imgH="215640" progId="Equation.DSMT4">
                  <p:embed/>
                </p:oleObj>
              </mc:Choice>
              <mc:Fallback>
                <p:oleObj name="Equation" r:id="rId4" imgW="723600" imgH="21564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7175" y="3186113"/>
                        <a:ext cx="1774825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07" name="Object 7"/>
          <p:cNvGraphicFramePr>
            <a:graphicFrameLocks noChangeAspect="1"/>
          </p:cNvGraphicFramePr>
          <p:nvPr/>
        </p:nvGraphicFramePr>
        <p:xfrm>
          <a:off x="2843213" y="4498975"/>
          <a:ext cx="2425700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215" name="Equation" r:id="rId6" imgW="990360" imgH="253800" progId="Equation.DSMT4">
                  <p:embed/>
                </p:oleObj>
              </mc:Choice>
              <mc:Fallback>
                <p:oleObj name="Equation" r:id="rId6" imgW="990360" imgH="2538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4498975"/>
                        <a:ext cx="2425700" cy="623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208" name="Rectangle 8"/>
          <p:cNvSpPr>
            <a:spLocks noChangeArrowheads="1"/>
          </p:cNvSpPr>
          <p:nvPr/>
        </p:nvSpPr>
        <p:spPr bwMode="auto">
          <a:xfrm>
            <a:off x="1042988" y="2852738"/>
            <a:ext cx="4329112" cy="1098550"/>
          </a:xfrm>
          <a:prstGeom prst="rect">
            <a:avLst/>
          </a:prstGeom>
          <a:solidFill>
            <a:srgbClr val="CCFFFF">
              <a:alpha val="20000"/>
            </a:srgbClr>
          </a:solidFill>
          <a:ln w="19050">
            <a:solidFill>
              <a:srgbClr val="00FFFF"/>
            </a:solidFill>
            <a:prstDash val="sysDot"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331209" name="Rectangle 9"/>
          <p:cNvSpPr>
            <a:spLocks noChangeArrowheads="1"/>
          </p:cNvSpPr>
          <p:nvPr/>
        </p:nvSpPr>
        <p:spPr bwMode="auto">
          <a:xfrm>
            <a:off x="1049338" y="4146550"/>
            <a:ext cx="4329112" cy="1036638"/>
          </a:xfrm>
          <a:prstGeom prst="rect">
            <a:avLst/>
          </a:prstGeom>
          <a:solidFill>
            <a:srgbClr val="CCFFFF">
              <a:alpha val="20000"/>
            </a:srgbClr>
          </a:solidFill>
          <a:ln w="19050">
            <a:solidFill>
              <a:srgbClr val="00FFFF"/>
            </a:solidFill>
            <a:prstDash val="sysDot"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331213" name="Object 13"/>
          <p:cNvGraphicFramePr>
            <a:graphicFrameLocks noChangeAspect="1"/>
          </p:cNvGraphicFramePr>
          <p:nvPr/>
        </p:nvGraphicFramePr>
        <p:xfrm>
          <a:off x="5724525" y="3081338"/>
          <a:ext cx="3024188" cy="18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216" name="Equation" r:id="rId8" imgW="1117440" imgH="685800" progId="Equation.DSMT4">
                  <p:embed/>
                </p:oleObj>
              </mc:Choice>
              <mc:Fallback>
                <p:oleObj name="Equation" r:id="rId8" imgW="1117440" imgH="68580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3081338"/>
                        <a:ext cx="3024188" cy="186055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0C71B982-AA8E-4ED4-A56B-A4EF364879CD}" type="slidenum">
              <a:rPr lang="en-US" altLang="ko-KR"/>
              <a:pPr/>
              <a:t>16</a:t>
            </a:fld>
            <a:endParaRPr lang="en-US" altLang="ko-KR"/>
          </a:p>
        </p:txBody>
      </p:sp>
      <p:sp>
        <p:nvSpPr>
          <p:cNvPr id="1333251" name="Text Box 3"/>
          <p:cNvSpPr txBox="1">
            <a:spLocks noChangeArrowheads="1"/>
          </p:cNvSpPr>
          <p:nvPr/>
        </p:nvSpPr>
        <p:spPr bwMode="auto">
          <a:xfrm>
            <a:off x="6013450" y="476250"/>
            <a:ext cx="30400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LU Decomposition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333253" name="Rectangle 5"/>
          <p:cNvSpPr>
            <a:spLocks noChangeArrowheads="1"/>
          </p:cNvSpPr>
          <p:nvPr/>
        </p:nvSpPr>
        <p:spPr bwMode="auto">
          <a:xfrm>
            <a:off x="815975" y="163513"/>
            <a:ext cx="5124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행렬의 삼각 분해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– </a:t>
            </a: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프로그램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(1/3)</a:t>
            </a:r>
          </a:p>
        </p:txBody>
      </p:sp>
      <p:pic>
        <p:nvPicPr>
          <p:cNvPr id="1333254" name="Picture 6" descr="LUmatrix-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881063"/>
            <a:ext cx="7920038" cy="5516562"/>
          </a:xfrm>
          <a:prstGeom prst="rect">
            <a:avLst/>
          </a:prstGeom>
          <a:noFill/>
        </p:spPr>
      </p:pic>
      <p:sp>
        <p:nvSpPr>
          <p:cNvPr id="1333255" name="Rectangle 7"/>
          <p:cNvSpPr>
            <a:spLocks noChangeArrowheads="1"/>
          </p:cNvSpPr>
          <p:nvPr/>
        </p:nvSpPr>
        <p:spPr bwMode="auto">
          <a:xfrm>
            <a:off x="468313" y="1125538"/>
            <a:ext cx="7500937" cy="566737"/>
          </a:xfrm>
          <a:prstGeom prst="rect">
            <a:avLst/>
          </a:prstGeom>
          <a:noFill/>
          <a:ln w="19050">
            <a:solidFill>
              <a:srgbClr val="FFFF00"/>
            </a:solidFill>
            <a:prstDash val="sysDot"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grpSp>
        <p:nvGrpSpPr>
          <p:cNvPr id="1333258" name="Group 10"/>
          <p:cNvGrpSpPr>
            <a:grpSpLocks/>
          </p:cNvGrpSpPr>
          <p:nvPr/>
        </p:nvGrpSpPr>
        <p:grpSpPr bwMode="auto">
          <a:xfrm>
            <a:off x="468313" y="2141538"/>
            <a:ext cx="7502525" cy="1612900"/>
            <a:chOff x="295" y="1349"/>
            <a:chExt cx="4726" cy="1016"/>
          </a:xfrm>
        </p:grpSpPr>
        <p:sp>
          <p:nvSpPr>
            <p:cNvPr id="1333256" name="Rectangle 8"/>
            <p:cNvSpPr>
              <a:spLocks noChangeArrowheads="1"/>
            </p:cNvSpPr>
            <p:nvPr/>
          </p:nvSpPr>
          <p:spPr bwMode="auto">
            <a:xfrm>
              <a:off x="296" y="1349"/>
              <a:ext cx="4725" cy="143"/>
            </a:xfrm>
            <a:prstGeom prst="rect">
              <a:avLst/>
            </a:prstGeom>
            <a:noFill/>
            <a:ln w="19050">
              <a:solidFill>
                <a:srgbClr val="FFFF00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36000" tIns="36000" rIns="36000" bIns="3600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333257" name="Rectangle 9"/>
            <p:cNvSpPr>
              <a:spLocks noChangeArrowheads="1"/>
            </p:cNvSpPr>
            <p:nvPr/>
          </p:nvSpPr>
          <p:spPr bwMode="auto">
            <a:xfrm>
              <a:off x="295" y="1897"/>
              <a:ext cx="4725" cy="468"/>
            </a:xfrm>
            <a:prstGeom prst="rect">
              <a:avLst/>
            </a:prstGeom>
            <a:noFill/>
            <a:ln w="19050">
              <a:solidFill>
                <a:srgbClr val="FFFF00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36000" tIns="36000" rIns="36000" bIns="36000"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1333262" name="Group 14"/>
          <p:cNvGrpSpPr>
            <a:grpSpLocks/>
          </p:cNvGrpSpPr>
          <p:nvPr/>
        </p:nvGrpSpPr>
        <p:grpSpPr bwMode="auto">
          <a:xfrm>
            <a:off x="468313" y="1811338"/>
            <a:ext cx="7500937" cy="1104900"/>
            <a:chOff x="295" y="1141"/>
            <a:chExt cx="4725" cy="696"/>
          </a:xfrm>
        </p:grpSpPr>
        <p:sp>
          <p:nvSpPr>
            <p:cNvPr id="1333259" name="Rectangle 11"/>
            <p:cNvSpPr>
              <a:spLocks noChangeArrowheads="1"/>
            </p:cNvSpPr>
            <p:nvPr/>
          </p:nvSpPr>
          <p:spPr bwMode="auto">
            <a:xfrm>
              <a:off x="295" y="1141"/>
              <a:ext cx="4725" cy="144"/>
            </a:xfrm>
            <a:prstGeom prst="rect">
              <a:avLst/>
            </a:prstGeom>
            <a:noFill/>
            <a:ln w="19050">
              <a:solidFill>
                <a:srgbClr val="FFFF00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36000" tIns="36000" rIns="36000" bIns="3600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333261" name="Rectangle 13"/>
            <p:cNvSpPr>
              <a:spLocks noChangeArrowheads="1"/>
            </p:cNvSpPr>
            <p:nvPr/>
          </p:nvSpPr>
          <p:spPr bwMode="auto">
            <a:xfrm>
              <a:off x="295" y="1581"/>
              <a:ext cx="4725" cy="256"/>
            </a:xfrm>
            <a:prstGeom prst="rect">
              <a:avLst/>
            </a:prstGeom>
            <a:noFill/>
            <a:ln w="19050">
              <a:solidFill>
                <a:srgbClr val="FFFF00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36000" tIns="36000" rIns="36000" bIns="36000"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333263" name="Rectangle 15"/>
          <p:cNvSpPr>
            <a:spLocks noChangeArrowheads="1"/>
          </p:cNvSpPr>
          <p:nvPr/>
        </p:nvSpPr>
        <p:spPr bwMode="auto">
          <a:xfrm>
            <a:off x="468313" y="3870325"/>
            <a:ext cx="7500937" cy="2262188"/>
          </a:xfrm>
          <a:prstGeom prst="rect">
            <a:avLst/>
          </a:prstGeom>
          <a:noFill/>
          <a:ln w="19050">
            <a:solidFill>
              <a:srgbClr val="FFFF00"/>
            </a:solidFill>
            <a:prstDash val="sysDot"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255" grpId="0" animBg="1"/>
      <p:bldP spid="133326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C14448D0-9309-47CA-B442-6F7FF45BBAD0}" type="slidenum">
              <a:rPr lang="en-US" altLang="ko-KR"/>
              <a:pPr/>
              <a:t>17</a:t>
            </a:fld>
            <a:endParaRPr lang="en-US" altLang="ko-KR"/>
          </a:p>
        </p:txBody>
      </p:sp>
      <p:sp>
        <p:nvSpPr>
          <p:cNvPr id="1351682" name="Text Box 2"/>
          <p:cNvSpPr txBox="1">
            <a:spLocks noChangeArrowheads="1"/>
          </p:cNvSpPr>
          <p:nvPr/>
        </p:nvSpPr>
        <p:spPr bwMode="auto">
          <a:xfrm>
            <a:off x="6013450" y="476250"/>
            <a:ext cx="30400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LU Decomposition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351683" name="Rectangle 3"/>
          <p:cNvSpPr>
            <a:spLocks noChangeArrowheads="1"/>
          </p:cNvSpPr>
          <p:nvPr/>
        </p:nvSpPr>
        <p:spPr bwMode="auto">
          <a:xfrm>
            <a:off x="815975" y="163513"/>
            <a:ext cx="5124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행렬의 삼각 분해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– </a:t>
            </a: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프로그램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(2/3)</a:t>
            </a:r>
          </a:p>
        </p:txBody>
      </p:sp>
      <p:pic>
        <p:nvPicPr>
          <p:cNvPr id="1351685" name="Picture 5" descr="LUmatrix-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750" y="981075"/>
            <a:ext cx="7993063" cy="5214938"/>
          </a:xfrm>
          <a:prstGeom prst="rect">
            <a:avLst/>
          </a:prstGeom>
          <a:noFill/>
        </p:spPr>
      </p:pic>
      <p:sp>
        <p:nvSpPr>
          <p:cNvPr id="1351686" name="Rectangle 6"/>
          <p:cNvSpPr>
            <a:spLocks noChangeArrowheads="1"/>
          </p:cNvSpPr>
          <p:nvPr/>
        </p:nvSpPr>
        <p:spPr bwMode="auto">
          <a:xfrm>
            <a:off x="468313" y="1528763"/>
            <a:ext cx="7500937" cy="2886075"/>
          </a:xfrm>
          <a:prstGeom prst="rect">
            <a:avLst/>
          </a:prstGeom>
          <a:noFill/>
          <a:ln w="19050">
            <a:solidFill>
              <a:srgbClr val="FFFF00"/>
            </a:solidFill>
            <a:prstDash val="sysDot"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351687" name="Rectangle 7"/>
          <p:cNvSpPr>
            <a:spLocks noChangeArrowheads="1"/>
          </p:cNvSpPr>
          <p:nvPr/>
        </p:nvSpPr>
        <p:spPr bwMode="auto">
          <a:xfrm>
            <a:off x="1187450" y="1744663"/>
            <a:ext cx="6408738" cy="1108075"/>
          </a:xfrm>
          <a:prstGeom prst="rect">
            <a:avLst/>
          </a:prstGeom>
          <a:noFill/>
          <a:ln w="19050">
            <a:solidFill>
              <a:srgbClr val="FFFF00"/>
            </a:solidFill>
            <a:prstDash val="sysDot"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351688" name="Rectangle 8"/>
          <p:cNvSpPr>
            <a:spLocks noChangeArrowheads="1"/>
          </p:cNvSpPr>
          <p:nvPr/>
        </p:nvSpPr>
        <p:spPr bwMode="auto">
          <a:xfrm>
            <a:off x="1187450" y="2968625"/>
            <a:ext cx="6408738" cy="1255713"/>
          </a:xfrm>
          <a:prstGeom prst="rect">
            <a:avLst/>
          </a:prstGeom>
          <a:noFill/>
          <a:ln w="19050">
            <a:solidFill>
              <a:srgbClr val="FFFF00"/>
            </a:solidFill>
            <a:prstDash val="sysDot"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351689" name="Rectangle 9"/>
          <p:cNvSpPr>
            <a:spLocks noChangeArrowheads="1"/>
          </p:cNvSpPr>
          <p:nvPr/>
        </p:nvSpPr>
        <p:spPr bwMode="auto">
          <a:xfrm>
            <a:off x="468313" y="4511675"/>
            <a:ext cx="7500937" cy="954088"/>
          </a:xfrm>
          <a:prstGeom prst="rect">
            <a:avLst/>
          </a:prstGeom>
          <a:noFill/>
          <a:ln w="19050">
            <a:solidFill>
              <a:srgbClr val="FFFF00"/>
            </a:solidFill>
            <a:prstDash val="sysDot"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351692" name="Object 12"/>
          <p:cNvGraphicFramePr>
            <a:graphicFrameLocks noChangeAspect="1"/>
          </p:cNvGraphicFramePr>
          <p:nvPr/>
        </p:nvGraphicFramePr>
        <p:xfrm>
          <a:off x="5364163" y="2276475"/>
          <a:ext cx="2447925" cy="150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693" name="Equation" r:id="rId5" imgW="1117440" imgH="685800" progId="Equation.DSMT4">
                  <p:embed/>
                </p:oleObj>
              </mc:Choice>
              <mc:Fallback>
                <p:oleObj name="Equation" r:id="rId5" imgW="1117440" imgH="6858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2276475"/>
                        <a:ext cx="2447925" cy="1506538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5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5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5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686" grpId="0" animBg="1"/>
      <p:bldP spid="1351687" grpId="0" animBg="1"/>
      <p:bldP spid="1351688" grpId="0" animBg="1"/>
      <p:bldP spid="135168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68AB4BEA-B857-4BE0-B6DE-97F959A1955D}" type="slidenum">
              <a:rPr lang="en-US" altLang="ko-KR"/>
              <a:pPr/>
              <a:t>18</a:t>
            </a:fld>
            <a:endParaRPr lang="en-US" altLang="ko-KR"/>
          </a:p>
        </p:txBody>
      </p:sp>
      <p:sp>
        <p:nvSpPr>
          <p:cNvPr id="1353730" name="Text Box 2"/>
          <p:cNvSpPr txBox="1">
            <a:spLocks noChangeArrowheads="1"/>
          </p:cNvSpPr>
          <p:nvPr/>
        </p:nvSpPr>
        <p:spPr bwMode="auto">
          <a:xfrm>
            <a:off x="6013450" y="476250"/>
            <a:ext cx="30400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LU Decomposition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353731" name="Rectangle 3"/>
          <p:cNvSpPr>
            <a:spLocks noChangeArrowheads="1"/>
          </p:cNvSpPr>
          <p:nvPr/>
        </p:nvSpPr>
        <p:spPr bwMode="auto">
          <a:xfrm>
            <a:off x="815975" y="163513"/>
            <a:ext cx="5124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행렬의 삼각 분해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– </a:t>
            </a: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프로그램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(3/3)</a:t>
            </a:r>
          </a:p>
        </p:txBody>
      </p:sp>
      <p:pic>
        <p:nvPicPr>
          <p:cNvPr id="1353733" name="Picture 5" descr="LUmatrix-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213" y="836613"/>
            <a:ext cx="7559675" cy="5599112"/>
          </a:xfrm>
          <a:prstGeom prst="rect">
            <a:avLst/>
          </a:prstGeom>
          <a:noFill/>
        </p:spPr>
      </p:pic>
      <p:sp>
        <p:nvSpPr>
          <p:cNvPr id="1353734" name="Rectangle 6"/>
          <p:cNvSpPr>
            <a:spLocks noChangeArrowheads="1"/>
          </p:cNvSpPr>
          <p:nvPr/>
        </p:nvSpPr>
        <p:spPr bwMode="auto">
          <a:xfrm>
            <a:off x="468313" y="1196975"/>
            <a:ext cx="7429500" cy="2082800"/>
          </a:xfrm>
          <a:prstGeom prst="rect">
            <a:avLst/>
          </a:prstGeom>
          <a:noFill/>
          <a:ln w="19050">
            <a:solidFill>
              <a:srgbClr val="FFFF00"/>
            </a:solidFill>
            <a:prstDash val="sysDot"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353735" name="Rectangle 7"/>
          <p:cNvSpPr>
            <a:spLocks noChangeArrowheads="1"/>
          </p:cNvSpPr>
          <p:nvPr/>
        </p:nvSpPr>
        <p:spPr bwMode="auto">
          <a:xfrm>
            <a:off x="455613" y="3500438"/>
            <a:ext cx="7429500" cy="2776537"/>
          </a:xfrm>
          <a:prstGeom prst="rect">
            <a:avLst/>
          </a:prstGeom>
          <a:noFill/>
          <a:ln w="19050">
            <a:solidFill>
              <a:srgbClr val="FFFF00"/>
            </a:solidFill>
            <a:prstDash val="sysDot"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5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3734" grpId="0" animBg="1"/>
      <p:bldP spid="135373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64924193-60CE-4F1F-97D9-94FE54751F5D}" type="slidenum">
              <a:rPr lang="en-US" altLang="ko-KR"/>
              <a:pPr/>
              <a:t>19</a:t>
            </a:fld>
            <a:endParaRPr lang="en-US" altLang="ko-KR"/>
          </a:p>
        </p:txBody>
      </p:sp>
      <p:sp>
        <p:nvSpPr>
          <p:cNvPr id="1335299" name="Text Box 3"/>
          <p:cNvSpPr txBox="1">
            <a:spLocks noChangeArrowheads="1"/>
          </p:cNvSpPr>
          <p:nvPr/>
        </p:nvSpPr>
        <p:spPr bwMode="auto">
          <a:xfrm>
            <a:off x="6013450" y="476250"/>
            <a:ext cx="30400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LU Decomposition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335301" name="Rectangle 5"/>
          <p:cNvSpPr>
            <a:spLocks noChangeArrowheads="1"/>
          </p:cNvSpPr>
          <p:nvPr/>
        </p:nvSpPr>
        <p:spPr bwMode="auto">
          <a:xfrm>
            <a:off x="815975" y="163513"/>
            <a:ext cx="5124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행렬의 삼각 분해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– </a:t>
            </a: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실행 결과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I (1/2)</a:t>
            </a:r>
          </a:p>
        </p:txBody>
      </p:sp>
      <p:sp>
        <p:nvSpPr>
          <p:cNvPr id="1335302" name="Text Box 6"/>
          <p:cNvSpPr txBox="1">
            <a:spLocks noChangeArrowheads="1"/>
          </p:cNvSpPr>
          <p:nvPr/>
        </p:nvSpPr>
        <p:spPr bwMode="auto">
          <a:xfrm>
            <a:off x="323850" y="908050"/>
            <a:ext cx="8569325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사용한 행렬</a:t>
            </a:r>
          </a:p>
        </p:txBody>
      </p:sp>
      <p:graphicFrame>
        <p:nvGraphicFramePr>
          <p:cNvPr id="1335303" name="Object 7"/>
          <p:cNvGraphicFramePr>
            <a:graphicFrameLocks noChangeAspect="1"/>
          </p:cNvGraphicFramePr>
          <p:nvPr/>
        </p:nvGraphicFramePr>
        <p:xfrm>
          <a:off x="684213" y="1412875"/>
          <a:ext cx="2376487" cy="177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304" name="Equation" r:id="rId5" imgW="850680" imgH="634680" progId="Equation.DSMT4">
                  <p:embed/>
                </p:oleObj>
              </mc:Choice>
              <mc:Fallback>
                <p:oleObj name="Equation" r:id="rId5" imgW="850680" imgH="6346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412875"/>
                        <a:ext cx="2376487" cy="17748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5304" name="Text Box 8"/>
          <p:cNvSpPr txBox="1">
            <a:spLocks noChangeArrowheads="1"/>
          </p:cNvSpPr>
          <p:nvPr/>
        </p:nvSpPr>
        <p:spPr bwMode="auto">
          <a:xfrm>
            <a:off x="323850" y="3500438"/>
            <a:ext cx="8569325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입력 파일 구성</a:t>
            </a:r>
          </a:p>
        </p:txBody>
      </p:sp>
      <p:pic>
        <p:nvPicPr>
          <p:cNvPr id="1335305" name="Picture 9" descr="LUmatrix-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4213" y="4005263"/>
            <a:ext cx="7775575" cy="19970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F39F4A56-62C0-458C-91B3-B5D731BDC131}" type="slidenum">
              <a:rPr lang="en-US" altLang="ko-KR"/>
              <a:pPr/>
              <a:t>2</a:t>
            </a:fld>
            <a:endParaRPr lang="en-US" altLang="ko-KR"/>
          </a:p>
        </p:txBody>
      </p:sp>
      <p:sp>
        <p:nvSpPr>
          <p:cNvPr id="1312770" name="AutoShape 2"/>
          <p:cNvSpPr>
            <a:spLocks noChangeArrowheads="1"/>
          </p:cNvSpPr>
          <p:nvPr/>
        </p:nvSpPr>
        <p:spPr bwMode="auto">
          <a:xfrm>
            <a:off x="250825" y="3394075"/>
            <a:ext cx="8353425" cy="55245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12700">
            <a:solidFill>
              <a:srgbClr val="FF9900"/>
            </a:solidFill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312771" name="Rectangle 3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We are now …</a:t>
            </a:r>
          </a:p>
        </p:txBody>
      </p:sp>
      <p:sp>
        <p:nvSpPr>
          <p:cNvPr id="1312772" name="Text Box 4"/>
          <p:cNvSpPr txBox="1">
            <a:spLocks noChangeArrowheads="1"/>
          </p:cNvSpPr>
          <p:nvPr/>
        </p:nvSpPr>
        <p:spPr bwMode="auto">
          <a:xfrm>
            <a:off x="323850" y="1065213"/>
            <a:ext cx="8569325" cy="3997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50000"/>
              </a:lnSpc>
              <a:spcAft>
                <a:spcPct val="2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행렬의 개요</a:t>
            </a:r>
          </a:p>
          <a:p>
            <a:pPr marL="292100" indent="-292100">
              <a:lnSpc>
                <a:spcPct val="150000"/>
              </a:lnSpc>
              <a:spcAft>
                <a:spcPct val="2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행렬과 선형 연립 방정식의 관계</a:t>
            </a:r>
          </a:p>
          <a:p>
            <a:pPr marL="292100" indent="-292100">
              <a:lnSpc>
                <a:spcPct val="150000"/>
              </a:lnSpc>
              <a:spcAft>
                <a:spcPct val="2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행렬의 기본 연산과 이를 이용한 선형 연립 방정식 풀이</a:t>
            </a:r>
          </a:p>
          <a:p>
            <a:pPr marL="292100" indent="-292100">
              <a:lnSpc>
                <a:spcPct val="150000"/>
              </a:lnSpc>
              <a:spcAft>
                <a:spcPct val="2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행렬의 삼각 분해와 이를 이용한 선형 연립 방정식 풀이</a:t>
            </a:r>
          </a:p>
          <a:p>
            <a:pPr marL="530225" lvl="1" indent="-236538">
              <a:lnSpc>
                <a:spcPct val="150000"/>
              </a:lnSpc>
              <a:spcAft>
                <a:spcPct val="20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행렬의 삼각 분해</a:t>
            </a:r>
          </a:p>
          <a:p>
            <a:pPr marL="530225" lvl="1" indent="-236538">
              <a:lnSpc>
                <a:spcPct val="150000"/>
              </a:lnSpc>
              <a:spcAft>
                <a:spcPct val="20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삼각 분해를 사용한 선형 연립 방정식 풀이</a:t>
            </a:r>
          </a:p>
          <a:p>
            <a:pPr marL="530225" lvl="1" indent="-236538">
              <a:lnSpc>
                <a:spcPct val="150000"/>
              </a:lnSpc>
              <a:spcAft>
                <a:spcPct val="20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삼각 분해를 사용한 역행렬 구하기</a:t>
            </a:r>
          </a:p>
        </p:txBody>
      </p:sp>
      <p:sp>
        <p:nvSpPr>
          <p:cNvPr id="1312773" name="Text Box 5"/>
          <p:cNvSpPr txBox="1">
            <a:spLocks noChangeArrowheads="1"/>
          </p:cNvSpPr>
          <p:nvPr/>
        </p:nvSpPr>
        <p:spPr bwMode="auto">
          <a:xfrm>
            <a:off x="6013450" y="476250"/>
            <a:ext cx="30400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LU Decomposition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546D25F3-0AC2-411F-827D-C8314AFBC9CB}" type="slidenum">
              <a:rPr lang="en-US" altLang="ko-KR"/>
              <a:pPr/>
              <a:t>20</a:t>
            </a:fld>
            <a:endParaRPr lang="en-US" altLang="ko-KR"/>
          </a:p>
        </p:txBody>
      </p:sp>
      <p:sp>
        <p:nvSpPr>
          <p:cNvPr id="1355778" name="Text Box 2"/>
          <p:cNvSpPr txBox="1">
            <a:spLocks noChangeArrowheads="1"/>
          </p:cNvSpPr>
          <p:nvPr/>
        </p:nvSpPr>
        <p:spPr bwMode="auto">
          <a:xfrm>
            <a:off x="6013450" y="476250"/>
            <a:ext cx="30400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LU Decomposition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355779" name="Rectangle 3"/>
          <p:cNvSpPr>
            <a:spLocks noChangeArrowheads="1"/>
          </p:cNvSpPr>
          <p:nvPr/>
        </p:nvSpPr>
        <p:spPr bwMode="auto">
          <a:xfrm>
            <a:off x="815975" y="163513"/>
            <a:ext cx="5124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행렬의 삼각 분해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– </a:t>
            </a: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실행 결과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I (2/2)</a:t>
            </a:r>
          </a:p>
        </p:txBody>
      </p:sp>
      <p:sp>
        <p:nvSpPr>
          <p:cNvPr id="1355780" name="Text Box 4"/>
          <p:cNvSpPr txBox="1">
            <a:spLocks noChangeArrowheads="1"/>
          </p:cNvSpPr>
          <p:nvPr/>
        </p:nvSpPr>
        <p:spPr bwMode="auto">
          <a:xfrm>
            <a:off x="323850" y="908050"/>
            <a:ext cx="8569325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프로그램 실행 결과 </a:t>
            </a:r>
            <a:r>
              <a:rPr lang="en-US" altLang="ko-KR" sz="2000">
                <a:ea typeface="HY헤드라인M" pitchFamily="18" charset="-127"/>
              </a:rPr>
              <a:t>(</a:t>
            </a:r>
            <a:r>
              <a:rPr lang="ko-KR" altLang="en-US" sz="2000">
                <a:ea typeface="HY헤드라인M" pitchFamily="18" charset="-127"/>
              </a:rPr>
              <a:t>교재 </a:t>
            </a:r>
            <a:r>
              <a:rPr lang="en-US" altLang="ko-KR" sz="2000">
                <a:ea typeface="HY헤드라인M" pitchFamily="18" charset="-127"/>
              </a:rPr>
              <a:t>p. 153 </a:t>
            </a:r>
            <a:r>
              <a:rPr lang="ko-KR" altLang="en-US" sz="2000">
                <a:ea typeface="HY헤드라인M" pitchFamily="18" charset="-127"/>
              </a:rPr>
              <a:t>참조</a:t>
            </a:r>
            <a:r>
              <a:rPr lang="en-US" altLang="ko-KR" sz="2000">
                <a:ea typeface="HY헤드라인M" pitchFamily="18" charset="-127"/>
              </a:rPr>
              <a:t>)</a:t>
            </a:r>
          </a:p>
        </p:txBody>
      </p:sp>
      <p:pic>
        <p:nvPicPr>
          <p:cNvPr id="1355784" name="Picture 8" descr="LUmatrix-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188" y="1412875"/>
            <a:ext cx="8064500" cy="43767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4715C3AA-2998-4C56-B50C-66D6FF1553EF}" type="slidenum">
              <a:rPr lang="en-US" altLang="ko-KR"/>
              <a:pPr/>
              <a:t>21</a:t>
            </a:fld>
            <a:endParaRPr lang="en-US" altLang="ko-KR"/>
          </a:p>
        </p:txBody>
      </p:sp>
      <p:sp>
        <p:nvSpPr>
          <p:cNvPr id="1357826" name="Text Box 2"/>
          <p:cNvSpPr txBox="1">
            <a:spLocks noChangeArrowheads="1"/>
          </p:cNvSpPr>
          <p:nvPr/>
        </p:nvSpPr>
        <p:spPr bwMode="auto">
          <a:xfrm>
            <a:off x="6013450" y="476250"/>
            <a:ext cx="30400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LU Decomposition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357827" name="Rectangle 3"/>
          <p:cNvSpPr>
            <a:spLocks noChangeArrowheads="1"/>
          </p:cNvSpPr>
          <p:nvPr/>
        </p:nvSpPr>
        <p:spPr bwMode="auto">
          <a:xfrm>
            <a:off x="815975" y="163513"/>
            <a:ext cx="5556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행렬의 삼각 분해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– </a:t>
            </a: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실행 결과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II (1/2)</a:t>
            </a:r>
          </a:p>
        </p:txBody>
      </p:sp>
      <p:sp>
        <p:nvSpPr>
          <p:cNvPr id="1357828" name="Text Box 4"/>
          <p:cNvSpPr txBox="1">
            <a:spLocks noChangeArrowheads="1"/>
          </p:cNvSpPr>
          <p:nvPr/>
        </p:nvSpPr>
        <p:spPr bwMode="auto">
          <a:xfrm>
            <a:off x="323850" y="908050"/>
            <a:ext cx="8569325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사용한 행렬</a:t>
            </a:r>
          </a:p>
        </p:txBody>
      </p:sp>
      <p:graphicFrame>
        <p:nvGraphicFramePr>
          <p:cNvPr id="1357829" name="Object 5"/>
          <p:cNvGraphicFramePr>
            <a:graphicFrameLocks noChangeAspect="1"/>
          </p:cNvGraphicFramePr>
          <p:nvPr/>
        </p:nvGraphicFramePr>
        <p:xfrm>
          <a:off x="754063" y="1412875"/>
          <a:ext cx="2235200" cy="177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7830" name="Equation" r:id="rId5" imgW="799920" imgH="634680" progId="Equation.DSMT4">
                  <p:embed/>
                </p:oleObj>
              </mc:Choice>
              <mc:Fallback>
                <p:oleObj name="Equation" r:id="rId5" imgW="799920" imgH="6346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063" y="1412875"/>
                        <a:ext cx="2235200" cy="17748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7830" name="Text Box 6"/>
          <p:cNvSpPr txBox="1">
            <a:spLocks noChangeArrowheads="1"/>
          </p:cNvSpPr>
          <p:nvPr/>
        </p:nvSpPr>
        <p:spPr bwMode="auto">
          <a:xfrm>
            <a:off x="323850" y="3500438"/>
            <a:ext cx="8569325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입력 파일 구성</a:t>
            </a:r>
          </a:p>
        </p:txBody>
      </p:sp>
      <p:pic>
        <p:nvPicPr>
          <p:cNvPr id="1357832" name="Picture 8" descr="LUmatrix-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4213" y="4005263"/>
            <a:ext cx="7920037" cy="20351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B6A7FBEA-3B19-4587-B23A-96A342F0E290}" type="slidenum">
              <a:rPr lang="en-US" altLang="ko-KR"/>
              <a:pPr/>
              <a:t>22</a:t>
            </a:fld>
            <a:endParaRPr lang="en-US" altLang="ko-KR"/>
          </a:p>
        </p:txBody>
      </p:sp>
      <p:sp>
        <p:nvSpPr>
          <p:cNvPr id="1359874" name="Text Box 2"/>
          <p:cNvSpPr txBox="1">
            <a:spLocks noChangeArrowheads="1"/>
          </p:cNvSpPr>
          <p:nvPr/>
        </p:nvSpPr>
        <p:spPr bwMode="auto">
          <a:xfrm>
            <a:off x="6013450" y="476250"/>
            <a:ext cx="30400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LU Decomposition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359875" name="Rectangle 3"/>
          <p:cNvSpPr>
            <a:spLocks noChangeArrowheads="1"/>
          </p:cNvSpPr>
          <p:nvPr/>
        </p:nvSpPr>
        <p:spPr bwMode="auto">
          <a:xfrm>
            <a:off x="815975" y="163513"/>
            <a:ext cx="5340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행렬의 삼각 분해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– </a:t>
            </a: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실행 결과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II (2/2)</a:t>
            </a:r>
          </a:p>
        </p:txBody>
      </p:sp>
      <p:sp>
        <p:nvSpPr>
          <p:cNvPr id="1359876" name="Text Box 4"/>
          <p:cNvSpPr txBox="1">
            <a:spLocks noChangeArrowheads="1"/>
          </p:cNvSpPr>
          <p:nvPr/>
        </p:nvSpPr>
        <p:spPr bwMode="auto">
          <a:xfrm>
            <a:off x="323850" y="908050"/>
            <a:ext cx="8569325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프로그램 실행 결과 </a:t>
            </a:r>
            <a:r>
              <a:rPr lang="en-US" altLang="ko-KR" sz="2000">
                <a:ea typeface="HY헤드라인M" pitchFamily="18" charset="-127"/>
              </a:rPr>
              <a:t>(</a:t>
            </a:r>
            <a:r>
              <a:rPr lang="ko-KR" altLang="en-US" sz="2000">
                <a:ea typeface="HY헤드라인M" pitchFamily="18" charset="-127"/>
              </a:rPr>
              <a:t>교재 </a:t>
            </a:r>
            <a:r>
              <a:rPr lang="en-US" altLang="ko-KR" sz="2000">
                <a:ea typeface="HY헤드라인M" pitchFamily="18" charset="-127"/>
              </a:rPr>
              <a:t>p. 161 </a:t>
            </a:r>
            <a:r>
              <a:rPr lang="ko-KR" altLang="en-US" sz="2000">
                <a:ea typeface="HY헤드라인M" pitchFamily="18" charset="-127"/>
              </a:rPr>
              <a:t>참조</a:t>
            </a:r>
            <a:r>
              <a:rPr lang="en-US" altLang="ko-KR" sz="2000">
                <a:ea typeface="HY헤드라인M" pitchFamily="18" charset="-127"/>
              </a:rPr>
              <a:t>)</a:t>
            </a:r>
          </a:p>
        </p:txBody>
      </p:sp>
      <p:pic>
        <p:nvPicPr>
          <p:cNvPr id="1359878" name="Picture 6" descr="LUmatrix-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4213" y="1484313"/>
            <a:ext cx="7920037" cy="42989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48CF6999-E391-47DC-8495-AF8B75BA2959}" type="slidenum">
              <a:rPr lang="en-US" altLang="ko-KR"/>
              <a:pPr/>
              <a:t>23</a:t>
            </a:fld>
            <a:endParaRPr lang="en-US" altLang="ko-KR"/>
          </a:p>
        </p:txBody>
      </p:sp>
      <p:sp>
        <p:nvSpPr>
          <p:cNvPr id="1327106" name="AutoShape 2"/>
          <p:cNvSpPr>
            <a:spLocks noChangeArrowheads="1"/>
          </p:cNvSpPr>
          <p:nvPr/>
        </p:nvSpPr>
        <p:spPr bwMode="auto">
          <a:xfrm>
            <a:off x="250825" y="3981450"/>
            <a:ext cx="8353425" cy="55245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12700">
            <a:solidFill>
              <a:srgbClr val="FF9900"/>
            </a:solidFill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327107" name="Rectangle 3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We are now …</a:t>
            </a:r>
          </a:p>
        </p:txBody>
      </p:sp>
      <p:sp>
        <p:nvSpPr>
          <p:cNvPr id="1327108" name="Text Box 4"/>
          <p:cNvSpPr txBox="1">
            <a:spLocks noChangeArrowheads="1"/>
          </p:cNvSpPr>
          <p:nvPr/>
        </p:nvSpPr>
        <p:spPr bwMode="auto">
          <a:xfrm>
            <a:off x="323850" y="1065213"/>
            <a:ext cx="8569325" cy="3997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50000"/>
              </a:lnSpc>
              <a:spcAft>
                <a:spcPct val="2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행렬의 개요</a:t>
            </a:r>
          </a:p>
          <a:p>
            <a:pPr marL="292100" indent="-292100">
              <a:lnSpc>
                <a:spcPct val="150000"/>
              </a:lnSpc>
              <a:spcAft>
                <a:spcPct val="2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행렬과 선형 연립 방정식의 관계</a:t>
            </a:r>
          </a:p>
          <a:p>
            <a:pPr marL="292100" indent="-292100">
              <a:lnSpc>
                <a:spcPct val="150000"/>
              </a:lnSpc>
              <a:spcAft>
                <a:spcPct val="2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행렬의 기본 연산과 이를 이용한 선형 연립 방정식 풀이</a:t>
            </a:r>
          </a:p>
          <a:p>
            <a:pPr marL="292100" indent="-292100">
              <a:lnSpc>
                <a:spcPct val="150000"/>
              </a:lnSpc>
              <a:spcAft>
                <a:spcPct val="2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행렬의 삼각 분해와 이를 이용한 선형 연립 방정식 풀이</a:t>
            </a:r>
          </a:p>
          <a:p>
            <a:pPr marL="530225" lvl="1" indent="-236538">
              <a:lnSpc>
                <a:spcPct val="150000"/>
              </a:lnSpc>
              <a:spcAft>
                <a:spcPct val="20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행렬의 삼각 분해</a:t>
            </a:r>
          </a:p>
          <a:p>
            <a:pPr marL="530225" lvl="1" indent="-236538">
              <a:lnSpc>
                <a:spcPct val="150000"/>
              </a:lnSpc>
              <a:spcAft>
                <a:spcPct val="20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삼각 분해를 사용한 선형 연립 방정식 풀이</a:t>
            </a:r>
          </a:p>
          <a:p>
            <a:pPr marL="530225" lvl="1" indent="-236538">
              <a:lnSpc>
                <a:spcPct val="150000"/>
              </a:lnSpc>
              <a:spcAft>
                <a:spcPct val="20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삼각 분해를 사용한 역행렬 구하기</a:t>
            </a:r>
          </a:p>
        </p:txBody>
      </p:sp>
      <p:sp>
        <p:nvSpPr>
          <p:cNvPr id="1327109" name="Text Box 5"/>
          <p:cNvSpPr txBox="1">
            <a:spLocks noChangeArrowheads="1"/>
          </p:cNvSpPr>
          <p:nvPr/>
        </p:nvSpPr>
        <p:spPr bwMode="auto">
          <a:xfrm>
            <a:off x="6013450" y="476250"/>
            <a:ext cx="30400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LU Decomposition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53CF03C6-1FC4-4BBE-9171-5384A96A2906}" type="slidenum">
              <a:rPr lang="en-US" altLang="ko-KR"/>
              <a:pPr/>
              <a:t>24</a:t>
            </a:fld>
            <a:endParaRPr lang="en-US" altLang="ko-KR"/>
          </a:p>
        </p:txBody>
      </p:sp>
      <p:sp>
        <p:nvSpPr>
          <p:cNvPr id="1361922" name="Rectangle 2"/>
          <p:cNvSpPr>
            <a:spLocks noChangeArrowheads="1"/>
          </p:cNvSpPr>
          <p:nvPr/>
        </p:nvSpPr>
        <p:spPr bwMode="auto">
          <a:xfrm>
            <a:off x="815975" y="163513"/>
            <a:ext cx="7356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삼각 행렬을 이용한 방정식 풀이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– </a:t>
            </a: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개념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(1/6)</a:t>
            </a:r>
          </a:p>
        </p:txBody>
      </p:sp>
      <p:sp>
        <p:nvSpPr>
          <p:cNvPr id="1361923" name="Text Box 3"/>
          <p:cNvSpPr txBox="1">
            <a:spLocks noChangeArrowheads="1"/>
          </p:cNvSpPr>
          <p:nvPr/>
        </p:nvSpPr>
        <p:spPr bwMode="auto">
          <a:xfrm>
            <a:off x="6013450" y="476250"/>
            <a:ext cx="30400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LU Decomposition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361924" name="Text Box 4"/>
          <p:cNvSpPr txBox="1">
            <a:spLocks noChangeArrowheads="1"/>
          </p:cNvSpPr>
          <p:nvPr/>
        </p:nvSpPr>
        <p:spPr bwMode="auto">
          <a:xfrm>
            <a:off x="323850" y="1065213"/>
            <a:ext cx="8640763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행렬의 삼각 분해를 이용</a:t>
            </a:r>
            <a:r>
              <a:rPr lang="en-US" altLang="ko-KR" sz="2000">
                <a:ea typeface="HY헤드라인M" pitchFamily="18" charset="-127"/>
              </a:rPr>
              <a:t>? </a:t>
            </a:r>
          </a:p>
        </p:txBody>
      </p:sp>
      <p:sp>
        <p:nvSpPr>
          <p:cNvPr id="1361926" name="Text Box 6"/>
          <p:cNvSpPr txBox="1">
            <a:spLocks noChangeArrowheads="1"/>
          </p:cNvSpPr>
          <p:nvPr/>
        </p:nvSpPr>
        <p:spPr bwMode="auto">
          <a:xfrm>
            <a:off x="323850" y="1695450"/>
            <a:ext cx="8640763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None/>
              <a:tabLst>
                <a:tab pos="268288" algn="l"/>
              </a:tabLst>
            </a:pPr>
            <a:r>
              <a:rPr lang="en-US" altLang="ko-KR" sz="2000">
                <a:ea typeface="HY헤드라인M" pitchFamily="18" charset="-127"/>
              </a:rPr>
              <a:t>	</a:t>
            </a:r>
            <a:r>
              <a:rPr lang="en-US" altLang="ko-KR" sz="2000">
                <a:ea typeface="HY헤드라인M" pitchFamily="18" charset="-127"/>
                <a:sym typeface="Wingdings" pitchFamily="2" charset="2"/>
              </a:rPr>
              <a:t> </a:t>
            </a:r>
            <a:r>
              <a:rPr lang="ko-KR" altLang="en-US" sz="2000">
                <a:ea typeface="HY헤드라인M" pitchFamily="18" charset="-127"/>
              </a:rPr>
              <a:t>원래 방정식을 두 개의 다른 방정식으로 나누어 푸는 방식</a:t>
            </a:r>
          </a:p>
        </p:txBody>
      </p:sp>
      <p:sp>
        <p:nvSpPr>
          <p:cNvPr id="1361927" name="Text Box 7"/>
          <p:cNvSpPr txBox="1">
            <a:spLocks noChangeArrowheads="1"/>
          </p:cNvSpPr>
          <p:nvPr/>
        </p:nvSpPr>
        <p:spPr bwMode="auto">
          <a:xfrm>
            <a:off x="323850" y="2343150"/>
            <a:ext cx="8640763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None/>
              <a:tabLst>
                <a:tab pos="268288" algn="l"/>
              </a:tabLst>
            </a:pPr>
            <a:r>
              <a:rPr lang="en-US" altLang="ko-KR" sz="2000">
                <a:ea typeface="HY헤드라인M" pitchFamily="18" charset="-127"/>
              </a:rPr>
              <a:t>	</a:t>
            </a:r>
            <a:r>
              <a:rPr lang="en-US" altLang="ko-KR" sz="2000">
                <a:ea typeface="HY헤드라인M" pitchFamily="18" charset="-127"/>
                <a:sym typeface="Wingdings" pitchFamily="2" charset="2"/>
              </a:rPr>
              <a:t> </a:t>
            </a:r>
            <a:r>
              <a:rPr lang="ko-KR" altLang="en-US" sz="2000">
                <a:ea typeface="HY헤드라인M" pitchFamily="18" charset="-127"/>
              </a:rPr>
              <a:t>방정식의 개수는 많아지나</a:t>
            </a:r>
            <a:r>
              <a:rPr lang="en-US" altLang="ko-KR" sz="2000">
                <a:ea typeface="HY헤드라인M" pitchFamily="18" charset="-127"/>
              </a:rPr>
              <a:t>, </a:t>
            </a:r>
            <a:r>
              <a:rPr lang="ko-KR" altLang="en-US" sz="2000">
                <a:ea typeface="HY헤드라인M" pitchFamily="18" charset="-127"/>
              </a:rPr>
              <a:t>푸는 방식은 더욱 간단해짐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136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1000"/>
                                        <p:tgtEl>
                                          <p:spTgt spid="136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26" grpId="0"/>
      <p:bldP spid="136192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A2D36196-4E96-4955-894C-543F65514E80}" type="slidenum">
              <a:rPr lang="en-US" altLang="ko-KR"/>
              <a:pPr/>
              <a:t>25</a:t>
            </a:fld>
            <a:endParaRPr lang="en-US" altLang="ko-KR"/>
          </a:p>
        </p:txBody>
      </p:sp>
      <p:sp>
        <p:nvSpPr>
          <p:cNvPr id="1376258" name="Rectangle 2"/>
          <p:cNvSpPr>
            <a:spLocks noChangeArrowheads="1"/>
          </p:cNvSpPr>
          <p:nvPr/>
        </p:nvSpPr>
        <p:spPr bwMode="auto">
          <a:xfrm>
            <a:off x="815975" y="163513"/>
            <a:ext cx="7356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삼각 분해를 이용한 방정식 풀이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– </a:t>
            </a: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개념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(2/6)</a:t>
            </a:r>
          </a:p>
        </p:txBody>
      </p:sp>
      <p:sp>
        <p:nvSpPr>
          <p:cNvPr id="1376259" name="Text Box 3"/>
          <p:cNvSpPr txBox="1">
            <a:spLocks noChangeArrowheads="1"/>
          </p:cNvSpPr>
          <p:nvPr/>
        </p:nvSpPr>
        <p:spPr bwMode="auto">
          <a:xfrm>
            <a:off x="6013450" y="476250"/>
            <a:ext cx="30400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LU Decomposition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376260" name="Text Box 4"/>
          <p:cNvSpPr txBox="1">
            <a:spLocks noChangeArrowheads="1"/>
          </p:cNvSpPr>
          <p:nvPr/>
        </p:nvSpPr>
        <p:spPr bwMode="auto">
          <a:xfrm>
            <a:off x="323850" y="1065213"/>
            <a:ext cx="8640763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en-US" altLang="ko-KR" sz="2000">
                <a:ea typeface="HY헤드라인M" pitchFamily="18" charset="-127"/>
              </a:rPr>
              <a:t>(</a:t>
            </a:r>
            <a:r>
              <a:rPr lang="ko-KR" altLang="en-US" sz="2000">
                <a:ea typeface="HY헤드라인M" pitchFamily="18" charset="-127"/>
              </a:rPr>
              <a:t>원래</a:t>
            </a:r>
            <a:r>
              <a:rPr lang="en-US" altLang="ko-KR" sz="2000">
                <a:ea typeface="HY헤드라인M" pitchFamily="18" charset="-127"/>
              </a:rPr>
              <a:t>) </a:t>
            </a:r>
            <a:r>
              <a:rPr lang="ko-KR" altLang="en-US" sz="2000">
                <a:ea typeface="HY헤드라인M" pitchFamily="18" charset="-127"/>
              </a:rPr>
              <a:t>연립 방정식을 행렬 형태로 나타내면 다음과 같다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graphicFrame>
        <p:nvGraphicFramePr>
          <p:cNvPr id="1376261" name="Object 5"/>
          <p:cNvGraphicFramePr>
            <a:graphicFrameLocks noChangeAspect="1"/>
          </p:cNvGraphicFramePr>
          <p:nvPr/>
        </p:nvGraphicFramePr>
        <p:xfrm>
          <a:off x="827088" y="1700213"/>
          <a:ext cx="1150937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6267" name="Equation" r:id="rId5" imgW="342720" imgH="139680" progId="Equation.DSMT4">
                  <p:embed/>
                </p:oleObj>
              </mc:Choice>
              <mc:Fallback>
                <p:oleObj name="Equation" r:id="rId5" imgW="342720" imgH="13968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700213"/>
                        <a:ext cx="1150937" cy="468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6263" name="Text Box 7"/>
          <p:cNvSpPr txBox="1">
            <a:spLocks noChangeArrowheads="1"/>
          </p:cNvSpPr>
          <p:nvPr/>
        </p:nvSpPr>
        <p:spPr bwMode="auto">
          <a:xfrm>
            <a:off x="323850" y="2343150"/>
            <a:ext cx="8640763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행렬 </a:t>
            </a:r>
            <a:r>
              <a:rPr lang="en-US" altLang="ko-KR" sz="2000" b="1">
                <a:ea typeface="HY헤드라인M" pitchFamily="18" charset="-127"/>
              </a:rPr>
              <a:t>A</a:t>
            </a:r>
            <a:r>
              <a:rPr lang="ko-KR" altLang="en-US" sz="2000">
                <a:ea typeface="HY헤드라인M" pitchFamily="18" charset="-127"/>
              </a:rPr>
              <a:t>를 </a:t>
            </a:r>
            <a:r>
              <a:rPr lang="en-US" altLang="ko-KR" sz="2000" b="1">
                <a:ea typeface="HY헤드라인M" pitchFamily="18" charset="-127"/>
              </a:rPr>
              <a:t>L</a:t>
            </a:r>
            <a:r>
              <a:rPr lang="ko-KR" altLang="en-US" sz="2000">
                <a:ea typeface="HY헤드라인M" pitchFamily="18" charset="-127"/>
              </a:rPr>
              <a:t>과 </a:t>
            </a:r>
            <a:r>
              <a:rPr lang="en-US" altLang="ko-KR" sz="2000" b="1">
                <a:ea typeface="HY헤드라인M" pitchFamily="18" charset="-127"/>
              </a:rPr>
              <a:t>U</a:t>
            </a:r>
            <a:r>
              <a:rPr lang="ko-KR" altLang="en-US" sz="2000">
                <a:ea typeface="HY헤드라인M" pitchFamily="18" charset="-127"/>
              </a:rPr>
              <a:t>로 삼각 분해한다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graphicFrame>
        <p:nvGraphicFramePr>
          <p:cNvPr id="1376264" name="Object 8"/>
          <p:cNvGraphicFramePr>
            <a:graphicFrameLocks noChangeAspect="1"/>
          </p:cNvGraphicFramePr>
          <p:nvPr/>
        </p:nvGraphicFramePr>
        <p:xfrm>
          <a:off x="827088" y="2816225"/>
          <a:ext cx="136525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6268" name="Equation" r:id="rId7" imgW="406080" imgH="139680" progId="Equation.DSMT4">
                  <p:embed/>
                </p:oleObj>
              </mc:Choice>
              <mc:Fallback>
                <p:oleObj name="Equation" r:id="rId7" imgW="406080" imgH="1396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816225"/>
                        <a:ext cx="1365250" cy="468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76265" name="Text Box 9"/>
          <p:cNvSpPr txBox="1">
            <a:spLocks noChangeArrowheads="1"/>
          </p:cNvSpPr>
          <p:nvPr/>
        </p:nvSpPr>
        <p:spPr bwMode="auto">
          <a:xfrm>
            <a:off x="323850" y="3573463"/>
            <a:ext cx="8640763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상기 식은 다음 두 식을 합친 것으로 나타낼 수 있다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graphicFrame>
        <p:nvGraphicFramePr>
          <p:cNvPr id="1376266" name="Object 10"/>
          <p:cNvGraphicFramePr>
            <a:graphicFrameLocks noChangeAspect="1"/>
          </p:cNvGraphicFramePr>
          <p:nvPr/>
        </p:nvGraphicFramePr>
        <p:xfrm>
          <a:off x="827088" y="4149725"/>
          <a:ext cx="2986087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6269" name="Equation" r:id="rId9" imgW="888840" imgH="330120" progId="Equation.DSMT4">
                  <p:embed/>
                </p:oleObj>
              </mc:Choice>
              <mc:Fallback>
                <p:oleObj name="Equation" r:id="rId9" imgW="888840" imgH="33012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149725"/>
                        <a:ext cx="2986087" cy="1106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7A676F3D-5A92-4707-9E86-B783128CDA36}" type="slidenum">
              <a:rPr lang="en-US" altLang="ko-KR"/>
              <a:pPr/>
              <a:t>26</a:t>
            </a:fld>
            <a:endParaRPr lang="en-US" altLang="ko-KR"/>
          </a:p>
        </p:txBody>
      </p:sp>
      <p:sp>
        <p:nvSpPr>
          <p:cNvPr id="1378306" name="Rectangle 2"/>
          <p:cNvSpPr>
            <a:spLocks noChangeArrowheads="1"/>
          </p:cNvSpPr>
          <p:nvPr/>
        </p:nvSpPr>
        <p:spPr bwMode="auto">
          <a:xfrm>
            <a:off x="815975" y="163513"/>
            <a:ext cx="7356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삼각 분해를 이용한 방정식 풀이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– </a:t>
            </a: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개념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(3/6)</a:t>
            </a:r>
          </a:p>
        </p:txBody>
      </p:sp>
      <p:sp>
        <p:nvSpPr>
          <p:cNvPr id="1378307" name="Text Box 3"/>
          <p:cNvSpPr txBox="1">
            <a:spLocks noChangeArrowheads="1"/>
          </p:cNvSpPr>
          <p:nvPr/>
        </p:nvSpPr>
        <p:spPr bwMode="auto">
          <a:xfrm>
            <a:off x="6013450" y="476250"/>
            <a:ext cx="30400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LU Decomposition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378308" name="Text Box 4"/>
          <p:cNvSpPr txBox="1">
            <a:spLocks noChangeArrowheads="1"/>
          </p:cNvSpPr>
          <p:nvPr/>
        </p:nvSpPr>
        <p:spPr bwMode="auto">
          <a:xfrm>
            <a:off x="323850" y="1065213"/>
            <a:ext cx="8640763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첫 번째 식을 살펴보면 다음과 같다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sp>
        <p:nvSpPr>
          <p:cNvPr id="1378312" name="Text Box 8"/>
          <p:cNvSpPr txBox="1">
            <a:spLocks noChangeArrowheads="1"/>
          </p:cNvSpPr>
          <p:nvPr/>
        </p:nvSpPr>
        <p:spPr bwMode="auto">
          <a:xfrm>
            <a:off x="323850" y="3573463"/>
            <a:ext cx="8640763" cy="1898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상기 식은 전진 소거법</a:t>
            </a:r>
            <a:br>
              <a:rPr lang="ko-KR" altLang="en-US" sz="2000">
                <a:ea typeface="HY헤드라인M" pitchFamily="18" charset="-127"/>
              </a:rPr>
            </a:br>
            <a:r>
              <a:rPr lang="en-US" altLang="ko-KR" sz="2000">
                <a:ea typeface="HY헤드라인M" pitchFamily="18" charset="-127"/>
              </a:rPr>
              <a:t>(forward substitution)</a:t>
            </a:r>
            <a:r>
              <a:rPr lang="ko-KR" altLang="en-US" sz="2000">
                <a:ea typeface="HY헤드라인M" pitchFamily="18" charset="-127"/>
              </a:rPr>
              <a:t>을 </a:t>
            </a:r>
            <a:br>
              <a:rPr lang="ko-KR" altLang="en-US" sz="2000">
                <a:ea typeface="HY헤드라인M" pitchFamily="18" charset="-127"/>
              </a:rPr>
            </a:br>
            <a:r>
              <a:rPr lang="ko-KR" altLang="en-US" sz="2000">
                <a:ea typeface="HY헤드라인M" pitchFamily="18" charset="-127"/>
              </a:rPr>
              <a:t>사용하여 앞에서부터 </a:t>
            </a:r>
            <a:br>
              <a:rPr lang="ko-KR" altLang="en-US" sz="2000">
                <a:ea typeface="HY헤드라인M" pitchFamily="18" charset="-127"/>
              </a:rPr>
            </a:br>
            <a:r>
              <a:rPr lang="ko-KR" altLang="en-US" sz="2000">
                <a:ea typeface="HY헤드라인M" pitchFamily="18" charset="-127"/>
              </a:rPr>
              <a:t>풀어보면 다음의 결과를 </a:t>
            </a:r>
            <a:br>
              <a:rPr lang="ko-KR" altLang="en-US" sz="2000">
                <a:ea typeface="HY헤드라인M" pitchFamily="18" charset="-127"/>
              </a:rPr>
            </a:br>
            <a:r>
              <a:rPr lang="ko-KR" altLang="en-US" sz="2000">
                <a:ea typeface="HY헤드라인M" pitchFamily="18" charset="-127"/>
              </a:rPr>
              <a:t>얻을 수 있다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graphicFrame>
        <p:nvGraphicFramePr>
          <p:cNvPr id="1378314" name="Object 10"/>
          <p:cNvGraphicFramePr>
            <a:graphicFrameLocks noChangeAspect="1"/>
          </p:cNvGraphicFramePr>
          <p:nvPr/>
        </p:nvGraphicFramePr>
        <p:xfrm>
          <a:off x="684213" y="1628775"/>
          <a:ext cx="4321175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8316" name="Equation" r:id="rId5" imgW="2044440" imgH="787320" progId="Equation.DSMT4">
                  <p:embed/>
                </p:oleObj>
              </mc:Choice>
              <mc:Fallback>
                <p:oleObj name="Equation" r:id="rId5" imgW="2044440" imgH="78732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628775"/>
                        <a:ext cx="4321175" cy="166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8315" name="Object 11"/>
          <p:cNvGraphicFramePr>
            <a:graphicFrameLocks noChangeAspect="1"/>
          </p:cNvGraphicFramePr>
          <p:nvPr/>
        </p:nvGraphicFramePr>
        <p:xfrm>
          <a:off x="4140200" y="3573463"/>
          <a:ext cx="3887788" cy="273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8317" name="Equation" r:id="rId7" imgW="1917360" imgH="1346040" progId="Equation.DSMT4">
                  <p:embed/>
                </p:oleObj>
              </mc:Choice>
              <mc:Fallback>
                <p:oleObj name="Equation" r:id="rId7" imgW="1917360" imgH="134604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3573463"/>
                        <a:ext cx="3887788" cy="2738437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A58AB865-0C1D-40BA-819E-C661B70B6C3B}" type="slidenum">
              <a:rPr lang="en-US" altLang="ko-KR"/>
              <a:pPr/>
              <a:t>27</a:t>
            </a:fld>
            <a:endParaRPr lang="en-US" altLang="ko-KR"/>
          </a:p>
        </p:txBody>
      </p:sp>
      <p:sp>
        <p:nvSpPr>
          <p:cNvPr id="1380354" name="Rectangle 2"/>
          <p:cNvSpPr>
            <a:spLocks noChangeArrowheads="1"/>
          </p:cNvSpPr>
          <p:nvPr/>
        </p:nvSpPr>
        <p:spPr bwMode="auto">
          <a:xfrm>
            <a:off x="815975" y="163513"/>
            <a:ext cx="7356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삼각 분해를 이용한 방정식 풀이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– </a:t>
            </a: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개념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(4/6)</a:t>
            </a:r>
          </a:p>
        </p:txBody>
      </p:sp>
      <p:sp>
        <p:nvSpPr>
          <p:cNvPr id="1380355" name="Text Box 3"/>
          <p:cNvSpPr txBox="1">
            <a:spLocks noChangeArrowheads="1"/>
          </p:cNvSpPr>
          <p:nvPr/>
        </p:nvSpPr>
        <p:spPr bwMode="auto">
          <a:xfrm>
            <a:off x="6013450" y="476250"/>
            <a:ext cx="30400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LU Decomposition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380356" name="Text Box 4"/>
          <p:cNvSpPr txBox="1">
            <a:spLocks noChangeArrowheads="1"/>
          </p:cNvSpPr>
          <p:nvPr/>
        </p:nvSpPr>
        <p:spPr bwMode="auto">
          <a:xfrm>
            <a:off x="323850" y="1065213"/>
            <a:ext cx="8640763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결국</a:t>
            </a:r>
            <a:r>
              <a:rPr lang="en-US" altLang="ko-KR" sz="2000">
                <a:ea typeface="HY헤드라인M" pitchFamily="18" charset="-127"/>
              </a:rPr>
              <a:t>, </a:t>
            </a:r>
            <a:r>
              <a:rPr lang="ko-KR" altLang="en-US" sz="2000">
                <a:ea typeface="HY헤드라인M" pitchFamily="18" charset="-127"/>
              </a:rPr>
              <a:t>행렬 </a:t>
            </a:r>
            <a:r>
              <a:rPr lang="en-US" altLang="ko-KR" sz="2000" b="1">
                <a:ea typeface="HY헤드라인M" pitchFamily="18" charset="-127"/>
              </a:rPr>
              <a:t>y</a:t>
            </a:r>
            <a:r>
              <a:rPr lang="ko-KR" altLang="en-US" sz="2000">
                <a:ea typeface="HY헤드라인M" pitchFamily="18" charset="-127"/>
              </a:rPr>
              <a:t>는 </a:t>
            </a:r>
            <a:r>
              <a:rPr lang="en-US" altLang="ko-KR" sz="2000" b="1">
                <a:ea typeface="HY헤드라인M" pitchFamily="18" charset="-127"/>
              </a:rPr>
              <a:t>L</a:t>
            </a:r>
            <a:r>
              <a:rPr lang="ko-KR" altLang="en-US" sz="2000">
                <a:ea typeface="HY헤드라인M" pitchFamily="18" charset="-127"/>
              </a:rPr>
              <a:t>과 </a:t>
            </a:r>
            <a:r>
              <a:rPr lang="en-US" altLang="ko-KR" sz="2000" b="1">
                <a:ea typeface="HY헤드라인M" pitchFamily="18" charset="-127"/>
              </a:rPr>
              <a:t>b</a:t>
            </a:r>
            <a:r>
              <a:rPr lang="ko-KR" altLang="en-US" sz="2000">
                <a:ea typeface="HY헤드라인M" pitchFamily="18" charset="-127"/>
              </a:rPr>
              <a:t>의 원소 값을 사용하여 다음과 같이 구할 수 있다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graphicFrame>
        <p:nvGraphicFramePr>
          <p:cNvPr id="1380359" name="Object 7"/>
          <p:cNvGraphicFramePr>
            <a:graphicFrameLocks noChangeAspect="1"/>
          </p:cNvGraphicFramePr>
          <p:nvPr/>
        </p:nvGraphicFramePr>
        <p:xfrm>
          <a:off x="755650" y="1628775"/>
          <a:ext cx="5018088" cy="150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0360" name="Equation" r:id="rId5" imgW="1358640" imgH="406080" progId="Equation.DSMT4">
                  <p:embed/>
                </p:oleObj>
              </mc:Choice>
              <mc:Fallback>
                <p:oleObj name="Equation" r:id="rId5" imgW="1358640" imgH="4060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628775"/>
                        <a:ext cx="5018088" cy="1506538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0360" name="Text Box 8"/>
          <p:cNvSpPr txBox="1">
            <a:spLocks noChangeArrowheads="1"/>
          </p:cNvSpPr>
          <p:nvPr/>
        </p:nvSpPr>
        <p:spPr bwMode="auto">
          <a:xfrm>
            <a:off x="323850" y="3854450"/>
            <a:ext cx="8640763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행렬 </a:t>
            </a:r>
            <a:r>
              <a:rPr lang="en-US" altLang="ko-KR" sz="2000" b="1">
                <a:ea typeface="HY헤드라인M" pitchFamily="18" charset="-127"/>
              </a:rPr>
              <a:t>y</a:t>
            </a:r>
            <a:r>
              <a:rPr lang="ko-KR" altLang="en-US" sz="2000">
                <a:ea typeface="HY헤드라인M" pitchFamily="18" charset="-127"/>
              </a:rPr>
              <a:t>를 구했으니</a:t>
            </a:r>
            <a:r>
              <a:rPr lang="en-US" altLang="ko-KR" sz="2000">
                <a:ea typeface="HY헤드라인M" pitchFamily="18" charset="-127"/>
              </a:rPr>
              <a:t>, </a:t>
            </a:r>
            <a:r>
              <a:rPr lang="en-US" altLang="ko-KR" sz="2000" b="1">
                <a:ea typeface="HY헤드라인M" pitchFamily="18" charset="-127"/>
              </a:rPr>
              <a:t>y</a:t>
            </a:r>
            <a:r>
              <a:rPr lang="ko-KR" altLang="en-US" sz="2000">
                <a:ea typeface="HY헤드라인M" pitchFamily="18" charset="-127"/>
              </a:rPr>
              <a:t>와 </a:t>
            </a:r>
            <a:r>
              <a:rPr lang="en-US" altLang="ko-KR" sz="2000" b="1">
                <a:ea typeface="HY헤드라인M" pitchFamily="18" charset="-127"/>
              </a:rPr>
              <a:t>U</a:t>
            </a:r>
            <a:r>
              <a:rPr lang="ko-KR" altLang="en-US" sz="2000">
                <a:ea typeface="HY헤드라인M" pitchFamily="18" charset="-127"/>
              </a:rPr>
              <a:t>를 사용하여</a:t>
            </a:r>
            <a:r>
              <a:rPr lang="en-US" altLang="ko-KR" sz="2000">
                <a:ea typeface="HY헤드라인M" pitchFamily="18" charset="-127"/>
              </a:rPr>
              <a:t>, </a:t>
            </a:r>
            <a:r>
              <a:rPr lang="ko-KR" altLang="en-US" sz="2000">
                <a:ea typeface="HY헤드라인M" pitchFamily="18" charset="-127"/>
              </a:rPr>
              <a:t>원하는 행렬 </a:t>
            </a:r>
            <a:r>
              <a:rPr lang="en-US" altLang="ko-KR" sz="2000" b="1">
                <a:ea typeface="HY헤드라인M" pitchFamily="18" charset="-127"/>
              </a:rPr>
              <a:t>x</a:t>
            </a:r>
            <a:r>
              <a:rPr lang="ko-KR" altLang="en-US" sz="2000">
                <a:ea typeface="HY헤드라인M" pitchFamily="18" charset="-127"/>
              </a:rPr>
              <a:t>를 구할 수 있다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F058E7AF-5BD1-4B15-AF9F-2A1103FD9180}" type="slidenum">
              <a:rPr lang="en-US" altLang="ko-KR"/>
              <a:pPr/>
              <a:t>28</a:t>
            </a:fld>
            <a:endParaRPr lang="en-US" altLang="ko-KR"/>
          </a:p>
        </p:txBody>
      </p:sp>
      <p:sp>
        <p:nvSpPr>
          <p:cNvPr id="1382402" name="Rectangle 2"/>
          <p:cNvSpPr>
            <a:spLocks noChangeArrowheads="1"/>
          </p:cNvSpPr>
          <p:nvPr/>
        </p:nvSpPr>
        <p:spPr bwMode="auto">
          <a:xfrm>
            <a:off x="815975" y="163513"/>
            <a:ext cx="7356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삼각 분해를 이용한 방정식 풀이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– </a:t>
            </a: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개념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(5/6)</a:t>
            </a:r>
          </a:p>
        </p:txBody>
      </p:sp>
      <p:sp>
        <p:nvSpPr>
          <p:cNvPr id="1382403" name="Text Box 3"/>
          <p:cNvSpPr txBox="1">
            <a:spLocks noChangeArrowheads="1"/>
          </p:cNvSpPr>
          <p:nvPr/>
        </p:nvSpPr>
        <p:spPr bwMode="auto">
          <a:xfrm>
            <a:off x="6013450" y="476250"/>
            <a:ext cx="30400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LU Decomposition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382404" name="Text Box 4"/>
          <p:cNvSpPr txBox="1">
            <a:spLocks noChangeArrowheads="1"/>
          </p:cNvSpPr>
          <p:nvPr/>
        </p:nvSpPr>
        <p:spPr bwMode="auto">
          <a:xfrm>
            <a:off x="323850" y="1065213"/>
            <a:ext cx="8640763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두 번째 식을 살펴보면 다음과 같다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sp>
        <p:nvSpPr>
          <p:cNvPr id="1382405" name="Text Box 5"/>
          <p:cNvSpPr txBox="1">
            <a:spLocks noChangeArrowheads="1"/>
          </p:cNvSpPr>
          <p:nvPr/>
        </p:nvSpPr>
        <p:spPr bwMode="auto">
          <a:xfrm>
            <a:off x="323850" y="4122738"/>
            <a:ext cx="8640763" cy="1898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상기 식은 역진 대입법</a:t>
            </a:r>
            <a:br>
              <a:rPr lang="ko-KR" altLang="en-US" sz="2000">
                <a:ea typeface="HY헤드라인M" pitchFamily="18" charset="-127"/>
              </a:rPr>
            </a:br>
            <a:r>
              <a:rPr lang="en-US" altLang="ko-KR" sz="2000">
                <a:ea typeface="HY헤드라인M" pitchFamily="18" charset="-127"/>
              </a:rPr>
              <a:t>(backward substitution)</a:t>
            </a:r>
            <a:r>
              <a:rPr lang="ko-KR" altLang="en-US" sz="2000">
                <a:ea typeface="HY헤드라인M" pitchFamily="18" charset="-127"/>
              </a:rPr>
              <a:t>을 </a:t>
            </a:r>
            <a:br>
              <a:rPr lang="ko-KR" altLang="en-US" sz="2000">
                <a:ea typeface="HY헤드라인M" pitchFamily="18" charset="-127"/>
              </a:rPr>
            </a:br>
            <a:r>
              <a:rPr lang="ko-KR" altLang="en-US" sz="2000">
                <a:ea typeface="HY헤드라인M" pitchFamily="18" charset="-127"/>
              </a:rPr>
              <a:t>사용하여 앞에서부터 </a:t>
            </a:r>
            <a:br>
              <a:rPr lang="ko-KR" altLang="en-US" sz="2000">
                <a:ea typeface="HY헤드라인M" pitchFamily="18" charset="-127"/>
              </a:rPr>
            </a:br>
            <a:r>
              <a:rPr lang="ko-KR" altLang="en-US" sz="2000">
                <a:ea typeface="HY헤드라인M" pitchFamily="18" charset="-127"/>
              </a:rPr>
              <a:t>풀어보면 다음의 결과를 </a:t>
            </a:r>
            <a:br>
              <a:rPr lang="ko-KR" altLang="en-US" sz="2000">
                <a:ea typeface="HY헤드라인M" pitchFamily="18" charset="-127"/>
              </a:rPr>
            </a:br>
            <a:r>
              <a:rPr lang="ko-KR" altLang="en-US" sz="2000">
                <a:ea typeface="HY헤드라인M" pitchFamily="18" charset="-127"/>
              </a:rPr>
              <a:t>얻을 수 있다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graphicFrame>
        <p:nvGraphicFramePr>
          <p:cNvPr id="1382406" name="Object 6"/>
          <p:cNvGraphicFramePr>
            <a:graphicFrameLocks noChangeAspect="1"/>
          </p:cNvGraphicFramePr>
          <p:nvPr/>
        </p:nvGraphicFramePr>
        <p:xfrm>
          <a:off x="755650" y="1700213"/>
          <a:ext cx="5545138" cy="187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408" name="Equation" r:id="rId5" imgW="2336760" imgH="787320" progId="Equation.DSMT4">
                  <p:embed/>
                </p:oleObj>
              </mc:Choice>
              <mc:Fallback>
                <p:oleObj name="Equation" r:id="rId5" imgW="2336760" imgH="78732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700213"/>
                        <a:ext cx="5545138" cy="187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07" name="Object 7"/>
          <p:cNvGraphicFramePr>
            <a:graphicFrameLocks noChangeAspect="1"/>
          </p:cNvGraphicFramePr>
          <p:nvPr/>
        </p:nvGraphicFramePr>
        <p:xfrm>
          <a:off x="3995738" y="4149725"/>
          <a:ext cx="4392612" cy="174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409" name="Equation" r:id="rId7" imgW="1600200" imgH="634680" progId="Equation.DSMT4">
                  <p:embed/>
                </p:oleObj>
              </mc:Choice>
              <mc:Fallback>
                <p:oleObj name="Equation" r:id="rId7" imgW="1600200" imgH="6346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4149725"/>
                        <a:ext cx="4392612" cy="1747838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D930756A-3227-4697-8E4B-CB3C6A9694C5}" type="slidenum">
              <a:rPr lang="en-US" altLang="ko-KR"/>
              <a:pPr/>
              <a:t>29</a:t>
            </a:fld>
            <a:endParaRPr lang="en-US" altLang="ko-KR"/>
          </a:p>
        </p:txBody>
      </p:sp>
      <p:sp>
        <p:nvSpPr>
          <p:cNvPr id="1384450" name="Rectangle 2"/>
          <p:cNvSpPr>
            <a:spLocks noChangeArrowheads="1"/>
          </p:cNvSpPr>
          <p:nvPr/>
        </p:nvSpPr>
        <p:spPr bwMode="auto">
          <a:xfrm>
            <a:off x="815975" y="163513"/>
            <a:ext cx="7356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삼각 분해를 이용한 방정식 풀이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– </a:t>
            </a: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개념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(6/6)</a:t>
            </a:r>
          </a:p>
        </p:txBody>
      </p:sp>
      <p:sp>
        <p:nvSpPr>
          <p:cNvPr id="1384451" name="Text Box 3"/>
          <p:cNvSpPr txBox="1">
            <a:spLocks noChangeArrowheads="1"/>
          </p:cNvSpPr>
          <p:nvPr/>
        </p:nvSpPr>
        <p:spPr bwMode="auto">
          <a:xfrm>
            <a:off x="6013450" y="476250"/>
            <a:ext cx="30400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LU Decomposition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384452" name="Text Box 4"/>
          <p:cNvSpPr txBox="1">
            <a:spLocks noChangeArrowheads="1"/>
          </p:cNvSpPr>
          <p:nvPr/>
        </p:nvSpPr>
        <p:spPr bwMode="auto">
          <a:xfrm>
            <a:off x="323850" y="1065213"/>
            <a:ext cx="8640763" cy="803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최종적으로</a:t>
            </a:r>
            <a:r>
              <a:rPr lang="en-US" altLang="ko-KR" sz="2000">
                <a:ea typeface="HY헤드라인M" pitchFamily="18" charset="-127"/>
              </a:rPr>
              <a:t>, </a:t>
            </a:r>
            <a:r>
              <a:rPr lang="ko-KR" altLang="en-US" sz="2000">
                <a:ea typeface="HY헤드라인M" pitchFamily="18" charset="-127"/>
              </a:rPr>
              <a:t>행렬 </a:t>
            </a:r>
            <a:r>
              <a:rPr lang="en-US" altLang="ko-KR" sz="2000" b="1">
                <a:ea typeface="HY헤드라인M" pitchFamily="18" charset="-127"/>
              </a:rPr>
              <a:t>x</a:t>
            </a:r>
            <a:r>
              <a:rPr lang="ko-KR" altLang="en-US" sz="2000">
                <a:ea typeface="HY헤드라인M" pitchFamily="18" charset="-127"/>
              </a:rPr>
              <a:t>는 행렬 </a:t>
            </a:r>
            <a:r>
              <a:rPr lang="en-US" altLang="ko-KR" sz="2000" b="1">
                <a:ea typeface="HY헤드라인M" pitchFamily="18" charset="-127"/>
              </a:rPr>
              <a:t>U</a:t>
            </a:r>
            <a:r>
              <a:rPr lang="ko-KR" altLang="en-US" sz="2000">
                <a:ea typeface="HY헤드라인M" pitchFamily="18" charset="-127"/>
              </a:rPr>
              <a:t>와 </a:t>
            </a:r>
            <a:r>
              <a:rPr lang="en-US" altLang="ko-KR" sz="2000" b="1">
                <a:ea typeface="HY헤드라인M" pitchFamily="18" charset="-127"/>
              </a:rPr>
              <a:t>y</a:t>
            </a:r>
            <a:r>
              <a:rPr lang="ko-KR" altLang="en-US" sz="2000">
                <a:ea typeface="HY헤드라인M" pitchFamily="18" charset="-127"/>
              </a:rPr>
              <a:t>의 원소 값을 사용하여 다음과 같이 </a:t>
            </a:r>
            <a:br>
              <a:rPr lang="ko-KR" altLang="en-US" sz="2000">
                <a:ea typeface="HY헤드라인M" pitchFamily="18" charset="-127"/>
              </a:rPr>
            </a:br>
            <a:r>
              <a:rPr lang="ko-KR" altLang="en-US" sz="2000">
                <a:ea typeface="HY헤드라인M" pitchFamily="18" charset="-127"/>
              </a:rPr>
              <a:t>구할 수 있다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graphicFrame>
        <p:nvGraphicFramePr>
          <p:cNvPr id="1384453" name="Object 5"/>
          <p:cNvGraphicFramePr>
            <a:graphicFrameLocks noChangeAspect="1"/>
          </p:cNvGraphicFramePr>
          <p:nvPr/>
        </p:nvGraphicFramePr>
        <p:xfrm>
          <a:off x="684213" y="1989138"/>
          <a:ext cx="4689475" cy="1319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4454" name="Equation" r:id="rId5" imgW="1269720" imgH="355320" progId="Equation.DSMT4">
                  <p:embed/>
                </p:oleObj>
              </mc:Choice>
              <mc:Fallback>
                <p:oleObj name="Equation" r:id="rId5" imgW="1269720" imgH="35532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989138"/>
                        <a:ext cx="4689475" cy="1319212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1853D7F2-1A0B-459F-BFBF-0C4531EE2082}" type="slidenum">
              <a:rPr lang="en-US" altLang="ko-KR"/>
              <a:pPr/>
              <a:t>3</a:t>
            </a:fld>
            <a:endParaRPr lang="en-US" altLang="ko-KR"/>
          </a:p>
        </p:txBody>
      </p:sp>
      <p:sp>
        <p:nvSpPr>
          <p:cNvPr id="1318914" name="Rectangle 2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기존 방정식 풀이법의 문제점</a:t>
            </a:r>
          </a:p>
        </p:txBody>
      </p:sp>
      <p:sp>
        <p:nvSpPr>
          <p:cNvPr id="1318915" name="Text Box 3"/>
          <p:cNvSpPr txBox="1">
            <a:spLocks noChangeArrowheads="1"/>
          </p:cNvSpPr>
          <p:nvPr/>
        </p:nvSpPr>
        <p:spPr bwMode="auto">
          <a:xfrm>
            <a:off x="6013450" y="476250"/>
            <a:ext cx="30400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LU Decomposition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318916" name="Text Box 4"/>
          <p:cNvSpPr txBox="1">
            <a:spLocks noChangeArrowheads="1"/>
          </p:cNvSpPr>
          <p:nvPr/>
        </p:nvSpPr>
        <p:spPr bwMode="auto">
          <a:xfrm>
            <a:off x="323850" y="1065213"/>
            <a:ext cx="8640763" cy="1654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계산량이 많고</a:t>
            </a:r>
            <a:r>
              <a:rPr lang="en-US" altLang="ko-KR" sz="2000">
                <a:ea typeface="HY헤드라인M" pitchFamily="18" charset="-127"/>
              </a:rPr>
              <a:t>, </a:t>
            </a:r>
            <a:r>
              <a:rPr lang="ko-KR" altLang="en-US" sz="2000">
                <a:ea typeface="HY헤드라인M" pitchFamily="18" charset="-127"/>
              </a:rPr>
              <a:t>이에 따라 수행 속도가 느리다</a:t>
            </a:r>
            <a:r>
              <a:rPr lang="en-US" altLang="ko-KR" sz="2000">
                <a:ea typeface="HY헤드라인M" pitchFamily="18" charset="-127"/>
              </a:rPr>
              <a:t>.</a:t>
            </a:r>
            <a:br>
              <a:rPr lang="en-US" altLang="ko-KR" sz="2000">
                <a:ea typeface="HY헤드라인M" pitchFamily="18" charset="-127"/>
              </a:rPr>
            </a:br>
            <a:r>
              <a:rPr lang="en-US" altLang="ko-KR" sz="2000">
                <a:ea typeface="HY헤드라인M" pitchFamily="18" charset="-127"/>
                <a:sym typeface="Wingdings" pitchFamily="2" charset="2"/>
              </a:rPr>
              <a:t> </a:t>
            </a:r>
            <a:r>
              <a:rPr lang="ko-KR" altLang="en-US" sz="2000">
                <a:ea typeface="HY헤드라인M" pitchFamily="18" charset="-127"/>
                <a:sym typeface="Wingdings" pitchFamily="2" charset="2"/>
              </a:rPr>
              <a:t>많은 수의 미지수를 다뤄야 하는 문제</a:t>
            </a:r>
            <a:r>
              <a:rPr lang="en-US" altLang="ko-KR" sz="2000">
                <a:ea typeface="HY헤드라인M" pitchFamily="18" charset="-127"/>
                <a:sym typeface="Wingdings" pitchFamily="2" charset="2"/>
              </a:rPr>
              <a:t>(</a:t>
            </a:r>
            <a:r>
              <a:rPr lang="ko-KR" altLang="en-US" sz="2000">
                <a:ea typeface="HY헤드라인M" pitchFamily="18" charset="-127"/>
                <a:sym typeface="Wingdings" pitchFamily="2" charset="2"/>
              </a:rPr>
              <a:t>예</a:t>
            </a:r>
            <a:r>
              <a:rPr lang="en-US" altLang="ko-KR" sz="2000">
                <a:ea typeface="HY헤드라인M" pitchFamily="18" charset="-127"/>
                <a:sym typeface="Wingdings" pitchFamily="2" charset="2"/>
              </a:rPr>
              <a:t>: </a:t>
            </a:r>
            <a:r>
              <a:rPr lang="ko-KR" altLang="en-US" sz="2000">
                <a:ea typeface="HY헤드라인M" pitchFamily="18" charset="-127"/>
                <a:sym typeface="Wingdings" pitchFamily="2" charset="2"/>
              </a:rPr>
              <a:t>구조 분석</a:t>
            </a:r>
            <a:r>
              <a:rPr lang="en-US" altLang="ko-KR" sz="2000">
                <a:ea typeface="HY헤드라인M" pitchFamily="18" charset="-127"/>
                <a:sym typeface="Wingdings" pitchFamily="2" charset="2"/>
              </a:rPr>
              <a:t>)</a:t>
            </a:r>
            <a:r>
              <a:rPr lang="ko-KR" altLang="en-US" sz="2000">
                <a:ea typeface="HY헤드라인M" pitchFamily="18" charset="-127"/>
                <a:sym typeface="Wingdings" pitchFamily="2" charset="2"/>
              </a:rPr>
              <a:t>에 부적합하다</a:t>
            </a:r>
            <a:r>
              <a:rPr lang="en-US" altLang="ko-KR" sz="2000">
                <a:ea typeface="HY헤드라인M" pitchFamily="18" charset="-127"/>
                <a:sym typeface="Wingdings" pitchFamily="2" charset="2"/>
              </a:rPr>
              <a:t>.</a:t>
            </a:r>
            <a:endParaRPr lang="en-US" altLang="ko-KR" sz="2000">
              <a:ea typeface="HY헤드라인M" pitchFamily="18" charset="-127"/>
            </a:endParaRPr>
          </a:p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en-US" altLang="ko-KR" sz="2000" b="1">
                <a:ea typeface="HY헤드라인M" pitchFamily="18" charset="-127"/>
              </a:rPr>
              <a:t>Ax</a:t>
            </a:r>
            <a:r>
              <a:rPr lang="en-US" altLang="ko-KR" sz="2000">
                <a:ea typeface="HY헤드라인M" pitchFamily="18" charset="-127"/>
              </a:rPr>
              <a:t> = </a:t>
            </a:r>
            <a:r>
              <a:rPr lang="en-US" altLang="ko-KR" sz="2000" b="1">
                <a:ea typeface="HY헤드라인M" pitchFamily="18" charset="-127"/>
              </a:rPr>
              <a:t>b</a:t>
            </a:r>
            <a:r>
              <a:rPr lang="ko-KR" altLang="en-US" sz="2000">
                <a:ea typeface="HY헤드라인M" pitchFamily="18" charset="-127"/>
              </a:rPr>
              <a:t>에서 </a:t>
            </a:r>
            <a:r>
              <a:rPr lang="en-US" altLang="ko-KR" sz="2000" b="1">
                <a:ea typeface="HY헤드라인M" pitchFamily="18" charset="-127"/>
              </a:rPr>
              <a:t>A</a:t>
            </a:r>
            <a:r>
              <a:rPr lang="ko-KR" altLang="en-US" sz="2000">
                <a:ea typeface="HY헤드라인M" pitchFamily="18" charset="-127"/>
              </a:rPr>
              <a:t>가 고정되어 있고 </a:t>
            </a:r>
            <a:r>
              <a:rPr lang="en-US" altLang="ko-KR" sz="2000" b="1">
                <a:ea typeface="HY헤드라인M" pitchFamily="18" charset="-127"/>
              </a:rPr>
              <a:t>b</a:t>
            </a:r>
            <a:r>
              <a:rPr lang="ko-KR" altLang="en-US" sz="2000">
                <a:ea typeface="HY헤드라인M" pitchFamily="18" charset="-127"/>
              </a:rPr>
              <a:t>만 변하는 경우</a:t>
            </a:r>
            <a:r>
              <a:rPr lang="en-US" altLang="ko-KR" sz="2000">
                <a:ea typeface="HY헤드라인M" pitchFamily="18" charset="-127"/>
              </a:rPr>
              <a:t>, </a:t>
            </a:r>
            <a:r>
              <a:rPr lang="ko-KR" altLang="en-US" sz="2000">
                <a:ea typeface="HY헤드라인M" pitchFamily="18" charset="-127"/>
              </a:rPr>
              <a:t>가우스</a:t>
            </a:r>
            <a:r>
              <a:rPr lang="en-US" altLang="ko-KR" sz="2000">
                <a:ea typeface="HY헤드라인M" pitchFamily="18" charset="-127"/>
              </a:rPr>
              <a:t>-</a:t>
            </a:r>
            <a:r>
              <a:rPr lang="ko-KR" altLang="en-US" sz="2000">
                <a:ea typeface="HY헤드라인M" pitchFamily="18" charset="-127"/>
              </a:rPr>
              <a:t>조던 등의 방법은 일일이 새롭게 방정식을 풀어야 하는 번거로움이 있다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sp>
        <p:nvSpPr>
          <p:cNvPr id="1318917" name="Text Box 5"/>
          <p:cNvSpPr txBox="1">
            <a:spLocks noChangeArrowheads="1"/>
          </p:cNvSpPr>
          <p:nvPr/>
        </p:nvSpPr>
        <p:spPr bwMode="auto">
          <a:xfrm>
            <a:off x="323850" y="3070225"/>
            <a:ext cx="8640763" cy="116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행렬의 삼각 분해법을 사용하여</a:t>
            </a:r>
            <a:br>
              <a:rPr lang="ko-KR" altLang="en-US" sz="2000">
                <a:ea typeface="HY헤드라인M" pitchFamily="18" charset="-127"/>
              </a:rPr>
            </a:br>
            <a:r>
              <a:rPr lang="en-US" altLang="ko-KR" sz="2000">
                <a:ea typeface="HY헤드라인M" pitchFamily="18" charset="-127"/>
              </a:rPr>
              <a:t>1) </a:t>
            </a:r>
            <a:r>
              <a:rPr lang="ko-KR" altLang="en-US" sz="2000">
                <a:ea typeface="HY헤드라인M" pitchFamily="18" charset="-127"/>
              </a:rPr>
              <a:t>계산량을 줄이고</a:t>
            </a:r>
            <a:r>
              <a:rPr lang="en-US" altLang="ko-KR" sz="2000">
                <a:ea typeface="HY헤드라인M" pitchFamily="18" charset="-127"/>
              </a:rPr>
              <a:t>,</a:t>
            </a:r>
            <a:br>
              <a:rPr lang="en-US" altLang="ko-KR" sz="2000">
                <a:ea typeface="HY헤드라인M" pitchFamily="18" charset="-127"/>
              </a:rPr>
            </a:br>
            <a:r>
              <a:rPr lang="en-US" altLang="ko-KR" sz="2000">
                <a:ea typeface="HY헤드라인M" pitchFamily="18" charset="-127"/>
              </a:rPr>
              <a:t>2) </a:t>
            </a:r>
            <a:r>
              <a:rPr lang="en-US" altLang="ko-KR" sz="2000" b="1">
                <a:ea typeface="HY헤드라인M" pitchFamily="18" charset="-127"/>
              </a:rPr>
              <a:t>b</a:t>
            </a:r>
            <a:r>
              <a:rPr lang="ko-KR" altLang="en-US" sz="2000">
                <a:ea typeface="HY헤드라인M" pitchFamily="18" charset="-127"/>
              </a:rPr>
              <a:t>만 변하는 경우에 벡터 </a:t>
            </a:r>
            <a:r>
              <a:rPr lang="en-US" altLang="ko-KR" sz="2000" b="1">
                <a:ea typeface="HY헤드라인M" pitchFamily="18" charset="-127"/>
              </a:rPr>
              <a:t>x</a:t>
            </a:r>
            <a:r>
              <a:rPr lang="ko-KR" altLang="en-US" sz="2000">
                <a:ea typeface="HY헤드라인M" pitchFamily="18" charset="-127"/>
              </a:rPr>
              <a:t>를 쉽게 구할 수 있다</a:t>
            </a:r>
            <a:r>
              <a:rPr lang="en-US" altLang="ko-KR" sz="2000">
                <a:ea typeface="HY헤드라인M" pitchFamily="18" charset="-127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1000"/>
                                        <p:tgtEl>
                                          <p:spTgt spid="131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89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477447A0-9CE2-4E39-985E-922043549089}" type="slidenum">
              <a:rPr lang="en-US" altLang="ko-KR"/>
              <a:pPr/>
              <a:t>30</a:t>
            </a:fld>
            <a:endParaRPr lang="en-US" altLang="ko-KR"/>
          </a:p>
        </p:txBody>
      </p:sp>
      <p:sp>
        <p:nvSpPr>
          <p:cNvPr id="1363971" name="Text Box 3"/>
          <p:cNvSpPr txBox="1">
            <a:spLocks noChangeArrowheads="1"/>
          </p:cNvSpPr>
          <p:nvPr/>
        </p:nvSpPr>
        <p:spPr bwMode="auto">
          <a:xfrm>
            <a:off x="6013450" y="476250"/>
            <a:ext cx="30400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LU Decomposition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363972" name="Text Box 4"/>
          <p:cNvSpPr txBox="1">
            <a:spLocks noChangeArrowheads="1"/>
          </p:cNvSpPr>
          <p:nvPr/>
        </p:nvSpPr>
        <p:spPr bwMode="auto">
          <a:xfrm>
            <a:off x="323850" y="1065213"/>
            <a:ext cx="8640763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다음 선형 연립 방정식을 행렬의 삼각 분해를 이용해 해결하자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sp>
        <p:nvSpPr>
          <p:cNvPr id="1363973" name="Rectangle 5"/>
          <p:cNvSpPr>
            <a:spLocks noChangeArrowheads="1"/>
          </p:cNvSpPr>
          <p:nvPr/>
        </p:nvSpPr>
        <p:spPr bwMode="auto">
          <a:xfrm>
            <a:off x="815975" y="163513"/>
            <a:ext cx="7356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삼각 분해를 이용한 방정식 풀이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– </a:t>
            </a: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예제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(1/2)</a:t>
            </a:r>
          </a:p>
        </p:txBody>
      </p:sp>
      <p:graphicFrame>
        <p:nvGraphicFramePr>
          <p:cNvPr id="1363974" name="Object 6"/>
          <p:cNvGraphicFramePr>
            <a:graphicFrameLocks noChangeAspect="1"/>
          </p:cNvGraphicFramePr>
          <p:nvPr/>
        </p:nvGraphicFramePr>
        <p:xfrm>
          <a:off x="900113" y="1700213"/>
          <a:ext cx="2735262" cy="177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977" name="Equation" r:id="rId5" imgW="939600" imgH="609480" progId="Equation.DSMT4">
                  <p:embed/>
                </p:oleObj>
              </mc:Choice>
              <mc:Fallback>
                <p:oleObj name="Equation" r:id="rId5" imgW="939600" imgH="6094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700213"/>
                        <a:ext cx="2735262" cy="177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3975" name="Text Box 7"/>
          <p:cNvSpPr txBox="1">
            <a:spLocks noChangeArrowheads="1"/>
          </p:cNvSpPr>
          <p:nvPr/>
        </p:nvSpPr>
        <p:spPr bwMode="auto">
          <a:xfrm>
            <a:off x="323850" y="3716338"/>
            <a:ext cx="8640763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행렬 형식으로 나타내면 다음과 같다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graphicFrame>
        <p:nvGraphicFramePr>
          <p:cNvPr id="1363976" name="Object 8"/>
          <p:cNvGraphicFramePr>
            <a:graphicFrameLocks noChangeAspect="1"/>
          </p:cNvGraphicFramePr>
          <p:nvPr/>
        </p:nvGraphicFramePr>
        <p:xfrm>
          <a:off x="900113" y="4292600"/>
          <a:ext cx="3619500" cy="177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978" name="Equation" r:id="rId7" imgW="1295280" imgH="634680" progId="Equation.DSMT4">
                  <p:embed/>
                </p:oleObj>
              </mc:Choice>
              <mc:Fallback>
                <p:oleObj name="Equation" r:id="rId7" imgW="1295280" imgH="6346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292600"/>
                        <a:ext cx="3619500" cy="177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33B5A514-98E1-48BA-AE6F-151C2498DA22}" type="slidenum">
              <a:rPr lang="en-US" altLang="ko-KR"/>
              <a:pPr/>
              <a:t>31</a:t>
            </a:fld>
            <a:endParaRPr lang="en-US" altLang="ko-KR"/>
          </a:p>
        </p:txBody>
      </p:sp>
      <p:sp>
        <p:nvSpPr>
          <p:cNvPr id="1386505" name="AutoShape 9"/>
          <p:cNvSpPr>
            <a:spLocks noChangeArrowheads="1"/>
          </p:cNvSpPr>
          <p:nvPr/>
        </p:nvSpPr>
        <p:spPr bwMode="auto">
          <a:xfrm>
            <a:off x="5003800" y="1509713"/>
            <a:ext cx="1512888" cy="1919287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2700">
            <a:noFill/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386506" name="AutoShape 10"/>
          <p:cNvSpPr>
            <a:spLocks noChangeArrowheads="1"/>
          </p:cNvSpPr>
          <p:nvPr/>
        </p:nvSpPr>
        <p:spPr bwMode="auto">
          <a:xfrm>
            <a:off x="4932363" y="4221163"/>
            <a:ext cx="1512887" cy="1931987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2700">
            <a:noFill/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386498" name="Text Box 2"/>
          <p:cNvSpPr txBox="1">
            <a:spLocks noChangeArrowheads="1"/>
          </p:cNvSpPr>
          <p:nvPr/>
        </p:nvSpPr>
        <p:spPr bwMode="auto">
          <a:xfrm>
            <a:off x="6013450" y="476250"/>
            <a:ext cx="30400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LU Decomposition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386499" name="Text Box 3"/>
          <p:cNvSpPr txBox="1">
            <a:spLocks noChangeArrowheads="1"/>
          </p:cNvSpPr>
          <p:nvPr/>
        </p:nvSpPr>
        <p:spPr bwMode="auto">
          <a:xfrm>
            <a:off x="323850" y="1065213"/>
            <a:ext cx="8640763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en-US" altLang="ko-KR" sz="2000">
                <a:ea typeface="HY헤드라인M" pitchFamily="18" charset="-127"/>
              </a:rPr>
              <a:t>(</a:t>
            </a:r>
            <a:r>
              <a:rPr lang="ko-KR" altLang="en-US" sz="2000">
                <a:ea typeface="HY헤드라인M" pitchFamily="18" charset="-127"/>
              </a:rPr>
              <a:t>첫 번째 식 사용</a:t>
            </a:r>
            <a:r>
              <a:rPr lang="en-US" altLang="ko-KR" sz="2000">
                <a:ea typeface="HY헤드라인M" pitchFamily="18" charset="-127"/>
              </a:rPr>
              <a:t>) </a:t>
            </a:r>
            <a:r>
              <a:rPr lang="ko-KR" altLang="en-US" sz="2000">
                <a:ea typeface="HY헤드라인M" pitchFamily="18" charset="-127"/>
              </a:rPr>
              <a:t>행렬 </a:t>
            </a:r>
            <a:r>
              <a:rPr lang="en-US" altLang="ko-KR" sz="2000" b="1">
                <a:ea typeface="HY헤드라인M" pitchFamily="18" charset="-127"/>
              </a:rPr>
              <a:t>L</a:t>
            </a:r>
            <a:r>
              <a:rPr lang="ko-KR" altLang="en-US" sz="2000">
                <a:ea typeface="HY헤드라인M" pitchFamily="18" charset="-127"/>
              </a:rPr>
              <a:t>을 사용하여 행렬 </a:t>
            </a:r>
            <a:r>
              <a:rPr lang="en-US" altLang="ko-KR" sz="2000" b="1">
                <a:ea typeface="HY헤드라인M" pitchFamily="18" charset="-127"/>
              </a:rPr>
              <a:t>y</a:t>
            </a:r>
            <a:r>
              <a:rPr lang="ko-KR" altLang="en-US" sz="2000">
                <a:ea typeface="HY헤드라인M" pitchFamily="18" charset="-127"/>
              </a:rPr>
              <a:t>를 구하면 다음과 같다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sp>
        <p:nvSpPr>
          <p:cNvPr id="1386500" name="Rectangle 4"/>
          <p:cNvSpPr>
            <a:spLocks noChangeArrowheads="1"/>
          </p:cNvSpPr>
          <p:nvPr/>
        </p:nvSpPr>
        <p:spPr bwMode="auto">
          <a:xfrm>
            <a:off x="815975" y="163513"/>
            <a:ext cx="7356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삼각 분해를 이용한 방정식 풀이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– </a:t>
            </a: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예제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(2/2)</a:t>
            </a:r>
          </a:p>
        </p:txBody>
      </p:sp>
      <p:sp>
        <p:nvSpPr>
          <p:cNvPr id="1386502" name="Text Box 6"/>
          <p:cNvSpPr txBox="1">
            <a:spLocks noChangeArrowheads="1"/>
          </p:cNvSpPr>
          <p:nvPr/>
        </p:nvSpPr>
        <p:spPr bwMode="auto">
          <a:xfrm>
            <a:off x="323850" y="3716338"/>
            <a:ext cx="8640763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en-US" altLang="ko-KR" sz="2000">
                <a:ea typeface="HY헤드라인M" pitchFamily="18" charset="-127"/>
              </a:rPr>
              <a:t>(</a:t>
            </a:r>
            <a:r>
              <a:rPr lang="ko-KR" altLang="en-US" sz="2000">
                <a:ea typeface="HY헤드라인M" pitchFamily="18" charset="-127"/>
              </a:rPr>
              <a:t>두 번째 식 사용</a:t>
            </a:r>
            <a:r>
              <a:rPr lang="en-US" altLang="ko-KR" sz="2000">
                <a:ea typeface="HY헤드라인M" pitchFamily="18" charset="-127"/>
              </a:rPr>
              <a:t>) </a:t>
            </a:r>
            <a:r>
              <a:rPr lang="ko-KR" altLang="en-US" sz="2000">
                <a:ea typeface="HY헤드라인M" pitchFamily="18" charset="-127"/>
              </a:rPr>
              <a:t>행렬 </a:t>
            </a:r>
            <a:r>
              <a:rPr lang="en-US" altLang="ko-KR" sz="2000" b="1">
                <a:ea typeface="HY헤드라인M" pitchFamily="18" charset="-127"/>
              </a:rPr>
              <a:t>U</a:t>
            </a:r>
            <a:r>
              <a:rPr lang="ko-KR" altLang="en-US" sz="2000">
                <a:ea typeface="HY헤드라인M" pitchFamily="18" charset="-127"/>
              </a:rPr>
              <a:t>를 사용하여 행렬 </a:t>
            </a:r>
            <a:r>
              <a:rPr lang="en-US" altLang="ko-KR" sz="2000" b="1">
                <a:ea typeface="HY헤드라인M" pitchFamily="18" charset="-127"/>
              </a:rPr>
              <a:t>x</a:t>
            </a:r>
            <a:r>
              <a:rPr lang="ko-KR" altLang="en-US" sz="2000">
                <a:ea typeface="HY헤드라인M" pitchFamily="18" charset="-127"/>
              </a:rPr>
              <a:t>를 구하면 다음과 같다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graphicFrame>
        <p:nvGraphicFramePr>
          <p:cNvPr id="1386503" name="Object 7"/>
          <p:cNvGraphicFramePr>
            <a:graphicFrameLocks noChangeAspect="1"/>
          </p:cNvGraphicFramePr>
          <p:nvPr/>
        </p:nvGraphicFramePr>
        <p:xfrm>
          <a:off x="684213" y="1557338"/>
          <a:ext cx="5570537" cy="177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6505" name="Equation" r:id="rId5" imgW="1993680" imgH="634680" progId="Equation.DSMT4">
                  <p:embed/>
                </p:oleObj>
              </mc:Choice>
              <mc:Fallback>
                <p:oleObj name="Equation" r:id="rId5" imgW="1993680" imgH="6346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557338"/>
                        <a:ext cx="5570537" cy="177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6504" name="Object 8"/>
          <p:cNvGraphicFramePr>
            <a:graphicFrameLocks noChangeAspect="1"/>
          </p:cNvGraphicFramePr>
          <p:nvPr/>
        </p:nvGraphicFramePr>
        <p:xfrm>
          <a:off x="755650" y="4292600"/>
          <a:ext cx="5357813" cy="177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6506" name="Equation" r:id="rId7" imgW="1917360" imgH="634680" progId="Equation.DSMT4">
                  <p:embed/>
                </p:oleObj>
              </mc:Choice>
              <mc:Fallback>
                <p:oleObj name="Equation" r:id="rId7" imgW="1917360" imgH="63468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292600"/>
                        <a:ext cx="5357813" cy="177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6507" name="Line 11"/>
          <p:cNvSpPr>
            <a:spLocks noChangeShapeType="1"/>
          </p:cNvSpPr>
          <p:nvPr/>
        </p:nvSpPr>
        <p:spPr bwMode="auto">
          <a:xfrm flipH="1">
            <a:off x="4356100" y="3429000"/>
            <a:ext cx="720725" cy="936625"/>
          </a:xfrm>
          <a:prstGeom prst="line">
            <a:avLst/>
          </a:prstGeom>
          <a:noFill/>
          <a:ln w="50800">
            <a:solidFill>
              <a:srgbClr val="FF99CC"/>
            </a:solidFill>
            <a:round/>
            <a:headEnd/>
            <a:tailEnd type="triangle" w="med" len="med"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1485D0E1-A976-4EFA-ADBE-1E06BDB882BA}" type="slidenum">
              <a:rPr lang="en-US" altLang="ko-KR"/>
              <a:pPr/>
              <a:t>32</a:t>
            </a:fld>
            <a:endParaRPr lang="en-US" altLang="ko-KR"/>
          </a:p>
        </p:txBody>
      </p:sp>
      <p:sp>
        <p:nvSpPr>
          <p:cNvPr id="1366019" name="Text Box 3"/>
          <p:cNvSpPr txBox="1">
            <a:spLocks noChangeArrowheads="1"/>
          </p:cNvSpPr>
          <p:nvPr/>
        </p:nvSpPr>
        <p:spPr bwMode="auto">
          <a:xfrm>
            <a:off x="6013450" y="476250"/>
            <a:ext cx="30400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LU Decomposition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366021" name="Rectangle 5"/>
          <p:cNvSpPr>
            <a:spLocks noChangeArrowheads="1"/>
          </p:cNvSpPr>
          <p:nvPr/>
        </p:nvSpPr>
        <p:spPr bwMode="auto">
          <a:xfrm>
            <a:off x="815975" y="163513"/>
            <a:ext cx="7356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삼각 분해를 이용한 방정식 풀이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– </a:t>
            </a: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알고리즘</a:t>
            </a:r>
          </a:p>
        </p:txBody>
      </p:sp>
      <p:sp>
        <p:nvSpPr>
          <p:cNvPr id="1366027" name="Rectangle 11"/>
          <p:cNvSpPr>
            <a:spLocks noChangeArrowheads="1"/>
          </p:cNvSpPr>
          <p:nvPr/>
        </p:nvSpPr>
        <p:spPr bwMode="auto">
          <a:xfrm>
            <a:off x="323850" y="1392238"/>
            <a:ext cx="8640763" cy="4268787"/>
          </a:xfrm>
          <a:prstGeom prst="rect">
            <a:avLst/>
          </a:prstGeom>
          <a:solidFill>
            <a:srgbClr val="DDDDDD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180000" tIns="72000" rIns="36000" bIns="72000" anchor="ctr">
            <a:spAutoFit/>
          </a:bodyPr>
          <a:lstStyle/>
          <a:p>
            <a:pPr>
              <a:lnSpc>
                <a:spcPct val="115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 sz="1800" b="1"/>
              <a:t>procedure</a:t>
            </a:r>
            <a:r>
              <a:rPr kumimoji="0" lang="en-US" altLang="ko-KR" sz="1800"/>
              <a:t> </a:t>
            </a:r>
            <a:r>
              <a:rPr kumimoji="0" lang="en-US" altLang="ko-KR" sz="1800" i="1"/>
              <a:t>LUequation</a:t>
            </a:r>
            <a:r>
              <a:rPr kumimoji="0" lang="en-US" altLang="ko-KR" sz="1800"/>
              <a:t>(</a:t>
            </a:r>
            <a:r>
              <a:rPr kumimoji="0" lang="en-US" altLang="ko-KR" sz="1800" i="1"/>
              <a:t>a</a:t>
            </a:r>
            <a:r>
              <a:rPr kumimoji="0" lang="en-US" altLang="ko-KR" sz="1800" i="1" baseline="-25000"/>
              <a:t>ij</a:t>
            </a:r>
            <a:r>
              <a:rPr kumimoji="0" lang="en-US" altLang="ko-KR" sz="1800"/>
              <a:t>, </a:t>
            </a:r>
            <a:r>
              <a:rPr kumimoji="0" lang="en-US" altLang="ko-KR" sz="1800" i="1"/>
              <a:t>b</a:t>
            </a:r>
            <a:r>
              <a:rPr kumimoji="0" lang="en-US" altLang="ko-KR" sz="1800" i="1" baseline="-25000"/>
              <a:t>i</a:t>
            </a:r>
            <a:r>
              <a:rPr kumimoji="0" lang="en-US" altLang="ko-KR" sz="1800"/>
              <a:t>: real numbers, </a:t>
            </a:r>
            <a:r>
              <a:rPr kumimoji="0" lang="en-US" altLang="ko-KR" sz="1800" i="1"/>
              <a:t>n</a:t>
            </a:r>
            <a:r>
              <a:rPr kumimoji="0" lang="en-US" altLang="ko-KR" sz="1800"/>
              <a:t>: integer)</a:t>
            </a:r>
          </a:p>
          <a:p>
            <a:pPr>
              <a:lnSpc>
                <a:spcPct val="115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 sz="1800"/>
              <a:t>{ [</a:t>
            </a:r>
            <a:r>
              <a:rPr kumimoji="0" lang="en-US" altLang="ko-KR" sz="1800" i="1"/>
              <a:t>a</a:t>
            </a:r>
            <a:r>
              <a:rPr kumimoji="0" lang="en-US" altLang="ko-KR" sz="1800" i="1" baseline="-25000"/>
              <a:t>ij</a:t>
            </a:r>
            <a:r>
              <a:rPr kumimoji="0" lang="en-US" altLang="ko-KR" sz="1800"/>
              <a:t>] is an </a:t>
            </a:r>
            <a:r>
              <a:rPr kumimoji="0" lang="en-US" altLang="ko-KR" sz="1800" i="1"/>
              <a:t>n</a:t>
            </a:r>
            <a:r>
              <a:rPr kumimoji="0" lang="en-US" altLang="ko-KR" sz="1800"/>
              <a:t>x</a:t>
            </a:r>
            <a:r>
              <a:rPr kumimoji="0" lang="en-US" altLang="ko-KR" sz="1800" i="1"/>
              <a:t>n</a:t>
            </a:r>
            <a:r>
              <a:rPr kumimoji="0" lang="en-US" altLang="ko-KR" sz="1800"/>
              <a:t> matrix for coefficients. (1 </a:t>
            </a:r>
            <a:r>
              <a:rPr kumimoji="0" lang="en-US" altLang="ko-KR" sz="1800">
                <a:sym typeface="Symbol" pitchFamily="18" charset="2"/>
              </a:rPr>
              <a:t></a:t>
            </a:r>
            <a:r>
              <a:rPr kumimoji="0" lang="en-US" altLang="ko-KR" sz="1800"/>
              <a:t> </a:t>
            </a:r>
            <a:r>
              <a:rPr kumimoji="0" lang="en-US" altLang="ko-KR" sz="1800" i="1"/>
              <a:t>i</a:t>
            </a:r>
            <a:r>
              <a:rPr kumimoji="0" lang="en-US" altLang="ko-KR" sz="1800"/>
              <a:t>,</a:t>
            </a:r>
            <a:r>
              <a:rPr kumimoji="0" lang="en-US" altLang="ko-KR" sz="1800" i="1"/>
              <a:t>j</a:t>
            </a:r>
            <a:r>
              <a:rPr kumimoji="0" lang="en-US" altLang="ko-KR" sz="1800"/>
              <a:t> </a:t>
            </a:r>
            <a:r>
              <a:rPr kumimoji="0" lang="en-US" altLang="ko-KR" sz="1800">
                <a:sym typeface="Symbol" pitchFamily="18" charset="2"/>
              </a:rPr>
              <a:t> </a:t>
            </a:r>
            <a:r>
              <a:rPr kumimoji="0" lang="en-US" altLang="ko-KR" sz="1800" i="1">
                <a:sym typeface="Symbol" pitchFamily="18" charset="2"/>
              </a:rPr>
              <a:t>n</a:t>
            </a:r>
            <a:r>
              <a:rPr kumimoji="0" lang="en-US" altLang="ko-KR" sz="1800"/>
              <a:t>)}</a:t>
            </a:r>
          </a:p>
          <a:p>
            <a:pPr>
              <a:lnSpc>
                <a:spcPct val="115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 sz="1800"/>
              <a:t>{ [</a:t>
            </a:r>
            <a:r>
              <a:rPr kumimoji="0" lang="en-US" altLang="ko-KR" sz="1800" i="1"/>
              <a:t>b</a:t>
            </a:r>
            <a:r>
              <a:rPr kumimoji="0" lang="en-US" altLang="ko-KR" sz="1800" i="1" baseline="-25000"/>
              <a:t>i</a:t>
            </a:r>
            <a:r>
              <a:rPr kumimoji="0" lang="en-US" altLang="ko-KR" sz="1800"/>
              <a:t>] is an </a:t>
            </a:r>
            <a:r>
              <a:rPr kumimoji="0" lang="en-US" altLang="ko-KR" sz="1800" i="1"/>
              <a:t>n</a:t>
            </a:r>
            <a:r>
              <a:rPr kumimoji="0" lang="en-US" altLang="ko-KR" sz="1800"/>
              <a:t>x1 matrix for results. (1 </a:t>
            </a:r>
            <a:r>
              <a:rPr kumimoji="0" lang="en-US" altLang="ko-KR" sz="1800">
                <a:sym typeface="Symbol" pitchFamily="18" charset="2"/>
              </a:rPr>
              <a:t></a:t>
            </a:r>
            <a:r>
              <a:rPr kumimoji="0" lang="en-US" altLang="ko-KR" sz="1800"/>
              <a:t> </a:t>
            </a:r>
            <a:r>
              <a:rPr kumimoji="0" lang="en-US" altLang="ko-KR" sz="1800" i="1"/>
              <a:t>i</a:t>
            </a:r>
            <a:r>
              <a:rPr kumimoji="0" lang="en-US" altLang="ko-KR" sz="1800"/>
              <a:t> </a:t>
            </a:r>
            <a:r>
              <a:rPr kumimoji="0" lang="en-US" altLang="ko-KR" sz="1800">
                <a:sym typeface="Symbol" pitchFamily="18" charset="2"/>
              </a:rPr>
              <a:t> </a:t>
            </a:r>
            <a:r>
              <a:rPr kumimoji="0" lang="en-US" altLang="ko-KR" sz="1800" i="1">
                <a:sym typeface="Symbol" pitchFamily="18" charset="2"/>
              </a:rPr>
              <a:t>n</a:t>
            </a:r>
            <a:r>
              <a:rPr kumimoji="0" lang="en-US" altLang="ko-KR" sz="1800"/>
              <a:t>)}</a:t>
            </a:r>
          </a:p>
          <a:p>
            <a:pPr>
              <a:lnSpc>
                <a:spcPct val="115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 sz="1800"/>
              <a:t>{ </a:t>
            </a:r>
            <a:r>
              <a:rPr kumimoji="0" lang="en-US" altLang="ko-KR" sz="1800" i="1"/>
              <a:t>n</a:t>
            </a:r>
            <a:r>
              <a:rPr kumimoji="0" lang="en-US" altLang="ko-KR" sz="1800"/>
              <a:t> is # of columns(= # of rows).}</a:t>
            </a:r>
          </a:p>
          <a:p>
            <a:pPr>
              <a:lnSpc>
                <a:spcPct val="115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 sz="1800"/>
              <a:t>	[</a:t>
            </a:r>
            <a:r>
              <a:rPr kumimoji="0" lang="en-US" altLang="ko-KR" sz="1800" i="1"/>
              <a:t>l</a:t>
            </a:r>
            <a:r>
              <a:rPr kumimoji="0" lang="en-US" altLang="ko-KR" sz="1800" i="1" baseline="-25000"/>
              <a:t>ij</a:t>
            </a:r>
            <a:r>
              <a:rPr kumimoji="0" lang="en-US" altLang="ko-KR" sz="1800"/>
              <a:t>], [</a:t>
            </a:r>
            <a:r>
              <a:rPr kumimoji="0" lang="en-US" altLang="ko-KR" sz="1800" i="1"/>
              <a:t>u</a:t>
            </a:r>
            <a:r>
              <a:rPr kumimoji="0" lang="en-US" altLang="ko-KR" sz="1800" i="1" baseline="-25000"/>
              <a:t>ij</a:t>
            </a:r>
            <a:r>
              <a:rPr kumimoji="0" lang="en-US" altLang="ko-KR" sz="1800"/>
              <a:t>] := </a:t>
            </a:r>
            <a:r>
              <a:rPr kumimoji="0" lang="en-US" altLang="ko-KR" sz="1800" i="1">
                <a:solidFill>
                  <a:schemeClr val="accent2"/>
                </a:solidFill>
              </a:rPr>
              <a:t>LUmatrices</a:t>
            </a:r>
            <a:r>
              <a:rPr kumimoji="0" lang="en-US" altLang="ko-KR" sz="1800"/>
              <a:t>(</a:t>
            </a:r>
            <a:r>
              <a:rPr kumimoji="0" lang="en-US" altLang="ko-KR" sz="1800" i="1"/>
              <a:t>a</a:t>
            </a:r>
            <a:r>
              <a:rPr kumimoji="0" lang="en-US" altLang="ko-KR" sz="1800" i="1" baseline="-25000"/>
              <a:t>ij</a:t>
            </a:r>
            <a:r>
              <a:rPr kumimoji="0" lang="en-US" altLang="ko-KR" sz="1800"/>
              <a:t>, </a:t>
            </a:r>
            <a:r>
              <a:rPr kumimoji="0" lang="en-US" altLang="ko-KR" sz="1800" i="1"/>
              <a:t>n</a:t>
            </a:r>
            <a:r>
              <a:rPr kumimoji="0" lang="en-US" altLang="ko-KR" sz="1800"/>
              <a:t>);  // get matrices </a:t>
            </a:r>
            <a:r>
              <a:rPr kumimoji="0" lang="en-US" altLang="ko-KR" sz="1800" i="1"/>
              <a:t>L</a:t>
            </a:r>
            <a:r>
              <a:rPr kumimoji="0" lang="en-US" altLang="ko-KR" sz="1800"/>
              <a:t> and </a:t>
            </a:r>
            <a:r>
              <a:rPr kumimoji="0" lang="en-US" altLang="ko-KR" sz="1800" i="1"/>
              <a:t>U</a:t>
            </a:r>
          </a:p>
          <a:p>
            <a:pPr>
              <a:lnSpc>
                <a:spcPct val="115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endParaRPr kumimoji="0" lang="en-US" altLang="ko-KR" sz="1800"/>
          </a:p>
          <a:p>
            <a:pPr>
              <a:lnSpc>
                <a:spcPct val="115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 sz="1800"/>
              <a:t>	for </a:t>
            </a:r>
            <a:r>
              <a:rPr kumimoji="0" lang="en-US" altLang="ko-KR" sz="1800" i="1"/>
              <a:t>i</a:t>
            </a:r>
            <a:r>
              <a:rPr kumimoji="0" lang="en-US" altLang="ko-KR" sz="1800"/>
              <a:t> := 1 to </a:t>
            </a:r>
            <a:r>
              <a:rPr kumimoji="0" lang="en-US" altLang="ko-KR" sz="1800" i="1"/>
              <a:t>n</a:t>
            </a:r>
          </a:p>
          <a:p>
            <a:pPr>
              <a:lnSpc>
                <a:spcPct val="115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 sz="1800"/>
              <a:t>				</a:t>
            </a:r>
            <a:r>
              <a:rPr kumimoji="0" lang="en-US" altLang="ko-KR" sz="1800" i="1"/>
              <a:t>y</a:t>
            </a:r>
            <a:r>
              <a:rPr kumimoji="0" lang="en-US" altLang="ko-KR" sz="1800" i="1" baseline="-25000"/>
              <a:t>i</a:t>
            </a:r>
            <a:r>
              <a:rPr kumimoji="0" lang="en-US" altLang="ko-KR" sz="1800"/>
              <a:t>  :=</a:t>
            </a:r>
          </a:p>
          <a:p>
            <a:pPr>
              <a:lnSpc>
                <a:spcPct val="115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endParaRPr kumimoji="0" lang="en-US" altLang="ko-KR" sz="1800"/>
          </a:p>
          <a:p>
            <a:pPr>
              <a:lnSpc>
                <a:spcPct val="115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 sz="1800"/>
              <a:t>	for </a:t>
            </a:r>
            <a:r>
              <a:rPr kumimoji="0" lang="en-US" altLang="ko-KR" sz="1800" i="1"/>
              <a:t>i</a:t>
            </a:r>
            <a:r>
              <a:rPr kumimoji="0" lang="en-US" altLang="ko-KR" sz="1800"/>
              <a:t> := </a:t>
            </a:r>
            <a:r>
              <a:rPr kumimoji="0" lang="en-US" altLang="ko-KR" sz="1800" i="1"/>
              <a:t>n</a:t>
            </a:r>
            <a:r>
              <a:rPr kumimoji="0" lang="en-US" altLang="ko-KR" sz="1800"/>
              <a:t> to 1</a:t>
            </a:r>
          </a:p>
          <a:p>
            <a:pPr>
              <a:lnSpc>
                <a:spcPct val="115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 sz="1800"/>
              <a:t>				</a:t>
            </a:r>
            <a:r>
              <a:rPr kumimoji="0" lang="en-US" altLang="ko-KR" sz="1800" i="1"/>
              <a:t>x</a:t>
            </a:r>
            <a:r>
              <a:rPr kumimoji="0" lang="en-US" altLang="ko-KR" sz="1800" i="1" baseline="-25000"/>
              <a:t>i</a:t>
            </a:r>
            <a:r>
              <a:rPr kumimoji="0" lang="en-US" altLang="ko-KR" sz="1800"/>
              <a:t>  :=</a:t>
            </a:r>
          </a:p>
          <a:p>
            <a:pPr>
              <a:lnSpc>
                <a:spcPct val="115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endParaRPr kumimoji="0" lang="en-US" altLang="ko-KR" sz="1800"/>
          </a:p>
          <a:p>
            <a:pPr>
              <a:lnSpc>
                <a:spcPct val="115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 sz="1800"/>
              <a:t>	</a:t>
            </a:r>
            <a:r>
              <a:rPr kumimoji="0" lang="en-US" altLang="ko-KR" sz="1800" b="1"/>
              <a:t>return</a:t>
            </a:r>
            <a:r>
              <a:rPr kumimoji="0" lang="en-US" altLang="ko-KR" sz="1800"/>
              <a:t> [</a:t>
            </a:r>
            <a:r>
              <a:rPr kumimoji="0" lang="en-US" altLang="ko-KR" sz="1800" i="1"/>
              <a:t>x</a:t>
            </a:r>
            <a:r>
              <a:rPr kumimoji="0" lang="en-US" altLang="ko-KR" sz="1800" i="1" baseline="-25000"/>
              <a:t>i</a:t>
            </a:r>
            <a:r>
              <a:rPr kumimoji="0" lang="en-US" altLang="ko-KR" sz="1800"/>
              <a:t>];</a:t>
            </a:r>
          </a:p>
        </p:txBody>
      </p:sp>
      <p:graphicFrame>
        <p:nvGraphicFramePr>
          <p:cNvPr id="1366026" name="Object 10"/>
          <p:cNvGraphicFramePr>
            <a:graphicFrameLocks noChangeAspect="1"/>
          </p:cNvGraphicFramePr>
          <p:nvPr/>
        </p:nvGraphicFramePr>
        <p:xfrm>
          <a:off x="2524189" y="3395155"/>
          <a:ext cx="1741487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6035" name="Equation" r:id="rId4" imgW="774360" imgH="406080" progId="Equation.DSMT4">
                  <p:embed/>
                </p:oleObj>
              </mc:Choice>
              <mc:Fallback>
                <p:oleObj name="Equation" r:id="rId4" imgW="774360" imgH="40608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89" y="3395155"/>
                        <a:ext cx="1741487" cy="915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6028" name="Object 12"/>
          <p:cNvGraphicFramePr>
            <a:graphicFrameLocks noChangeAspect="1"/>
          </p:cNvGraphicFramePr>
          <p:nvPr/>
        </p:nvGraphicFramePr>
        <p:xfrm>
          <a:off x="2538476" y="4415346"/>
          <a:ext cx="1498600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6036" name="Equation" r:id="rId6" imgW="647640" imgH="355320" progId="Equation.DSMT4">
                  <p:embed/>
                </p:oleObj>
              </mc:Choice>
              <mc:Fallback>
                <p:oleObj name="Equation" r:id="rId6" imgW="647640" imgH="35532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8476" y="4415346"/>
                        <a:ext cx="1498600" cy="827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6029" name="Rectangle 13"/>
          <p:cNvSpPr>
            <a:spLocks noChangeArrowheads="1"/>
          </p:cNvSpPr>
          <p:nvPr/>
        </p:nvSpPr>
        <p:spPr bwMode="auto">
          <a:xfrm>
            <a:off x="755650" y="3338513"/>
            <a:ext cx="4329113" cy="923925"/>
          </a:xfrm>
          <a:prstGeom prst="rect">
            <a:avLst/>
          </a:prstGeom>
          <a:solidFill>
            <a:srgbClr val="CCFFFF">
              <a:alpha val="20000"/>
            </a:srgbClr>
          </a:solidFill>
          <a:ln w="19050">
            <a:solidFill>
              <a:srgbClr val="00FFFF"/>
            </a:solidFill>
            <a:prstDash val="sysDot"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366030" name="Rectangle 14"/>
          <p:cNvSpPr>
            <a:spLocks noChangeArrowheads="1"/>
          </p:cNvSpPr>
          <p:nvPr/>
        </p:nvSpPr>
        <p:spPr bwMode="auto">
          <a:xfrm>
            <a:off x="755650" y="4335463"/>
            <a:ext cx="4329113" cy="895350"/>
          </a:xfrm>
          <a:prstGeom prst="rect">
            <a:avLst/>
          </a:prstGeom>
          <a:solidFill>
            <a:srgbClr val="CCFFFF">
              <a:alpha val="20000"/>
            </a:srgbClr>
          </a:solidFill>
          <a:ln w="19050">
            <a:solidFill>
              <a:srgbClr val="00FFFF"/>
            </a:solidFill>
            <a:prstDash val="sysDot"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366033" name="Object 17"/>
          <p:cNvGraphicFramePr>
            <a:graphicFrameLocks noChangeAspect="1"/>
          </p:cNvGraphicFramePr>
          <p:nvPr/>
        </p:nvGraphicFramePr>
        <p:xfrm>
          <a:off x="5364163" y="3284538"/>
          <a:ext cx="295275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6037" name="Equation" r:id="rId8" imgW="1358640" imgH="406080" progId="Equation.DSMT4">
                  <p:embed/>
                </p:oleObj>
              </mc:Choice>
              <mc:Fallback>
                <p:oleObj name="Equation" r:id="rId8" imgW="1358640" imgH="40608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3284538"/>
                        <a:ext cx="2952750" cy="88582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6034" name="Object 18"/>
          <p:cNvGraphicFramePr>
            <a:graphicFrameLocks noChangeAspect="1"/>
          </p:cNvGraphicFramePr>
          <p:nvPr/>
        </p:nvGraphicFramePr>
        <p:xfrm>
          <a:off x="5364163" y="4365625"/>
          <a:ext cx="295275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6038" name="Equation" r:id="rId10" imgW="1269720" imgH="355320" progId="Equation.DSMT4">
                  <p:embed/>
                </p:oleObj>
              </mc:Choice>
              <mc:Fallback>
                <p:oleObj name="Equation" r:id="rId10" imgW="1269720" imgH="35532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4365625"/>
                        <a:ext cx="2952750" cy="83185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ECE4D44A-A848-48E0-B263-E22A58797339}" type="slidenum">
              <a:rPr lang="en-US" altLang="ko-KR"/>
              <a:pPr/>
              <a:t>33</a:t>
            </a:fld>
            <a:endParaRPr lang="en-US" altLang="ko-KR"/>
          </a:p>
        </p:txBody>
      </p:sp>
      <p:sp>
        <p:nvSpPr>
          <p:cNvPr id="1368066" name="Text Box 2"/>
          <p:cNvSpPr txBox="1">
            <a:spLocks noChangeArrowheads="1"/>
          </p:cNvSpPr>
          <p:nvPr/>
        </p:nvSpPr>
        <p:spPr bwMode="auto">
          <a:xfrm>
            <a:off x="6013450" y="476250"/>
            <a:ext cx="30400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LU Decomposition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368068" name="Rectangle 4"/>
          <p:cNvSpPr>
            <a:spLocks noChangeArrowheads="1"/>
          </p:cNvSpPr>
          <p:nvPr/>
        </p:nvSpPr>
        <p:spPr bwMode="auto">
          <a:xfrm>
            <a:off x="815975" y="163513"/>
            <a:ext cx="7356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삼각 분해를 이용한 방정식 풀이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– </a:t>
            </a: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프로그램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(1/5)</a:t>
            </a:r>
          </a:p>
        </p:txBody>
      </p:sp>
      <p:pic>
        <p:nvPicPr>
          <p:cNvPr id="1368073" name="Picture 9" descr="LUequation-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50" y="981075"/>
            <a:ext cx="8640763" cy="5045075"/>
          </a:xfrm>
          <a:prstGeom prst="rect">
            <a:avLst/>
          </a:prstGeom>
          <a:noFill/>
        </p:spPr>
      </p:pic>
      <p:sp>
        <p:nvSpPr>
          <p:cNvPr id="1368074" name="Rectangle 10"/>
          <p:cNvSpPr>
            <a:spLocks noChangeArrowheads="1"/>
          </p:cNvSpPr>
          <p:nvPr/>
        </p:nvSpPr>
        <p:spPr bwMode="auto">
          <a:xfrm>
            <a:off x="250825" y="1254125"/>
            <a:ext cx="7945438" cy="623888"/>
          </a:xfrm>
          <a:prstGeom prst="rect">
            <a:avLst/>
          </a:prstGeom>
          <a:noFill/>
          <a:ln w="19050">
            <a:solidFill>
              <a:srgbClr val="FFFF00"/>
            </a:solidFill>
            <a:prstDash val="sysDot"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grpSp>
        <p:nvGrpSpPr>
          <p:cNvPr id="1368081" name="Group 17"/>
          <p:cNvGrpSpPr>
            <a:grpSpLocks/>
          </p:cNvGrpSpPr>
          <p:nvPr/>
        </p:nvGrpSpPr>
        <p:grpSpPr bwMode="auto">
          <a:xfrm>
            <a:off x="250825" y="2430463"/>
            <a:ext cx="7945438" cy="1976437"/>
            <a:chOff x="158" y="1531"/>
            <a:chExt cx="5005" cy="1245"/>
          </a:xfrm>
        </p:grpSpPr>
        <p:sp>
          <p:nvSpPr>
            <p:cNvPr id="1368075" name="Rectangle 11"/>
            <p:cNvSpPr>
              <a:spLocks noChangeArrowheads="1"/>
            </p:cNvSpPr>
            <p:nvPr/>
          </p:nvSpPr>
          <p:spPr bwMode="auto">
            <a:xfrm>
              <a:off x="158" y="1531"/>
              <a:ext cx="5005" cy="161"/>
            </a:xfrm>
            <a:prstGeom prst="rect">
              <a:avLst/>
            </a:prstGeom>
            <a:noFill/>
            <a:ln w="19050">
              <a:solidFill>
                <a:srgbClr val="FFFF00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36000" tIns="36000" rIns="36000" bIns="3600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368076" name="Rectangle 12"/>
            <p:cNvSpPr>
              <a:spLocks noChangeArrowheads="1"/>
            </p:cNvSpPr>
            <p:nvPr/>
          </p:nvSpPr>
          <p:spPr bwMode="auto">
            <a:xfrm>
              <a:off x="158" y="2253"/>
              <a:ext cx="5005" cy="523"/>
            </a:xfrm>
            <a:prstGeom prst="rect">
              <a:avLst/>
            </a:prstGeom>
            <a:noFill/>
            <a:ln w="19050">
              <a:solidFill>
                <a:srgbClr val="FFFF00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36000" tIns="36000" rIns="36000" bIns="36000"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1368080" name="Group 16"/>
          <p:cNvGrpSpPr>
            <a:grpSpLocks/>
          </p:cNvGrpSpPr>
          <p:nvPr/>
        </p:nvGrpSpPr>
        <p:grpSpPr bwMode="auto">
          <a:xfrm>
            <a:off x="250825" y="2017713"/>
            <a:ext cx="7945438" cy="1465262"/>
            <a:chOff x="158" y="1271"/>
            <a:chExt cx="5005" cy="923"/>
          </a:xfrm>
        </p:grpSpPr>
        <p:sp>
          <p:nvSpPr>
            <p:cNvPr id="1368077" name="Rectangle 13"/>
            <p:cNvSpPr>
              <a:spLocks noChangeArrowheads="1"/>
            </p:cNvSpPr>
            <p:nvPr/>
          </p:nvSpPr>
          <p:spPr bwMode="auto">
            <a:xfrm>
              <a:off x="158" y="1271"/>
              <a:ext cx="5005" cy="161"/>
            </a:xfrm>
            <a:prstGeom prst="rect">
              <a:avLst/>
            </a:prstGeom>
            <a:noFill/>
            <a:ln w="19050">
              <a:solidFill>
                <a:srgbClr val="FFFF00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36000" tIns="36000" rIns="36000" bIns="3600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368078" name="Rectangle 14"/>
            <p:cNvSpPr>
              <a:spLocks noChangeArrowheads="1"/>
            </p:cNvSpPr>
            <p:nvPr/>
          </p:nvSpPr>
          <p:spPr bwMode="auto">
            <a:xfrm>
              <a:off x="158" y="1782"/>
              <a:ext cx="5005" cy="412"/>
            </a:xfrm>
            <a:prstGeom prst="rect">
              <a:avLst/>
            </a:prstGeom>
            <a:noFill/>
            <a:ln w="19050">
              <a:solidFill>
                <a:srgbClr val="FFFF00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36000" tIns="36000" rIns="36000" bIns="36000"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368079" name="Rectangle 15"/>
          <p:cNvSpPr>
            <a:spLocks noChangeArrowheads="1"/>
          </p:cNvSpPr>
          <p:nvPr/>
        </p:nvSpPr>
        <p:spPr bwMode="auto">
          <a:xfrm>
            <a:off x="250825" y="4576763"/>
            <a:ext cx="7945438" cy="1243012"/>
          </a:xfrm>
          <a:prstGeom prst="rect">
            <a:avLst/>
          </a:prstGeom>
          <a:noFill/>
          <a:ln w="19050">
            <a:solidFill>
              <a:srgbClr val="FFFF00"/>
            </a:solidFill>
            <a:prstDash val="sysDot"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6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6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6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8074" grpId="0" animBg="1"/>
      <p:bldP spid="136807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3E261BE2-FE29-4611-9EC4-658579268DB2}" type="slidenum">
              <a:rPr lang="en-US" altLang="ko-KR"/>
              <a:pPr/>
              <a:t>34</a:t>
            </a:fld>
            <a:endParaRPr lang="en-US" altLang="ko-KR"/>
          </a:p>
        </p:txBody>
      </p:sp>
      <p:sp>
        <p:nvSpPr>
          <p:cNvPr id="1388546" name="Text Box 2"/>
          <p:cNvSpPr txBox="1">
            <a:spLocks noChangeArrowheads="1"/>
          </p:cNvSpPr>
          <p:nvPr/>
        </p:nvSpPr>
        <p:spPr bwMode="auto">
          <a:xfrm>
            <a:off x="6013450" y="476250"/>
            <a:ext cx="30400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LU Decomposition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388547" name="Rectangle 3"/>
          <p:cNvSpPr>
            <a:spLocks noChangeArrowheads="1"/>
          </p:cNvSpPr>
          <p:nvPr/>
        </p:nvSpPr>
        <p:spPr bwMode="auto">
          <a:xfrm>
            <a:off x="815975" y="163513"/>
            <a:ext cx="7356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삼각 분해를 이용한 방정식 풀이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– </a:t>
            </a: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프로그램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(2/5)</a:t>
            </a:r>
          </a:p>
        </p:txBody>
      </p:sp>
      <p:pic>
        <p:nvPicPr>
          <p:cNvPr id="1388549" name="Picture 5" descr="LUequation-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8313" y="836613"/>
            <a:ext cx="7991475" cy="5575300"/>
          </a:xfrm>
          <a:prstGeom prst="rect">
            <a:avLst/>
          </a:prstGeom>
          <a:noFill/>
        </p:spPr>
      </p:pic>
      <p:sp>
        <p:nvSpPr>
          <p:cNvPr id="1388550" name="Rectangle 6"/>
          <p:cNvSpPr>
            <a:spLocks noChangeArrowheads="1"/>
          </p:cNvSpPr>
          <p:nvPr/>
        </p:nvSpPr>
        <p:spPr bwMode="auto">
          <a:xfrm>
            <a:off x="400050" y="1225550"/>
            <a:ext cx="7556500" cy="1009650"/>
          </a:xfrm>
          <a:prstGeom prst="rect">
            <a:avLst/>
          </a:prstGeom>
          <a:noFill/>
          <a:ln w="19050">
            <a:solidFill>
              <a:srgbClr val="FFFF00"/>
            </a:solidFill>
            <a:prstDash val="sysDot"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388551" name="Rectangle 7"/>
          <p:cNvSpPr>
            <a:spLocks noChangeArrowheads="1"/>
          </p:cNvSpPr>
          <p:nvPr/>
        </p:nvSpPr>
        <p:spPr bwMode="auto">
          <a:xfrm>
            <a:off x="395288" y="2335213"/>
            <a:ext cx="7556500" cy="1139825"/>
          </a:xfrm>
          <a:prstGeom prst="rect">
            <a:avLst/>
          </a:prstGeom>
          <a:noFill/>
          <a:ln w="19050">
            <a:solidFill>
              <a:srgbClr val="FFFF00"/>
            </a:solidFill>
            <a:prstDash val="sysDot"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388552" name="Rectangle 8"/>
          <p:cNvSpPr>
            <a:spLocks noChangeArrowheads="1"/>
          </p:cNvSpPr>
          <p:nvPr/>
        </p:nvSpPr>
        <p:spPr bwMode="auto">
          <a:xfrm>
            <a:off x="395288" y="3598863"/>
            <a:ext cx="7556500" cy="977900"/>
          </a:xfrm>
          <a:prstGeom prst="rect">
            <a:avLst/>
          </a:prstGeom>
          <a:noFill/>
          <a:ln w="19050">
            <a:solidFill>
              <a:srgbClr val="FFFF00"/>
            </a:solidFill>
            <a:prstDash val="sysDot"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388553" name="Rectangle 9"/>
          <p:cNvSpPr>
            <a:spLocks noChangeArrowheads="1"/>
          </p:cNvSpPr>
          <p:nvPr/>
        </p:nvSpPr>
        <p:spPr bwMode="auto">
          <a:xfrm>
            <a:off x="395288" y="4667250"/>
            <a:ext cx="7556500" cy="1362075"/>
          </a:xfrm>
          <a:prstGeom prst="rect">
            <a:avLst/>
          </a:prstGeom>
          <a:noFill/>
          <a:ln w="19050">
            <a:solidFill>
              <a:srgbClr val="FFFF00"/>
            </a:solidFill>
            <a:prstDash val="sysDot"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388556" name="Object 12"/>
          <p:cNvGraphicFramePr>
            <a:graphicFrameLocks noChangeAspect="1"/>
          </p:cNvGraphicFramePr>
          <p:nvPr/>
        </p:nvGraphicFramePr>
        <p:xfrm>
          <a:off x="4356100" y="2492375"/>
          <a:ext cx="295275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8558" name="Equation" r:id="rId5" imgW="1358640" imgH="406080" progId="Equation.DSMT4">
                  <p:embed/>
                </p:oleObj>
              </mc:Choice>
              <mc:Fallback>
                <p:oleObj name="Equation" r:id="rId5" imgW="1358640" imgH="40608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492375"/>
                        <a:ext cx="2952750" cy="88582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8557" name="Object 13"/>
          <p:cNvGraphicFramePr>
            <a:graphicFrameLocks noChangeAspect="1"/>
          </p:cNvGraphicFramePr>
          <p:nvPr/>
        </p:nvGraphicFramePr>
        <p:xfrm>
          <a:off x="4348163" y="3665538"/>
          <a:ext cx="295275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8559" name="Equation" r:id="rId7" imgW="1269720" imgH="355320" progId="Equation.DSMT4">
                  <p:embed/>
                </p:oleObj>
              </mc:Choice>
              <mc:Fallback>
                <p:oleObj name="Equation" r:id="rId7" imgW="1269720" imgH="35532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8163" y="3665538"/>
                        <a:ext cx="2952750" cy="83185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8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8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8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8550" grpId="0" animBg="1"/>
      <p:bldP spid="1388551" grpId="0" animBg="1"/>
      <p:bldP spid="1388552" grpId="0" animBg="1"/>
      <p:bldP spid="138855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995C5854-C32C-48E3-840B-438536C2DA77}" type="slidenum">
              <a:rPr lang="en-US" altLang="ko-KR"/>
              <a:pPr/>
              <a:t>35</a:t>
            </a:fld>
            <a:endParaRPr lang="en-US" altLang="ko-KR"/>
          </a:p>
        </p:txBody>
      </p:sp>
      <p:sp>
        <p:nvSpPr>
          <p:cNvPr id="1390594" name="Text Box 2"/>
          <p:cNvSpPr txBox="1">
            <a:spLocks noChangeArrowheads="1"/>
          </p:cNvSpPr>
          <p:nvPr/>
        </p:nvSpPr>
        <p:spPr bwMode="auto">
          <a:xfrm>
            <a:off x="6013450" y="476250"/>
            <a:ext cx="30400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LU Decomposition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390595" name="Rectangle 3"/>
          <p:cNvSpPr>
            <a:spLocks noChangeArrowheads="1"/>
          </p:cNvSpPr>
          <p:nvPr/>
        </p:nvSpPr>
        <p:spPr bwMode="auto">
          <a:xfrm>
            <a:off x="815975" y="163513"/>
            <a:ext cx="7356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삼각 분해를 이용한 방정식 풀이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– </a:t>
            </a: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프로그램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(3/5)</a:t>
            </a:r>
          </a:p>
        </p:txBody>
      </p:sp>
      <p:pic>
        <p:nvPicPr>
          <p:cNvPr id="1390597" name="Picture 5" descr="LUequation-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288" y="908050"/>
            <a:ext cx="8207375" cy="5353050"/>
          </a:xfrm>
          <a:prstGeom prst="rect">
            <a:avLst/>
          </a:prstGeom>
          <a:noFill/>
        </p:spPr>
      </p:pic>
      <p:sp>
        <p:nvSpPr>
          <p:cNvPr id="1390598" name="Rectangle 6"/>
          <p:cNvSpPr>
            <a:spLocks noChangeArrowheads="1"/>
          </p:cNvSpPr>
          <p:nvPr/>
        </p:nvSpPr>
        <p:spPr bwMode="auto">
          <a:xfrm>
            <a:off x="400050" y="1325563"/>
            <a:ext cx="7734300" cy="4786312"/>
          </a:xfrm>
          <a:prstGeom prst="rect">
            <a:avLst/>
          </a:prstGeom>
          <a:noFill/>
          <a:ln w="19050">
            <a:solidFill>
              <a:srgbClr val="FFFF00"/>
            </a:solidFill>
            <a:prstDash val="sysDot"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390599" name="Rectangle 7"/>
          <p:cNvSpPr>
            <a:spLocks noChangeArrowheads="1"/>
          </p:cNvSpPr>
          <p:nvPr/>
        </p:nvSpPr>
        <p:spPr bwMode="auto">
          <a:xfrm>
            <a:off x="654050" y="2046288"/>
            <a:ext cx="7277100" cy="685800"/>
          </a:xfrm>
          <a:prstGeom prst="rect">
            <a:avLst/>
          </a:prstGeom>
          <a:noFill/>
          <a:ln w="19050">
            <a:solidFill>
              <a:srgbClr val="FFFF00"/>
            </a:solidFill>
            <a:prstDash val="sysDot"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390600" name="Rectangle 8"/>
          <p:cNvSpPr>
            <a:spLocks noChangeArrowheads="1"/>
          </p:cNvSpPr>
          <p:nvPr/>
        </p:nvSpPr>
        <p:spPr bwMode="auto">
          <a:xfrm>
            <a:off x="650875" y="2843213"/>
            <a:ext cx="7277100" cy="3044825"/>
          </a:xfrm>
          <a:prstGeom prst="rect">
            <a:avLst/>
          </a:prstGeom>
          <a:noFill/>
          <a:ln w="19050">
            <a:solidFill>
              <a:srgbClr val="FFFF00"/>
            </a:solidFill>
            <a:prstDash val="sysDot"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390601" name="Rectangle 9"/>
          <p:cNvSpPr>
            <a:spLocks noChangeArrowheads="1"/>
          </p:cNvSpPr>
          <p:nvPr/>
        </p:nvSpPr>
        <p:spPr bwMode="auto">
          <a:xfrm>
            <a:off x="1055688" y="3046413"/>
            <a:ext cx="6480175" cy="1127125"/>
          </a:xfrm>
          <a:prstGeom prst="rect">
            <a:avLst/>
          </a:prstGeom>
          <a:noFill/>
          <a:ln w="19050">
            <a:solidFill>
              <a:srgbClr val="FFFF00"/>
            </a:solidFill>
            <a:prstDash val="sysDot"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390602" name="Rectangle 10"/>
          <p:cNvSpPr>
            <a:spLocks noChangeArrowheads="1"/>
          </p:cNvSpPr>
          <p:nvPr/>
        </p:nvSpPr>
        <p:spPr bwMode="auto">
          <a:xfrm>
            <a:off x="1042988" y="4318000"/>
            <a:ext cx="6480175" cy="1347788"/>
          </a:xfrm>
          <a:prstGeom prst="rect">
            <a:avLst/>
          </a:prstGeom>
          <a:noFill/>
          <a:ln w="19050">
            <a:solidFill>
              <a:srgbClr val="FFFF00"/>
            </a:solidFill>
            <a:prstDash val="sysDot"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9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9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9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9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0598" grpId="0" animBg="1"/>
      <p:bldP spid="1390599" grpId="0" animBg="1"/>
      <p:bldP spid="1390600" grpId="0" animBg="1"/>
      <p:bldP spid="1390601" grpId="0" animBg="1"/>
      <p:bldP spid="139060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C675BE6D-1D04-4F2B-9829-6E07799E2936}" type="slidenum">
              <a:rPr lang="en-US" altLang="ko-KR"/>
              <a:pPr/>
              <a:t>36</a:t>
            </a:fld>
            <a:endParaRPr lang="en-US" altLang="ko-KR"/>
          </a:p>
        </p:txBody>
      </p:sp>
      <p:sp>
        <p:nvSpPr>
          <p:cNvPr id="1392642" name="Text Box 2"/>
          <p:cNvSpPr txBox="1">
            <a:spLocks noChangeArrowheads="1"/>
          </p:cNvSpPr>
          <p:nvPr/>
        </p:nvSpPr>
        <p:spPr bwMode="auto">
          <a:xfrm>
            <a:off x="6013450" y="476250"/>
            <a:ext cx="30400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LU Decomposition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392643" name="Rectangle 3"/>
          <p:cNvSpPr>
            <a:spLocks noChangeArrowheads="1"/>
          </p:cNvSpPr>
          <p:nvPr/>
        </p:nvSpPr>
        <p:spPr bwMode="auto">
          <a:xfrm>
            <a:off x="815975" y="163513"/>
            <a:ext cx="7356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삼각 분해를 이용한 방정식 풀이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– </a:t>
            </a: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프로그램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(4/5)</a:t>
            </a:r>
          </a:p>
        </p:txBody>
      </p:sp>
      <p:pic>
        <p:nvPicPr>
          <p:cNvPr id="1392645" name="Picture 5" descr="LUequation-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50" y="1050925"/>
            <a:ext cx="8424863" cy="4538663"/>
          </a:xfrm>
          <a:prstGeom prst="rect">
            <a:avLst/>
          </a:prstGeom>
          <a:noFill/>
        </p:spPr>
      </p:pic>
      <p:sp>
        <p:nvSpPr>
          <p:cNvPr id="1392647" name="Rectangle 7"/>
          <p:cNvSpPr>
            <a:spLocks noChangeArrowheads="1"/>
          </p:cNvSpPr>
          <p:nvPr/>
        </p:nvSpPr>
        <p:spPr bwMode="auto">
          <a:xfrm>
            <a:off x="250825" y="1628775"/>
            <a:ext cx="7127875" cy="3600450"/>
          </a:xfrm>
          <a:prstGeom prst="rect">
            <a:avLst/>
          </a:prstGeom>
          <a:noFill/>
          <a:ln w="19050">
            <a:solidFill>
              <a:srgbClr val="FFFF00"/>
            </a:solidFill>
            <a:prstDash val="sysDot"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4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4456FF24-E7E0-4978-B158-52DB515B4998}" type="slidenum">
              <a:rPr lang="en-US" altLang="ko-KR"/>
              <a:pPr/>
              <a:t>37</a:t>
            </a:fld>
            <a:endParaRPr lang="en-US" altLang="ko-KR"/>
          </a:p>
        </p:txBody>
      </p:sp>
      <p:sp>
        <p:nvSpPr>
          <p:cNvPr id="1394690" name="Text Box 2"/>
          <p:cNvSpPr txBox="1">
            <a:spLocks noChangeArrowheads="1"/>
          </p:cNvSpPr>
          <p:nvPr/>
        </p:nvSpPr>
        <p:spPr bwMode="auto">
          <a:xfrm>
            <a:off x="6013450" y="476250"/>
            <a:ext cx="30400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LU Decomposition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394691" name="Rectangle 3"/>
          <p:cNvSpPr>
            <a:spLocks noChangeArrowheads="1"/>
          </p:cNvSpPr>
          <p:nvPr/>
        </p:nvSpPr>
        <p:spPr bwMode="auto">
          <a:xfrm>
            <a:off x="815975" y="163513"/>
            <a:ext cx="7356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삼각 분해를 이용한 방정식 풀이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– </a:t>
            </a: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프로그램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(5/5)</a:t>
            </a:r>
          </a:p>
        </p:txBody>
      </p:sp>
      <p:pic>
        <p:nvPicPr>
          <p:cNvPr id="1394693" name="Picture 5" descr="LUequation-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908050"/>
            <a:ext cx="7848600" cy="5475288"/>
          </a:xfrm>
          <a:prstGeom prst="rect">
            <a:avLst/>
          </a:prstGeom>
          <a:noFill/>
        </p:spPr>
      </p:pic>
      <p:sp>
        <p:nvSpPr>
          <p:cNvPr id="1394694" name="Rectangle 6"/>
          <p:cNvSpPr>
            <a:spLocks noChangeArrowheads="1"/>
          </p:cNvSpPr>
          <p:nvPr/>
        </p:nvSpPr>
        <p:spPr bwMode="auto">
          <a:xfrm>
            <a:off x="468313" y="1296988"/>
            <a:ext cx="7127875" cy="2397125"/>
          </a:xfrm>
          <a:prstGeom prst="rect">
            <a:avLst/>
          </a:prstGeom>
          <a:noFill/>
          <a:ln w="19050">
            <a:solidFill>
              <a:srgbClr val="FFFF00"/>
            </a:solidFill>
            <a:prstDash val="sysDot"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394695" name="Rectangle 7"/>
          <p:cNvSpPr>
            <a:spLocks noChangeArrowheads="1"/>
          </p:cNvSpPr>
          <p:nvPr/>
        </p:nvSpPr>
        <p:spPr bwMode="auto">
          <a:xfrm>
            <a:off x="468313" y="3975100"/>
            <a:ext cx="7127875" cy="2205038"/>
          </a:xfrm>
          <a:prstGeom prst="rect">
            <a:avLst/>
          </a:prstGeom>
          <a:noFill/>
          <a:ln w="19050">
            <a:solidFill>
              <a:srgbClr val="FFFF00"/>
            </a:solidFill>
            <a:prstDash val="sysDot"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9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4694" grpId="0" animBg="1"/>
      <p:bldP spid="139469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60A7D36F-08F8-4C87-A64C-D2922EA16EA5}" type="slidenum">
              <a:rPr lang="en-US" altLang="ko-KR"/>
              <a:pPr/>
              <a:t>38</a:t>
            </a:fld>
            <a:endParaRPr lang="en-US" altLang="ko-KR"/>
          </a:p>
        </p:txBody>
      </p:sp>
      <p:sp>
        <p:nvSpPr>
          <p:cNvPr id="1370114" name="Text Box 2"/>
          <p:cNvSpPr txBox="1">
            <a:spLocks noChangeArrowheads="1"/>
          </p:cNvSpPr>
          <p:nvPr/>
        </p:nvSpPr>
        <p:spPr bwMode="auto">
          <a:xfrm>
            <a:off x="6013450" y="476250"/>
            <a:ext cx="30400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LU Decomposition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370116" name="Rectangle 4"/>
          <p:cNvSpPr>
            <a:spLocks noChangeArrowheads="1"/>
          </p:cNvSpPr>
          <p:nvPr/>
        </p:nvSpPr>
        <p:spPr bwMode="auto">
          <a:xfrm>
            <a:off x="815975" y="163513"/>
            <a:ext cx="7356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삼각 분해를 이용한 방정식 풀이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– </a:t>
            </a: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실행 결과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I (1/2)</a:t>
            </a:r>
          </a:p>
        </p:txBody>
      </p:sp>
      <p:sp>
        <p:nvSpPr>
          <p:cNvPr id="1370117" name="Text Box 5"/>
          <p:cNvSpPr txBox="1">
            <a:spLocks noChangeArrowheads="1"/>
          </p:cNvSpPr>
          <p:nvPr/>
        </p:nvSpPr>
        <p:spPr bwMode="auto">
          <a:xfrm>
            <a:off x="323850" y="908050"/>
            <a:ext cx="8569325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사용한 선형 연립 방정식</a:t>
            </a:r>
          </a:p>
        </p:txBody>
      </p:sp>
      <p:sp>
        <p:nvSpPr>
          <p:cNvPr id="1370119" name="Text Box 7"/>
          <p:cNvSpPr txBox="1">
            <a:spLocks noChangeArrowheads="1"/>
          </p:cNvSpPr>
          <p:nvPr/>
        </p:nvSpPr>
        <p:spPr bwMode="auto">
          <a:xfrm>
            <a:off x="323850" y="3500438"/>
            <a:ext cx="8569325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입력 파일 구성</a:t>
            </a:r>
          </a:p>
        </p:txBody>
      </p:sp>
      <p:graphicFrame>
        <p:nvGraphicFramePr>
          <p:cNvPr id="1370121" name="Object 9"/>
          <p:cNvGraphicFramePr>
            <a:graphicFrameLocks noChangeAspect="1"/>
          </p:cNvGraphicFramePr>
          <p:nvPr/>
        </p:nvGraphicFramePr>
        <p:xfrm>
          <a:off x="684213" y="1412875"/>
          <a:ext cx="3455987" cy="167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122" name="Equation" r:id="rId5" imgW="1257120" imgH="609480" progId="Equation.DSMT4">
                  <p:embed/>
                </p:oleObj>
              </mc:Choice>
              <mc:Fallback>
                <p:oleObj name="Equation" r:id="rId5" imgW="1257120" imgH="60948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412875"/>
                        <a:ext cx="3455987" cy="167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70122" name="Picture 10" descr="LUequation-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4213" y="4005263"/>
            <a:ext cx="7775575" cy="20653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65FD9C26-381E-45CB-A416-DD30A6E62E32}" type="slidenum">
              <a:rPr lang="en-US" altLang="ko-KR"/>
              <a:pPr/>
              <a:t>39</a:t>
            </a:fld>
            <a:endParaRPr lang="en-US" altLang="ko-KR"/>
          </a:p>
        </p:txBody>
      </p:sp>
      <p:pic>
        <p:nvPicPr>
          <p:cNvPr id="1396745" name="Picture 9" descr="LUequation-7-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981075"/>
            <a:ext cx="7705725" cy="3763963"/>
          </a:xfrm>
          <a:prstGeom prst="rect">
            <a:avLst/>
          </a:prstGeom>
          <a:noFill/>
        </p:spPr>
      </p:pic>
      <p:sp>
        <p:nvSpPr>
          <p:cNvPr id="1396738" name="Text Box 2"/>
          <p:cNvSpPr txBox="1">
            <a:spLocks noChangeArrowheads="1"/>
          </p:cNvSpPr>
          <p:nvPr/>
        </p:nvSpPr>
        <p:spPr bwMode="auto">
          <a:xfrm>
            <a:off x="6013450" y="476250"/>
            <a:ext cx="30400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LU Decomposition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396739" name="Rectangle 3"/>
          <p:cNvSpPr>
            <a:spLocks noChangeArrowheads="1"/>
          </p:cNvSpPr>
          <p:nvPr/>
        </p:nvSpPr>
        <p:spPr bwMode="auto">
          <a:xfrm>
            <a:off x="815975" y="163513"/>
            <a:ext cx="7356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삼각 분해를 이용한 방정식 풀이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– </a:t>
            </a: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실행 결과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I (2/2)</a:t>
            </a:r>
          </a:p>
        </p:txBody>
      </p:sp>
      <p:sp>
        <p:nvSpPr>
          <p:cNvPr id="1396744" name="Text Box 8"/>
          <p:cNvSpPr txBox="1">
            <a:spLocks noChangeArrowheads="1"/>
          </p:cNvSpPr>
          <p:nvPr/>
        </p:nvSpPr>
        <p:spPr bwMode="auto">
          <a:xfrm>
            <a:off x="5651500" y="1341438"/>
            <a:ext cx="1584325" cy="500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spcBef>
                <a:spcPct val="5000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2000">
                <a:solidFill>
                  <a:srgbClr val="FFFF66"/>
                </a:solidFill>
                <a:ea typeface="HY헤드라인M" pitchFamily="18" charset="-127"/>
              </a:rPr>
              <a:t>역행렬 이용</a:t>
            </a:r>
          </a:p>
        </p:txBody>
      </p:sp>
      <p:pic>
        <p:nvPicPr>
          <p:cNvPr id="1396746" name="Picture 10" descr="LUequation-7-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8888" y="2565400"/>
            <a:ext cx="7704137" cy="37639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1000"/>
                                        <p:tgtEl>
                                          <p:spTgt spid="1396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EDCEF1DF-A3A6-4D9D-9CE8-13B7799B2D6F}" type="slidenum">
              <a:rPr lang="en-US" altLang="ko-KR"/>
              <a:pPr/>
              <a:t>4</a:t>
            </a:fld>
            <a:endParaRPr lang="en-US" altLang="ko-KR"/>
          </a:p>
        </p:txBody>
      </p:sp>
      <p:sp>
        <p:nvSpPr>
          <p:cNvPr id="1316867" name="Rectangle 3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행렬의 삼각 분해란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?</a:t>
            </a:r>
          </a:p>
        </p:txBody>
      </p:sp>
      <p:sp>
        <p:nvSpPr>
          <p:cNvPr id="1316869" name="Text Box 5"/>
          <p:cNvSpPr txBox="1">
            <a:spLocks noChangeArrowheads="1"/>
          </p:cNvSpPr>
          <p:nvPr/>
        </p:nvSpPr>
        <p:spPr bwMode="auto">
          <a:xfrm>
            <a:off x="6013450" y="476250"/>
            <a:ext cx="30400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LU Decomposition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316870" name="Text Box 6"/>
          <p:cNvSpPr txBox="1">
            <a:spLocks noChangeArrowheads="1"/>
          </p:cNvSpPr>
          <p:nvPr/>
        </p:nvSpPr>
        <p:spPr bwMode="auto">
          <a:xfrm>
            <a:off x="323850" y="1065213"/>
            <a:ext cx="8640763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행렬 </a:t>
            </a:r>
            <a:r>
              <a:rPr lang="en-US" altLang="ko-KR" sz="2000">
                <a:ea typeface="HY헤드라인M" pitchFamily="18" charset="-127"/>
              </a:rPr>
              <a:t>A</a:t>
            </a:r>
            <a:r>
              <a:rPr lang="ko-KR" altLang="en-US" sz="2000">
                <a:ea typeface="HY헤드라인M" pitchFamily="18" charset="-127"/>
              </a:rPr>
              <a:t>를 다음 관계가 성립하는 </a:t>
            </a:r>
            <a:r>
              <a:rPr lang="en-US" altLang="ko-KR" sz="2000" b="1">
                <a:ea typeface="HY헤드라인M" pitchFamily="18" charset="-127"/>
              </a:rPr>
              <a:t>L</a:t>
            </a:r>
            <a:r>
              <a:rPr lang="ko-KR" altLang="en-US" sz="2000">
                <a:ea typeface="HY헤드라인M" pitchFamily="18" charset="-127"/>
              </a:rPr>
              <a:t>과 </a:t>
            </a:r>
            <a:r>
              <a:rPr lang="en-US" altLang="ko-KR" sz="2000" b="1">
                <a:ea typeface="HY헤드라인M" pitchFamily="18" charset="-127"/>
              </a:rPr>
              <a:t>U</a:t>
            </a:r>
            <a:r>
              <a:rPr lang="ko-KR" altLang="en-US" sz="2000">
                <a:ea typeface="HY헤드라인M" pitchFamily="18" charset="-127"/>
              </a:rPr>
              <a:t>의 두 행렬로 분해한다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graphicFrame>
        <p:nvGraphicFramePr>
          <p:cNvPr id="1316871" name="Object 7"/>
          <p:cNvGraphicFramePr>
            <a:graphicFrameLocks noChangeAspect="1"/>
          </p:cNvGraphicFramePr>
          <p:nvPr/>
        </p:nvGraphicFramePr>
        <p:xfrm>
          <a:off x="1042988" y="1628775"/>
          <a:ext cx="1236662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6875" name="Equation" r:id="rId5" imgW="368280" imgH="139680" progId="Equation.DSMT4">
                  <p:embed/>
                </p:oleObj>
              </mc:Choice>
              <mc:Fallback>
                <p:oleObj name="Equation" r:id="rId5" imgW="368280" imgH="13968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628775"/>
                        <a:ext cx="1236662" cy="468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6872" name="Text Box 8"/>
          <p:cNvSpPr txBox="1">
            <a:spLocks noChangeArrowheads="1"/>
          </p:cNvSpPr>
          <p:nvPr/>
        </p:nvSpPr>
        <p:spPr bwMode="auto">
          <a:xfrm>
            <a:off x="323850" y="2276475"/>
            <a:ext cx="8640763" cy="116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여기에서</a:t>
            </a:r>
            <a:r>
              <a:rPr lang="en-US" altLang="ko-KR" sz="2000">
                <a:ea typeface="HY헤드라인M" pitchFamily="18" charset="-127"/>
              </a:rPr>
              <a:t>,</a:t>
            </a:r>
            <a:br>
              <a:rPr lang="en-US" altLang="ko-KR" sz="2000">
                <a:ea typeface="HY헤드라인M" pitchFamily="18" charset="-127"/>
              </a:rPr>
            </a:br>
            <a:r>
              <a:rPr lang="en-US" altLang="ko-KR" sz="2000" b="1">
                <a:ea typeface="HY헤드라인M" pitchFamily="18" charset="-127"/>
              </a:rPr>
              <a:t>L</a:t>
            </a:r>
            <a:r>
              <a:rPr lang="ko-KR" altLang="en-US" sz="2000">
                <a:ea typeface="HY헤드라인M" pitchFamily="18" charset="-127"/>
              </a:rPr>
              <a:t>은 하삼각 행렬</a:t>
            </a:r>
            <a:r>
              <a:rPr lang="en-US" altLang="ko-KR" sz="2000">
                <a:ea typeface="HY헤드라인M" pitchFamily="18" charset="-127"/>
              </a:rPr>
              <a:t>(lower triangular matrix)</a:t>
            </a:r>
            <a:r>
              <a:rPr lang="ko-KR" altLang="en-US" sz="2000">
                <a:ea typeface="HY헤드라인M" pitchFamily="18" charset="-127"/>
              </a:rPr>
              <a:t>이고</a:t>
            </a:r>
            <a:r>
              <a:rPr lang="en-US" altLang="ko-KR" sz="2000">
                <a:ea typeface="HY헤드라인M" pitchFamily="18" charset="-127"/>
              </a:rPr>
              <a:t>,</a:t>
            </a:r>
            <a:br>
              <a:rPr lang="en-US" altLang="ko-KR" sz="2000">
                <a:ea typeface="HY헤드라인M" pitchFamily="18" charset="-127"/>
              </a:rPr>
            </a:br>
            <a:r>
              <a:rPr lang="en-US" altLang="ko-KR" sz="2000" b="1">
                <a:ea typeface="HY헤드라인M" pitchFamily="18" charset="-127"/>
              </a:rPr>
              <a:t>U</a:t>
            </a:r>
            <a:r>
              <a:rPr lang="ko-KR" altLang="en-US" sz="2000">
                <a:ea typeface="HY헤드라인M" pitchFamily="18" charset="-127"/>
              </a:rPr>
              <a:t>는 상삼각 행렬</a:t>
            </a:r>
            <a:r>
              <a:rPr lang="en-US" altLang="ko-KR" sz="2000">
                <a:ea typeface="HY헤드라인M" pitchFamily="18" charset="-127"/>
              </a:rPr>
              <a:t>(upper triangular matrix)</a:t>
            </a:r>
            <a:r>
              <a:rPr lang="ko-KR" altLang="en-US" sz="2000">
                <a:ea typeface="HY헤드라인M" pitchFamily="18" charset="-127"/>
              </a:rPr>
              <a:t>이다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graphicFrame>
        <p:nvGraphicFramePr>
          <p:cNvPr id="1316873" name="Object 9"/>
          <p:cNvGraphicFramePr>
            <a:graphicFrameLocks noChangeAspect="1"/>
          </p:cNvGraphicFramePr>
          <p:nvPr/>
        </p:nvGraphicFramePr>
        <p:xfrm>
          <a:off x="755650" y="4292600"/>
          <a:ext cx="3275013" cy="201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6876" name="Equation" r:id="rId7" imgW="1282680" imgH="787320" progId="Equation.DSMT4">
                  <p:embed/>
                </p:oleObj>
              </mc:Choice>
              <mc:Fallback>
                <p:oleObj name="Equation" r:id="rId7" imgW="1282680" imgH="78732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292600"/>
                        <a:ext cx="3275013" cy="201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6874" name="Object 10"/>
          <p:cNvGraphicFramePr>
            <a:graphicFrameLocks noChangeAspect="1"/>
          </p:cNvGraphicFramePr>
          <p:nvPr/>
        </p:nvGraphicFramePr>
        <p:xfrm>
          <a:off x="4305300" y="4292600"/>
          <a:ext cx="3306763" cy="201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6877" name="Equation" r:id="rId9" imgW="1295280" imgH="787320" progId="Equation.DSMT4">
                  <p:embed/>
                </p:oleObj>
              </mc:Choice>
              <mc:Fallback>
                <p:oleObj name="Equation" r:id="rId9" imgW="1295280" imgH="78732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5300" y="4292600"/>
                        <a:ext cx="3306763" cy="201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6875" name="Text Box 11"/>
          <p:cNvSpPr txBox="1">
            <a:spLocks noChangeArrowheads="1"/>
          </p:cNvSpPr>
          <p:nvPr/>
        </p:nvSpPr>
        <p:spPr bwMode="auto">
          <a:xfrm>
            <a:off x="323850" y="3638550"/>
            <a:ext cx="8640763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행렬 </a:t>
            </a:r>
            <a:r>
              <a:rPr lang="en-US" altLang="ko-KR" sz="2000" b="1">
                <a:ea typeface="HY헤드라인M" pitchFamily="18" charset="-127"/>
              </a:rPr>
              <a:t>L</a:t>
            </a:r>
            <a:r>
              <a:rPr lang="ko-KR" altLang="en-US" sz="2000">
                <a:ea typeface="HY헤드라인M" pitchFamily="18" charset="-127"/>
              </a:rPr>
              <a:t>과 </a:t>
            </a:r>
            <a:r>
              <a:rPr lang="en-US" altLang="ko-KR" sz="2000" b="1">
                <a:ea typeface="HY헤드라인M" pitchFamily="18" charset="-127"/>
              </a:rPr>
              <a:t>U</a:t>
            </a:r>
            <a:r>
              <a:rPr lang="ko-KR" altLang="en-US" sz="2000">
                <a:ea typeface="HY헤드라인M" pitchFamily="18" charset="-127"/>
              </a:rPr>
              <a:t>는 다음과 같은 </a:t>
            </a:r>
            <a:r>
              <a:rPr lang="en-US" altLang="ko-KR" sz="2000">
                <a:ea typeface="HY헤드라인M" pitchFamily="18" charset="-127"/>
              </a:rPr>
              <a:t>(</a:t>
            </a:r>
            <a:r>
              <a:rPr lang="ko-KR" altLang="en-US" sz="2000">
                <a:ea typeface="HY헤드라인M" pitchFamily="18" charset="-127"/>
              </a:rPr>
              <a:t>삼각 행렬</a:t>
            </a:r>
            <a:r>
              <a:rPr lang="en-US" altLang="ko-KR" sz="2000">
                <a:ea typeface="HY헤드라인M" pitchFamily="18" charset="-127"/>
              </a:rPr>
              <a:t>) </a:t>
            </a:r>
            <a:r>
              <a:rPr lang="ko-KR" altLang="en-US" sz="2000">
                <a:ea typeface="HY헤드라인M" pitchFamily="18" charset="-127"/>
              </a:rPr>
              <a:t>구조를 가진다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98B50315-F149-4364-94C2-899B9C35EEB2}" type="slidenum">
              <a:rPr lang="en-US" altLang="ko-KR"/>
              <a:pPr/>
              <a:t>40</a:t>
            </a:fld>
            <a:endParaRPr lang="en-US" altLang="ko-KR"/>
          </a:p>
        </p:txBody>
      </p:sp>
      <p:sp>
        <p:nvSpPr>
          <p:cNvPr id="1398786" name="Text Box 2"/>
          <p:cNvSpPr txBox="1">
            <a:spLocks noChangeArrowheads="1"/>
          </p:cNvSpPr>
          <p:nvPr/>
        </p:nvSpPr>
        <p:spPr bwMode="auto">
          <a:xfrm>
            <a:off x="6013450" y="476250"/>
            <a:ext cx="30400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LU Decomposition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398787" name="Rectangle 3"/>
          <p:cNvSpPr>
            <a:spLocks noChangeArrowheads="1"/>
          </p:cNvSpPr>
          <p:nvPr/>
        </p:nvSpPr>
        <p:spPr bwMode="auto">
          <a:xfrm>
            <a:off x="815975" y="163513"/>
            <a:ext cx="7356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삼각 분해를 이용한 방정식 풀이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– </a:t>
            </a: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실행 결과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II (1/2)</a:t>
            </a:r>
          </a:p>
        </p:txBody>
      </p:sp>
      <p:sp>
        <p:nvSpPr>
          <p:cNvPr id="1398788" name="Text Box 4"/>
          <p:cNvSpPr txBox="1">
            <a:spLocks noChangeArrowheads="1"/>
          </p:cNvSpPr>
          <p:nvPr/>
        </p:nvSpPr>
        <p:spPr bwMode="auto">
          <a:xfrm>
            <a:off x="323850" y="908050"/>
            <a:ext cx="8569325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사용한 선형 연립 방정식</a:t>
            </a:r>
          </a:p>
        </p:txBody>
      </p:sp>
      <p:sp>
        <p:nvSpPr>
          <p:cNvPr id="1398789" name="Text Box 5"/>
          <p:cNvSpPr txBox="1">
            <a:spLocks noChangeArrowheads="1"/>
          </p:cNvSpPr>
          <p:nvPr/>
        </p:nvSpPr>
        <p:spPr bwMode="auto">
          <a:xfrm>
            <a:off x="323850" y="3638550"/>
            <a:ext cx="8569325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입력 파일 구성</a:t>
            </a:r>
          </a:p>
        </p:txBody>
      </p:sp>
      <p:graphicFrame>
        <p:nvGraphicFramePr>
          <p:cNvPr id="1398792" name="Object 8"/>
          <p:cNvGraphicFramePr>
            <a:graphicFrameLocks noChangeAspect="1"/>
          </p:cNvGraphicFramePr>
          <p:nvPr/>
        </p:nvGraphicFramePr>
        <p:xfrm>
          <a:off x="684213" y="1412875"/>
          <a:ext cx="3167062" cy="203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8793" name="Equation" r:id="rId5" imgW="1206360" imgH="774360" progId="Equation.DSMT4">
                  <p:embed/>
                </p:oleObj>
              </mc:Choice>
              <mc:Fallback>
                <p:oleObj name="Equation" r:id="rId5" imgW="1206360" imgH="77436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412875"/>
                        <a:ext cx="3167062" cy="2033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CC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98793" name="Picture 9" descr="LUequation-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4213" y="4149725"/>
            <a:ext cx="8135937" cy="19621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12E312EA-ABD6-4D97-B653-F68DFA4CC721}" type="slidenum">
              <a:rPr lang="en-US" altLang="ko-KR"/>
              <a:pPr/>
              <a:t>41</a:t>
            </a:fld>
            <a:endParaRPr lang="en-US" altLang="ko-KR"/>
          </a:p>
        </p:txBody>
      </p:sp>
      <p:pic>
        <p:nvPicPr>
          <p:cNvPr id="1400839" name="Picture 7" descr="LUequation-9-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50" y="981075"/>
            <a:ext cx="7727950" cy="4094163"/>
          </a:xfrm>
          <a:prstGeom prst="rect">
            <a:avLst/>
          </a:prstGeom>
          <a:noFill/>
        </p:spPr>
      </p:pic>
      <p:sp>
        <p:nvSpPr>
          <p:cNvPr id="1400835" name="Text Box 3"/>
          <p:cNvSpPr txBox="1">
            <a:spLocks noChangeArrowheads="1"/>
          </p:cNvSpPr>
          <p:nvPr/>
        </p:nvSpPr>
        <p:spPr bwMode="auto">
          <a:xfrm>
            <a:off x="6013450" y="476250"/>
            <a:ext cx="30400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LU Decomposition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400836" name="Rectangle 4"/>
          <p:cNvSpPr>
            <a:spLocks noChangeArrowheads="1"/>
          </p:cNvSpPr>
          <p:nvPr/>
        </p:nvSpPr>
        <p:spPr bwMode="auto">
          <a:xfrm>
            <a:off x="815975" y="163513"/>
            <a:ext cx="7356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삼각 분해를 이용한 방정식 풀이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– </a:t>
            </a: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실행 결과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II (2/2)</a:t>
            </a:r>
          </a:p>
        </p:txBody>
      </p:sp>
      <p:sp>
        <p:nvSpPr>
          <p:cNvPr id="1400837" name="Text Box 5"/>
          <p:cNvSpPr txBox="1">
            <a:spLocks noChangeArrowheads="1"/>
          </p:cNvSpPr>
          <p:nvPr/>
        </p:nvSpPr>
        <p:spPr bwMode="auto">
          <a:xfrm>
            <a:off x="5651500" y="1341438"/>
            <a:ext cx="1584325" cy="500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spcBef>
                <a:spcPct val="5000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2000">
                <a:solidFill>
                  <a:srgbClr val="FFFF66"/>
                </a:solidFill>
                <a:ea typeface="HY헤드라인M" pitchFamily="18" charset="-127"/>
              </a:rPr>
              <a:t>역행렬 이용</a:t>
            </a:r>
          </a:p>
        </p:txBody>
      </p:sp>
      <p:pic>
        <p:nvPicPr>
          <p:cNvPr id="1400840" name="Picture 8" descr="LUequation-9-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7450" y="2205038"/>
            <a:ext cx="7727950" cy="40941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1400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FD8732C1-FA72-4918-BFCE-18BBDE04E24E}" type="slidenum">
              <a:rPr lang="en-US" altLang="ko-KR"/>
              <a:pPr/>
              <a:t>42</a:t>
            </a:fld>
            <a:endParaRPr lang="en-US" altLang="ko-KR"/>
          </a:p>
        </p:txBody>
      </p:sp>
      <p:sp>
        <p:nvSpPr>
          <p:cNvPr id="1329154" name="AutoShape 2"/>
          <p:cNvSpPr>
            <a:spLocks noChangeArrowheads="1"/>
          </p:cNvSpPr>
          <p:nvPr/>
        </p:nvSpPr>
        <p:spPr bwMode="auto">
          <a:xfrm>
            <a:off x="250825" y="4556125"/>
            <a:ext cx="8353425" cy="552450"/>
          </a:xfrm>
          <a:prstGeom prst="roundRect">
            <a:avLst>
              <a:gd name="adj" fmla="val 16667"/>
            </a:avLst>
          </a:prstGeom>
          <a:solidFill>
            <a:srgbClr val="FFCC99"/>
          </a:solidFill>
          <a:ln w="12700">
            <a:solidFill>
              <a:srgbClr val="FF9900"/>
            </a:solidFill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329155" name="Rectangle 3"/>
          <p:cNvSpPr>
            <a:spLocks noChangeArrowheads="1"/>
          </p:cNvSpPr>
          <p:nvPr/>
        </p:nvSpPr>
        <p:spPr bwMode="auto">
          <a:xfrm>
            <a:off x="815975" y="163513"/>
            <a:ext cx="45481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We are now …</a:t>
            </a:r>
          </a:p>
        </p:txBody>
      </p:sp>
      <p:sp>
        <p:nvSpPr>
          <p:cNvPr id="1329156" name="Text Box 4"/>
          <p:cNvSpPr txBox="1">
            <a:spLocks noChangeArrowheads="1"/>
          </p:cNvSpPr>
          <p:nvPr/>
        </p:nvSpPr>
        <p:spPr bwMode="auto">
          <a:xfrm>
            <a:off x="323850" y="1065213"/>
            <a:ext cx="8569325" cy="3997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50000"/>
              </a:lnSpc>
              <a:spcAft>
                <a:spcPct val="2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행렬의 개요</a:t>
            </a:r>
          </a:p>
          <a:p>
            <a:pPr marL="292100" indent="-292100">
              <a:lnSpc>
                <a:spcPct val="150000"/>
              </a:lnSpc>
              <a:spcAft>
                <a:spcPct val="2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행렬과 선형 연립 방정식의 관계</a:t>
            </a:r>
          </a:p>
          <a:p>
            <a:pPr marL="292100" indent="-292100">
              <a:lnSpc>
                <a:spcPct val="150000"/>
              </a:lnSpc>
              <a:spcAft>
                <a:spcPct val="2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행렬의 기본 연산과 이를 이용한 선형 연립 방정식 풀이</a:t>
            </a:r>
          </a:p>
          <a:p>
            <a:pPr marL="292100" indent="-292100">
              <a:lnSpc>
                <a:spcPct val="150000"/>
              </a:lnSpc>
              <a:spcAft>
                <a:spcPct val="2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행렬의 삼각 분해와 이를 이용한 선형 연립 방정식 풀이</a:t>
            </a:r>
          </a:p>
          <a:p>
            <a:pPr marL="530225" lvl="1" indent="-236538">
              <a:lnSpc>
                <a:spcPct val="150000"/>
              </a:lnSpc>
              <a:spcAft>
                <a:spcPct val="20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행렬의 삼각 분해</a:t>
            </a:r>
          </a:p>
          <a:p>
            <a:pPr marL="530225" lvl="1" indent="-236538">
              <a:lnSpc>
                <a:spcPct val="150000"/>
              </a:lnSpc>
              <a:spcAft>
                <a:spcPct val="20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삼각 분해를 사용한 선형 연립 방정식 풀이</a:t>
            </a:r>
          </a:p>
          <a:p>
            <a:pPr marL="530225" lvl="1" indent="-236538">
              <a:lnSpc>
                <a:spcPct val="150000"/>
              </a:lnSpc>
              <a:spcAft>
                <a:spcPct val="20000"/>
              </a:spcAft>
              <a:buClr>
                <a:schemeClr val="tx1"/>
              </a:buClr>
              <a:buFontTx/>
              <a:buChar char="•"/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삼각 분해를 사용한 역행렬 구하기</a:t>
            </a:r>
          </a:p>
        </p:txBody>
      </p:sp>
      <p:sp>
        <p:nvSpPr>
          <p:cNvPr id="1329157" name="Text Box 5"/>
          <p:cNvSpPr txBox="1">
            <a:spLocks noChangeArrowheads="1"/>
          </p:cNvSpPr>
          <p:nvPr/>
        </p:nvSpPr>
        <p:spPr bwMode="auto">
          <a:xfrm>
            <a:off x="6013450" y="476250"/>
            <a:ext cx="30400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LU Decomposition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D389578A-447D-418B-B44F-A983199AA0CD}" type="slidenum">
              <a:rPr lang="en-US" altLang="ko-KR"/>
              <a:pPr/>
              <a:t>43</a:t>
            </a:fld>
            <a:endParaRPr lang="en-US" altLang="ko-KR"/>
          </a:p>
        </p:txBody>
      </p:sp>
      <p:sp>
        <p:nvSpPr>
          <p:cNvPr id="1402882" name="Rectangle 2"/>
          <p:cNvSpPr>
            <a:spLocks noChangeArrowheads="1"/>
          </p:cNvSpPr>
          <p:nvPr/>
        </p:nvSpPr>
        <p:spPr bwMode="auto">
          <a:xfrm>
            <a:off x="815975" y="163513"/>
            <a:ext cx="7356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삼각 분해를 이용한 역행렬 구하기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– </a:t>
            </a: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개념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(1/6)</a:t>
            </a:r>
          </a:p>
        </p:txBody>
      </p:sp>
      <p:sp>
        <p:nvSpPr>
          <p:cNvPr id="1402883" name="Text Box 3"/>
          <p:cNvSpPr txBox="1">
            <a:spLocks noChangeArrowheads="1"/>
          </p:cNvSpPr>
          <p:nvPr/>
        </p:nvSpPr>
        <p:spPr bwMode="auto">
          <a:xfrm>
            <a:off x="6013450" y="476250"/>
            <a:ext cx="30400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LU Decomposition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402884" name="Text Box 4"/>
          <p:cNvSpPr txBox="1">
            <a:spLocks noChangeArrowheads="1"/>
          </p:cNvSpPr>
          <p:nvPr/>
        </p:nvSpPr>
        <p:spPr bwMode="auto">
          <a:xfrm>
            <a:off x="323850" y="1065213"/>
            <a:ext cx="8640763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행렬의 삼각 분해 방법을 역행렬을 구하는데도 활용할 수 있다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sp>
        <p:nvSpPr>
          <p:cNvPr id="1402885" name="Text Box 5"/>
          <p:cNvSpPr txBox="1">
            <a:spLocks noChangeArrowheads="1"/>
          </p:cNvSpPr>
          <p:nvPr/>
        </p:nvSpPr>
        <p:spPr bwMode="auto">
          <a:xfrm>
            <a:off x="323850" y="1557338"/>
            <a:ext cx="8640763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None/>
              <a:tabLst>
                <a:tab pos="268288" algn="l"/>
              </a:tabLst>
            </a:pPr>
            <a:r>
              <a:rPr lang="en-US" altLang="ko-KR" sz="2000">
                <a:ea typeface="HY헤드라인M" pitchFamily="18" charset="-127"/>
              </a:rPr>
              <a:t>	</a:t>
            </a:r>
            <a:r>
              <a:rPr lang="en-US" altLang="ko-KR" sz="2000">
                <a:ea typeface="HY헤드라인M" pitchFamily="18" charset="-127"/>
                <a:sym typeface="Wingdings" pitchFamily="2" charset="2"/>
              </a:rPr>
              <a:t> </a:t>
            </a:r>
            <a:r>
              <a:rPr lang="ko-KR" altLang="en-US" sz="2000">
                <a:ea typeface="HY헤드라인M" pitchFamily="18" charset="-127"/>
              </a:rPr>
              <a:t>원래의 행렬을 두 개의 삼각 행렬로 나눈다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sp>
        <p:nvSpPr>
          <p:cNvPr id="1402886" name="Text Box 6"/>
          <p:cNvSpPr txBox="1">
            <a:spLocks noChangeArrowheads="1"/>
          </p:cNvSpPr>
          <p:nvPr/>
        </p:nvSpPr>
        <p:spPr bwMode="auto">
          <a:xfrm>
            <a:off x="323850" y="2060575"/>
            <a:ext cx="8640763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None/>
              <a:tabLst>
                <a:tab pos="268288" algn="l"/>
              </a:tabLst>
            </a:pPr>
            <a:r>
              <a:rPr lang="en-US" altLang="ko-KR" sz="2000">
                <a:ea typeface="HY헤드라인M" pitchFamily="18" charset="-127"/>
              </a:rPr>
              <a:t>	</a:t>
            </a:r>
            <a:r>
              <a:rPr lang="en-US" altLang="ko-KR" sz="2000">
                <a:ea typeface="HY헤드라인M" pitchFamily="18" charset="-127"/>
                <a:sym typeface="Wingdings" pitchFamily="2" charset="2"/>
              </a:rPr>
              <a:t> </a:t>
            </a:r>
            <a:r>
              <a:rPr lang="ko-KR" altLang="en-US" sz="2000">
                <a:ea typeface="HY헤드라인M" pitchFamily="18" charset="-127"/>
              </a:rPr>
              <a:t>두 개 행렬의 역행렬을 먼저 구한다</a:t>
            </a:r>
            <a:r>
              <a:rPr lang="en-US" altLang="ko-KR" sz="2000">
                <a:ea typeface="HY헤드라인M" pitchFamily="18" charset="-127"/>
              </a:rPr>
              <a:t>. </a:t>
            </a:r>
          </a:p>
        </p:txBody>
      </p:sp>
      <p:sp>
        <p:nvSpPr>
          <p:cNvPr id="1402887" name="Text Box 7"/>
          <p:cNvSpPr txBox="1">
            <a:spLocks noChangeArrowheads="1"/>
          </p:cNvSpPr>
          <p:nvPr/>
        </p:nvSpPr>
        <p:spPr bwMode="auto">
          <a:xfrm>
            <a:off x="323850" y="2565400"/>
            <a:ext cx="8640763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None/>
              <a:tabLst>
                <a:tab pos="268288" algn="l"/>
              </a:tabLst>
            </a:pPr>
            <a:r>
              <a:rPr lang="en-US" altLang="ko-KR" sz="2000">
                <a:ea typeface="HY헤드라인M" pitchFamily="18" charset="-127"/>
              </a:rPr>
              <a:t>	</a:t>
            </a:r>
            <a:r>
              <a:rPr lang="en-US" altLang="ko-KR" sz="2000">
                <a:ea typeface="HY헤드라인M" pitchFamily="18" charset="-127"/>
                <a:sym typeface="Wingdings" pitchFamily="2" charset="2"/>
              </a:rPr>
              <a:t> </a:t>
            </a:r>
            <a:r>
              <a:rPr lang="ko-KR" altLang="en-US" sz="2000">
                <a:ea typeface="HY헤드라인M" pitchFamily="18" charset="-127"/>
              </a:rPr>
              <a:t>두 행렬의 역행렬을 사용하여 원래 행렬의 역행렬을 구한다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graphicFrame>
        <p:nvGraphicFramePr>
          <p:cNvPr id="1402888" name="Object 8"/>
          <p:cNvGraphicFramePr>
            <a:graphicFrameLocks noChangeAspect="1"/>
          </p:cNvGraphicFramePr>
          <p:nvPr/>
        </p:nvGraphicFramePr>
        <p:xfrm>
          <a:off x="1187450" y="3141663"/>
          <a:ext cx="3413125" cy="119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2889" name="Equation" r:id="rId5" imgW="1015920" imgH="355320" progId="Equation.DSMT4">
                  <p:embed/>
                </p:oleObj>
              </mc:Choice>
              <mc:Fallback>
                <p:oleObj name="Equation" r:id="rId5" imgW="1015920" imgH="35532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141663"/>
                        <a:ext cx="3413125" cy="1192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889" name="Text Box 9"/>
          <p:cNvSpPr txBox="1">
            <a:spLocks noChangeArrowheads="1"/>
          </p:cNvSpPr>
          <p:nvPr/>
        </p:nvSpPr>
        <p:spPr bwMode="auto">
          <a:xfrm>
            <a:off x="323850" y="4652963"/>
            <a:ext cx="8640763" cy="116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en-US" altLang="ko-KR" sz="2000">
                <a:solidFill>
                  <a:srgbClr val="FF0000"/>
                </a:solidFill>
                <a:ea typeface="HY헤드라인M" pitchFamily="18" charset="-127"/>
              </a:rPr>
              <a:t>(</a:t>
            </a:r>
            <a:r>
              <a:rPr lang="ko-KR" altLang="en-US" sz="2000">
                <a:solidFill>
                  <a:srgbClr val="FF0000"/>
                </a:solidFill>
                <a:ea typeface="HY헤드라인M" pitchFamily="18" charset="-127"/>
              </a:rPr>
              <a:t>이미 알려진 바에 따르면</a:t>
            </a:r>
            <a:r>
              <a:rPr lang="en-US" altLang="ko-KR" sz="2000">
                <a:solidFill>
                  <a:srgbClr val="FF0000"/>
                </a:solidFill>
                <a:ea typeface="HY헤드라인M" pitchFamily="18" charset="-127"/>
              </a:rPr>
              <a:t>)</a:t>
            </a:r>
            <a:br>
              <a:rPr lang="en-US" altLang="ko-KR" sz="2000">
                <a:solidFill>
                  <a:srgbClr val="FF0000"/>
                </a:solidFill>
                <a:ea typeface="HY헤드라인M" pitchFamily="18" charset="-127"/>
              </a:rPr>
            </a:br>
            <a:r>
              <a:rPr lang="ko-KR" altLang="en-US" sz="2000">
                <a:ea typeface="HY헤드라인M" pitchFamily="18" charset="-127"/>
              </a:rPr>
              <a:t>상삼각</a:t>
            </a:r>
            <a:r>
              <a:rPr lang="en-US" altLang="ko-KR" sz="2000">
                <a:ea typeface="HY헤드라인M" pitchFamily="18" charset="-127"/>
              </a:rPr>
              <a:t>(upper triangular) </a:t>
            </a:r>
            <a:r>
              <a:rPr lang="ko-KR" altLang="en-US" sz="2000">
                <a:ea typeface="HY헤드라인M" pitchFamily="18" charset="-127"/>
              </a:rPr>
              <a:t>행렬의 역행렬은 역시 상삼각 행렬이고</a:t>
            </a:r>
            <a:r>
              <a:rPr lang="en-US" altLang="ko-KR" sz="2000">
                <a:ea typeface="HY헤드라인M" pitchFamily="18" charset="-127"/>
              </a:rPr>
              <a:t>,</a:t>
            </a:r>
            <a:br>
              <a:rPr lang="en-US" altLang="ko-KR" sz="2000">
                <a:ea typeface="HY헤드라인M" pitchFamily="18" charset="-127"/>
              </a:rPr>
            </a:br>
            <a:r>
              <a:rPr lang="ko-KR" altLang="en-US" sz="2000">
                <a:ea typeface="HY헤드라인M" pitchFamily="18" charset="-127"/>
              </a:rPr>
              <a:t>하삼각</a:t>
            </a:r>
            <a:r>
              <a:rPr lang="en-US" altLang="ko-KR" sz="2000">
                <a:ea typeface="HY헤드라인M" pitchFamily="18" charset="-127"/>
              </a:rPr>
              <a:t>(lower triangular) </a:t>
            </a:r>
            <a:r>
              <a:rPr lang="ko-KR" altLang="en-US" sz="2000">
                <a:ea typeface="HY헤드라인M" pitchFamily="18" charset="-127"/>
              </a:rPr>
              <a:t>행렬의 역행렬은 역시 하삼각 행렬이다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77D1C500-586D-4998-9896-6F709EC57361}" type="slidenum">
              <a:rPr lang="en-US" altLang="ko-KR"/>
              <a:pPr/>
              <a:t>44</a:t>
            </a:fld>
            <a:endParaRPr lang="en-US" altLang="ko-KR"/>
          </a:p>
        </p:txBody>
      </p:sp>
      <p:sp>
        <p:nvSpPr>
          <p:cNvPr id="1417218" name="Rectangle 2"/>
          <p:cNvSpPr>
            <a:spLocks noChangeArrowheads="1"/>
          </p:cNvSpPr>
          <p:nvPr/>
        </p:nvSpPr>
        <p:spPr bwMode="auto">
          <a:xfrm>
            <a:off x="815975" y="163513"/>
            <a:ext cx="7356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삼각 분해를 이용한 역행렬 구하기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– </a:t>
            </a: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개념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(2/6)</a:t>
            </a:r>
          </a:p>
        </p:txBody>
      </p:sp>
      <p:sp>
        <p:nvSpPr>
          <p:cNvPr id="1417219" name="Text Box 3"/>
          <p:cNvSpPr txBox="1">
            <a:spLocks noChangeArrowheads="1"/>
          </p:cNvSpPr>
          <p:nvPr/>
        </p:nvSpPr>
        <p:spPr bwMode="auto">
          <a:xfrm>
            <a:off x="6013450" y="476250"/>
            <a:ext cx="30400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LU Decomposition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417220" name="Text Box 4"/>
          <p:cNvSpPr txBox="1">
            <a:spLocks noChangeArrowheads="1"/>
          </p:cNvSpPr>
          <p:nvPr/>
        </p:nvSpPr>
        <p:spPr bwMode="auto">
          <a:xfrm>
            <a:off x="323850" y="1065213"/>
            <a:ext cx="8640763" cy="803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먼저 하삼각 행렬 </a:t>
            </a:r>
            <a:r>
              <a:rPr lang="en-US" altLang="ko-KR" sz="2000" b="1">
                <a:ea typeface="HY헤드라인M" pitchFamily="18" charset="-127"/>
              </a:rPr>
              <a:t>L</a:t>
            </a:r>
            <a:r>
              <a:rPr lang="ko-KR" altLang="en-US" sz="2000">
                <a:ea typeface="HY헤드라인M" pitchFamily="18" charset="-127"/>
              </a:rPr>
              <a:t>의 역행렬을 구하기 위해</a:t>
            </a:r>
            <a:r>
              <a:rPr lang="en-US" altLang="ko-KR" sz="2000">
                <a:ea typeface="HY헤드라인M" pitchFamily="18" charset="-127"/>
              </a:rPr>
              <a:t>, </a:t>
            </a:r>
            <a:r>
              <a:rPr lang="ko-KR" altLang="en-US" sz="2000">
                <a:ea typeface="HY헤드라인M" pitchFamily="18" charset="-127"/>
              </a:rPr>
              <a:t>이 행렬을 </a:t>
            </a:r>
            <a:r>
              <a:rPr lang="en-US" altLang="ko-KR" sz="2000" b="1">
                <a:ea typeface="HY헤드라인M" pitchFamily="18" charset="-127"/>
              </a:rPr>
              <a:t>Z</a:t>
            </a:r>
            <a:r>
              <a:rPr lang="ko-KR" altLang="en-US" sz="2000">
                <a:ea typeface="HY헤드라인M" pitchFamily="18" charset="-127"/>
              </a:rPr>
              <a:t>라 하면 다음 관계가 만족한다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graphicFrame>
        <p:nvGraphicFramePr>
          <p:cNvPr id="1417226" name="Object 10"/>
          <p:cNvGraphicFramePr>
            <a:graphicFrameLocks noChangeAspect="1"/>
          </p:cNvGraphicFramePr>
          <p:nvPr/>
        </p:nvGraphicFramePr>
        <p:xfrm>
          <a:off x="755650" y="2133600"/>
          <a:ext cx="7920038" cy="177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7227" name="Equation" r:id="rId5" imgW="3517560" imgH="787320" progId="Equation.DSMT4">
                  <p:embed/>
                </p:oleObj>
              </mc:Choice>
              <mc:Fallback>
                <p:oleObj name="Equation" r:id="rId5" imgW="3517560" imgH="78732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133600"/>
                        <a:ext cx="7920038" cy="177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559E7A06-E8F8-4B90-A453-A8696A9F1FE0}" type="slidenum">
              <a:rPr lang="en-US" altLang="ko-KR"/>
              <a:pPr/>
              <a:t>45</a:t>
            </a:fld>
            <a:endParaRPr lang="en-US" altLang="ko-KR"/>
          </a:p>
        </p:txBody>
      </p:sp>
      <p:sp>
        <p:nvSpPr>
          <p:cNvPr id="1419266" name="Line 2"/>
          <p:cNvSpPr>
            <a:spLocks noChangeShapeType="1"/>
          </p:cNvSpPr>
          <p:nvPr/>
        </p:nvSpPr>
        <p:spPr bwMode="auto">
          <a:xfrm>
            <a:off x="5051425" y="1838325"/>
            <a:ext cx="1727200" cy="0"/>
          </a:xfrm>
          <a:prstGeom prst="line">
            <a:avLst/>
          </a:prstGeom>
          <a:noFill/>
          <a:ln w="63500">
            <a:solidFill>
              <a:srgbClr val="CC99FF"/>
            </a:solidFill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419267" name="Line 3"/>
          <p:cNvSpPr>
            <a:spLocks noChangeShapeType="1"/>
          </p:cNvSpPr>
          <p:nvPr/>
        </p:nvSpPr>
        <p:spPr bwMode="auto">
          <a:xfrm>
            <a:off x="5064125" y="2105025"/>
            <a:ext cx="1727200" cy="0"/>
          </a:xfrm>
          <a:prstGeom prst="line">
            <a:avLst/>
          </a:prstGeom>
          <a:noFill/>
          <a:ln w="63500">
            <a:solidFill>
              <a:srgbClr val="CC99FF"/>
            </a:solidFill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419268" name="Line 4"/>
          <p:cNvSpPr>
            <a:spLocks noChangeShapeType="1"/>
          </p:cNvSpPr>
          <p:nvPr/>
        </p:nvSpPr>
        <p:spPr bwMode="auto">
          <a:xfrm>
            <a:off x="5076825" y="2371725"/>
            <a:ext cx="1727200" cy="0"/>
          </a:xfrm>
          <a:prstGeom prst="line">
            <a:avLst/>
          </a:prstGeom>
          <a:noFill/>
          <a:ln w="63500">
            <a:solidFill>
              <a:srgbClr val="CC99FF"/>
            </a:solidFill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419269" name="Line 5"/>
          <p:cNvSpPr>
            <a:spLocks noChangeShapeType="1"/>
          </p:cNvSpPr>
          <p:nvPr/>
        </p:nvSpPr>
        <p:spPr bwMode="auto">
          <a:xfrm>
            <a:off x="5076825" y="2894013"/>
            <a:ext cx="1727200" cy="0"/>
          </a:xfrm>
          <a:prstGeom prst="line">
            <a:avLst/>
          </a:prstGeom>
          <a:noFill/>
          <a:ln w="63500">
            <a:solidFill>
              <a:srgbClr val="CC99FF"/>
            </a:solidFill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419270" name="Line 6"/>
          <p:cNvSpPr>
            <a:spLocks noChangeShapeType="1"/>
          </p:cNvSpPr>
          <p:nvPr/>
        </p:nvSpPr>
        <p:spPr bwMode="auto">
          <a:xfrm flipV="1">
            <a:off x="7019925" y="1706563"/>
            <a:ext cx="0" cy="1296987"/>
          </a:xfrm>
          <a:prstGeom prst="line">
            <a:avLst/>
          </a:prstGeom>
          <a:noFill/>
          <a:ln w="63500">
            <a:solidFill>
              <a:srgbClr val="CC99FF"/>
            </a:solidFill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419271" name="Rectangle 7"/>
          <p:cNvSpPr>
            <a:spLocks noChangeArrowheads="1"/>
          </p:cNvSpPr>
          <p:nvPr/>
        </p:nvSpPr>
        <p:spPr bwMode="auto">
          <a:xfrm>
            <a:off x="815975" y="163513"/>
            <a:ext cx="7356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삼각 분해를 이용한 역행렬 구하기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– </a:t>
            </a: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개념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(3/6)</a:t>
            </a:r>
          </a:p>
        </p:txBody>
      </p:sp>
      <p:sp>
        <p:nvSpPr>
          <p:cNvPr id="1419272" name="Text Box 8"/>
          <p:cNvSpPr txBox="1">
            <a:spLocks noChangeArrowheads="1"/>
          </p:cNvSpPr>
          <p:nvPr/>
        </p:nvSpPr>
        <p:spPr bwMode="auto">
          <a:xfrm>
            <a:off x="6013450" y="476250"/>
            <a:ext cx="30400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LU Decomposition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419275" name="Text Box 11"/>
          <p:cNvSpPr txBox="1">
            <a:spLocks noChangeArrowheads="1"/>
          </p:cNvSpPr>
          <p:nvPr/>
        </p:nvSpPr>
        <p:spPr bwMode="auto">
          <a:xfrm>
            <a:off x="323850" y="1052513"/>
            <a:ext cx="8640763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행렬 </a:t>
            </a:r>
            <a:r>
              <a:rPr lang="en-US" altLang="ko-KR" sz="2000" b="1">
                <a:ea typeface="HY헤드라인M" pitchFamily="18" charset="-127"/>
              </a:rPr>
              <a:t>L</a:t>
            </a:r>
            <a:r>
              <a:rPr lang="ko-KR" altLang="en-US" sz="2000">
                <a:ea typeface="HY헤드라인M" pitchFamily="18" charset="-127"/>
              </a:rPr>
              <a:t>의 모든 행과 행렬 </a:t>
            </a:r>
            <a:r>
              <a:rPr lang="en-US" altLang="ko-KR" sz="2000" b="1">
                <a:ea typeface="HY헤드라인M" pitchFamily="18" charset="-127"/>
              </a:rPr>
              <a:t>Z</a:t>
            </a:r>
            <a:r>
              <a:rPr lang="ko-KR" altLang="en-US" sz="2000">
                <a:ea typeface="HY헤드라인M" pitchFamily="18" charset="-127"/>
              </a:rPr>
              <a:t>의 </a:t>
            </a:r>
            <a:r>
              <a:rPr lang="ko-KR" altLang="en-US" sz="2000">
                <a:solidFill>
                  <a:schemeClr val="accent2"/>
                </a:solidFill>
                <a:ea typeface="HY헤드라인M" pitchFamily="18" charset="-127"/>
              </a:rPr>
              <a:t>첫 번째</a:t>
            </a:r>
            <a:r>
              <a:rPr lang="ko-KR" altLang="en-US" sz="2000">
                <a:ea typeface="HY헤드라인M" pitchFamily="18" charset="-127"/>
              </a:rPr>
              <a:t> 열을 곱하여 다음 식을 얻는다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graphicFrame>
        <p:nvGraphicFramePr>
          <p:cNvPr id="1419276" name="Object 12"/>
          <p:cNvGraphicFramePr>
            <a:graphicFrameLocks noChangeAspect="1"/>
          </p:cNvGraphicFramePr>
          <p:nvPr/>
        </p:nvGraphicFramePr>
        <p:xfrm>
          <a:off x="827088" y="1635125"/>
          <a:ext cx="3600450" cy="170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9280" name="Equation" r:id="rId5" imgW="1612800" imgH="761760" progId="Equation.DSMT4">
                  <p:embed/>
                </p:oleObj>
              </mc:Choice>
              <mc:Fallback>
                <p:oleObj name="Equation" r:id="rId5" imgW="1612800" imgH="76176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635125"/>
                        <a:ext cx="3600450" cy="170815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9277" name="Object 13"/>
          <p:cNvGraphicFramePr>
            <a:graphicFrameLocks noChangeAspect="1"/>
          </p:cNvGraphicFramePr>
          <p:nvPr/>
        </p:nvGraphicFramePr>
        <p:xfrm>
          <a:off x="5003800" y="1706563"/>
          <a:ext cx="3816350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9281" name="Equation" r:id="rId7" imgW="2273040" imgH="787320" progId="Equation.DSMT4">
                  <p:embed/>
                </p:oleObj>
              </mc:Choice>
              <mc:Fallback>
                <p:oleObj name="Equation" r:id="rId7" imgW="2273040" imgH="78732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1706563"/>
                        <a:ext cx="3816350" cy="1323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9278" name="Text Box 14"/>
          <p:cNvSpPr txBox="1">
            <a:spLocks noChangeArrowheads="1"/>
          </p:cNvSpPr>
          <p:nvPr/>
        </p:nvSpPr>
        <p:spPr bwMode="auto">
          <a:xfrm>
            <a:off x="323850" y="3711575"/>
            <a:ext cx="4968875" cy="803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None/>
              <a:tabLst>
                <a:tab pos="268288" algn="l"/>
              </a:tabLst>
            </a:pPr>
            <a:r>
              <a:rPr lang="en-US" altLang="ko-KR" sz="2000">
                <a:ea typeface="HY헤드라인M" pitchFamily="18" charset="-127"/>
              </a:rPr>
              <a:t>	</a:t>
            </a:r>
            <a:r>
              <a:rPr lang="ko-KR" altLang="en-US" sz="2000">
                <a:ea typeface="HY헤드라인M" pitchFamily="18" charset="-127"/>
              </a:rPr>
              <a:t>상기 식에서 행렬 </a:t>
            </a:r>
            <a:r>
              <a:rPr lang="en-US" altLang="ko-KR" sz="2000" b="1">
                <a:ea typeface="HY헤드라인M" pitchFamily="18" charset="-127"/>
              </a:rPr>
              <a:t>Z</a:t>
            </a:r>
            <a:r>
              <a:rPr lang="ko-KR" altLang="en-US" sz="2000">
                <a:ea typeface="HY헤드라인M" pitchFamily="18" charset="-127"/>
              </a:rPr>
              <a:t>의 </a:t>
            </a:r>
            <a:r>
              <a:rPr lang="ko-KR" altLang="en-US" sz="2000">
                <a:solidFill>
                  <a:schemeClr val="accent2"/>
                </a:solidFill>
                <a:ea typeface="HY헤드라인M" pitchFamily="18" charset="-127"/>
              </a:rPr>
              <a:t>첫 번째</a:t>
            </a:r>
            <a:r>
              <a:rPr lang="ko-KR" altLang="en-US" sz="2000">
                <a:ea typeface="HY헤드라인M" pitchFamily="18" charset="-127"/>
              </a:rPr>
              <a:t> 열의 </a:t>
            </a:r>
            <a:br>
              <a:rPr lang="ko-KR" altLang="en-US" sz="2000">
                <a:ea typeface="HY헤드라인M" pitchFamily="18" charset="-127"/>
              </a:rPr>
            </a:br>
            <a:r>
              <a:rPr lang="ko-KR" altLang="en-US" sz="2000">
                <a:ea typeface="HY헤드라인M" pitchFamily="18" charset="-127"/>
              </a:rPr>
              <a:t>원소를 다음 </a:t>
            </a:r>
            <a:r>
              <a:rPr lang="en-US" altLang="ko-KR" sz="2000">
                <a:ea typeface="HY헤드라인M" pitchFamily="18" charset="-127"/>
              </a:rPr>
              <a:t>(</a:t>
            </a:r>
            <a:r>
              <a:rPr lang="ko-KR" altLang="en-US" sz="2000">
                <a:ea typeface="HY헤드라인M" pitchFamily="18" charset="-127"/>
              </a:rPr>
              <a:t>왼편</a:t>
            </a:r>
            <a:r>
              <a:rPr lang="en-US" altLang="ko-KR" sz="2000">
                <a:ea typeface="HY헤드라인M" pitchFamily="18" charset="-127"/>
              </a:rPr>
              <a:t>)</a:t>
            </a:r>
            <a:r>
              <a:rPr lang="ko-KR" altLang="en-US" sz="2000">
                <a:ea typeface="HY헤드라인M" pitchFamily="18" charset="-127"/>
              </a:rPr>
              <a:t>과 같이 구할 수 있다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graphicFrame>
        <p:nvGraphicFramePr>
          <p:cNvPr id="1419279" name="Object 15"/>
          <p:cNvGraphicFramePr>
            <a:graphicFrameLocks noChangeAspect="1"/>
          </p:cNvGraphicFramePr>
          <p:nvPr/>
        </p:nvGraphicFramePr>
        <p:xfrm>
          <a:off x="5651500" y="3306763"/>
          <a:ext cx="2495550" cy="307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9282" name="Equation" r:id="rId9" imgW="1117440" imgH="1371600" progId="Equation.DSMT4">
                  <p:embed/>
                </p:oleObj>
              </mc:Choice>
              <mc:Fallback>
                <p:oleObj name="Equation" r:id="rId9" imgW="1117440" imgH="137160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3306763"/>
                        <a:ext cx="2495550" cy="3074987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7EA33D0E-67A2-43D5-B39E-3B57A0C763CF}" type="slidenum">
              <a:rPr lang="en-US" altLang="ko-KR"/>
              <a:pPr/>
              <a:t>46</a:t>
            </a:fld>
            <a:endParaRPr lang="en-US" altLang="ko-KR"/>
          </a:p>
        </p:txBody>
      </p:sp>
      <p:sp>
        <p:nvSpPr>
          <p:cNvPr id="1421314" name="Line 2"/>
          <p:cNvSpPr>
            <a:spLocks noChangeShapeType="1"/>
          </p:cNvSpPr>
          <p:nvPr/>
        </p:nvSpPr>
        <p:spPr bwMode="auto">
          <a:xfrm>
            <a:off x="5051425" y="1846886"/>
            <a:ext cx="1727200" cy="0"/>
          </a:xfrm>
          <a:prstGeom prst="line">
            <a:avLst/>
          </a:prstGeom>
          <a:noFill/>
          <a:ln w="63500">
            <a:solidFill>
              <a:srgbClr val="CC99FF"/>
            </a:solidFill>
            <a:prstDash val="sysDot"/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421315" name="Line 3"/>
          <p:cNvSpPr>
            <a:spLocks noChangeShapeType="1"/>
          </p:cNvSpPr>
          <p:nvPr/>
        </p:nvSpPr>
        <p:spPr bwMode="auto">
          <a:xfrm>
            <a:off x="5064125" y="2105025"/>
            <a:ext cx="1727200" cy="0"/>
          </a:xfrm>
          <a:prstGeom prst="line">
            <a:avLst/>
          </a:prstGeom>
          <a:noFill/>
          <a:ln w="63500">
            <a:solidFill>
              <a:srgbClr val="CC99FF"/>
            </a:solidFill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421316" name="Line 4"/>
          <p:cNvSpPr>
            <a:spLocks noChangeShapeType="1"/>
          </p:cNvSpPr>
          <p:nvPr/>
        </p:nvSpPr>
        <p:spPr bwMode="auto">
          <a:xfrm>
            <a:off x="5076825" y="2371725"/>
            <a:ext cx="1727200" cy="0"/>
          </a:xfrm>
          <a:prstGeom prst="line">
            <a:avLst/>
          </a:prstGeom>
          <a:noFill/>
          <a:ln w="63500">
            <a:solidFill>
              <a:srgbClr val="CC99FF"/>
            </a:solidFill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421317" name="Line 5"/>
          <p:cNvSpPr>
            <a:spLocks noChangeShapeType="1"/>
          </p:cNvSpPr>
          <p:nvPr/>
        </p:nvSpPr>
        <p:spPr bwMode="auto">
          <a:xfrm>
            <a:off x="5076825" y="2894013"/>
            <a:ext cx="1727200" cy="0"/>
          </a:xfrm>
          <a:prstGeom prst="line">
            <a:avLst/>
          </a:prstGeom>
          <a:noFill/>
          <a:ln w="63500">
            <a:solidFill>
              <a:srgbClr val="CC99FF"/>
            </a:solidFill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421318" name="Line 6"/>
          <p:cNvSpPr>
            <a:spLocks noChangeShapeType="1"/>
          </p:cNvSpPr>
          <p:nvPr/>
        </p:nvSpPr>
        <p:spPr bwMode="auto">
          <a:xfrm flipV="1">
            <a:off x="7451725" y="1706563"/>
            <a:ext cx="0" cy="1296987"/>
          </a:xfrm>
          <a:prstGeom prst="line">
            <a:avLst/>
          </a:prstGeom>
          <a:noFill/>
          <a:ln w="63500">
            <a:solidFill>
              <a:srgbClr val="CC99FF"/>
            </a:solidFill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421319" name="Rectangle 7"/>
          <p:cNvSpPr>
            <a:spLocks noChangeArrowheads="1"/>
          </p:cNvSpPr>
          <p:nvPr/>
        </p:nvSpPr>
        <p:spPr bwMode="auto">
          <a:xfrm>
            <a:off x="815975" y="163513"/>
            <a:ext cx="7356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삼각 분해를 이용한 역행렬 구하기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– </a:t>
            </a: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개념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(4/6)</a:t>
            </a:r>
          </a:p>
        </p:txBody>
      </p:sp>
      <p:sp>
        <p:nvSpPr>
          <p:cNvPr id="1421320" name="Text Box 8"/>
          <p:cNvSpPr txBox="1">
            <a:spLocks noChangeArrowheads="1"/>
          </p:cNvSpPr>
          <p:nvPr/>
        </p:nvSpPr>
        <p:spPr bwMode="auto">
          <a:xfrm>
            <a:off x="6013450" y="476250"/>
            <a:ext cx="30400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LU Decomposition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421321" name="Text Box 9"/>
          <p:cNvSpPr txBox="1">
            <a:spLocks noChangeArrowheads="1"/>
          </p:cNvSpPr>
          <p:nvPr/>
        </p:nvSpPr>
        <p:spPr bwMode="auto">
          <a:xfrm>
            <a:off x="323850" y="1052513"/>
            <a:ext cx="8640763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 dirty="0">
                <a:ea typeface="HY헤드라인M" pitchFamily="18" charset="-127"/>
              </a:rPr>
              <a:t>행렬 </a:t>
            </a:r>
            <a:r>
              <a:rPr lang="en-US" altLang="ko-KR" sz="2000" b="1" dirty="0">
                <a:ea typeface="HY헤드라인M" pitchFamily="18" charset="-127"/>
              </a:rPr>
              <a:t>L</a:t>
            </a:r>
            <a:r>
              <a:rPr lang="ko-KR" altLang="en-US" sz="2000" dirty="0">
                <a:ea typeface="HY헤드라인M" pitchFamily="18" charset="-127"/>
              </a:rPr>
              <a:t>의 모든 행과 행렬 </a:t>
            </a:r>
            <a:r>
              <a:rPr lang="en-US" altLang="ko-KR" sz="2000" b="1" dirty="0">
                <a:ea typeface="HY헤드라인M" pitchFamily="18" charset="-127"/>
              </a:rPr>
              <a:t>Z</a:t>
            </a:r>
            <a:r>
              <a:rPr lang="ko-KR" altLang="en-US" sz="2000" dirty="0">
                <a:ea typeface="HY헤드라인M" pitchFamily="18" charset="-127"/>
              </a:rPr>
              <a:t>의 </a:t>
            </a:r>
            <a:r>
              <a:rPr lang="ko-KR" altLang="en-US" sz="2000" dirty="0">
                <a:solidFill>
                  <a:schemeClr val="accent2"/>
                </a:solidFill>
                <a:ea typeface="HY헤드라인M" pitchFamily="18" charset="-127"/>
              </a:rPr>
              <a:t>두 번째</a:t>
            </a:r>
            <a:r>
              <a:rPr lang="ko-KR" altLang="en-US" sz="2000" dirty="0">
                <a:ea typeface="HY헤드라인M" pitchFamily="18" charset="-127"/>
              </a:rPr>
              <a:t> 열을 곱하여 다음 식을 얻는다</a:t>
            </a:r>
            <a:r>
              <a:rPr lang="en-US" altLang="ko-KR" sz="2000" dirty="0">
                <a:ea typeface="HY헤드라인M" pitchFamily="18" charset="-127"/>
              </a:rPr>
              <a:t>.</a:t>
            </a:r>
          </a:p>
        </p:txBody>
      </p:sp>
      <p:graphicFrame>
        <p:nvGraphicFramePr>
          <p:cNvPr id="1421322" name="Object 10"/>
          <p:cNvGraphicFramePr>
            <a:graphicFrameLocks noChangeAspect="1"/>
          </p:cNvGraphicFramePr>
          <p:nvPr/>
        </p:nvGraphicFramePr>
        <p:xfrm>
          <a:off x="971550" y="1628775"/>
          <a:ext cx="3319463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1326" name="Equation" r:id="rId5" imgW="1295280" imgH="609480" progId="Equation.DSMT4">
                  <p:embed/>
                </p:oleObj>
              </mc:Choice>
              <mc:Fallback>
                <p:oleObj name="Equation" r:id="rId5" imgW="1295280" imgH="60948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628775"/>
                        <a:ext cx="3319463" cy="156845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1323" name="Object 11"/>
          <p:cNvGraphicFramePr>
            <a:graphicFrameLocks noChangeAspect="1"/>
          </p:cNvGraphicFramePr>
          <p:nvPr/>
        </p:nvGraphicFramePr>
        <p:xfrm>
          <a:off x="5003800" y="1706563"/>
          <a:ext cx="3816350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1327" name="Equation" r:id="rId7" imgW="2273040" imgH="787320" progId="Equation.DSMT4">
                  <p:embed/>
                </p:oleObj>
              </mc:Choice>
              <mc:Fallback>
                <p:oleObj name="Equation" r:id="rId7" imgW="2273040" imgH="78732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1706563"/>
                        <a:ext cx="3816350" cy="1323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1324" name="Text Box 12"/>
          <p:cNvSpPr txBox="1">
            <a:spLocks noChangeArrowheads="1"/>
          </p:cNvSpPr>
          <p:nvPr/>
        </p:nvSpPr>
        <p:spPr bwMode="auto">
          <a:xfrm>
            <a:off x="323850" y="3711575"/>
            <a:ext cx="4968875" cy="803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None/>
              <a:tabLst>
                <a:tab pos="268288" algn="l"/>
              </a:tabLst>
            </a:pPr>
            <a:r>
              <a:rPr lang="en-US" altLang="ko-KR" sz="2000">
                <a:ea typeface="HY헤드라인M" pitchFamily="18" charset="-127"/>
              </a:rPr>
              <a:t>	</a:t>
            </a:r>
            <a:r>
              <a:rPr lang="ko-KR" altLang="en-US" sz="2000">
                <a:ea typeface="HY헤드라인M" pitchFamily="18" charset="-127"/>
              </a:rPr>
              <a:t>상기 식에서 행렬 </a:t>
            </a:r>
            <a:r>
              <a:rPr lang="en-US" altLang="ko-KR" sz="2000" b="1">
                <a:ea typeface="HY헤드라인M" pitchFamily="18" charset="-127"/>
              </a:rPr>
              <a:t>Z</a:t>
            </a:r>
            <a:r>
              <a:rPr lang="ko-KR" altLang="en-US" sz="2000">
                <a:ea typeface="HY헤드라인M" pitchFamily="18" charset="-127"/>
              </a:rPr>
              <a:t>의 </a:t>
            </a:r>
            <a:r>
              <a:rPr lang="ko-KR" altLang="en-US" sz="2000">
                <a:solidFill>
                  <a:schemeClr val="accent2"/>
                </a:solidFill>
                <a:ea typeface="HY헤드라인M" pitchFamily="18" charset="-127"/>
              </a:rPr>
              <a:t>두 번째</a:t>
            </a:r>
            <a:r>
              <a:rPr lang="ko-KR" altLang="en-US" sz="2000">
                <a:ea typeface="HY헤드라인M" pitchFamily="18" charset="-127"/>
              </a:rPr>
              <a:t> 열의 </a:t>
            </a:r>
            <a:br>
              <a:rPr lang="ko-KR" altLang="en-US" sz="2000">
                <a:ea typeface="HY헤드라인M" pitchFamily="18" charset="-127"/>
              </a:rPr>
            </a:br>
            <a:r>
              <a:rPr lang="ko-KR" altLang="en-US" sz="2000">
                <a:ea typeface="HY헤드라인M" pitchFamily="18" charset="-127"/>
              </a:rPr>
              <a:t>원소를 다음 </a:t>
            </a:r>
            <a:r>
              <a:rPr lang="en-US" altLang="ko-KR" sz="2000">
                <a:ea typeface="HY헤드라인M" pitchFamily="18" charset="-127"/>
              </a:rPr>
              <a:t>(</a:t>
            </a:r>
            <a:r>
              <a:rPr lang="ko-KR" altLang="en-US" sz="2000">
                <a:ea typeface="HY헤드라인M" pitchFamily="18" charset="-127"/>
              </a:rPr>
              <a:t>왼편</a:t>
            </a:r>
            <a:r>
              <a:rPr lang="en-US" altLang="ko-KR" sz="2000">
                <a:ea typeface="HY헤드라인M" pitchFamily="18" charset="-127"/>
              </a:rPr>
              <a:t>)</a:t>
            </a:r>
            <a:r>
              <a:rPr lang="ko-KR" altLang="en-US" sz="2000">
                <a:ea typeface="HY헤드라인M" pitchFamily="18" charset="-127"/>
              </a:rPr>
              <a:t>과 같이 구할 수 있다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graphicFrame>
        <p:nvGraphicFramePr>
          <p:cNvPr id="1421325" name="Object 13"/>
          <p:cNvGraphicFramePr>
            <a:graphicFrameLocks noChangeAspect="1"/>
          </p:cNvGraphicFramePr>
          <p:nvPr/>
        </p:nvGraphicFramePr>
        <p:xfrm>
          <a:off x="5580063" y="3573463"/>
          <a:ext cx="2209800" cy="266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1328" name="Equation" r:id="rId9" imgW="888840" imgH="1066680" progId="Equation.DSMT4">
                  <p:embed/>
                </p:oleObj>
              </mc:Choice>
              <mc:Fallback>
                <p:oleObj name="Equation" r:id="rId9" imgW="888840" imgH="106668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3573463"/>
                        <a:ext cx="2209800" cy="266382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59125C81-6D62-441F-AAA4-EC7CFEFEB203}" type="slidenum">
              <a:rPr lang="en-US" altLang="ko-KR"/>
              <a:pPr/>
              <a:t>47</a:t>
            </a:fld>
            <a:endParaRPr lang="en-US" altLang="ko-KR"/>
          </a:p>
        </p:txBody>
      </p:sp>
      <p:sp>
        <p:nvSpPr>
          <p:cNvPr id="1423367" name="Rectangle 7"/>
          <p:cNvSpPr>
            <a:spLocks noChangeArrowheads="1"/>
          </p:cNvSpPr>
          <p:nvPr/>
        </p:nvSpPr>
        <p:spPr bwMode="auto">
          <a:xfrm>
            <a:off x="815975" y="163513"/>
            <a:ext cx="7356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삼각 분해를 이용한 역행렬 구하기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– </a:t>
            </a: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개념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(5/6)</a:t>
            </a:r>
          </a:p>
        </p:txBody>
      </p:sp>
      <p:sp>
        <p:nvSpPr>
          <p:cNvPr id="1423368" name="Text Box 8"/>
          <p:cNvSpPr txBox="1">
            <a:spLocks noChangeArrowheads="1"/>
          </p:cNvSpPr>
          <p:nvPr/>
        </p:nvSpPr>
        <p:spPr bwMode="auto">
          <a:xfrm>
            <a:off x="6013450" y="476250"/>
            <a:ext cx="30400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LU Decomposition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423369" name="Text Box 9"/>
          <p:cNvSpPr txBox="1">
            <a:spLocks noChangeArrowheads="1"/>
          </p:cNvSpPr>
          <p:nvPr/>
        </p:nvSpPr>
        <p:spPr bwMode="auto">
          <a:xfrm>
            <a:off x="323850" y="1052513"/>
            <a:ext cx="8640763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이를 반복하여 일반화 하면</a:t>
            </a:r>
            <a:r>
              <a:rPr lang="en-US" altLang="ko-KR" sz="2000">
                <a:ea typeface="HY헤드라인M" pitchFamily="18" charset="-127"/>
              </a:rPr>
              <a:t>, </a:t>
            </a:r>
            <a:r>
              <a:rPr lang="ko-KR" altLang="en-US" sz="2000">
                <a:ea typeface="HY헤드라인M" pitchFamily="18" charset="-127"/>
              </a:rPr>
              <a:t>행렬 </a:t>
            </a:r>
            <a:r>
              <a:rPr lang="en-US" altLang="ko-KR" sz="2000">
                <a:ea typeface="HY헤드라인M" pitchFamily="18" charset="-127"/>
              </a:rPr>
              <a:t>Z</a:t>
            </a:r>
            <a:r>
              <a:rPr lang="ko-KR" altLang="en-US" sz="2000">
                <a:ea typeface="HY헤드라인M" pitchFamily="18" charset="-127"/>
              </a:rPr>
              <a:t>의 원소를 다음과 같이 구할 수 있다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graphicFrame>
        <p:nvGraphicFramePr>
          <p:cNvPr id="1423374" name="Object 14"/>
          <p:cNvGraphicFramePr>
            <a:graphicFrameLocks noChangeAspect="1"/>
          </p:cNvGraphicFramePr>
          <p:nvPr/>
        </p:nvGraphicFramePr>
        <p:xfrm>
          <a:off x="755650" y="1557338"/>
          <a:ext cx="5810250" cy="249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375" name="Equation" r:id="rId5" imgW="1930320" imgH="825480" progId="Equation.DSMT4">
                  <p:embed/>
                </p:oleObj>
              </mc:Choice>
              <mc:Fallback>
                <p:oleObj name="Equation" r:id="rId5" imgW="1930320" imgH="82548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557338"/>
                        <a:ext cx="5810250" cy="249555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57E3F986-BD0D-440E-AE6F-7C35786C59E7}" type="slidenum">
              <a:rPr lang="en-US" altLang="ko-KR"/>
              <a:pPr/>
              <a:t>48</a:t>
            </a:fld>
            <a:endParaRPr lang="en-US" altLang="ko-KR"/>
          </a:p>
        </p:txBody>
      </p:sp>
      <p:sp>
        <p:nvSpPr>
          <p:cNvPr id="1425410" name="Rectangle 2"/>
          <p:cNvSpPr>
            <a:spLocks noChangeArrowheads="1"/>
          </p:cNvSpPr>
          <p:nvPr/>
        </p:nvSpPr>
        <p:spPr bwMode="auto">
          <a:xfrm>
            <a:off x="815975" y="163513"/>
            <a:ext cx="7356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삼각 분해를 이용한 역행렬 구하기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– </a:t>
            </a: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개념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(6/6)</a:t>
            </a:r>
          </a:p>
        </p:txBody>
      </p:sp>
      <p:sp>
        <p:nvSpPr>
          <p:cNvPr id="1425411" name="Text Box 3"/>
          <p:cNvSpPr txBox="1">
            <a:spLocks noChangeArrowheads="1"/>
          </p:cNvSpPr>
          <p:nvPr/>
        </p:nvSpPr>
        <p:spPr bwMode="auto">
          <a:xfrm>
            <a:off x="6013450" y="476250"/>
            <a:ext cx="30400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LU Decomposition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425412" name="Text Box 4"/>
          <p:cNvSpPr txBox="1">
            <a:spLocks noChangeArrowheads="1"/>
          </p:cNvSpPr>
          <p:nvPr/>
        </p:nvSpPr>
        <p:spPr bwMode="auto">
          <a:xfrm>
            <a:off x="323850" y="1065213"/>
            <a:ext cx="8640763" cy="803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다음으로</a:t>
            </a:r>
            <a:r>
              <a:rPr lang="en-US" altLang="ko-KR" sz="2000">
                <a:ea typeface="HY헤드라인M" pitchFamily="18" charset="-127"/>
              </a:rPr>
              <a:t>, </a:t>
            </a:r>
            <a:r>
              <a:rPr lang="ko-KR" altLang="en-US" sz="2000">
                <a:ea typeface="HY헤드라인M" pitchFamily="18" charset="-127"/>
              </a:rPr>
              <a:t>상삼각 행렬도 유사한 방법으로 구할 수 있다</a:t>
            </a:r>
            <a:r>
              <a:rPr lang="en-US" altLang="ko-KR" sz="2000">
                <a:ea typeface="HY헤드라인M" pitchFamily="18" charset="-127"/>
              </a:rPr>
              <a:t>. </a:t>
            </a:r>
            <a:r>
              <a:rPr lang="ko-KR" altLang="en-US" sz="2000">
                <a:ea typeface="HY헤드라인M" pitchFamily="18" charset="-127"/>
              </a:rPr>
              <a:t>즉</a:t>
            </a:r>
            <a:r>
              <a:rPr lang="en-US" altLang="ko-KR" sz="2000">
                <a:ea typeface="HY헤드라인M" pitchFamily="18" charset="-127"/>
              </a:rPr>
              <a:t>, </a:t>
            </a:r>
            <a:r>
              <a:rPr lang="ko-KR" altLang="en-US" sz="2000">
                <a:ea typeface="HY헤드라인M" pitchFamily="18" charset="-127"/>
              </a:rPr>
              <a:t>상삼각 행렬을 </a:t>
            </a:r>
            <a:r>
              <a:rPr lang="en-US" altLang="ko-KR" sz="2000" b="1">
                <a:ea typeface="HY헤드라인M" pitchFamily="18" charset="-127"/>
              </a:rPr>
              <a:t>V</a:t>
            </a:r>
            <a:r>
              <a:rPr lang="ko-KR" altLang="en-US" sz="2000">
                <a:ea typeface="HY헤드라인M" pitchFamily="18" charset="-127"/>
              </a:rPr>
              <a:t>라 하면 다음 관계가 만족한다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graphicFrame>
        <p:nvGraphicFramePr>
          <p:cNvPr id="1425413" name="Object 5"/>
          <p:cNvGraphicFramePr>
            <a:graphicFrameLocks noChangeAspect="1"/>
          </p:cNvGraphicFramePr>
          <p:nvPr/>
        </p:nvGraphicFramePr>
        <p:xfrm>
          <a:off x="755650" y="1874838"/>
          <a:ext cx="6840538" cy="155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5418" name="Equation" r:id="rId5" imgW="3466800" imgH="787320" progId="Equation.DSMT4">
                  <p:embed/>
                </p:oleObj>
              </mc:Choice>
              <mc:Fallback>
                <p:oleObj name="Equation" r:id="rId5" imgW="3466800" imgH="78732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874838"/>
                        <a:ext cx="6840538" cy="1554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5414" name="Text Box 6"/>
          <p:cNvSpPr txBox="1">
            <a:spLocks noChangeArrowheads="1"/>
          </p:cNvSpPr>
          <p:nvPr/>
        </p:nvSpPr>
        <p:spPr bwMode="auto">
          <a:xfrm>
            <a:off x="323850" y="3573463"/>
            <a:ext cx="8640763" cy="803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앞서의 행렬 </a:t>
            </a:r>
            <a:r>
              <a:rPr lang="en-US" altLang="ko-KR" sz="2000" b="1">
                <a:ea typeface="HY헤드라인M" pitchFamily="18" charset="-127"/>
              </a:rPr>
              <a:t>Z</a:t>
            </a:r>
            <a:r>
              <a:rPr lang="ko-KR" altLang="en-US" sz="2000">
                <a:ea typeface="HY헤드라인M" pitchFamily="18" charset="-127"/>
              </a:rPr>
              <a:t>를 구한 것과 비슷하게 계산하며</a:t>
            </a:r>
            <a:r>
              <a:rPr lang="en-US" altLang="ko-KR" sz="2000">
                <a:ea typeface="HY헤드라인M" pitchFamily="18" charset="-127"/>
              </a:rPr>
              <a:t>, </a:t>
            </a:r>
            <a:r>
              <a:rPr lang="ko-KR" altLang="en-US" sz="2000">
                <a:ea typeface="HY헤드라인M" pitchFamily="18" charset="-127"/>
              </a:rPr>
              <a:t>다음과 같이 행렬 </a:t>
            </a:r>
            <a:r>
              <a:rPr lang="en-US" altLang="ko-KR" sz="2000" b="1">
                <a:ea typeface="HY헤드라인M" pitchFamily="18" charset="-127"/>
              </a:rPr>
              <a:t>V</a:t>
            </a:r>
            <a:r>
              <a:rPr lang="ko-KR" altLang="en-US" sz="2000">
                <a:ea typeface="HY헤드라인M" pitchFamily="18" charset="-127"/>
              </a:rPr>
              <a:t>의 원소들을 구할 수 있다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graphicFrame>
        <p:nvGraphicFramePr>
          <p:cNvPr id="1425417" name="Object 9"/>
          <p:cNvGraphicFramePr>
            <a:graphicFrameLocks noChangeAspect="1"/>
          </p:cNvGraphicFramePr>
          <p:nvPr/>
        </p:nvGraphicFramePr>
        <p:xfrm>
          <a:off x="827088" y="4437063"/>
          <a:ext cx="5329237" cy="196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5419" name="Equation" r:id="rId7" imgW="1904760" imgH="698400" progId="Equation.DSMT4">
                  <p:embed/>
                </p:oleObj>
              </mc:Choice>
              <mc:Fallback>
                <p:oleObj name="Equation" r:id="rId7" imgW="1904760" imgH="6984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437063"/>
                        <a:ext cx="5329237" cy="196215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5418" name="Text Box 10"/>
          <p:cNvSpPr txBox="1">
            <a:spLocks noChangeArrowheads="1"/>
          </p:cNvSpPr>
          <p:nvPr/>
        </p:nvSpPr>
        <p:spPr bwMode="auto">
          <a:xfrm>
            <a:off x="6516688" y="4508500"/>
            <a:ext cx="2447925" cy="1168400"/>
          </a:xfrm>
          <a:prstGeom prst="rect">
            <a:avLst/>
          </a:prstGeom>
          <a:solidFill>
            <a:srgbClr val="CC99FF"/>
          </a:solidFill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>
              <a:lnSpc>
                <a:spcPct val="120000"/>
              </a:lnSpc>
              <a:spcAft>
                <a:spcPct val="20000"/>
              </a:spcAft>
              <a:buFont typeface="Wingdings" pitchFamily="2" charset="2"/>
              <a:buNone/>
            </a:pPr>
            <a:r>
              <a:rPr lang="ko-KR" altLang="en-US" sz="2000">
                <a:ea typeface="HY헤드라인M" pitchFamily="18" charset="-127"/>
              </a:rPr>
              <a:t>교재 </a:t>
            </a:r>
            <a:r>
              <a:rPr lang="en-US" altLang="ko-KR" sz="2000">
                <a:ea typeface="HY헤드라인M" pitchFamily="18" charset="-127"/>
              </a:rPr>
              <a:t>p. 168</a:t>
            </a:r>
            <a:r>
              <a:rPr lang="ko-KR" altLang="en-US" sz="2000">
                <a:ea typeface="HY헤드라인M" pitchFamily="18" charset="-127"/>
              </a:rPr>
              <a:t>의 </a:t>
            </a:r>
            <a:r>
              <a:rPr lang="en-US" altLang="ko-KR" sz="2000" i="1">
                <a:ea typeface="HY헤드라인M" pitchFamily="18" charset="-127"/>
              </a:rPr>
              <a:t>v</a:t>
            </a:r>
            <a:r>
              <a:rPr lang="en-US" altLang="ko-KR" sz="2000" i="1" baseline="-25000">
                <a:ea typeface="HY헤드라인M" pitchFamily="18" charset="-127"/>
              </a:rPr>
              <a:t>ij</a:t>
            </a:r>
            <a:r>
              <a:rPr lang="ko-KR" altLang="en-US" sz="2000">
                <a:ea typeface="HY헤드라인M" pitchFamily="18" charset="-127"/>
              </a:rPr>
              <a:t>를 </a:t>
            </a:r>
            <a:br>
              <a:rPr lang="ko-KR" altLang="en-US" sz="2000">
                <a:ea typeface="HY헤드라인M" pitchFamily="18" charset="-127"/>
              </a:rPr>
            </a:br>
            <a:r>
              <a:rPr lang="ko-KR" altLang="en-US" sz="2000">
                <a:ea typeface="HY헤드라인M" pitchFamily="18" charset="-127"/>
              </a:rPr>
              <a:t>구하는 식에 오류</a:t>
            </a:r>
            <a:br>
              <a:rPr lang="ko-KR" altLang="en-US" sz="2000">
                <a:ea typeface="HY헤드라인M" pitchFamily="18" charset="-127"/>
              </a:rPr>
            </a:br>
            <a:r>
              <a:rPr lang="en-US" altLang="ko-KR" sz="2000">
                <a:ea typeface="HY헤드라인M" pitchFamily="18" charset="-127"/>
              </a:rPr>
              <a:t>(</a:t>
            </a:r>
            <a:r>
              <a:rPr lang="en-US" altLang="ko-KR" sz="2000" i="1">
                <a:ea typeface="HY헤드라인M" pitchFamily="18" charset="-127"/>
              </a:rPr>
              <a:t>u</a:t>
            </a:r>
            <a:r>
              <a:rPr lang="en-US" altLang="ko-KR" sz="2000">
                <a:ea typeface="HY헤드라인M" pitchFamily="18" charset="-127"/>
              </a:rPr>
              <a:t> </a:t>
            </a:r>
            <a:r>
              <a:rPr lang="en-US" altLang="ko-KR" sz="2000">
                <a:ea typeface="HY헤드라인M" pitchFamily="18" charset="-127"/>
                <a:sym typeface="Wingdings" pitchFamily="2" charset="2"/>
              </a:rPr>
              <a:t> </a:t>
            </a:r>
            <a:r>
              <a:rPr lang="en-US" altLang="ko-KR" sz="2000" i="1">
                <a:ea typeface="HY헤드라인M" pitchFamily="18" charset="-127"/>
                <a:sym typeface="Wingdings" pitchFamily="2" charset="2"/>
              </a:rPr>
              <a:t>v</a:t>
            </a:r>
            <a:r>
              <a:rPr lang="en-US" altLang="ko-KR" sz="2000">
                <a:ea typeface="HY헤드라인M" pitchFamily="18" charset="-127"/>
                <a:sym typeface="Wingdings" pitchFamily="2" charset="2"/>
              </a:rPr>
              <a:t>, index </a:t>
            </a:r>
            <a:r>
              <a:rPr lang="ko-KR" altLang="en-US" sz="2000">
                <a:ea typeface="HY헤드라인M" pitchFamily="18" charset="-127"/>
                <a:sym typeface="Wingdings" pitchFamily="2" charset="2"/>
              </a:rPr>
              <a:t>잘못</a:t>
            </a:r>
            <a:r>
              <a:rPr lang="en-US" altLang="ko-KR" sz="2000">
                <a:ea typeface="HY헤드라인M" pitchFamily="18" charset="-127"/>
                <a:sym typeface="Wingdings" pitchFamily="2" charset="2"/>
              </a:rPr>
              <a:t>)</a:t>
            </a:r>
            <a:endParaRPr lang="en-US" altLang="ko-KR" sz="2000"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C7DF969A-C473-4CED-8336-C44D3E106093}" type="slidenum">
              <a:rPr lang="en-US" altLang="ko-KR"/>
              <a:pPr/>
              <a:t>49</a:t>
            </a:fld>
            <a:endParaRPr lang="en-US" altLang="ko-KR"/>
          </a:p>
        </p:txBody>
      </p:sp>
      <p:sp>
        <p:nvSpPr>
          <p:cNvPr id="1406978" name="Rectangle 2"/>
          <p:cNvSpPr>
            <a:spLocks noChangeArrowheads="1"/>
          </p:cNvSpPr>
          <p:nvPr/>
        </p:nvSpPr>
        <p:spPr bwMode="auto">
          <a:xfrm>
            <a:off x="815975" y="163513"/>
            <a:ext cx="7356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삼각 분해를 이용한 역행렬 구하기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– </a:t>
            </a: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예제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(1/2)</a:t>
            </a:r>
          </a:p>
        </p:txBody>
      </p:sp>
      <p:sp>
        <p:nvSpPr>
          <p:cNvPr id="1406979" name="Text Box 3"/>
          <p:cNvSpPr txBox="1">
            <a:spLocks noChangeArrowheads="1"/>
          </p:cNvSpPr>
          <p:nvPr/>
        </p:nvSpPr>
        <p:spPr bwMode="auto">
          <a:xfrm>
            <a:off x="6013450" y="476250"/>
            <a:ext cx="30400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LU Decomposition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406984" name="Text Box 8"/>
          <p:cNvSpPr txBox="1">
            <a:spLocks noChangeArrowheads="1"/>
          </p:cNvSpPr>
          <p:nvPr/>
        </p:nvSpPr>
        <p:spPr bwMode="auto">
          <a:xfrm>
            <a:off x="323850" y="1065213"/>
            <a:ext cx="8640763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다음 행렬 </a:t>
            </a:r>
            <a:r>
              <a:rPr lang="en-US" altLang="ko-KR" sz="2000" b="1">
                <a:ea typeface="HY헤드라인M" pitchFamily="18" charset="-127"/>
              </a:rPr>
              <a:t>A</a:t>
            </a:r>
            <a:r>
              <a:rPr lang="ko-KR" altLang="en-US" sz="2000">
                <a:ea typeface="HY헤드라인M" pitchFamily="18" charset="-127"/>
              </a:rPr>
              <a:t>의 역행렬을 삼각 분해를 사용해 구해보자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graphicFrame>
        <p:nvGraphicFramePr>
          <p:cNvPr id="1406985" name="Object 9"/>
          <p:cNvGraphicFramePr>
            <a:graphicFrameLocks noChangeAspect="1"/>
          </p:cNvGraphicFramePr>
          <p:nvPr/>
        </p:nvGraphicFramePr>
        <p:xfrm>
          <a:off x="755650" y="1628775"/>
          <a:ext cx="295275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6991" name="Equation" r:id="rId5" imgW="1041120" imgH="634680" progId="Equation.DSMT4">
                  <p:embed/>
                </p:oleObj>
              </mc:Choice>
              <mc:Fallback>
                <p:oleObj name="Equation" r:id="rId5" imgW="1041120" imgH="63468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628775"/>
                        <a:ext cx="2952750" cy="180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6987" name="Text Box 11"/>
          <p:cNvSpPr txBox="1">
            <a:spLocks noChangeArrowheads="1"/>
          </p:cNvSpPr>
          <p:nvPr/>
        </p:nvSpPr>
        <p:spPr bwMode="auto">
          <a:xfrm>
            <a:off x="323850" y="3638550"/>
            <a:ext cx="8640763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행렬 </a:t>
            </a:r>
            <a:r>
              <a:rPr lang="en-US" altLang="ko-KR" sz="2000" b="1">
                <a:ea typeface="HY헤드라인M" pitchFamily="18" charset="-127"/>
              </a:rPr>
              <a:t>A</a:t>
            </a:r>
            <a:r>
              <a:rPr lang="ko-KR" altLang="en-US" sz="2000">
                <a:ea typeface="HY헤드라인M" pitchFamily="18" charset="-127"/>
              </a:rPr>
              <a:t>를 삼각 분해하면 다음 두 행렬 </a:t>
            </a:r>
            <a:r>
              <a:rPr lang="en-US" altLang="ko-KR" sz="2000" b="1">
                <a:ea typeface="HY헤드라인M" pitchFamily="18" charset="-127"/>
              </a:rPr>
              <a:t>L</a:t>
            </a:r>
            <a:r>
              <a:rPr lang="ko-KR" altLang="en-US" sz="2000">
                <a:ea typeface="HY헤드라인M" pitchFamily="18" charset="-127"/>
              </a:rPr>
              <a:t>과 </a:t>
            </a:r>
            <a:r>
              <a:rPr lang="en-US" altLang="ko-KR" sz="2000" b="1">
                <a:ea typeface="HY헤드라인M" pitchFamily="18" charset="-127"/>
              </a:rPr>
              <a:t>U</a:t>
            </a:r>
            <a:r>
              <a:rPr lang="ko-KR" altLang="en-US" sz="2000">
                <a:ea typeface="HY헤드라인M" pitchFamily="18" charset="-127"/>
              </a:rPr>
              <a:t>를 구할 수 있다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graphicFrame>
        <p:nvGraphicFramePr>
          <p:cNvPr id="1406988" name="Object 12"/>
          <p:cNvGraphicFramePr>
            <a:graphicFrameLocks noChangeAspect="1"/>
          </p:cNvGraphicFramePr>
          <p:nvPr/>
        </p:nvGraphicFramePr>
        <p:xfrm>
          <a:off x="827088" y="4221163"/>
          <a:ext cx="5400675" cy="191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6992" name="Equation" r:id="rId7" imgW="1790640" imgH="634680" progId="Equation.DSMT4">
                  <p:embed/>
                </p:oleObj>
              </mc:Choice>
              <mc:Fallback>
                <p:oleObj name="Equation" r:id="rId7" imgW="1790640" imgH="63468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221163"/>
                        <a:ext cx="5400675" cy="1916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6989" name="Object 13"/>
          <p:cNvGraphicFramePr>
            <a:graphicFrameLocks noChangeAspect="1"/>
          </p:cNvGraphicFramePr>
          <p:nvPr/>
        </p:nvGraphicFramePr>
        <p:xfrm>
          <a:off x="5795963" y="1557338"/>
          <a:ext cx="2305050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6993" name="Equation" r:id="rId9" imgW="1930320" imgH="825480" progId="Equation.DSMT4">
                  <p:embed/>
                </p:oleObj>
              </mc:Choice>
              <mc:Fallback>
                <p:oleObj name="Equation" r:id="rId9" imgW="1930320" imgH="82548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1557338"/>
                        <a:ext cx="2305050" cy="989012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6990" name="Object 14"/>
          <p:cNvGraphicFramePr>
            <a:graphicFrameLocks noChangeAspect="1"/>
          </p:cNvGraphicFramePr>
          <p:nvPr/>
        </p:nvGraphicFramePr>
        <p:xfrm>
          <a:off x="5759450" y="2628900"/>
          <a:ext cx="2773363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6994" name="Equation" r:id="rId11" imgW="1904760" imgH="698400" progId="Equation.DSMT4">
                  <p:embed/>
                </p:oleObj>
              </mc:Choice>
              <mc:Fallback>
                <p:oleObj name="Equation" r:id="rId11" imgW="1904760" imgH="69840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9450" y="2628900"/>
                        <a:ext cx="2773363" cy="102076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063DBE06-310F-4843-B2EF-3FFE4E53BC11}" type="slidenum">
              <a:rPr lang="en-US" altLang="ko-KR"/>
              <a:pPr/>
              <a:t>5</a:t>
            </a:fld>
            <a:endParaRPr lang="en-US" altLang="ko-KR"/>
          </a:p>
        </p:txBody>
      </p:sp>
      <p:sp>
        <p:nvSpPr>
          <p:cNvPr id="1320978" name="Line 18"/>
          <p:cNvSpPr>
            <a:spLocks noChangeShapeType="1"/>
          </p:cNvSpPr>
          <p:nvPr/>
        </p:nvSpPr>
        <p:spPr bwMode="auto">
          <a:xfrm flipV="1">
            <a:off x="7451725" y="5084763"/>
            <a:ext cx="0" cy="1296987"/>
          </a:xfrm>
          <a:prstGeom prst="line">
            <a:avLst/>
          </a:prstGeom>
          <a:noFill/>
          <a:ln w="63500">
            <a:solidFill>
              <a:srgbClr val="CC99FF"/>
            </a:solidFill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320972" name="Line 12"/>
          <p:cNvSpPr>
            <a:spLocks noChangeShapeType="1"/>
          </p:cNvSpPr>
          <p:nvPr/>
        </p:nvSpPr>
        <p:spPr bwMode="auto">
          <a:xfrm>
            <a:off x="5254625" y="5275263"/>
            <a:ext cx="1727200" cy="0"/>
          </a:xfrm>
          <a:prstGeom prst="line">
            <a:avLst/>
          </a:prstGeom>
          <a:noFill/>
          <a:ln w="63500">
            <a:solidFill>
              <a:srgbClr val="CC99FF"/>
            </a:solidFill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320975" name="Line 15"/>
          <p:cNvSpPr>
            <a:spLocks noChangeShapeType="1"/>
          </p:cNvSpPr>
          <p:nvPr/>
        </p:nvSpPr>
        <p:spPr bwMode="auto">
          <a:xfrm>
            <a:off x="5254625" y="5503863"/>
            <a:ext cx="1727200" cy="0"/>
          </a:xfrm>
          <a:prstGeom prst="line">
            <a:avLst/>
          </a:prstGeom>
          <a:noFill/>
          <a:ln w="63500">
            <a:solidFill>
              <a:srgbClr val="CC99FF"/>
            </a:solidFill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320976" name="Line 16"/>
          <p:cNvSpPr>
            <a:spLocks noChangeShapeType="1"/>
          </p:cNvSpPr>
          <p:nvPr/>
        </p:nvSpPr>
        <p:spPr bwMode="auto">
          <a:xfrm>
            <a:off x="5254625" y="5745163"/>
            <a:ext cx="1727200" cy="0"/>
          </a:xfrm>
          <a:prstGeom prst="line">
            <a:avLst/>
          </a:prstGeom>
          <a:noFill/>
          <a:ln w="63500">
            <a:solidFill>
              <a:srgbClr val="CC99FF"/>
            </a:solidFill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320977" name="Line 17"/>
          <p:cNvSpPr>
            <a:spLocks noChangeShapeType="1"/>
          </p:cNvSpPr>
          <p:nvPr/>
        </p:nvSpPr>
        <p:spPr bwMode="auto">
          <a:xfrm>
            <a:off x="5254625" y="6237288"/>
            <a:ext cx="1727200" cy="0"/>
          </a:xfrm>
          <a:prstGeom prst="line">
            <a:avLst/>
          </a:prstGeom>
          <a:noFill/>
          <a:ln w="63500">
            <a:solidFill>
              <a:srgbClr val="CC99FF"/>
            </a:solidFill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320970" name="AutoShape 10"/>
          <p:cNvSpPr>
            <a:spLocks noChangeArrowheads="1"/>
          </p:cNvSpPr>
          <p:nvPr/>
        </p:nvSpPr>
        <p:spPr bwMode="auto">
          <a:xfrm>
            <a:off x="4118988" y="1628775"/>
            <a:ext cx="455612" cy="20193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2700">
            <a:noFill/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320969" name="AutoShape 9"/>
          <p:cNvSpPr>
            <a:spLocks noChangeArrowheads="1"/>
          </p:cNvSpPr>
          <p:nvPr/>
        </p:nvSpPr>
        <p:spPr bwMode="auto">
          <a:xfrm>
            <a:off x="1714500" y="1628775"/>
            <a:ext cx="455613" cy="20193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2700">
            <a:noFill/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320962" name="Rectangle 2"/>
          <p:cNvSpPr>
            <a:spLocks noChangeArrowheads="1"/>
          </p:cNvSpPr>
          <p:nvPr/>
        </p:nvSpPr>
        <p:spPr bwMode="auto">
          <a:xfrm>
            <a:off x="815975" y="163513"/>
            <a:ext cx="5124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행렬 </a:t>
            </a:r>
            <a:r>
              <a:rPr lang="en-US" altLang="ko-KR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L</a:t>
            </a: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과 </a:t>
            </a:r>
            <a:r>
              <a:rPr lang="en-US" altLang="ko-KR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U</a:t>
            </a: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의 계산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(1/5)</a:t>
            </a:r>
          </a:p>
        </p:txBody>
      </p:sp>
      <p:sp>
        <p:nvSpPr>
          <p:cNvPr id="1320963" name="Text Box 3"/>
          <p:cNvSpPr txBox="1">
            <a:spLocks noChangeArrowheads="1"/>
          </p:cNvSpPr>
          <p:nvPr/>
        </p:nvSpPr>
        <p:spPr bwMode="auto">
          <a:xfrm>
            <a:off x="6013450" y="476250"/>
            <a:ext cx="30400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LU Decomposition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320964" name="Text Box 4"/>
          <p:cNvSpPr txBox="1">
            <a:spLocks noChangeArrowheads="1"/>
          </p:cNvSpPr>
          <p:nvPr/>
        </p:nvSpPr>
        <p:spPr bwMode="auto">
          <a:xfrm>
            <a:off x="323850" y="1065213"/>
            <a:ext cx="8640763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 dirty="0">
                <a:ea typeface="HY헤드라인M" pitchFamily="18" charset="-127"/>
              </a:rPr>
              <a:t>행렬 </a:t>
            </a:r>
            <a:r>
              <a:rPr lang="en-US" altLang="ko-KR" sz="2000" b="1" dirty="0">
                <a:ea typeface="HY헤드라인M" pitchFamily="18" charset="-127"/>
              </a:rPr>
              <a:t>L</a:t>
            </a:r>
            <a:r>
              <a:rPr lang="ko-KR" altLang="en-US" sz="2000" dirty="0">
                <a:ea typeface="HY헤드라인M" pitchFamily="18" charset="-127"/>
              </a:rPr>
              <a:t>의 첫 번째 열의 원소 값 구하기</a:t>
            </a:r>
          </a:p>
        </p:txBody>
      </p:sp>
      <p:sp>
        <p:nvSpPr>
          <p:cNvPr id="1320965" name="Text Box 5"/>
          <p:cNvSpPr txBox="1">
            <a:spLocks noChangeArrowheads="1"/>
          </p:cNvSpPr>
          <p:nvPr/>
        </p:nvSpPr>
        <p:spPr bwMode="auto">
          <a:xfrm>
            <a:off x="323850" y="3921125"/>
            <a:ext cx="8640763" cy="803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354013" indent="-354013">
              <a:lnSpc>
                <a:spcPct val="120000"/>
              </a:lnSpc>
              <a:spcAft>
                <a:spcPct val="20000"/>
              </a:spcAft>
              <a:buFont typeface="Wingdings" pitchFamily="2" charset="2"/>
              <a:buNone/>
              <a:tabLst>
                <a:tab pos="354013" algn="l"/>
              </a:tabLst>
            </a:pPr>
            <a:r>
              <a:rPr lang="en-US" altLang="ko-KR" sz="2000" dirty="0">
                <a:ea typeface="HY헤드라인M" pitchFamily="18" charset="-127"/>
                <a:sym typeface="Wingdings" pitchFamily="2" charset="2"/>
              </a:rPr>
              <a:t>	</a:t>
            </a:r>
            <a:r>
              <a:rPr lang="ko-KR" altLang="en-US" sz="2000" dirty="0">
                <a:ea typeface="HY헤드라인M" pitchFamily="18" charset="-127"/>
              </a:rPr>
              <a:t>결과적으로</a:t>
            </a:r>
            <a:r>
              <a:rPr lang="en-US" altLang="ko-KR" sz="2000" dirty="0">
                <a:ea typeface="HY헤드라인M" pitchFamily="18" charset="-127"/>
              </a:rPr>
              <a:t>, </a:t>
            </a:r>
            <a:r>
              <a:rPr lang="ko-KR" altLang="en-US" sz="2000" dirty="0">
                <a:ea typeface="HY헤드라인M" pitchFamily="18" charset="-127"/>
              </a:rPr>
              <a:t>행렬 </a:t>
            </a:r>
            <a:r>
              <a:rPr lang="en-US" altLang="ko-KR" sz="2000" b="1" dirty="0">
                <a:ea typeface="HY헤드라인M" pitchFamily="18" charset="-127"/>
              </a:rPr>
              <a:t>L</a:t>
            </a:r>
            <a:r>
              <a:rPr lang="ko-KR" altLang="en-US" sz="2000" dirty="0">
                <a:ea typeface="HY헤드라인M" pitchFamily="18" charset="-127"/>
              </a:rPr>
              <a:t>의 첫 번째 열의 원소는 행렬 </a:t>
            </a:r>
            <a:r>
              <a:rPr lang="en-US" altLang="ko-KR" sz="2000" b="1" dirty="0">
                <a:ea typeface="HY헤드라인M" pitchFamily="18" charset="-127"/>
              </a:rPr>
              <a:t>A</a:t>
            </a:r>
            <a:r>
              <a:rPr lang="ko-KR" altLang="en-US" sz="2000" dirty="0">
                <a:ea typeface="HY헤드라인M" pitchFamily="18" charset="-127"/>
              </a:rPr>
              <a:t>의 첫 번째 열의 원소와 동일한 값을 가진다</a:t>
            </a:r>
            <a:r>
              <a:rPr lang="en-US" altLang="ko-KR" sz="2000" dirty="0">
                <a:ea typeface="HY헤드라인M" pitchFamily="18" charset="-127"/>
              </a:rPr>
              <a:t>.</a:t>
            </a:r>
          </a:p>
        </p:txBody>
      </p:sp>
      <p:graphicFrame>
        <p:nvGraphicFramePr>
          <p:cNvPr id="1320966" name="Object 6"/>
          <p:cNvGraphicFramePr>
            <a:graphicFrameLocks noChangeAspect="1"/>
          </p:cNvGraphicFramePr>
          <p:nvPr/>
        </p:nvGraphicFramePr>
        <p:xfrm>
          <a:off x="5024438" y="5157788"/>
          <a:ext cx="1974850" cy="1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0972" name="Equation" r:id="rId5" imgW="1282680" imgH="787320" progId="Equation.DSMT4">
                  <p:embed/>
                </p:oleObj>
              </mc:Choice>
              <mc:Fallback>
                <p:oleObj name="Equation" r:id="rId5" imgW="1282680" imgH="78732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4438" y="5157788"/>
                        <a:ext cx="1974850" cy="1214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0967" name="Object 7"/>
          <p:cNvGraphicFramePr>
            <a:graphicFrameLocks noChangeAspect="1"/>
          </p:cNvGraphicFramePr>
          <p:nvPr/>
        </p:nvGraphicFramePr>
        <p:xfrm>
          <a:off x="7019925" y="5157788"/>
          <a:ext cx="1995488" cy="1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0973" name="Equation" r:id="rId7" imgW="1295280" imgH="787320" progId="Equation.DSMT4">
                  <p:embed/>
                </p:oleObj>
              </mc:Choice>
              <mc:Fallback>
                <p:oleObj name="Equation" r:id="rId7" imgW="1295280" imgH="78732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5157788"/>
                        <a:ext cx="1995488" cy="1214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0968" name="Object 8"/>
          <p:cNvGraphicFramePr>
            <a:graphicFrameLocks noChangeAspect="1"/>
          </p:cNvGraphicFramePr>
          <p:nvPr/>
        </p:nvGraphicFramePr>
        <p:xfrm>
          <a:off x="928662" y="1643050"/>
          <a:ext cx="6581775" cy="201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0974" name="Equation" r:id="rId9" imgW="2577960" imgH="787320" progId="Equation.DSMT4">
                  <p:embed/>
                </p:oleObj>
              </mc:Choice>
              <mc:Fallback>
                <p:oleObj name="Equation" r:id="rId9" imgW="2577960" imgH="78732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62" y="1643050"/>
                        <a:ext cx="6581775" cy="201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0971" name="Object 11"/>
          <p:cNvGraphicFramePr>
            <a:graphicFrameLocks noChangeAspect="1"/>
          </p:cNvGraphicFramePr>
          <p:nvPr/>
        </p:nvGraphicFramePr>
        <p:xfrm>
          <a:off x="1458913" y="4941888"/>
          <a:ext cx="249396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0975" name="Equation" r:id="rId11" imgW="812520" imgH="164880" progId="Equation.DSMT4">
                  <p:embed/>
                </p:oleObj>
              </mc:Choice>
              <mc:Fallback>
                <p:oleObj name="Equation" r:id="rId11" imgW="812520" imgH="16488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8913" y="4941888"/>
                        <a:ext cx="2493962" cy="5080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0FBB385B-39AC-480F-93DC-52157D3441F5}" type="slidenum">
              <a:rPr lang="en-US" altLang="ko-KR"/>
              <a:pPr/>
              <a:t>50</a:t>
            </a:fld>
            <a:endParaRPr lang="en-US" altLang="ko-KR"/>
          </a:p>
        </p:txBody>
      </p:sp>
      <p:sp>
        <p:nvSpPr>
          <p:cNvPr id="1427458" name="Rectangle 2"/>
          <p:cNvSpPr>
            <a:spLocks noChangeArrowheads="1"/>
          </p:cNvSpPr>
          <p:nvPr/>
        </p:nvSpPr>
        <p:spPr bwMode="auto">
          <a:xfrm>
            <a:off x="815975" y="163513"/>
            <a:ext cx="7356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삼각 분해를 이용한 역행렬 구하기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– </a:t>
            </a: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예제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(2/2)</a:t>
            </a:r>
          </a:p>
        </p:txBody>
      </p:sp>
      <p:sp>
        <p:nvSpPr>
          <p:cNvPr id="1427459" name="Text Box 3"/>
          <p:cNvSpPr txBox="1">
            <a:spLocks noChangeArrowheads="1"/>
          </p:cNvSpPr>
          <p:nvPr/>
        </p:nvSpPr>
        <p:spPr bwMode="auto">
          <a:xfrm>
            <a:off x="6103938" y="476250"/>
            <a:ext cx="3040062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LU Decomposition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427460" name="Text Box 4"/>
          <p:cNvSpPr txBox="1">
            <a:spLocks noChangeArrowheads="1"/>
          </p:cNvSpPr>
          <p:nvPr/>
        </p:nvSpPr>
        <p:spPr bwMode="auto">
          <a:xfrm>
            <a:off x="323850" y="1065213"/>
            <a:ext cx="8640763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앞서 구한 식을 사용하여</a:t>
            </a:r>
            <a:r>
              <a:rPr lang="en-US" altLang="ko-KR" sz="2000">
                <a:ea typeface="HY헤드라인M" pitchFamily="18" charset="-127"/>
              </a:rPr>
              <a:t>, </a:t>
            </a:r>
            <a:r>
              <a:rPr lang="ko-KR" altLang="en-US" sz="2000">
                <a:ea typeface="HY헤드라인M" pitchFamily="18" charset="-127"/>
              </a:rPr>
              <a:t>행렬 </a:t>
            </a:r>
            <a:r>
              <a:rPr lang="en-US" altLang="ko-KR" sz="2000">
                <a:ea typeface="HY헤드라인M" pitchFamily="18" charset="-127"/>
              </a:rPr>
              <a:t>L</a:t>
            </a:r>
            <a:r>
              <a:rPr lang="ko-KR" altLang="en-US" sz="2000">
                <a:ea typeface="HY헤드라인M" pitchFamily="18" charset="-127"/>
              </a:rPr>
              <a:t>과 </a:t>
            </a:r>
            <a:r>
              <a:rPr lang="en-US" altLang="ko-KR" sz="2000">
                <a:ea typeface="HY헤드라인M" pitchFamily="18" charset="-127"/>
              </a:rPr>
              <a:t>U</a:t>
            </a:r>
            <a:r>
              <a:rPr lang="ko-KR" altLang="en-US" sz="2000">
                <a:ea typeface="HY헤드라인M" pitchFamily="18" charset="-127"/>
              </a:rPr>
              <a:t>의 역행렬을 구하면 다음과 같다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sp>
        <p:nvSpPr>
          <p:cNvPr id="1427462" name="Text Box 6"/>
          <p:cNvSpPr txBox="1">
            <a:spLocks noChangeArrowheads="1"/>
          </p:cNvSpPr>
          <p:nvPr/>
        </p:nvSpPr>
        <p:spPr bwMode="auto">
          <a:xfrm>
            <a:off x="323850" y="4214813"/>
            <a:ext cx="3455988" cy="8032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행렬 </a:t>
            </a:r>
            <a:r>
              <a:rPr lang="en-US" altLang="ko-KR" sz="2000">
                <a:ea typeface="HY헤드라인M" pitchFamily="18" charset="-127"/>
              </a:rPr>
              <a:t>L</a:t>
            </a:r>
            <a:r>
              <a:rPr lang="en-US" altLang="ko-KR" sz="2000" baseline="30000">
                <a:ea typeface="HY헤드라인M" pitchFamily="18" charset="-127"/>
              </a:rPr>
              <a:t>-1</a:t>
            </a:r>
            <a:r>
              <a:rPr lang="ko-KR" altLang="en-US" sz="2000">
                <a:ea typeface="HY헤드라인M" pitchFamily="18" charset="-127"/>
              </a:rPr>
              <a:t>와 </a:t>
            </a:r>
            <a:r>
              <a:rPr lang="en-US" altLang="ko-KR" sz="2000">
                <a:ea typeface="HY헤드라인M" pitchFamily="18" charset="-127"/>
              </a:rPr>
              <a:t>U</a:t>
            </a:r>
            <a:r>
              <a:rPr lang="en-US" altLang="ko-KR" sz="2000" baseline="30000">
                <a:ea typeface="HY헤드라인M" pitchFamily="18" charset="-127"/>
              </a:rPr>
              <a:t>-1</a:t>
            </a:r>
            <a:r>
              <a:rPr lang="ko-KR" altLang="en-US" sz="2000">
                <a:ea typeface="HY헤드라인M" pitchFamily="18" charset="-127"/>
              </a:rPr>
              <a:t>를 곱하여</a:t>
            </a:r>
            <a:r>
              <a:rPr lang="en-US" altLang="ko-KR" sz="2000">
                <a:ea typeface="HY헤드라인M" pitchFamily="18" charset="-127"/>
              </a:rPr>
              <a:t>,</a:t>
            </a:r>
            <a:br>
              <a:rPr lang="en-US" altLang="ko-KR" sz="2000">
                <a:ea typeface="HY헤드라인M" pitchFamily="18" charset="-127"/>
              </a:rPr>
            </a:br>
            <a:r>
              <a:rPr lang="ko-KR" altLang="en-US" sz="2000">
                <a:ea typeface="HY헤드라인M" pitchFamily="18" charset="-127"/>
              </a:rPr>
              <a:t>행렬 </a:t>
            </a:r>
            <a:r>
              <a:rPr lang="en-US" altLang="ko-KR" sz="2000">
                <a:ea typeface="HY헤드라인M" pitchFamily="18" charset="-127"/>
              </a:rPr>
              <a:t>A</a:t>
            </a:r>
            <a:r>
              <a:rPr lang="ko-KR" altLang="en-US" sz="2000">
                <a:ea typeface="HY헤드라인M" pitchFamily="18" charset="-127"/>
              </a:rPr>
              <a:t>의 역행렬을 구한다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graphicFrame>
        <p:nvGraphicFramePr>
          <p:cNvPr id="1427463" name="Object 7"/>
          <p:cNvGraphicFramePr>
            <a:graphicFrameLocks noChangeAspect="1"/>
          </p:cNvGraphicFramePr>
          <p:nvPr/>
        </p:nvGraphicFramePr>
        <p:xfrm>
          <a:off x="827088" y="1557338"/>
          <a:ext cx="4824412" cy="227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7465" name="Equation" r:id="rId5" imgW="2158920" imgH="1015920" progId="Equation.DSMT4">
                  <p:embed/>
                </p:oleObj>
              </mc:Choice>
              <mc:Fallback>
                <p:oleObj name="Equation" r:id="rId5" imgW="2158920" imgH="101592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557338"/>
                        <a:ext cx="4824412" cy="2271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7464" name="Object 8"/>
          <p:cNvGraphicFramePr>
            <a:graphicFrameLocks noChangeAspect="1"/>
          </p:cNvGraphicFramePr>
          <p:nvPr/>
        </p:nvGraphicFramePr>
        <p:xfrm>
          <a:off x="3924300" y="3849688"/>
          <a:ext cx="4306888" cy="257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7466" name="Equation" r:id="rId7" imgW="1701720" imgH="1015920" progId="Equation.DSMT4">
                  <p:embed/>
                </p:oleObj>
              </mc:Choice>
              <mc:Fallback>
                <p:oleObj name="Equation" r:id="rId7" imgW="1701720" imgH="101592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3849688"/>
                        <a:ext cx="4306888" cy="2571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61F58DDC-5E8C-4D8A-8813-BBE07836F749}" type="slidenum">
              <a:rPr lang="en-US" altLang="ko-KR"/>
              <a:pPr/>
              <a:t>51</a:t>
            </a:fld>
            <a:endParaRPr lang="en-US" altLang="ko-KR"/>
          </a:p>
        </p:txBody>
      </p:sp>
      <p:sp>
        <p:nvSpPr>
          <p:cNvPr id="1409026" name="Rectangle 2"/>
          <p:cNvSpPr>
            <a:spLocks noChangeArrowheads="1"/>
          </p:cNvSpPr>
          <p:nvPr/>
        </p:nvSpPr>
        <p:spPr bwMode="auto">
          <a:xfrm>
            <a:off x="815975" y="163513"/>
            <a:ext cx="7356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삼각 분해를 이용한 역행렬 구하기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– </a:t>
            </a: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알고리즘</a:t>
            </a:r>
          </a:p>
        </p:txBody>
      </p:sp>
      <p:sp>
        <p:nvSpPr>
          <p:cNvPr id="1409027" name="Text Box 3"/>
          <p:cNvSpPr txBox="1">
            <a:spLocks noChangeArrowheads="1"/>
          </p:cNvSpPr>
          <p:nvPr/>
        </p:nvSpPr>
        <p:spPr bwMode="auto">
          <a:xfrm>
            <a:off x="6013450" y="476250"/>
            <a:ext cx="30400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LU Decomposition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409029" name="Rectangle 5"/>
          <p:cNvSpPr>
            <a:spLocks noChangeArrowheads="1"/>
          </p:cNvSpPr>
          <p:nvPr/>
        </p:nvSpPr>
        <p:spPr bwMode="auto">
          <a:xfrm>
            <a:off x="250825" y="887413"/>
            <a:ext cx="8640763" cy="5462587"/>
          </a:xfrm>
          <a:prstGeom prst="rect">
            <a:avLst/>
          </a:prstGeom>
          <a:solidFill>
            <a:srgbClr val="DDDDDD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180000" tIns="72000" rIns="36000" bIns="72000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 sz="1800" b="1"/>
              <a:t>procedure</a:t>
            </a:r>
            <a:r>
              <a:rPr kumimoji="0" lang="en-US" altLang="ko-KR" sz="1800"/>
              <a:t> </a:t>
            </a:r>
            <a:r>
              <a:rPr kumimoji="0" lang="en-US" altLang="ko-KR" sz="1800" i="1"/>
              <a:t>LUinverse</a:t>
            </a:r>
            <a:r>
              <a:rPr kumimoji="0" lang="en-US" altLang="ko-KR" sz="1800"/>
              <a:t>(</a:t>
            </a:r>
            <a:r>
              <a:rPr kumimoji="0" lang="en-US" altLang="ko-KR" sz="1800" i="1"/>
              <a:t>a</a:t>
            </a:r>
            <a:r>
              <a:rPr kumimoji="0" lang="en-US" altLang="ko-KR" sz="1800" i="1" baseline="-25000"/>
              <a:t>ij</a:t>
            </a:r>
            <a:r>
              <a:rPr kumimoji="0" lang="en-US" altLang="ko-KR" sz="1800"/>
              <a:t>: real numbers, </a:t>
            </a:r>
            <a:r>
              <a:rPr kumimoji="0" lang="en-US" altLang="ko-KR" sz="1800" i="1"/>
              <a:t>n</a:t>
            </a:r>
            <a:r>
              <a:rPr kumimoji="0" lang="en-US" altLang="ko-KR" sz="1800"/>
              <a:t>: integer)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 sz="1800"/>
              <a:t>{ [</a:t>
            </a:r>
            <a:r>
              <a:rPr kumimoji="0" lang="en-US" altLang="ko-KR" sz="1800" i="1"/>
              <a:t>a</a:t>
            </a:r>
            <a:r>
              <a:rPr kumimoji="0" lang="en-US" altLang="ko-KR" sz="1800" i="1" baseline="-25000"/>
              <a:t>ij</a:t>
            </a:r>
            <a:r>
              <a:rPr kumimoji="0" lang="en-US" altLang="ko-KR" sz="1800"/>
              <a:t>] is an </a:t>
            </a:r>
            <a:r>
              <a:rPr kumimoji="0" lang="en-US" altLang="ko-KR" sz="1800" i="1"/>
              <a:t>n</a:t>
            </a:r>
            <a:r>
              <a:rPr kumimoji="0" lang="en-US" altLang="ko-KR" sz="1800"/>
              <a:t>x</a:t>
            </a:r>
            <a:r>
              <a:rPr kumimoji="0" lang="en-US" altLang="ko-KR" sz="1800" i="1"/>
              <a:t>n</a:t>
            </a:r>
            <a:r>
              <a:rPr kumimoji="0" lang="en-US" altLang="ko-KR" sz="1800"/>
              <a:t> matrix for coefficients. (1 </a:t>
            </a:r>
            <a:r>
              <a:rPr kumimoji="0" lang="en-US" altLang="ko-KR" sz="1800">
                <a:sym typeface="Symbol" pitchFamily="18" charset="2"/>
              </a:rPr>
              <a:t></a:t>
            </a:r>
            <a:r>
              <a:rPr kumimoji="0" lang="en-US" altLang="ko-KR" sz="1800"/>
              <a:t> </a:t>
            </a:r>
            <a:r>
              <a:rPr kumimoji="0" lang="en-US" altLang="ko-KR" sz="1800" i="1"/>
              <a:t>i</a:t>
            </a:r>
            <a:r>
              <a:rPr kumimoji="0" lang="en-US" altLang="ko-KR" sz="1800"/>
              <a:t>,</a:t>
            </a:r>
            <a:r>
              <a:rPr kumimoji="0" lang="en-US" altLang="ko-KR" sz="1800" i="1"/>
              <a:t>j</a:t>
            </a:r>
            <a:r>
              <a:rPr kumimoji="0" lang="en-US" altLang="ko-KR" sz="1800"/>
              <a:t> </a:t>
            </a:r>
            <a:r>
              <a:rPr kumimoji="0" lang="en-US" altLang="ko-KR" sz="1800">
                <a:sym typeface="Symbol" pitchFamily="18" charset="2"/>
              </a:rPr>
              <a:t> </a:t>
            </a:r>
            <a:r>
              <a:rPr kumimoji="0" lang="en-US" altLang="ko-KR" sz="1800" i="1">
                <a:sym typeface="Symbol" pitchFamily="18" charset="2"/>
              </a:rPr>
              <a:t>n</a:t>
            </a:r>
            <a:r>
              <a:rPr kumimoji="0" lang="en-US" altLang="ko-KR" sz="1800"/>
              <a:t>)}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 sz="1800"/>
              <a:t>{ </a:t>
            </a:r>
            <a:r>
              <a:rPr kumimoji="0" lang="en-US" altLang="ko-KR" sz="1800" i="1"/>
              <a:t>n</a:t>
            </a:r>
            <a:r>
              <a:rPr kumimoji="0" lang="en-US" altLang="ko-KR" sz="1800"/>
              <a:t> is # of columns(= # of rows).}</a:t>
            </a:r>
          </a:p>
          <a:p>
            <a:pPr>
              <a:lnSpc>
                <a:spcPct val="115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endParaRPr kumimoji="0" lang="en-US" altLang="ko-KR" sz="1800"/>
          </a:p>
          <a:p>
            <a:pPr>
              <a:lnSpc>
                <a:spcPct val="115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 sz="1800"/>
              <a:t>	[</a:t>
            </a:r>
            <a:r>
              <a:rPr kumimoji="0" lang="en-US" altLang="ko-KR" sz="1800" i="1"/>
              <a:t>l</a:t>
            </a:r>
            <a:r>
              <a:rPr kumimoji="0" lang="en-US" altLang="ko-KR" sz="1800" i="1" baseline="-25000"/>
              <a:t>ij</a:t>
            </a:r>
            <a:r>
              <a:rPr kumimoji="0" lang="en-US" altLang="ko-KR" sz="1800"/>
              <a:t>], [</a:t>
            </a:r>
            <a:r>
              <a:rPr kumimoji="0" lang="en-US" altLang="ko-KR" sz="1800" i="1"/>
              <a:t>u</a:t>
            </a:r>
            <a:r>
              <a:rPr kumimoji="0" lang="en-US" altLang="ko-KR" sz="1800" i="1" baseline="-25000"/>
              <a:t>ij</a:t>
            </a:r>
            <a:r>
              <a:rPr kumimoji="0" lang="en-US" altLang="ko-KR" sz="1800"/>
              <a:t>] := </a:t>
            </a:r>
            <a:r>
              <a:rPr kumimoji="0" lang="en-US" altLang="ko-KR" sz="1800" i="1">
                <a:solidFill>
                  <a:schemeClr val="accent2"/>
                </a:solidFill>
              </a:rPr>
              <a:t>LUmatrices</a:t>
            </a:r>
            <a:r>
              <a:rPr kumimoji="0" lang="en-US" altLang="ko-KR" sz="1800"/>
              <a:t>(</a:t>
            </a:r>
            <a:r>
              <a:rPr kumimoji="0" lang="en-US" altLang="ko-KR" sz="1800" i="1"/>
              <a:t>a</a:t>
            </a:r>
            <a:r>
              <a:rPr kumimoji="0" lang="en-US" altLang="ko-KR" sz="1800" i="1" baseline="-25000"/>
              <a:t>ij</a:t>
            </a:r>
            <a:r>
              <a:rPr kumimoji="0" lang="en-US" altLang="ko-KR" sz="1800"/>
              <a:t>, </a:t>
            </a:r>
            <a:r>
              <a:rPr kumimoji="0" lang="en-US" altLang="ko-KR" sz="1800" i="1"/>
              <a:t>n</a:t>
            </a:r>
            <a:r>
              <a:rPr kumimoji="0" lang="en-US" altLang="ko-KR" sz="1800"/>
              <a:t>);  // get matrices </a:t>
            </a:r>
            <a:r>
              <a:rPr kumimoji="0" lang="en-US" altLang="ko-KR" sz="1800" i="1"/>
              <a:t>L</a:t>
            </a:r>
            <a:r>
              <a:rPr kumimoji="0" lang="en-US" altLang="ko-KR" sz="1800"/>
              <a:t> and </a:t>
            </a:r>
            <a:r>
              <a:rPr kumimoji="0" lang="en-US" altLang="ko-KR" sz="1800" i="1"/>
              <a:t>U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endParaRPr kumimoji="0" lang="en-US" altLang="ko-KR" sz="1800"/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 sz="1800"/>
              <a:t>	Set </a:t>
            </a:r>
            <a:r>
              <a:rPr kumimoji="0" lang="en-US" altLang="ko-KR" sz="1800" i="1"/>
              <a:t>z</a:t>
            </a:r>
            <a:r>
              <a:rPr kumimoji="0" lang="en-US" altLang="ko-KR" sz="1800" i="1" baseline="-25000"/>
              <a:t>ij</a:t>
            </a:r>
            <a:r>
              <a:rPr kumimoji="0" lang="en-US" altLang="ko-KR" sz="1800"/>
              <a:t> and </a:t>
            </a:r>
            <a:r>
              <a:rPr kumimoji="0" lang="en-US" altLang="ko-KR" sz="1800" i="1"/>
              <a:t>v</a:t>
            </a:r>
            <a:r>
              <a:rPr kumimoji="0" lang="en-US" altLang="ko-KR" sz="1800" i="1" baseline="-25000"/>
              <a:t>ij</a:t>
            </a:r>
            <a:r>
              <a:rPr kumimoji="0" lang="en-US" altLang="ko-KR" sz="1800"/>
              <a:t> to 0 for every </a:t>
            </a:r>
            <a:r>
              <a:rPr kumimoji="0" lang="en-US" altLang="ko-KR" sz="1800" i="1"/>
              <a:t>i</a:t>
            </a:r>
            <a:r>
              <a:rPr kumimoji="0" lang="en-US" altLang="ko-KR" sz="1800"/>
              <a:t> and </a:t>
            </a:r>
            <a:r>
              <a:rPr kumimoji="0" lang="en-US" altLang="ko-KR" sz="1800" i="1"/>
              <a:t>j</a:t>
            </a:r>
            <a:r>
              <a:rPr kumimoji="0" lang="en-US" altLang="ko-KR" sz="1800"/>
              <a:t>;</a:t>
            </a:r>
            <a:endParaRPr kumimoji="0" lang="en-US" altLang="ko-KR" sz="1800" i="1"/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endParaRPr kumimoji="0" lang="en-US" altLang="ko-KR" sz="1800"/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 sz="1800"/>
              <a:t>	</a:t>
            </a:r>
            <a:r>
              <a:rPr kumimoji="0" lang="en-US" altLang="ko-KR" sz="1800" b="1"/>
              <a:t>for</a:t>
            </a:r>
            <a:r>
              <a:rPr kumimoji="0" lang="en-US" altLang="ko-KR" sz="1800"/>
              <a:t> </a:t>
            </a:r>
            <a:r>
              <a:rPr kumimoji="0" lang="en-US" altLang="ko-KR" sz="1800" i="1"/>
              <a:t>j</a:t>
            </a:r>
            <a:r>
              <a:rPr kumimoji="0" lang="en-US" altLang="ko-KR" sz="1800"/>
              <a:t> := 1 </a:t>
            </a:r>
            <a:r>
              <a:rPr kumimoji="0" lang="en-US" altLang="ko-KR" sz="1800" b="1"/>
              <a:t>to</a:t>
            </a:r>
            <a:r>
              <a:rPr kumimoji="0" lang="en-US" altLang="ko-KR" sz="1800"/>
              <a:t> </a:t>
            </a:r>
            <a:r>
              <a:rPr kumimoji="0" lang="en-US" altLang="ko-KR" sz="1800" i="1"/>
              <a:t>n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 sz="1800"/>
              <a:t>		 </a:t>
            </a:r>
            <a:r>
              <a:rPr kumimoji="0" lang="en-US" altLang="ko-KR" sz="1800" i="1"/>
              <a:t>z</a:t>
            </a:r>
            <a:r>
              <a:rPr kumimoji="0" lang="en-US" altLang="ko-KR" sz="1800" i="1" baseline="-25000"/>
              <a:t>jj</a:t>
            </a:r>
            <a:r>
              <a:rPr kumimoji="0" lang="en-US" altLang="ko-KR" sz="1800"/>
              <a:t> := 1/</a:t>
            </a:r>
            <a:r>
              <a:rPr kumimoji="0" lang="en-US" altLang="ko-KR" sz="1800" i="1"/>
              <a:t>l</a:t>
            </a:r>
            <a:r>
              <a:rPr kumimoji="0" lang="en-US" altLang="ko-KR" sz="1800" i="1" baseline="-25000"/>
              <a:t>jj</a:t>
            </a:r>
            <a:r>
              <a:rPr kumimoji="0" lang="en-US" altLang="ko-KR" sz="1800"/>
              <a:t>; 		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 sz="1800" b="1"/>
              <a:t>		for</a:t>
            </a:r>
            <a:r>
              <a:rPr kumimoji="0" lang="en-US" altLang="ko-KR" sz="1800"/>
              <a:t> </a:t>
            </a:r>
            <a:r>
              <a:rPr kumimoji="0" lang="en-US" altLang="ko-KR" sz="1800" i="1"/>
              <a:t>i</a:t>
            </a:r>
            <a:r>
              <a:rPr kumimoji="0" lang="en-US" altLang="ko-KR" sz="1800"/>
              <a:t> := </a:t>
            </a:r>
            <a:r>
              <a:rPr kumimoji="0" lang="en-US" altLang="ko-KR" sz="1800" i="1"/>
              <a:t>j</a:t>
            </a:r>
            <a:r>
              <a:rPr kumimoji="0" lang="en-US" altLang="ko-KR" sz="1800"/>
              <a:t>+1 </a:t>
            </a:r>
            <a:r>
              <a:rPr kumimoji="0" lang="en-US" altLang="ko-KR" sz="1800" b="1"/>
              <a:t>to</a:t>
            </a:r>
            <a:r>
              <a:rPr kumimoji="0" lang="en-US" altLang="ko-KR" sz="1800"/>
              <a:t> </a:t>
            </a:r>
            <a:r>
              <a:rPr kumimoji="0" lang="en-US" altLang="ko-KR" sz="1800" i="1"/>
              <a:t>n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 sz="1800"/>
              <a:t>					</a:t>
            </a:r>
            <a:r>
              <a:rPr kumimoji="0" lang="en-US" altLang="ko-KR" sz="1800" i="1"/>
              <a:t>z</a:t>
            </a:r>
            <a:r>
              <a:rPr kumimoji="0" lang="en-US" altLang="ko-KR" sz="1800" i="1" baseline="-25000"/>
              <a:t>ij</a:t>
            </a:r>
            <a:r>
              <a:rPr kumimoji="0" lang="en-US" altLang="ko-KR" sz="1800"/>
              <a:t>  :=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endParaRPr kumimoji="0" lang="en-US" altLang="ko-KR" sz="1800"/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 sz="1800"/>
              <a:t>	</a:t>
            </a:r>
            <a:r>
              <a:rPr kumimoji="0" lang="en-US" altLang="ko-KR" sz="1800" b="1"/>
              <a:t>for</a:t>
            </a:r>
            <a:r>
              <a:rPr kumimoji="0" lang="en-US" altLang="ko-KR" sz="1800"/>
              <a:t> </a:t>
            </a:r>
            <a:r>
              <a:rPr kumimoji="0" lang="en-US" altLang="ko-KR" sz="1800" i="1"/>
              <a:t>i</a:t>
            </a:r>
            <a:r>
              <a:rPr kumimoji="0" lang="en-US" altLang="ko-KR" sz="1800"/>
              <a:t> := 1 to </a:t>
            </a:r>
            <a:r>
              <a:rPr kumimoji="0" lang="en-US" altLang="ko-KR" sz="1800" i="1"/>
              <a:t>n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 sz="1800" i="1"/>
              <a:t>		v</a:t>
            </a:r>
            <a:r>
              <a:rPr kumimoji="0" lang="en-US" altLang="ko-KR" sz="1800" i="1" baseline="-25000"/>
              <a:t>ii</a:t>
            </a:r>
            <a:r>
              <a:rPr kumimoji="0" lang="en-US" altLang="ko-KR" sz="1800"/>
              <a:t>  := 1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 sz="1800"/>
              <a:t>		</a:t>
            </a:r>
            <a:r>
              <a:rPr kumimoji="0" lang="en-US" altLang="ko-KR" sz="1800" b="1"/>
              <a:t>for</a:t>
            </a:r>
            <a:r>
              <a:rPr kumimoji="0" lang="en-US" altLang="ko-KR" sz="1800"/>
              <a:t> </a:t>
            </a:r>
            <a:r>
              <a:rPr kumimoji="0" lang="en-US" altLang="ko-KR" sz="1800" i="1"/>
              <a:t>j</a:t>
            </a:r>
            <a:r>
              <a:rPr kumimoji="0" lang="en-US" altLang="ko-KR" sz="1800"/>
              <a:t> := </a:t>
            </a:r>
            <a:r>
              <a:rPr kumimoji="0" lang="en-US" altLang="ko-KR" sz="1800" i="1"/>
              <a:t>i</a:t>
            </a:r>
            <a:r>
              <a:rPr kumimoji="0" lang="en-US" altLang="ko-KR" sz="1800"/>
              <a:t>+1 </a:t>
            </a:r>
            <a:r>
              <a:rPr kumimoji="0" lang="en-US" altLang="ko-KR" sz="1800" b="1"/>
              <a:t>to</a:t>
            </a:r>
            <a:r>
              <a:rPr kumimoji="0" lang="en-US" altLang="ko-KR" sz="1800"/>
              <a:t> </a:t>
            </a:r>
            <a:r>
              <a:rPr kumimoji="0" lang="en-US" altLang="ko-KR" sz="1800" i="1"/>
              <a:t>n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 sz="1800"/>
              <a:t>				 	</a:t>
            </a:r>
            <a:r>
              <a:rPr kumimoji="0" lang="en-US" altLang="ko-KR" sz="1800" i="1"/>
              <a:t>v</a:t>
            </a:r>
            <a:r>
              <a:rPr kumimoji="0" lang="en-US" altLang="ko-KR" sz="1800" i="1" baseline="-25000"/>
              <a:t>ij</a:t>
            </a:r>
            <a:r>
              <a:rPr kumimoji="0" lang="en-US" altLang="ko-KR" sz="1800"/>
              <a:t>  := </a:t>
            </a:r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endParaRPr kumimoji="0" lang="en-US" altLang="ko-KR" sz="1800"/>
          </a:p>
          <a:p>
            <a:pPr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358775" algn="l"/>
                <a:tab pos="685800" algn="l"/>
                <a:tab pos="1074738" algn="l"/>
                <a:tab pos="1433513" algn="l"/>
                <a:tab pos="1792288" algn="l"/>
                <a:tab pos="2157413" algn="l"/>
                <a:tab pos="2511425" algn="l"/>
              </a:tabLst>
            </a:pPr>
            <a:r>
              <a:rPr kumimoji="0" lang="en-US" altLang="ko-KR" sz="1800"/>
              <a:t>	</a:t>
            </a:r>
            <a:r>
              <a:rPr kumimoji="0" lang="en-US" altLang="ko-KR" sz="1800" b="1"/>
              <a:t>return</a:t>
            </a:r>
            <a:r>
              <a:rPr kumimoji="0" lang="en-US" altLang="ko-KR" sz="1800"/>
              <a:t> [</a:t>
            </a:r>
            <a:r>
              <a:rPr kumimoji="0" lang="en-US" altLang="ko-KR" sz="1800" i="1"/>
              <a:t>v</a:t>
            </a:r>
            <a:r>
              <a:rPr kumimoji="0" lang="en-US" altLang="ko-KR" sz="1800" i="1" baseline="-25000"/>
              <a:t>ij</a:t>
            </a:r>
            <a:r>
              <a:rPr kumimoji="0" lang="en-US" altLang="ko-KR" sz="1800"/>
              <a:t>][</a:t>
            </a:r>
            <a:r>
              <a:rPr kumimoji="0" lang="en-US" altLang="ko-KR" sz="1800" i="1"/>
              <a:t>z</a:t>
            </a:r>
            <a:r>
              <a:rPr kumimoji="0" lang="en-US" altLang="ko-KR" sz="1800" i="1" baseline="-25000"/>
              <a:t>ij</a:t>
            </a:r>
            <a:r>
              <a:rPr kumimoji="0" lang="en-US" altLang="ko-KR" sz="1800"/>
              <a:t>];</a:t>
            </a:r>
          </a:p>
        </p:txBody>
      </p:sp>
      <p:graphicFrame>
        <p:nvGraphicFramePr>
          <p:cNvPr id="1409032" name="Object 8"/>
          <p:cNvGraphicFramePr>
            <a:graphicFrameLocks noChangeAspect="1"/>
          </p:cNvGraphicFramePr>
          <p:nvPr/>
        </p:nvGraphicFramePr>
        <p:xfrm>
          <a:off x="2843213" y="3789363"/>
          <a:ext cx="1439862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9045" name="Equation" r:id="rId4" imgW="558720" imgH="355320" progId="Equation.DSMT4">
                  <p:embed/>
                </p:oleObj>
              </mc:Choice>
              <mc:Fallback>
                <p:oleObj name="Equation" r:id="rId4" imgW="558720" imgH="35532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3789363"/>
                        <a:ext cx="1439862" cy="920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9033" name="Object 9"/>
          <p:cNvGraphicFramePr>
            <a:graphicFrameLocks noChangeAspect="1"/>
          </p:cNvGraphicFramePr>
          <p:nvPr/>
        </p:nvGraphicFramePr>
        <p:xfrm>
          <a:off x="2916238" y="5159375"/>
          <a:ext cx="1176337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9046" name="Equation" r:id="rId6" imgW="469800" imgH="342720" progId="Equation.DSMT4">
                  <p:embed/>
                </p:oleObj>
              </mc:Choice>
              <mc:Fallback>
                <p:oleObj name="Equation" r:id="rId6" imgW="469800" imgH="34272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5159375"/>
                        <a:ext cx="1176337" cy="862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9034" name="Rectangle 10"/>
          <p:cNvSpPr>
            <a:spLocks noChangeArrowheads="1"/>
          </p:cNvSpPr>
          <p:nvPr/>
        </p:nvSpPr>
        <p:spPr bwMode="auto">
          <a:xfrm>
            <a:off x="400050" y="2074863"/>
            <a:ext cx="7556500" cy="430212"/>
          </a:xfrm>
          <a:prstGeom prst="rect">
            <a:avLst/>
          </a:prstGeom>
          <a:noFill/>
          <a:ln w="19050">
            <a:solidFill>
              <a:srgbClr val="9900CC"/>
            </a:solidFill>
            <a:prstDash val="sysDot"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409036" name="Rectangle 12"/>
          <p:cNvSpPr>
            <a:spLocks noChangeArrowheads="1"/>
          </p:cNvSpPr>
          <p:nvPr/>
        </p:nvSpPr>
        <p:spPr bwMode="auto">
          <a:xfrm>
            <a:off x="395288" y="2638425"/>
            <a:ext cx="7556500" cy="430213"/>
          </a:xfrm>
          <a:prstGeom prst="rect">
            <a:avLst/>
          </a:prstGeom>
          <a:noFill/>
          <a:ln w="19050">
            <a:solidFill>
              <a:srgbClr val="9900CC"/>
            </a:solidFill>
            <a:prstDash val="sysDot"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409037" name="Rectangle 13"/>
          <p:cNvSpPr>
            <a:spLocks noChangeArrowheads="1"/>
          </p:cNvSpPr>
          <p:nvPr/>
        </p:nvSpPr>
        <p:spPr bwMode="auto">
          <a:xfrm>
            <a:off x="390525" y="3201988"/>
            <a:ext cx="7556500" cy="1450975"/>
          </a:xfrm>
          <a:prstGeom prst="rect">
            <a:avLst/>
          </a:prstGeom>
          <a:noFill/>
          <a:ln w="19050">
            <a:solidFill>
              <a:srgbClr val="9900CC"/>
            </a:solidFill>
            <a:prstDash val="sysDot"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409038" name="Rectangle 14"/>
          <p:cNvSpPr>
            <a:spLocks noChangeArrowheads="1"/>
          </p:cNvSpPr>
          <p:nvPr/>
        </p:nvSpPr>
        <p:spPr bwMode="auto">
          <a:xfrm>
            <a:off x="385763" y="4641850"/>
            <a:ext cx="7556500" cy="1379538"/>
          </a:xfrm>
          <a:prstGeom prst="rect">
            <a:avLst/>
          </a:prstGeom>
          <a:noFill/>
          <a:ln w="19050">
            <a:solidFill>
              <a:srgbClr val="9900CC"/>
            </a:solidFill>
            <a:prstDash val="sysDot"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409039" name="Rectangle 15"/>
          <p:cNvSpPr>
            <a:spLocks noChangeArrowheads="1"/>
          </p:cNvSpPr>
          <p:nvPr/>
        </p:nvSpPr>
        <p:spPr bwMode="auto">
          <a:xfrm>
            <a:off x="381000" y="6010275"/>
            <a:ext cx="7556500" cy="298450"/>
          </a:xfrm>
          <a:prstGeom prst="rect">
            <a:avLst/>
          </a:prstGeom>
          <a:noFill/>
          <a:ln w="19050">
            <a:solidFill>
              <a:srgbClr val="9900CC"/>
            </a:solidFill>
            <a:prstDash val="sysDot"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409043" name="Object 19"/>
          <p:cNvGraphicFramePr>
            <a:graphicFrameLocks noChangeAspect="1"/>
          </p:cNvGraphicFramePr>
          <p:nvPr/>
        </p:nvGraphicFramePr>
        <p:xfrm>
          <a:off x="4643438" y="3286124"/>
          <a:ext cx="2998607" cy="1285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9047" name="Equation" r:id="rId8" imgW="1930320" imgH="825480" progId="Equation.DSMT4">
                  <p:embed/>
                </p:oleObj>
              </mc:Choice>
              <mc:Fallback>
                <p:oleObj name="Equation" r:id="rId8" imgW="1930320" imgH="82548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3286124"/>
                        <a:ext cx="2998607" cy="128588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9044" name="Object 20"/>
          <p:cNvGraphicFramePr>
            <a:graphicFrameLocks noChangeAspect="1"/>
          </p:cNvGraphicFramePr>
          <p:nvPr/>
        </p:nvGraphicFramePr>
        <p:xfrm>
          <a:off x="4643438" y="4784725"/>
          <a:ext cx="3107977" cy="1144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9048" name="Equation" r:id="rId10" imgW="1904760" imgH="698400" progId="Equation.DSMT4">
                  <p:embed/>
                </p:oleObj>
              </mc:Choice>
              <mc:Fallback>
                <p:oleObj name="Equation" r:id="rId10" imgW="1904760" imgH="69840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4784725"/>
                        <a:ext cx="3107977" cy="114460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0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0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09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09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9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9034" grpId="0" animBg="1"/>
      <p:bldP spid="1409036" grpId="0" animBg="1"/>
      <p:bldP spid="1409037" grpId="0" animBg="1"/>
      <p:bldP spid="1409038" grpId="0" animBg="1"/>
      <p:bldP spid="140903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70BD3692-4DD8-4AEB-99B0-ADB0400F0B1B}" type="slidenum">
              <a:rPr lang="en-US" altLang="ko-KR"/>
              <a:pPr/>
              <a:t>52</a:t>
            </a:fld>
            <a:endParaRPr lang="en-US" altLang="ko-KR"/>
          </a:p>
        </p:txBody>
      </p:sp>
      <p:sp>
        <p:nvSpPr>
          <p:cNvPr id="1411074" name="Rectangle 2"/>
          <p:cNvSpPr>
            <a:spLocks noChangeArrowheads="1"/>
          </p:cNvSpPr>
          <p:nvPr/>
        </p:nvSpPr>
        <p:spPr bwMode="auto">
          <a:xfrm>
            <a:off x="815975" y="163513"/>
            <a:ext cx="7356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삼각 분해를 이용한 역행렬 구하기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– </a:t>
            </a: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프로그램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(1/5)</a:t>
            </a:r>
          </a:p>
        </p:txBody>
      </p:sp>
      <p:sp>
        <p:nvSpPr>
          <p:cNvPr id="1411075" name="Text Box 3"/>
          <p:cNvSpPr txBox="1">
            <a:spLocks noChangeArrowheads="1"/>
          </p:cNvSpPr>
          <p:nvPr/>
        </p:nvSpPr>
        <p:spPr bwMode="auto">
          <a:xfrm>
            <a:off x="6013450" y="476250"/>
            <a:ext cx="30400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LU Decomposition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pic>
        <p:nvPicPr>
          <p:cNvPr id="1411077" name="Picture 5" descr="LUinverse-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313" y="981075"/>
            <a:ext cx="7704137" cy="5359400"/>
          </a:xfrm>
          <a:prstGeom prst="rect">
            <a:avLst/>
          </a:prstGeom>
          <a:noFill/>
        </p:spPr>
      </p:pic>
      <p:sp>
        <p:nvSpPr>
          <p:cNvPr id="1411078" name="Rectangle 6"/>
          <p:cNvSpPr>
            <a:spLocks noChangeArrowheads="1"/>
          </p:cNvSpPr>
          <p:nvPr/>
        </p:nvSpPr>
        <p:spPr bwMode="auto">
          <a:xfrm>
            <a:off x="400050" y="1196975"/>
            <a:ext cx="6980238" cy="547688"/>
          </a:xfrm>
          <a:prstGeom prst="rect">
            <a:avLst/>
          </a:prstGeom>
          <a:noFill/>
          <a:ln w="19050">
            <a:solidFill>
              <a:srgbClr val="FFFF00"/>
            </a:solidFill>
            <a:prstDash val="sysDot"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grpSp>
        <p:nvGrpSpPr>
          <p:cNvPr id="1411081" name="Group 9"/>
          <p:cNvGrpSpPr>
            <a:grpSpLocks/>
          </p:cNvGrpSpPr>
          <p:nvPr/>
        </p:nvGrpSpPr>
        <p:grpSpPr bwMode="auto">
          <a:xfrm>
            <a:off x="390525" y="1830388"/>
            <a:ext cx="6985000" cy="1385887"/>
            <a:chOff x="246" y="1153"/>
            <a:chExt cx="4400" cy="873"/>
          </a:xfrm>
        </p:grpSpPr>
        <p:sp>
          <p:nvSpPr>
            <p:cNvPr id="1411079" name="Rectangle 7"/>
            <p:cNvSpPr>
              <a:spLocks noChangeArrowheads="1"/>
            </p:cNvSpPr>
            <p:nvPr/>
          </p:nvSpPr>
          <p:spPr bwMode="auto">
            <a:xfrm>
              <a:off x="249" y="1153"/>
              <a:ext cx="4397" cy="159"/>
            </a:xfrm>
            <a:prstGeom prst="rect">
              <a:avLst/>
            </a:prstGeom>
            <a:noFill/>
            <a:ln w="19050">
              <a:solidFill>
                <a:srgbClr val="FFFF00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36000" tIns="36000" rIns="36000" bIns="3600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411080" name="Rectangle 8"/>
            <p:cNvSpPr>
              <a:spLocks noChangeArrowheads="1"/>
            </p:cNvSpPr>
            <p:nvPr/>
          </p:nvSpPr>
          <p:spPr bwMode="auto">
            <a:xfrm>
              <a:off x="246" y="1597"/>
              <a:ext cx="4397" cy="429"/>
            </a:xfrm>
            <a:prstGeom prst="rect">
              <a:avLst/>
            </a:prstGeom>
            <a:noFill/>
            <a:ln w="19050">
              <a:solidFill>
                <a:srgbClr val="FFFF00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36000" tIns="36000" rIns="36000" bIns="36000" anchor="ctr">
              <a:spAutoFit/>
            </a:bodyPr>
            <a:lstStyle/>
            <a:p>
              <a:endParaRPr lang="ko-KR" altLang="en-US"/>
            </a:p>
          </p:txBody>
        </p:sp>
      </p:grpSp>
      <p:grpSp>
        <p:nvGrpSpPr>
          <p:cNvPr id="1411085" name="Group 13"/>
          <p:cNvGrpSpPr>
            <a:grpSpLocks/>
          </p:cNvGrpSpPr>
          <p:nvPr/>
        </p:nvGrpSpPr>
        <p:grpSpPr bwMode="auto">
          <a:xfrm>
            <a:off x="390525" y="2174875"/>
            <a:ext cx="6985000" cy="1855788"/>
            <a:chOff x="246" y="1370"/>
            <a:chExt cx="4400" cy="1169"/>
          </a:xfrm>
        </p:grpSpPr>
        <p:sp>
          <p:nvSpPr>
            <p:cNvPr id="1411082" name="Rectangle 10"/>
            <p:cNvSpPr>
              <a:spLocks noChangeArrowheads="1"/>
            </p:cNvSpPr>
            <p:nvPr/>
          </p:nvSpPr>
          <p:spPr bwMode="auto">
            <a:xfrm>
              <a:off x="249" y="1370"/>
              <a:ext cx="4397" cy="159"/>
            </a:xfrm>
            <a:prstGeom prst="rect">
              <a:avLst/>
            </a:prstGeom>
            <a:noFill/>
            <a:ln w="19050">
              <a:solidFill>
                <a:srgbClr val="FFFF00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36000" tIns="36000" rIns="36000" bIns="3600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411083" name="Rectangle 11"/>
            <p:cNvSpPr>
              <a:spLocks noChangeArrowheads="1"/>
            </p:cNvSpPr>
            <p:nvPr/>
          </p:nvSpPr>
          <p:spPr bwMode="auto">
            <a:xfrm>
              <a:off x="246" y="2092"/>
              <a:ext cx="4397" cy="447"/>
            </a:xfrm>
            <a:prstGeom prst="rect">
              <a:avLst/>
            </a:prstGeom>
            <a:noFill/>
            <a:ln w="19050">
              <a:solidFill>
                <a:srgbClr val="FFFF00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36000" tIns="36000" rIns="36000" bIns="36000"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411084" name="Rectangle 12"/>
          <p:cNvSpPr>
            <a:spLocks noChangeArrowheads="1"/>
          </p:cNvSpPr>
          <p:nvPr/>
        </p:nvSpPr>
        <p:spPr bwMode="auto">
          <a:xfrm>
            <a:off x="385763" y="4130675"/>
            <a:ext cx="6980237" cy="2036763"/>
          </a:xfrm>
          <a:prstGeom prst="rect">
            <a:avLst/>
          </a:prstGeom>
          <a:noFill/>
          <a:ln w="19050">
            <a:solidFill>
              <a:srgbClr val="FFFF00"/>
            </a:solidFill>
            <a:prstDash val="sysDot"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1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1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1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1078" grpId="0" animBg="1"/>
      <p:bldP spid="141108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7B75375A-633E-4464-B4AE-00BF944EEE2D}" type="slidenum">
              <a:rPr lang="en-US" altLang="ko-KR"/>
              <a:pPr/>
              <a:t>53</a:t>
            </a:fld>
            <a:endParaRPr lang="en-US" altLang="ko-KR"/>
          </a:p>
        </p:txBody>
      </p:sp>
      <p:sp>
        <p:nvSpPr>
          <p:cNvPr id="1435650" name="Rectangle 2"/>
          <p:cNvSpPr>
            <a:spLocks noChangeArrowheads="1"/>
          </p:cNvSpPr>
          <p:nvPr/>
        </p:nvSpPr>
        <p:spPr bwMode="auto">
          <a:xfrm>
            <a:off x="815975" y="163513"/>
            <a:ext cx="7356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삼각 분해를 이용한 역행렬 구하기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– </a:t>
            </a: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프로그램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(2/5)</a:t>
            </a:r>
          </a:p>
        </p:txBody>
      </p:sp>
      <p:sp>
        <p:nvSpPr>
          <p:cNvPr id="1435651" name="Text Box 3"/>
          <p:cNvSpPr txBox="1">
            <a:spLocks noChangeArrowheads="1"/>
          </p:cNvSpPr>
          <p:nvPr/>
        </p:nvSpPr>
        <p:spPr bwMode="auto">
          <a:xfrm>
            <a:off x="6013450" y="476250"/>
            <a:ext cx="30400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LU Decomposition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pic>
        <p:nvPicPr>
          <p:cNvPr id="1435653" name="Picture 5" descr="LUinverse-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650" y="836613"/>
            <a:ext cx="7488238" cy="5527675"/>
          </a:xfrm>
          <a:prstGeom prst="rect">
            <a:avLst/>
          </a:prstGeom>
          <a:noFill/>
        </p:spPr>
      </p:pic>
      <p:sp>
        <p:nvSpPr>
          <p:cNvPr id="1435654" name="Rectangle 6"/>
          <p:cNvSpPr>
            <a:spLocks noChangeArrowheads="1"/>
          </p:cNvSpPr>
          <p:nvPr/>
        </p:nvSpPr>
        <p:spPr bwMode="auto">
          <a:xfrm>
            <a:off x="665163" y="1182688"/>
            <a:ext cx="6845300" cy="547687"/>
          </a:xfrm>
          <a:prstGeom prst="rect">
            <a:avLst/>
          </a:prstGeom>
          <a:noFill/>
          <a:ln w="19050">
            <a:solidFill>
              <a:srgbClr val="FFFF00"/>
            </a:solidFill>
            <a:prstDash val="sysDot"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435655" name="Rectangle 7"/>
          <p:cNvSpPr>
            <a:spLocks noChangeArrowheads="1"/>
          </p:cNvSpPr>
          <p:nvPr/>
        </p:nvSpPr>
        <p:spPr bwMode="auto">
          <a:xfrm>
            <a:off x="660400" y="1816100"/>
            <a:ext cx="6845300" cy="1668463"/>
          </a:xfrm>
          <a:prstGeom prst="rect">
            <a:avLst/>
          </a:prstGeom>
          <a:noFill/>
          <a:ln w="19050">
            <a:solidFill>
              <a:srgbClr val="FFFF00"/>
            </a:solidFill>
            <a:prstDash val="sysDot"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435656" name="Rectangle 8"/>
          <p:cNvSpPr>
            <a:spLocks noChangeArrowheads="1"/>
          </p:cNvSpPr>
          <p:nvPr/>
        </p:nvSpPr>
        <p:spPr bwMode="auto">
          <a:xfrm>
            <a:off x="669925" y="3575050"/>
            <a:ext cx="6845300" cy="1654175"/>
          </a:xfrm>
          <a:prstGeom prst="rect">
            <a:avLst/>
          </a:prstGeom>
          <a:noFill/>
          <a:ln w="19050">
            <a:solidFill>
              <a:srgbClr val="FFFF00"/>
            </a:solidFill>
            <a:prstDash val="sysDot"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435657" name="Rectangle 9"/>
          <p:cNvSpPr>
            <a:spLocks noChangeArrowheads="1"/>
          </p:cNvSpPr>
          <p:nvPr/>
        </p:nvSpPr>
        <p:spPr bwMode="auto">
          <a:xfrm>
            <a:off x="679450" y="5334000"/>
            <a:ext cx="6845300" cy="563563"/>
          </a:xfrm>
          <a:prstGeom prst="rect">
            <a:avLst/>
          </a:prstGeom>
          <a:noFill/>
          <a:ln w="19050">
            <a:solidFill>
              <a:srgbClr val="FFFF00"/>
            </a:solidFill>
            <a:prstDash val="sysDot"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435658" name="Object 10"/>
          <p:cNvGraphicFramePr>
            <a:graphicFrameLocks noChangeAspect="1"/>
          </p:cNvGraphicFramePr>
          <p:nvPr/>
        </p:nvGraphicFramePr>
        <p:xfrm>
          <a:off x="4932363" y="2133600"/>
          <a:ext cx="2665412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660" name="Equation" r:id="rId5" imgW="1930320" imgH="825480" progId="Equation.DSMT4">
                  <p:embed/>
                </p:oleObj>
              </mc:Choice>
              <mc:Fallback>
                <p:oleObj name="Equation" r:id="rId5" imgW="1930320" imgH="82548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2133600"/>
                        <a:ext cx="2665412" cy="11430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659" name="Object 11"/>
          <p:cNvGraphicFramePr>
            <a:graphicFrameLocks noChangeAspect="1"/>
          </p:cNvGraphicFramePr>
          <p:nvPr/>
        </p:nvGraphicFramePr>
        <p:xfrm>
          <a:off x="4932363" y="3789363"/>
          <a:ext cx="2952750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661" name="Equation" r:id="rId7" imgW="1904760" imgH="698400" progId="Equation.DSMT4">
                  <p:embed/>
                </p:oleObj>
              </mc:Choice>
              <mc:Fallback>
                <p:oleObj name="Equation" r:id="rId7" imgW="1904760" imgH="6984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3789363"/>
                        <a:ext cx="2952750" cy="1087437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654" grpId="0" animBg="1"/>
      <p:bldP spid="1435655" grpId="0" animBg="1"/>
      <p:bldP spid="1435656" grpId="0" animBg="1"/>
      <p:bldP spid="143565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1536796B-EFA7-42EC-BD5C-256C61DF5995}" type="slidenum">
              <a:rPr lang="en-US" altLang="ko-KR"/>
              <a:pPr/>
              <a:t>54</a:t>
            </a:fld>
            <a:endParaRPr lang="en-US" altLang="ko-KR"/>
          </a:p>
        </p:txBody>
      </p:sp>
      <p:sp>
        <p:nvSpPr>
          <p:cNvPr id="1433602" name="Rectangle 2"/>
          <p:cNvSpPr>
            <a:spLocks noChangeArrowheads="1"/>
          </p:cNvSpPr>
          <p:nvPr/>
        </p:nvSpPr>
        <p:spPr bwMode="auto">
          <a:xfrm>
            <a:off x="815975" y="163513"/>
            <a:ext cx="7356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삼각 분해를 이용한 역행렬 구하기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– </a:t>
            </a: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프로그램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(3/5)</a:t>
            </a:r>
          </a:p>
        </p:txBody>
      </p:sp>
      <p:sp>
        <p:nvSpPr>
          <p:cNvPr id="1433603" name="Text Box 3"/>
          <p:cNvSpPr txBox="1">
            <a:spLocks noChangeArrowheads="1"/>
          </p:cNvSpPr>
          <p:nvPr/>
        </p:nvSpPr>
        <p:spPr bwMode="auto">
          <a:xfrm>
            <a:off x="6013450" y="476250"/>
            <a:ext cx="30400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LU Decomposition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pic>
        <p:nvPicPr>
          <p:cNvPr id="1433605" name="Picture 5" descr="LUinverse-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4213" y="1160463"/>
            <a:ext cx="7921625" cy="5005387"/>
          </a:xfrm>
          <a:prstGeom prst="rect">
            <a:avLst/>
          </a:prstGeom>
          <a:noFill/>
        </p:spPr>
      </p:pic>
      <p:sp>
        <p:nvSpPr>
          <p:cNvPr id="1433606" name="Rectangle 6"/>
          <p:cNvSpPr>
            <a:spLocks noChangeArrowheads="1"/>
          </p:cNvSpPr>
          <p:nvPr/>
        </p:nvSpPr>
        <p:spPr bwMode="auto">
          <a:xfrm>
            <a:off x="590550" y="1512888"/>
            <a:ext cx="7221538" cy="4308475"/>
          </a:xfrm>
          <a:prstGeom prst="rect">
            <a:avLst/>
          </a:prstGeom>
          <a:noFill/>
          <a:ln w="19050">
            <a:solidFill>
              <a:srgbClr val="FFFF00"/>
            </a:solidFill>
            <a:prstDash val="sysDot"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433607" name="Rectangle 7"/>
          <p:cNvSpPr>
            <a:spLocks noChangeArrowheads="1"/>
          </p:cNvSpPr>
          <p:nvPr/>
        </p:nvSpPr>
        <p:spPr bwMode="auto">
          <a:xfrm>
            <a:off x="950913" y="2173288"/>
            <a:ext cx="6513512" cy="636587"/>
          </a:xfrm>
          <a:prstGeom prst="rect">
            <a:avLst/>
          </a:prstGeom>
          <a:noFill/>
          <a:ln w="19050">
            <a:solidFill>
              <a:srgbClr val="FFFF00"/>
            </a:solidFill>
            <a:prstDash val="sysDot"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433608" name="Rectangle 8"/>
          <p:cNvSpPr>
            <a:spLocks noChangeArrowheads="1"/>
          </p:cNvSpPr>
          <p:nvPr/>
        </p:nvSpPr>
        <p:spPr bwMode="auto">
          <a:xfrm>
            <a:off x="957263" y="2894013"/>
            <a:ext cx="6513512" cy="1211262"/>
          </a:xfrm>
          <a:prstGeom prst="rect">
            <a:avLst/>
          </a:prstGeom>
          <a:noFill/>
          <a:ln w="19050">
            <a:solidFill>
              <a:srgbClr val="FFFF00"/>
            </a:solidFill>
            <a:prstDash val="sysDot"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433609" name="Rectangle 9"/>
          <p:cNvSpPr>
            <a:spLocks noChangeArrowheads="1"/>
          </p:cNvSpPr>
          <p:nvPr/>
        </p:nvSpPr>
        <p:spPr bwMode="auto">
          <a:xfrm>
            <a:off x="963613" y="4219575"/>
            <a:ext cx="6513512" cy="1225550"/>
          </a:xfrm>
          <a:prstGeom prst="rect">
            <a:avLst/>
          </a:prstGeom>
          <a:noFill/>
          <a:ln w="19050">
            <a:solidFill>
              <a:srgbClr val="FFFF00"/>
            </a:solidFill>
            <a:prstDash val="sysDot"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06" grpId="0" animBg="1"/>
      <p:bldP spid="1433607" grpId="0" animBg="1"/>
      <p:bldP spid="1433608" grpId="0" animBg="1"/>
      <p:bldP spid="143360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E4D6AE73-0696-40FE-ACFD-E1F4F0850062}" type="slidenum">
              <a:rPr lang="en-US" altLang="ko-KR"/>
              <a:pPr/>
              <a:t>55</a:t>
            </a:fld>
            <a:endParaRPr lang="en-US" altLang="ko-KR"/>
          </a:p>
        </p:txBody>
      </p:sp>
      <p:sp>
        <p:nvSpPr>
          <p:cNvPr id="1431554" name="Rectangle 2"/>
          <p:cNvSpPr>
            <a:spLocks noChangeArrowheads="1"/>
          </p:cNvSpPr>
          <p:nvPr/>
        </p:nvSpPr>
        <p:spPr bwMode="auto">
          <a:xfrm>
            <a:off x="815975" y="163513"/>
            <a:ext cx="7356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삼각 분해를 이용한 역행렬 구하기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– </a:t>
            </a: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프로그램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(4/5)</a:t>
            </a:r>
          </a:p>
        </p:txBody>
      </p:sp>
      <p:sp>
        <p:nvSpPr>
          <p:cNvPr id="1431555" name="Text Box 3"/>
          <p:cNvSpPr txBox="1">
            <a:spLocks noChangeArrowheads="1"/>
          </p:cNvSpPr>
          <p:nvPr/>
        </p:nvSpPr>
        <p:spPr bwMode="auto">
          <a:xfrm>
            <a:off x="6013450" y="476250"/>
            <a:ext cx="30400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LU Decomposition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pic>
        <p:nvPicPr>
          <p:cNvPr id="1431557" name="Picture 5" descr="LUinverse-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5650" y="908050"/>
            <a:ext cx="7704138" cy="5359400"/>
          </a:xfrm>
          <a:prstGeom prst="rect">
            <a:avLst/>
          </a:prstGeom>
          <a:noFill/>
        </p:spPr>
      </p:pic>
      <p:sp>
        <p:nvSpPr>
          <p:cNvPr id="1431558" name="Rectangle 6"/>
          <p:cNvSpPr>
            <a:spLocks noChangeArrowheads="1"/>
          </p:cNvSpPr>
          <p:nvPr/>
        </p:nvSpPr>
        <p:spPr bwMode="auto">
          <a:xfrm>
            <a:off x="665163" y="1139825"/>
            <a:ext cx="6845300" cy="2008188"/>
          </a:xfrm>
          <a:prstGeom prst="rect">
            <a:avLst/>
          </a:prstGeom>
          <a:noFill/>
          <a:ln w="19050">
            <a:solidFill>
              <a:srgbClr val="FFFF00"/>
            </a:solidFill>
            <a:prstDash val="sysDot"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431559" name="Rectangle 7"/>
          <p:cNvSpPr>
            <a:spLocks noChangeArrowheads="1"/>
          </p:cNvSpPr>
          <p:nvPr/>
        </p:nvSpPr>
        <p:spPr bwMode="auto">
          <a:xfrm>
            <a:off x="665163" y="3394075"/>
            <a:ext cx="6845300" cy="2716213"/>
          </a:xfrm>
          <a:prstGeom prst="rect">
            <a:avLst/>
          </a:prstGeom>
          <a:noFill/>
          <a:ln w="19050">
            <a:solidFill>
              <a:srgbClr val="FFFF00"/>
            </a:solidFill>
            <a:prstDash val="sysDot"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1558" grpId="0" animBg="1"/>
      <p:bldP spid="143155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12FFA185-0E93-4EDC-B387-617271450D06}" type="slidenum">
              <a:rPr lang="en-US" altLang="ko-KR"/>
              <a:pPr/>
              <a:t>56</a:t>
            </a:fld>
            <a:endParaRPr lang="en-US" altLang="ko-KR"/>
          </a:p>
        </p:txBody>
      </p:sp>
      <p:sp>
        <p:nvSpPr>
          <p:cNvPr id="1429506" name="Rectangle 2"/>
          <p:cNvSpPr>
            <a:spLocks noChangeArrowheads="1"/>
          </p:cNvSpPr>
          <p:nvPr/>
        </p:nvSpPr>
        <p:spPr bwMode="auto">
          <a:xfrm>
            <a:off x="815975" y="163513"/>
            <a:ext cx="7356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삼각 분해를 이용한 역행렬 구하기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– </a:t>
            </a: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프로그램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(5/5)</a:t>
            </a:r>
          </a:p>
        </p:txBody>
      </p:sp>
      <p:sp>
        <p:nvSpPr>
          <p:cNvPr id="1429507" name="Text Box 3"/>
          <p:cNvSpPr txBox="1">
            <a:spLocks noChangeArrowheads="1"/>
          </p:cNvSpPr>
          <p:nvPr/>
        </p:nvSpPr>
        <p:spPr bwMode="auto">
          <a:xfrm>
            <a:off x="6013450" y="476250"/>
            <a:ext cx="30400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LU Decomposition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pic>
        <p:nvPicPr>
          <p:cNvPr id="1429509" name="Picture 5" descr="LUinverse-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313" y="1052513"/>
            <a:ext cx="8135937" cy="2370137"/>
          </a:xfrm>
          <a:prstGeom prst="rect">
            <a:avLst/>
          </a:prstGeom>
          <a:noFill/>
        </p:spPr>
      </p:pic>
      <p:sp>
        <p:nvSpPr>
          <p:cNvPr id="1429510" name="Rectangle 6"/>
          <p:cNvSpPr>
            <a:spLocks noChangeArrowheads="1"/>
          </p:cNvSpPr>
          <p:nvPr/>
        </p:nvSpPr>
        <p:spPr bwMode="auto">
          <a:xfrm>
            <a:off x="434975" y="1290638"/>
            <a:ext cx="7450138" cy="1949450"/>
          </a:xfrm>
          <a:prstGeom prst="rect">
            <a:avLst/>
          </a:prstGeom>
          <a:noFill/>
          <a:ln w="19050">
            <a:solidFill>
              <a:srgbClr val="FFFF00"/>
            </a:solidFill>
            <a:prstDash val="sysDot"/>
            <a:miter lim="800000"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951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AFA51FE4-5DC5-46CC-A7C1-CC251A78A0BC}" type="slidenum">
              <a:rPr lang="en-US" altLang="ko-KR"/>
              <a:pPr/>
              <a:t>57</a:t>
            </a:fld>
            <a:endParaRPr lang="en-US" altLang="ko-KR"/>
          </a:p>
        </p:txBody>
      </p:sp>
      <p:sp>
        <p:nvSpPr>
          <p:cNvPr id="1413122" name="Rectangle 2"/>
          <p:cNvSpPr>
            <a:spLocks noChangeArrowheads="1"/>
          </p:cNvSpPr>
          <p:nvPr/>
        </p:nvSpPr>
        <p:spPr bwMode="auto">
          <a:xfrm>
            <a:off x="815975" y="163513"/>
            <a:ext cx="7643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삼각 분해를 이용한 역행렬 구하기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– </a:t>
            </a: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실행 결과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I (1/2)</a:t>
            </a:r>
          </a:p>
        </p:txBody>
      </p:sp>
      <p:sp>
        <p:nvSpPr>
          <p:cNvPr id="1413123" name="Text Box 3"/>
          <p:cNvSpPr txBox="1">
            <a:spLocks noChangeArrowheads="1"/>
          </p:cNvSpPr>
          <p:nvPr/>
        </p:nvSpPr>
        <p:spPr bwMode="auto">
          <a:xfrm>
            <a:off x="6013450" y="476250"/>
            <a:ext cx="30400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LU Decomposition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413125" name="Text Box 5"/>
          <p:cNvSpPr txBox="1">
            <a:spLocks noChangeArrowheads="1"/>
          </p:cNvSpPr>
          <p:nvPr/>
        </p:nvSpPr>
        <p:spPr bwMode="auto">
          <a:xfrm>
            <a:off x="323850" y="908050"/>
            <a:ext cx="8569325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사용한 행렬 </a:t>
            </a:r>
            <a:r>
              <a:rPr lang="en-US" altLang="ko-KR" sz="2000">
                <a:ea typeface="HY헤드라인M" pitchFamily="18" charset="-127"/>
              </a:rPr>
              <a:t>(</a:t>
            </a:r>
            <a:r>
              <a:rPr lang="ko-KR" altLang="en-US" sz="2000">
                <a:ea typeface="HY헤드라인M" pitchFamily="18" charset="-127"/>
              </a:rPr>
              <a:t>교재 </a:t>
            </a:r>
            <a:r>
              <a:rPr lang="en-US" altLang="ko-KR" sz="2000">
                <a:ea typeface="HY헤드라인M" pitchFamily="18" charset="-127"/>
              </a:rPr>
              <a:t>p. 174</a:t>
            </a:r>
            <a:r>
              <a:rPr lang="ko-KR" altLang="en-US" sz="2000">
                <a:ea typeface="HY헤드라인M" pitchFamily="18" charset="-127"/>
              </a:rPr>
              <a:t>와 비교</a:t>
            </a:r>
            <a:r>
              <a:rPr lang="en-US" altLang="ko-KR" sz="2000">
                <a:ea typeface="HY헤드라인M" pitchFamily="18" charset="-127"/>
              </a:rPr>
              <a:t>)</a:t>
            </a:r>
          </a:p>
        </p:txBody>
      </p:sp>
      <p:graphicFrame>
        <p:nvGraphicFramePr>
          <p:cNvPr id="1413126" name="Object 6"/>
          <p:cNvGraphicFramePr>
            <a:graphicFrameLocks noChangeAspect="1"/>
          </p:cNvGraphicFramePr>
          <p:nvPr/>
        </p:nvGraphicFramePr>
        <p:xfrm>
          <a:off x="684213" y="1412875"/>
          <a:ext cx="2376487" cy="177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127" name="Equation" r:id="rId5" imgW="850680" imgH="634680" progId="Equation.DSMT4">
                  <p:embed/>
                </p:oleObj>
              </mc:Choice>
              <mc:Fallback>
                <p:oleObj name="Equation" r:id="rId5" imgW="850680" imgH="63468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412875"/>
                        <a:ext cx="2376487" cy="17748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127" name="Text Box 7"/>
          <p:cNvSpPr txBox="1">
            <a:spLocks noChangeArrowheads="1"/>
          </p:cNvSpPr>
          <p:nvPr/>
        </p:nvSpPr>
        <p:spPr bwMode="auto">
          <a:xfrm>
            <a:off x="323850" y="3500438"/>
            <a:ext cx="8569325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입력 파일 구성</a:t>
            </a:r>
          </a:p>
        </p:txBody>
      </p:sp>
      <p:pic>
        <p:nvPicPr>
          <p:cNvPr id="1413129" name="Picture 9" descr="LUinverse-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4213" y="4005263"/>
            <a:ext cx="7775575" cy="17684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D8A8CDF6-8398-45ED-B232-2FAD3ECA56A5}" type="slidenum">
              <a:rPr lang="en-US" altLang="ko-KR"/>
              <a:pPr/>
              <a:t>58</a:t>
            </a:fld>
            <a:endParaRPr lang="en-US" altLang="ko-KR"/>
          </a:p>
        </p:txBody>
      </p:sp>
      <p:sp>
        <p:nvSpPr>
          <p:cNvPr id="1437698" name="Rectangle 2"/>
          <p:cNvSpPr>
            <a:spLocks noChangeArrowheads="1"/>
          </p:cNvSpPr>
          <p:nvPr/>
        </p:nvSpPr>
        <p:spPr bwMode="auto">
          <a:xfrm>
            <a:off x="815975" y="163513"/>
            <a:ext cx="7643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삼각 분해를 이용한 역행렬 구하기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– </a:t>
            </a: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실행 결과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I (2/2)</a:t>
            </a:r>
          </a:p>
        </p:txBody>
      </p:sp>
      <p:sp>
        <p:nvSpPr>
          <p:cNvPr id="1437699" name="Text Box 3"/>
          <p:cNvSpPr txBox="1">
            <a:spLocks noChangeArrowheads="1"/>
          </p:cNvSpPr>
          <p:nvPr/>
        </p:nvSpPr>
        <p:spPr bwMode="auto">
          <a:xfrm>
            <a:off x="6013450" y="476250"/>
            <a:ext cx="30400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LU Decomposition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437700" name="Text Box 4"/>
          <p:cNvSpPr txBox="1">
            <a:spLocks noChangeArrowheads="1"/>
          </p:cNvSpPr>
          <p:nvPr/>
        </p:nvSpPr>
        <p:spPr bwMode="auto">
          <a:xfrm>
            <a:off x="323850" y="908050"/>
            <a:ext cx="8569325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3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실행 결과</a:t>
            </a:r>
          </a:p>
        </p:txBody>
      </p:sp>
      <p:pic>
        <p:nvPicPr>
          <p:cNvPr id="1437704" name="Picture 8" descr="LUinverse-7-1"/>
          <p:cNvPicPr>
            <a:picLocks noChangeAspect="1" noChangeArrowheads="1"/>
          </p:cNvPicPr>
          <p:nvPr/>
        </p:nvPicPr>
        <p:blipFill>
          <a:blip r:embed="rId4" cstate="print"/>
          <a:srcRect r="35187"/>
          <a:stretch>
            <a:fillRect/>
          </a:stretch>
        </p:blipFill>
        <p:spPr bwMode="auto">
          <a:xfrm>
            <a:off x="611188" y="1341438"/>
            <a:ext cx="4640262" cy="5133975"/>
          </a:xfrm>
          <a:prstGeom prst="rect">
            <a:avLst/>
          </a:prstGeom>
          <a:noFill/>
        </p:spPr>
      </p:pic>
      <p:sp>
        <p:nvSpPr>
          <p:cNvPr id="1437705" name="Text Box 9"/>
          <p:cNvSpPr txBox="1">
            <a:spLocks noChangeArrowheads="1"/>
          </p:cNvSpPr>
          <p:nvPr/>
        </p:nvSpPr>
        <p:spPr bwMode="auto">
          <a:xfrm>
            <a:off x="3346450" y="1844675"/>
            <a:ext cx="2089150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spcBef>
                <a:spcPct val="5000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2000">
                <a:solidFill>
                  <a:srgbClr val="FFFF66"/>
                </a:solidFill>
                <a:ea typeface="HY헤드라인M" pitchFamily="18" charset="-127"/>
              </a:rPr>
              <a:t>기본 연산 사용</a:t>
            </a:r>
          </a:p>
        </p:txBody>
      </p:sp>
      <p:pic>
        <p:nvPicPr>
          <p:cNvPr id="1437706" name="Picture 10" descr="LUinverse-7-2"/>
          <p:cNvPicPr>
            <a:picLocks noChangeAspect="1" noChangeArrowheads="1"/>
          </p:cNvPicPr>
          <p:nvPr/>
        </p:nvPicPr>
        <p:blipFill>
          <a:blip r:embed="rId5" cstate="print"/>
          <a:srcRect r="40213"/>
          <a:stretch>
            <a:fillRect/>
          </a:stretch>
        </p:blipFill>
        <p:spPr bwMode="auto">
          <a:xfrm>
            <a:off x="4140200" y="1341438"/>
            <a:ext cx="4281488" cy="51339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1437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61C623C5-F602-4F34-89D4-52861F21ED93}" type="slidenum">
              <a:rPr lang="en-US" altLang="ko-KR"/>
              <a:pPr/>
              <a:t>59</a:t>
            </a:fld>
            <a:endParaRPr lang="en-US" altLang="ko-KR"/>
          </a:p>
        </p:txBody>
      </p:sp>
      <p:sp>
        <p:nvSpPr>
          <p:cNvPr id="1415170" name="Rectangle 2"/>
          <p:cNvSpPr>
            <a:spLocks noChangeArrowheads="1"/>
          </p:cNvSpPr>
          <p:nvPr/>
        </p:nvSpPr>
        <p:spPr bwMode="auto">
          <a:xfrm>
            <a:off x="815975" y="163513"/>
            <a:ext cx="7643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삼각 분해를 이용한 역행렬 구하기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– </a:t>
            </a: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실행 결과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II (1/2)</a:t>
            </a:r>
          </a:p>
        </p:txBody>
      </p:sp>
      <p:sp>
        <p:nvSpPr>
          <p:cNvPr id="1415171" name="Text Box 3"/>
          <p:cNvSpPr txBox="1">
            <a:spLocks noChangeArrowheads="1"/>
          </p:cNvSpPr>
          <p:nvPr/>
        </p:nvSpPr>
        <p:spPr bwMode="auto">
          <a:xfrm>
            <a:off x="6013450" y="476250"/>
            <a:ext cx="30400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LU Decomposition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415173" name="Text Box 5"/>
          <p:cNvSpPr txBox="1">
            <a:spLocks noChangeArrowheads="1"/>
          </p:cNvSpPr>
          <p:nvPr/>
        </p:nvSpPr>
        <p:spPr bwMode="auto">
          <a:xfrm>
            <a:off x="323850" y="908050"/>
            <a:ext cx="8569325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사용한 행렬</a:t>
            </a:r>
          </a:p>
        </p:txBody>
      </p:sp>
      <p:graphicFrame>
        <p:nvGraphicFramePr>
          <p:cNvPr id="1415174" name="Object 6"/>
          <p:cNvGraphicFramePr>
            <a:graphicFrameLocks noChangeAspect="1"/>
          </p:cNvGraphicFramePr>
          <p:nvPr/>
        </p:nvGraphicFramePr>
        <p:xfrm>
          <a:off x="755650" y="1412875"/>
          <a:ext cx="1809750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5175" name="Equation" r:id="rId5" imgW="647640" imgH="507960" progId="Equation.DSMT4">
                  <p:embed/>
                </p:oleObj>
              </mc:Choice>
              <mc:Fallback>
                <p:oleObj name="Equation" r:id="rId5" imgW="647640" imgH="50796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412875"/>
                        <a:ext cx="1809750" cy="141922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5175" name="Text Box 7"/>
          <p:cNvSpPr txBox="1">
            <a:spLocks noChangeArrowheads="1"/>
          </p:cNvSpPr>
          <p:nvPr/>
        </p:nvSpPr>
        <p:spPr bwMode="auto">
          <a:xfrm>
            <a:off x="323850" y="3500438"/>
            <a:ext cx="8569325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입력 파일 구성</a:t>
            </a:r>
          </a:p>
        </p:txBody>
      </p:sp>
      <p:pic>
        <p:nvPicPr>
          <p:cNvPr id="1415176" name="Picture 8" descr="LUinverse-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4213" y="4005263"/>
            <a:ext cx="7848600" cy="1784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FAA322FE-D341-4E0E-9007-28FB2D0FE618}" type="slidenum">
              <a:rPr lang="en-US" altLang="ko-KR"/>
              <a:pPr/>
              <a:t>6</a:t>
            </a:fld>
            <a:endParaRPr lang="en-US" altLang="ko-KR"/>
          </a:p>
        </p:txBody>
      </p:sp>
      <p:sp>
        <p:nvSpPr>
          <p:cNvPr id="1337359" name="Line 15"/>
          <p:cNvSpPr>
            <a:spLocks noChangeShapeType="1"/>
          </p:cNvSpPr>
          <p:nvPr/>
        </p:nvSpPr>
        <p:spPr bwMode="auto">
          <a:xfrm>
            <a:off x="5272088" y="5275263"/>
            <a:ext cx="1727200" cy="0"/>
          </a:xfrm>
          <a:prstGeom prst="line">
            <a:avLst/>
          </a:prstGeom>
          <a:noFill/>
          <a:ln w="63500">
            <a:solidFill>
              <a:srgbClr val="CC99FF"/>
            </a:solidFill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337358" name="Line 14"/>
          <p:cNvSpPr>
            <a:spLocks noChangeShapeType="1"/>
          </p:cNvSpPr>
          <p:nvPr/>
        </p:nvSpPr>
        <p:spPr bwMode="auto">
          <a:xfrm flipV="1">
            <a:off x="7451725" y="5084763"/>
            <a:ext cx="0" cy="1296987"/>
          </a:xfrm>
          <a:prstGeom prst="line">
            <a:avLst/>
          </a:prstGeom>
          <a:noFill/>
          <a:ln w="63500">
            <a:solidFill>
              <a:srgbClr val="CC99FF"/>
            </a:solidFill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337363" name="Line 19"/>
          <p:cNvSpPr>
            <a:spLocks noChangeShapeType="1"/>
          </p:cNvSpPr>
          <p:nvPr/>
        </p:nvSpPr>
        <p:spPr bwMode="auto">
          <a:xfrm flipV="1">
            <a:off x="7740650" y="5084763"/>
            <a:ext cx="0" cy="1296987"/>
          </a:xfrm>
          <a:prstGeom prst="line">
            <a:avLst/>
          </a:prstGeom>
          <a:noFill/>
          <a:ln w="63500">
            <a:solidFill>
              <a:srgbClr val="CC99FF"/>
            </a:solidFill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337364" name="Line 20"/>
          <p:cNvSpPr>
            <a:spLocks noChangeShapeType="1"/>
          </p:cNvSpPr>
          <p:nvPr/>
        </p:nvSpPr>
        <p:spPr bwMode="auto">
          <a:xfrm flipV="1">
            <a:off x="8101013" y="5084763"/>
            <a:ext cx="0" cy="1296987"/>
          </a:xfrm>
          <a:prstGeom prst="line">
            <a:avLst/>
          </a:prstGeom>
          <a:noFill/>
          <a:ln w="63500">
            <a:solidFill>
              <a:srgbClr val="CC99FF"/>
            </a:solidFill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337365" name="Line 21"/>
          <p:cNvSpPr>
            <a:spLocks noChangeShapeType="1"/>
          </p:cNvSpPr>
          <p:nvPr/>
        </p:nvSpPr>
        <p:spPr bwMode="auto">
          <a:xfrm flipV="1">
            <a:off x="8761413" y="5084763"/>
            <a:ext cx="0" cy="1296987"/>
          </a:xfrm>
          <a:prstGeom prst="line">
            <a:avLst/>
          </a:prstGeom>
          <a:noFill/>
          <a:ln w="63500">
            <a:solidFill>
              <a:srgbClr val="CC99FF"/>
            </a:solidFill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337346" name="AutoShape 2"/>
          <p:cNvSpPr>
            <a:spLocks noChangeArrowheads="1"/>
          </p:cNvSpPr>
          <p:nvPr/>
        </p:nvSpPr>
        <p:spPr bwMode="auto">
          <a:xfrm>
            <a:off x="6300788" y="1666875"/>
            <a:ext cx="2254250" cy="4318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2700">
            <a:noFill/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337347" name="AutoShape 3"/>
          <p:cNvSpPr>
            <a:spLocks noChangeArrowheads="1"/>
          </p:cNvSpPr>
          <p:nvPr/>
        </p:nvSpPr>
        <p:spPr bwMode="auto">
          <a:xfrm>
            <a:off x="1763713" y="1666875"/>
            <a:ext cx="3168650" cy="4318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2700">
            <a:noFill/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337348" name="Rectangle 4"/>
          <p:cNvSpPr>
            <a:spLocks noChangeArrowheads="1"/>
          </p:cNvSpPr>
          <p:nvPr/>
        </p:nvSpPr>
        <p:spPr bwMode="auto">
          <a:xfrm>
            <a:off x="815975" y="163513"/>
            <a:ext cx="5124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행렬 </a:t>
            </a:r>
            <a:r>
              <a:rPr lang="en-US" altLang="ko-KR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L</a:t>
            </a: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과 </a:t>
            </a:r>
            <a:r>
              <a:rPr lang="en-US" altLang="ko-KR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U</a:t>
            </a: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의 계산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(2/5)</a:t>
            </a:r>
          </a:p>
        </p:txBody>
      </p:sp>
      <p:sp>
        <p:nvSpPr>
          <p:cNvPr id="1337349" name="Text Box 5"/>
          <p:cNvSpPr txBox="1">
            <a:spLocks noChangeArrowheads="1"/>
          </p:cNvSpPr>
          <p:nvPr/>
        </p:nvSpPr>
        <p:spPr bwMode="auto">
          <a:xfrm>
            <a:off x="6013450" y="476250"/>
            <a:ext cx="30400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LU Decomposition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337350" name="Text Box 6"/>
          <p:cNvSpPr txBox="1">
            <a:spLocks noChangeArrowheads="1"/>
          </p:cNvSpPr>
          <p:nvPr/>
        </p:nvSpPr>
        <p:spPr bwMode="auto">
          <a:xfrm>
            <a:off x="323850" y="1065213"/>
            <a:ext cx="8640763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행렬 </a:t>
            </a:r>
            <a:r>
              <a:rPr lang="en-US" altLang="ko-KR" sz="2000" b="1">
                <a:ea typeface="HY헤드라인M" pitchFamily="18" charset="-127"/>
              </a:rPr>
              <a:t>U</a:t>
            </a:r>
            <a:r>
              <a:rPr lang="ko-KR" altLang="en-US" sz="2000">
                <a:ea typeface="HY헤드라인M" pitchFamily="18" charset="-127"/>
              </a:rPr>
              <a:t>의 첫 번째 행의 원소 값 구하기</a:t>
            </a:r>
          </a:p>
        </p:txBody>
      </p:sp>
      <p:graphicFrame>
        <p:nvGraphicFramePr>
          <p:cNvPr id="1337352" name="Object 8"/>
          <p:cNvGraphicFramePr>
            <a:graphicFrameLocks noChangeAspect="1"/>
          </p:cNvGraphicFramePr>
          <p:nvPr/>
        </p:nvGraphicFramePr>
        <p:xfrm>
          <a:off x="5024438" y="5157788"/>
          <a:ext cx="1974850" cy="1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358" name="Equation" r:id="rId5" imgW="1282680" imgH="787320" progId="Equation.DSMT4">
                  <p:embed/>
                </p:oleObj>
              </mc:Choice>
              <mc:Fallback>
                <p:oleObj name="Equation" r:id="rId5" imgW="1282680" imgH="78732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4438" y="5157788"/>
                        <a:ext cx="1974850" cy="1214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7353" name="Object 9"/>
          <p:cNvGraphicFramePr>
            <a:graphicFrameLocks noChangeAspect="1"/>
          </p:cNvGraphicFramePr>
          <p:nvPr/>
        </p:nvGraphicFramePr>
        <p:xfrm>
          <a:off x="7019925" y="5157788"/>
          <a:ext cx="1995488" cy="1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359" name="Equation" r:id="rId7" imgW="1295280" imgH="787320" progId="Equation.DSMT4">
                  <p:embed/>
                </p:oleObj>
              </mc:Choice>
              <mc:Fallback>
                <p:oleObj name="Equation" r:id="rId7" imgW="1295280" imgH="78732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5157788"/>
                        <a:ext cx="1995488" cy="1214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7354" name="Object 10"/>
          <p:cNvGraphicFramePr>
            <a:graphicFrameLocks noChangeAspect="1"/>
          </p:cNvGraphicFramePr>
          <p:nvPr/>
        </p:nvGraphicFramePr>
        <p:xfrm>
          <a:off x="684213" y="1628775"/>
          <a:ext cx="8040687" cy="201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360" name="Equation" r:id="rId9" imgW="3149280" imgH="787320" progId="Equation.DSMT4">
                  <p:embed/>
                </p:oleObj>
              </mc:Choice>
              <mc:Fallback>
                <p:oleObj name="Equation" r:id="rId9" imgW="3149280" imgH="78732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628775"/>
                        <a:ext cx="8040687" cy="201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7357" name="Object 13"/>
          <p:cNvGraphicFramePr>
            <a:graphicFrameLocks noChangeAspect="1"/>
          </p:cNvGraphicFramePr>
          <p:nvPr/>
        </p:nvGraphicFramePr>
        <p:xfrm>
          <a:off x="1331913" y="3860800"/>
          <a:ext cx="3662362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361" name="Equation" r:id="rId11" imgW="1193760" imgH="330120" progId="Equation.DSMT4">
                  <p:embed/>
                </p:oleObj>
              </mc:Choice>
              <mc:Fallback>
                <p:oleObj name="Equation" r:id="rId11" imgW="1193760" imgH="33012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860800"/>
                        <a:ext cx="3662362" cy="10160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D924AFD7-F952-4B41-89BC-66A1374806A3}" type="slidenum">
              <a:rPr lang="en-US" altLang="ko-KR"/>
              <a:pPr/>
              <a:t>60</a:t>
            </a:fld>
            <a:endParaRPr lang="en-US" altLang="ko-KR"/>
          </a:p>
        </p:txBody>
      </p:sp>
      <p:pic>
        <p:nvPicPr>
          <p:cNvPr id="1439752" name="Picture 8" descr="LUinverse-9-1"/>
          <p:cNvPicPr>
            <a:picLocks noChangeAspect="1" noChangeArrowheads="1"/>
          </p:cNvPicPr>
          <p:nvPr/>
        </p:nvPicPr>
        <p:blipFill>
          <a:blip r:embed="rId3" cstate="print"/>
          <a:srcRect r="40213"/>
          <a:stretch>
            <a:fillRect/>
          </a:stretch>
        </p:blipFill>
        <p:spPr bwMode="auto">
          <a:xfrm>
            <a:off x="684213" y="1341438"/>
            <a:ext cx="4752975" cy="4683125"/>
          </a:xfrm>
          <a:prstGeom prst="rect">
            <a:avLst/>
          </a:prstGeom>
          <a:noFill/>
        </p:spPr>
      </p:pic>
      <p:sp>
        <p:nvSpPr>
          <p:cNvPr id="1439746" name="Rectangle 2"/>
          <p:cNvSpPr>
            <a:spLocks noChangeArrowheads="1"/>
          </p:cNvSpPr>
          <p:nvPr/>
        </p:nvSpPr>
        <p:spPr bwMode="auto">
          <a:xfrm>
            <a:off x="815975" y="163513"/>
            <a:ext cx="7643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삼각 분해를 이용한 역행렬 구하기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– </a:t>
            </a: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실행 결과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II (2/2)</a:t>
            </a:r>
          </a:p>
        </p:txBody>
      </p:sp>
      <p:sp>
        <p:nvSpPr>
          <p:cNvPr id="1439747" name="Text Box 3"/>
          <p:cNvSpPr txBox="1">
            <a:spLocks noChangeArrowheads="1"/>
          </p:cNvSpPr>
          <p:nvPr/>
        </p:nvSpPr>
        <p:spPr bwMode="auto">
          <a:xfrm>
            <a:off x="6013450" y="476250"/>
            <a:ext cx="30400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LU Decomposition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439748" name="Text Box 4"/>
          <p:cNvSpPr txBox="1">
            <a:spLocks noChangeArrowheads="1"/>
          </p:cNvSpPr>
          <p:nvPr/>
        </p:nvSpPr>
        <p:spPr bwMode="auto">
          <a:xfrm>
            <a:off x="323850" y="908050"/>
            <a:ext cx="8569325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실행 결과</a:t>
            </a:r>
          </a:p>
        </p:txBody>
      </p:sp>
      <p:sp>
        <p:nvSpPr>
          <p:cNvPr id="1439750" name="Text Box 6"/>
          <p:cNvSpPr txBox="1">
            <a:spLocks noChangeArrowheads="1"/>
          </p:cNvSpPr>
          <p:nvPr/>
        </p:nvSpPr>
        <p:spPr bwMode="auto">
          <a:xfrm>
            <a:off x="3348038" y="1844675"/>
            <a:ext cx="2089150" cy="5000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spcBef>
                <a:spcPct val="5000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2000">
                <a:solidFill>
                  <a:srgbClr val="FFFF66"/>
                </a:solidFill>
                <a:ea typeface="HY헤드라인M" pitchFamily="18" charset="-127"/>
              </a:rPr>
              <a:t>기본 연산 사용</a:t>
            </a:r>
          </a:p>
        </p:txBody>
      </p:sp>
      <p:pic>
        <p:nvPicPr>
          <p:cNvPr id="1439753" name="Picture 9" descr="LUinverse-9-2"/>
          <p:cNvPicPr>
            <a:picLocks noChangeAspect="1" noChangeArrowheads="1"/>
          </p:cNvPicPr>
          <p:nvPr/>
        </p:nvPicPr>
        <p:blipFill>
          <a:blip r:embed="rId5" cstate="print"/>
          <a:srcRect r="40213"/>
          <a:stretch>
            <a:fillRect/>
          </a:stretch>
        </p:blipFill>
        <p:spPr bwMode="auto">
          <a:xfrm>
            <a:off x="3851275" y="1844675"/>
            <a:ext cx="4681538" cy="461486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1000"/>
                                        <p:tgtEl>
                                          <p:spTgt spid="1439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B1E3E9AA-B2D2-40C4-930E-B8C3AF43C7F9}" type="slidenum">
              <a:rPr lang="en-US" altLang="ko-KR"/>
              <a:pPr/>
              <a:t>61</a:t>
            </a:fld>
            <a:endParaRPr lang="en-US" altLang="ko-KR"/>
          </a:p>
        </p:txBody>
      </p:sp>
      <p:sp>
        <p:nvSpPr>
          <p:cNvPr id="1441795" name="Rectangle 3"/>
          <p:cNvSpPr>
            <a:spLocks noChangeArrowheads="1"/>
          </p:cNvSpPr>
          <p:nvPr/>
        </p:nvSpPr>
        <p:spPr bwMode="auto">
          <a:xfrm>
            <a:off x="815975" y="163513"/>
            <a:ext cx="7643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Homework #3</a:t>
            </a:r>
          </a:p>
        </p:txBody>
      </p:sp>
      <p:sp>
        <p:nvSpPr>
          <p:cNvPr id="1441796" name="Text Box 4"/>
          <p:cNvSpPr txBox="1">
            <a:spLocks noChangeArrowheads="1"/>
          </p:cNvSpPr>
          <p:nvPr/>
        </p:nvSpPr>
        <p:spPr bwMode="auto">
          <a:xfrm>
            <a:off x="6013450" y="476250"/>
            <a:ext cx="30400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LU Decomposition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FD47AC13-8F0E-4435-8C6B-05559670024F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1339404" name="Line 12"/>
          <p:cNvSpPr>
            <a:spLocks noChangeShapeType="1"/>
          </p:cNvSpPr>
          <p:nvPr/>
        </p:nvSpPr>
        <p:spPr bwMode="auto">
          <a:xfrm flipV="1">
            <a:off x="7740650" y="5084763"/>
            <a:ext cx="0" cy="1296987"/>
          </a:xfrm>
          <a:prstGeom prst="line">
            <a:avLst/>
          </a:prstGeom>
          <a:noFill/>
          <a:ln w="63500">
            <a:solidFill>
              <a:srgbClr val="CC99FF"/>
            </a:solidFill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339406" name="Line 14"/>
          <p:cNvSpPr>
            <a:spLocks noChangeShapeType="1"/>
          </p:cNvSpPr>
          <p:nvPr/>
        </p:nvSpPr>
        <p:spPr bwMode="auto">
          <a:xfrm>
            <a:off x="5254625" y="5503863"/>
            <a:ext cx="1727200" cy="0"/>
          </a:xfrm>
          <a:prstGeom prst="line">
            <a:avLst/>
          </a:prstGeom>
          <a:noFill/>
          <a:ln w="63500">
            <a:solidFill>
              <a:srgbClr val="CC99FF"/>
            </a:solidFill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339407" name="Line 15"/>
          <p:cNvSpPr>
            <a:spLocks noChangeShapeType="1"/>
          </p:cNvSpPr>
          <p:nvPr/>
        </p:nvSpPr>
        <p:spPr bwMode="auto">
          <a:xfrm>
            <a:off x="5254625" y="5745163"/>
            <a:ext cx="1727200" cy="0"/>
          </a:xfrm>
          <a:prstGeom prst="line">
            <a:avLst/>
          </a:prstGeom>
          <a:noFill/>
          <a:ln w="63500">
            <a:solidFill>
              <a:srgbClr val="CC99FF"/>
            </a:solidFill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339408" name="Line 16"/>
          <p:cNvSpPr>
            <a:spLocks noChangeShapeType="1"/>
          </p:cNvSpPr>
          <p:nvPr/>
        </p:nvSpPr>
        <p:spPr bwMode="auto">
          <a:xfrm>
            <a:off x="5254625" y="6237288"/>
            <a:ext cx="1727200" cy="0"/>
          </a:xfrm>
          <a:prstGeom prst="line">
            <a:avLst/>
          </a:prstGeom>
          <a:noFill/>
          <a:ln w="63500">
            <a:solidFill>
              <a:srgbClr val="CC99FF"/>
            </a:solidFill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339394" name="AutoShape 2"/>
          <p:cNvSpPr>
            <a:spLocks noChangeArrowheads="1"/>
          </p:cNvSpPr>
          <p:nvPr/>
        </p:nvSpPr>
        <p:spPr bwMode="auto">
          <a:xfrm>
            <a:off x="5675313" y="2060575"/>
            <a:ext cx="455612" cy="15875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2700">
            <a:noFill/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339395" name="AutoShape 3"/>
          <p:cNvSpPr>
            <a:spLocks noChangeArrowheads="1"/>
          </p:cNvSpPr>
          <p:nvPr/>
        </p:nvSpPr>
        <p:spPr bwMode="auto">
          <a:xfrm>
            <a:off x="1692275" y="2060575"/>
            <a:ext cx="1295400" cy="1587500"/>
          </a:xfrm>
          <a:prstGeom prst="roundRect">
            <a:avLst>
              <a:gd name="adj" fmla="val 9069"/>
            </a:avLst>
          </a:prstGeom>
          <a:solidFill>
            <a:srgbClr val="FF99CC"/>
          </a:solidFill>
          <a:ln w="12700">
            <a:noFill/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339396" name="Rectangle 4"/>
          <p:cNvSpPr>
            <a:spLocks noChangeArrowheads="1"/>
          </p:cNvSpPr>
          <p:nvPr/>
        </p:nvSpPr>
        <p:spPr bwMode="auto">
          <a:xfrm>
            <a:off x="815975" y="163513"/>
            <a:ext cx="5124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행렬 </a:t>
            </a:r>
            <a:r>
              <a:rPr lang="en-US" altLang="ko-KR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L</a:t>
            </a: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과 </a:t>
            </a:r>
            <a:r>
              <a:rPr lang="en-US" altLang="ko-KR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U</a:t>
            </a: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의 계산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(3/5)</a:t>
            </a:r>
          </a:p>
        </p:txBody>
      </p:sp>
      <p:sp>
        <p:nvSpPr>
          <p:cNvPr id="1339397" name="Text Box 5"/>
          <p:cNvSpPr txBox="1">
            <a:spLocks noChangeArrowheads="1"/>
          </p:cNvSpPr>
          <p:nvPr/>
        </p:nvSpPr>
        <p:spPr bwMode="auto">
          <a:xfrm>
            <a:off x="6013450" y="476250"/>
            <a:ext cx="30400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LU Decomposition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339398" name="Text Box 6"/>
          <p:cNvSpPr txBox="1">
            <a:spLocks noChangeArrowheads="1"/>
          </p:cNvSpPr>
          <p:nvPr/>
        </p:nvSpPr>
        <p:spPr bwMode="auto">
          <a:xfrm>
            <a:off x="323850" y="1065213"/>
            <a:ext cx="8640763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행렬 </a:t>
            </a:r>
            <a:r>
              <a:rPr lang="en-US" altLang="ko-KR" sz="2000" b="1">
                <a:ea typeface="HY헤드라인M" pitchFamily="18" charset="-127"/>
              </a:rPr>
              <a:t>L</a:t>
            </a:r>
            <a:r>
              <a:rPr lang="ko-KR" altLang="en-US" sz="2000">
                <a:ea typeface="HY헤드라인M" pitchFamily="18" charset="-127"/>
              </a:rPr>
              <a:t>의 두 번째 열의 원소 값 구하기</a:t>
            </a:r>
          </a:p>
        </p:txBody>
      </p:sp>
      <p:graphicFrame>
        <p:nvGraphicFramePr>
          <p:cNvPr id="1339400" name="Object 8"/>
          <p:cNvGraphicFramePr>
            <a:graphicFrameLocks noChangeAspect="1"/>
          </p:cNvGraphicFramePr>
          <p:nvPr/>
        </p:nvGraphicFramePr>
        <p:xfrm>
          <a:off x="5024438" y="5157788"/>
          <a:ext cx="1974850" cy="1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404" name="Equation" r:id="rId5" imgW="1282680" imgH="787320" progId="Equation.DSMT4">
                  <p:embed/>
                </p:oleObj>
              </mc:Choice>
              <mc:Fallback>
                <p:oleObj name="Equation" r:id="rId5" imgW="1282680" imgH="78732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4438" y="5157788"/>
                        <a:ext cx="1974850" cy="1214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9401" name="Object 9"/>
          <p:cNvGraphicFramePr>
            <a:graphicFrameLocks noChangeAspect="1"/>
          </p:cNvGraphicFramePr>
          <p:nvPr/>
        </p:nvGraphicFramePr>
        <p:xfrm>
          <a:off x="7019925" y="5157788"/>
          <a:ext cx="1995488" cy="1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405" name="Equation" r:id="rId7" imgW="1295280" imgH="787320" progId="Equation.DSMT4">
                  <p:embed/>
                </p:oleObj>
              </mc:Choice>
              <mc:Fallback>
                <p:oleObj name="Equation" r:id="rId7" imgW="1295280" imgH="78732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5157788"/>
                        <a:ext cx="1995488" cy="1214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9402" name="Object 10"/>
          <p:cNvGraphicFramePr>
            <a:graphicFrameLocks noChangeAspect="1"/>
          </p:cNvGraphicFramePr>
          <p:nvPr/>
        </p:nvGraphicFramePr>
        <p:xfrm>
          <a:off x="533400" y="1628775"/>
          <a:ext cx="7458075" cy="201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406" name="Equation" r:id="rId9" imgW="2920680" imgH="787320" progId="Equation.DSMT4">
                  <p:embed/>
                </p:oleObj>
              </mc:Choice>
              <mc:Fallback>
                <p:oleObj name="Equation" r:id="rId9" imgW="2920680" imgH="78732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628775"/>
                        <a:ext cx="7458075" cy="201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9403" name="Object 11"/>
          <p:cNvGraphicFramePr>
            <a:graphicFrameLocks noChangeAspect="1"/>
          </p:cNvGraphicFramePr>
          <p:nvPr/>
        </p:nvGraphicFramePr>
        <p:xfrm>
          <a:off x="1187450" y="4149725"/>
          <a:ext cx="354488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407" name="Equation" r:id="rId11" imgW="1155600" imgH="164880" progId="Equation.DSMT4">
                  <p:embed/>
                </p:oleObj>
              </mc:Choice>
              <mc:Fallback>
                <p:oleObj name="Equation" r:id="rId11" imgW="1155600" imgH="16488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149725"/>
                        <a:ext cx="3544888" cy="5080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4DE13A7E-8DDB-43BB-B50A-21695C31CA6D}" type="slidenum">
              <a:rPr lang="en-US" altLang="ko-KR"/>
              <a:pPr/>
              <a:t>8</a:t>
            </a:fld>
            <a:endParaRPr lang="en-US" altLang="ko-KR"/>
          </a:p>
        </p:txBody>
      </p:sp>
      <p:sp>
        <p:nvSpPr>
          <p:cNvPr id="1341442" name="Line 2"/>
          <p:cNvSpPr>
            <a:spLocks noChangeShapeType="1"/>
          </p:cNvSpPr>
          <p:nvPr/>
        </p:nvSpPr>
        <p:spPr bwMode="auto">
          <a:xfrm>
            <a:off x="5272088" y="5516563"/>
            <a:ext cx="1727200" cy="0"/>
          </a:xfrm>
          <a:prstGeom prst="line">
            <a:avLst/>
          </a:prstGeom>
          <a:noFill/>
          <a:ln w="63500">
            <a:solidFill>
              <a:srgbClr val="CC99FF"/>
            </a:solidFill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341445" name="Line 5"/>
          <p:cNvSpPr>
            <a:spLocks noChangeShapeType="1"/>
          </p:cNvSpPr>
          <p:nvPr/>
        </p:nvSpPr>
        <p:spPr bwMode="auto">
          <a:xfrm flipV="1">
            <a:off x="8101013" y="5084763"/>
            <a:ext cx="0" cy="1296987"/>
          </a:xfrm>
          <a:prstGeom prst="line">
            <a:avLst/>
          </a:prstGeom>
          <a:noFill/>
          <a:ln w="63500">
            <a:solidFill>
              <a:srgbClr val="CC99FF"/>
            </a:solidFill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341446" name="Line 6"/>
          <p:cNvSpPr>
            <a:spLocks noChangeShapeType="1"/>
          </p:cNvSpPr>
          <p:nvPr/>
        </p:nvSpPr>
        <p:spPr bwMode="auto">
          <a:xfrm flipV="1">
            <a:off x="8761413" y="5084763"/>
            <a:ext cx="0" cy="1296987"/>
          </a:xfrm>
          <a:prstGeom prst="line">
            <a:avLst/>
          </a:prstGeom>
          <a:noFill/>
          <a:ln w="63500">
            <a:solidFill>
              <a:srgbClr val="CC99FF"/>
            </a:solidFill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341447" name="AutoShape 7"/>
          <p:cNvSpPr>
            <a:spLocks noChangeArrowheads="1"/>
          </p:cNvSpPr>
          <p:nvPr/>
        </p:nvSpPr>
        <p:spPr bwMode="auto">
          <a:xfrm>
            <a:off x="7380288" y="1989138"/>
            <a:ext cx="1512887" cy="4318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2700">
            <a:noFill/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341448" name="AutoShape 8"/>
          <p:cNvSpPr>
            <a:spLocks noChangeArrowheads="1"/>
          </p:cNvSpPr>
          <p:nvPr/>
        </p:nvSpPr>
        <p:spPr bwMode="auto">
          <a:xfrm>
            <a:off x="1763713" y="1989138"/>
            <a:ext cx="3671887" cy="431800"/>
          </a:xfrm>
          <a:prstGeom prst="roundRect">
            <a:avLst>
              <a:gd name="adj" fmla="val 16667"/>
            </a:avLst>
          </a:prstGeom>
          <a:solidFill>
            <a:srgbClr val="FF99CC"/>
          </a:solidFill>
          <a:ln w="12700">
            <a:noFill/>
            <a:round/>
            <a:headEnd/>
            <a:tailEnd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341449" name="Rectangle 9"/>
          <p:cNvSpPr>
            <a:spLocks noChangeArrowheads="1"/>
          </p:cNvSpPr>
          <p:nvPr/>
        </p:nvSpPr>
        <p:spPr bwMode="auto">
          <a:xfrm>
            <a:off x="815975" y="163513"/>
            <a:ext cx="5124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행렬 </a:t>
            </a:r>
            <a:r>
              <a:rPr lang="en-US" altLang="ko-KR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L</a:t>
            </a: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과 </a:t>
            </a:r>
            <a:r>
              <a:rPr lang="en-US" altLang="ko-KR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U</a:t>
            </a: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의 계산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(4/5)</a:t>
            </a:r>
          </a:p>
        </p:txBody>
      </p:sp>
      <p:sp>
        <p:nvSpPr>
          <p:cNvPr id="1341450" name="Text Box 10"/>
          <p:cNvSpPr txBox="1">
            <a:spLocks noChangeArrowheads="1"/>
          </p:cNvSpPr>
          <p:nvPr/>
        </p:nvSpPr>
        <p:spPr bwMode="auto">
          <a:xfrm>
            <a:off x="6013450" y="476250"/>
            <a:ext cx="30400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LU Decomposition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341451" name="Text Box 11"/>
          <p:cNvSpPr txBox="1">
            <a:spLocks noChangeArrowheads="1"/>
          </p:cNvSpPr>
          <p:nvPr/>
        </p:nvSpPr>
        <p:spPr bwMode="auto">
          <a:xfrm>
            <a:off x="323850" y="1065213"/>
            <a:ext cx="8640763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행렬 </a:t>
            </a:r>
            <a:r>
              <a:rPr lang="en-US" altLang="ko-KR" sz="2000" b="1">
                <a:ea typeface="HY헤드라인M" pitchFamily="18" charset="-127"/>
              </a:rPr>
              <a:t>U</a:t>
            </a:r>
            <a:r>
              <a:rPr lang="ko-KR" altLang="en-US" sz="2000">
                <a:ea typeface="HY헤드라인M" pitchFamily="18" charset="-127"/>
              </a:rPr>
              <a:t>의 두 번째 행의 원소 값 구하기</a:t>
            </a:r>
          </a:p>
        </p:txBody>
      </p:sp>
      <p:graphicFrame>
        <p:nvGraphicFramePr>
          <p:cNvPr id="1341452" name="Object 12"/>
          <p:cNvGraphicFramePr>
            <a:graphicFrameLocks noChangeAspect="1"/>
          </p:cNvGraphicFramePr>
          <p:nvPr/>
        </p:nvGraphicFramePr>
        <p:xfrm>
          <a:off x="5024438" y="5157788"/>
          <a:ext cx="1974850" cy="1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456" name="Equation" r:id="rId5" imgW="1282680" imgH="787320" progId="Equation.DSMT4">
                  <p:embed/>
                </p:oleObj>
              </mc:Choice>
              <mc:Fallback>
                <p:oleObj name="Equation" r:id="rId5" imgW="1282680" imgH="78732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4438" y="5157788"/>
                        <a:ext cx="1974850" cy="1214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453" name="Object 13"/>
          <p:cNvGraphicFramePr>
            <a:graphicFrameLocks noChangeAspect="1"/>
          </p:cNvGraphicFramePr>
          <p:nvPr/>
        </p:nvGraphicFramePr>
        <p:xfrm>
          <a:off x="7019925" y="5157788"/>
          <a:ext cx="1995488" cy="121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457" name="Equation" r:id="rId7" imgW="1295280" imgH="787320" progId="Equation.DSMT4">
                  <p:embed/>
                </p:oleObj>
              </mc:Choice>
              <mc:Fallback>
                <p:oleObj name="Equation" r:id="rId7" imgW="1295280" imgH="787320" progId="Equation.DSMT4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5157788"/>
                        <a:ext cx="1995488" cy="1214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454" name="Object 14"/>
          <p:cNvGraphicFramePr>
            <a:graphicFrameLocks noChangeAspect="1"/>
          </p:cNvGraphicFramePr>
          <p:nvPr/>
        </p:nvGraphicFramePr>
        <p:xfrm>
          <a:off x="371475" y="1628775"/>
          <a:ext cx="8664575" cy="188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458" name="Equation" r:id="rId9" imgW="3619440" imgH="787320" progId="Equation.DSMT4">
                  <p:embed/>
                </p:oleObj>
              </mc:Choice>
              <mc:Fallback>
                <p:oleObj name="Equation" r:id="rId9" imgW="3619440" imgH="787320" progId="Equation.DSMT4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" y="1628775"/>
                        <a:ext cx="8664575" cy="1887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455" name="Object 15"/>
          <p:cNvGraphicFramePr>
            <a:graphicFrameLocks noChangeAspect="1"/>
          </p:cNvGraphicFramePr>
          <p:nvPr/>
        </p:nvGraphicFramePr>
        <p:xfrm>
          <a:off x="1042988" y="3789363"/>
          <a:ext cx="3856037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459" name="Equation" r:id="rId11" imgW="1257120" imgH="330120" progId="Equation.DSMT4">
                  <p:embed/>
                </p:oleObj>
              </mc:Choice>
              <mc:Fallback>
                <p:oleObj name="Equation" r:id="rId11" imgW="1257120" imgH="33012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789363"/>
                        <a:ext cx="3856037" cy="10160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Page </a:t>
            </a:r>
            <a:fld id="{A45463D4-27AA-44A6-AC4C-C1D0ABBFC831}" type="slidenum">
              <a:rPr lang="en-US" altLang="ko-KR"/>
              <a:pPr/>
              <a:t>9</a:t>
            </a:fld>
            <a:endParaRPr lang="en-US" altLang="ko-KR"/>
          </a:p>
        </p:txBody>
      </p:sp>
      <p:sp>
        <p:nvSpPr>
          <p:cNvPr id="1343497" name="Rectangle 9"/>
          <p:cNvSpPr>
            <a:spLocks noChangeArrowheads="1"/>
          </p:cNvSpPr>
          <p:nvPr/>
        </p:nvSpPr>
        <p:spPr bwMode="auto">
          <a:xfrm>
            <a:off x="815975" y="163513"/>
            <a:ext cx="5124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0"/>
              </a:spcBef>
              <a:buClrTx/>
              <a:buFont typeface="Wingdings" pitchFamily="2" charset="2"/>
              <a:buNone/>
            </a:pP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행렬 </a:t>
            </a:r>
            <a:r>
              <a:rPr lang="en-US" altLang="ko-KR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L</a:t>
            </a: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과 </a:t>
            </a:r>
            <a:r>
              <a:rPr lang="en-US" altLang="ko-KR" sz="2400" b="1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U</a:t>
            </a:r>
            <a:r>
              <a:rPr lang="ko-KR" altLang="en-US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의 계산 </a:t>
            </a:r>
            <a:r>
              <a:rPr lang="en-US" altLang="ko-KR" sz="24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HY헤드라인M" pitchFamily="18" charset="-127"/>
              </a:rPr>
              <a:t>(5/5)</a:t>
            </a:r>
          </a:p>
        </p:txBody>
      </p:sp>
      <p:sp>
        <p:nvSpPr>
          <p:cNvPr id="1343498" name="Text Box 10"/>
          <p:cNvSpPr txBox="1">
            <a:spLocks noChangeArrowheads="1"/>
          </p:cNvSpPr>
          <p:nvPr/>
        </p:nvSpPr>
        <p:spPr bwMode="auto">
          <a:xfrm>
            <a:off x="6013450" y="476250"/>
            <a:ext cx="3040063" cy="255588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  <a:effectLst/>
        </p:spPr>
        <p:txBody>
          <a:bodyPr wrap="none" lIns="36000" tIns="36000" rIns="36000" bIns="36000" anchor="ctr">
            <a:spAutoFit/>
          </a:bodyPr>
          <a:lstStyle/>
          <a:p>
            <a:pPr marL="292100" indent="-292100" algn="r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en-US" altLang="ko-KR" sz="1200">
                <a:solidFill>
                  <a:srgbClr val="0066CC"/>
                </a:solidFill>
                <a:ea typeface="HY헤드라인M" pitchFamily="18" charset="-127"/>
                <a:sym typeface="Wingdings" pitchFamily="2" charset="2"/>
              </a:rPr>
              <a:t>LU Decomposition &amp; Simultaneous Equation</a:t>
            </a:r>
            <a:endParaRPr lang="en-US" altLang="ko-KR" sz="1200">
              <a:solidFill>
                <a:srgbClr val="0066CC"/>
              </a:solidFill>
              <a:ea typeface="HY헤드라인M" pitchFamily="18" charset="-127"/>
            </a:endParaRPr>
          </a:p>
        </p:txBody>
      </p:sp>
      <p:sp>
        <p:nvSpPr>
          <p:cNvPr id="1343499" name="Text Box 11"/>
          <p:cNvSpPr txBox="1">
            <a:spLocks noChangeArrowheads="1"/>
          </p:cNvSpPr>
          <p:nvPr/>
        </p:nvSpPr>
        <p:spPr bwMode="auto">
          <a:xfrm>
            <a:off x="323850" y="1065213"/>
            <a:ext cx="8640763" cy="438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36000" tIns="36000" rIns="36000" bIns="36000">
            <a:spAutoFit/>
          </a:bodyPr>
          <a:lstStyle/>
          <a:p>
            <a:pPr marL="292100" indent="-292100">
              <a:lnSpc>
                <a:spcPct val="120000"/>
              </a:lnSpc>
              <a:spcAft>
                <a:spcPct val="20000"/>
              </a:spcAft>
              <a:buFont typeface="Wingdings" pitchFamily="2" charset="2"/>
              <a:buBlip>
                <a:blip r:embed="rId4"/>
              </a:buBlip>
              <a:tabLst>
                <a:tab pos="268288" algn="l"/>
              </a:tabLst>
            </a:pPr>
            <a:r>
              <a:rPr lang="ko-KR" altLang="en-US" sz="2000">
                <a:ea typeface="HY헤드라인M" pitchFamily="18" charset="-127"/>
              </a:rPr>
              <a:t>앞서의 과정을 반복하면</a:t>
            </a:r>
            <a:r>
              <a:rPr lang="en-US" altLang="ko-KR" sz="2000">
                <a:ea typeface="HY헤드라인M" pitchFamily="18" charset="-127"/>
              </a:rPr>
              <a:t>, </a:t>
            </a:r>
            <a:r>
              <a:rPr lang="ko-KR" altLang="en-US" sz="2000">
                <a:ea typeface="HY헤드라인M" pitchFamily="18" charset="-127"/>
              </a:rPr>
              <a:t>결국 다음 식을 얻을 수 있다</a:t>
            </a:r>
            <a:r>
              <a:rPr lang="en-US" altLang="ko-KR" sz="2000">
                <a:ea typeface="HY헤드라인M" pitchFamily="18" charset="-127"/>
              </a:rPr>
              <a:t>.</a:t>
            </a:r>
          </a:p>
        </p:txBody>
      </p:sp>
      <p:graphicFrame>
        <p:nvGraphicFramePr>
          <p:cNvPr id="1343504" name="Object 16"/>
          <p:cNvGraphicFramePr>
            <a:graphicFrameLocks noChangeAspect="1"/>
          </p:cNvGraphicFramePr>
          <p:nvPr/>
        </p:nvGraphicFramePr>
        <p:xfrm>
          <a:off x="755650" y="1628775"/>
          <a:ext cx="6551613" cy="380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3505" name="Equation" r:id="rId5" imgW="2019240" imgH="1168200" progId="Equation.DSMT4">
                  <p:embed/>
                </p:oleObj>
              </mc:Choice>
              <mc:Fallback>
                <p:oleObj name="Equation" r:id="rId5" imgW="2019240" imgH="116820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628775"/>
                        <a:ext cx="6551613" cy="380206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3511" name="Freeform 23"/>
          <p:cNvSpPr>
            <a:spLocks/>
          </p:cNvSpPr>
          <p:nvPr/>
        </p:nvSpPr>
        <p:spPr bwMode="auto">
          <a:xfrm>
            <a:off x="5940425" y="1916113"/>
            <a:ext cx="2303463" cy="18732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51" y="0"/>
              </a:cxn>
              <a:cxn ang="0">
                <a:pos x="1451" y="1180"/>
              </a:cxn>
              <a:cxn ang="0">
                <a:pos x="726" y="1180"/>
              </a:cxn>
            </a:cxnLst>
            <a:rect l="0" t="0" r="r" b="b"/>
            <a:pathLst>
              <a:path w="1451" h="1180">
                <a:moveTo>
                  <a:pt x="0" y="0"/>
                </a:moveTo>
                <a:lnTo>
                  <a:pt x="1451" y="0"/>
                </a:lnTo>
                <a:lnTo>
                  <a:pt x="1451" y="1180"/>
                </a:lnTo>
                <a:lnTo>
                  <a:pt x="726" y="1180"/>
                </a:lnTo>
              </a:path>
            </a:pathLst>
          </a:custGeom>
          <a:noFill/>
          <a:ln w="12700" cap="flat" cmpd="sng">
            <a:solidFill>
              <a:srgbClr val="FF0000"/>
            </a:solidFill>
            <a:prstDash val="sysDot"/>
            <a:round/>
            <a:headEnd type="none" w="med" len="med"/>
            <a:tailEnd type="stealth" w="med" len="med"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343512" name="Freeform 24"/>
          <p:cNvSpPr>
            <a:spLocks/>
          </p:cNvSpPr>
          <p:nvPr/>
        </p:nvSpPr>
        <p:spPr bwMode="auto">
          <a:xfrm>
            <a:off x="5940425" y="2708275"/>
            <a:ext cx="2519363" cy="2160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587" y="0"/>
              </a:cxn>
              <a:cxn ang="0">
                <a:pos x="1587" y="1361"/>
              </a:cxn>
              <a:cxn ang="0">
                <a:pos x="705" y="1358"/>
              </a:cxn>
            </a:cxnLst>
            <a:rect l="0" t="0" r="r" b="b"/>
            <a:pathLst>
              <a:path w="1587" h="1361">
                <a:moveTo>
                  <a:pt x="0" y="0"/>
                </a:moveTo>
                <a:lnTo>
                  <a:pt x="1587" y="0"/>
                </a:lnTo>
                <a:lnTo>
                  <a:pt x="1587" y="1361"/>
                </a:lnTo>
                <a:lnTo>
                  <a:pt x="705" y="1358"/>
                </a:lnTo>
              </a:path>
            </a:pathLst>
          </a:custGeom>
          <a:noFill/>
          <a:ln w="12700" cap="flat" cmpd="sng">
            <a:solidFill>
              <a:srgbClr val="FF0000"/>
            </a:solidFill>
            <a:prstDash val="sysDot"/>
            <a:round/>
            <a:headEnd type="none" w="med" len="med"/>
            <a:tailEnd type="stealth" w="med" len="med"/>
          </a:ln>
          <a:effectLst/>
        </p:spPr>
        <p:txBody>
          <a:bodyPr lIns="36000" tIns="36000" rIns="36000" bIns="36000" anchor="ctr">
            <a:spAutoFit/>
          </a:bodyPr>
          <a:lstStyle/>
          <a:p>
            <a:endParaRPr lang="ko-KR" altLang="en-US"/>
          </a:p>
        </p:txBody>
      </p:sp>
      <p:sp>
        <p:nvSpPr>
          <p:cNvPr id="1343514" name="Rectangle 26"/>
          <p:cNvSpPr>
            <a:spLocks noChangeArrowheads="1"/>
          </p:cNvSpPr>
          <p:nvPr/>
        </p:nvSpPr>
        <p:spPr bwMode="auto">
          <a:xfrm>
            <a:off x="7812088" y="3068638"/>
            <a:ext cx="962025" cy="498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36000" tIns="36000" rIns="36000" bIns="36000">
            <a:spAutoFit/>
          </a:bodyPr>
          <a:lstStyle/>
          <a:p>
            <a:pPr marL="292100" indent="-292100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400">
                <a:ea typeface="HY헤드라인M" pitchFamily="18" charset="-127"/>
              </a:rPr>
              <a:t>포함된다고</a:t>
            </a:r>
          </a:p>
          <a:p>
            <a:pPr marL="292100" indent="-292100">
              <a:lnSpc>
                <a:spcPct val="100000"/>
              </a:lnSpc>
              <a:spcBef>
                <a:spcPct val="0"/>
              </a:spcBef>
              <a:buFont typeface="Wingdings" pitchFamily="2" charset="2"/>
              <a:buNone/>
              <a:tabLst>
                <a:tab pos="292100" algn="l"/>
                <a:tab pos="685800" algn="l"/>
              </a:tabLst>
            </a:pPr>
            <a:r>
              <a:rPr lang="ko-KR" altLang="en-US" sz="1400">
                <a:ea typeface="HY헤드라인M" pitchFamily="18" charset="-127"/>
              </a:rPr>
              <a:t>할 수 있음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anchor="ctr" anchorCtr="0" compatLnSpc="1">
        <a:prstTxWarp prst="textNoShape">
          <a:avLst/>
        </a:prstTxWarp>
        <a:spAutoFit/>
      </a:bodyPr>
      <a:lstStyle>
        <a:defPPr marL="292100" marR="0" indent="-292100" algn="l" defTabSz="914400" rtl="0" eaLnBrk="1" fontAlgn="ctr" latinLnBrk="1" hangingPunct="1">
          <a:lnSpc>
            <a:spcPct val="140000"/>
          </a:lnSpc>
          <a:spcBef>
            <a:spcPct val="20000"/>
          </a:spcBef>
          <a:spcAft>
            <a:spcPct val="0"/>
          </a:spcAft>
          <a:buClr>
            <a:srgbClr val="660066"/>
          </a:buClr>
          <a:buSzTx/>
          <a:buFont typeface="Wingdings" pitchFamily="2" charset="2"/>
          <a:buChar char="v"/>
          <a:tabLst>
            <a:tab pos="292100" algn="l"/>
            <a:tab pos="685800" algn="l"/>
          </a:tabLst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굴림체" pitchFamily="49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80808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anchor="ctr" anchorCtr="0" compatLnSpc="1">
        <a:prstTxWarp prst="textNoShape">
          <a:avLst/>
        </a:prstTxWarp>
        <a:spAutoFit/>
      </a:bodyPr>
      <a:lstStyle>
        <a:defPPr marL="292100" marR="0" indent="-292100" algn="l" defTabSz="914400" rtl="0" eaLnBrk="1" fontAlgn="ctr" latinLnBrk="1" hangingPunct="1">
          <a:lnSpc>
            <a:spcPct val="140000"/>
          </a:lnSpc>
          <a:spcBef>
            <a:spcPct val="20000"/>
          </a:spcBef>
          <a:spcAft>
            <a:spcPct val="0"/>
          </a:spcAft>
          <a:buClr>
            <a:srgbClr val="660066"/>
          </a:buClr>
          <a:buSzTx/>
          <a:buFont typeface="Wingdings" pitchFamily="2" charset="2"/>
          <a:buChar char="v"/>
          <a:tabLst>
            <a:tab pos="292100" algn="l"/>
            <a:tab pos="685800" algn="l"/>
          </a:tabLst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itchFamily="34" charset="0"/>
            <a:ea typeface="굴림체" pitchFamily="49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연꽃 당초 무늬">
  <a:themeElements>
    <a:clrScheme name="연꽃 당초 무늬">
      <a:dk1>
        <a:sysClr val="windowText" lastClr="000000"/>
      </a:dk1>
      <a:lt1>
        <a:sysClr val="window" lastClr="FFFFFF"/>
      </a:lt1>
      <a:dk2>
        <a:srgbClr val="466571"/>
      </a:dk2>
      <a:lt2>
        <a:srgbClr val="EFEFE7"/>
      </a:lt2>
      <a:accent1>
        <a:srgbClr val="D87D3A"/>
      </a:accent1>
      <a:accent2>
        <a:srgbClr val="7F8792"/>
      </a:accent2>
      <a:accent3>
        <a:srgbClr val="B5AD67"/>
      </a:accent3>
      <a:accent4>
        <a:srgbClr val="61A9B8"/>
      </a:accent4>
      <a:accent5>
        <a:srgbClr val="AB7350"/>
      </a:accent5>
      <a:accent6>
        <a:srgbClr val="889C6F"/>
      </a:accent6>
      <a:hlink>
        <a:srgbClr val="F76B04"/>
      </a:hlink>
      <a:folHlink>
        <a:srgbClr val="A3A395"/>
      </a:folHlink>
    </a:clrScheme>
    <a:fontScheme name="연꽃 당초 무늬">
      <a:majorFont>
        <a:latin typeface="Cambria"/>
        <a:ea typeface=""/>
        <a:cs typeface=""/>
        <a:font script="Grek" typeface="Arial"/>
        <a:font script="Cyrl" typeface="Arial"/>
        <a:font script="Jpan" typeface="HGP明朝E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ambria"/>
        <a:ea typeface=""/>
        <a:cs typeface=""/>
        <a:font script="Grek" typeface="Arial"/>
        <a:font script="Cyrl" typeface="Arial"/>
        <a:font script="Jpan" typeface="HGP明朝E"/>
        <a:font script="Hang" typeface="HY견명조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연꽃 당초 무늬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3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80000"/>
                <a:shade val="100000"/>
                <a:hueMod val="100000"/>
                <a:satMod val="100000"/>
              </a:schemeClr>
            </a:gs>
          </a:gsLst>
          <a:lin ang="2700000" scaled="1"/>
        </a:gra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70000"/>
                <a:hueMod val="100000"/>
                <a:satMod val="100000"/>
              </a:schemeClr>
            </a:gs>
          </a:gsLst>
          <a:lin ang="270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254000">
              <a:schemeClr val="phClr">
                <a:tint val="100000"/>
                <a:shade val="90000"/>
                <a:hueMod val="100000"/>
                <a:satMod val="100000"/>
              </a:schemeClr>
            </a:innerShdw>
          </a:effectLst>
        </a:effectStyle>
        <a:effectStyle>
          <a:effectLst>
            <a:outerShdw blurRad="114300" dist="25400" dir="3000000" sx="105000" sy="105000" algn="tl">
              <a:srgbClr val="000000">
                <a:alpha val="60392"/>
              </a:srgbClr>
            </a:outerShdw>
          </a:effectLst>
          <a:scene3d>
            <a:camera prst="orthographicFront" fov="0">
              <a:rot lat="0" lon="0" rev="0"/>
            </a:camera>
            <a:lightRig rig="twoPt" dir="l">
              <a:rot lat="0" lon="0" rev="5400000"/>
            </a:lightRig>
          </a:scene3d>
          <a:sp3d contourW="25400" prstMaterial="matte">
            <a:bevelT w="127000" h="12700"/>
            <a:contourClr>
              <a:schemeClr val="phClr">
                <a:tint val="5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127000" dist="25400" dir="3120000" sx="105000" sy="105000" algn="tl">
              <a:srgbClr val="000000">
                <a:alpha val="60392"/>
              </a:srgbClr>
            </a:outerShdw>
          </a:effectLst>
          <a:scene3d>
            <a:camera prst="orthographicFront" fov="0">
              <a:rot lat="0" lon="0" rev="0"/>
            </a:camera>
            <a:lightRig rig="twoPt" dir="t">
              <a:rot lat="0" lon="0" rev="5400000"/>
            </a:lightRig>
          </a:scene3d>
          <a:sp3d contourW="25400" prstMaterial="powder">
            <a:bevelT w="88900" h="38100"/>
            <a:contourClr>
              <a:schemeClr val="phClr">
                <a:tint val="5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80000"/>
                <a:shade val="100000"/>
                <a:hueMod val="100000"/>
                <a:satMod val="100000"/>
              </a:schemeClr>
            </a:gs>
            <a:gs pos="100000">
              <a:schemeClr val="phClr">
                <a:tint val="100000"/>
                <a:shade val="75000"/>
                <a:hueMod val="100000"/>
                <a:satMod val="100000"/>
              </a:schemeClr>
            </a:gs>
          </a:gsLst>
          <a:path path="circle">
            <a:fillToRect t="45000" r="100000" b="45000"/>
          </a:path>
        </a:gradFill>
        <a:blipFill>
          <a:blip xmlns:r="http://schemas.openxmlformats.org/officeDocument/2006/relationships" r:embed="rId1">
            <a:duotone>
              <a:srgbClr val="000000">
                <a:alpha val="27450"/>
              </a:srgbClr>
              <a:schemeClr val="phClr">
                <a:tint val="75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18124</TotalTime>
  <Words>1915</Words>
  <Application>Microsoft Office PowerPoint</Application>
  <PresentationFormat>화면 슬라이드 쇼(4:3)</PresentationFormat>
  <Paragraphs>393</Paragraphs>
  <Slides>61</Slides>
  <Notes>60</Notes>
  <HiddenSlides>0</HiddenSlides>
  <MMClips>0</MMClips>
  <ScaleCrop>false</ScaleCrop>
  <HeadingPairs>
    <vt:vector size="6" baseType="variant"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61</vt:i4>
      </vt:variant>
    </vt:vector>
  </HeadingPairs>
  <TitlesOfParts>
    <vt:vector size="64" baseType="lpstr">
      <vt:lpstr>기본 디자인</vt:lpstr>
      <vt:lpstr>연꽃 당초 무늬</vt:lpstr>
      <vt:lpstr>Equation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</dc:title>
  <dc:creator>문양세</dc:creator>
  <cp:lastModifiedBy>cseop</cp:lastModifiedBy>
  <cp:revision>1643</cp:revision>
  <dcterms:created xsi:type="dcterms:W3CDTF">2003-03-03T08:07:33Z</dcterms:created>
  <dcterms:modified xsi:type="dcterms:W3CDTF">2016-03-31T11:39:23Z</dcterms:modified>
</cp:coreProperties>
</file>