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0" r:id="rId4"/>
    <p:sldId id="285" r:id="rId5"/>
    <p:sldId id="278" r:id="rId6"/>
    <p:sldId id="299" r:id="rId7"/>
    <p:sldId id="300" r:id="rId8"/>
    <p:sldId id="279" r:id="rId9"/>
    <p:sldId id="301" r:id="rId10"/>
    <p:sldId id="289" r:id="rId11"/>
    <p:sldId id="288" r:id="rId12"/>
    <p:sldId id="302" r:id="rId13"/>
    <p:sldId id="291" r:id="rId14"/>
    <p:sldId id="292" r:id="rId15"/>
    <p:sldId id="293" r:id="rId16"/>
    <p:sldId id="294" r:id="rId17"/>
    <p:sldId id="295" r:id="rId18"/>
    <p:sldId id="296" r:id="rId19"/>
    <p:sldId id="30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46"/>
    <a:srgbClr val="FFEC42"/>
    <a:srgbClr val="FFF05D"/>
    <a:srgbClr val="FFF065"/>
    <a:srgbClr val="FFFF1D"/>
    <a:srgbClr val="FFCC00"/>
    <a:srgbClr val="FDFEC2"/>
    <a:srgbClr val="99B8D7"/>
    <a:srgbClr val="84A9CE"/>
    <a:srgbClr val="219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3" autoAdjust="0"/>
    <p:restoredTop sz="94660"/>
  </p:normalViewPr>
  <p:slideViewPr>
    <p:cSldViewPr>
      <p:cViewPr varScale="1">
        <p:scale>
          <a:sx n="63" d="100"/>
          <a:sy n="63" d="100"/>
        </p:scale>
        <p:origin x="41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3A9"/>
            </a:gs>
            <a:gs pos="100000">
              <a:srgbClr val="219197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AD3A6-EB67-488D-8366-BBEABC4CB5F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형 설명선 8"/>
          <p:cNvSpPr/>
          <p:nvPr/>
        </p:nvSpPr>
        <p:spPr>
          <a:xfrm>
            <a:off x="3857620" y="1373173"/>
            <a:ext cx="1500198" cy="1055695"/>
          </a:xfrm>
          <a:prstGeom prst="wedgeEllipseCallout">
            <a:avLst>
              <a:gd name="adj1" fmla="val -33698"/>
              <a:gd name="adj2" fmla="val 68037"/>
            </a:avLst>
          </a:prstGeom>
          <a:solidFill>
            <a:srgbClr val="2A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FFEC42"/>
                </a:solidFill>
              </a:rPr>
              <a:t>PPT</a:t>
            </a:r>
            <a:endParaRPr lang="ko-KR" altLang="en-US" sz="3600" b="1" dirty="0">
              <a:solidFill>
                <a:srgbClr val="FFEC4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1670" y="2928934"/>
            <a:ext cx="5000660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 smtClean="0">
                <a:solidFill>
                  <a:schemeClr val="tx1"/>
                </a:solidFill>
              </a:rPr>
              <a:t>카카오톡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효자손 서비스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이등변 삼각형 11"/>
          <p:cNvSpPr/>
          <p:nvPr/>
        </p:nvSpPr>
        <p:spPr>
          <a:xfrm flipV="1">
            <a:off x="6715140" y="3169374"/>
            <a:ext cx="214314" cy="1080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71670" y="3571876"/>
            <a:ext cx="5000660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●●●●●●●●●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071670" y="4286256"/>
            <a:ext cx="5000660" cy="571504"/>
          </a:xfrm>
          <a:prstGeom prst="rect">
            <a:avLst/>
          </a:prstGeom>
          <a:solidFill>
            <a:srgbClr val="2A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LOGIN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312110" y="4929199"/>
            <a:ext cx="1512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자동로그인하기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084733" y="4968387"/>
            <a:ext cx="21431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∨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3857620" y="4429132"/>
            <a:ext cx="285752" cy="285752"/>
            <a:chOff x="1500166" y="1500174"/>
            <a:chExt cx="571504" cy="571504"/>
          </a:xfrm>
        </p:grpSpPr>
        <p:sp>
          <p:nvSpPr>
            <p:cNvPr id="24" name="도넛 23"/>
            <p:cNvSpPr/>
            <p:nvPr/>
          </p:nvSpPr>
          <p:spPr>
            <a:xfrm>
              <a:off x="1500166" y="1500174"/>
              <a:ext cx="571504" cy="571504"/>
            </a:xfrm>
            <a:prstGeom prst="donut">
              <a:avLst>
                <a:gd name="adj" fmla="val 1075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막힌 원호 24"/>
            <p:cNvSpPr/>
            <p:nvPr/>
          </p:nvSpPr>
          <p:spPr>
            <a:xfrm>
              <a:off x="1500166" y="1500174"/>
              <a:ext cx="571504" cy="571504"/>
            </a:xfrm>
            <a:prstGeom prst="blockArc">
              <a:avLst>
                <a:gd name="adj1" fmla="val 17184797"/>
                <a:gd name="adj2" fmla="val 21397268"/>
                <a:gd name="adj3" fmla="val 112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4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4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4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PPT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732240" y="1111632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5733280" cy="943048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아들에게 커피 보내기 미션은 뭔가요</a:t>
            </a:r>
            <a:r>
              <a:rPr lang="en-US" altLang="ko-KR" b="1" dirty="0" smtClean="0">
                <a:solidFill>
                  <a:prstClr val="black"/>
                </a:solidFill>
              </a:rPr>
              <a:t>?</a:t>
            </a:r>
            <a:r>
              <a:rPr lang="ko-KR" altLang="en-US" b="1" dirty="0" smtClean="0">
                <a:solidFill>
                  <a:prstClr val="black"/>
                </a:solidFill>
              </a:rPr>
              <a:t> 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89407" y="2786058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grpSp>
        <p:nvGrpSpPr>
          <p:cNvPr id="2" name="그룹 20"/>
          <p:cNvGrpSpPr/>
          <p:nvPr/>
        </p:nvGrpSpPr>
        <p:grpSpPr>
          <a:xfrm>
            <a:off x="1214414" y="1844824"/>
            <a:ext cx="7371177" cy="1298424"/>
            <a:chOff x="1214414" y="1266378"/>
            <a:chExt cx="7371177" cy="18573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black"/>
                  </a:solidFill>
                </a:rPr>
                <a:t>첫번째목차입니다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8"/>
              <a:ext cx="7371177" cy="1857388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말 그대로 저에게 선물하기 기능을 이용해 </a:t>
              </a:r>
              <a:endPara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r>
                <a:rPr lang="ko-KR" altLang="en-US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기프티콘을</a:t>
              </a:r>
              <a:r>
                <a:rPr lang="ko-KR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보내는 방법을 알려드리는 겁니다</a:t>
              </a:r>
              <a:r>
                <a:rPr lang="en-US" altLang="ko-KR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.</a:t>
              </a:r>
            </a:p>
            <a:p>
              <a:pPr algn="ctr"/>
              <a:r>
                <a:rPr lang="ko-KR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부모님은 새롭고 편리한 기능을 편하게 이해하실 수 있고</a:t>
              </a:r>
              <a:r>
                <a:rPr lang="en-US" altLang="ko-KR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저는 공짜 커피 생겨서 좋습니다 </a:t>
              </a:r>
              <a:r>
                <a:rPr lang="ko-KR" altLang="en-US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ㅎㅎ</a:t>
              </a:r>
              <a:endPara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285720" y="324158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706" y="321468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PPT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1142976" y="3598769"/>
            <a:ext cx="6237336" cy="692615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좋은 생각이네요 </a:t>
            </a:r>
            <a:r>
              <a:rPr lang="ko-KR" altLang="en-US" b="1" dirty="0" err="1" smtClean="0">
                <a:solidFill>
                  <a:prstClr val="black"/>
                </a:solidFill>
              </a:rPr>
              <a:t>ㅎㅎ</a:t>
            </a:r>
            <a:r>
              <a:rPr lang="ko-KR" altLang="en-US" b="1" dirty="0" smtClean="0">
                <a:solidFill>
                  <a:prstClr val="black"/>
                </a:solidFill>
              </a:rPr>
              <a:t> 근데 자식들이 시간이 없거나 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알려드리기 어려운 사유들이 있을 경우에는 힘들겠네요</a:t>
            </a:r>
            <a:r>
              <a:rPr lang="en-US" altLang="ko-KR" b="1" dirty="0" smtClean="0">
                <a:solidFill>
                  <a:prstClr val="black"/>
                </a:solidFill>
              </a:rPr>
              <a:t>..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28" name="그림 27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339144"/>
            <a:ext cx="357189" cy="345667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grpSp>
        <p:nvGrpSpPr>
          <p:cNvPr id="30" name="그룹 20"/>
          <p:cNvGrpSpPr/>
          <p:nvPr/>
        </p:nvGrpSpPr>
        <p:grpSpPr>
          <a:xfrm>
            <a:off x="1244466" y="4507981"/>
            <a:ext cx="7371177" cy="2000263"/>
            <a:chOff x="1244466" y="1274534"/>
            <a:chExt cx="7371177" cy="22015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1" name="모서리가 둥근 사각형 설명선 3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black"/>
                  </a:solidFill>
                </a:rPr>
                <a:t>첫번째목차입니다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244466" y="1274534"/>
              <a:ext cx="7371177" cy="2201515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kern="0" dirty="0" smtClean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	</a:t>
              </a:r>
              <a:r>
                <a:rPr lang="ko-KR" altLang="en-US" kern="0" dirty="0" smtClean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그럴 때는 부모님 </a:t>
              </a:r>
              <a:r>
                <a:rPr lang="ko-KR" altLang="en-US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옆에서 하나하나 </a:t>
              </a:r>
              <a:r>
                <a:rPr lang="ko-KR" altLang="en-US" kern="0" dirty="0" smtClean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알려주는 </a:t>
              </a:r>
              <a:r>
                <a:rPr lang="ko-KR" altLang="en-US" kern="0" dirty="0" err="1" smtClean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자식같은</a:t>
              </a:r>
              <a:endPara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2000" kern="0" dirty="0" smtClean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	</a:t>
              </a:r>
              <a:r>
                <a:rPr lang="ko-KR" altLang="en-US" sz="2000" b="1" u="sng" kern="0" dirty="0" err="1" smtClean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카카오톡</a:t>
              </a:r>
              <a:r>
                <a:rPr lang="ko-KR" altLang="en-US" sz="2000" b="1" u="sng" kern="0" dirty="0" smtClean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효자손 서비스</a:t>
              </a:r>
              <a:r>
                <a:rPr lang="ko-KR" altLang="en-US" sz="2000" kern="0" dirty="0" smtClean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면 충분합니다</a:t>
              </a:r>
              <a:r>
                <a:rPr lang="en-US" altLang="ko-KR" sz="2000" kern="0" dirty="0" smtClean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!!</a:t>
              </a:r>
              <a:endParaRPr lang="ko-KR" altLang="en-US" sz="2000" kern="0" dirty="0">
                <a:solidFill>
                  <a:srgbClr val="000000"/>
                </a:solidFill>
                <a:latin typeface="함초롬바탕" panose="02030604000101010101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59289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PPT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043608" y="494441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4. </a:t>
            </a:r>
            <a:r>
              <a:rPr lang="ko-KR" altLang="en-US" b="1" dirty="0" err="1" smtClean="0">
                <a:solidFill>
                  <a:prstClr val="black"/>
                </a:solidFill>
              </a:rPr>
              <a:t>카카오톡</a:t>
            </a:r>
            <a:r>
              <a:rPr lang="ko-KR" altLang="en-US" b="1" dirty="0" smtClean="0">
                <a:solidFill>
                  <a:prstClr val="black"/>
                </a:solidFill>
              </a:rPr>
              <a:t> 효자손 서비스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grpSp>
        <p:nvGrpSpPr>
          <p:cNvPr id="3" name="그룹 20"/>
          <p:cNvGrpSpPr/>
          <p:nvPr/>
        </p:nvGrpSpPr>
        <p:grpSpPr>
          <a:xfrm>
            <a:off x="1178752" y="2564904"/>
            <a:ext cx="7371177" cy="4152603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black"/>
                  </a:solidFill>
                </a:rPr>
                <a:t>첫번째목차입니다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20"/>
          <p:cNvGrpSpPr/>
          <p:nvPr/>
        </p:nvGrpSpPr>
        <p:grpSpPr>
          <a:xfrm>
            <a:off x="1208866" y="1236410"/>
            <a:ext cx="7371177" cy="1152428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모서리가 둥근 사각형 설명선 14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black"/>
                  </a:solidFill>
                </a:rPr>
                <a:t>첫번째목차입니다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r>
                <a:rPr lang="ko-KR" altLang="en-US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카카오톡에서</a:t>
              </a:r>
              <a:r>
                <a:rPr lang="ko-KR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도움을 원하는 기능을 선택하면</a:t>
              </a:r>
              <a:r>
                <a:rPr lang="en-US" altLang="ko-KR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평소에 사용하는 </a:t>
              </a:r>
              <a:r>
                <a:rPr lang="en-US" altLang="ko-KR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UI</a:t>
              </a:r>
              <a:r>
                <a:rPr lang="ko-KR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를 같이 보며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서비스 이용을 진행할 수 있습니다</a:t>
              </a:r>
              <a:r>
                <a:rPr lang="en-US" altLang="ko-KR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.</a:t>
              </a:r>
              <a:r>
                <a:rPr lang="ko-KR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532" r="-609" b="6393"/>
          <a:stretch/>
        </p:blipFill>
        <p:spPr>
          <a:xfrm>
            <a:off x="4049750" y="2730950"/>
            <a:ext cx="1978250" cy="3672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4354" y="324146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효자손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08" y="3244983"/>
            <a:ext cx="599383" cy="59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7324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PPT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043608" y="494441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4. </a:t>
            </a:r>
            <a:r>
              <a:rPr lang="ko-KR" altLang="en-US" b="1" dirty="0" err="1" smtClean="0">
                <a:solidFill>
                  <a:prstClr val="black"/>
                </a:solidFill>
              </a:rPr>
              <a:t>카카오톡</a:t>
            </a:r>
            <a:r>
              <a:rPr lang="ko-KR" altLang="en-US" b="1" dirty="0" smtClean="0">
                <a:solidFill>
                  <a:prstClr val="black"/>
                </a:solidFill>
              </a:rPr>
              <a:t> 효자손 서비스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grpSp>
        <p:nvGrpSpPr>
          <p:cNvPr id="3" name="그룹 20"/>
          <p:cNvGrpSpPr/>
          <p:nvPr/>
        </p:nvGrpSpPr>
        <p:grpSpPr>
          <a:xfrm>
            <a:off x="1178752" y="1409254"/>
            <a:ext cx="7371177" cy="5308254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black"/>
                  </a:solidFill>
                </a:rPr>
                <a:t>첫번째목차입니다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5" name="_x287875696" descr="EMB000038f448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028" y="1627599"/>
            <a:ext cx="2779996" cy="486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87877936" descr="EMB000038f448d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860" y="1585920"/>
            <a:ext cx="2829540" cy="494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07757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PPT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043608" y="494441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4. </a:t>
            </a:r>
            <a:r>
              <a:rPr lang="ko-KR" altLang="en-US" b="1" dirty="0" err="1">
                <a:solidFill>
                  <a:prstClr val="black"/>
                </a:solidFill>
              </a:rPr>
              <a:t>카카오톡</a:t>
            </a:r>
            <a:r>
              <a:rPr lang="ko-KR" altLang="en-US" b="1" dirty="0">
                <a:solidFill>
                  <a:prstClr val="black"/>
                </a:solidFill>
              </a:rPr>
              <a:t> 효자손 서비스</a:t>
            </a: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grpSp>
        <p:nvGrpSpPr>
          <p:cNvPr id="3" name="그룹 20"/>
          <p:cNvGrpSpPr/>
          <p:nvPr/>
        </p:nvGrpSpPr>
        <p:grpSpPr>
          <a:xfrm>
            <a:off x="1178752" y="1268760"/>
            <a:ext cx="7371177" cy="544874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black"/>
                  </a:solidFill>
                </a:rPr>
                <a:t>첫번째목차입니다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87880016" descr="EMB000038f448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77" y="1437296"/>
            <a:ext cx="3111023" cy="494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87879056" descr="EMB000038f448d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155" y="1446384"/>
            <a:ext cx="2854229" cy="499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26986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PPT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043608" y="494441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4. </a:t>
            </a:r>
            <a:r>
              <a:rPr lang="ko-KR" altLang="en-US" b="1" dirty="0" err="1">
                <a:solidFill>
                  <a:prstClr val="black"/>
                </a:solidFill>
              </a:rPr>
              <a:t>카카오톡</a:t>
            </a:r>
            <a:r>
              <a:rPr lang="ko-KR" altLang="en-US" b="1" dirty="0">
                <a:solidFill>
                  <a:prstClr val="black"/>
                </a:solidFill>
              </a:rPr>
              <a:t> 효자손 서비스</a:t>
            </a: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grpSp>
        <p:nvGrpSpPr>
          <p:cNvPr id="3" name="그룹 20"/>
          <p:cNvGrpSpPr/>
          <p:nvPr/>
        </p:nvGrpSpPr>
        <p:grpSpPr>
          <a:xfrm>
            <a:off x="1259632" y="1263407"/>
            <a:ext cx="7371177" cy="544874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black"/>
                  </a:solidFill>
                </a:rPr>
                <a:t>첫번째목차입니다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073" name="_x287880416" descr="EMB000038f448e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90" y="1474992"/>
            <a:ext cx="3266726" cy="49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87878416" descr="EMB000038f448e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482" y="1560857"/>
            <a:ext cx="3133934" cy="48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32494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PPT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043608" y="494441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4. </a:t>
            </a:r>
            <a:r>
              <a:rPr lang="ko-KR" altLang="en-US" b="1" dirty="0" err="1">
                <a:solidFill>
                  <a:prstClr val="black"/>
                </a:solidFill>
              </a:rPr>
              <a:t>카카오톡</a:t>
            </a:r>
            <a:r>
              <a:rPr lang="ko-KR" altLang="en-US" b="1" dirty="0">
                <a:solidFill>
                  <a:prstClr val="black"/>
                </a:solidFill>
              </a:rPr>
              <a:t> 효자손 서비스</a:t>
            </a: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grpSp>
        <p:nvGrpSpPr>
          <p:cNvPr id="3" name="그룹 20"/>
          <p:cNvGrpSpPr/>
          <p:nvPr/>
        </p:nvGrpSpPr>
        <p:grpSpPr>
          <a:xfrm>
            <a:off x="1259632" y="1263407"/>
            <a:ext cx="7371177" cy="544874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black"/>
                  </a:solidFill>
                </a:rPr>
                <a:t>첫번째목차입니다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87880016" descr="EMB000038f448e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60857"/>
            <a:ext cx="3096344" cy="489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287878656" descr="EMB000038f448e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60857"/>
            <a:ext cx="2808312" cy="491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14393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PPT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043608" y="494441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4. </a:t>
            </a:r>
            <a:r>
              <a:rPr lang="ko-KR" altLang="en-US" b="1" dirty="0" err="1">
                <a:solidFill>
                  <a:prstClr val="black"/>
                </a:solidFill>
              </a:rPr>
              <a:t>카카오톡</a:t>
            </a:r>
            <a:r>
              <a:rPr lang="ko-KR" altLang="en-US" b="1" dirty="0">
                <a:solidFill>
                  <a:prstClr val="black"/>
                </a:solidFill>
              </a:rPr>
              <a:t> 효자손 </a:t>
            </a:r>
            <a:r>
              <a:rPr lang="ko-KR" altLang="en-US" b="1" dirty="0" smtClean="0">
                <a:solidFill>
                  <a:prstClr val="black"/>
                </a:solidFill>
              </a:rPr>
              <a:t>서비스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grpSp>
        <p:nvGrpSpPr>
          <p:cNvPr id="3" name="그룹 20"/>
          <p:cNvGrpSpPr/>
          <p:nvPr/>
        </p:nvGrpSpPr>
        <p:grpSpPr>
          <a:xfrm>
            <a:off x="1259632" y="1263407"/>
            <a:ext cx="7371177" cy="544874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black"/>
                  </a:solidFill>
                </a:rPr>
                <a:t>첫번째목차입니다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87878736" descr="EMB000038f448e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1560857"/>
            <a:ext cx="2925967" cy="491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287879696" descr="EMB000038f448e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532" y="1507930"/>
            <a:ext cx="2876860" cy="503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16100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PPT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043608" y="494441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4. </a:t>
            </a:r>
            <a:r>
              <a:rPr lang="ko-KR" altLang="en-US" b="1" dirty="0" err="1">
                <a:solidFill>
                  <a:prstClr val="black"/>
                </a:solidFill>
              </a:rPr>
              <a:t>카카오톡</a:t>
            </a:r>
            <a:r>
              <a:rPr lang="ko-KR" altLang="en-US" b="1" dirty="0">
                <a:solidFill>
                  <a:prstClr val="black"/>
                </a:solidFill>
              </a:rPr>
              <a:t> 효자손 서비스</a:t>
            </a: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grpSp>
        <p:nvGrpSpPr>
          <p:cNvPr id="3" name="그룹 20"/>
          <p:cNvGrpSpPr/>
          <p:nvPr/>
        </p:nvGrpSpPr>
        <p:grpSpPr>
          <a:xfrm>
            <a:off x="1259632" y="1263407"/>
            <a:ext cx="7371177" cy="544874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black"/>
                  </a:solidFill>
                </a:rPr>
                <a:t>첫번째목차입니다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87879216" descr="EMB000038f448f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60857"/>
            <a:ext cx="3032938" cy="491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287878016" descr="EMB000038f448f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035" y="1560857"/>
            <a:ext cx="2917365" cy="497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86019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PPT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043608" y="494441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4. </a:t>
            </a:r>
            <a:r>
              <a:rPr lang="ko-KR" altLang="en-US" b="1" dirty="0" err="1">
                <a:solidFill>
                  <a:prstClr val="black"/>
                </a:solidFill>
              </a:rPr>
              <a:t>카카오톡</a:t>
            </a:r>
            <a:r>
              <a:rPr lang="ko-KR" altLang="en-US" b="1" dirty="0">
                <a:solidFill>
                  <a:prstClr val="black"/>
                </a:solidFill>
              </a:rPr>
              <a:t> 효자손 서비스</a:t>
            </a: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grpSp>
        <p:nvGrpSpPr>
          <p:cNvPr id="3" name="그룹 20"/>
          <p:cNvGrpSpPr/>
          <p:nvPr/>
        </p:nvGrpSpPr>
        <p:grpSpPr>
          <a:xfrm>
            <a:off x="1259632" y="1263407"/>
            <a:ext cx="7371177" cy="544874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black"/>
                  </a:solidFill>
                </a:rPr>
                <a:t>첫번째목차입니다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87879136" descr="EMB000038f448f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8"/>
          <a:stretch>
            <a:fillRect/>
          </a:stretch>
        </p:blipFill>
        <p:spPr bwMode="auto">
          <a:xfrm>
            <a:off x="3656451" y="1560857"/>
            <a:ext cx="2839174" cy="496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30486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PPT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4. </a:t>
            </a:r>
            <a:r>
              <a:rPr lang="ko-KR" altLang="en-US" b="1" dirty="0" err="1" smtClean="0">
                <a:solidFill>
                  <a:prstClr val="black"/>
                </a:solidFill>
              </a:rPr>
              <a:t>카카오톡</a:t>
            </a:r>
            <a:r>
              <a:rPr lang="ko-KR" altLang="en-US" b="1" dirty="0" smtClean="0">
                <a:solidFill>
                  <a:prstClr val="black"/>
                </a:solidFill>
              </a:rPr>
              <a:t> 효자손 서비스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10812" y="5841268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grpSp>
        <p:nvGrpSpPr>
          <p:cNvPr id="13" name="그룹 20"/>
          <p:cNvGrpSpPr/>
          <p:nvPr/>
        </p:nvGrpSpPr>
        <p:grpSpPr>
          <a:xfrm>
            <a:off x="1175633" y="1443354"/>
            <a:ext cx="7404833" cy="1809940"/>
            <a:chOff x="1175634" y="-3481728"/>
            <a:chExt cx="7404833" cy="321471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모서리가 둥근 사각형 설명선 13"/>
            <p:cNvSpPr/>
            <p:nvPr/>
          </p:nvSpPr>
          <p:spPr>
            <a:xfrm>
              <a:off x="5214943" y="-1279749"/>
              <a:ext cx="3365524" cy="571503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black"/>
                  </a:solidFill>
                </a:rPr>
                <a:t>첫번째목차입니다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175634" y="-3481728"/>
              <a:ext cx="7371177" cy="3214710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60000"/>
                </a:lnSpc>
              </a:pPr>
              <a:r>
                <a:rPr lang="en-US" altLang="ko-KR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‘</a:t>
              </a:r>
              <a:r>
                <a:rPr lang="ko-KR" altLang="en-US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카카오톡</a:t>
              </a:r>
              <a:r>
                <a:rPr lang="ko-KR" altLang="en-US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효자손 서비스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’</a:t>
              </a:r>
              <a:r>
                <a:rPr lang="ko-KR" altLang="en-US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를 이용한다면</a:t>
              </a:r>
              <a:endParaRPr lang="en-US" altLang="ko-KR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endParaRPr>
            </a:p>
            <a:p>
              <a:pPr algn="ctr" fontAlgn="base">
                <a:lnSpc>
                  <a:spcPct val="160000"/>
                </a:lnSpc>
              </a:pPr>
              <a:r>
                <a:rPr lang="ko-KR" altLang="en-US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마치 </a:t>
              </a:r>
              <a:r>
                <a:rPr lang="ko-KR" altLang="en-US" b="1" u="sng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옆에서 실제로 하나하나 </a:t>
              </a:r>
              <a:r>
                <a:rPr lang="ko-KR" altLang="en-US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알려주듯이 </a:t>
              </a:r>
              <a:endParaRPr lang="en-US" altLang="ko-KR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endParaRPr>
            </a:p>
            <a:p>
              <a:pPr algn="ctr" fontAlgn="base">
                <a:lnSpc>
                  <a:spcPct val="160000"/>
                </a:lnSpc>
              </a:pPr>
              <a:r>
                <a:rPr lang="ko-KR" altLang="en-US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약 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10</a:t>
              </a:r>
              <a:r>
                <a:rPr lang="ko-KR" altLang="en-US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단계의 </a:t>
              </a:r>
              <a:r>
                <a:rPr lang="ko-KR" altLang="en-US" b="1" u="sng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직접 마주하는 화면을 통해 </a:t>
              </a:r>
              <a:endParaRPr lang="en-US" altLang="ko-KR" b="1" u="sng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endParaRPr>
            </a:p>
            <a:p>
              <a:pPr algn="ctr" fontAlgn="base">
                <a:lnSpc>
                  <a:spcPct val="160000"/>
                </a:lnSpc>
              </a:pPr>
              <a:r>
                <a:rPr lang="ko-KR" altLang="en-US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어떠한 서비스든 </a:t>
              </a:r>
              <a:r>
                <a:rPr lang="ko-KR" altLang="en-US" b="1" u="sng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두려움 없이</a:t>
              </a:r>
              <a:r>
                <a:rPr lang="ko-KR" altLang="en-US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이용할 수 있습니다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. </a:t>
              </a:r>
            </a:p>
          </p:txBody>
        </p:sp>
      </p:grpSp>
      <p:sp>
        <p:nvSpPr>
          <p:cNvPr id="17" name="모서리가 둥근 사각형 설명선 16"/>
          <p:cNvSpPr/>
          <p:nvPr/>
        </p:nvSpPr>
        <p:spPr>
          <a:xfrm>
            <a:off x="1175633" y="5373216"/>
            <a:ext cx="7404833" cy="936104"/>
          </a:xfrm>
          <a:prstGeom prst="wedgeRoundRectCallout">
            <a:avLst>
              <a:gd name="adj1" fmla="val 58367"/>
              <a:gd name="adj2" fmla="val -35277"/>
              <a:gd name="adj3" fmla="val 16667"/>
            </a:avLst>
          </a:prstGeom>
          <a:solidFill>
            <a:srgbClr val="FFE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자식에게 커피 선물해보기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부모님에게 명절 선물 보내기 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 재미있는 미션을 통해 사용을 유도할 수 있을 것입니다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91647" y="3689574"/>
            <a:ext cx="7371177" cy="1467618"/>
          </a:xfrm>
          <a:prstGeom prst="roundRect">
            <a:avLst>
              <a:gd name="adj" fmla="val 2529"/>
            </a:avLst>
          </a:prstGeom>
          <a:solidFill>
            <a:srgbClr val="FFE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단순히 글로 이루어진 정보보다는 </a:t>
            </a:r>
            <a:endParaRPr lang="en-US" altLang="ko-KR" kern="0" dirty="0">
              <a:solidFill>
                <a:srgbClr val="000000"/>
              </a:solidFill>
              <a:latin typeface="+mj-lt"/>
              <a:ea typeface="함초롬바탕" panose="02030604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직접 보며 따라 할 수 있는 정보를 원하는 </a:t>
            </a:r>
            <a:endParaRPr lang="en-US" altLang="ko-KR" kern="0" dirty="0">
              <a:solidFill>
                <a:srgbClr val="000000"/>
              </a:solidFill>
              <a:latin typeface="+mj-lt"/>
              <a:ea typeface="함초롬바탕" panose="02030604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50</a:t>
            </a:r>
            <a:r>
              <a:rPr lang="ko-KR" altLang="en-US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대</a:t>
            </a:r>
            <a:r>
              <a:rPr lang="en-US" altLang="ko-KR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, 60</a:t>
            </a:r>
            <a:r>
              <a:rPr lang="ko-KR" altLang="en-US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대의 </a:t>
            </a:r>
            <a:r>
              <a:rPr lang="ko-KR" altLang="en-US" kern="0" dirty="0" err="1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니즈를</a:t>
            </a:r>
            <a:r>
              <a:rPr lang="ko-KR" altLang="en-US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 반영한 최고의 서비스입니다</a:t>
            </a:r>
            <a:r>
              <a:rPr lang="en-US" altLang="ko-KR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. </a:t>
            </a:r>
            <a:endParaRPr lang="ko-KR" altLang="en-US" sz="2000" kern="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19" name="그림 18" descr="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53" y="4423383"/>
            <a:ext cx="1053968" cy="15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5656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-32" y="890033"/>
            <a:ext cx="9187808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-43776" y="1217520"/>
            <a:ext cx="9187808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128000" y="1059404"/>
            <a:ext cx="2643206" cy="285752"/>
          </a:xfrm>
          <a:prstGeom prst="rect">
            <a:avLst/>
          </a:prstGeom>
          <a:solidFill>
            <a:srgbClr val="99B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43938" y="170241"/>
            <a:ext cx="370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카카오톡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효자손 서비스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뺄셈 기호 67"/>
          <p:cNvSpPr/>
          <p:nvPr/>
        </p:nvSpPr>
        <p:spPr>
          <a:xfrm>
            <a:off x="8279836" y="175101"/>
            <a:ext cx="142876" cy="142876"/>
          </a:xfrm>
          <a:prstGeom prst="mathMinu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액자 68"/>
          <p:cNvSpPr/>
          <p:nvPr/>
        </p:nvSpPr>
        <p:spPr>
          <a:xfrm>
            <a:off x="8520276" y="175101"/>
            <a:ext cx="142876" cy="142876"/>
          </a:xfrm>
          <a:prstGeom prst="fram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곱셈 기호 69"/>
          <p:cNvSpPr/>
          <p:nvPr/>
        </p:nvSpPr>
        <p:spPr>
          <a:xfrm>
            <a:off x="8715404" y="129789"/>
            <a:ext cx="214314" cy="214314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2"/>
          <p:cNvGrpSpPr/>
          <p:nvPr/>
        </p:nvGrpSpPr>
        <p:grpSpPr>
          <a:xfrm>
            <a:off x="8572528" y="500042"/>
            <a:ext cx="285752" cy="285752"/>
            <a:chOff x="6357950" y="571480"/>
            <a:chExt cx="357190" cy="357190"/>
          </a:xfrm>
        </p:grpSpPr>
        <p:sp>
          <p:nvSpPr>
            <p:cNvPr id="71" name="순서도: 연결자 70"/>
            <p:cNvSpPr/>
            <p:nvPr/>
          </p:nvSpPr>
          <p:spPr>
            <a:xfrm>
              <a:off x="6357950" y="571480"/>
              <a:ext cx="357190" cy="357190"/>
            </a:xfrm>
            <a:prstGeom prst="flowChartConnector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등호 71"/>
            <p:cNvSpPr/>
            <p:nvPr/>
          </p:nvSpPr>
          <p:spPr>
            <a:xfrm>
              <a:off x="6429388" y="642918"/>
              <a:ext cx="214314" cy="214314"/>
            </a:xfrm>
            <a:prstGeom prst="mathEqual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5"/>
          <p:cNvGrpSpPr/>
          <p:nvPr/>
        </p:nvGrpSpPr>
        <p:grpSpPr>
          <a:xfrm>
            <a:off x="285720" y="1357298"/>
            <a:ext cx="5111287" cy="955588"/>
            <a:chOff x="285720" y="1357298"/>
            <a:chExt cx="5111287" cy="955588"/>
          </a:xfrm>
        </p:grpSpPr>
        <p:sp>
          <p:nvSpPr>
            <p:cNvPr id="75" name="순서도: 연결자 74"/>
            <p:cNvSpPr/>
            <p:nvPr/>
          </p:nvSpPr>
          <p:spPr>
            <a:xfrm>
              <a:off x="285720" y="1384192"/>
              <a:ext cx="571504" cy="571504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44706" y="1357298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PPT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325437" y="2007651"/>
              <a:ext cx="1071570" cy="23379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smtClean="0"/>
                <a:t>Am 00:00</a:t>
              </a:r>
              <a:endParaRPr lang="ko-KR" altLang="en-US" sz="1200" dirty="0"/>
            </a:p>
          </p:txBody>
        </p:sp>
        <p:sp>
          <p:nvSpPr>
            <p:cNvPr id="80" name="모서리가 둥근 사각형 설명선 79"/>
            <p:cNvSpPr/>
            <p:nvPr/>
          </p:nvSpPr>
          <p:spPr>
            <a:xfrm>
              <a:off x="1142976" y="1741382"/>
              <a:ext cx="3365524" cy="571504"/>
            </a:xfrm>
            <a:prstGeom prst="wedgeRoundRectCallout">
              <a:avLst>
                <a:gd name="adj1" fmla="val -56704"/>
                <a:gd name="adj2" fmla="val -39983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목록입니다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.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23" name="그림 22" descr="사람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408" y="1481756"/>
              <a:ext cx="357189" cy="345667"/>
            </a:xfrm>
            <a:prstGeom prst="rect">
              <a:avLst/>
            </a:prstGeom>
          </p:spPr>
        </p:pic>
      </p:grpSp>
      <p:grpSp>
        <p:nvGrpSpPr>
          <p:cNvPr id="4" name="그룹 24"/>
          <p:cNvGrpSpPr/>
          <p:nvPr/>
        </p:nvGrpSpPr>
        <p:grpSpPr>
          <a:xfrm>
            <a:off x="389407" y="2571744"/>
            <a:ext cx="8196184" cy="3714776"/>
            <a:chOff x="389407" y="2741514"/>
            <a:chExt cx="8196184" cy="3714776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89407" y="6079617"/>
              <a:ext cx="1071570" cy="23379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/>
                <a:t>Am 00:00</a:t>
              </a:r>
              <a:endParaRPr lang="ko-KR" altLang="en-US" sz="1200" dirty="0"/>
            </a:p>
          </p:txBody>
        </p:sp>
        <p:grpSp>
          <p:nvGrpSpPr>
            <p:cNvPr id="5" name="그룹 20"/>
            <p:cNvGrpSpPr/>
            <p:nvPr/>
          </p:nvGrpSpPr>
          <p:grpSpPr>
            <a:xfrm>
              <a:off x="1214414" y="2741514"/>
              <a:ext cx="7371177" cy="3714776"/>
              <a:chOff x="1214414" y="2786058"/>
              <a:chExt cx="7371177" cy="371477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1" name="모서리가 둥근 사각형 설명선 80"/>
              <p:cNvSpPr/>
              <p:nvPr/>
            </p:nvSpPr>
            <p:spPr>
              <a:xfrm>
                <a:off x="5214942" y="2857496"/>
                <a:ext cx="3365524" cy="571504"/>
              </a:xfrm>
              <a:prstGeom prst="wedgeRoundRectCallout">
                <a:avLst>
                  <a:gd name="adj1" fmla="val 58367"/>
                  <a:gd name="adj2" fmla="val -35277"/>
                  <a:gd name="adj3" fmla="val 16667"/>
                </a:avLst>
              </a:prstGeom>
              <a:solidFill>
                <a:srgbClr val="FFE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첫번째목차입니다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1214414" y="2786058"/>
                <a:ext cx="7371177" cy="3714776"/>
              </a:xfrm>
              <a:prstGeom prst="roundRect">
                <a:avLst>
                  <a:gd name="adj" fmla="val 5773"/>
                </a:avLst>
              </a:prstGeom>
              <a:solidFill>
                <a:srgbClr val="FFE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AutoNum type="arabicPeriod"/>
                </a:pPr>
                <a:r>
                  <a:rPr lang="ko-KR" altLang="en-US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카카오톡</a:t>
                </a:r>
                <a:r>
                  <a:rPr lang="ko-KR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서비스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분석</a:t>
                </a:r>
                <a:endPara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AutoNum type="arabicPeriod"/>
                </a:pPr>
                <a:endPara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AutoNum type="arabicPeriod"/>
                </a:pPr>
                <a:r>
                  <a:rPr lang="ko-KR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시장상황 분석</a:t>
                </a:r>
                <a:endPara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AutoNum type="arabicPeriod"/>
                </a:pPr>
                <a:endPara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AutoNum type="arabicPeriod"/>
                </a:pPr>
                <a:r>
                  <a:rPr lang="ko-KR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전략대안 파악</a:t>
                </a:r>
                <a:endPara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AutoNum type="arabicPeriod"/>
                </a:pPr>
                <a:endPara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AutoNum type="arabicPeriod"/>
                </a:pPr>
                <a:r>
                  <a:rPr lang="ko-KR" altLang="en-US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카카오톡</a:t>
                </a:r>
                <a:r>
                  <a:rPr lang="ko-KR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효자손 서비스</a:t>
                </a:r>
                <a:endPara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119146" y="192265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74321" y="987966"/>
            <a:ext cx="313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Wednesday, March 24, 2020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</a:rPr>
              <a:t> 분석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Am 00:00</a:t>
            </a:r>
            <a:endParaRPr lang="ko-KR" altLang="en-US" sz="1200" dirty="0"/>
          </a:p>
        </p:txBody>
      </p:sp>
      <p:grpSp>
        <p:nvGrpSpPr>
          <p:cNvPr id="3" name="그룹 20"/>
          <p:cNvGrpSpPr/>
          <p:nvPr/>
        </p:nvGrpSpPr>
        <p:grpSpPr>
          <a:xfrm>
            <a:off x="1214414" y="1409253"/>
            <a:ext cx="7371177" cy="523445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SWOT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분석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822" y="1721371"/>
            <a:ext cx="3520359" cy="4764624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PPT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1. </a:t>
            </a:r>
            <a:r>
              <a:rPr lang="ko-KR" altLang="en-US" b="1" dirty="0" err="1" smtClean="0">
                <a:solidFill>
                  <a:prstClr val="black"/>
                </a:solidFill>
              </a:rPr>
              <a:t>카카오톡</a:t>
            </a:r>
            <a:r>
              <a:rPr lang="ko-KR" altLang="en-US" b="1" dirty="0" smtClean="0">
                <a:solidFill>
                  <a:prstClr val="black"/>
                </a:solidFill>
              </a:rPr>
              <a:t> 분석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grpSp>
        <p:nvGrpSpPr>
          <p:cNvPr id="3" name="그룹 20"/>
          <p:cNvGrpSpPr/>
          <p:nvPr/>
        </p:nvGrpSpPr>
        <p:grpSpPr>
          <a:xfrm>
            <a:off x="1214414" y="1409253"/>
            <a:ext cx="7371177" cy="523445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black"/>
                  </a:solidFill>
                </a:rPr>
                <a:t>첫번째목차입니다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SWOT </a:t>
              </a:r>
              <a:r>
                <a:rPr lang="ko-KR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분석</a:t>
              </a:r>
              <a:endPara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내용을 입력하세요</a:t>
              </a:r>
              <a:r>
                <a:rPr lang="en-US" altLang="ko-KR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.</a:t>
              </a:r>
            </a:p>
            <a:p>
              <a:pPr algn="ctr"/>
              <a:endPara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내용을 입력하세요</a:t>
              </a:r>
              <a:r>
                <a:rPr lang="en-US" altLang="ko-KR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.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034" y="2383418"/>
            <a:ext cx="52863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2380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시장상황 분석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grpSp>
        <p:nvGrpSpPr>
          <p:cNvPr id="2" name="그룹 20"/>
          <p:cNvGrpSpPr/>
          <p:nvPr/>
        </p:nvGrpSpPr>
        <p:grpSpPr>
          <a:xfrm>
            <a:off x="1214414" y="1428735"/>
            <a:ext cx="7371177" cy="1785951"/>
            <a:chOff x="1214414" y="1266378"/>
            <a:chExt cx="7371177" cy="18573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8"/>
              <a:ext cx="7371177" cy="1857388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err="1">
                  <a:solidFill>
                    <a:schemeClr val="tx1"/>
                  </a:solidFill>
                  <a:latin typeface="NotoSansKR"/>
                </a:rPr>
                <a:t>카카오톡</a:t>
              </a:r>
              <a:r>
                <a:rPr lang="ko-KR" altLang="en-US" sz="2000" b="1" dirty="0">
                  <a:solidFill>
                    <a:schemeClr val="tx1"/>
                  </a:solidFill>
                  <a:latin typeface="NotoSansKR"/>
                </a:rPr>
                <a:t> 선물하기</a:t>
              </a:r>
              <a:r>
                <a:rPr lang="en-US" altLang="ko-KR" sz="2000" b="1" dirty="0">
                  <a:solidFill>
                    <a:schemeClr val="tx1"/>
                  </a:solidFill>
                  <a:latin typeface="NotoSansKR"/>
                </a:rPr>
                <a:t>, '</a:t>
              </a:r>
              <a:r>
                <a:rPr lang="ko-KR" altLang="en-US" sz="2000" b="1" dirty="0">
                  <a:solidFill>
                    <a:schemeClr val="tx1"/>
                  </a:solidFill>
                  <a:latin typeface="NotoSansKR"/>
                </a:rPr>
                <a:t>샤넬</a:t>
              </a:r>
              <a:r>
                <a:rPr lang="en-US" altLang="ko-KR" sz="2000" b="1" dirty="0">
                  <a:solidFill>
                    <a:schemeClr val="tx1"/>
                  </a:solidFill>
                  <a:latin typeface="NotoSansKR"/>
                </a:rPr>
                <a:t>' </a:t>
              </a:r>
              <a:r>
                <a:rPr lang="ko-KR" altLang="en-US" sz="2000" b="1" dirty="0">
                  <a:solidFill>
                    <a:schemeClr val="tx1"/>
                  </a:solidFill>
                  <a:latin typeface="NotoSansKR"/>
                </a:rPr>
                <a:t>브랜드 전문관 오픈</a:t>
              </a:r>
              <a:r>
                <a:rPr lang="en-US" altLang="ko-KR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.</a:t>
              </a:r>
            </a:p>
            <a:p>
              <a:pPr algn="ctr"/>
              <a:endPara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rgbClr val="363636"/>
                  </a:solidFill>
                  <a:latin typeface="RIDIBatang"/>
                </a:rPr>
                <a:t>국내 </a:t>
              </a:r>
              <a:r>
                <a:rPr lang="ko-KR" altLang="en-US" sz="1400" dirty="0" err="1">
                  <a:solidFill>
                    <a:srgbClr val="363636"/>
                  </a:solidFill>
                  <a:latin typeface="RIDIBatang"/>
                </a:rPr>
                <a:t>온라인몰에</a:t>
              </a:r>
              <a:r>
                <a:rPr lang="ko-KR" altLang="en-US" sz="1400" dirty="0">
                  <a:solidFill>
                    <a:srgbClr val="363636"/>
                  </a:solidFill>
                  <a:latin typeface="RIDIBatang"/>
                </a:rPr>
                <a:t> 정식 </a:t>
              </a:r>
              <a:r>
                <a:rPr lang="ko-KR" altLang="en-US" sz="1400" dirty="0" err="1" smtClean="0">
                  <a:solidFill>
                    <a:srgbClr val="363636"/>
                  </a:solidFill>
                  <a:latin typeface="RIDIBatang"/>
                </a:rPr>
                <a:t>입점은</a:t>
              </a:r>
              <a:r>
                <a:rPr lang="ko-KR" altLang="en-US" sz="1400" dirty="0" smtClean="0">
                  <a:solidFill>
                    <a:srgbClr val="363636"/>
                  </a:solidFill>
                  <a:latin typeface="RIDIBatang"/>
                </a:rPr>
                <a:t> </a:t>
              </a:r>
              <a:r>
                <a:rPr lang="ko-KR" altLang="en-US" sz="1400" dirty="0">
                  <a:solidFill>
                    <a:srgbClr val="363636"/>
                  </a:solidFill>
                  <a:latin typeface="RIDIBatang"/>
                </a:rPr>
                <a:t>백화점 </a:t>
              </a:r>
              <a:r>
                <a:rPr lang="ko-KR" altLang="en-US" sz="1400" dirty="0" err="1">
                  <a:solidFill>
                    <a:srgbClr val="363636"/>
                  </a:solidFill>
                  <a:latin typeface="RIDIBatang"/>
                </a:rPr>
                <a:t>온라인몰을</a:t>
              </a:r>
              <a:r>
                <a:rPr lang="ko-KR" altLang="en-US" sz="1400" dirty="0">
                  <a:solidFill>
                    <a:srgbClr val="363636"/>
                  </a:solidFill>
                  <a:latin typeface="RIDIBatang"/>
                </a:rPr>
                <a:t> 제외하면 </a:t>
              </a:r>
              <a:r>
                <a:rPr lang="ko-KR" altLang="en-US" sz="1400" dirty="0" smtClean="0">
                  <a:solidFill>
                    <a:srgbClr val="363636"/>
                  </a:solidFill>
                  <a:latin typeface="RIDIBatang"/>
                </a:rPr>
                <a:t>이례적</a:t>
              </a:r>
              <a:r>
                <a:rPr lang="en-US" altLang="ko-KR" sz="1400" dirty="0" smtClean="0">
                  <a:solidFill>
                    <a:srgbClr val="363636"/>
                  </a:solidFill>
                  <a:latin typeface="RIDIBatang"/>
                </a:rPr>
                <a:t>.</a:t>
              </a:r>
              <a:endParaRPr lang="en-US" altLang="ko-KR" sz="1400" dirty="0">
                <a:solidFill>
                  <a:srgbClr val="363636"/>
                </a:solidFill>
                <a:latin typeface="RIDIBatang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Am 00:00</a:t>
            </a:r>
            <a:endParaRPr lang="ko-KR" altLang="en-US" sz="1200" dirty="0"/>
          </a:p>
        </p:txBody>
      </p:sp>
      <p:grpSp>
        <p:nvGrpSpPr>
          <p:cNvPr id="13" name="그룹 20"/>
          <p:cNvGrpSpPr/>
          <p:nvPr/>
        </p:nvGrpSpPr>
        <p:grpSpPr>
          <a:xfrm>
            <a:off x="1209289" y="3501008"/>
            <a:ext cx="7371177" cy="3071834"/>
            <a:chOff x="1214414" y="1266378"/>
            <a:chExt cx="7371177" cy="321471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모서리가 둥근 사각형 설명선 13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214414" y="1266378"/>
              <a:ext cx="7371177" cy="3214710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“명절 선물도 ‘</a:t>
              </a:r>
              <a:r>
                <a:rPr lang="ko-KR" altLang="en-US" sz="2000" b="1" dirty="0" err="1">
                  <a:solidFill>
                    <a:srgbClr val="000000"/>
                  </a:solidFill>
                  <a:latin typeface="맑은 고딕" panose="020B0503020000020004" pitchFamily="50" charset="-127"/>
                </a:rPr>
                <a:t>카톡</a:t>
              </a:r>
              <a:r>
                <a:rPr lang="ko-KR" altLang="en-US" sz="2000" b="1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 선물하기’가 대세</a:t>
              </a:r>
              <a:r>
                <a:rPr lang="en-US" altLang="ko-KR" sz="2000" b="1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…</a:t>
              </a:r>
              <a:r>
                <a:rPr lang="ko-KR" altLang="en-US" sz="2000" b="1" dirty="0" err="1">
                  <a:solidFill>
                    <a:srgbClr val="000000"/>
                  </a:solidFill>
                  <a:latin typeface="맑은 고딕" panose="020B0503020000020004" pitchFamily="50" charset="-127"/>
                </a:rPr>
                <a:t>중장년층</a:t>
              </a:r>
              <a:r>
                <a:rPr lang="ko-KR" altLang="en-US" sz="2000" b="1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 대거 유입</a:t>
              </a:r>
              <a:r>
                <a:rPr lang="ko-KR" altLang="en-US" sz="2000" b="1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”</a:t>
              </a:r>
              <a:endPara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endPara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rgbClr val="1B1B1B"/>
                  </a:solidFill>
                  <a:latin typeface="맑은 고딕" panose="020B0503020000020004" pitchFamily="50" charset="-127"/>
                </a:rPr>
                <a:t>‘</a:t>
              </a:r>
              <a:r>
                <a:rPr lang="ko-KR" altLang="en-US" sz="1400" dirty="0" err="1">
                  <a:solidFill>
                    <a:srgbClr val="1B1B1B"/>
                  </a:solidFill>
                  <a:latin typeface="맑은 고딕" panose="020B0503020000020004" pitchFamily="50" charset="-127"/>
                </a:rPr>
                <a:t>언택트</a:t>
              </a:r>
              <a:r>
                <a:rPr lang="ko-KR" altLang="en-US" sz="1400" dirty="0">
                  <a:solidFill>
                    <a:srgbClr val="1B1B1B"/>
                  </a:solidFill>
                  <a:latin typeface="맑은 고딕" panose="020B0503020000020004" pitchFamily="50" charset="-127"/>
                </a:rPr>
                <a:t> 명절</a:t>
              </a:r>
              <a:r>
                <a:rPr lang="ko-KR" altLang="en-US" sz="1400" dirty="0" smtClean="0">
                  <a:solidFill>
                    <a:srgbClr val="1B1B1B"/>
                  </a:solidFill>
                  <a:latin typeface="맑은 고딕" panose="020B0503020000020004" pitchFamily="50" charset="-127"/>
                </a:rPr>
                <a:t>’</a:t>
              </a:r>
              <a:r>
                <a:rPr lang="en-US" altLang="ko-KR" sz="1400" dirty="0">
                  <a:solidFill>
                    <a:srgbClr val="1B1B1B"/>
                  </a:solidFill>
                  <a:latin typeface="맑은 고딕" panose="020B0503020000020004" pitchFamily="50" charset="-127"/>
                </a:rPr>
                <a:t>,</a:t>
              </a:r>
              <a:r>
                <a:rPr lang="ko-KR" altLang="en-US" sz="1400" dirty="0"/>
                <a:t/>
              </a:r>
              <a:br>
                <a:rPr lang="ko-KR" altLang="en-US" sz="1400" dirty="0"/>
              </a:br>
              <a:r>
                <a:rPr lang="ko-KR" altLang="en-US" sz="1400" dirty="0">
                  <a:solidFill>
                    <a:srgbClr val="1B1B1B"/>
                  </a:solidFill>
                  <a:latin typeface="맑은 고딕" panose="020B0503020000020004" pitchFamily="50" charset="-127"/>
                </a:rPr>
                <a:t>특히 </a:t>
              </a:r>
              <a:r>
                <a:rPr lang="ko-KR" altLang="en-US" sz="1400" dirty="0" err="1">
                  <a:solidFill>
                    <a:srgbClr val="1B1B1B"/>
                  </a:solidFill>
                  <a:latin typeface="맑은 고딕" panose="020B0503020000020004" pitchFamily="50" charset="-127"/>
                </a:rPr>
                <a:t>중장년층</a:t>
              </a:r>
              <a:r>
                <a:rPr lang="ko-KR" altLang="en-US" sz="1400" dirty="0">
                  <a:solidFill>
                    <a:srgbClr val="1B1B1B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1400" dirty="0" smtClean="0">
                  <a:solidFill>
                    <a:srgbClr val="1B1B1B"/>
                  </a:solidFill>
                  <a:latin typeface="맑은 고딕" panose="020B0503020000020004" pitchFamily="50" charset="-127"/>
                </a:rPr>
                <a:t>사이에서 서비스 인식 확산</a:t>
              </a:r>
              <a:r>
                <a:rPr lang="en-US" altLang="ko-KR" sz="1400" dirty="0" smtClean="0">
                  <a:solidFill>
                    <a:srgbClr val="1B1B1B"/>
                  </a:solidFill>
                  <a:latin typeface="맑은 고딕" panose="020B0503020000020004" pitchFamily="50" charset="-127"/>
                </a:rPr>
                <a:t>, </a:t>
              </a:r>
            </a:p>
            <a:p>
              <a:pPr algn="ctr"/>
              <a:r>
                <a:rPr lang="en-US" altLang="ko-KR" sz="1400" dirty="0" smtClean="0">
                  <a:solidFill>
                    <a:srgbClr val="1B1B1B"/>
                  </a:solidFill>
                  <a:latin typeface="맑은 고딕" panose="020B0503020000020004" pitchFamily="50" charset="-127"/>
                </a:rPr>
                <a:t>50</a:t>
              </a:r>
              <a:r>
                <a:rPr lang="en-US" altLang="ko-KR" sz="1400" dirty="0">
                  <a:solidFill>
                    <a:srgbClr val="1B1B1B"/>
                  </a:solidFill>
                  <a:latin typeface="맑은 고딕" panose="020B0503020000020004" pitchFamily="50" charset="-127"/>
                </a:rPr>
                <a:t>, 60</a:t>
              </a:r>
              <a:r>
                <a:rPr lang="ko-KR" altLang="en-US" sz="1400" dirty="0">
                  <a:solidFill>
                    <a:srgbClr val="1B1B1B"/>
                  </a:solidFill>
                  <a:latin typeface="맑은 고딕" panose="020B0503020000020004" pitchFamily="50" charset="-127"/>
                </a:rPr>
                <a:t>대 </a:t>
              </a:r>
              <a:r>
                <a:rPr lang="ko-KR" altLang="en-US" sz="1400" dirty="0" smtClean="0">
                  <a:solidFill>
                    <a:srgbClr val="1B1B1B"/>
                  </a:solidFill>
                  <a:latin typeface="맑은 고딕" panose="020B0503020000020004" pitchFamily="50" charset="-127"/>
                </a:rPr>
                <a:t>이용자 증가 예상</a:t>
              </a:r>
              <a:endPara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PPT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2. </a:t>
            </a:r>
            <a:r>
              <a:rPr lang="ko-KR" altLang="en-US" b="1" dirty="0" smtClean="0">
                <a:solidFill>
                  <a:prstClr val="black"/>
                </a:solidFill>
              </a:rPr>
              <a:t>시장상황 분석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grpSp>
        <p:nvGrpSpPr>
          <p:cNvPr id="13" name="그룹 20"/>
          <p:cNvGrpSpPr/>
          <p:nvPr/>
        </p:nvGrpSpPr>
        <p:grpSpPr>
          <a:xfrm>
            <a:off x="1142977" y="4040562"/>
            <a:ext cx="7437490" cy="2532279"/>
            <a:chOff x="1214414" y="1266378"/>
            <a:chExt cx="7371177" cy="321471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모서리가 둥근 사각형 설명선 13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black"/>
                  </a:solidFill>
                </a:rPr>
                <a:t>첫번째목차입니다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214414" y="1266378"/>
              <a:ext cx="7371177" cy="3214710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r" fontAlgn="base">
                <a:lnSpc>
                  <a:spcPct val="160000"/>
                </a:lnSpc>
                <a:buFontTx/>
                <a:buChar char="-"/>
              </a:pPr>
              <a:r>
                <a:rPr lang="en-US" altLang="ko-KR" sz="2000" b="1" u="sng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50</a:t>
              </a:r>
              <a:r>
                <a:rPr lang="ko-KR" altLang="en-US" sz="2000" b="1" u="sng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대 </a:t>
              </a:r>
              <a:r>
                <a:rPr lang="ko-KR" altLang="en-US" sz="2000" b="1" u="sng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구매액 </a:t>
              </a:r>
              <a:r>
                <a:rPr lang="en-US" altLang="ko-KR" sz="2000" b="1" u="sng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104% </a:t>
              </a:r>
              <a:r>
                <a:rPr lang="ko-KR" altLang="en-US" sz="2000" b="1" u="sng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증가</a:t>
              </a:r>
              <a:endParaRPr lang="en-US" altLang="ko-KR" sz="2000" b="1" u="sng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endParaRPr>
            </a:p>
            <a:p>
              <a:pPr marL="285750" indent="-285750" algn="r" fontAlgn="base">
                <a:lnSpc>
                  <a:spcPct val="160000"/>
                </a:lnSpc>
                <a:buFontTx/>
                <a:buChar char="-"/>
              </a:pPr>
              <a:r>
                <a:rPr lang="en-US" altLang="ko-KR" sz="2000" b="1" u="sng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60</a:t>
              </a:r>
              <a:r>
                <a:rPr lang="ko-KR" altLang="en-US" sz="2000" b="1" u="sng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대 </a:t>
              </a:r>
              <a:r>
                <a:rPr lang="ko-KR" altLang="en-US" sz="2000" b="1" u="sng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구매액 </a:t>
              </a:r>
              <a:r>
                <a:rPr lang="en-US" altLang="ko-KR" sz="2000" b="1" u="sng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111% </a:t>
              </a:r>
              <a:r>
                <a:rPr lang="ko-KR" altLang="en-US" sz="2000" b="1" u="sng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증가</a:t>
              </a:r>
              <a:endParaRPr lang="en-US" altLang="ko-KR" sz="2000" b="1" u="sng" kern="0" dirty="0" smtClean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endParaRPr>
            </a:p>
            <a:p>
              <a:pPr algn="r" fontAlgn="base">
                <a:lnSpc>
                  <a:spcPct val="160000"/>
                </a:lnSpc>
              </a:pPr>
              <a:r>
                <a:rPr lang="en-US" altLang="ko-KR" sz="1600" b="1" u="sng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(</a:t>
              </a:r>
              <a:r>
                <a:rPr lang="en-US" altLang="ko-KR" kern="0" dirty="0">
                  <a:solidFill>
                    <a:srgbClr val="000000"/>
                  </a:solidFill>
                  <a:ea typeface="함초롬바탕" panose="02030604000101010101" pitchFamily="18" charset="-127"/>
                </a:rPr>
                <a:t>1</a:t>
              </a:r>
              <a:r>
                <a:rPr lang="ko-KR" altLang="en-US" kern="0" dirty="0">
                  <a:solidFill>
                    <a:srgbClr val="000000"/>
                  </a:solidFill>
                  <a:ea typeface="함초롬바탕" panose="02030604000101010101" pitchFamily="18" charset="-127"/>
                </a:rPr>
                <a:t>월 </a:t>
              </a:r>
              <a:r>
                <a:rPr lang="en-US" altLang="ko-KR" kern="0" dirty="0">
                  <a:solidFill>
                    <a:srgbClr val="000000"/>
                  </a:solidFill>
                  <a:ea typeface="함초롬바탕" panose="02030604000101010101" pitchFamily="18" charset="-127"/>
                </a:rPr>
                <a:t>20</a:t>
              </a:r>
              <a:r>
                <a:rPr lang="ko-KR" altLang="en-US" kern="0" dirty="0" smtClean="0">
                  <a:solidFill>
                    <a:srgbClr val="000000"/>
                  </a:solidFill>
                  <a:ea typeface="함초롬바탕" panose="02030604000101010101" pitchFamily="18" charset="-127"/>
                </a:rPr>
                <a:t>일</a:t>
              </a:r>
              <a:r>
                <a:rPr lang="en-US" altLang="ko-KR" kern="0" dirty="0" smtClean="0">
                  <a:solidFill>
                    <a:srgbClr val="000000"/>
                  </a:solidFill>
                  <a:ea typeface="함초롬바탕" panose="02030604000101010101" pitchFamily="18" charset="-127"/>
                </a:rPr>
                <a:t>~2</a:t>
              </a:r>
              <a:r>
                <a:rPr lang="ko-KR" altLang="en-US" kern="0" dirty="0" smtClean="0">
                  <a:solidFill>
                    <a:srgbClr val="000000"/>
                  </a:solidFill>
                  <a:ea typeface="함초롬바탕" panose="02030604000101010101" pitchFamily="18" charset="-127"/>
                </a:rPr>
                <a:t>월</a:t>
              </a:r>
              <a:r>
                <a:rPr lang="en-US" altLang="ko-KR" kern="0" dirty="0">
                  <a:solidFill>
                    <a:srgbClr val="000000"/>
                  </a:solidFill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smtClean="0">
                  <a:solidFill>
                    <a:srgbClr val="000000"/>
                  </a:solidFill>
                  <a:ea typeface="함초롬바탕" panose="02030604000101010101" pitchFamily="18" charset="-127"/>
                </a:rPr>
                <a:t>4</a:t>
              </a:r>
              <a:r>
                <a:rPr lang="ko-KR" altLang="en-US" kern="0" dirty="0" smtClean="0">
                  <a:solidFill>
                    <a:srgbClr val="000000"/>
                  </a:solidFill>
                  <a:ea typeface="함초롬바탕" panose="02030604000101010101" pitchFamily="18" charset="-127"/>
                </a:rPr>
                <a:t>일 </a:t>
              </a:r>
              <a:r>
                <a:rPr lang="ko-KR" altLang="en-US" kern="0" dirty="0">
                  <a:solidFill>
                    <a:srgbClr val="000000"/>
                  </a:solidFill>
                  <a:ea typeface="함초롬바탕" panose="02030604000101010101" pitchFamily="18" charset="-127"/>
                </a:rPr>
                <a:t>선물하기 </a:t>
              </a:r>
              <a:r>
                <a:rPr lang="ko-KR" altLang="en-US" kern="0" dirty="0" smtClean="0">
                  <a:solidFill>
                    <a:srgbClr val="000000"/>
                  </a:solidFill>
                  <a:ea typeface="함초롬바탕" panose="02030604000101010101" pitchFamily="18" charset="-127"/>
                </a:rPr>
                <a:t>매출분석 기준</a:t>
              </a:r>
              <a:r>
                <a:rPr lang="en-US" altLang="ko-KR" kern="0" dirty="0" smtClean="0">
                  <a:solidFill>
                    <a:srgbClr val="000000"/>
                  </a:solidFill>
                  <a:ea typeface="함초롬바탕" panose="02030604000101010101" pitchFamily="18" charset="-127"/>
                </a:rPr>
                <a:t>)</a:t>
              </a:r>
              <a:endParaRPr lang="ko-KR" altLang="en-US" kern="0" dirty="0">
                <a:solidFill>
                  <a:srgbClr val="000000"/>
                </a:solidFill>
                <a:latin typeface="+mj-lt"/>
              </a:endParaRPr>
            </a:p>
            <a:p>
              <a:pPr algn="just" fontAlgn="base">
                <a:lnSpc>
                  <a:spcPct val="160000"/>
                </a:lnSpc>
              </a:pPr>
              <a:endParaRPr lang="en-US" altLang="ko-KR" sz="2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76" y="3571875"/>
            <a:ext cx="2734909" cy="3217540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285720" y="301181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grpSp>
        <p:nvGrpSpPr>
          <p:cNvPr id="17" name="그룹 20"/>
          <p:cNvGrpSpPr/>
          <p:nvPr/>
        </p:nvGrpSpPr>
        <p:grpSpPr>
          <a:xfrm>
            <a:off x="1043608" y="1504972"/>
            <a:ext cx="7819232" cy="1850329"/>
            <a:chOff x="1183730" y="1519557"/>
            <a:chExt cx="7396736" cy="234897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모서리가 둥근 사각형 설명선 17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black"/>
                  </a:solidFill>
                </a:rPr>
                <a:t>첫번째목차입니다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183730" y="1519557"/>
              <a:ext cx="7371177" cy="2348979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fontAlgn="base">
                <a:lnSpc>
                  <a:spcPct val="160000"/>
                </a:lnSpc>
              </a:pPr>
              <a:r>
                <a:rPr lang="ko-KR" altLang="en-US" sz="2000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국내 선물하기 시장규모는 약 </a:t>
              </a:r>
              <a:r>
                <a:rPr lang="en-US" altLang="ko-KR" sz="2000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3</a:t>
              </a:r>
              <a:r>
                <a:rPr lang="ko-KR" altLang="en-US" sz="2000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조</a:t>
              </a:r>
              <a:r>
                <a:rPr lang="en-US" altLang="ko-KR" sz="2000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5000</a:t>
              </a:r>
              <a:r>
                <a:rPr lang="ko-KR" altLang="en-US" sz="2000" kern="0" dirty="0" err="1">
                  <a:solidFill>
                    <a:srgbClr val="000000"/>
                  </a:solidFill>
                  <a:latin typeface="맑은 고딕" panose="020B0503020000020004" pitchFamily="50" charset="-127"/>
                </a:rPr>
                <a:t>억원</a:t>
              </a:r>
              <a:r>
                <a:rPr lang="ko-KR" altLang="en-US" sz="2000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추정</a:t>
              </a:r>
              <a:endPara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algn="r" fontAlgn="base">
                <a:lnSpc>
                  <a:spcPct val="160000"/>
                </a:lnSpc>
              </a:pPr>
              <a:r>
                <a:rPr lang="ko-KR" altLang="en-US" sz="2000" b="1" u="sng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선물하기 매출 </a:t>
              </a:r>
              <a:r>
                <a:rPr lang="ko-KR" altLang="en-US" sz="2000" b="1" u="sng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전년 대비 </a:t>
              </a:r>
              <a:r>
                <a:rPr lang="en-US" altLang="ko-KR" sz="2000" b="1" u="sng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52% </a:t>
              </a:r>
              <a:r>
                <a:rPr lang="ko-KR" altLang="en-US" sz="2000" b="1" u="sng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신장</a:t>
              </a:r>
              <a:endParaRPr lang="en-US" altLang="ko-KR" sz="2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81" y="1719406"/>
            <a:ext cx="1601857" cy="160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0029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PPT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3. </a:t>
            </a:r>
            <a:r>
              <a:rPr lang="ko-KR" altLang="en-US" b="1" dirty="0" smtClean="0">
                <a:solidFill>
                  <a:prstClr val="black"/>
                </a:solidFill>
              </a:rPr>
              <a:t>전략 대안 파악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grpSp>
        <p:nvGrpSpPr>
          <p:cNvPr id="2" name="그룹 20"/>
          <p:cNvGrpSpPr/>
          <p:nvPr/>
        </p:nvGrpSpPr>
        <p:grpSpPr>
          <a:xfrm>
            <a:off x="1239247" y="1409253"/>
            <a:ext cx="7371177" cy="1443683"/>
            <a:chOff x="1239247" y="1246117"/>
            <a:chExt cx="7371177" cy="150142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black"/>
                  </a:solidFill>
                </a:rPr>
                <a:t>첫번째목차입니다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39247" y="1246117"/>
              <a:ext cx="7371177" cy="1501429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60000"/>
                </a:lnSpc>
              </a:pPr>
              <a:r>
                <a:rPr lang="ko-KR" altLang="en-US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모바일</a:t>
              </a:r>
              <a:r>
                <a:rPr lang="ko-KR" altLang="en-US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상품권 시장은 꾸준히 거대해지고 있으며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, </a:t>
              </a:r>
            </a:p>
            <a:p>
              <a:pPr algn="ctr" fontAlgn="base">
                <a:lnSpc>
                  <a:spcPct val="160000"/>
                </a:lnSpc>
              </a:pPr>
              <a:r>
                <a:rPr lang="ko-KR" altLang="en-US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특히 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50</a:t>
              </a:r>
              <a:r>
                <a:rPr lang="ko-KR" altLang="en-US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대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, 60</a:t>
              </a:r>
              <a:r>
                <a:rPr lang="ko-KR" altLang="en-US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대의 구매액 증가가 </a:t>
              </a:r>
              <a:r>
                <a:rPr lang="ko-KR" altLang="en-US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인상적</a:t>
              </a:r>
              <a:r>
                <a:rPr lang="en-US" altLang="ko-KR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endParaRPr lang="en-US" altLang="ko-KR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363636"/>
                  </a:solidFill>
                  <a:latin typeface="RIDIBatang"/>
                </a:rPr>
                <a:t>.</a:t>
              </a:r>
              <a:endParaRPr lang="en-US" altLang="ko-KR" sz="1400" dirty="0">
                <a:solidFill>
                  <a:srgbClr val="363636"/>
                </a:solidFill>
                <a:latin typeface="RIDIBatang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grpSp>
        <p:nvGrpSpPr>
          <p:cNvPr id="13" name="그룹 20"/>
          <p:cNvGrpSpPr/>
          <p:nvPr/>
        </p:nvGrpSpPr>
        <p:grpSpPr>
          <a:xfrm>
            <a:off x="1209289" y="3501008"/>
            <a:ext cx="7371177" cy="3071834"/>
            <a:chOff x="1214414" y="1266378"/>
            <a:chExt cx="7371177" cy="321471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모서리가 둥근 사각형 설명선 13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black"/>
                  </a:solidFill>
                </a:rPr>
                <a:t>첫번째목차입니다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214414" y="1266378"/>
              <a:ext cx="7371177" cy="3214710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60000"/>
                </a:lnSpc>
              </a:pPr>
              <a:r>
                <a:rPr lang="ko-KR" altLang="en-US" sz="2000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소비할 수 있는 능력이 있음에도 불구</a:t>
              </a:r>
              <a:r>
                <a:rPr lang="en-US" altLang="ko-KR" sz="2000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,</a:t>
              </a:r>
            </a:p>
            <a:p>
              <a:pPr algn="ctr" fontAlgn="base">
                <a:lnSpc>
                  <a:spcPct val="160000"/>
                </a:lnSpc>
              </a:pPr>
              <a:r>
                <a:rPr lang="ko-KR" altLang="en-US" sz="2000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새로운 </a:t>
              </a:r>
              <a:r>
                <a:rPr lang="ko-KR" altLang="en-US" sz="2000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기술을 사용할 줄 모르거나 거부하는 </a:t>
              </a:r>
              <a:endParaRPr lang="en-US" altLang="ko-KR" sz="2000" kern="0" dirty="0" smtClean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endParaRPr>
            </a:p>
            <a:p>
              <a:pPr algn="ctr" fontAlgn="base">
                <a:lnSpc>
                  <a:spcPct val="160000"/>
                </a:lnSpc>
              </a:pPr>
              <a:r>
                <a:rPr lang="en-US" altLang="ko-KR" sz="2000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50</a:t>
              </a:r>
              <a:r>
                <a:rPr lang="ko-KR" altLang="en-US" sz="2000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대와 </a:t>
              </a:r>
              <a:r>
                <a:rPr lang="en-US" altLang="ko-KR" sz="2000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60</a:t>
              </a:r>
              <a:r>
                <a:rPr lang="ko-KR" altLang="en-US" sz="2000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대 소비자를 </a:t>
              </a:r>
              <a:r>
                <a:rPr lang="ko-KR" altLang="en-US" sz="2000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끌어올 </a:t>
              </a:r>
              <a:r>
                <a:rPr lang="ko-KR" altLang="en-US" sz="2000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수 있다면 </a:t>
              </a:r>
              <a:endParaRPr lang="en-US" altLang="ko-KR" sz="2000" kern="0" dirty="0" smtClean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endParaRPr>
            </a:p>
            <a:p>
              <a:pPr algn="ctr" fontAlgn="base">
                <a:lnSpc>
                  <a:spcPct val="160000"/>
                </a:lnSpc>
              </a:pPr>
              <a:r>
                <a:rPr lang="ko-KR" altLang="en-US" sz="2000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매출 </a:t>
              </a:r>
              <a:r>
                <a:rPr lang="ko-KR" altLang="en-US" sz="2000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신장에 더 큰 도움이 될 </a:t>
              </a:r>
              <a:r>
                <a:rPr lang="ko-KR" altLang="en-US" sz="2000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것</a:t>
              </a:r>
              <a:r>
                <a:rPr lang="en-US" altLang="ko-KR" sz="2000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! </a:t>
              </a:r>
              <a:endParaRPr lang="ko-KR" altLang="en-US" sz="2400" kern="0" dirty="0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91307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732240" y="1111632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5733280" cy="943048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그런데 하나하나 알려주시기를 바라고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새로운 것을 거부하시는 </a:t>
            </a:r>
            <a:r>
              <a:rPr lang="en-US" altLang="ko-KR" b="1" dirty="0" smtClean="0">
                <a:solidFill>
                  <a:schemeClr val="tx1"/>
                </a:solidFill>
              </a:rPr>
              <a:t>5060</a:t>
            </a:r>
            <a:r>
              <a:rPr lang="ko-KR" altLang="en-US" b="1" dirty="0" smtClean="0">
                <a:solidFill>
                  <a:schemeClr val="tx1"/>
                </a:solidFill>
              </a:rPr>
              <a:t> 세대의 이용을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어떻게 늘릴 수 있을까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89407" y="2786058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Am 00:00</a:t>
            </a:r>
            <a:endParaRPr lang="ko-KR" altLang="en-US" sz="1200" dirty="0"/>
          </a:p>
        </p:txBody>
      </p:sp>
      <p:grpSp>
        <p:nvGrpSpPr>
          <p:cNvPr id="2" name="그룹 20"/>
          <p:cNvGrpSpPr/>
          <p:nvPr/>
        </p:nvGrpSpPr>
        <p:grpSpPr>
          <a:xfrm>
            <a:off x="1214414" y="1844824"/>
            <a:ext cx="7371177" cy="1298424"/>
            <a:chOff x="1214414" y="1266378"/>
            <a:chExt cx="7371177" cy="18573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8"/>
              <a:ext cx="7371177" cy="1857388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하나하나 보여드리면서 친절하게 알려드리면 되지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!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285720" y="324158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44706" y="321468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876256" y="3936477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/>
              <a:t>Am 00:00</a:t>
            </a:r>
            <a:endParaRPr lang="ko-KR" altLang="en-US" sz="1200" dirty="0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1142976" y="3598770"/>
            <a:ext cx="5805288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하나하나 알려드려도 옆에서 누르면서 알려드리지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않는 이상 혼자서 못하시지 않을까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8" name="그림 27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339144"/>
            <a:ext cx="357189" cy="345667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Am 00:00</a:t>
            </a:r>
            <a:endParaRPr lang="ko-KR" altLang="en-US" sz="1200" dirty="0"/>
          </a:p>
        </p:txBody>
      </p:sp>
      <p:grpSp>
        <p:nvGrpSpPr>
          <p:cNvPr id="30" name="그룹 20"/>
          <p:cNvGrpSpPr/>
          <p:nvPr/>
        </p:nvGrpSpPr>
        <p:grpSpPr>
          <a:xfrm>
            <a:off x="1244466" y="4507981"/>
            <a:ext cx="7371177" cy="2000263"/>
            <a:chOff x="1244466" y="1274534"/>
            <a:chExt cx="7371177" cy="22015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1" name="모서리가 둥근 사각형 설명선 3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244466" y="1274534"/>
              <a:ext cx="7371177" cy="2201515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kern="0" dirty="0" smtClean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	</a:t>
              </a:r>
              <a:r>
                <a:rPr lang="ko-KR" altLang="en-US" kern="0" dirty="0" smtClean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실제로 부모님 </a:t>
              </a:r>
              <a:r>
                <a:rPr lang="ko-KR" altLang="en-US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옆에서 하나하나 </a:t>
              </a:r>
              <a:r>
                <a:rPr lang="ko-KR" altLang="en-US" kern="0" dirty="0" smtClean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알려드리고</a:t>
              </a:r>
              <a:endPara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kern="0" dirty="0" smtClean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	</a:t>
              </a:r>
              <a:r>
                <a:rPr lang="ko-KR" altLang="en-US" kern="0" dirty="0" smtClean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효자 노릇 </a:t>
              </a:r>
              <a:r>
                <a:rPr lang="ko-KR" altLang="en-US" kern="0" dirty="0" smtClean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돈독히 한 학우가 있는데 인터뷰 한번 들어봐</a:t>
              </a:r>
              <a:r>
                <a:rPr lang="en-US" altLang="ko-KR" kern="0" dirty="0" smtClean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!</a:t>
              </a: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PPT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인터뷰 내용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grpSp>
        <p:nvGrpSpPr>
          <p:cNvPr id="2" name="그룹 20"/>
          <p:cNvGrpSpPr/>
          <p:nvPr/>
        </p:nvGrpSpPr>
        <p:grpSpPr>
          <a:xfrm>
            <a:off x="1214414" y="1428735"/>
            <a:ext cx="7371177" cy="1785951"/>
            <a:chOff x="1214414" y="1266378"/>
            <a:chExt cx="7371177" cy="18573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black"/>
                  </a:solidFill>
                </a:rPr>
                <a:t>첫번째목차입니다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8"/>
              <a:ext cx="7371177" cy="1857388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60000"/>
                </a:lnSpc>
              </a:pP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“</a:t>
              </a:r>
              <a:r>
                <a:rPr lang="en-US" altLang="ko-KR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스마트폰에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관심이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많아지신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어머니는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디지털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기능이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err="1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어렵다고</a:t>
              </a:r>
              <a:r>
                <a:rPr lang="en-US" altLang="ko-KR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</a:p>
            <a:p>
              <a:pPr algn="ctr" fontAlgn="base">
                <a:lnSpc>
                  <a:spcPct val="160000"/>
                </a:lnSpc>
              </a:pPr>
              <a:r>
                <a:rPr lang="en-US" altLang="ko-KR" kern="0" dirty="0" err="1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배우려고</a:t>
              </a:r>
              <a:r>
                <a:rPr lang="en-US" altLang="ko-KR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err="1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하지</a:t>
              </a:r>
              <a:r>
                <a:rPr lang="en-US" altLang="ko-KR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않으셨습니다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. </a:t>
              </a:r>
              <a:r>
                <a:rPr lang="en-US" altLang="ko-KR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글로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되어있는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설명을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보시다가도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endParaRPr lang="en-US" altLang="ko-KR" kern="0" dirty="0" smtClean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endParaRPr>
            </a:p>
            <a:p>
              <a:pPr algn="ctr" fontAlgn="base">
                <a:lnSpc>
                  <a:spcPct val="160000"/>
                </a:lnSpc>
              </a:pPr>
              <a:r>
                <a:rPr lang="en-US" altLang="ko-KR" kern="0" dirty="0" err="1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어려운</a:t>
              </a:r>
              <a:r>
                <a:rPr lang="en-US" altLang="ko-KR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단어들이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많으니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금세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포기하셨습니다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. </a:t>
              </a: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prstClr val="white"/>
                </a:solidFill>
              </a:rPr>
              <a:t>Am 00:00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grpSp>
        <p:nvGrpSpPr>
          <p:cNvPr id="13" name="그룹 20"/>
          <p:cNvGrpSpPr/>
          <p:nvPr/>
        </p:nvGrpSpPr>
        <p:grpSpPr>
          <a:xfrm>
            <a:off x="1214413" y="3417513"/>
            <a:ext cx="7371177" cy="1440160"/>
            <a:chOff x="1214414" y="1266378"/>
            <a:chExt cx="7371177" cy="321471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모서리가 둥근 사각형 설명선 13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black"/>
                  </a:solidFill>
                </a:rPr>
                <a:t>첫번째목차입니다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214414" y="1266378"/>
              <a:ext cx="7371177" cy="3214710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60000"/>
                </a:lnSpc>
              </a:pPr>
              <a:r>
                <a:rPr lang="en-US" altLang="ko-KR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그래서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저는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옆에서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화면을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같이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보며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기능을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알려드렸고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, </a:t>
              </a:r>
            </a:p>
            <a:p>
              <a:pPr algn="ctr" fontAlgn="base">
                <a:lnSpc>
                  <a:spcPct val="160000"/>
                </a:lnSpc>
              </a:pPr>
              <a:r>
                <a:rPr lang="en-US" altLang="ko-KR" b="1" u="sng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‘</a:t>
              </a:r>
              <a:r>
                <a:rPr lang="en-US" altLang="ko-KR" b="1" u="sng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아들에게</a:t>
              </a:r>
              <a:r>
                <a:rPr lang="en-US" altLang="ko-KR" b="1" u="sng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b="1" u="sng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커피</a:t>
              </a:r>
              <a:r>
                <a:rPr lang="en-US" altLang="ko-KR" b="1" u="sng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b="1" u="sng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기프티콘</a:t>
              </a:r>
              <a:r>
                <a:rPr lang="en-US" altLang="ko-KR" b="1" u="sng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b="1" u="sng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보내보기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’ </a:t>
              </a:r>
              <a:r>
                <a:rPr lang="en-US" altLang="ko-KR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등 </a:t>
              </a:r>
              <a:r>
                <a:rPr lang="ko-KR" altLang="en-US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간단한 미션으로 </a:t>
              </a:r>
              <a:endParaRPr lang="en-US" altLang="ko-KR" kern="0" dirty="0" smtClean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endParaRPr>
            </a:p>
            <a:p>
              <a:pPr algn="ctr" fontAlgn="base">
                <a:lnSpc>
                  <a:spcPct val="160000"/>
                </a:lnSpc>
              </a:pPr>
              <a:r>
                <a:rPr lang="en-US" altLang="ko-KR" kern="0" dirty="0" err="1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스스로</a:t>
              </a:r>
              <a:r>
                <a:rPr lang="en-US" altLang="ko-KR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err="1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도전</a:t>
              </a:r>
              <a:r>
                <a:rPr lang="ko-KR" altLang="en-US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해보게끔</a:t>
              </a:r>
              <a:r>
                <a:rPr lang="en-US" altLang="ko-KR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 </a:t>
              </a:r>
              <a:r>
                <a:rPr lang="en-US" altLang="ko-KR" kern="0" dirty="0" err="1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했습니다</a:t>
              </a:r>
              <a:r>
                <a:rPr lang="en-US" altLang="ko-KR" kern="0" dirty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. </a:t>
              </a:r>
              <a:r>
                <a:rPr lang="ko-KR" altLang="en-US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그랬더니 금방 적응하시더라고요</a:t>
              </a:r>
              <a:r>
                <a:rPr lang="en-US" altLang="ko-KR" kern="0" dirty="0" smtClean="0">
                  <a:solidFill>
                    <a:srgbClr val="000000"/>
                  </a:solidFill>
                  <a:latin typeface="+mj-lt"/>
                  <a:ea typeface="함초롬바탕" panose="02030604000101010101" pitchFamily="18" charset="-127"/>
                </a:rPr>
                <a:t>?</a:t>
              </a:r>
              <a:endParaRPr lang="en-US" altLang="ko-KR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endParaRPr>
            </a:p>
          </p:txBody>
        </p:sp>
      </p:grpSp>
      <p:sp>
        <p:nvSpPr>
          <p:cNvPr id="17" name="모서리가 둥근 사각형 설명선 16"/>
          <p:cNvSpPr/>
          <p:nvPr/>
        </p:nvSpPr>
        <p:spPr>
          <a:xfrm>
            <a:off x="5214942" y="5230896"/>
            <a:ext cx="3365524" cy="256028"/>
          </a:xfrm>
          <a:prstGeom prst="wedgeRoundRectCallout">
            <a:avLst>
              <a:gd name="adj1" fmla="val 58367"/>
              <a:gd name="adj2" fmla="val -35277"/>
              <a:gd name="adj3" fmla="val 16667"/>
            </a:avLst>
          </a:prstGeom>
          <a:solidFill>
            <a:srgbClr val="FFE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black"/>
                </a:solidFill>
              </a:rPr>
              <a:t>첫번째목차입니다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14413" y="5118939"/>
            <a:ext cx="7371177" cy="1440160"/>
          </a:xfrm>
          <a:prstGeom prst="roundRect">
            <a:avLst>
              <a:gd name="adj" fmla="val 2529"/>
            </a:avLst>
          </a:prstGeom>
          <a:solidFill>
            <a:srgbClr val="FFE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  </a:t>
            </a:r>
            <a:r>
              <a:rPr lang="en-US" altLang="ko-KR" kern="0" dirty="0" err="1" smtClean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제가</a:t>
            </a:r>
            <a:r>
              <a:rPr lang="en-US" altLang="ko-KR" kern="0" dirty="0" smtClean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없을</a:t>
            </a:r>
            <a:r>
              <a:rPr lang="en-US" altLang="ko-KR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 </a:t>
            </a:r>
            <a:r>
              <a:rPr lang="en-US" altLang="ko-KR" kern="0" dirty="0" err="1" smtClean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때는</a:t>
            </a:r>
            <a:r>
              <a:rPr lang="en-US" altLang="ko-KR" kern="0" dirty="0" smtClean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 </a:t>
            </a:r>
            <a:r>
              <a:rPr lang="en-US" altLang="ko-KR" b="1" u="sng" kern="0" dirty="0" err="1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화면을</a:t>
            </a:r>
            <a:r>
              <a:rPr lang="en-US" altLang="ko-KR" b="1" u="sng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 한 </a:t>
            </a:r>
            <a:r>
              <a:rPr lang="en-US" altLang="ko-KR" b="1" u="sng" kern="0" dirty="0" err="1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단계</a:t>
            </a:r>
            <a:r>
              <a:rPr lang="en-US" altLang="ko-KR" b="1" u="sng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, 한 </a:t>
            </a:r>
            <a:r>
              <a:rPr lang="en-US" altLang="ko-KR" b="1" u="sng" kern="0" dirty="0" err="1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단계</a:t>
            </a:r>
            <a:r>
              <a:rPr lang="en-US" altLang="ko-KR" b="1" u="sng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 </a:t>
            </a:r>
            <a:r>
              <a:rPr lang="en-US" altLang="ko-KR" b="1" u="sng" kern="0" dirty="0" err="1" smtClean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캡처</a:t>
            </a:r>
            <a:r>
              <a:rPr lang="ko-KR" altLang="en-US" b="1" u="sng" kern="0" dirty="0" smtClean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해서</a:t>
            </a:r>
            <a:r>
              <a:rPr lang="en-US" altLang="ko-KR" b="1" u="sng" kern="0" dirty="0" smtClean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 </a:t>
            </a:r>
            <a:r>
              <a:rPr lang="en-US" altLang="ko-KR" b="1" u="sng" kern="0" dirty="0" err="1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눌러야</a:t>
            </a:r>
            <a:r>
              <a:rPr lang="en-US" altLang="ko-KR" b="1" u="sng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 할 </a:t>
            </a:r>
            <a:r>
              <a:rPr lang="en-US" altLang="ko-KR" b="1" u="sng" kern="0" dirty="0" err="1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곳을</a:t>
            </a:r>
            <a:r>
              <a:rPr lang="en-US" altLang="ko-KR" b="1" u="sng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 </a:t>
            </a:r>
            <a:endParaRPr lang="en-US" altLang="ko-KR" b="1" u="sng" kern="0" dirty="0" smtClean="0">
              <a:solidFill>
                <a:srgbClr val="000000"/>
              </a:solidFill>
              <a:latin typeface="+mj-lt"/>
              <a:ea typeface="함초롬바탕" panose="02030604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b="1" u="sng" kern="0" dirty="0" err="1" smtClean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빨간색</a:t>
            </a:r>
            <a:r>
              <a:rPr lang="en-US" altLang="ko-KR" b="1" u="sng" kern="0" dirty="0" smtClean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 </a:t>
            </a:r>
            <a:r>
              <a:rPr lang="en-US" altLang="ko-KR" b="1" u="sng" kern="0" dirty="0" err="1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동그라미로</a:t>
            </a:r>
            <a:r>
              <a:rPr lang="en-US" altLang="ko-KR" b="1" u="sng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 </a:t>
            </a:r>
            <a:r>
              <a:rPr lang="en-US" altLang="ko-KR" b="1" u="sng" kern="0" dirty="0" err="1" smtClean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표시하</a:t>
            </a:r>
            <a:r>
              <a:rPr lang="ko-KR" altLang="en-US" b="1" u="sng" kern="0" dirty="0" smtClean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여</a:t>
            </a:r>
            <a:r>
              <a:rPr lang="en-US" altLang="ko-KR" b="1" u="sng" kern="0" dirty="0" smtClean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 </a:t>
            </a:r>
            <a:r>
              <a:rPr lang="en-US" altLang="ko-KR" b="1" u="sng" kern="0" dirty="0" err="1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사용법을</a:t>
            </a:r>
            <a:r>
              <a:rPr lang="en-US" altLang="ko-KR" b="1" u="sng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 </a:t>
            </a:r>
            <a:r>
              <a:rPr lang="en-US" altLang="ko-KR" b="1" u="sng" kern="0" dirty="0" err="1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알려드렸더니</a:t>
            </a:r>
            <a:r>
              <a:rPr lang="en-US" altLang="ko-KR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, </a:t>
            </a:r>
            <a:endParaRPr lang="en-US" altLang="ko-KR" kern="0" dirty="0" smtClean="0">
              <a:solidFill>
                <a:srgbClr val="000000"/>
              </a:solidFill>
              <a:latin typeface="+mj-lt"/>
              <a:ea typeface="함초롬바탕" panose="02030604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하나하나 비교해보시더니 금방 해결하셨습니다</a:t>
            </a:r>
            <a:r>
              <a:rPr lang="en-US" altLang="ko-KR" kern="0" dirty="0" smtClean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”</a:t>
            </a:r>
            <a:endParaRPr lang="en-US" altLang="ko-KR" kern="0" dirty="0">
              <a:solidFill>
                <a:srgbClr val="000000"/>
              </a:solidFill>
              <a:latin typeface="+mj-lt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33868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613</Words>
  <Application>Microsoft Office PowerPoint</Application>
  <PresentationFormat>화면 슬라이드 쇼(4:3)</PresentationFormat>
  <Paragraphs>190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NotoSansKR</vt:lpstr>
      <vt:lpstr>RIDIBatang</vt:lpstr>
      <vt:lpstr>나눔고딕 ExtraBold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ParkHyeRim</dc:creator>
  <cp:lastModifiedBy>sangwoo8860@hanmail.net</cp:lastModifiedBy>
  <cp:revision>59</cp:revision>
  <dcterms:created xsi:type="dcterms:W3CDTF">2015-11-02T08:23:43Z</dcterms:created>
  <dcterms:modified xsi:type="dcterms:W3CDTF">2021-07-23T03:34:39Z</dcterms:modified>
</cp:coreProperties>
</file>