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 id="2147483696" r:id="rId2"/>
  </p:sldMasterIdLst>
  <p:notesMasterIdLst>
    <p:notesMasterId r:id="rId53"/>
  </p:notesMasterIdLst>
  <p:handoutMasterIdLst>
    <p:handoutMasterId r:id="rId54"/>
  </p:handoutMasterIdLst>
  <p:sldIdLst>
    <p:sldId id="357" r:id="rId3"/>
    <p:sldId id="364" r:id="rId4"/>
    <p:sldId id="419" r:id="rId5"/>
    <p:sldId id="371" r:id="rId6"/>
    <p:sldId id="387" r:id="rId7"/>
    <p:sldId id="372" r:id="rId8"/>
    <p:sldId id="373" r:id="rId9"/>
    <p:sldId id="400" r:id="rId10"/>
    <p:sldId id="374" r:id="rId11"/>
    <p:sldId id="375" r:id="rId12"/>
    <p:sldId id="383" r:id="rId13"/>
    <p:sldId id="393" r:id="rId14"/>
    <p:sldId id="376" r:id="rId15"/>
    <p:sldId id="377" r:id="rId16"/>
    <p:sldId id="394" r:id="rId17"/>
    <p:sldId id="378" r:id="rId18"/>
    <p:sldId id="395" r:id="rId19"/>
    <p:sldId id="381" r:id="rId20"/>
    <p:sldId id="421" r:id="rId21"/>
    <p:sldId id="388" r:id="rId22"/>
    <p:sldId id="391" r:id="rId23"/>
    <p:sldId id="422" r:id="rId24"/>
    <p:sldId id="390" r:id="rId25"/>
    <p:sldId id="397" r:id="rId26"/>
    <p:sldId id="398" r:id="rId27"/>
    <p:sldId id="458" r:id="rId28"/>
    <p:sldId id="429" r:id="rId29"/>
    <p:sldId id="430" r:id="rId30"/>
    <p:sldId id="456" r:id="rId31"/>
    <p:sldId id="457" r:id="rId32"/>
    <p:sldId id="431" r:id="rId33"/>
    <p:sldId id="432" r:id="rId34"/>
    <p:sldId id="433" r:id="rId35"/>
    <p:sldId id="435" r:id="rId36"/>
    <p:sldId id="437" r:id="rId37"/>
    <p:sldId id="440" r:id="rId38"/>
    <p:sldId id="441" r:id="rId39"/>
    <p:sldId id="442" r:id="rId40"/>
    <p:sldId id="443" r:id="rId41"/>
    <p:sldId id="444" r:id="rId42"/>
    <p:sldId id="438" r:id="rId43"/>
    <p:sldId id="439" r:id="rId44"/>
    <p:sldId id="446" r:id="rId45"/>
    <p:sldId id="447" r:id="rId46"/>
    <p:sldId id="449" r:id="rId47"/>
    <p:sldId id="450" r:id="rId48"/>
    <p:sldId id="451" r:id="rId49"/>
    <p:sldId id="453" r:id="rId50"/>
    <p:sldId id="452" r:id="rId51"/>
    <p:sldId id="454" r:id="rId52"/>
  </p:sldIdLst>
  <p:sldSz cx="9906000" cy="6858000" type="A4"/>
  <p:notesSz cx="6735763" cy="98663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091" userDrawn="1">
          <p15:clr>
            <a:srgbClr val="A4A3A4"/>
          </p15:clr>
        </p15:guide>
        <p15:guide id="2" pos="2105" userDrawn="1">
          <p15:clr>
            <a:srgbClr val="A4A3A4"/>
          </p15:clr>
        </p15:guide>
        <p15:guide id="3" orient="horz" pos="3108" userDrawn="1">
          <p15:clr>
            <a:srgbClr val="A4A3A4"/>
          </p15:clr>
        </p15:guide>
        <p15:guide id="4" pos="212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D2D85"/>
    <a:srgbClr val="2206CC"/>
    <a:srgbClr val="FF00FF"/>
    <a:srgbClr val="A89AFC"/>
    <a:srgbClr val="6F58FA"/>
    <a:srgbClr val="0000CC"/>
    <a:srgbClr val="0066FF"/>
    <a:srgbClr val="3B1CF8"/>
    <a:srgbClr val="006666"/>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23" autoAdjust="0"/>
    <p:restoredTop sz="99124" autoAdjust="0"/>
  </p:normalViewPr>
  <p:slideViewPr>
    <p:cSldViewPr>
      <p:cViewPr varScale="1">
        <p:scale>
          <a:sx n="110" d="100"/>
          <a:sy n="110" d="100"/>
        </p:scale>
        <p:origin x="1074" y="7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0" d="100"/>
          <a:sy n="90" d="100"/>
        </p:scale>
        <p:origin x="3810" y="96"/>
      </p:cViewPr>
      <p:guideLst>
        <p:guide orient="horz" pos="3091"/>
        <p:guide pos="2105"/>
        <p:guide orient="horz" pos="3108"/>
        <p:guide pos="212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スライド番号プレースホルダ 4"/>
          <p:cNvSpPr>
            <a:spLocks noGrp="1"/>
          </p:cNvSpPr>
          <p:nvPr>
            <p:ph type="sldNum" sz="quarter" idx="3"/>
          </p:nvPr>
        </p:nvSpPr>
        <p:spPr>
          <a:xfrm>
            <a:off x="3816353" y="9371018"/>
            <a:ext cx="2917825" cy="493713"/>
          </a:xfrm>
          <a:prstGeom prst="rect">
            <a:avLst/>
          </a:prstGeom>
        </p:spPr>
        <p:txBody>
          <a:bodyPr vert="horz" lIns="91383" tIns="45688" rIns="91383" bIns="45688" rtlCol="0" anchor="b"/>
          <a:lstStyle>
            <a:lvl1pPr algn="r" fontAlgn="auto">
              <a:spcBef>
                <a:spcPts val="0"/>
              </a:spcBef>
              <a:spcAft>
                <a:spcPts val="0"/>
              </a:spcAft>
              <a:defRPr sz="1200">
                <a:latin typeface="+mn-lt"/>
                <a:ea typeface="+mn-ea"/>
              </a:defRPr>
            </a:lvl1pPr>
          </a:lstStyle>
          <a:p>
            <a:pPr>
              <a:defRPr/>
            </a:pPr>
            <a:fld id="{1D6A079D-C7A6-4D61-B3B4-33335BDA6B92}" type="slidenum">
              <a:rPr lang="ja-JP" altLang="en-US"/>
              <a:pPr>
                <a:defRPr/>
              </a:pPr>
              <a:t>‹#›</a:t>
            </a:fld>
            <a:endParaRPr lang="ja-JP" altLang="en-US"/>
          </a:p>
        </p:txBody>
      </p:sp>
    </p:spTree>
    <p:extLst>
      <p:ext uri="{BB962C8B-B14F-4D97-AF65-F5344CB8AC3E}">
        <p14:creationId xmlns:p14="http://schemas.microsoft.com/office/powerpoint/2010/main" val="2788309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1" y="6"/>
            <a:ext cx="2919413" cy="493713"/>
          </a:xfrm>
          <a:prstGeom prst="rect">
            <a:avLst/>
          </a:prstGeom>
        </p:spPr>
        <p:txBody>
          <a:bodyPr vert="horz" lIns="91383" tIns="45688" rIns="91383" bIns="45688"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16353" y="6"/>
            <a:ext cx="2917825" cy="493713"/>
          </a:xfrm>
          <a:prstGeom prst="rect">
            <a:avLst/>
          </a:prstGeom>
        </p:spPr>
        <p:txBody>
          <a:bodyPr vert="horz" lIns="91383" tIns="45688" rIns="91383" bIns="45688" rtlCol="0"/>
          <a:lstStyle>
            <a:lvl1pPr algn="r" fontAlgn="auto">
              <a:spcBef>
                <a:spcPts val="0"/>
              </a:spcBef>
              <a:spcAft>
                <a:spcPts val="0"/>
              </a:spcAft>
              <a:defRPr sz="1200">
                <a:latin typeface="+mn-lt"/>
                <a:ea typeface="+mn-ea"/>
              </a:defRPr>
            </a:lvl1pPr>
          </a:lstStyle>
          <a:p>
            <a:pPr>
              <a:defRPr/>
            </a:pPr>
            <a:fld id="{F430D884-6F68-4446-A96E-55A26AF40BFE}" type="datetimeFigureOut">
              <a:rPr lang="ja-JP" altLang="en-US"/>
              <a:pPr>
                <a:defRPr/>
              </a:pPr>
              <a:t>2023/8/7</a:t>
            </a:fld>
            <a:endParaRPr lang="ja-JP" altLang="en-US"/>
          </a:p>
        </p:txBody>
      </p:sp>
      <p:sp>
        <p:nvSpPr>
          <p:cNvPr id="4" name="スライド イメージ プレースホルダ 3"/>
          <p:cNvSpPr>
            <a:spLocks noGrp="1" noRot="1" noChangeAspect="1"/>
          </p:cNvSpPr>
          <p:nvPr>
            <p:ph type="sldImg" idx="2"/>
          </p:nvPr>
        </p:nvSpPr>
        <p:spPr>
          <a:xfrm>
            <a:off x="695325" y="739775"/>
            <a:ext cx="5346700" cy="3702050"/>
          </a:xfrm>
          <a:prstGeom prst="rect">
            <a:avLst/>
          </a:prstGeom>
          <a:noFill/>
          <a:ln w="12700">
            <a:solidFill>
              <a:prstClr val="black"/>
            </a:solidFill>
          </a:ln>
        </p:spPr>
        <p:txBody>
          <a:bodyPr vert="horz" lIns="91383" tIns="45688" rIns="91383" bIns="45688" rtlCol="0" anchor="ctr"/>
          <a:lstStyle/>
          <a:p>
            <a:pPr lvl="0"/>
            <a:endParaRPr lang="ja-JP" altLang="en-US" noProof="0"/>
          </a:p>
        </p:txBody>
      </p:sp>
      <p:sp>
        <p:nvSpPr>
          <p:cNvPr id="5" name="ノート プレースホルダ 4"/>
          <p:cNvSpPr>
            <a:spLocks noGrp="1"/>
          </p:cNvSpPr>
          <p:nvPr>
            <p:ph type="body" sz="quarter" idx="3"/>
          </p:nvPr>
        </p:nvSpPr>
        <p:spPr>
          <a:xfrm>
            <a:off x="673104" y="4686305"/>
            <a:ext cx="5389561" cy="4440239"/>
          </a:xfrm>
          <a:prstGeom prst="rect">
            <a:avLst/>
          </a:prstGeom>
        </p:spPr>
        <p:txBody>
          <a:bodyPr vert="horz" lIns="91383" tIns="45688" rIns="91383" bIns="45688"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11" y="9371018"/>
            <a:ext cx="2919413" cy="493713"/>
          </a:xfrm>
          <a:prstGeom prst="rect">
            <a:avLst/>
          </a:prstGeom>
        </p:spPr>
        <p:txBody>
          <a:bodyPr vert="horz" lIns="91383" tIns="45688" rIns="91383" bIns="45688"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16353" y="9371018"/>
            <a:ext cx="2917825" cy="493713"/>
          </a:xfrm>
          <a:prstGeom prst="rect">
            <a:avLst/>
          </a:prstGeom>
        </p:spPr>
        <p:txBody>
          <a:bodyPr vert="horz" lIns="91383" tIns="45688" rIns="91383" bIns="45688" rtlCol="0" anchor="b"/>
          <a:lstStyle>
            <a:lvl1pPr algn="r" fontAlgn="auto">
              <a:spcBef>
                <a:spcPts val="0"/>
              </a:spcBef>
              <a:spcAft>
                <a:spcPts val="0"/>
              </a:spcAft>
              <a:defRPr sz="1200">
                <a:latin typeface="+mn-lt"/>
                <a:ea typeface="+mn-ea"/>
              </a:defRPr>
            </a:lvl1pPr>
          </a:lstStyle>
          <a:p>
            <a:pPr>
              <a:defRPr/>
            </a:pPr>
            <a:fld id="{778361E9-B8B6-4010-9985-68EE94D80718}" type="slidenum">
              <a:rPr lang="ja-JP" altLang="en-US"/>
              <a:pPr>
                <a:defRPr/>
              </a:pPr>
              <a:t>‹#›</a:t>
            </a:fld>
            <a:endParaRPr lang="ja-JP" altLang="en-US"/>
          </a:p>
        </p:txBody>
      </p:sp>
    </p:spTree>
    <p:extLst>
      <p:ext uri="{BB962C8B-B14F-4D97-AF65-F5344CB8AC3E}">
        <p14:creationId xmlns:p14="http://schemas.microsoft.com/office/powerpoint/2010/main" val="41119106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772817"/>
            <a:ext cx="8420100" cy="1470025"/>
          </a:xfrm>
        </p:spPr>
        <p:txBody>
          <a:bodyPr>
            <a:normAutofit/>
          </a:bodyPr>
          <a:lstStyle>
            <a:lvl1pPr>
              <a:defRPr sz="4000">
                <a:latin typeface="Arial" pitchFamily="34" charset="0"/>
                <a:cs typeface="Arial" pitchFamily="34" charset="0"/>
              </a:defRPr>
            </a:lvl1pPr>
          </a:lstStyle>
          <a:p>
            <a:r>
              <a:rPr lang="ja-JP" altLang="en-US" dirty="0"/>
              <a:t>マスター タイトルの書式設定</a:t>
            </a:r>
          </a:p>
        </p:txBody>
      </p:sp>
      <p:sp>
        <p:nvSpPr>
          <p:cNvPr id="3" name="サブタイトル 2"/>
          <p:cNvSpPr>
            <a:spLocks noGrp="1"/>
          </p:cNvSpPr>
          <p:nvPr>
            <p:ph type="subTitle" idx="1"/>
          </p:nvPr>
        </p:nvSpPr>
        <p:spPr>
          <a:xfrm>
            <a:off x="2070346" y="4077072"/>
            <a:ext cx="5759069" cy="1728192"/>
          </a:xfrm>
        </p:spPr>
        <p:txBody>
          <a:bodyPr/>
          <a:lstStyle>
            <a:lvl1pPr marL="0" indent="0" algn="l">
              <a:buNone/>
              <a:defRPr sz="280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p>
        </p:txBody>
      </p:sp>
      <p:sp>
        <p:nvSpPr>
          <p:cNvPr id="4" name="スライド番号プレースホルダー 5"/>
          <p:cNvSpPr>
            <a:spLocks noGrp="1"/>
          </p:cNvSpPr>
          <p:nvPr>
            <p:ph type="sldNum" sz="quarter" idx="10"/>
          </p:nvPr>
        </p:nvSpPr>
        <p:spPr/>
        <p:txBody>
          <a:bodyPr/>
          <a:lstStyle>
            <a:lvl1pPr>
              <a:defRPr>
                <a:latin typeface="Arial" pitchFamily="34" charset="0"/>
                <a:cs typeface="Arial" pitchFamily="34" charset="0"/>
              </a:defRPr>
            </a:lvl1pPr>
          </a:lstStyle>
          <a:p>
            <a:pPr>
              <a:defRPr/>
            </a:pPr>
            <a:fld id="{C49999B9-0E4F-4133-ADB5-D044AA67CA33}" type="slidenum">
              <a:rPr lang="ja-JP" altLang="en-US">
                <a:solidFill>
                  <a:prstClr val="white"/>
                </a:solidFill>
              </a:rPr>
              <a:pPr>
                <a:defRPr/>
              </a:pPr>
              <a:t>‹#›</a:t>
            </a:fld>
            <a:endParaRPr lang="ja-JP" altLang="en-US" dirty="0">
              <a:solidFill>
                <a:prstClr val="white"/>
              </a:solidFill>
            </a:endParaRPr>
          </a:p>
        </p:txBody>
      </p:sp>
    </p:spTree>
    <p:extLst>
      <p:ext uri="{BB962C8B-B14F-4D97-AF65-F5344CB8AC3E}">
        <p14:creationId xmlns:p14="http://schemas.microsoft.com/office/powerpoint/2010/main" val="30706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2E68BD01-6CDC-4F71-9499-B1AF50FF95C4}" type="datetime1">
              <a:rPr lang="ja-JP" altLang="en-US" smtClean="0">
                <a:solidFill>
                  <a:prstClr val="black"/>
                </a:solidFill>
              </a:rPr>
              <a:t>2023/8/7</a:t>
            </a:fld>
            <a:endParaRPr lang="ja-JP" altLang="en-US">
              <a:solidFill>
                <a:prstClr val="black"/>
              </a:solidFill>
            </a:endParaRPr>
          </a:p>
        </p:txBody>
      </p:sp>
      <p:sp>
        <p:nvSpPr>
          <p:cNvPr id="5" name="フッター プレースホルダー 4"/>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6" name="スライド番号プレースホルダー 5"/>
          <p:cNvSpPr>
            <a:spLocks noGrp="1"/>
          </p:cNvSpPr>
          <p:nvPr>
            <p:ph type="sldNum" sz="quarter" idx="12"/>
          </p:nvPr>
        </p:nvSpPr>
        <p:spPr/>
        <p:txBody>
          <a:bodyPr/>
          <a:lstStyle>
            <a:lvl1pPr>
              <a:defRPr/>
            </a:lvl1pPr>
          </a:lstStyle>
          <a:p>
            <a:pPr>
              <a:defRPr/>
            </a:pPr>
            <a:fld id="{187BBB1C-EF7E-41FA-BDDC-DBB844B9A475}"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3168502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74639"/>
            <a:ext cx="2228850" cy="585152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95300" y="274639"/>
            <a:ext cx="652145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1A71244D-9ADD-4EEE-81C8-7B33D004F775}" type="datetime1">
              <a:rPr lang="ja-JP" altLang="en-US" smtClean="0">
                <a:solidFill>
                  <a:prstClr val="black"/>
                </a:solidFill>
              </a:rPr>
              <a:t>2023/8/7</a:t>
            </a:fld>
            <a:endParaRPr lang="ja-JP" altLang="en-US">
              <a:solidFill>
                <a:prstClr val="black"/>
              </a:solidFill>
            </a:endParaRPr>
          </a:p>
        </p:txBody>
      </p:sp>
      <p:sp>
        <p:nvSpPr>
          <p:cNvPr id="5" name="フッター プレースホルダー 4"/>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6" name="スライド番号プレースホルダー 5"/>
          <p:cNvSpPr>
            <a:spLocks noGrp="1"/>
          </p:cNvSpPr>
          <p:nvPr>
            <p:ph type="sldNum" sz="quarter" idx="12"/>
          </p:nvPr>
        </p:nvSpPr>
        <p:spPr/>
        <p:txBody>
          <a:bodyPr/>
          <a:lstStyle>
            <a:lvl1pPr>
              <a:defRPr/>
            </a:lvl1pPr>
          </a:lstStyle>
          <a:p>
            <a:pPr>
              <a:defRPr/>
            </a:pPr>
            <a:fld id="{FDD963F6-E763-40D3-88D9-824AF89A3041}"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1427437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8250" y="1122363"/>
            <a:ext cx="74295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9950E45-FE74-4593-B064-69734E53D39B}" type="datetime1">
              <a:rPr kumimoji="1" lang="ja-JP" altLang="en-US" smtClean="0"/>
              <a:t>2023/8/7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3639842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F52E12E-D10B-466C-8741-C11AC96B37A1}" type="datetime1">
              <a:rPr kumimoji="1" lang="ja-JP" altLang="en-US" smtClean="0"/>
              <a:t>2023/8/7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2482617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76275" y="1709738"/>
            <a:ext cx="8543925"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76275" y="4589463"/>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15A13F76-5C4E-44C7-AE37-F6EDDD34BE41}" type="datetime1">
              <a:rPr kumimoji="1" lang="ja-JP" altLang="en-US" smtClean="0"/>
              <a:t>2023/8/7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302127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81038" y="1825625"/>
            <a:ext cx="4195762"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5029200" y="1825625"/>
            <a:ext cx="4195763"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E29DB300-34D9-4FC3-9980-BA7607760302}" type="datetime1">
              <a:rPr kumimoji="1" lang="ja-JP" altLang="en-US" smtClean="0"/>
              <a:t>2023/8/7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1878872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82625" y="365125"/>
            <a:ext cx="8543925"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82625" y="2505075"/>
            <a:ext cx="419100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5014913" y="2505075"/>
            <a:ext cx="42116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A39FB79F-58A5-4E5F-8CDF-15ADA90DBEAD}" type="datetime1">
              <a:rPr kumimoji="1" lang="ja-JP" altLang="en-US" smtClean="0"/>
              <a:t>2023/8/7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657447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8DB52AA-1C28-40A4-9792-9A7D5E848902}" type="datetime1">
              <a:rPr kumimoji="1" lang="ja-JP" altLang="en-US" smtClean="0"/>
              <a:t>2023/8/7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2460802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5FCB67F-7623-4962-86E5-49F9BDAC2573}" type="datetime1">
              <a:rPr kumimoji="1" lang="ja-JP" altLang="en-US" smtClean="0"/>
              <a:t>2023/8/7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9125520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12DF2B1A-7D12-4EF7-B3E5-387435C8423A}" type="datetime1">
              <a:rPr kumimoji="1" lang="ja-JP" altLang="en-US" smtClean="0"/>
              <a:t>2023/8/7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145043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62474" y="1"/>
            <a:ext cx="7888881" cy="684213"/>
          </a:xfrm>
        </p:spPr>
        <p:txBody>
          <a:bodyPr/>
          <a:lstStyle>
            <a:lvl1pPr algn="l">
              <a:defRPr>
                <a:latin typeface="Arial" pitchFamily="34" charset="0"/>
                <a:cs typeface="Arial" pitchFamily="34" charset="0"/>
              </a:defRPr>
            </a:lvl1pPr>
          </a:lstStyle>
          <a:p>
            <a:r>
              <a:rPr lang="ja-JP" altLang="en-US" dirty="0"/>
              <a:t>マスター タイトルの書式設定</a:t>
            </a:r>
          </a:p>
        </p:txBody>
      </p:sp>
      <p:sp>
        <p:nvSpPr>
          <p:cNvPr id="3" name="コンテンツ プレースホルダー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日付プレースホルダー 3"/>
          <p:cNvSpPr>
            <a:spLocks noGrp="1"/>
          </p:cNvSpPr>
          <p:nvPr>
            <p:ph type="dt" sz="half" idx="10"/>
          </p:nvPr>
        </p:nvSpPr>
        <p:spPr>
          <a:xfrm>
            <a:off x="1496616" y="5445224"/>
            <a:ext cx="2311400" cy="365125"/>
          </a:xfrm>
          <a:prstGeom prst="rect">
            <a:avLst/>
          </a:prstGeom>
        </p:spPr>
        <p:txBody>
          <a:bodyPr/>
          <a:lstStyle>
            <a:lvl1pPr fontAlgn="auto">
              <a:spcBef>
                <a:spcPts val="0"/>
              </a:spcBef>
              <a:spcAft>
                <a:spcPts val="0"/>
              </a:spcAft>
              <a:defRPr>
                <a:latin typeface="+mn-lt"/>
                <a:ea typeface="+mn-ea"/>
              </a:defRPr>
            </a:lvl1pPr>
          </a:lstStyle>
          <a:p>
            <a:pPr>
              <a:defRPr/>
            </a:pPr>
            <a:fld id="{33E07643-8CD4-4342-AE15-6570715A9881}" type="datetime1">
              <a:rPr lang="ja-JP" altLang="en-US" smtClean="0">
                <a:solidFill>
                  <a:prstClr val="black"/>
                </a:solidFill>
              </a:rPr>
              <a:t>2023/8/7</a:t>
            </a:fld>
            <a:endParaRPr lang="ja-JP" altLang="en-US">
              <a:solidFill>
                <a:prstClr val="black"/>
              </a:solidFill>
            </a:endParaRPr>
          </a:p>
        </p:txBody>
      </p:sp>
      <p:sp>
        <p:nvSpPr>
          <p:cNvPr id="5" name="フッター プレースホルダー 4"/>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6" name="スライド番号プレースホルダー 5"/>
          <p:cNvSpPr>
            <a:spLocks noGrp="1"/>
          </p:cNvSpPr>
          <p:nvPr>
            <p:ph type="sldNum" sz="quarter" idx="12"/>
          </p:nvPr>
        </p:nvSpPr>
        <p:spPr/>
        <p:txBody>
          <a:bodyPr/>
          <a:lstStyle>
            <a:lvl1pPr>
              <a:defRPr>
                <a:latin typeface="Arial" pitchFamily="34" charset="0"/>
                <a:cs typeface="Arial" pitchFamily="34" charset="0"/>
              </a:defRPr>
            </a:lvl1pPr>
          </a:lstStyle>
          <a:p>
            <a:pPr>
              <a:defRPr/>
            </a:pPr>
            <a:fld id="{A8A9A64E-0D62-4F09-88B5-57DCC1A9F195}" type="slidenum">
              <a:rPr lang="ja-JP" altLang="en-US">
                <a:solidFill>
                  <a:prstClr val="white"/>
                </a:solidFill>
              </a:rPr>
              <a:pPr>
                <a:defRPr/>
              </a:pPr>
              <a:t>‹#›</a:t>
            </a:fld>
            <a:endParaRPr lang="ja-JP" altLang="en-US" dirty="0">
              <a:solidFill>
                <a:prstClr val="white"/>
              </a:solidFill>
            </a:endParaRPr>
          </a:p>
        </p:txBody>
      </p:sp>
    </p:spTree>
    <p:extLst>
      <p:ext uri="{BB962C8B-B14F-4D97-AF65-F5344CB8AC3E}">
        <p14:creationId xmlns:p14="http://schemas.microsoft.com/office/powerpoint/2010/main" val="1625388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6234B20C-CBD1-401A-9E6C-ACA3E1DCC9A9}" type="datetime1">
              <a:rPr kumimoji="1" lang="ja-JP" altLang="en-US" smtClean="0"/>
              <a:t>2023/8/7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4228080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C19582B-28BF-4DFB-86C7-EB3D0FFDC9D0}" type="datetime1">
              <a:rPr kumimoji="1" lang="ja-JP" altLang="en-US" smtClean="0"/>
              <a:t>2023/8/7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41063902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089775" y="365125"/>
            <a:ext cx="2135188"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81038" y="365125"/>
            <a:ext cx="6256337"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6BF5E8A-63C8-4FAF-B3A9-FEBD2BAAF473}" type="datetime1">
              <a:rPr kumimoji="1" lang="ja-JP" altLang="en-US" smtClean="0"/>
              <a:t>2023/8/7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1572000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日付プレースホルダー 3"/>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28BB027D-DBEB-49EF-A62A-EAA78A89FE38}" type="datetime1">
              <a:rPr lang="ja-JP" altLang="en-US" smtClean="0">
                <a:solidFill>
                  <a:prstClr val="black"/>
                </a:solidFill>
              </a:rPr>
              <a:t>2023/8/7</a:t>
            </a:fld>
            <a:endParaRPr lang="ja-JP" altLang="en-US">
              <a:solidFill>
                <a:prstClr val="black"/>
              </a:solidFill>
            </a:endParaRPr>
          </a:p>
        </p:txBody>
      </p:sp>
      <p:sp>
        <p:nvSpPr>
          <p:cNvPr id="5" name="フッター プレースホルダー 4"/>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6" name="スライド番号プレースホルダー 5"/>
          <p:cNvSpPr>
            <a:spLocks noGrp="1"/>
          </p:cNvSpPr>
          <p:nvPr>
            <p:ph type="sldNum" sz="quarter" idx="12"/>
          </p:nvPr>
        </p:nvSpPr>
        <p:spPr/>
        <p:txBody>
          <a:bodyPr/>
          <a:lstStyle>
            <a:lvl1pPr>
              <a:defRPr/>
            </a:lvl1pPr>
          </a:lstStyle>
          <a:p>
            <a:pPr>
              <a:defRPr/>
            </a:pPr>
            <a:fld id="{82252730-0C90-4069-AAFE-D8C2BDD4227F}"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3856900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4"/>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2B8C7646-5F63-49ED-8636-283248EFD7FB}" type="datetime1">
              <a:rPr lang="ja-JP" altLang="en-US" smtClean="0">
                <a:solidFill>
                  <a:prstClr val="black"/>
                </a:solidFill>
              </a:rPr>
              <a:t>2023/8/7</a:t>
            </a:fld>
            <a:endParaRPr lang="ja-JP" altLang="en-US">
              <a:solidFill>
                <a:prstClr val="black"/>
              </a:solidFill>
            </a:endParaRPr>
          </a:p>
        </p:txBody>
      </p:sp>
      <p:sp>
        <p:nvSpPr>
          <p:cNvPr id="6" name="フッター プレースホルダー 5"/>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7" name="スライド番号プレースホルダー 6"/>
          <p:cNvSpPr>
            <a:spLocks noGrp="1"/>
          </p:cNvSpPr>
          <p:nvPr>
            <p:ph type="sldNum" sz="quarter" idx="12"/>
          </p:nvPr>
        </p:nvSpPr>
        <p:spPr/>
        <p:txBody>
          <a:bodyPr/>
          <a:lstStyle>
            <a:lvl1pPr>
              <a:defRPr/>
            </a:lvl1pPr>
          </a:lstStyle>
          <a:p>
            <a:pPr>
              <a:defRPr/>
            </a:pPr>
            <a:fld id="{B1D4F6F1-BD11-436A-86D0-86DC40B6CC78}"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139487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6"/>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34FB1B08-2171-4FC3-B1EC-EDF33280AC0B}" type="datetime1">
              <a:rPr lang="ja-JP" altLang="en-US" smtClean="0">
                <a:solidFill>
                  <a:prstClr val="black"/>
                </a:solidFill>
              </a:rPr>
              <a:t>2023/8/7</a:t>
            </a:fld>
            <a:endParaRPr lang="ja-JP" altLang="en-US">
              <a:solidFill>
                <a:prstClr val="black"/>
              </a:solidFill>
            </a:endParaRPr>
          </a:p>
        </p:txBody>
      </p:sp>
      <p:sp>
        <p:nvSpPr>
          <p:cNvPr id="8" name="フッター プレースホルダー 7"/>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9" name="スライド番号プレースホルダー 8"/>
          <p:cNvSpPr>
            <a:spLocks noGrp="1"/>
          </p:cNvSpPr>
          <p:nvPr>
            <p:ph type="sldNum" sz="quarter" idx="12"/>
          </p:nvPr>
        </p:nvSpPr>
        <p:spPr/>
        <p:txBody>
          <a:bodyPr/>
          <a:lstStyle>
            <a:lvl1pPr>
              <a:defRPr/>
            </a:lvl1pPr>
          </a:lstStyle>
          <a:p>
            <a:pPr>
              <a:defRPr/>
            </a:pPr>
            <a:fld id="{75C96B3A-29F0-41C8-BB6F-55EE85AAD947}"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372854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2"/>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5F346677-9F93-4EAA-ACC4-3B5FB382A24F}" type="datetime1">
              <a:rPr lang="ja-JP" altLang="en-US" smtClean="0">
                <a:solidFill>
                  <a:prstClr val="black"/>
                </a:solidFill>
              </a:rPr>
              <a:t>2023/8/7</a:t>
            </a:fld>
            <a:endParaRPr lang="ja-JP" altLang="en-US">
              <a:solidFill>
                <a:prstClr val="black"/>
              </a:solidFill>
            </a:endParaRPr>
          </a:p>
        </p:txBody>
      </p:sp>
      <p:sp>
        <p:nvSpPr>
          <p:cNvPr id="4" name="フッター プレースホルダー 3"/>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5" name="スライド番号プレースホルダー 4"/>
          <p:cNvSpPr>
            <a:spLocks noGrp="1"/>
          </p:cNvSpPr>
          <p:nvPr>
            <p:ph type="sldNum" sz="quarter" idx="12"/>
          </p:nvPr>
        </p:nvSpPr>
        <p:spPr/>
        <p:txBody>
          <a:bodyPr/>
          <a:lstStyle>
            <a:lvl1pPr>
              <a:defRPr/>
            </a:lvl1pPr>
          </a:lstStyle>
          <a:p>
            <a:pPr>
              <a:defRPr/>
            </a:pPr>
            <a:fld id="{909A7DA2-6607-4AC1-8FCE-DBC362A08BCA}"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3487369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21932B57-87B7-4989-995C-6E15EF77E3E7}" type="datetime1">
              <a:rPr lang="ja-JP" altLang="en-US" smtClean="0">
                <a:solidFill>
                  <a:prstClr val="black"/>
                </a:solidFill>
              </a:rPr>
              <a:t>2023/8/7</a:t>
            </a:fld>
            <a:endParaRPr lang="ja-JP" altLang="en-US">
              <a:solidFill>
                <a:prstClr val="black"/>
              </a:solidFill>
            </a:endParaRPr>
          </a:p>
        </p:txBody>
      </p:sp>
      <p:sp>
        <p:nvSpPr>
          <p:cNvPr id="3" name="フッター プレースホルダー 2"/>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4" name="スライド番号プレースホルダー 3"/>
          <p:cNvSpPr>
            <a:spLocks noGrp="1"/>
          </p:cNvSpPr>
          <p:nvPr>
            <p:ph type="sldNum" sz="quarter" idx="12"/>
          </p:nvPr>
        </p:nvSpPr>
        <p:spPr/>
        <p:txBody>
          <a:bodyPr/>
          <a:lstStyle>
            <a:lvl1pPr>
              <a:defRPr/>
            </a:lvl1pPr>
          </a:lstStyle>
          <a:p>
            <a:pPr>
              <a:defRPr/>
            </a:pPr>
            <a:fld id="{7EFEEC88-5605-4148-8957-A9423F21BE2F}"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424461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F2DEC564-67F5-4FFE-81F6-8F15785B6925}" type="datetime1">
              <a:rPr lang="ja-JP" altLang="en-US" smtClean="0">
                <a:solidFill>
                  <a:prstClr val="black"/>
                </a:solidFill>
              </a:rPr>
              <a:t>2023/8/7</a:t>
            </a:fld>
            <a:endParaRPr lang="ja-JP" altLang="en-US">
              <a:solidFill>
                <a:prstClr val="black"/>
              </a:solidFill>
            </a:endParaRPr>
          </a:p>
        </p:txBody>
      </p:sp>
      <p:sp>
        <p:nvSpPr>
          <p:cNvPr id="6" name="フッター プレースホルダー 5"/>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7" name="スライド番号プレースホルダー 6"/>
          <p:cNvSpPr>
            <a:spLocks noGrp="1"/>
          </p:cNvSpPr>
          <p:nvPr>
            <p:ph type="sldNum" sz="quarter" idx="12"/>
          </p:nvPr>
        </p:nvSpPr>
        <p:spPr/>
        <p:txBody>
          <a:bodyPr/>
          <a:lstStyle>
            <a:lvl1pPr>
              <a:defRPr/>
            </a:lvl1pPr>
          </a:lstStyle>
          <a:p>
            <a:pPr>
              <a:defRPr/>
            </a:pPr>
            <a:fld id="{119012CD-F6B0-4D49-A767-F9A9EE8055AA}"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90280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a:xfrm>
            <a:off x="6969224" y="6373813"/>
            <a:ext cx="2311400" cy="365125"/>
          </a:xfrm>
          <a:prstGeom prst="rect">
            <a:avLst/>
          </a:prstGeom>
        </p:spPr>
        <p:txBody>
          <a:bodyPr/>
          <a:lstStyle>
            <a:lvl1pPr fontAlgn="auto">
              <a:spcBef>
                <a:spcPts val="0"/>
              </a:spcBef>
              <a:spcAft>
                <a:spcPts val="0"/>
              </a:spcAft>
              <a:defRPr>
                <a:latin typeface="+mn-lt"/>
                <a:ea typeface="+mn-ea"/>
              </a:defRPr>
            </a:lvl1pPr>
          </a:lstStyle>
          <a:p>
            <a:pPr>
              <a:defRPr/>
            </a:pPr>
            <a:fld id="{23690C5C-7FBD-40AA-981E-315B44783614}" type="datetime1">
              <a:rPr lang="ja-JP" altLang="en-US" smtClean="0">
                <a:solidFill>
                  <a:prstClr val="black"/>
                </a:solidFill>
              </a:rPr>
              <a:t>2023/8/7</a:t>
            </a:fld>
            <a:endParaRPr lang="ja-JP" altLang="en-US">
              <a:solidFill>
                <a:prstClr val="black"/>
              </a:solidFill>
            </a:endParaRPr>
          </a:p>
        </p:txBody>
      </p:sp>
      <p:sp>
        <p:nvSpPr>
          <p:cNvPr id="6" name="フッター プレースホルダー 5"/>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7" name="スライド番号プレースホルダー 6"/>
          <p:cNvSpPr>
            <a:spLocks noGrp="1"/>
          </p:cNvSpPr>
          <p:nvPr>
            <p:ph type="sldNum" sz="quarter" idx="12"/>
          </p:nvPr>
        </p:nvSpPr>
        <p:spPr/>
        <p:txBody>
          <a:bodyPr/>
          <a:lstStyle>
            <a:lvl1pPr>
              <a:defRPr/>
            </a:lvl1pPr>
          </a:lstStyle>
          <a:p>
            <a:pPr>
              <a:defRPr/>
            </a:pPr>
            <a:fld id="{6F5907FF-EC7A-4110-9C8D-79AD7F9BDFE1}"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3502415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タイトル 1"/>
          <p:cNvSpPr txBox="1">
            <a:spLocks/>
          </p:cNvSpPr>
          <p:nvPr userDrawn="1"/>
        </p:nvSpPr>
        <p:spPr bwMode="auto">
          <a:xfrm>
            <a:off x="0" y="0"/>
            <a:ext cx="9906000" cy="755650"/>
          </a:xfrm>
          <a:prstGeom prst="rect">
            <a:avLst/>
          </a:prstGeom>
          <a:solidFill>
            <a:srgbClr val="E2E2E2"/>
          </a:solidFill>
          <a:ln>
            <a:noFill/>
          </a:ln>
        </p:spPr>
        <p:txBody>
          <a:bodyPr anchor="ctr"/>
          <a:lstStyle>
            <a:lvl1pPr marL="177800"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fontAlgn="auto" hangingPunct="1">
              <a:spcBef>
                <a:spcPts val="0"/>
              </a:spcBef>
              <a:spcAft>
                <a:spcPts val="0"/>
              </a:spcAft>
              <a:buFont typeface="Wingdings" pitchFamily="2" charset="2"/>
              <a:buNone/>
              <a:defRPr/>
            </a:pPr>
            <a:endParaRPr lang="ja-JP" altLang="en-US" dirty="0">
              <a:solidFill>
                <a:srgbClr val="000000"/>
              </a:solidFill>
              <a:latin typeface="HGP創英角ｺﾞｼｯｸUB" pitchFamily="50" charset="-128"/>
              <a:ea typeface="HGP創英角ｺﾞｼｯｸUB" pitchFamily="50" charset="-128"/>
            </a:endParaRPr>
          </a:p>
        </p:txBody>
      </p:sp>
      <p:sp>
        <p:nvSpPr>
          <p:cNvPr id="1027" name="テキスト プレースホルダー 2"/>
          <p:cNvSpPr>
            <a:spLocks noGrp="1"/>
          </p:cNvSpPr>
          <p:nvPr>
            <p:ph type="body" idx="1"/>
          </p:nvPr>
        </p:nvSpPr>
        <p:spPr bwMode="auto">
          <a:xfrm>
            <a:off x="264849" y="936626"/>
            <a:ext cx="9381464"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029" name="正方形/長方形 9"/>
          <p:cNvSpPr>
            <a:spLocks noChangeArrowheads="1"/>
          </p:cNvSpPr>
          <p:nvPr userDrawn="1"/>
        </p:nvSpPr>
        <p:spPr bwMode="auto">
          <a:xfrm>
            <a:off x="0" y="646114"/>
            <a:ext cx="9906000" cy="65087"/>
          </a:xfrm>
          <a:prstGeom prst="rect">
            <a:avLst/>
          </a:prstGeom>
          <a:solidFill>
            <a:srgbClr val="2D2D85"/>
          </a:solidFill>
          <a:ln>
            <a:noFill/>
          </a:ln>
        </p:spPr>
        <p:txBody>
          <a:bodyPr lIns="0" tIns="0" rIns="0" bIns="0"/>
          <a:lstStyle>
            <a:lvl1pPr eaLnBrk="0" hangingPunct="0">
              <a:defRPr kumimoji="1">
                <a:solidFill>
                  <a:schemeClr val="tx1"/>
                </a:solidFill>
                <a:latin typeface="Calibri" pitchFamily="34" charset="0"/>
                <a:ea typeface="ＭＳ Ｐゴシック" charset="-128"/>
              </a:defRPr>
            </a:lvl1pPr>
            <a:lvl2pPr marL="742950" indent="-285750" eaLnBrk="0" hangingPunct="0">
              <a:defRPr kumimoji="1">
                <a:solidFill>
                  <a:schemeClr val="tx1"/>
                </a:solidFill>
                <a:latin typeface="Calibri" pitchFamily="34" charset="0"/>
                <a:ea typeface="ＭＳ Ｐゴシック" charset="-128"/>
              </a:defRPr>
            </a:lvl2pPr>
            <a:lvl3pPr marL="1143000" indent="-228600" eaLnBrk="0" hangingPunct="0">
              <a:defRPr kumimoji="1">
                <a:solidFill>
                  <a:schemeClr val="tx1"/>
                </a:solidFill>
                <a:latin typeface="Calibri" pitchFamily="34" charset="0"/>
                <a:ea typeface="ＭＳ Ｐゴシック" charset="-128"/>
              </a:defRPr>
            </a:lvl3pPr>
            <a:lvl4pPr marL="1600200" indent="-228600" eaLnBrk="0" hangingPunct="0">
              <a:defRPr kumimoji="1">
                <a:solidFill>
                  <a:schemeClr val="tx1"/>
                </a:solidFill>
                <a:latin typeface="Calibri" pitchFamily="34" charset="0"/>
                <a:ea typeface="ＭＳ Ｐゴシック" charset="-128"/>
              </a:defRPr>
            </a:lvl4pPr>
            <a:lvl5pPr marL="2057400" indent="-228600" eaLnBrk="0" hangingPunct="0">
              <a:defRPr kumimoji="1">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charset="-128"/>
              </a:defRPr>
            </a:lvl9pPr>
          </a:lstStyle>
          <a:p>
            <a:pPr eaLnBrk="1" hangingPunct="1">
              <a:defRPr/>
            </a:pPr>
            <a:endParaRPr lang="ja-JP" altLang="en-US">
              <a:solidFill>
                <a:srgbClr val="000000"/>
              </a:solidFill>
              <a:latin typeface="Times New Roman" pitchFamily="18" charset="0"/>
            </a:endParaRPr>
          </a:p>
        </p:txBody>
      </p:sp>
      <p:sp>
        <p:nvSpPr>
          <p:cNvPr id="6" name="スライド番号プレースホルダー 5"/>
          <p:cNvSpPr>
            <a:spLocks noGrp="1"/>
          </p:cNvSpPr>
          <p:nvPr>
            <p:ph type="sldNum" sz="quarter" idx="4"/>
          </p:nvPr>
        </p:nvSpPr>
        <p:spPr>
          <a:xfrm>
            <a:off x="8750300" y="6492876"/>
            <a:ext cx="1155700" cy="365125"/>
          </a:xfrm>
          <a:prstGeom prst="rect">
            <a:avLst/>
          </a:prstGeom>
        </p:spPr>
        <p:txBody>
          <a:bodyPr vert="horz" lIns="91440" tIns="45720" rIns="91440" bIns="45720" rtlCol="0" anchor="ctr"/>
          <a:lstStyle>
            <a:lvl1pPr algn="r" fontAlgn="auto">
              <a:spcBef>
                <a:spcPts val="0"/>
              </a:spcBef>
              <a:spcAft>
                <a:spcPts val="0"/>
              </a:spcAft>
              <a:defRPr sz="1800">
                <a:solidFill>
                  <a:schemeClr val="bg1"/>
                </a:solidFill>
                <a:latin typeface="+mn-lt"/>
                <a:ea typeface="+mn-ea"/>
              </a:defRPr>
            </a:lvl1pPr>
          </a:lstStyle>
          <a:p>
            <a:pPr>
              <a:defRPr/>
            </a:pPr>
            <a:fld id="{9959C0DE-BDE9-4D9D-9A95-F8EB19609A1B}" type="slidenum">
              <a:rPr lang="ja-JP" altLang="en-US">
                <a:solidFill>
                  <a:prstClr val="white"/>
                </a:solidFill>
              </a:rPr>
              <a:pPr>
                <a:defRPr/>
              </a:pPr>
              <a:t>‹#›</a:t>
            </a:fld>
            <a:endParaRPr lang="ja-JP" altLang="en-US" dirty="0">
              <a:solidFill>
                <a:prstClr val="white"/>
              </a:solidFill>
            </a:endParaRPr>
          </a:p>
        </p:txBody>
      </p:sp>
      <p:sp>
        <p:nvSpPr>
          <p:cNvPr id="1032" name="タイトル プレースホルダー 1"/>
          <p:cNvSpPr>
            <a:spLocks noGrp="1"/>
          </p:cNvSpPr>
          <p:nvPr>
            <p:ph type="title"/>
          </p:nvPr>
        </p:nvSpPr>
        <p:spPr bwMode="auto">
          <a:xfrm>
            <a:off x="182299" y="1"/>
            <a:ext cx="825156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pic>
        <p:nvPicPr>
          <p:cNvPr id="13" name="図 12"/>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200233" y="6378333"/>
            <a:ext cx="458857" cy="437679"/>
          </a:xfrm>
          <a:prstGeom prst="rect">
            <a:avLst/>
          </a:prstGeom>
        </p:spPr>
      </p:pic>
      <p:sp>
        <p:nvSpPr>
          <p:cNvPr id="14" name="テキスト ボックス 13"/>
          <p:cNvSpPr txBox="1"/>
          <p:nvPr userDrawn="1"/>
        </p:nvSpPr>
        <p:spPr bwMode="auto">
          <a:xfrm>
            <a:off x="620195" y="6435350"/>
            <a:ext cx="1692275" cy="143629"/>
          </a:xfrm>
          <a:prstGeom prst="rect">
            <a:avLst/>
          </a:prstGeom>
          <a:noFill/>
          <a:ln w="9525">
            <a:noFill/>
            <a:miter lim="800000"/>
            <a:headEnd/>
            <a:tailEnd/>
          </a:ln>
        </p:spPr>
        <p:txBody>
          <a:bodyPr wrap="square" rtlCol="0">
            <a:spAutoFit/>
          </a:bodyPr>
          <a:lstStyle/>
          <a:p>
            <a:pPr algn="dist">
              <a:lnSpc>
                <a:spcPts val="400"/>
              </a:lnSpc>
              <a:spcBef>
                <a:spcPct val="50000"/>
              </a:spcBef>
            </a:pPr>
            <a:r>
              <a:rPr kumimoji="1" lang="ja-JP" altLang="en-US" sz="1100" b="1" i="0" dirty="0">
                <a:ln w="3175">
                  <a:noFill/>
                </a:ln>
                <a:solidFill>
                  <a:srgbClr val="000066"/>
                </a:solidFill>
                <a:latin typeface="ＭＳ ゴシック" panose="020B0609070205080204" pitchFamily="49" charset="-128"/>
                <a:ea typeface="ＭＳ ゴシック" panose="020B0609070205080204" pitchFamily="49" charset="-128"/>
              </a:rPr>
              <a:t>茨城県</a:t>
            </a:r>
            <a:r>
              <a:rPr kumimoji="1" lang="ja-JP" altLang="en-US" sz="1100" b="1" dirty="0">
                <a:ln w="3175">
                  <a:noFill/>
                </a:ln>
                <a:solidFill>
                  <a:srgbClr val="000066"/>
                </a:solidFill>
                <a:latin typeface="ＭＳ ゴシック" panose="020B0609070205080204" pitchFamily="49" charset="-128"/>
                <a:ea typeface="ＭＳ ゴシック" panose="020B0609070205080204" pitchFamily="49" charset="-128"/>
              </a:rPr>
              <a:t>産業技術</a:t>
            </a:r>
            <a:endParaRPr kumimoji="1" lang="en-US" altLang="ja-JP" sz="1100" b="1" dirty="0">
              <a:ln w="3175">
                <a:noFill/>
              </a:ln>
              <a:solidFill>
                <a:srgbClr val="000066"/>
              </a:solidFill>
              <a:latin typeface="ＭＳ ゴシック" panose="020B0609070205080204" pitchFamily="49" charset="-128"/>
              <a:ea typeface="ＭＳ ゴシック" panose="020B0609070205080204" pitchFamily="49" charset="-128"/>
            </a:endParaRPr>
          </a:p>
        </p:txBody>
      </p:sp>
      <p:sp>
        <p:nvSpPr>
          <p:cNvPr id="15" name="テキスト ボックス 14"/>
          <p:cNvSpPr txBox="1"/>
          <p:nvPr userDrawn="1"/>
        </p:nvSpPr>
        <p:spPr bwMode="auto">
          <a:xfrm>
            <a:off x="599240" y="6579808"/>
            <a:ext cx="1692275" cy="154594"/>
          </a:xfrm>
          <a:prstGeom prst="rect">
            <a:avLst/>
          </a:prstGeom>
          <a:noFill/>
          <a:ln w="9525">
            <a:noFill/>
            <a:miter lim="800000"/>
            <a:headEnd/>
            <a:tailEnd/>
          </a:ln>
        </p:spPr>
        <p:txBody>
          <a:bodyPr wrap="square" rtlCol="0" anchor="ctr">
            <a:spAutoFit/>
          </a:bodyPr>
          <a:lstStyle/>
          <a:p>
            <a:pPr algn="dist">
              <a:lnSpc>
                <a:spcPts val="400"/>
              </a:lnSpc>
              <a:spcBef>
                <a:spcPct val="50000"/>
              </a:spcBef>
            </a:pPr>
            <a:r>
              <a:rPr kumimoji="1" lang="ja-JP" altLang="en-US" sz="1100" b="1" spc="-150" dirty="0">
                <a:ln w="3175">
                  <a:noFill/>
                </a:ln>
                <a:solidFill>
                  <a:srgbClr val="000066"/>
                </a:solidFill>
                <a:effectLst/>
                <a:latin typeface="ＭＳ ゴシック" panose="020B0609070205080204" pitchFamily="49" charset="-128"/>
                <a:ea typeface="ＭＳ ゴシック" panose="020B0609070205080204" pitchFamily="49" charset="-128"/>
              </a:rPr>
              <a:t>イノベーションセンター</a:t>
            </a:r>
            <a:endParaRPr kumimoji="1" lang="en-US" altLang="ja-JP" sz="1100" b="1" spc="-150" dirty="0">
              <a:ln w="3175">
                <a:noFill/>
              </a:ln>
              <a:solidFill>
                <a:srgbClr val="000066"/>
              </a:solidFill>
              <a:effectLst/>
              <a:latin typeface="ＭＳ ゴシック" panose="020B0609070205080204" pitchFamily="49" charset="-128"/>
              <a:ea typeface="ＭＳ ゴシック" panose="020B0609070205080204" pitchFamily="49" charset="-128"/>
            </a:endParaRPr>
          </a:p>
        </p:txBody>
      </p:sp>
      <p:sp>
        <p:nvSpPr>
          <p:cNvPr id="16" name="テキスト ボックス 15"/>
          <p:cNvSpPr txBox="1"/>
          <p:nvPr userDrawn="1"/>
        </p:nvSpPr>
        <p:spPr bwMode="auto">
          <a:xfrm>
            <a:off x="639246" y="6683802"/>
            <a:ext cx="1618456" cy="143629"/>
          </a:xfrm>
          <a:prstGeom prst="rect">
            <a:avLst/>
          </a:prstGeom>
          <a:noFill/>
          <a:ln w="9525">
            <a:noFill/>
            <a:miter lim="800000"/>
            <a:headEnd/>
            <a:tailEnd/>
          </a:ln>
        </p:spPr>
        <p:txBody>
          <a:bodyPr wrap="square" rtlCol="0">
            <a:spAutoFit/>
          </a:bodyPr>
          <a:lstStyle/>
          <a:p>
            <a:pPr algn="dist">
              <a:lnSpc>
                <a:spcPts val="400"/>
              </a:lnSpc>
              <a:spcBef>
                <a:spcPct val="50000"/>
              </a:spcBef>
            </a:pPr>
            <a:r>
              <a:rPr kumimoji="1" lang="en-US" altLang="ja-JP" sz="600" b="0" spc="-150" dirty="0">
                <a:ln w="3175">
                  <a:noFill/>
                </a:ln>
                <a:solidFill>
                  <a:srgbClr val="000066"/>
                </a:solidFill>
                <a:latin typeface="Arial" panose="020B0604020202020204" pitchFamily="34" charset="0"/>
                <a:ea typeface="+mj-ea"/>
                <a:cs typeface="Arial" panose="020B0604020202020204" pitchFamily="34" charset="0"/>
              </a:rPr>
              <a:t>Ibaraki</a:t>
            </a:r>
            <a:r>
              <a:rPr kumimoji="1" lang="en-US" altLang="ja-JP" sz="600" b="0" spc="-150" baseline="0" dirty="0">
                <a:ln w="3175">
                  <a:noFill/>
                </a:ln>
                <a:solidFill>
                  <a:srgbClr val="000066"/>
                </a:solidFill>
                <a:latin typeface="Arial" panose="020B0604020202020204" pitchFamily="34" charset="0"/>
                <a:ea typeface="+mj-ea"/>
                <a:cs typeface="Arial" panose="020B0604020202020204" pitchFamily="34" charset="0"/>
              </a:rPr>
              <a:t> Prefecture</a:t>
            </a:r>
            <a:endParaRPr kumimoji="1" lang="ja-JP" altLang="en-US" sz="600" b="0" spc="-150" dirty="0">
              <a:ln w="3175">
                <a:noFill/>
              </a:ln>
              <a:solidFill>
                <a:srgbClr val="000066"/>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24571801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ctr" rtl="0" eaLnBrk="0" fontAlgn="base" hangingPunct="0">
        <a:spcBef>
          <a:spcPct val="0"/>
        </a:spcBef>
        <a:spcAft>
          <a:spcPct val="0"/>
        </a:spcAft>
        <a:defRPr kumimoji="1" sz="3600" kern="1200">
          <a:solidFill>
            <a:srgbClr val="2D2D85"/>
          </a:solidFill>
          <a:latin typeface="+mj-lt"/>
          <a:ea typeface="+mj-ea"/>
          <a:cs typeface="+mj-cs"/>
        </a:defRPr>
      </a:lvl1pPr>
      <a:lvl2pPr algn="ctr" rtl="0" eaLnBrk="0" fontAlgn="base" hangingPunct="0">
        <a:spcBef>
          <a:spcPct val="0"/>
        </a:spcBef>
        <a:spcAft>
          <a:spcPct val="0"/>
        </a:spcAft>
        <a:defRPr kumimoji="1" sz="3600">
          <a:solidFill>
            <a:srgbClr val="2D2D85"/>
          </a:solidFill>
          <a:latin typeface="Calibri" pitchFamily="34" charset="0"/>
          <a:ea typeface="ＭＳ Ｐゴシック" charset="-128"/>
        </a:defRPr>
      </a:lvl2pPr>
      <a:lvl3pPr algn="ctr" rtl="0" eaLnBrk="0" fontAlgn="base" hangingPunct="0">
        <a:spcBef>
          <a:spcPct val="0"/>
        </a:spcBef>
        <a:spcAft>
          <a:spcPct val="0"/>
        </a:spcAft>
        <a:defRPr kumimoji="1" sz="3600">
          <a:solidFill>
            <a:srgbClr val="2D2D85"/>
          </a:solidFill>
          <a:latin typeface="Calibri" pitchFamily="34" charset="0"/>
          <a:ea typeface="ＭＳ Ｐゴシック" charset="-128"/>
        </a:defRPr>
      </a:lvl3pPr>
      <a:lvl4pPr algn="ctr" rtl="0" eaLnBrk="0" fontAlgn="base" hangingPunct="0">
        <a:spcBef>
          <a:spcPct val="0"/>
        </a:spcBef>
        <a:spcAft>
          <a:spcPct val="0"/>
        </a:spcAft>
        <a:defRPr kumimoji="1" sz="3600">
          <a:solidFill>
            <a:srgbClr val="2D2D85"/>
          </a:solidFill>
          <a:latin typeface="Calibri" pitchFamily="34" charset="0"/>
          <a:ea typeface="ＭＳ Ｐゴシック" charset="-128"/>
        </a:defRPr>
      </a:lvl4pPr>
      <a:lvl5pPr algn="ctr" rtl="0" eaLnBrk="0" fontAlgn="base" hangingPunct="0">
        <a:spcBef>
          <a:spcPct val="0"/>
        </a:spcBef>
        <a:spcAft>
          <a:spcPct val="0"/>
        </a:spcAft>
        <a:defRPr kumimoji="1" sz="3600">
          <a:solidFill>
            <a:srgbClr val="2D2D85"/>
          </a:solidFill>
          <a:latin typeface="Calibri" pitchFamily="34" charset="0"/>
          <a:ea typeface="ＭＳ Ｐゴシック" charset="-128"/>
        </a:defRPr>
      </a:lvl5pPr>
      <a:lvl6pPr marL="457200" algn="ctr" rtl="0" fontAlgn="base">
        <a:spcBef>
          <a:spcPct val="0"/>
        </a:spcBef>
        <a:spcAft>
          <a:spcPct val="0"/>
        </a:spcAft>
        <a:defRPr kumimoji="1" sz="3600">
          <a:solidFill>
            <a:srgbClr val="2D2D85"/>
          </a:solidFill>
          <a:latin typeface="Calibri" pitchFamily="34" charset="0"/>
          <a:ea typeface="ＭＳ Ｐゴシック" charset="-128"/>
        </a:defRPr>
      </a:lvl6pPr>
      <a:lvl7pPr marL="914400" algn="ctr" rtl="0" fontAlgn="base">
        <a:spcBef>
          <a:spcPct val="0"/>
        </a:spcBef>
        <a:spcAft>
          <a:spcPct val="0"/>
        </a:spcAft>
        <a:defRPr kumimoji="1" sz="3600">
          <a:solidFill>
            <a:srgbClr val="2D2D85"/>
          </a:solidFill>
          <a:latin typeface="Calibri" pitchFamily="34" charset="0"/>
          <a:ea typeface="ＭＳ Ｐゴシック" charset="-128"/>
        </a:defRPr>
      </a:lvl7pPr>
      <a:lvl8pPr marL="1371600" algn="ctr" rtl="0" fontAlgn="base">
        <a:spcBef>
          <a:spcPct val="0"/>
        </a:spcBef>
        <a:spcAft>
          <a:spcPct val="0"/>
        </a:spcAft>
        <a:defRPr kumimoji="1" sz="3600">
          <a:solidFill>
            <a:srgbClr val="2D2D85"/>
          </a:solidFill>
          <a:latin typeface="Calibri" pitchFamily="34" charset="0"/>
          <a:ea typeface="ＭＳ Ｐゴシック" charset="-128"/>
        </a:defRPr>
      </a:lvl8pPr>
      <a:lvl9pPr marL="1828800" algn="ctr" rtl="0" fontAlgn="base">
        <a:spcBef>
          <a:spcPct val="0"/>
        </a:spcBef>
        <a:spcAft>
          <a:spcPct val="0"/>
        </a:spcAft>
        <a:defRPr kumimoji="1" sz="3600">
          <a:solidFill>
            <a:srgbClr val="2D2D85"/>
          </a:solidFill>
          <a:latin typeface="Calibri" pitchFamily="34" charset="0"/>
          <a:ea typeface="ＭＳ Ｐゴシック" charset="-128"/>
        </a:defRPr>
      </a:lvl9pPr>
    </p:titleStyle>
    <p:bodyStyle>
      <a:lvl1pPr marL="268288" indent="-268288"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628650" indent="-268288"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989013" indent="-268288"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347788" indent="-2667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1700213" indent="-268288"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50E7F-AA41-46BD-83AF-9CD559882E6F}" type="datetime1">
              <a:rPr kumimoji="1" lang="ja-JP" altLang="en-US" smtClean="0"/>
              <a:t>2023/8/7</a:t>
            </a:fld>
            <a:endParaRPr kumimoji="1" lang="ja-JP" altLang="en-US"/>
          </a:p>
        </p:txBody>
      </p:sp>
      <p:sp>
        <p:nvSpPr>
          <p:cNvPr id="5" name="フッター プレースホルダー 4"/>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16755899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a:t>
            </a:fld>
            <a:endParaRPr lang="ja-JP" altLang="en-US" dirty="0">
              <a:solidFill>
                <a:schemeClr val="tx1"/>
              </a:solidFill>
            </a:endParaRPr>
          </a:p>
        </p:txBody>
      </p:sp>
      <p:sp>
        <p:nvSpPr>
          <p:cNvPr id="7" name="タイトル 1"/>
          <p:cNvSpPr txBox="1">
            <a:spLocks/>
          </p:cNvSpPr>
          <p:nvPr/>
        </p:nvSpPr>
        <p:spPr>
          <a:xfrm>
            <a:off x="0" y="1556792"/>
            <a:ext cx="9906000" cy="3096344"/>
          </a:xfrm>
          <a:prstGeom prst="rect">
            <a:avLst/>
          </a:prstGeom>
        </p:spPr>
        <p:txBody>
          <a:bodyPr/>
          <a:lstStyle/>
          <a:p>
            <a:pPr lvl="0" algn="ctr" eaLnBrk="0" hangingPunct="0">
              <a:defRPr/>
            </a:pPr>
            <a:r>
              <a:rPr lang="en-US" altLang="ja-JP" sz="4000" dirty="0">
                <a:solidFill>
                  <a:srgbClr val="2D2D85"/>
                </a:solidFill>
                <a:latin typeface="+mj-lt"/>
                <a:ea typeface="+mj-ea"/>
                <a:cs typeface="+mj-cs"/>
              </a:rPr>
              <a:t>R5</a:t>
            </a:r>
            <a:r>
              <a:rPr lang="ja-JP" altLang="en-US" sz="4000" dirty="0">
                <a:solidFill>
                  <a:srgbClr val="2D2D85"/>
                </a:solidFill>
                <a:latin typeface="+mj-lt"/>
                <a:ea typeface="+mj-ea"/>
                <a:cs typeface="+mj-cs"/>
              </a:rPr>
              <a:t>年度次世代技術活用人材育成事業</a:t>
            </a:r>
            <a:endParaRPr lang="en-US" altLang="ja-JP" sz="4000" dirty="0">
              <a:solidFill>
                <a:srgbClr val="2D2D85"/>
              </a:solidFill>
              <a:latin typeface="+mj-lt"/>
              <a:ea typeface="+mj-ea"/>
              <a:cs typeface="+mj-cs"/>
            </a:endParaRPr>
          </a:p>
          <a:p>
            <a:pPr lvl="0" algn="ctr" eaLnBrk="0" hangingPunct="0">
              <a:defRPr/>
            </a:pPr>
            <a:r>
              <a:rPr lang="ja-JP" altLang="en-US" sz="4000" dirty="0">
                <a:solidFill>
                  <a:srgbClr val="2D2D85"/>
                </a:solidFill>
                <a:latin typeface="+mj-lt"/>
                <a:ea typeface="+mj-ea"/>
                <a:cs typeface="+mj-cs"/>
              </a:rPr>
              <a:t>技術修得コース　実習座学（</a:t>
            </a:r>
            <a:r>
              <a:rPr lang="en-US" altLang="ja-JP" sz="4000" dirty="0">
                <a:solidFill>
                  <a:srgbClr val="2D2D85"/>
                </a:solidFill>
                <a:latin typeface="+mj-lt"/>
                <a:ea typeface="+mj-ea"/>
                <a:cs typeface="+mj-cs"/>
              </a:rPr>
              <a:t>IoT</a:t>
            </a:r>
            <a:r>
              <a:rPr lang="ja-JP" altLang="en-US" sz="4000" dirty="0">
                <a:solidFill>
                  <a:srgbClr val="2D2D85"/>
                </a:solidFill>
                <a:latin typeface="+mj-lt"/>
                <a:ea typeface="+mj-ea"/>
                <a:cs typeface="+mj-cs"/>
              </a:rPr>
              <a:t>）</a:t>
            </a:r>
            <a:endParaRPr lang="en-US" altLang="ja-JP" sz="4000" dirty="0">
              <a:solidFill>
                <a:srgbClr val="2D2D85"/>
              </a:solidFill>
              <a:latin typeface="+mj-lt"/>
              <a:ea typeface="+mj-ea"/>
              <a:cs typeface="+mj-cs"/>
            </a:endParaRPr>
          </a:p>
          <a:p>
            <a:pPr lvl="0" algn="ctr" eaLnBrk="0" hangingPunct="0">
              <a:defRPr/>
            </a:pPr>
            <a:r>
              <a:rPr lang="ja-JP" altLang="en-US" sz="4000" dirty="0">
                <a:solidFill>
                  <a:srgbClr val="2D2D85"/>
                </a:solidFill>
                <a:latin typeface="+mj-lt"/>
                <a:ea typeface="+mj-ea"/>
                <a:cs typeface="+mj-cs"/>
              </a:rPr>
              <a:t>第</a:t>
            </a:r>
            <a:r>
              <a:rPr lang="en-US" altLang="ja-JP" sz="4000" dirty="0">
                <a:solidFill>
                  <a:srgbClr val="2D2D85"/>
                </a:solidFill>
                <a:latin typeface="+mj-lt"/>
                <a:ea typeface="+mj-ea"/>
                <a:cs typeface="+mj-cs"/>
              </a:rPr>
              <a:t>1</a:t>
            </a:r>
            <a:r>
              <a:rPr lang="ja-JP" altLang="en-US" sz="4000" dirty="0">
                <a:solidFill>
                  <a:srgbClr val="2D2D85"/>
                </a:solidFill>
                <a:latin typeface="+mj-lt"/>
                <a:ea typeface="+mj-ea"/>
                <a:cs typeface="+mj-cs"/>
              </a:rPr>
              <a:t>回</a:t>
            </a:r>
            <a:endParaRPr lang="en-US" altLang="ja-JP" sz="4000" dirty="0">
              <a:solidFill>
                <a:srgbClr val="2D2D85"/>
              </a:solidFill>
              <a:latin typeface="+mj-lt"/>
              <a:ea typeface="+mj-ea"/>
              <a:cs typeface="+mj-cs"/>
            </a:endParaRPr>
          </a:p>
        </p:txBody>
      </p:sp>
      <p:sp>
        <p:nvSpPr>
          <p:cNvPr id="9" name="タイトル 1"/>
          <p:cNvSpPr txBox="1">
            <a:spLocks/>
          </p:cNvSpPr>
          <p:nvPr/>
        </p:nvSpPr>
        <p:spPr>
          <a:xfrm>
            <a:off x="2576736" y="4725144"/>
            <a:ext cx="6696743" cy="1080120"/>
          </a:xfrm>
          <a:prstGeom prst="rect">
            <a:avLst/>
          </a:prstGeo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lang="ja-JP" altLang="en-US" sz="2400" noProof="0" dirty="0">
                <a:solidFill>
                  <a:srgbClr val="2D2D85"/>
                </a:solidFill>
                <a:latin typeface="+mj-lt"/>
                <a:ea typeface="+mj-ea"/>
                <a:cs typeface="+mj-cs"/>
              </a:rPr>
              <a:t>茨城県産業技術イノベーションセンター</a:t>
            </a:r>
            <a:endParaRPr lang="en-US" altLang="ja-JP" sz="2400" noProof="0" dirty="0">
              <a:solidFill>
                <a:srgbClr val="2D2D85"/>
              </a:solidFill>
              <a:latin typeface="+mj-lt"/>
              <a:ea typeface="+mj-ea"/>
              <a:cs typeface="+mj-cs"/>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ja-JP" sz="2400" dirty="0">
                <a:solidFill>
                  <a:srgbClr val="2D2D85"/>
                </a:solidFill>
                <a:latin typeface="+mj-lt"/>
                <a:ea typeface="+mj-ea"/>
                <a:cs typeface="+mj-cs"/>
              </a:rPr>
              <a:t>IT</a:t>
            </a:r>
            <a:r>
              <a:rPr lang="ja-JP" altLang="en-US" sz="2400" dirty="0">
                <a:solidFill>
                  <a:srgbClr val="2D2D85"/>
                </a:solidFill>
                <a:latin typeface="+mj-lt"/>
                <a:ea typeface="+mj-ea"/>
                <a:cs typeface="+mj-cs"/>
              </a:rPr>
              <a:t>・マテリアルグループ</a:t>
            </a:r>
            <a:endParaRPr kumimoji="1" lang="en-US" altLang="ja-JP" sz="2400" b="0" i="0" u="none" strike="noStrike" kern="1200" cap="none" spc="0" normalizeH="0" baseline="0" dirty="0">
              <a:ln>
                <a:noFill/>
              </a:ln>
              <a:solidFill>
                <a:srgbClr val="2D2D85"/>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88A4-63DD-41D2-911D-2ACA0BFC3230}"/>
              </a:ext>
            </a:extLst>
          </p:cNvPr>
          <p:cNvSpPr>
            <a:spLocks noGrp="1"/>
          </p:cNvSpPr>
          <p:nvPr>
            <p:ph type="title"/>
          </p:nvPr>
        </p:nvSpPr>
        <p:spPr/>
        <p:txBody>
          <a:bodyPr/>
          <a:lstStyle/>
          <a:p>
            <a:r>
              <a:rPr kumimoji="1" lang="ja-JP" altLang="en-US" dirty="0"/>
              <a:t>プログラミングによる</a:t>
            </a:r>
            <a:r>
              <a:rPr kumimoji="1" lang="en-US" altLang="ja-JP" dirty="0"/>
              <a:t>LED</a:t>
            </a:r>
            <a:r>
              <a:rPr kumimoji="1" lang="ja-JP" altLang="en-US" dirty="0"/>
              <a:t>の点滅②</a:t>
            </a:r>
          </a:p>
        </p:txBody>
      </p:sp>
      <p:sp>
        <p:nvSpPr>
          <p:cNvPr id="4" name="スライド番号プレースホルダー 3">
            <a:extLst>
              <a:ext uri="{FF2B5EF4-FFF2-40B4-BE49-F238E27FC236}">
                <a16:creationId xmlns:a16="http://schemas.microsoft.com/office/drawing/2014/main" id="{240C18A1-25FC-4FAC-858F-7B42B12551A7}"/>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10</a:t>
            </a:fld>
            <a:endParaRPr lang="ja-JP" altLang="en-US" dirty="0">
              <a:solidFill>
                <a:schemeClr val="tx1"/>
              </a:solidFill>
            </a:endParaRPr>
          </a:p>
        </p:txBody>
      </p:sp>
      <p:pic>
        <p:nvPicPr>
          <p:cNvPr id="5" name="コンテンツ プレースホルダー 4">
            <a:extLst>
              <a:ext uri="{FF2B5EF4-FFF2-40B4-BE49-F238E27FC236}">
                <a16:creationId xmlns:a16="http://schemas.microsoft.com/office/drawing/2014/main" id="{65172304-DA32-4131-AC3F-F0AD0F18A84E}"/>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4664968" y="1218262"/>
            <a:ext cx="4217934" cy="5263441"/>
          </a:xfrm>
          <a:prstGeom prst="rect">
            <a:avLst/>
          </a:prstGeom>
        </p:spPr>
      </p:pic>
      <p:pic>
        <p:nvPicPr>
          <p:cNvPr id="7" name="図 6">
            <a:extLst>
              <a:ext uri="{FF2B5EF4-FFF2-40B4-BE49-F238E27FC236}">
                <a16:creationId xmlns:a16="http://schemas.microsoft.com/office/drawing/2014/main" id="{D175AC0B-2897-4E9E-A011-E877A341ABE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rot="160862">
            <a:off x="151190" y="3445569"/>
            <a:ext cx="3841866" cy="2333446"/>
          </a:xfrm>
          <a:prstGeom prst="rect">
            <a:avLst/>
          </a:prstGeom>
        </p:spPr>
      </p:pic>
      <p:sp>
        <p:nvSpPr>
          <p:cNvPr id="8" name="テキスト ボックス 7">
            <a:extLst>
              <a:ext uri="{FF2B5EF4-FFF2-40B4-BE49-F238E27FC236}">
                <a16:creationId xmlns:a16="http://schemas.microsoft.com/office/drawing/2014/main" id="{F3C2CC49-D3B3-4EAE-8C90-1A0F9DBC7F58}"/>
              </a:ext>
            </a:extLst>
          </p:cNvPr>
          <p:cNvSpPr txBox="1"/>
          <p:nvPr/>
        </p:nvSpPr>
        <p:spPr>
          <a:xfrm>
            <a:off x="274418" y="3068960"/>
            <a:ext cx="4032448" cy="338554"/>
          </a:xfrm>
          <a:prstGeom prst="rect">
            <a:avLst/>
          </a:prstGeom>
          <a:noFill/>
        </p:spPr>
        <p:txBody>
          <a:bodyPr wrap="square" rtlCol="0">
            <a:spAutoFit/>
          </a:bodyPr>
          <a:lstStyle/>
          <a:p>
            <a:pPr algn="ctr"/>
            <a:r>
              <a:rPr kumimoji="1" lang="ja-JP" altLang="en-US" sz="1600" dirty="0"/>
              <a:t>図</a:t>
            </a:r>
            <a:r>
              <a:rPr lang="en-US" altLang="ja-JP" sz="1600" dirty="0"/>
              <a:t>6</a:t>
            </a:r>
            <a:r>
              <a:rPr kumimoji="1" lang="ja-JP" altLang="en-US" sz="1600" dirty="0"/>
              <a:t>　ブレッドボードによる，</a:t>
            </a:r>
            <a:r>
              <a:rPr kumimoji="1" lang="en-US" altLang="ja-JP" sz="1600" dirty="0"/>
              <a:t>LED</a:t>
            </a:r>
            <a:r>
              <a:rPr lang="ja-JP" altLang="en-US" sz="1600" dirty="0"/>
              <a:t>点滅</a:t>
            </a:r>
            <a:r>
              <a:rPr kumimoji="1" lang="ja-JP" altLang="en-US" sz="1600" dirty="0"/>
              <a:t>回路</a:t>
            </a:r>
          </a:p>
        </p:txBody>
      </p:sp>
      <p:sp>
        <p:nvSpPr>
          <p:cNvPr id="3" name="テキスト ボックス 2">
            <a:extLst>
              <a:ext uri="{FF2B5EF4-FFF2-40B4-BE49-F238E27FC236}">
                <a16:creationId xmlns:a16="http://schemas.microsoft.com/office/drawing/2014/main" id="{D3AE2010-EEEC-469A-95F9-8D9969C4AF6B}"/>
              </a:ext>
            </a:extLst>
          </p:cNvPr>
          <p:cNvSpPr txBox="1"/>
          <p:nvPr/>
        </p:nvSpPr>
        <p:spPr>
          <a:xfrm>
            <a:off x="5097016" y="5067026"/>
            <a:ext cx="3240360" cy="1077218"/>
          </a:xfrm>
          <a:prstGeom prst="rect">
            <a:avLst/>
          </a:prstGeom>
          <a:noFill/>
        </p:spPr>
        <p:txBody>
          <a:bodyPr wrap="square" rtlCol="0">
            <a:spAutoFit/>
          </a:bodyPr>
          <a:lstStyle/>
          <a:p>
            <a:r>
              <a:rPr kumimoji="1" lang="ja-JP" altLang="en-US" sz="1600" dirty="0"/>
              <a:t>作成した「</a:t>
            </a:r>
            <a:r>
              <a:rPr kumimoji="1" lang="en-US" altLang="ja-JP" sz="1600" dirty="0"/>
              <a:t>test1.py</a:t>
            </a:r>
            <a:r>
              <a:rPr kumimoji="1" lang="ja-JP" altLang="en-US" sz="1600" dirty="0"/>
              <a:t>」ファイルの中に上記のコード</a:t>
            </a:r>
            <a:r>
              <a:rPr lang="ja-JP" altLang="en-US" sz="1600" dirty="0"/>
              <a:t>を入力する。入力が終了したら</a:t>
            </a:r>
            <a:r>
              <a:rPr lang="en-US" altLang="ja-JP" sz="1600" dirty="0">
                <a:solidFill>
                  <a:srgbClr val="FF0000"/>
                </a:solidFill>
              </a:rPr>
              <a:t>Save</a:t>
            </a:r>
            <a:r>
              <a:rPr lang="ja-JP" altLang="en-US" sz="1600" dirty="0"/>
              <a:t>をクリック！</a:t>
            </a:r>
            <a:endParaRPr lang="en-US" altLang="ja-JP" sz="1600" dirty="0"/>
          </a:p>
          <a:p>
            <a:r>
              <a:rPr kumimoji="1" lang="ja-JP" altLang="en-US" sz="1600" dirty="0"/>
              <a:t>「</a:t>
            </a:r>
            <a:r>
              <a:rPr lang="en-US" altLang="ja-JP" sz="1600" dirty="0"/>
              <a:t>Ctrl</a:t>
            </a:r>
            <a:r>
              <a:rPr lang="ja-JP" altLang="en-US" sz="1600" dirty="0"/>
              <a:t>＋</a:t>
            </a:r>
            <a:r>
              <a:rPr lang="en-US" altLang="ja-JP" sz="1600" dirty="0"/>
              <a:t>s</a:t>
            </a:r>
            <a:r>
              <a:rPr kumimoji="1" lang="ja-JP" altLang="en-US" sz="1600" dirty="0"/>
              <a:t>」キーでもオッケー</a:t>
            </a:r>
          </a:p>
        </p:txBody>
      </p:sp>
      <p:sp>
        <p:nvSpPr>
          <p:cNvPr id="9" name="吹き出し: 角を丸めた四角形 8">
            <a:extLst>
              <a:ext uri="{FF2B5EF4-FFF2-40B4-BE49-F238E27FC236}">
                <a16:creationId xmlns:a16="http://schemas.microsoft.com/office/drawing/2014/main" id="{FA7EC4BE-3E93-442F-AA71-DB9600DD1959}"/>
              </a:ext>
            </a:extLst>
          </p:cNvPr>
          <p:cNvSpPr/>
          <p:nvPr/>
        </p:nvSpPr>
        <p:spPr>
          <a:xfrm>
            <a:off x="5097016" y="4896651"/>
            <a:ext cx="3240360" cy="1340661"/>
          </a:xfrm>
          <a:prstGeom prst="wedgeRoundRectCallout">
            <a:avLst>
              <a:gd name="adj1" fmla="val -20513"/>
              <a:gd name="adj2" fmla="val -12464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6A1360BD-08A2-478E-8CBF-9980A5BB12AA}"/>
              </a:ext>
            </a:extLst>
          </p:cNvPr>
          <p:cNvSpPr/>
          <p:nvPr/>
        </p:nvSpPr>
        <p:spPr>
          <a:xfrm>
            <a:off x="5529064" y="1484784"/>
            <a:ext cx="432048"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56EE1E86-544C-4EE5-915F-9EA250DF477B}"/>
              </a:ext>
            </a:extLst>
          </p:cNvPr>
          <p:cNvSpPr txBox="1"/>
          <p:nvPr/>
        </p:nvSpPr>
        <p:spPr>
          <a:xfrm>
            <a:off x="280631" y="5652537"/>
            <a:ext cx="2944178" cy="523220"/>
          </a:xfrm>
          <a:prstGeom prst="rect">
            <a:avLst/>
          </a:prstGeom>
          <a:noFill/>
        </p:spPr>
        <p:txBody>
          <a:bodyPr wrap="square" rtlCol="0">
            <a:spAutoFit/>
          </a:bodyPr>
          <a:lstStyle/>
          <a:p>
            <a:r>
              <a:rPr lang="en-US" altLang="ja-JP" sz="1400" dirty="0"/>
              <a:t>Raspberry Pi</a:t>
            </a:r>
            <a:r>
              <a:rPr lang="ja-JP" altLang="en-US" sz="1400" dirty="0"/>
              <a:t>では</a:t>
            </a:r>
            <a:endParaRPr lang="en-US" altLang="ja-JP" sz="1400" dirty="0"/>
          </a:p>
          <a:p>
            <a:r>
              <a:rPr lang="en-US" altLang="ja-JP" sz="1400" dirty="0">
                <a:solidFill>
                  <a:srgbClr val="FF0000"/>
                </a:solidFill>
              </a:rPr>
              <a:t>HIGH </a:t>
            </a:r>
            <a:r>
              <a:rPr lang="ja-JP" altLang="en-US" sz="1400" dirty="0">
                <a:solidFill>
                  <a:srgbClr val="FF0000"/>
                </a:solidFill>
              </a:rPr>
              <a:t>→ </a:t>
            </a:r>
            <a:r>
              <a:rPr lang="en-US" altLang="ja-JP" sz="1400" dirty="0">
                <a:solidFill>
                  <a:srgbClr val="FF0000"/>
                </a:solidFill>
              </a:rPr>
              <a:t>3.3 V</a:t>
            </a:r>
            <a:r>
              <a:rPr lang="ja-JP" altLang="en-US" sz="1400" dirty="0"/>
              <a:t>　</a:t>
            </a:r>
            <a:r>
              <a:rPr lang="en-US" altLang="ja-JP" sz="1400" dirty="0">
                <a:solidFill>
                  <a:srgbClr val="00B0F0"/>
                </a:solidFill>
              </a:rPr>
              <a:t>LOW </a:t>
            </a:r>
            <a:r>
              <a:rPr lang="ja-JP" altLang="en-US" sz="1400" dirty="0">
                <a:solidFill>
                  <a:srgbClr val="00B0F0"/>
                </a:solidFill>
              </a:rPr>
              <a:t>→ </a:t>
            </a:r>
            <a:r>
              <a:rPr lang="en-US" altLang="ja-JP" sz="1400" dirty="0">
                <a:solidFill>
                  <a:srgbClr val="00B0F0"/>
                </a:solidFill>
              </a:rPr>
              <a:t>0 V</a:t>
            </a:r>
            <a:r>
              <a:rPr lang="ja-JP" altLang="en-US" sz="1400" dirty="0">
                <a:solidFill>
                  <a:srgbClr val="00B0F0"/>
                </a:solidFill>
              </a:rPr>
              <a:t> </a:t>
            </a:r>
            <a:endParaRPr lang="en-US" altLang="ja-JP" sz="1400" dirty="0">
              <a:solidFill>
                <a:srgbClr val="00B0F0"/>
              </a:solidFill>
            </a:endParaRPr>
          </a:p>
        </p:txBody>
      </p:sp>
      <p:pic>
        <p:nvPicPr>
          <p:cNvPr id="13" name="図 12">
            <a:extLst>
              <a:ext uri="{FF2B5EF4-FFF2-40B4-BE49-F238E27FC236}">
                <a16:creationId xmlns:a16="http://schemas.microsoft.com/office/drawing/2014/main" id="{6E7EAF09-A45E-4445-914B-9A0545D4A88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06409" y="823937"/>
            <a:ext cx="3538480" cy="2266719"/>
          </a:xfrm>
          <a:prstGeom prst="rect">
            <a:avLst/>
          </a:prstGeom>
        </p:spPr>
      </p:pic>
    </p:spTree>
    <p:extLst>
      <p:ext uri="{BB962C8B-B14F-4D97-AF65-F5344CB8AC3E}">
        <p14:creationId xmlns:p14="http://schemas.microsoft.com/office/powerpoint/2010/main" val="522879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72480" y="1052736"/>
            <a:ext cx="6912768" cy="4031873"/>
          </a:xfrm>
          <a:prstGeom prst="rect">
            <a:avLst/>
          </a:prstGeom>
          <a:noFill/>
        </p:spPr>
        <p:txBody>
          <a:bodyPr wrap="square" rtlCol="0">
            <a:spAutoFit/>
          </a:bodyPr>
          <a:lstStyle/>
          <a:p>
            <a:r>
              <a:rPr kumimoji="1" lang="en-US" altLang="ja-JP" sz="1600" dirty="0"/>
              <a:t>Raspberry Pi</a:t>
            </a:r>
            <a:r>
              <a:rPr kumimoji="1" lang="ja-JP" altLang="en-US" sz="1600" dirty="0"/>
              <a:t>では</a:t>
            </a:r>
            <a:r>
              <a:rPr kumimoji="1" lang="en-US" altLang="ja-JP" sz="1600" dirty="0"/>
              <a:t>GPIO</a:t>
            </a:r>
            <a:r>
              <a:rPr kumimoji="1" lang="ja-JP" altLang="en-US" sz="1600" dirty="0"/>
              <a:t>（入出力ピン）を</a:t>
            </a:r>
            <a:r>
              <a:rPr kumimoji="1" lang="en-US" altLang="ja-JP" sz="1600" dirty="0"/>
              <a:t>python</a:t>
            </a:r>
            <a:r>
              <a:rPr kumimoji="1" lang="ja-JP" altLang="en-US" sz="1600" dirty="0"/>
              <a:t>から操作するライブラリが標準で入っている。</a:t>
            </a:r>
            <a:endParaRPr kumimoji="1" lang="en-US" altLang="ja-JP" sz="1600" dirty="0"/>
          </a:p>
          <a:p>
            <a:endParaRPr kumimoji="1" lang="en-US" altLang="ja-JP" sz="1600" dirty="0"/>
          </a:p>
          <a:p>
            <a:pPr marL="342900" indent="-342900"/>
            <a:r>
              <a:rPr kumimoji="1" lang="en-US" altLang="ja-JP" sz="1600" dirty="0"/>
              <a:t>1.</a:t>
            </a:r>
            <a:r>
              <a:rPr kumimoji="1" lang="ja-JP" altLang="en-US" sz="1600" dirty="0"/>
              <a:t>　準備：　</a:t>
            </a:r>
            <a:r>
              <a:rPr kumimoji="1" lang="en-US" altLang="ja-JP" sz="1600" dirty="0"/>
              <a:t>import</a:t>
            </a:r>
            <a:r>
              <a:rPr kumimoji="1" lang="ja-JP" altLang="en-US" sz="1600" dirty="0"/>
              <a:t>　</a:t>
            </a:r>
            <a:r>
              <a:rPr kumimoji="1" lang="en-US" altLang="ja-JP" sz="1600" dirty="0" err="1"/>
              <a:t>RPi.GPIO</a:t>
            </a:r>
            <a:r>
              <a:rPr lang="ja-JP" altLang="en-US" sz="1600" dirty="0"/>
              <a:t>　</a:t>
            </a:r>
            <a:r>
              <a:rPr kumimoji="1" lang="en-US" altLang="ja-JP" sz="1600" dirty="0"/>
              <a:t>as</a:t>
            </a:r>
            <a:r>
              <a:rPr kumimoji="1" lang="ja-JP" altLang="en-US" sz="1600" dirty="0"/>
              <a:t>　</a:t>
            </a:r>
            <a:r>
              <a:rPr kumimoji="1" lang="en-US" altLang="ja-JP" sz="1600" dirty="0"/>
              <a:t>GPIO</a:t>
            </a:r>
          </a:p>
          <a:p>
            <a:pPr marL="342900" indent="-342900">
              <a:buAutoNum type="arabicPeriod"/>
            </a:pPr>
            <a:endParaRPr kumimoji="1" lang="en-US" altLang="ja-JP" sz="1600" dirty="0"/>
          </a:p>
          <a:p>
            <a:r>
              <a:rPr lang="en-US" altLang="ja-JP" sz="1600" dirty="0"/>
              <a:t>2.</a:t>
            </a:r>
            <a:r>
              <a:rPr lang="ja-JP" altLang="en-US" sz="1600" dirty="0"/>
              <a:t>　モードの指定：　</a:t>
            </a:r>
            <a:r>
              <a:rPr lang="en-US" altLang="ja-JP" sz="1600" dirty="0" err="1"/>
              <a:t>GPIO.setmode</a:t>
            </a:r>
            <a:r>
              <a:rPr lang="en-US" altLang="ja-JP" sz="1600" dirty="0"/>
              <a:t>(GPIO.BCM)</a:t>
            </a:r>
          </a:p>
          <a:p>
            <a:r>
              <a:rPr lang="en-US" altLang="ja-JP" sz="1600" dirty="0"/>
              <a:t>	</a:t>
            </a:r>
            <a:r>
              <a:rPr lang="ja-JP" altLang="en-US" sz="1600" dirty="0"/>
              <a:t>・</a:t>
            </a:r>
            <a:r>
              <a:rPr lang="en-US" altLang="ja-JP" sz="1600" dirty="0"/>
              <a:t>GPIO.BOARD</a:t>
            </a:r>
            <a:r>
              <a:rPr lang="ja-JP" altLang="en-US" sz="1600" dirty="0"/>
              <a:t>：物理ピン番号（左上からの連番）</a:t>
            </a:r>
            <a:endParaRPr lang="en-US" altLang="ja-JP" sz="1600" dirty="0"/>
          </a:p>
          <a:p>
            <a:r>
              <a:rPr lang="en-US" altLang="ja-JP" sz="1600" dirty="0"/>
              <a:t>	</a:t>
            </a:r>
            <a:r>
              <a:rPr lang="ja-JP" altLang="en-US" sz="1600" dirty="0"/>
              <a:t>・</a:t>
            </a:r>
            <a:r>
              <a:rPr lang="en-US" altLang="ja-JP" sz="1600" dirty="0"/>
              <a:t>GPIO.BCM</a:t>
            </a:r>
            <a:r>
              <a:rPr lang="ja-JP" altLang="en-US" sz="1600" dirty="0"/>
              <a:t>：役割ピン番号（</a:t>
            </a:r>
            <a:r>
              <a:rPr lang="en-US" altLang="ja-JP" sz="1600" dirty="0" err="1"/>
              <a:t>broadcom</a:t>
            </a:r>
            <a:r>
              <a:rPr lang="ja-JP" altLang="en-US" sz="1600" dirty="0"/>
              <a:t>が命名しているもの）</a:t>
            </a:r>
            <a:endParaRPr lang="en-US" altLang="ja-JP" sz="1600" dirty="0"/>
          </a:p>
          <a:p>
            <a:endParaRPr lang="en-US" altLang="ja-JP" sz="1600" dirty="0"/>
          </a:p>
          <a:p>
            <a:r>
              <a:rPr lang="en-US" altLang="ja-JP" sz="1600" dirty="0"/>
              <a:t>3.</a:t>
            </a:r>
            <a:r>
              <a:rPr lang="ja-JP" altLang="en-US" sz="1600" dirty="0"/>
              <a:t>　ピンの設定：　</a:t>
            </a:r>
            <a:r>
              <a:rPr lang="en-US" altLang="ja-JP" sz="1600" dirty="0" err="1"/>
              <a:t>GPIO.setup</a:t>
            </a:r>
            <a:r>
              <a:rPr lang="en-US" altLang="ja-JP" sz="1600" dirty="0"/>
              <a:t>(</a:t>
            </a:r>
            <a:r>
              <a:rPr lang="ja-JP" altLang="en-US" sz="1600" dirty="0"/>
              <a:t>ピン名，　</a:t>
            </a:r>
            <a:r>
              <a:rPr lang="en-US" altLang="ja-JP" sz="1600" dirty="0"/>
              <a:t>GPIO.OUT)</a:t>
            </a:r>
          </a:p>
          <a:p>
            <a:r>
              <a:rPr lang="en-US" altLang="ja-JP" sz="1600" dirty="0"/>
              <a:t>	</a:t>
            </a:r>
            <a:r>
              <a:rPr lang="ja-JP" altLang="en-US" sz="1600" dirty="0"/>
              <a:t>・</a:t>
            </a:r>
            <a:r>
              <a:rPr lang="en-US" altLang="ja-JP" sz="1600" dirty="0"/>
              <a:t>GPIO.IN     </a:t>
            </a:r>
            <a:r>
              <a:rPr lang="ja-JP" altLang="en-US" sz="1600" dirty="0"/>
              <a:t>：　入力ピン</a:t>
            </a:r>
            <a:endParaRPr lang="en-US" altLang="ja-JP" sz="1600" dirty="0"/>
          </a:p>
          <a:p>
            <a:r>
              <a:rPr lang="en-US" altLang="ja-JP" sz="1600" dirty="0"/>
              <a:t>	</a:t>
            </a:r>
            <a:r>
              <a:rPr lang="ja-JP" altLang="en-US" sz="1600" dirty="0"/>
              <a:t>・</a:t>
            </a:r>
            <a:r>
              <a:rPr lang="en-US" altLang="ja-JP" sz="1600" dirty="0"/>
              <a:t>GPIO.OUT</a:t>
            </a:r>
            <a:r>
              <a:rPr lang="ja-JP" altLang="en-US" sz="1600" dirty="0"/>
              <a:t> ：　出力ピン</a:t>
            </a:r>
            <a:endParaRPr lang="en-US" altLang="ja-JP" sz="1600" dirty="0"/>
          </a:p>
          <a:p>
            <a:endParaRPr lang="en-US" altLang="ja-JP" sz="1600" dirty="0"/>
          </a:p>
          <a:p>
            <a:r>
              <a:rPr lang="en-US" altLang="ja-JP" sz="1600" dirty="0"/>
              <a:t>4.</a:t>
            </a:r>
            <a:r>
              <a:rPr lang="ja-JP" altLang="en-US" sz="1600" dirty="0"/>
              <a:t>　ピンの操作：　</a:t>
            </a:r>
            <a:r>
              <a:rPr lang="en-US" altLang="ja-JP" sz="1600" dirty="0" err="1"/>
              <a:t>GPIO.output</a:t>
            </a:r>
            <a:r>
              <a:rPr lang="en-US" altLang="ja-JP" sz="1600" dirty="0"/>
              <a:t>(</a:t>
            </a:r>
            <a:r>
              <a:rPr lang="ja-JP" altLang="en-US" sz="1600" dirty="0"/>
              <a:t>ピン名，　</a:t>
            </a:r>
            <a:r>
              <a:rPr lang="en-US" altLang="ja-JP" sz="1600" dirty="0"/>
              <a:t>GPIO.HIGH)</a:t>
            </a:r>
          </a:p>
          <a:p>
            <a:r>
              <a:rPr lang="en-US" altLang="ja-JP" sz="1600" dirty="0"/>
              <a:t>	</a:t>
            </a:r>
            <a:r>
              <a:rPr lang="ja-JP" altLang="en-US" sz="1600" dirty="0"/>
              <a:t>・</a:t>
            </a:r>
            <a:r>
              <a:rPr lang="en-US" altLang="ja-JP" sz="1600" dirty="0"/>
              <a:t>GPIO.HIGH</a:t>
            </a:r>
            <a:r>
              <a:rPr lang="ja-JP" altLang="en-US" sz="1600" dirty="0"/>
              <a:t>　：　</a:t>
            </a:r>
            <a:r>
              <a:rPr lang="en-US" altLang="ja-JP" sz="1600" dirty="0"/>
              <a:t>HIGH</a:t>
            </a:r>
            <a:r>
              <a:rPr lang="ja-JP" altLang="en-US" sz="1600" dirty="0"/>
              <a:t>状態（</a:t>
            </a:r>
            <a:r>
              <a:rPr lang="en-US" altLang="ja-JP" sz="1600" dirty="0"/>
              <a:t>3.3 V</a:t>
            </a:r>
            <a:r>
              <a:rPr lang="ja-JP" altLang="en-US" sz="1600" dirty="0"/>
              <a:t>）</a:t>
            </a:r>
            <a:endParaRPr lang="en-US" altLang="ja-JP" sz="1600" dirty="0"/>
          </a:p>
          <a:p>
            <a:r>
              <a:rPr lang="en-US" altLang="ja-JP" sz="1600" dirty="0"/>
              <a:t>	</a:t>
            </a:r>
            <a:r>
              <a:rPr lang="ja-JP" altLang="en-US" sz="1600" dirty="0"/>
              <a:t>・</a:t>
            </a:r>
            <a:r>
              <a:rPr lang="en-US" altLang="ja-JP" sz="1600" dirty="0"/>
              <a:t>GPIO.LOW</a:t>
            </a:r>
            <a:r>
              <a:rPr lang="ja-JP" altLang="en-US" sz="1600" dirty="0"/>
              <a:t>　 ：　</a:t>
            </a:r>
            <a:r>
              <a:rPr lang="en-US" altLang="ja-JP" sz="1600" dirty="0"/>
              <a:t>LOW</a:t>
            </a:r>
            <a:r>
              <a:rPr lang="ja-JP" altLang="en-US" sz="1600" dirty="0"/>
              <a:t>状態（</a:t>
            </a:r>
            <a:r>
              <a:rPr lang="en-US" altLang="ja-JP" sz="1600" dirty="0"/>
              <a:t>0 V</a:t>
            </a:r>
            <a:r>
              <a:rPr lang="ja-JP" altLang="en-US" sz="1600" dirty="0"/>
              <a:t>）</a:t>
            </a:r>
            <a:endParaRPr lang="en-US" altLang="ja-JP" sz="1600" dirty="0"/>
          </a:p>
        </p:txBody>
      </p:sp>
      <p:pic>
        <p:nvPicPr>
          <p:cNvPr id="5" name="図 4" descr="pi3_gpio.png"/>
          <p:cNvPicPr/>
          <p:nvPr/>
        </p:nvPicPr>
        <p:blipFill>
          <a:blip r:embed="rId2" cstate="email">
            <a:extLst>
              <a:ext uri="{28A0092B-C50C-407E-A947-70E740481C1C}">
                <a14:useLocalDpi xmlns:a14="http://schemas.microsoft.com/office/drawing/2010/main"/>
              </a:ext>
            </a:extLst>
          </a:blip>
          <a:stretch>
            <a:fillRect/>
          </a:stretch>
        </p:blipFill>
        <p:spPr>
          <a:xfrm>
            <a:off x="6537176" y="1484784"/>
            <a:ext cx="3240360" cy="5040560"/>
          </a:xfrm>
          <a:prstGeom prst="rect">
            <a:avLst/>
          </a:prstGeom>
        </p:spPr>
      </p:pic>
      <p:sp>
        <p:nvSpPr>
          <p:cNvPr id="6" name="スライド番号プレースホルダ 5"/>
          <p:cNvSpPr>
            <a:spLocks noGrp="1"/>
          </p:cNvSpPr>
          <p:nvPr>
            <p:ph type="sldNum" sz="quarter" idx="12"/>
          </p:nvPr>
        </p:nvSpPr>
        <p:spPr/>
        <p:txBody>
          <a:bodyPr/>
          <a:lstStyle/>
          <a:p>
            <a:fld id="{55353D08-DD71-4A99-BF86-012045939700}" type="slidenum">
              <a:rPr kumimoji="1" lang="ja-JP" altLang="en-US" smtClean="0">
                <a:solidFill>
                  <a:schemeClr val="tx1"/>
                </a:solidFill>
              </a:rPr>
              <a:pPr/>
              <a:t>11</a:t>
            </a:fld>
            <a:endParaRPr kumimoji="1" lang="ja-JP" altLang="en-US" dirty="0">
              <a:solidFill>
                <a:schemeClr val="tx1"/>
              </a:solidFill>
            </a:endParaRPr>
          </a:p>
        </p:txBody>
      </p:sp>
      <p:sp>
        <p:nvSpPr>
          <p:cNvPr id="7" name="タイトル 1"/>
          <p:cNvSpPr>
            <a:spLocks noGrp="1"/>
          </p:cNvSpPr>
          <p:nvPr>
            <p:ph type="title"/>
          </p:nvPr>
        </p:nvSpPr>
        <p:spPr>
          <a:xfrm>
            <a:off x="262474" y="1"/>
            <a:ext cx="7888881" cy="684213"/>
          </a:xfrm>
        </p:spPr>
        <p:txBody>
          <a:bodyPr/>
          <a:lstStyle/>
          <a:p>
            <a:r>
              <a:rPr lang="en-US" altLang="ja-JP" dirty="0"/>
              <a:t>GPIO</a:t>
            </a:r>
            <a:r>
              <a:rPr lang="ja-JP" altLang="en-US" dirty="0"/>
              <a:t>制御について</a:t>
            </a:r>
            <a:endParaRPr kumimoji="1" lang="ja-JP" altLang="en-US" dirty="0"/>
          </a:p>
        </p:txBody>
      </p:sp>
      <p:sp>
        <p:nvSpPr>
          <p:cNvPr id="2" name="吹き出し: 角を丸めた四角形 1">
            <a:extLst>
              <a:ext uri="{FF2B5EF4-FFF2-40B4-BE49-F238E27FC236}">
                <a16:creationId xmlns:a16="http://schemas.microsoft.com/office/drawing/2014/main" id="{89E14C94-6A39-4460-8C5A-D70833747624}"/>
              </a:ext>
            </a:extLst>
          </p:cNvPr>
          <p:cNvSpPr/>
          <p:nvPr/>
        </p:nvSpPr>
        <p:spPr>
          <a:xfrm>
            <a:off x="2288704" y="5661248"/>
            <a:ext cx="3384376" cy="792088"/>
          </a:xfrm>
          <a:prstGeom prst="wedgeRoundRectCallout">
            <a:avLst>
              <a:gd name="adj1" fmla="val -47436"/>
              <a:gd name="adj2" fmla="val -12496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ピン名で指定したピンの出力を</a:t>
            </a:r>
            <a:r>
              <a:rPr kumimoji="1" lang="en-US" altLang="ja-JP" sz="1600" dirty="0">
                <a:solidFill>
                  <a:schemeClr val="tx1"/>
                </a:solidFill>
              </a:rPr>
              <a:t>HIGH</a:t>
            </a:r>
            <a:r>
              <a:rPr lang="ja-JP" altLang="en-US" sz="1600" dirty="0">
                <a:solidFill>
                  <a:schemeClr val="tx1"/>
                </a:solidFill>
              </a:rPr>
              <a:t>または</a:t>
            </a:r>
            <a:r>
              <a:rPr lang="en-US" altLang="ja-JP" sz="1600" dirty="0">
                <a:solidFill>
                  <a:schemeClr val="tx1"/>
                </a:solidFill>
              </a:rPr>
              <a:t>LOW</a:t>
            </a:r>
            <a:r>
              <a:rPr lang="ja-JP" altLang="en-US" sz="1600" dirty="0">
                <a:solidFill>
                  <a:schemeClr val="tx1"/>
                </a:solidFill>
              </a:rPr>
              <a:t>に設定する。</a:t>
            </a:r>
            <a:endParaRPr kumimoji="1" lang="ja-JP" altLang="en-US" sz="16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a:extLst>
              <a:ext uri="{FF2B5EF4-FFF2-40B4-BE49-F238E27FC236}">
                <a16:creationId xmlns:a16="http://schemas.microsoft.com/office/drawing/2014/main" id="{47229C7A-6F27-4054-B59E-5F06BEE558EC}"/>
              </a:ext>
            </a:extLst>
          </p:cNvPr>
          <p:cNvSpPr/>
          <p:nvPr/>
        </p:nvSpPr>
        <p:spPr>
          <a:xfrm>
            <a:off x="183060" y="2204864"/>
            <a:ext cx="3408979" cy="2192318"/>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25F12F3B-DB57-43D8-B4FD-05BA5F9C3F66}"/>
              </a:ext>
            </a:extLst>
          </p:cNvPr>
          <p:cNvSpPr/>
          <p:nvPr/>
        </p:nvSpPr>
        <p:spPr>
          <a:xfrm>
            <a:off x="4365146" y="1379008"/>
            <a:ext cx="5371340" cy="223184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4103BB8-0C38-4B99-95CF-21AE225A76EB}"/>
              </a:ext>
            </a:extLst>
          </p:cNvPr>
          <p:cNvSpPr>
            <a:spLocks noGrp="1"/>
          </p:cNvSpPr>
          <p:nvPr>
            <p:ph type="title"/>
          </p:nvPr>
        </p:nvSpPr>
        <p:spPr/>
        <p:txBody>
          <a:bodyPr/>
          <a:lstStyle/>
          <a:p>
            <a:r>
              <a:rPr kumimoji="1" lang="en-US" altLang="ja-JP" dirty="0"/>
              <a:t>while</a:t>
            </a:r>
            <a:r>
              <a:rPr kumimoji="1" lang="ja-JP" altLang="en-US" dirty="0"/>
              <a:t>文</a:t>
            </a:r>
            <a:r>
              <a:rPr lang="ja-JP" altLang="en-US" dirty="0"/>
              <a:t>（構文）</a:t>
            </a:r>
            <a:endParaRPr kumimoji="1" lang="ja-JP" altLang="en-US" dirty="0"/>
          </a:p>
        </p:txBody>
      </p:sp>
      <p:sp>
        <p:nvSpPr>
          <p:cNvPr id="4" name="スライド番号プレースホルダー 3">
            <a:extLst>
              <a:ext uri="{FF2B5EF4-FFF2-40B4-BE49-F238E27FC236}">
                <a16:creationId xmlns:a16="http://schemas.microsoft.com/office/drawing/2014/main" id="{C79FFBDC-83C9-4BF6-B495-513ED607E525}"/>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12</a:t>
            </a:fld>
            <a:endParaRPr lang="ja-JP" altLang="en-US" dirty="0">
              <a:solidFill>
                <a:schemeClr val="tx1"/>
              </a:solidFill>
            </a:endParaRPr>
          </a:p>
        </p:txBody>
      </p:sp>
      <p:sp>
        <p:nvSpPr>
          <p:cNvPr id="5" name="テキスト ボックス 4">
            <a:extLst>
              <a:ext uri="{FF2B5EF4-FFF2-40B4-BE49-F238E27FC236}">
                <a16:creationId xmlns:a16="http://schemas.microsoft.com/office/drawing/2014/main" id="{7C56FCFD-5A6E-4CCC-85C9-181778C571DD}"/>
              </a:ext>
            </a:extLst>
          </p:cNvPr>
          <p:cNvSpPr txBox="1"/>
          <p:nvPr/>
        </p:nvSpPr>
        <p:spPr>
          <a:xfrm>
            <a:off x="4592960" y="1451971"/>
            <a:ext cx="4536504" cy="2308324"/>
          </a:xfrm>
          <a:prstGeom prst="rect">
            <a:avLst/>
          </a:prstGeom>
          <a:noFill/>
        </p:spPr>
        <p:txBody>
          <a:bodyPr wrap="square" rtlCol="0">
            <a:spAutoFit/>
          </a:bodyPr>
          <a:lstStyle/>
          <a:p>
            <a:r>
              <a:rPr kumimoji="1" lang="en-US" altLang="ja-JP" dirty="0"/>
              <a:t>[</a:t>
            </a:r>
            <a:r>
              <a:rPr kumimoji="1" lang="ja-JP" altLang="en-US" dirty="0"/>
              <a:t>書式</a:t>
            </a:r>
            <a:r>
              <a:rPr kumimoji="1" lang="en-US" altLang="ja-JP" dirty="0"/>
              <a:t>]</a:t>
            </a:r>
          </a:p>
          <a:p>
            <a:r>
              <a:rPr lang="en-US" altLang="ja-JP" dirty="0"/>
              <a:t>while </a:t>
            </a:r>
            <a:r>
              <a:rPr lang="ja-JP" altLang="en-US" dirty="0"/>
              <a:t>条件式：</a:t>
            </a:r>
            <a:endParaRPr lang="en-US" altLang="ja-JP" dirty="0"/>
          </a:p>
          <a:p>
            <a:r>
              <a:rPr lang="en-US" altLang="ja-JP" dirty="0"/>
              <a:t>     </a:t>
            </a:r>
            <a:r>
              <a:rPr lang="en-US" altLang="ja-JP" dirty="0">
                <a:solidFill>
                  <a:schemeClr val="accent1"/>
                </a:solidFill>
              </a:rPr>
              <a:t>#</a:t>
            </a:r>
            <a:r>
              <a:rPr lang="ja-JP" altLang="en-US" dirty="0">
                <a:solidFill>
                  <a:schemeClr val="accent1"/>
                </a:solidFill>
              </a:rPr>
              <a:t> インデントの開始</a:t>
            </a:r>
            <a:endParaRPr lang="en-US" altLang="ja-JP" dirty="0">
              <a:solidFill>
                <a:schemeClr val="accent1"/>
              </a:solidFill>
            </a:endParaRPr>
          </a:p>
          <a:p>
            <a:r>
              <a:rPr kumimoji="1" lang="en-US" altLang="ja-JP" dirty="0"/>
              <a:t>     </a:t>
            </a:r>
            <a:r>
              <a:rPr lang="ja-JP" altLang="en-US" dirty="0"/>
              <a:t>ステートメント</a:t>
            </a:r>
            <a:r>
              <a:rPr lang="en-US" altLang="ja-JP" dirty="0"/>
              <a:t>1</a:t>
            </a:r>
          </a:p>
          <a:p>
            <a:r>
              <a:rPr lang="ja-JP" altLang="en-US" dirty="0"/>
              <a:t>     ステートメント</a:t>
            </a:r>
            <a:r>
              <a:rPr lang="en-US" altLang="ja-JP" dirty="0"/>
              <a:t>2</a:t>
            </a:r>
          </a:p>
          <a:p>
            <a:r>
              <a:rPr lang="ja-JP" altLang="en-US" dirty="0"/>
              <a:t>     ステートメント</a:t>
            </a:r>
            <a:r>
              <a:rPr lang="en-US" altLang="ja-JP" dirty="0"/>
              <a:t>3</a:t>
            </a:r>
          </a:p>
          <a:p>
            <a:r>
              <a:rPr lang="en-US" altLang="ja-JP" dirty="0">
                <a:solidFill>
                  <a:schemeClr val="accent1"/>
                </a:solidFill>
              </a:rPr>
              <a:t># </a:t>
            </a:r>
            <a:r>
              <a:rPr lang="ja-JP" altLang="en-US" dirty="0">
                <a:solidFill>
                  <a:schemeClr val="accent1"/>
                </a:solidFill>
              </a:rPr>
              <a:t>インデントの終了</a:t>
            </a:r>
            <a:r>
              <a:rPr lang="en-US" altLang="ja-JP" dirty="0">
                <a:solidFill>
                  <a:schemeClr val="accent1"/>
                </a:solidFill>
              </a:rPr>
              <a:t>(while</a:t>
            </a:r>
            <a:r>
              <a:rPr lang="ja-JP" altLang="en-US" dirty="0">
                <a:solidFill>
                  <a:schemeClr val="accent1"/>
                </a:solidFill>
              </a:rPr>
              <a:t>文の終了</a:t>
            </a:r>
            <a:r>
              <a:rPr lang="en-US" altLang="ja-JP" dirty="0">
                <a:solidFill>
                  <a:schemeClr val="accent1"/>
                </a:solidFill>
              </a:rPr>
              <a:t>)</a:t>
            </a:r>
          </a:p>
          <a:p>
            <a:endParaRPr lang="en-US" altLang="ja-JP" dirty="0"/>
          </a:p>
        </p:txBody>
      </p:sp>
      <p:sp>
        <p:nvSpPr>
          <p:cNvPr id="7" name="右中かっこ 6">
            <a:extLst>
              <a:ext uri="{FF2B5EF4-FFF2-40B4-BE49-F238E27FC236}">
                <a16:creationId xmlns:a16="http://schemas.microsoft.com/office/drawing/2014/main" id="{C9081B64-9D99-408E-AEE6-3FC4CC256D0F}"/>
              </a:ext>
            </a:extLst>
          </p:cNvPr>
          <p:cNvSpPr/>
          <p:nvPr/>
        </p:nvSpPr>
        <p:spPr>
          <a:xfrm>
            <a:off x="6465168" y="2363130"/>
            <a:ext cx="216024" cy="72008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050082E-4C2F-428B-9D95-A059131CC10E}"/>
              </a:ext>
            </a:extLst>
          </p:cNvPr>
          <p:cNvSpPr txBox="1"/>
          <p:nvPr/>
        </p:nvSpPr>
        <p:spPr>
          <a:xfrm>
            <a:off x="6729677" y="2410899"/>
            <a:ext cx="2687819" cy="584775"/>
          </a:xfrm>
          <a:prstGeom prst="rect">
            <a:avLst/>
          </a:prstGeom>
          <a:noFill/>
        </p:spPr>
        <p:txBody>
          <a:bodyPr wrap="square" rtlCol="0">
            <a:spAutoFit/>
          </a:bodyPr>
          <a:lstStyle/>
          <a:p>
            <a:r>
              <a:rPr kumimoji="1" lang="ja-JP" altLang="en-US" sz="1600" dirty="0">
                <a:solidFill>
                  <a:schemeClr val="accent1"/>
                </a:solidFill>
              </a:rPr>
              <a:t>条件式が</a:t>
            </a:r>
            <a:r>
              <a:rPr kumimoji="1" lang="en-US" altLang="ja-JP" sz="1600" dirty="0">
                <a:solidFill>
                  <a:schemeClr val="accent1"/>
                </a:solidFill>
              </a:rPr>
              <a:t>True</a:t>
            </a:r>
            <a:r>
              <a:rPr kumimoji="1" lang="ja-JP" altLang="en-US" sz="1600" dirty="0">
                <a:solidFill>
                  <a:schemeClr val="accent1"/>
                </a:solidFill>
              </a:rPr>
              <a:t>の間，繰り返し</a:t>
            </a:r>
            <a:br>
              <a:rPr kumimoji="1" lang="en-US" altLang="ja-JP" sz="1600" dirty="0">
                <a:solidFill>
                  <a:schemeClr val="accent1"/>
                </a:solidFill>
              </a:rPr>
            </a:br>
            <a:r>
              <a:rPr kumimoji="1" lang="ja-JP" altLang="en-US" sz="1600" dirty="0">
                <a:solidFill>
                  <a:schemeClr val="accent1"/>
                </a:solidFill>
              </a:rPr>
              <a:t>実行され</a:t>
            </a:r>
            <a:r>
              <a:rPr lang="ja-JP" altLang="en-US" sz="1600" dirty="0">
                <a:solidFill>
                  <a:schemeClr val="accent1"/>
                </a:solidFill>
              </a:rPr>
              <a:t>る</a:t>
            </a:r>
            <a:endParaRPr kumimoji="1" lang="ja-JP" altLang="en-US" sz="1600" dirty="0">
              <a:solidFill>
                <a:schemeClr val="accent1"/>
              </a:solidFill>
            </a:endParaRPr>
          </a:p>
        </p:txBody>
      </p:sp>
      <p:sp>
        <p:nvSpPr>
          <p:cNvPr id="9" name="テキスト ボックス 8">
            <a:extLst>
              <a:ext uri="{FF2B5EF4-FFF2-40B4-BE49-F238E27FC236}">
                <a16:creationId xmlns:a16="http://schemas.microsoft.com/office/drawing/2014/main" id="{ABEE9B34-73A4-4F39-999B-8045C40755B0}"/>
              </a:ext>
            </a:extLst>
          </p:cNvPr>
          <p:cNvSpPr txBox="1"/>
          <p:nvPr/>
        </p:nvSpPr>
        <p:spPr>
          <a:xfrm>
            <a:off x="4705421" y="3987979"/>
            <a:ext cx="5060233" cy="2031325"/>
          </a:xfrm>
          <a:prstGeom prst="rect">
            <a:avLst/>
          </a:prstGeom>
          <a:noFill/>
        </p:spPr>
        <p:txBody>
          <a:bodyPr wrap="square" rtlCol="0">
            <a:spAutoFit/>
          </a:bodyPr>
          <a:lstStyle/>
          <a:p>
            <a:r>
              <a:rPr kumimoji="1" lang="ja-JP" altLang="en-US" dirty="0"/>
              <a:t>インデント：行頭に空白を入れて字下げを行うこと。</a:t>
            </a:r>
            <a:endParaRPr kumimoji="1" lang="en-US" altLang="ja-JP" dirty="0"/>
          </a:p>
          <a:p>
            <a:endParaRPr kumimoji="1" lang="en-US" altLang="ja-JP" dirty="0"/>
          </a:p>
          <a:p>
            <a:pPr algn="ctr"/>
            <a:r>
              <a:rPr kumimoji="1" lang="en-US" altLang="ja-JP" b="1" dirty="0"/>
              <a:t>python</a:t>
            </a:r>
            <a:r>
              <a:rPr kumimoji="1" lang="ja-JP" altLang="en-US" b="1" dirty="0"/>
              <a:t>におけるインデントは重要</a:t>
            </a:r>
            <a:endParaRPr kumimoji="1" lang="en-US" altLang="ja-JP" b="1" dirty="0"/>
          </a:p>
          <a:p>
            <a:endParaRPr lang="en-US" altLang="ja-JP" dirty="0"/>
          </a:p>
          <a:p>
            <a:endParaRPr lang="en-US" altLang="ja-JP" dirty="0"/>
          </a:p>
          <a:p>
            <a:r>
              <a:rPr kumimoji="1" lang="en-US" altLang="ja-JP" dirty="0"/>
              <a:t>python</a:t>
            </a:r>
            <a:r>
              <a:rPr kumimoji="1" lang="ja-JP" altLang="en-US" dirty="0"/>
              <a:t>は同じ数の空白でインデントされたまとまりを</a:t>
            </a:r>
            <a:r>
              <a:rPr lang="ja-JP" altLang="en-US" dirty="0"/>
              <a:t>一つのブロックと認識するため。</a:t>
            </a:r>
            <a:endParaRPr kumimoji="1" lang="ja-JP" altLang="en-US" dirty="0"/>
          </a:p>
        </p:txBody>
      </p:sp>
      <p:sp>
        <p:nvSpPr>
          <p:cNvPr id="10" name="矢印: 下 9">
            <a:extLst>
              <a:ext uri="{FF2B5EF4-FFF2-40B4-BE49-F238E27FC236}">
                <a16:creationId xmlns:a16="http://schemas.microsoft.com/office/drawing/2014/main" id="{0615ABA9-6306-426E-BCC2-92DA48B8546B}"/>
              </a:ext>
            </a:extLst>
          </p:cNvPr>
          <p:cNvSpPr/>
          <p:nvPr/>
        </p:nvSpPr>
        <p:spPr>
          <a:xfrm>
            <a:off x="7050816" y="4932405"/>
            <a:ext cx="330038" cy="42587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3D70617-78C6-43A0-99CA-494B877EA935}"/>
              </a:ext>
            </a:extLst>
          </p:cNvPr>
          <p:cNvSpPr txBox="1"/>
          <p:nvPr/>
        </p:nvSpPr>
        <p:spPr>
          <a:xfrm>
            <a:off x="0" y="1340768"/>
            <a:ext cx="2444276" cy="369332"/>
          </a:xfrm>
          <a:prstGeom prst="rect">
            <a:avLst/>
          </a:prstGeom>
          <a:noFill/>
        </p:spPr>
        <p:txBody>
          <a:bodyPr wrap="square" rtlCol="0">
            <a:spAutoFit/>
          </a:bodyPr>
          <a:lstStyle/>
          <a:p>
            <a:r>
              <a:rPr kumimoji="1" lang="ja-JP" altLang="en-US" dirty="0"/>
              <a:t>＜フローチャート＞</a:t>
            </a:r>
          </a:p>
        </p:txBody>
      </p:sp>
      <p:sp>
        <p:nvSpPr>
          <p:cNvPr id="12" name="テキスト ボックス 11">
            <a:extLst>
              <a:ext uri="{FF2B5EF4-FFF2-40B4-BE49-F238E27FC236}">
                <a16:creationId xmlns:a16="http://schemas.microsoft.com/office/drawing/2014/main" id="{17A0956B-9AC4-4FBC-99F7-BDE9AE2BA5E1}"/>
              </a:ext>
            </a:extLst>
          </p:cNvPr>
          <p:cNvSpPr txBox="1"/>
          <p:nvPr/>
        </p:nvSpPr>
        <p:spPr>
          <a:xfrm>
            <a:off x="157724" y="827825"/>
            <a:ext cx="8179652" cy="369332"/>
          </a:xfrm>
          <a:prstGeom prst="rect">
            <a:avLst/>
          </a:prstGeom>
          <a:noFill/>
        </p:spPr>
        <p:txBody>
          <a:bodyPr wrap="square" rtlCol="0">
            <a:spAutoFit/>
          </a:bodyPr>
          <a:lstStyle/>
          <a:p>
            <a:r>
              <a:rPr kumimoji="1" lang="ja-JP" altLang="en-US" dirty="0"/>
              <a:t>ある条件を満たす間，処理を繰り返すループ処理の構文</a:t>
            </a:r>
          </a:p>
        </p:txBody>
      </p:sp>
      <p:grpSp>
        <p:nvGrpSpPr>
          <p:cNvPr id="36" name="グループ化 35">
            <a:extLst>
              <a:ext uri="{FF2B5EF4-FFF2-40B4-BE49-F238E27FC236}">
                <a16:creationId xmlns:a16="http://schemas.microsoft.com/office/drawing/2014/main" id="{49ED57A4-1389-4C1D-A418-F47C79D608AF}"/>
              </a:ext>
            </a:extLst>
          </p:cNvPr>
          <p:cNvGrpSpPr/>
          <p:nvPr/>
        </p:nvGrpSpPr>
        <p:grpSpPr>
          <a:xfrm>
            <a:off x="675717" y="2459044"/>
            <a:ext cx="2448272" cy="2304256"/>
            <a:chOff x="632520" y="4509120"/>
            <a:chExt cx="2448272" cy="2304256"/>
          </a:xfrm>
        </p:grpSpPr>
        <p:sp>
          <p:nvSpPr>
            <p:cNvPr id="3" name="フローチャート: 判断 2">
              <a:extLst>
                <a:ext uri="{FF2B5EF4-FFF2-40B4-BE49-F238E27FC236}">
                  <a16:creationId xmlns:a16="http://schemas.microsoft.com/office/drawing/2014/main" id="{E10A0E33-C36C-4741-853D-5534A30055FF}"/>
                </a:ext>
              </a:extLst>
            </p:cNvPr>
            <p:cNvSpPr/>
            <p:nvPr/>
          </p:nvSpPr>
          <p:spPr>
            <a:xfrm>
              <a:off x="1064568" y="4509120"/>
              <a:ext cx="1512168" cy="6480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dirty="0"/>
            </a:p>
          </p:txBody>
        </p:sp>
        <p:sp>
          <p:nvSpPr>
            <p:cNvPr id="13" name="テキスト ボックス 12">
              <a:extLst>
                <a:ext uri="{FF2B5EF4-FFF2-40B4-BE49-F238E27FC236}">
                  <a16:creationId xmlns:a16="http://schemas.microsoft.com/office/drawing/2014/main" id="{0E5982DB-9488-4A91-84C7-8DF45E5E67E8}"/>
                </a:ext>
              </a:extLst>
            </p:cNvPr>
            <p:cNvSpPr txBox="1"/>
            <p:nvPr/>
          </p:nvSpPr>
          <p:spPr>
            <a:xfrm>
              <a:off x="1286370" y="4694656"/>
              <a:ext cx="1157906" cy="276999"/>
            </a:xfrm>
            <a:prstGeom prst="rect">
              <a:avLst/>
            </a:prstGeom>
            <a:noFill/>
          </p:spPr>
          <p:txBody>
            <a:bodyPr wrap="square" rtlCol="0">
              <a:spAutoFit/>
            </a:bodyPr>
            <a:lstStyle/>
            <a:p>
              <a:r>
                <a:rPr kumimoji="1" lang="en-US" altLang="ja-JP" sz="1200" dirty="0">
                  <a:solidFill>
                    <a:schemeClr val="bg1"/>
                  </a:solidFill>
                </a:rPr>
                <a:t>While </a:t>
              </a:r>
              <a:r>
                <a:rPr kumimoji="1" lang="ja-JP" altLang="en-US" sz="1200" dirty="0">
                  <a:solidFill>
                    <a:schemeClr val="bg1"/>
                  </a:solidFill>
                </a:rPr>
                <a:t>条件式：</a:t>
              </a:r>
            </a:p>
          </p:txBody>
        </p:sp>
        <p:cxnSp>
          <p:nvCxnSpPr>
            <p:cNvPr id="16" name="直線矢印コネクタ 15">
              <a:extLst>
                <a:ext uri="{FF2B5EF4-FFF2-40B4-BE49-F238E27FC236}">
                  <a16:creationId xmlns:a16="http://schemas.microsoft.com/office/drawing/2014/main" id="{FD1AB0D8-0B7B-4619-959C-E319DB003E9B}"/>
                </a:ext>
              </a:extLst>
            </p:cNvPr>
            <p:cNvCxnSpPr>
              <a:cxnSpLocks/>
              <a:stCxn id="3" idx="2"/>
            </p:cNvCxnSpPr>
            <p:nvPr/>
          </p:nvCxnSpPr>
          <p:spPr>
            <a:xfrm>
              <a:off x="1820652" y="5157192"/>
              <a:ext cx="0" cy="50405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 name="テキスト ボックス 17">
              <a:extLst>
                <a:ext uri="{FF2B5EF4-FFF2-40B4-BE49-F238E27FC236}">
                  <a16:creationId xmlns:a16="http://schemas.microsoft.com/office/drawing/2014/main" id="{F28ED972-03DF-4130-B41C-205BB9DD6361}"/>
                </a:ext>
              </a:extLst>
            </p:cNvPr>
            <p:cNvSpPr txBox="1"/>
            <p:nvPr/>
          </p:nvSpPr>
          <p:spPr>
            <a:xfrm>
              <a:off x="911118" y="5204228"/>
              <a:ext cx="936102" cy="276999"/>
            </a:xfrm>
            <a:prstGeom prst="rect">
              <a:avLst/>
            </a:prstGeom>
            <a:noFill/>
          </p:spPr>
          <p:txBody>
            <a:bodyPr wrap="square" rtlCol="0">
              <a:spAutoFit/>
            </a:bodyPr>
            <a:lstStyle/>
            <a:p>
              <a:r>
                <a:rPr kumimoji="1" lang="en-US" altLang="ja-JP" sz="1200" dirty="0"/>
                <a:t>True</a:t>
              </a:r>
              <a:r>
                <a:rPr kumimoji="1" lang="ja-JP" altLang="en-US" sz="1200" dirty="0"/>
                <a:t>のとき</a:t>
              </a:r>
            </a:p>
          </p:txBody>
        </p:sp>
        <p:sp>
          <p:nvSpPr>
            <p:cNvPr id="19" name="四角形: 角を丸くする 18">
              <a:extLst>
                <a:ext uri="{FF2B5EF4-FFF2-40B4-BE49-F238E27FC236}">
                  <a16:creationId xmlns:a16="http://schemas.microsoft.com/office/drawing/2014/main" id="{2A309E9F-2F8B-43B3-92EA-9B4794305CE9}"/>
                </a:ext>
              </a:extLst>
            </p:cNvPr>
            <p:cNvSpPr/>
            <p:nvPr/>
          </p:nvSpPr>
          <p:spPr>
            <a:xfrm>
              <a:off x="1179359" y="5661248"/>
              <a:ext cx="1282585" cy="368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B083003-5FC4-46F0-AC34-DC096D2AE7B1}"/>
                </a:ext>
              </a:extLst>
            </p:cNvPr>
            <p:cNvSpPr txBox="1"/>
            <p:nvPr/>
          </p:nvSpPr>
          <p:spPr>
            <a:xfrm>
              <a:off x="1241698" y="5708284"/>
              <a:ext cx="1157906" cy="276999"/>
            </a:xfrm>
            <a:prstGeom prst="rect">
              <a:avLst/>
            </a:prstGeom>
            <a:noFill/>
          </p:spPr>
          <p:txBody>
            <a:bodyPr wrap="square" rtlCol="0">
              <a:spAutoFit/>
            </a:bodyPr>
            <a:lstStyle/>
            <a:p>
              <a:pPr algn="ctr"/>
              <a:r>
                <a:rPr kumimoji="1" lang="ja-JP" altLang="en-US" sz="1200" dirty="0">
                  <a:solidFill>
                    <a:schemeClr val="bg1"/>
                  </a:solidFill>
                </a:rPr>
                <a:t>実行する処理</a:t>
              </a:r>
            </a:p>
          </p:txBody>
        </p:sp>
        <p:cxnSp>
          <p:nvCxnSpPr>
            <p:cNvPr id="24" name="直線コネクタ 23">
              <a:extLst>
                <a:ext uri="{FF2B5EF4-FFF2-40B4-BE49-F238E27FC236}">
                  <a16:creationId xmlns:a16="http://schemas.microsoft.com/office/drawing/2014/main" id="{C43403AB-6CCB-4FBC-B4C0-282336E70DBB}"/>
                </a:ext>
              </a:extLst>
            </p:cNvPr>
            <p:cNvCxnSpPr>
              <a:stCxn id="19" idx="2"/>
            </p:cNvCxnSpPr>
            <p:nvPr/>
          </p:nvCxnSpPr>
          <p:spPr>
            <a:xfrm flipH="1">
              <a:off x="1820651" y="6030175"/>
              <a:ext cx="1" cy="279145"/>
            </a:xfrm>
            <a:prstGeom prst="line">
              <a:avLst/>
            </a:prstGeom>
            <a:ln w="15875"/>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1641C2CE-932B-4E1F-8A9F-9008D8784DB3}"/>
                </a:ext>
              </a:extLst>
            </p:cNvPr>
            <p:cNvCxnSpPr>
              <a:cxnSpLocks/>
            </p:cNvCxnSpPr>
            <p:nvPr/>
          </p:nvCxnSpPr>
          <p:spPr>
            <a:xfrm flipH="1">
              <a:off x="632520" y="6309320"/>
              <a:ext cx="1188131" cy="0"/>
            </a:xfrm>
            <a:prstGeom prst="line">
              <a:avLst/>
            </a:prstGeom>
            <a:ln w="15875"/>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EF46BA96-8DC9-490B-B9BA-A891C388C3E6}"/>
                </a:ext>
              </a:extLst>
            </p:cNvPr>
            <p:cNvCxnSpPr/>
            <p:nvPr/>
          </p:nvCxnSpPr>
          <p:spPr>
            <a:xfrm flipV="1">
              <a:off x="632520" y="4833155"/>
              <a:ext cx="0" cy="1476165"/>
            </a:xfrm>
            <a:prstGeom prst="line">
              <a:avLst/>
            </a:prstGeom>
            <a:ln w="12700"/>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39C75FE1-58CF-40ED-AEC1-B41949BCB33A}"/>
                </a:ext>
              </a:extLst>
            </p:cNvPr>
            <p:cNvCxnSpPr>
              <a:cxnSpLocks/>
            </p:cNvCxnSpPr>
            <p:nvPr/>
          </p:nvCxnSpPr>
          <p:spPr>
            <a:xfrm>
              <a:off x="632520" y="4833155"/>
              <a:ext cx="388851" cy="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33" name="直線コネクタ 32">
              <a:extLst>
                <a:ext uri="{FF2B5EF4-FFF2-40B4-BE49-F238E27FC236}">
                  <a16:creationId xmlns:a16="http://schemas.microsoft.com/office/drawing/2014/main" id="{8E58B5C2-853A-4F83-ABDE-B3AAB0711165}"/>
                </a:ext>
              </a:extLst>
            </p:cNvPr>
            <p:cNvCxnSpPr>
              <a:stCxn id="3" idx="3"/>
            </p:cNvCxnSpPr>
            <p:nvPr/>
          </p:nvCxnSpPr>
          <p:spPr>
            <a:xfrm flipV="1">
              <a:off x="2576736" y="4833155"/>
              <a:ext cx="504056" cy="1"/>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A3427AF8-8CEB-4B07-9440-08B35DC634F7}"/>
                </a:ext>
              </a:extLst>
            </p:cNvPr>
            <p:cNvCxnSpPr/>
            <p:nvPr/>
          </p:nvCxnSpPr>
          <p:spPr>
            <a:xfrm>
              <a:off x="3080792" y="4833155"/>
              <a:ext cx="0" cy="1980221"/>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grpSp>
      <p:cxnSp>
        <p:nvCxnSpPr>
          <p:cNvPr id="38" name="直線矢印コネクタ 37">
            <a:extLst>
              <a:ext uri="{FF2B5EF4-FFF2-40B4-BE49-F238E27FC236}">
                <a16:creationId xmlns:a16="http://schemas.microsoft.com/office/drawing/2014/main" id="{BC72E073-BED1-4EB1-A403-29759295F05D}"/>
              </a:ext>
            </a:extLst>
          </p:cNvPr>
          <p:cNvCxnSpPr>
            <a:cxnSpLocks/>
          </p:cNvCxnSpPr>
          <p:nvPr/>
        </p:nvCxnSpPr>
        <p:spPr>
          <a:xfrm>
            <a:off x="1863848" y="2075841"/>
            <a:ext cx="0" cy="33994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41" name="テキスト ボックス 40">
            <a:extLst>
              <a:ext uri="{FF2B5EF4-FFF2-40B4-BE49-F238E27FC236}">
                <a16:creationId xmlns:a16="http://schemas.microsoft.com/office/drawing/2014/main" id="{F97C1187-1ED7-473D-A2FD-1E68CDDBCD49}"/>
              </a:ext>
            </a:extLst>
          </p:cNvPr>
          <p:cNvSpPr txBox="1"/>
          <p:nvPr/>
        </p:nvSpPr>
        <p:spPr>
          <a:xfrm>
            <a:off x="2589254" y="2486395"/>
            <a:ext cx="1034579" cy="276999"/>
          </a:xfrm>
          <a:prstGeom prst="rect">
            <a:avLst/>
          </a:prstGeom>
          <a:noFill/>
        </p:spPr>
        <p:txBody>
          <a:bodyPr wrap="square" rtlCol="0">
            <a:spAutoFit/>
          </a:bodyPr>
          <a:lstStyle/>
          <a:p>
            <a:r>
              <a:rPr lang="en-US" altLang="ja-JP" sz="1200" dirty="0"/>
              <a:t>False</a:t>
            </a:r>
            <a:r>
              <a:rPr kumimoji="1" lang="ja-JP" altLang="en-US" sz="1200" dirty="0"/>
              <a:t>のとき</a:t>
            </a:r>
          </a:p>
        </p:txBody>
      </p:sp>
      <p:sp>
        <p:nvSpPr>
          <p:cNvPr id="42" name="テキスト ボックス 41">
            <a:extLst>
              <a:ext uri="{FF2B5EF4-FFF2-40B4-BE49-F238E27FC236}">
                <a16:creationId xmlns:a16="http://schemas.microsoft.com/office/drawing/2014/main" id="{101702BF-E139-42D5-BEBA-841FA43F663A}"/>
              </a:ext>
            </a:extLst>
          </p:cNvPr>
          <p:cNvSpPr txBox="1"/>
          <p:nvPr/>
        </p:nvSpPr>
        <p:spPr>
          <a:xfrm>
            <a:off x="1395797" y="1796696"/>
            <a:ext cx="936102" cy="276999"/>
          </a:xfrm>
          <a:prstGeom prst="rect">
            <a:avLst/>
          </a:prstGeom>
          <a:noFill/>
        </p:spPr>
        <p:txBody>
          <a:bodyPr wrap="square" rtlCol="0">
            <a:spAutoFit/>
          </a:bodyPr>
          <a:lstStyle/>
          <a:p>
            <a:pPr algn="ctr"/>
            <a:r>
              <a:rPr kumimoji="1" lang="ja-JP" altLang="en-US" sz="1200" dirty="0">
                <a:solidFill>
                  <a:schemeClr val="tx2"/>
                </a:solidFill>
              </a:rPr>
              <a:t>開始</a:t>
            </a:r>
          </a:p>
        </p:txBody>
      </p:sp>
      <p:sp>
        <p:nvSpPr>
          <p:cNvPr id="43" name="テキスト ボックス 42">
            <a:extLst>
              <a:ext uri="{FF2B5EF4-FFF2-40B4-BE49-F238E27FC236}">
                <a16:creationId xmlns:a16="http://schemas.microsoft.com/office/drawing/2014/main" id="{696647B8-4869-4782-BD17-808FE067BA8F}"/>
              </a:ext>
            </a:extLst>
          </p:cNvPr>
          <p:cNvSpPr txBox="1"/>
          <p:nvPr/>
        </p:nvSpPr>
        <p:spPr>
          <a:xfrm>
            <a:off x="3117119" y="4434441"/>
            <a:ext cx="1155698" cy="253916"/>
          </a:xfrm>
          <a:prstGeom prst="rect">
            <a:avLst/>
          </a:prstGeom>
          <a:noFill/>
        </p:spPr>
        <p:txBody>
          <a:bodyPr wrap="square" rtlCol="0">
            <a:spAutoFit/>
          </a:bodyPr>
          <a:lstStyle/>
          <a:p>
            <a:r>
              <a:rPr lang="en-US" altLang="ja-JP" sz="1050" dirty="0"/>
              <a:t>While</a:t>
            </a:r>
            <a:r>
              <a:rPr lang="ja-JP" altLang="en-US" sz="1050" dirty="0"/>
              <a:t>文を抜ける</a:t>
            </a:r>
            <a:endParaRPr kumimoji="1" lang="ja-JP" altLang="en-US" sz="1050" dirty="0"/>
          </a:p>
        </p:txBody>
      </p:sp>
      <p:sp>
        <p:nvSpPr>
          <p:cNvPr id="44" name="テキスト ボックス 43">
            <a:extLst>
              <a:ext uri="{FF2B5EF4-FFF2-40B4-BE49-F238E27FC236}">
                <a16:creationId xmlns:a16="http://schemas.microsoft.com/office/drawing/2014/main" id="{9102CCD6-ED55-4CF1-931C-070BD0E136BD}"/>
              </a:ext>
            </a:extLst>
          </p:cNvPr>
          <p:cNvSpPr txBox="1"/>
          <p:nvPr/>
        </p:nvSpPr>
        <p:spPr>
          <a:xfrm>
            <a:off x="2655938" y="4758586"/>
            <a:ext cx="936102" cy="276999"/>
          </a:xfrm>
          <a:prstGeom prst="rect">
            <a:avLst/>
          </a:prstGeom>
          <a:noFill/>
        </p:spPr>
        <p:txBody>
          <a:bodyPr wrap="square" rtlCol="0">
            <a:spAutoFit/>
          </a:bodyPr>
          <a:lstStyle/>
          <a:p>
            <a:pPr algn="ctr"/>
            <a:r>
              <a:rPr kumimoji="1" lang="ja-JP" altLang="en-US" sz="1200" dirty="0">
                <a:solidFill>
                  <a:schemeClr val="tx2"/>
                </a:solidFill>
              </a:rPr>
              <a:t>終了</a:t>
            </a:r>
          </a:p>
        </p:txBody>
      </p:sp>
    </p:spTree>
    <p:extLst>
      <p:ext uri="{BB962C8B-B14F-4D97-AF65-F5344CB8AC3E}">
        <p14:creationId xmlns:p14="http://schemas.microsoft.com/office/powerpoint/2010/main" val="1718214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B56CF3-13D0-47D5-87BE-4BB572A2ADBB}"/>
              </a:ext>
            </a:extLst>
          </p:cNvPr>
          <p:cNvSpPr>
            <a:spLocks noGrp="1"/>
          </p:cNvSpPr>
          <p:nvPr>
            <p:ph type="title"/>
          </p:nvPr>
        </p:nvSpPr>
        <p:spPr/>
        <p:txBody>
          <a:bodyPr/>
          <a:lstStyle/>
          <a:p>
            <a:r>
              <a:rPr kumimoji="1" lang="ja-JP" altLang="en-US" dirty="0"/>
              <a:t>プログラムの実行方法</a:t>
            </a:r>
          </a:p>
        </p:txBody>
      </p:sp>
      <p:sp>
        <p:nvSpPr>
          <p:cNvPr id="4" name="スライド番号プレースホルダー 3">
            <a:extLst>
              <a:ext uri="{FF2B5EF4-FFF2-40B4-BE49-F238E27FC236}">
                <a16:creationId xmlns:a16="http://schemas.microsoft.com/office/drawing/2014/main" id="{96EDECD1-A7F2-49E5-8AB9-BE03DC5DD265}"/>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13</a:t>
            </a:fld>
            <a:endParaRPr lang="ja-JP" altLang="en-US" dirty="0">
              <a:solidFill>
                <a:schemeClr val="tx1"/>
              </a:solidFill>
            </a:endParaRPr>
          </a:p>
        </p:txBody>
      </p:sp>
      <p:sp>
        <p:nvSpPr>
          <p:cNvPr id="6" name="テキスト ボックス 5">
            <a:extLst>
              <a:ext uri="{FF2B5EF4-FFF2-40B4-BE49-F238E27FC236}">
                <a16:creationId xmlns:a16="http://schemas.microsoft.com/office/drawing/2014/main" id="{E1EBBD34-BA21-41D0-A13F-7C6DE91BA2BC}"/>
              </a:ext>
            </a:extLst>
          </p:cNvPr>
          <p:cNvSpPr txBox="1"/>
          <p:nvPr/>
        </p:nvSpPr>
        <p:spPr>
          <a:xfrm>
            <a:off x="0" y="971437"/>
            <a:ext cx="2576736" cy="338554"/>
          </a:xfrm>
          <a:prstGeom prst="rect">
            <a:avLst/>
          </a:prstGeom>
          <a:noFill/>
        </p:spPr>
        <p:txBody>
          <a:bodyPr wrap="square" rtlCol="0">
            <a:spAutoFit/>
          </a:bodyPr>
          <a:lstStyle/>
          <a:p>
            <a:pPr algn="ctr"/>
            <a:r>
              <a:rPr lang="en-US" altLang="ja-JP" sz="1600" dirty="0" err="1">
                <a:solidFill>
                  <a:srgbClr val="FF0000"/>
                </a:solidFill>
              </a:rPr>
              <a:t>LXTerminal</a:t>
            </a:r>
            <a:r>
              <a:rPr lang="ja-JP" altLang="en-US" sz="1600" dirty="0"/>
              <a:t>を起動</a:t>
            </a:r>
            <a:endParaRPr kumimoji="1" lang="ja-JP" altLang="en-US" sz="1600" dirty="0"/>
          </a:p>
        </p:txBody>
      </p:sp>
      <p:pic>
        <p:nvPicPr>
          <p:cNvPr id="7" name="図 6">
            <a:extLst>
              <a:ext uri="{FF2B5EF4-FFF2-40B4-BE49-F238E27FC236}">
                <a16:creationId xmlns:a16="http://schemas.microsoft.com/office/drawing/2014/main" id="{E3600215-B08A-46B2-810D-75A77C841F3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1205" y="1503638"/>
            <a:ext cx="4536504" cy="3271137"/>
          </a:xfrm>
          <a:prstGeom prst="rect">
            <a:avLst/>
          </a:prstGeom>
        </p:spPr>
      </p:pic>
      <p:sp>
        <p:nvSpPr>
          <p:cNvPr id="8" name="吹き出し: 角を丸めた四角形 7">
            <a:extLst>
              <a:ext uri="{FF2B5EF4-FFF2-40B4-BE49-F238E27FC236}">
                <a16:creationId xmlns:a16="http://schemas.microsoft.com/office/drawing/2014/main" id="{DB92CB12-CE74-4FD3-906B-A9D9ECAAD873}"/>
              </a:ext>
            </a:extLst>
          </p:cNvPr>
          <p:cNvSpPr/>
          <p:nvPr/>
        </p:nvSpPr>
        <p:spPr>
          <a:xfrm>
            <a:off x="5241032" y="1166379"/>
            <a:ext cx="4248472" cy="4381630"/>
          </a:xfrm>
          <a:prstGeom prst="wedgeRoundRectCallout">
            <a:avLst>
              <a:gd name="adj1" fmla="val -122710"/>
              <a:gd name="adj2" fmla="val -18278"/>
              <a:gd name="adj3" fmla="val 16667"/>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14AFB9B-1190-43D7-83DE-6C8F78B7435A}"/>
              </a:ext>
            </a:extLst>
          </p:cNvPr>
          <p:cNvSpPr txBox="1"/>
          <p:nvPr/>
        </p:nvSpPr>
        <p:spPr>
          <a:xfrm>
            <a:off x="5457056" y="1309991"/>
            <a:ext cx="3744416" cy="4031873"/>
          </a:xfrm>
          <a:prstGeom prst="rect">
            <a:avLst/>
          </a:prstGeom>
          <a:noFill/>
        </p:spPr>
        <p:txBody>
          <a:bodyPr wrap="square" rtlCol="0">
            <a:spAutoFit/>
          </a:bodyPr>
          <a:lstStyle/>
          <a:p>
            <a:r>
              <a:rPr kumimoji="1" lang="ja-JP" altLang="en-US" sz="1600" dirty="0"/>
              <a:t>①「</a:t>
            </a:r>
            <a:r>
              <a:rPr kumimoji="1" lang="en-US" altLang="ja-JP" sz="1600" dirty="0" err="1"/>
              <a:t>pwd</a:t>
            </a:r>
            <a:r>
              <a:rPr kumimoji="1" lang="ja-JP" altLang="en-US" sz="1600" dirty="0"/>
              <a:t>」と入力</a:t>
            </a:r>
            <a:endParaRPr kumimoji="1" lang="en-US" altLang="ja-JP" sz="1600" dirty="0"/>
          </a:p>
          <a:p>
            <a:r>
              <a:rPr lang="ja-JP" altLang="en-US" sz="1600" dirty="0"/>
              <a:t>現在いるディレクトリのことをカレント</a:t>
            </a:r>
            <a:br>
              <a:rPr lang="en-US" altLang="ja-JP" sz="1600" dirty="0"/>
            </a:br>
            <a:r>
              <a:rPr lang="ja-JP" altLang="en-US" sz="1600" dirty="0"/>
              <a:t>ディレクトリというが、これを確認できる。</a:t>
            </a:r>
            <a:endParaRPr kumimoji="1" lang="en-US" altLang="ja-JP" sz="1600" dirty="0"/>
          </a:p>
          <a:p>
            <a:endParaRPr lang="en-US" altLang="ja-JP" sz="1600" dirty="0"/>
          </a:p>
          <a:p>
            <a:r>
              <a:rPr lang="ja-JP" altLang="en-US" sz="1600" dirty="0"/>
              <a:t>②「</a:t>
            </a:r>
            <a:r>
              <a:rPr lang="en-US" altLang="ja-JP" sz="1600" dirty="0"/>
              <a:t>cd test</a:t>
            </a:r>
            <a:r>
              <a:rPr lang="ja-JP" altLang="en-US" sz="1600" dirty="0"/>
              <a:t>」と入力</a:t>
            </a:r>
            <a:endParaRPr lang="en-US" altLang="ja-JP" sz="1600" dirty="0"/>
          </a:p>
          <a:p>
            <a:r>
              <a:rPr lang="en-US" altLang="ja-JP" sz="1600" dirty="0"/>
              <a:t>t</a:t>
            </a:r>
            <a:r>
              <a:rPr kumimoji="1" lang="en-US" altLang="ja-JP" sz="1600" dirty="0"/>
              <a:t>est</a:t>
            </a:r>
            <a:r>
              <a:rPr kumimoji="1" lang="ja-JP" altLang="en-US" sz="1600" dirty="0"/>
              <a:t>ディレクトリ内に移動する。</a:t>
            </a:r>
            <a:endParaRPr kumimoji="1" lang="en-US" altLang="ja-JP" sz="1600" dirty="0"/>
          </a:p>
          <a:p>
            <a:endParaRPr lang="en-US" altLang="ja-JP" sz="1600" dirty="0"/>
          </a:p>
          <a:p>
            <a:r>
              <a:rPr lang="ja-JP" altLang="en-US" sz="1600" dirty="0"/>
              <a:t>③「</a:t>
            </a:r>
            <a:r>
              <a:rPr lang="en-US" altLang="ja-JP" sz="1600" dirty="0"/>
              <a:t>ls</a:t>
            </a:r>
            <a:r>
              <a:rPr lang="ja-JP" altLang="en-US" sz="1600" dirty="0"/>
              <a:t>」と入力</a:t>
            </a:r>
            <a:endParaRPr lang="en-US" altLang="ja-JP" sz="1600" dirty="0"/>
          </a:p>
          <a:p>
            <a:r>
              <a:rPr kumimoji="1" lang="en-US" altLang="ja-JP" sz="1600" dirty="0"/>
              <a:t>test</a:t>
            </a:r>
            <a:r>
              <a:rPr kumimoji="1" lang="ja-JP" altLang="en-US" sz="1600" dirty="0"/>
              <a:t>ディレクトリ内のファイルを一覧できる。</a:t>
            </a:r>
            <a:endParaRPr kumimoji="1" lang="en-US" altLang="ja-JP" sz="1600" dirty="0"/>
          </a:p>
          <a:p>
            <a:endParaRPr lang="en-US" altLang="ja-JP" sz="1600" dirty="0"/>
          </a:p>
          <a:p>
            <a:r>
              <a:rPr lang="ja-JP" altLang="en-US" sz="1600" dirty="0"/>
              <a:t>④</a:t>
            </a:r>
            <a:r>
              <a:rPr kumimoji="1" lang="ja-JP" altLang="en-US" sz="1600" dirty="0"/>
              <a:t>「</a:t>
            </a:r>
            <a:r>
              <a:rPr kumimoji="1" lang="en-US" altLang="ja-JP" sz="1600" dirty="0"/>
              <a:t>python test1.py</a:t>
            </a:r>
            <a:r>
              <a:rPr kumimoji="1" lang="ja-JP" altLang="en-US" sz="1600" dirty="0"/>
              <a:t>」と入力</a:t>
            </a:r>
            <a:endParaRPr kumimoji="1" lang="en-US" altLang="ja-JP" sz="1600" dirty="0"/>
          </a:p>
          <a:p>
            <a:r>
              <a:rPr lang="ja-JP" altLang="en-US" sz="1600" dirty="0"/>
              <a:t>プログラムを実行できる。</a:t>
            </a:r>
            <a:endParaRPr lang="en-US" altLang="ja-JP" sz="1600" dirty="0"/>
          </a:p>
          <a:p>
            <a:endParaRPr kumimoji="1" lang="en-US" altLang="ja-JP" sz="1600" dirty="0"/>
          </a:p>
          <a:p>
            <a:r>
              <a:rPr kumimoji="1" lang="ja-JP" altLang="en-US" sz="1600" dirty="0"/>
              <a:t>⑤「</a:t>
            </a:r>
            <a:r>
              <a:rPr lang="en-US" altLang="ja-JP" sz="1600" dirty="0"/>
              <a:t>Ctrl</a:t>
            </a:r>
            <a:r>
              <a:rPr kumimoji="1" lang="ja-JP" altLang="en-US" sz="1600" dirty="0"/>
              <a:t>」キーを押しながら</a:t>
            </a:r>
            <a:r>
              <a:rPr lang="ja-JP" altLang="en-US" sz="1600" dirty="0"/>
              <a:t>「</a:t>
            </a:r>
            <a:r>
              <a:rPr lang="en-US" altLang="ja-JP" sz="1600" dirty="0"/>
              <a:t>c</a:t>
            </a:r>
            <a:r>
              <a:rPr lang="ja-JP" altLang="en-US" sz="1600" dirty="0"/>
              <a:t>」キーを入力</a:t>
            </a:r>
            <a:endParaRPr lang="en-US" altLang="ja-JP" sz="1600" dirty="0"/>
          </a:p>
          <a:p>
            <a:r>
              <a:rPr lang="ja-JP" altLang="en-US" sz="1600" dirty="0"/>
              <a:t>プログラムを終了できる。</a:t>
            </a:r>
            <a:endParaRPr lang="en-US" altLang="ja-JP" sz="1600" dirty="0"/>
          </a:p>
          <a:p>
            <a:r>
              <a:rPr lang="ja-JP" altLang="en-US" sz="1600" dirty="0"/>
              <a:t>（これを「</a:t>
            </a:r>
            <a:r>
              <a:rPr lang="en-US" altLang="ja-JP" sz="1600" dirty="0"/>
              <a:t>Ctrl-c</a:t>
            </a:r>
            <a:r>
              <a:rPr lang="ja-JP" altLang="en-US" sz="1600" dirty="0"/>
              <a:t>」と呼ぶ）</a:t>
            </a:r>
            <a:endParaRPr kumimoji="1" lang="ja-JP" altLang="en-US" sz="1600" dirty="0"/>
          </a:p>
        </p:txBody>
      </p:sp>
      <p:sp>
        <p:nvSpPr>
          <p:cNvPr id="10" name="矢印: 下 9">
            <a:extLst>
              <a:ext uri="{FF2B5EF4-FFF2-40B4-BE49-F238E27FC236}">
                <a16:creationId xmlns:a16="http://schemas.microsoft.com/office/drawing/2014/main" id="{07BE6091-A454-47D5-A6C3-7E6C81891549}"/>
              </a:ext>
            </a:extLst>
          </p:cNvPr>
          <p:cNvSpPr/>
          <p:nvPr/>
        </p:nvSpPr>
        <p:spPr>
          <a:xfrm>
            <a:off x="4507669" y="5146730"/>
            <a:ext cx="720080" cy="6842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B79436A-E81B-4362-A304-6A5BFB3B2F73}"/>
              </a:ext>
            </a:extLst>
          </p:cNvPr>
          <p:cNvSpPr txBox="1"/>
          <p:nvPr/>
        </p:nvSpPr>
        <p:spPr>
          <a:xfrm>
            <a:off x="2648744" y="6024672"/>
            <a:ext cx="4464496" cy="369332"/>
          </a:xfrm>
          <a:prstGeom prst="rect">
            <a:avLst/>
          </a:prstGeom>
          <a:noFill/>
        </p:spPr>
        <p:txBody>
          <a:bodyPr wrap="square" rtlCol="0">
            <a:spAutoFit/>
          </a:bodyPr>
          <a:lstStyle/>
          <a:p>
            <a:pPr algn="ctr"/>
            <a:r>
              <a:rPr kumimoji="1" lang="en-US" altLang="ja-JP" dirty="0"/>
              <a:t>LED</a:t>
            </a:r>
            <a:r>
              <a:rPr kumimoji="1" lang="ja-JP" altLang="en-US" dirty="0"/>
              <a:t>が</a:t>
            </a:r>
            <a:r>
              <a:rPr kumimoji="1" lang="en-US" altLang="ja-JP" dirty="0"/>
              <a:t>1</a:t>
            </a:r>
            <a:r>
              <a:rPr kumimoji="1" lang="ja-JP" altLang="en-US" dirty="0"/>
              <a:t>秒おきに点滅すれば成功！</a:t>
            </a:r>
          </a:p>
        </p:txBody>
      </p:sp>
    </p:spTree>
    <p:extLst>
      <p:ext uri="{BB962C8B-B14F-4D97-AF65-F5344CB8AC3E}">
        <p14:creationId xmlns:p14="http://schemas.microsoft.com/office/powerpoint/2010/main" val="1608929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7CA9E-C891-42F8-A0F3-E4D887A39FB3}"/>
              </a:ext>
            </a:extLst>
          </p:cNvPr>
          <p:cNvSpPr>
            <a:spLocks noGrp="1"/>
          </p:cNvSpPr>
          <p:nvPr>
            <p:ph type="title"/>
          </p:nvPr>
        </p:nvSpPr>
        <p:spPr/>
        <p:txBody>
          <a:bodyPr/>
          <a:lstStyle/>
          <a:p>
            <a:r>
              <a:rPr kumimoji="1" lang="en-US" altLang="ja-JP" dirty="0"/>
              <a:t>LED</a:t>
            </a:r>
            <a:r>
              <a:rPr kumimoji="1" lang="ja-JP" altLang="en-US" dirty="0"/>
              <a:t>点滅プログラムの警告への対応</a:t>
            </a:r>
          </a:p>
        </p:txBody>
      </p:sp>
      <p:sp>
        <p:nvSpPr>
          <p:cNvPr id="4" name="スライド番号プレースホルダー 3">
            <a:extLst>
              <a:ext uri="{FF2B5EF4-FFF2-40B4-BE49-F238E27FC236}">
                <a16:creationId xmlns:a16="http://schemas.microsoft.com/office/drawing/2014/main" id="{91C7C7C3-379C-442E-BED9-6A277CD7F73D}"/>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14</a:t>
            </a:fld>
            <a:endParaRPr lang="ja-JP" altLang="en-US" dirty="0">
              <a:solidFill>
                <a:schemeClr val="tx1"/>
              </a:solidFill>
            </a:endParaRPr>
          </a:p>
        </p:txBody>
      </p:sp>
      <p:pic>
        <p:nvPicPr>
          <p:cNvPr id="6" name="図 5">
            <a:extLst>
              <a:ext uri="{FF2B5EF4-FFF2-40B4-BE49-F238E27FC236}">
                <a16:creationId xmlns:a16="http://schemas.microsoft.com/office/drawing/2014/main" id="{40A36E20-933E-4846-A363-B8201AE8CCC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6497" y="980728"/>
            <a:ext cx="3960440" cy="4896544"/>
          </a:xfrm>
          <a:prstGeom prst="rect">
            <a:avLst/>
          </a:prstGeom>
        </p:spPr>
      </p:pic>
      <p:sp>
        <p:nvSpPr>
          <p:cNvPr id="8" name="テキスト ボックス 7">
            <a:extLst>
              <a:ext uri="{FF2B5EF4-FFF2-40B4-BE49-F238E27FC236}">
                <a16:creationId xmlns:a16="http://schemas.microsoft.com/office/drawing/2014/main" id="{E9858DCF-D663-4D9C-A720-6C806DDAE9A9}"/>
              </a:ext>
            </a:extLst>
          </p:cNvPr>
          <p:cNvSpPr txBox="1"/>
          <p:nvPr/>
        </p:nvSpPr>
        <p:spPr>
          <a:xfrm>
            <a:off x="4592960" y="1332557"/>
            <a:ext cx="4896543" cy="2062103"/>
          </a:xfrm>
          <a:prstGeom prst="rect">
            <a:avLst/>
          </a:prstGeom>
          <a:noFill/>
        </p:spPr>
        <p:txBody>
          <a:bodyPr wrap="square" rtlCol="0">
            <a:spAutoFit/>
          </a:bodyPr>
          <a:lstStyle/>
          <a:p>
            <a:r>
              <a:rPr lang="ja-JP" altLang="en-US" sz="1600" dirty="0"/>
              <a:t>もう一度「</a:t>
            </a:r>
            <a:r>
              <a:rPr lang="en-US" altLang="ja-JP" sz="1600" dirty="0"/>
              <a:t>test1.py</a:t>
            </a:r>
            <a:r>
              <a:rPr lang="ja-JP" altLang="en-US" sz="1600" dirty="0"/>
              <a:t>」を実行すると「</a:t>
            </a:r>
            <a:r>
              <a:rPr lang="en-US" altLang="ja-JP" sz="1600" dirty="0" err="1">
                <a:solidFill>
                  <a:srgbClr val="FF0000"/>
                </a:solidFill>
              </a:rPr>
              <a:t>RuntimeWarning</a:t>
            </a:r>
            <a:r>
              <a:rPr lang="ja-JP" altLang="en-US" sz="1600" dirty="0"/>
              <a:t>」</a:t>
            </a:r>
            <a:br>
              <a:rPr lang="en-US" altLang="ja-JP" sz="1600" dirty="0"/>
            </a:br>
            <a:r>
              <a:rPr lang="ja-JP" altLang="en-US" sz="1600" dirty="0"/>
              <a:t>（警告）が表示される。</a:t>
            </a:r>
            <a:endParaRPr lang="en-US" altLang="ja-JP" sz="1600" dirty="0"/>
          </a:p>
          <a:p>
            <a:r>
              <a:rPr kumimoji="1" lang="ja-JP" altLang="en-US" sz="1600" dirty="0"/>
              <a:t>この警告は「</a:t>
            </a:r>
            <a:r>
              <a:rPr kumimoji="1" lang="en-US" altLang="ja-JP" sz="1600" dirty="0"/>
              <a:t>GPIO25</a:t>
            </a:r>
            <a:r>
              <a:rPr kumimoji="1" lang="ja-JP" altLang="en-US" sz="1600" dirty="0"/>
              <a:t>を出力</a:t>
            </a:r>
            <a:r>
              <a:rPr lang="ja-JP" altLang="en-US" sz="1600" dirty="0"/>
              <a:t>に設定しようとしているが，</a:t>
            </a:r>
            <a:br>
              <a:rPr lang="en-US" altLang="ja-JP" sz="1600" dirty="0"/>
            </a:br>
            <a:r>
              <a:rPr lang="ja-JP" altLang="en-US" sz="1600" dirty="0"/>
              <a:t>このピンは既に使用済み</a:t>
            </a:r>
            <a:r>
              <a:rPr kumimoji="1" lang="ja-JP" altLang="en-US" sz="1600" dirty="0"/>
              <a:t>」という内容である。</a:t>
            </a:r>
            <a:endParaRPr kumimoji="1" lang="en-US" altLang="ja-JP" sz="1600" dirty="0"/>
          </a:p>
          <a:p>
            <a:endParaRPr lang="en-US" altLang="ja-JP" sz="1600" dirty="0"/>
          </a:p>
          <a:p>
            <a:endParaRPr lang="en-US" altLang="ja-JP" sz="1600" dirty="0"/>
          </a:p>
          <a:p>
            <a:r>
              <a:rPr kumimoji="1" lang="en-US" altLang="ja-JP" sz="1600" dirty="0"/>
              <a:t>1</a:t>
            </a:r>
            <a:r>
              <a:rPr kumimoji="1" lang="ja-JP" altLang="en-US" sz="1600" dirty="0"/>
              <a:t>回目の</a:t>
            </a:r>
            <a:r>
              <a:rPr lang="ja-JP" altLang="en-US" sz="1600" dirty="0"/>
              <a:t>終了時に，</a:t>
            </a:r>
            <a:r>
              <a:rPr lang="en-US" altLang="ja-JP" sz="1600" dirty="0"/>
              <a:t>GPIO</a:t>
            </a:r>
            <a:r>
              <a:rPr lang="ja-JP" altLang="en-US" sz="1600" dirty="0"/>
              <a:t>の出力設定を解除することで</a:t>
            </a:r>
            <a:br>
              <a:rPr lang="en-US" altLang="ja-JP" sz="1600" dirty="0"/>
            </a:br>
            <a:r>
              <a:rPr lang="ja-JP" altLang="en-US" sz="1600" dirty="0"/>
              <a:t>解消できる。</a:t>
            </a:r>
            <a:endParaRPr kumimoji="1" lang="ja-JP" altLang="en-US" sz="1600" dirty="0"/>
          </a:p>
        </p:txBody>
      </p:sp>
      <p:sp>
        <p:nvSpPr>
          <p:cNvPr id="9" name="矢印: 下 8">
            <a:extLst>
              <a:ext uri="{FF2B5EF4-FFF2-40B4-BE49-F238E27FC236}">
                <a16:creationId xmlns:a16="http://schemas.microsoft.com/office/drawing/2014/main" id="{60FC42F0-159C-49B6-BE70-BF2578AD9A2A}"/>
              </a:ext>
            </a:extLst>
          </p:cNvPr>
          <p:cNvSpPr/>
          <p:nvPr/>
        </p:nvSpPr>
        <p:spPr>
          <a:xfrm>
            <a:off x="6794521" y="2381514"/>
            <a:ext cx="43204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吹き出し: 角を丸めた四角形 9">
            <a:extLst>
              <a:ext uri="{FF2B5EF4-FFF2-40B4-BE49-F238E27FC236}">
                <a16:creationId xmlns:a16="http://schemas.microsoft.com/office/drawing/2014/main" id="{EF23D3E0-E857-409A-85C9-C9587A8E3B43}"/>
              </a:ext>
            </a:extLst>
          </p:cNvPr>
          <p:cNvSpPr/>
          <p:nvPr/>
        </p:nvSpPr>
        <p:spPr>
          <a:xfrm>
            <a:off x="5295702" y="4205845"/>
            <a:ext cx="4032448" cy="1302182"/>
          </a:xfrm>
          <a:prstGeom prst="wedgeRoundRectCallout">
            <a:avLst>
              <a:gd name="adj1" fmla="val -124593"/>
              <a:gd name="adj2" fmla="val -72331"/>
              <a:gd name="adj3" fmla="val 16667"/>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〇</a:t>
            </a:r>
            <a:r>
              <a:rPr kumimoji="1" lang="en-US" altLang="ja-JP" sz="1600" dirty="0">
                <a:solidFill>
                  <a:schemeClr val="tx1"/>
                </a:solidFill>
              </a:rPr>
              <a:t>Except </a:t>
            </a:r>
            <a:r>
              <a:rPr kumimoji="1" lang="en-US" altLang="ja-JP" sz="1600" dirty="0" err="1">
                <a:solidFill>
                  <a:schemeClr val="tx1"/>
                </a:solidFill>
              </a:rPr>
              <a:t>KeyboardInterrupt</a:t>
            </a:r>
            <a:r>
              <a:rPr kumimoji="1" lang="en-US" altLang="ja-JP" sz="1600" dirty="0">
                <a:solidFill>
                  <a:schemeClr val="tx1"/>
                </a:solidFill>
              </a:rPr>
              <a:t>:</a:t>
            </a:r>
          </a:p>
          <a:p>
            <a:r>
              <a:rPr kumimoji="1" lang="en-US" altLang="ja-JP" sz="1600" dirty="0">
                <a:solidFill>
                  <a:schemeClr val="tx1"/>
                </a:solidFill>
              </a:rPr>
              <a:t>Ctrl-c</a:t>
            </a:r>
            <a:r>
              <a:rPr kumimoji="1" lang="ja-JP" altLang="en-US" sz="1600" dirty="0">
                <a:solidFill>
                  <a:schemeClr val="tx1"/>
                </a:solidFill>
              </a:rPr>
              <a:t>でこの処理はこのブロックに移る。</a:t>
            </a:r>
            <a:endParaRPr lang="en-US" altLang="ja-JP" sz="1600" dirty="0">
              <a:solidFill>
                <a:schemeClr val="tx1"/>
              </a:solidFill>
            </a:endParaRPr>
          </a:p>
          <a:p>
            <a:r>
              <a:rPr kumimoji="1" lang="ja-JP" altLang="en-US" sz="1600" dirty="0">
                <a:solidFill>
                  <a:schemeClr val="tx1"/>
                </a:solidFill>
              </a:rPr>
              <a:t>〇</a:t>
            </a:r>
            <a:r>
              <a:rPr kumimoji="1" lang="en-US" altLang="ja-JP" sz="1600" dirty="0">
                <a:solidFill>
                  <a:schemeClr val="tx1"/>
                </a:solidFill>
              </a:rPr>
              <a:t>pass</a:t>
            </a:r>
          </a:p>
          <a:p>
            <a:r>
              <a:rPr kumimoji="1" lang="ja-JP" altLang="en-US" sz="1600" dirty="0">
                <a:solidFill>
                  <a:schemeClr val="tx1"/>
                </a:solidFill>
              </a:rPr>
              <a:t>何もせずに次の命令に移る。</a:t>
            </a:r>
          </a:p>
          <a:p>
            <a:endParaRPr kumimoji="1" lang="ja-JP" altLang="en-US" sz="1600" dirty="0">
              <a:solidFill>
                <a:schemeClr val="tx1"/>
              </a:solidFill>
            </a:endParaRPr>
          </a:p>
        </p:txBody>
      </p:sp>
      <p:sp>
        <p:nvSpPr>
          <p:cNvPr id="11" name="吹き出し: 角を丸めた四角形 10">
            <a:extLst>
              <a:ext uri="{FF2B5EF4-FFF2-40B4-BE49-F238E27FC236}">
                <a16:creationId xmlns:a16="http://schemas.microsoft.com/office/drawing/2014/main" id="{4C7FF9A7-33E5-4380-B892-F1DF8973A2D5}"/>
              </a:ext>
            </a:extLst>
          </p:cNvPr>
          <p:cNvSpPr/>
          <p:nvPr/>
        </p:nvSpPr>
        <p:spPr>
          <a:xfrm>
            <a:off x="3188805" y="5837597"/>
            <a:ext cx="3852427" cy="504056"/>
          </a:xfrm>
          <a:prstGeom prst="wedgeRoundRectCallout">
            <a:avLst>
              <a:gd name="adj1" fmla="val -92855"/>
              <a:gd name="adj2" fmla="val -341924"/>
              <a:gd name="adj3" fmla="val 16667"/>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GPIO</a:t>
            </a:r>
            <a:r>
              <a:rPr lang="ja-JP" altLang="en-US" sz="1600" dirty="0">
                <a:solidFill>
                  <a:schemeClr val="tx1"/>
                </a:solidFill>
              </a:rPr>
              <a:t>の後始末をしてプログラムを終了</a:t>
            </a:r>
            <a:r>
              <a:rPr kumimoji="1" lang="ja-JP" altLang="en-US" sz="1600" dirty="0">
                <a:solidFill>
                  <a:schemeClr val="tx1"/>
                </a:solidFill>
              </a:rPr>
              <a:t>。</a:t>
            </a:r>
          </a:p>
        </p:txBody>
      </p:sp>
      <p:sp>
        <p:nvSpPr>
          <p:cNvPr id="12" name="吹き出し: 角を丸めた四角形 11">
            <a:extLst>
              <a:ext uri="{FF2B5EF4-FFF2-40B4-BE49-F238E27FC236}">
                <a16:creationId xmlns:a16="http://schemas.microsoft.com/office/drawing/2014/main" id="{E0DCEA73-47FD-4694-BFBA-F0E09943D043}"/>
              </a:ext>
            </a:extLst>
          </p:cNvPr>
          <p:cNvSpPr/>
          <p:nvPr/>
        </p:nvSpPr>
        <p:spPr>
          <a:xfrm>
            <a:off x="5295702" y="3429000"/>
            <a:ext cx="4032448" cy="729057"/>
          </a:xfrm>
          <a:prstGeom prst="wedgeRoundRectCallout">
            <a:avLst>
              <a:gd name="adj1" fmla="val -121165"/>
              <a:gd name="adj2" fmla="val -113166"/>
              <a:gd name="adj3" fmla="val 16667"/>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〇</a:t>
            </a:r>
            <a:r>
              <a:rPr lang="en-US" altLang="ja-JP" sz="1600" dirty="0">
                <a:solidFill>
                  <a:schemeClr val="tx1"/>
                </a:solidFill>
              </a:rPr>
              <a:t>try </a:t>
            </a:r>
          </a:p>
          <a:p>
            <a:r>
              <a:rPr kumimoji="1" lang="ja-JP" altLang="en-US" sz="1600" dirty="0">
                <a:solidFill>
                  <a:schemeClr val="tx1"/>
                </a:solidFill>
              </a:rPr>
              <a:t>例外処理を行う。（詳細は次のスライドにて）</a:t>
            </a:r>
          </a:p>
        </p:txBody>
      </p:sp>
    </p:spTree>
    <p:extLst>
      <p:ext uri="{BB962C8B-B14F-4D97-AF65-F5344CB8AC3E}">
        <p14:creationId xmlns:p14="http://schemas.microsoft.com/office/powerpoint/2010/main" val="362141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423468-5806-42CB-B393-03E6EC4C160D}"/>
              </a:ext>
            </a:extLst>
          </p:cNvPr>
          <p:cNvSpPr>
            <a:spLocks noGrp="1"/>
          </p:cNvSpPr>
          <p:nvPr>
            <p:ph type="title"/>
          </p:nvPr>
        </p:nvSpPr>
        <p:spPr/>
        <p:txBody>
          <a:bodyPr/>
          <a:lstStyle/>
          <a:p>
            <a:r>
              <a:rPr kumimoji="1" lang="en-US" altLang="ja-JP" dirty="0"/>
              <a:t>try ~ except</a:t>
            </a:r>
            <a:r>
              <a:rPr kumimoji="1" lang="ja-JP" altLang="en-US" dirty="0"/>
              <a:t>文（構文）</a:t>
            </a:r>
          </a:p>
        </p:txBody>
      </p:sp>
      <p:sp>
        <p:nvSpPr>
          <p:cNvPr id="4" name="スライド番号プレースホルダー 3">
            <a:extLst>
              <a:ext uri="{FF2B5EF4-FFF2-40B4-BE49-F238E27FC236}">
                <a16:creationId xmlns:a16="http://schemas.microsoft.com/office/drawing/2014/main" id="{8C4CCF41-3825-49C9-B183-0D2FF19D273A}"/>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15</a:t>
            </a:fld>
            <a:endParaRPr lang="ja-JP" altLang="en-US" dirty="0">
              <a:solidFill>
                <a:schemeClr val="tx1"/>
              </a:solidFill>
            </a:endParaRPr>
          </a:p>
        </p:txBody>
      </p:sp>
      <p:sp>
        <p:nvSpPr>
          <p:cNvPr id="7" name="テキスト ボックス 6">
            <a:extLst>
              <a:ext uri="{FF2B5EF4-FFF2-40B4-BE49-F238E27FC236}">
                <a16:creationId xmlns:a16="http://schemas.microsoft.com/office/drawing/2014/main" id="{EB25DF7F-539F-45C3-B8A8-25DE4F0372E3}"/>
              </a:ext>
            </a:extLst>
          </p:cNvPr>
          <p:cNvSpPr txBox="1"/>
          <p:nvPr/>
        </p:nvSpPr>
        <p:spPr>
          <a:xfrm>
            <a:off x="262474" y="1758007"/>
            <a:ext cx="2444276" cy="369332"/>
          </a:xfrm>
          <a:prstGeom prst="rect">
            <a:avLst/>
          </a:prstGeom>
          <a:noFill/>
        </p:spPr>
        <p:txBody>
          <a:bodyPr wrap="square" rtlCol="0">
            <a:spAutoFit/>
          </a:bodyPr>
          <a:lstStyle/>
          <a:p>
            <a:r>
              <a:rPr kumimoji="1" lang="ja-JP" altLang="en-US" dirty="0"/>
              <a:t>＜フローチャート＞</a:t>
            </a:r>
          </a:p>
        </p:txBody>
      </p:sp>
      <p:grpSp>
        <p:nvGrpSpPr>
          <p:cNvPr id="10" name="グループ化 9">
            <a:extLst>
              <a:ext uri="{FF2B5EF4-FFF2-40B4-BE49-F238E27FC236}">
                <a16:creationId xmlns:a16="http://schemas.microsoft.com/office/drawing/2014/main" id="{37CCAF00-F62D-46BA-B733-B1F89532B2FB}"/>
              </a:ext>
            </a:extLst>
          </p:cNvPr>
          <p:cNvGrpSpPr/>
          <p:nvPr/>
        </p:nvGrpSpPr>
        <p:grpSpPr>
          <a:xfrm>
            <a:off x="4959392" y="2636912"/>
            <a:ext cx="4680520" cy="2016224"/>
            <a:chOff x="4448944" y="1340768"/>
            <a:chExt cx="4680520" cy="2016224"/>
          </a:xfrm>
        </p:grpSpPr>
        <p:sp>
          <p:nvSpPr>
            <p:cNvPr id="9" name="四角形: 角を丸くする 8">
              <a:extLst>
                <a:ext uri="{FF2B5EF4-FFF2-40B4-BE49-F238E27FC236}">
                  <a16:creationId xmlns:a16="http://schemas.microsoft.com/office/drawing/2014/main" id="{F71DA128-778F-4357-9E11-5D6259188F8B}"/>
                </a:ext>
              </a:extLst>
            </p:cNvPr>
            <p:cNvSpPr/>
            <p:nvPr/>
          </p:nvSpPr>
          <p:spPr>
            <a:xfrm>
              <a:off x="4448944" y="1340768"/>
              <a:ext cx="4104456" cy="201622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0276E8E-E01E-424C-A730-33C1A62A6D3D}"/>
                </a:ext>
              </a:extLst>
            </p:cNvPr>
            <p:cNvSpPr txBox="1"/>
            <p:nvPr/>
          </p:nvSpPr>
          <p:spPr>
            <a:xfrm>
              <a:off x="4592960" y="1451971"/>
              <a:ext cx="4536504" cy="1754326"/>
            </a:xfrm>
            <a:prstGeom prst="rect">
              <a:avLst/>
            </a:prstGeom>
            <a:noFill/>
          </p:spPr>
          <p:txBody>
            <a:bodyPr wrap="square" rtlCol="0">
              <a:spAutoFit/>
            </a:bodyPr>
            <a:lstStyle/>
            <a:p>
              <a:r>
                <a:rPr kumimoji="1" lang="en-US" altLang="ja-JP" dirty="0"/>
                <a:t>[</a:t>
              </a:r>
              <a:r>
                <a:rPr kumimoji="1" lang="ja-JP" altLang="en-US" dirty="0"/>
                <a:t>書式</a:t>
              </a:r>
              <a:r>
                <a:rPr kumimoji="1" lang="en-US" altLang="ja-JP" dirty="0"/>
                <a:t>]</a:t>
              </a:r>
            </a:p>
            <a:p>
              <a:r>
                <a:rPr lang="en-US" altLang="ja-JP" dirty="0"/>
                <a:t>try </a:t>
              </a:r>
              <a:r>
                <a:rPr lang="ja-JP" altLang="en-US" dirty="0"/>
                <a:t>条件式：</a:t>
              </a:r>
              <a:endParaRPr lang="en-US" altLang="ja-JP" dirty="0"/>
            </a:p>
            <a:p>
              <a:r>
                <a:rPr lang="en-US" altLang="ja-JP" dirty="0"/>
                <a:t>     </a:t>
              </a:r>
              <a:r>
                <a:rPr lang="en-US" altLang="ja-JP" dirty="0">
                  <a:solidFill>
                    <a:schemeClr val="accent1"/>
                  </a:solidFill>
                </a:rPr>
                <a:t>#</a:t>
              </a:r>
              <a:r>
                <a:rPr lang="ja-JP" altLang="en-US" dirty="0">
                  <a:solidFill>
                    <a:schemeClr val="accent1"/>
                  </a:solidFill>
                </a:rPr>
                <a:t> インデントの開始</a:t>
              </a:r>
              <a:endParaRPr lang="en-US" altLang="ja-JP" dirty="0">
                <a:solidFill>
                  <a:schemeClr val="accent1"/>
                </a:solidFill>
              </a:endParaRPr>
            </a:p>
            <a:p>
              <a:r>
                <a:rPr kumimoji="1" lang="en-US" altLang="ja-JP" dirty="0"/>
                <a:t>     </a:t>
              </a:r>
              <a:r>
                <a:rPr lang="ja-JP" altLang="en-US" dirty="0"/>
                <a:t>例外が発生する可能性がある処理</a:t>
              </a:r>
              <a:endParaRPr lang="en-US" altLang="ja-JP" dirty="0"/>
            </a:p>
            <a:p>
              <a:r>
                <a:rPr lang="en-US" altLang="ja-JP" dirty="0"/>
                <a:t>except</a:t>
              </a:r>
              <a:r>
                <a:rPr lang="ja-JP" altLang="en-US" dirty="0"/>
                <a:t> </a:t>
              </a:r>
              <a:r>
                <a:rPr lang="en-US" altLang="ja-JP" dirty="0"/>
                <a:t>(</a:t>
              </a:r>
              <a:r>
                <a:rPr lang="ja-JP" altLang="en-US" dirty="0"/>
                <a:t>例外の種類</a:t>
              </a:r>
              <a:r>
                <a:rPr lang="en-US" altLang="ja-JP" dirty="0"/>
                <a:t>):</a:t>
              </a:r>
            </a:p>
            <a:p>
              <a:r>
                <a:rPr lang="en-US" altLang="ja-JP" dirty="0"/>
                <a:t>     </a:t>
              </a:r>
              <a:r>
                <a:rPr lang="ja-JP" altLang="en-US" dirty="0"/>
                <a:t>例外を受けて実行する処理</a:t>
              </a:r>
              <a:endParaRPr lang="en-US" altLang="ja-JP" dirty="0"/>
            </a:p>
          </p:txBody>
        </p:sp>
      </p:grpSp>
      <p:sp>
        <p:nvSpPr>
          <p:cNvPr id="11" name="テキスト ボックス 10">
            <a:extLst>
              <a:ext uri="{FF2B5EF4-FFF2-40B4-BE49-F238E27FC236}">
                <a16:creationId xmlns:a16="http://schemas.microsoft.com/office/drawing/2014/main" id="{800B6643-BCB6-4AA3-8CC2-345C76E2CBB1}"/>
              </a:ext>
            </a:extLst>
          </p:cNvPr>
          <p:cNvSpPr txBox="1"/>
          <p:nvPr/>
        </p:nvSpPr>
        <p:spPr>
          <a:xfrm>
            <a:off x="262474" y="908720"/>
            <a:ext cx="9011006" cy="646331"/>
          </a:xfrm>
          <a:prstGeom prst="rect">
            <a:avLst/>
          </a:prstGeom>
          <a:noFill/>
        </p:spPr>
        <p:txBody>
          <a:bodyPr wrap="square" rtlCol="0">
            <a:spAutoFit/>
          </a:bodyPr>
          <a:lstStyle/>
          <a:p>
            <a:r>
              <a:rPr kumimoji="1" lang="ja-JP" altLang="en-US" dirty="0"/>
              <a:t>実行時にエラーが発生したとき，プログラムが止まらないように対応するコードを組み込んだ構文を例外処理と呼ぶ。</a:t>
            </a:r>
          </a:p>
        </p:txBody>
      </p:sp>
      <p:grpSp>
        <p:nvGrpSpPr>
          <p:cNvPr id="71" name="グループ化 70">
            <a:extLst>
              <a:ext uri="{FF2B5EF4-FFF2-40B4-BE49-F238E27FC236}">
                <a16:creationId xmlns:a16="http://schemas.microsoft.com/office/drawing/2014/main" id="{F3629C2E-DF71-4B4E-A6A6-04DD804285AA}"/>
              </a:ext>
            </a:extLst>
          </p:cNvPr>
          <p:cNvGrpSpPr/>
          <p:nvPr/>
        </p:nvGrpSpPr>
        <p:grpSpPr>
          <a:xfrm>
            <a:off x="488504" y="2071822"/>
            <a:ext cx="3816424" cy="3542566"/>
            <a:chOff x="416496" y="2127339"/>
            <a:chExt cx="3489684" cy="3239272"/>
          </a:xfrm>
        </p:grpSpPr>
        <p:sp>
          <p:nvSpPr>
            <p:cNvPr id="70" name="正方形/長方形 69">
              <a:extLst>
                <a:ext uri="{FF2B5EF4-FFF2-40B4-BE49-F238E27FC236}">
                  <a16:creationId xmlns:a16="http://schemas.microsoft.com/office/drawing/2014/main" id="{377B6549-F254-4192-92F3-591348FB6679}"/>
                </a:ext>
              </a:extLst>
            </p:cNvPr>
            <p:cNvSpPr/>
            <p:nvPr/>
          </p:nvSpPr>
          <p:spPr>
            <a:xfrm>
              <a:off x="416496" y="2487681"/>
              <a:ext cx="3298775" cy="233741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星: 16 pt 28">
              <a:extLst>
                <a:ext uri="{FF2B5EF4-FFF2-40B4-BE49-F238E27FC236}">
                  <a16:creationId xmlns:a16="http://schemas.microsoft.com/office/drawing/2014/main" id="{62B54FC8-C44C-41F5-9683-F429DDF6FBC1}"/>
                </a:ext>
              </a:extLst>
            </p:cNvPr>
            <p:cNvSpPr/>
            <p:nvPr/>
          </p:nvSpPr>
          <p:spPr>
            <a:xfrm>
              <a:off x="2128709" y="3065605"/>
              <a:ext cx="704023" cy="704023"/>
            </a:xfrm>
            <a:prstGeom prst="star1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BEB65FC0-79B4-496A-B32B-2093F999AC7F}"/>
                </a:ext>
              </a:extLst>
            </p:cNvPr>
            <p:cNvCxnSpPr>
              <a:cxnSpLocks/>
              <a:endCxn id="29" idx="14"/>
            </p:cNvCxnSpPr>
            <p:nvPr/>
          </p:nvCxnSpPr>
          <p:spPr>
            <a:xfrm>
              <a:off x="2480721" y="2884686"/>
              <a:ext cx="0" cy="18091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7" name="四角形: 角を丸くする 16">
              <a:extLst>
                <a:ext uri="{FF2B5EF4-FFF2-40B4-BE49-F238E27FC236}">
                  <a16:creationId xmlns:a16="http://schemas.microsoft.com/office/drawing/2014/main" id="{BB106CEF-0AEF-466A-94FB-94680D9501F5}"/>
                </a:ext>
              </a:extLst>
            </p:cNvPr>
            <p:cNvSpPr/>
            <p:nvPr/>
          </p:nvSpPr>
          <p:spPr>
            <a:xfrm>
              <a:off x="639689" y="2652177"/>
              <a:ext cx="1282585" cy="432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CAB95AF-2F9D-4056-B743-DAE592E8E71A}"/>
                </a:ext>
              </a:extLst>
            </p:cNvPr>
            <p:cNvSpPr txBox="1"/>
            <p:nvPr/>
          </p:nvSpPr>
          <p:spPr>
            <a:xfrm>
              <a:off x="729936" y="2633588"/>
              <a:ext cx="1157906" cy="461665"/>
            </a:xfrm>
            <a:prstGeom prst="rect">
              <a:avLst/>
            </a:prstGeom>
            <a:noFill/>
          </p:spPr>
          <p:txBody>
            <a:bodyPr wrap="square" rtlCol="0">
              <a:spAutoFit/>
            </a:bodyPr>
            <a:lstStyle/>
            <a:p>
              <a:r>
                <a:rPr kumimoji="1" lang="en-US" altLang="ja-JP" sz="1200" dirty="0">
                  <a:solidFill>
                    <a:schemeClr val="bg1"/>
                  </a:solidFill>
                </a:rPr>
                <a:t>try : </a:t>
              </a:r>
            </a:p>
            <a:p>
              <a:r>
                <a:rPr kumimoji="1" lang="ja-JP" altLang="en-US" sz="1200" dirty="0">
                  <a:solidFill>
                    <a:schemeClr val="bg1"/>
                  </a:solidFill>
                </a:rPr>
                <a:t>ステートメント</a:t>
              </a:r>
            </a:p>
          </p:txBody>
        </p:sp>
        <p:cxnSp>
          <p:nvCxnSpPr>
            <p:cNvPr id="20" name="直線コネクタ 19">
              <a:extLst>
                <a:ext uri="{FF2B5EF4-FFF2-40B4-BE49-F238E27FC236}">
                  <a16:creationId xmlns:a16="http://schemas.microsoft.com/office/drawing/2014/main" id="{6E2CEE89-91E0-43DA-BB4E-696C9AB784A7}"/>
                </a:ext>
              </a:extLst>
            </p:cNvPr>
            <p:cNvCxnSpPr>
              <a:cxnSpLocks/>
            </p:cNvCxnSpPr>
            <p:nvPr/>
          </p:nvCxnSpPr>
          <p:spPr>
            <a:xfrm flipH="1">
              <a:off x="1922275" y="2884687"/>
              <a:ext cx="1515854" cy="0"/>
            </a:xfrm>
            <a:prstGeom prst="line">
              <a:avLst/>
            </a:prstGeom>
            <a:ln w="15875"/>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CC00C73C-4511-4A37-AB33-162499412086}"/>
                </a:ext>
              </a:extLst>
            </p:cNvPr>
            <p:cNvCxnSpPr>
              <a:cxnSpLocks/>
            </p:cNvCxnSpPr>
            <p:nvPr/>
          </p:nvCxnSpPr>
          <p:spPr>
            <a:xfrm>
              <a:off x="3438129" y="2884686"/>
              <a:ext cx="0" cy="220049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CBDBCAFC-5234-413B-B17B-1A8900F35A3C}"/>
                </a:ext>
              </a:extLst>
            </p:cNvPr>
            <p:cNvSpPr txBox="1"/>
            <p:nvPr/>
          </p:nvSpPr>
          <p:spPr>
            <a:xfrm>
              <a:off x="2098034" y="3237533"/>
              <a:ext cx="791879" cy="400110"/>
            </a:xfrm>
            <a:prstGeom prst="rect">
              <a:avLst/>
            </a:prstGeom>
            <a:noFill/>
          </p:spPr>
          <p:txBody>
            <a:bodyPr wrap="square" rtlCol="0">
              <a:spAutoFit/>
            </a:bodyPr>
            <a:lstStyle/>
            <a:p>
              <a:pPr algn="ctr"/>
              <a:r>
                <a:rPr kumimoji="1" lang="ja-JP" altLang="en-US" sz="1000" dirty="0"/>
                <a:t>エラーが</a:t>
              </a:r>
              <a:endParaRPr kumimoji="1" lang="en-US" altLang="ja-JP" sz="1000" dirty="0"/>
            </a:p>
            <a:p>
              <a:pPr algn="ctr"/>
              <a:r>
                <a:rPr kumimoji="1" lang="ja-JP" altLang="en-US" sz="1000" dirty="0"/>
                <a:t>発生</a:t>
              </a:r>
            </a:p>
          </p:txBody>
        </p:sp>
        <p:sp>
          <p:nvSpPr>
            <p:cNvPr id="32" name="四角形: 角を丸くする 31">
              <a:extLst>
                <a:ext uri="{FF2B5EF4-FFF2-40B4-BE49-F238E27FC236}">
                  <a16:creationId xmlns:a16="http://schemas.microsoft.com/office/drawing/2014/main" id="{D598826D-7A4E-4189-9029-A8B7EF423303}"/>
                </a:ext>
              </a:extLst>
            </p:cNvPr>
            <p:cNvSpPr/>
            <p:nvPr/>
          </p:nvSpPr>
          <p:spPr>
            <a:xfrm>
              <a:off x="643837" y="4046425"/>
              <a:ext cx="1282585" cy="432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53549A56-A48B-480A-80A6-4570C2D37CA9}"/>
                </a:ext>
              </a:extLst>
            </p:cNvPr>
            <p:cNvSpPr txBox="1"/>
            <p:nvPr/>
          </p:nvSpPr>
          <p:spPr>
            <a:xfrm>
              <a:off x="738292" y="4017680"/>
              <a:ext cx="1157906" cy="461665"/>
            </a:xfrm>
            <a:prstGeom prst="rect">
              <a:avLst/>
            </a:prstGeom>
            <a:noFill/>
          </p:spPr>
          <p:txBody>
            <a:bodyPr wrap="square" rtlCol="0">
              <a:spAutoFit/>
            </a:bodyPr>
            <a:lstStyle/>
            <a:p>
              <a:r>
                <a:rPr kumimoji="1" lang="en-US" altLang="ja-JP" sz="1200" dirty="0">
                  <a:solidFill>
                    <a:schemeClr val="bg1"/>
                  </a:solidFill>
                </a:rPr>
                <a:t>except</a:t>
              </a:r>
              <a:r>
                <a:rPr kumimoji="1" lang="ja-JP" altLang="en-US" sz="1200" dirty="0">
                  <a:solidFill>
                    <a:schemeClr val="bg1"/>
                  </a:solidFill>
                </a:rPr>
                <a:t>：</a:t>
              </a:r>
              <a:endParaRPr kumimoji="1" lang="en-US" altLang="ja-JP" sz="1200" dirty="0">
                <a:solidFill>
                  <a:schemeClr val="bg1"/>
                </a:solidFill>
              </a:endParaRPr>
            </a:p>
            <a:p>
              <a:r>
                <a:rPr kumimoji="1" lang="ja-JP" altLang="en-US" sz="1200" dirty="0">
                  <a:solidFill>
                    <a:schemeClr val="bg1"/>
                  </a:solidFill>
                </a:rPr>
                <a:t>ステートメント</a:t>
              </a:r>
            </a:p>
          </p:txBody>
        </p:sp>
        <p:cxnSp>
          <p:nvCxnSpPr>
            <p:cNvPr id="37" name="コネクタ: 曲線 36">
              <a:extLst>
                <a:ext uri="{FF2B5EF4-FFF2-40B4-BE49-F238E27FC236}">
                  <a16:creationId xmlns:a16="http://schemas.microsoft.com/office/drawing/2014/main" id="{3C6AD401-26F3-4AD4-9170-C90B6C2B3E46}"/>
                </a:ext>
              </a:extLst>
            </p:cNvPr>
            <p:cNvCxnSpPr>
              <a:cxnSpLocks/>
              <a:stCxn id="30" idx="1"/>
              <a:endCxn id="33" idx="0"/>
            </p:cNvCxnSpPr>
            <p:nvPr/>
          </p:nvCxnSpPr>
          <p:spPr>
            <a:xfrm rot="10800000" flipV="1">
              <a:off x="1317246" y="3437588"/>
              <a:ext cx="780789" cy="580092"/>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38" name="星: 16 pt 37">
              <a:extLst>
                <a:ext uri="{FF2B5EF4-FFF2-40B4-BE49-F238E27FC236}">
                  <a16:creationId xmlns:a16="http://schemas.microsoft.com/office/drawing/2014/main" id="{1E374F33-70C2-475C-A81F-6EB252B3CF81}"/>
                </a:ext>
              </a:extLst>
            </p:cNvPr>
            <p:cNvSpPr/>
            <p:nvPr/>
          </p:nvSpPr>
          <p:spPr>
            <a:xfrm>
              <a:off x="1423062" y="3254930"/>
              <a:ext cx="465516" cy="465516"/>
            </a:xfrm>
            <a:prstGeom prst="star16">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500" dirty="0"/>
            </a:p>
          </p:txBody>
        </p:sp>
        <p:sp>
          <p:nvSpPr>
            <p:cNvPr id="39" name="テキスト ボックス 38">
              <a:extLst>
                <a:ext uri="{FF2B5EF4-FFF2-40B4-BE49-F238E27FC236}">
                  <a16:creationId xmlns:a16="http://schemas.microsoft.com/office/drawing/2014/main" id="{A803E5E7-34A7-4687-A8E7-4B15BD8F0FCC}"/>
                </a:ext>
              </a:extLst>
            </p:cNvPr>
            <p:cNvSpPr txBox="1"/>
            <p:nvPr/>
          </p:nvSpPr>
          <p:spPr>
            <a:xfrm>
              <a:off x="1402506" y="3359250"/>
              <a:ext cx="525594" cy="232177"/>
            </a:xfrm>
            <a:prstGeom prst="rect">
              <a:avLst/>
            </a:prstGeom>
            <a:noFill/>
          </p:spPr>
          <p:txBody>
            <a:bodyPr wrap="square" rtlCol="0">
              <a:spAutoFit/>
            </a:bodyPr>
            <a:lstStyle/>
            <a:p>
              <a:pPr algn="ctr"/>
              <a:r>
                <a:rPr kumimoji="1" lang="ja-JP" altLang="en-US" sz="1050" dirty="0">
                  <a:solidFill>
                    <a:schemeClr val="bg1"/>
                  </a:solidFill>
                </a:rPr>
                <a:t>例外</a:t>
              </a:r>
              <a:endParaRPr kumimoji="1" lang="ja-JP" altLang="en-US" sz="1000" dirty="0">
                <a:solidFill>
                  <a:schemeClr val="bg1"/>
                </a:solidFill>
              </a:endParaRPr>
            </a:p>
          </p:txBody>
        </p:sp>
        <p:sp>
          <p:nvSpPr>
            <p:cNvPr id="40" name="テキスト ボックス 39">
              <a:extLst>
                <a:ext uri="{FF2B5EF4-FFF2-40B4-BE49-F238E27FC236}">
                  <a16:creationId xmlns:a16="http://schemas.microsoft.com/office/drawing/2014/main" id="{7EC89D7A-00B1-4423-9FF0-FFE794E92843}"/>
                </a:ext>
              </a:extLst>
            </p:cNvPr>
            <p:cNvSpPr txBox="1"/>
            <p:nvPr/>
          </p:nvSpPr>
          <p:spPr>
            <a:xfrm>
              <a:off x="1380858" y="3703476"/>
              <a:ext cx="1090555" cy="369332"/>
            </a:xfrm>
            <a:prstGeom prst="rect">
              <a:avLst/>
            </a:prstGeom>
            <a:noFill/>
          </p:spPr>
          <p:txBody>
            <a:bodyPr wrap="square" rtlCol="0">
              <a:spAutoFit/>
            </a:bodyPr>
            <a:lstStyle/>
            <a:p>
              <a:pPr algn="ctr"/>
              <a:r>
                <a:rPr kumimoji="1" lang="ja-JP" altLang="en-US" sz="900" dirty="0"/>
                <a:t>例外オブジェクトを受け止める</a:t>
              </a:r>
            </a:p>
          </p:txBody>
        </p:sp>
        <p:cxnSp>
          <p:nvCxnSpPr>
            <p:cNvPr id="56" name="直線矢印コネクタ 55">
              <a:extLst>
                <a:ext uri="{FF2B5EF4-FFF2-40B4-BE49-F238E27FC236}">
                  <a16:creationId xmlns:a16="http://schemas.microsoft.com/office/drawing/2014/main" id="{76508DC5-DB3D-4D59-A250-0A1F0AAA6C99}"/>
                </a:ext>
              </a:extLst>
            </p:cNvPr>
            <p:cNvCxnSpPr>
              <a:cxnSpLocks/>
            </p:cNvCxnSpPr>
            <p:nvPr/>
          </p:nvCxnSpPr>
          <p:spPr>
            <a:xfrm>
              <a:off x="1280981" y="4627474"/>
              <a:ext cx="2157148" cy="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58" name="直線コネクタ 57">
              <a:extLst>
                <a:ext uri="{FF2B5EF4-FFF2-40B4-BE49-F238E27FC236}">
                  <a16:creationId xmlns:a16="http://schemas.microsoft.com/office/drawing/2014/main" id="{6ADB6608-A4D6-4A61-A529-CD71020441B4}"/>
                </a:ext>
              </a:extLst>
            </p:cNvPr>
            <p:cNvCxnSpPr>
              <a:cxnSpLocks/>
              <a:endCxn id="32" idx="2"/>
            </p:cNvCxnSpPr>
            <p:nvPr/>
          </p:nvCxnSpPr>
          <p:spPr>
            <a:xfrm flipV="1">
              <a:off x="1285130" y="4479345"/>
              <a:ext cx="0" cy="148129"/>
            </a:xfrm>
            <a:prstGeom prst="line">
              <a:avLst/>
            </a:prstGeom>
            <a:ln/>
          </p:spPr>
          <p:style>
            <a:lnRef idx="1">
              <a:schemeClr val="dk1"/>
            </a:lnRef>
            <a:fillRef idx="0">
              <a:schemeClr val="dk1"/>
            </a:fillRef>
            <a:effectRef idx="0">
              <a:schemeClr val="dk1"/>
            </a:effectRef>
            <a:fontRef idx="minor">
              <a:schemeClr val="tx1"/>
            </a:fontRef>
          </p:style>
        </p:cxnSp>
        <p:sp>
          <p:nvSpPr>
            <p:cNvPr id="61" name="テキスト ボックス 60">
              <a:extLst>
                <a:ext uri="{FF2B5EF4-FFF2-40B4-BE49-F238E27FC236}">
                  <a16:creationId xmlns:a16="http://schemas.microsoft.com/office/drawing/2014/main" id="{7469A318-51FD-45EE-AC62-0D045B14D1D2}"/>
                </a:ext>
              </a:extLst>
            </p:cNvPr>
            <p:cNvSpPr txBox="1"/>
            <p:nvPr/>
          </p:nvSpPr>
          <p:spPr>
            <a:xfrm>
              <a:off x="2624738" y="2524344"/>
              <a:ext cx="1090555" cy="369332"/>
            </a:xfrm>
            <a:prstGeom prst="rect">
              <a:avLst/>
            </a:prstGeom>
            <a:noFill/>
          </p:spPr>
          <p:txBody>
            <a:bodyPr wrap="square" rtlCol="0">
              <a:spAutoFit/>
            </a:bodyPr>
            <a:lstStyle/>
            <a:p>
              <a:pPr algn="ctr"/>
              <a:r>
                <a:rPr kumimoji="1" lang="ja-JP" altLang="en-US" sz="900" dirty="0"/>
                <a:t>エラーに</a:t>
              </a:r>
              <a:endParaRPr kumimoji="1" lang="en-US" altLang="ja-JP" sz="900" dirty="0"/>
            </a:p>
            <a:p>
              <a:pPr algn="ctr"/>
              <a:r>
                <a:rPr kumimoji="1" lang="ja-JP" altLang="en-US" sz="900" dirty="0"/>
                <a:t>ならなかった</a:t>
              </a:r>
            </a:p>
          </p:txBody>
        </p:sp>
        <p:sp>
          <p:nvSpPr>
            <p:cNvPr id="63" name="テキスト ボックス 62">
              <a:extLst>
                <a:ext uri="{FF2B5EF4-FFF2-40B4-BE49-F238E27FC236}">
                  <a16:creationId xmlns:a16="http://schemas.microsoft.com/office/drawing/2014/main" id="{53F113E0-386D-4110-85C4-C6522FB39733}"/>
                </a:ext>
              </a:extLst>
            </p:cNvPr>
            <p:cNvSpPr txBox="1"/>
            <p:nvPr/>
          </p:nvSpPr>
          <p:spPr>
            <a:xfrm>
              <a:off x="840838" y="2127339"/>
              <a:ext cx="936102" cy="281427"/>
            </a:xfrm>
            <a:prstGeom prst="rect">
              <a:avLst/>
            </a:prstGeom>
            <a:noFill/>
          </p:spPr>
          <p:txBody>
            <a:bodyPr wrap="square" rtlCol="0">
              <a:spAutoFit/>
            </a:bodyPr>
            <a:lstStyle/>
            <a:p>
              <a:pPr algn="ctr"/>
              <a:r>
                <a:rPr kumimoji="1" lang="ja-JP" altLang="en-US" sz="1400" dirty="0">
                  <a:solidFill>
                    <a:schemeClr val="tx2"/>
                  </a:solidFill>
                </a:rPr>
                <a:t>開始</a:t>
              </a:r>
            </a:p>
          </p:txBody>
        </p:sp>
        <p:sp>
          <p:nvSpPr>
            <p:cNvPr id="64" name="テキスト ボックス 63">
              <a:extLst>
                <a:ext uri="{FF2B5EF4-FFF2-40B4-BE49-F238E27FC236}">
                  <a16:creationId xmlns:a16="http://schemas.microsoft.com/office/drawing/2014/main" id="{FCEF705C-9770-434E-8984-9B06483406BA}"/>
                </a:ext>
              </a:extLst>
            </p:cNvPr>
            <p:cNvSpPr txBox="1"/>
            <p:nvPr/>
          </p:nvSpPr>
          <p:spPr>
            <a:xfrm>
              <a:off x="2970078" y="5085184"/>
              <a:ext cx="936102" cy="281427"/>
            </a:xfrm>
            <a:prstGeom prst="rect">
              <a:avLst/>
            </a:prstGeom>
            <a:noFill/>
          </p:spPr>
          <p:txBody>
            <a:bodyPr wrap="square" rtlCol="0">
              <a:spAutoFit/>
            </a:bodyPr>
            <a:lstStyle/>
            <a:p>
              <a:pPr algn="ctr"/>
              <a:r>
                <a:rPr kumimoji="1" lang="ja-JP" altLang="en-US" sz="1400" dirty="0">
                  <a:solidFill>
                    <a:schemeClr val="tx2"/>
                  </a:solidFill>
                </a:rPr>
                <a:t>終了</a:t>
              </a:r>
              <a:endParaRPr kumimoji="1" lang="ja-JP" altLang="en-US" sz="1200" dirty="0">
                <a:solidFill>
                  <a:schemeClr val="tx2"/>
                </a:solidFill>
              </a:endParaRPr>
            </a:p>
          </p:txBody>
        </p:sp>
        <p:cxnSp>
          <p:nvCxnSpPr>
            <p:cNvPr id="65" name="直線矢印コネクタ 64">
              <a:extLst>
                <a:ext uri="{FF2B5EF4-FFF2-40B4-BE49-F238E27FC236}">
                  <a16:creationId xmlns:a16="http://schemas.microsoft.com/office/drawing/2014/main" id="{D833DF0B-2BB1-4876-838D-371FD3B23755}"/>
                </a:ext>
              </a:extLst>
            </p:cNvPr>
            <p:cNvCxnSpPr>
              <a:cxnSpLocks/>
              <a:stCxn id="63" idx="2"/>
              <a:endCxn id="18" idx="0"/>
            </p:cNvCxnSpPr>
            <p:nvPr/>
          </p:nvCxnSpPr>
          <p:spPr>
            <a:xfrm>
              <a:off x="1308889" y="2408766"/>
              <a:ext cx="0" cy="22482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860595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C6CFD3-563C-4A45-9098-687D8D2B0CE7}"/>
              </a:ext>
            </a:extLst>
          </p:cNvPr>
          <p:cNvSpPr>
            <a:spLocks noGrp="1"/>
          </p:cNvSpPr>
          <p:nvPr>
            <p:ph type="title"/>
          </p:nvPr>
        </p:nvSpPr>
        <p:spPr/>
        <p:txBody>
          <a:bodyPr/>
          <a:lstStyle/>
          <a:p>
            <a:r>
              <a:rPr lang="ja-JP" altLang="en-US" dirty="0"/>
              <a:t>タクト</a:t>
            </a:r>
            <a:r>
              <a:rPr kumimoji="1" lang="ja-JP" altLang="en-US" dirty="0"/>
              <a:t>スイッチ</a:t>
            </a:r>
            <a:r>
              <a:rPr lang="ja-JP" altLang="en-US" dirty="0"/>
              <a:t>で</a:t>
            </a:r>
            <a:r>
              <a:rPr lang="en-US" altLang="ja-JP" dirty="0"/>
              <a:t>LED</a:t>
            </a:r>
            <a:r>
              <a:rPr lang="ja-JP" altLang="en-US" dirty="0"/>
              <a:t>を点灯</a:t>
            </a:r>
            <a:endParaRPr kumimoji="1" lang="ja-JP" altLang="en-US" dirty="0"/>
          </a:p>
        </p:txBody>
      </p:sp>
      <p:sp>
        <p:nvSpPr>
          <p:cNvPr id="4" name="スライド番号プレースホルダー 3">
            <a:extLst>
              <a:ext uri="{FF2B5EF4-FFF2-40B4-BE49-F238E27FC236}">
                <a16:creationId xmlns:a16="http://schemas.microsoft.com/office/drawing/2014/main" id="{014C2DB5-724E-4A96-B38D-394782E14BEA}"/>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16</a:t>
            </a:fld>
            <a:endParaRPr lang="ja-JP" altLang="en-US" dirty="0">
              <a:solidFill>
                <a:schemeClr val="tx1"/>
              </a:solidFill>
            </a:endParaRPr>
          </a:p>
        </p:txBody>
      </p:sp>
      <p:pic>
        <p:nvPicPr>
          <p:cNvPr id="5" name="図 4">
            <a:extLst>
              <a:ext uri="{FF2B5EF4-FFF2-40B4-BE49-F238E27FC236}">
                <a16:creationId xmlns:a16="http://schemas.microsoft.com/office/drawing/2014/main" id="{AF2AAFCA-D3B2-4F1F-8648-1BE673353E8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01072" y="1052736"/>
            <a:ext cx="3935543" cy="5256584"/>
          </a:xfrm>
          <a:prstGeom prst="rect">
            <a:avLst/>
          </a:prstGeom>
        </p:spPr>
      </p:pic>
      <p:sp>
        <p:nvSpPr>
          <p:cNvPr id="6" name="吹き出し: 角を丸めた四角形 5">
            <a:extLst>
              <a:ext uri="{FF2B5EF4-FFF2-40B4-BE49-F238E27FC236}">
                <a16:creationId xmlns:a16="http://schemas.microsoft.com/office/drawing/2014/main" id="{6AC21ECC-C724-4D4A-A7DA-FD738520540C}"/>
              </a:ext>
            </a:extLst>
          </p:cNvPr>
          <p:cNvSpPr/>
          <p:nvPr/>
        </p:nvSpPr>
        <p:spPr>
          <a:xfrm>
            <a:off x="7905328" y="2564904"/>
            <a:ext cx="1959084" cy="504056"/>
          </a:xfrm>
          <a:prstGeom prst="wedgeRoundRectCallout">
            <a:avLst>
              <a:gd name="adj1" fmla="val -79179"/>
              <a:gd name="adj2" fmla="val 10908"/>
              <a:gd name="adj3" fmla="val 16667"/>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GPIO</a:t>
            </a:r>
            <a:r>
              <a:rPr lang="ja-JP" altLang="en-US" sz="1400" dirty="0">
                <a:solidFill>
                  <a:schemeClr val="tx1"/>
                </a:solidFill>
              </a:rPr>
              <a:t> </a:t>
            </a:r>
            <a:r>
              <a:rPr lang="en-US" altLang="ja-JP" sz="1400" dirty="0">
                <a:solidFill>
                  <a:schemeClr val="tx1"/>
                </a:solidFill>
              </a:rPr>
              <a:t>24</a:t>
            </a:r>
            <a:r>
              <a:rPr lang="ja-JP" altLang="en-US" sz="1400" dirty="0">
                <a:solidFill>
                  <a:schemeClr val="tx1"/>
                </a:solidFill>
              </a:rPr>
              <a:t>を入力に設定。</a:t>
            </a:r>
            <a:endParaRPr kumimoji="1" lang="ja-JP" altLang="en-US" sz="1400" dirty="0">
              <a:solidFill>
                <a:schemeClr val="tx1"/>
              </a:solidFill>
            </a:endParaRPr>
          </a:p>
        </p:txBody>
      </p:sp>
      <p:pic>
        <p:nvPicPr>
          <p:cNvPr id="7" name="図 6">
            <a:extLst>
              <a:ext uri="{FF2B5EF4-FFF2-40B4-BE49-F238E27FC236}">
                <a16:creationId xmlns:a16="http://schemas.microsoft.com/office/drawing/2014/main" id="{3C1CC2DB-99AA-413B-8A5E-35ACBAEB3CE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8145" y="764704"/>
            <a:ext cx="4978871" cy="3105896"/>
          </a:xfrm>
          <a:prstGeom prst="rect">
            <a:avLst/>
          </a:prstGeom>
        </p:spPr>
      </p:pic>
      <p:sp>
        <p:nvSpPr>
          <p:cNvPr id="3" name="吹き出し: 角を丸めた四角形 2">
            <a:extLst>
              <a:ext uri="{FF2B5EF4-FFF2-40B4-BE49-F238E27FC236}">
                <a16:creationId xmlns:a16="http://schemas.microsoft.com/office/drawing/2014/main" id="{0EFBEF2C-C611-45A9-A4EE-522A4E1DD4A2}"/>
              </a:ext>
            </a:extLst>
          </p:cNvPr>
          <p:cNvSpPr/>
          <p:nvPr/>
        </p:nvSpPr>
        <p:spPr>
          <a:xfrm rot="10800000">
            <a:off x="370173" y="3870600"/>
            <a:ext cx="4978871" cy="2366712"/>
          </a:xfrm>
          <a:prstGeom prst="wedgeRoundRectCallout">
            <a:avLst>
              <a:gd name="adj1" fmla="val -33077"/>
              <a:gd name="adj2" fmla="val 103376"/>
              <a:gd name="adj3" fmla="val 1666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47CB289-355A-41D8-8C80-D055EA4A126C}"/>
              </a:ext>
            </a:extLst>
          </p:cNvPr>
          <p:cNvSpPr txBox="1"/>
          <p:nvPr/>
        </p:nvSpPr>
        <p:spPr>
          <a:xfrm>
            <a:off x="3437345" y="5883831"/>
            <a:ext cx="1501151" cy="338554"/>
          </a:xfrm>
          <a:prstGeom prst="rect">
            <a:avLst/>
          </a:prstGeom>
          <a:noFill/>
        </p:spPr>
        <p:txBody>
          <a:bodyPr wrap="square" rtlCol="0">
            <a:spAutoFit/>
          </a:bodyPr>
          <a:lstStyle/>
          <a:p>
            <a:pPr algn="ctr"/>
            <a:r>
              <a:rPr kumimoji="1" lang="ja-JP" altLang="en-US" sz="1600" dirty="0"/>
              <a:t>内部回路</a:t>
            </a:r>
          </a:p>
        </p:txBody>
      </p:sp>
      <p:grpSp>
        <p:nvGrpSpPr>
          <p:cNvPr id="18" name="グループ化 17">
            <a:extLst>
              <a:ext uri="{FF2B5EF4-FFF2-40B4-BE49-F238E27FC236}">
                <a16:creationId xmlns:a16="http://schemas.microsoft.com/office/drawing/2014/main" id="{4EB63388-0DAE-434C-B593-FE040B265705}"/>
              </a:ext>
            </a:extLst>
          </p:cNvPr>
          <p:cNvGrpSpPr/>
          <p:nvPr/>
        </p:nvGrpSpPr>
        <p:grpSpPr>
          <a:xfrm>
            <a:off x="1607210" y="4349746"/>
            <a:ext cx="1018324" cy="1263000"/>
            <a:chOff x="-1311696" y="4097813"/>
            <a:chExt cx="1018324" cy="1263000"/>
          </a:xfrm>
        </p:grpSpPr>
        <p:sp>
          <p:nvSpPr>
            <p:cNvPr id="13" name="正方形/長方形 12">
              <a:extLst>
                <a:ext uri="{FF2B5EF4-FFF2-40B4-BE49-F238E27FC236}">
                  <a16:creationId xmlns:a16="http://schemas.microsoft.com/office/drawing/2014/main" id="{9274D17F-1199-4E0B-8E4C-6C14A4302122}"/>
                </a:ext>
              </a:extLst>
            </p:cNvPr>
            <p:cNvSpPr/>
            <p:nvPr/>
          </p:nvSpPr>
          <p:spPr>
            <a:xfrm>
              <a:off x="-501255" y="4097813"/>
              <a:ext cx="132993" cy="1263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0DDB43F-1FB0-44A7-9B71-77F8158CB607}"/>
                </a:ext>
              </a:extLst>
            </p:cNvPr>
            <p:cNvSpPr/>
            <p:nvPr/>
          </p:nvSpPr>
          <p:spPr>
            <a:xfrm>
              <a:off x="-1239688" y="4097813"/>
              <a:ext cx="132993" cy="1263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11F2027-E0F5-4929-8F12-6511D32AB188}"/>
                </a:ext>
              </a:extLst>
            </p:cNvPr>
            <p:cNvSpPr/>
            <p:nvPr/>
          </p:nvSpPr>
          <p:spPr>
            <a:xfrm>
              <a:off x="-1311696" y="4210876"/>
              <a:ext cx="1018324" cy="10183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57D41C19-703A-47BC-8A49-9633B02456E6}"/>
                </a:ext>
              </a:extLst>
            </p:cNvPr>
            <p:cNvCxnSpPr>
              <a:cxnSpLocks/>
            </p:cNvCxnSpPr>
            <p:nvPr/>
          </p:nvCxnSpPr>
          <p:spPr>
            <a:xfrm>
              <a:off x="-1173192" y="4149080"/>
              <a:ext cx="1" cy="1149937"/>
            </a:xfrm>
            <a:prstGeom prst="line">
              <a:avLst/>
            </a:prstGeom>
            <a:ln w="22225">
              <a:prstDash val="dash"/>
            </a:ln>
          </p:spPr>
          <p:style>
            <a:lnRef idx="1">
              <a:schemeClr val="accent2"/>
            </a:lnRef>
            <a:fillRef idx="0">
              <a:schemeClr val="accent2"/>
            </a:fillRef>
            <a:effectRef idx="0">
              <a:schemeClr val="accent2"/>
            </a:effectRef>
            <a:fontRef idx="minor">
              <a:schemeClr val="tx1"/>
            </a:fontRef>
          </p:style>
        </p:cxnSp>
        <p:cxnSp>
          <p:nvCxnSpPr>
            <p:cNvPr id="16" name="直線コネクタ 15">
              <a:extLst>
                <a:ext uri="{FF2B5EF4-FFF2-40B4-BE49-F238E27FC236}">
                  <a16:creationId xmlns:a16="http://schemas.microsoft.com/office/drawing/2014/main" id="{0EDF7F98-126E-450F-BF46-D1A90CA8F376}"/>
                </a:ext>
              </a:extLst>
            </p:cNvPr>
            <p:cNvCxnSpPr>
              <a:cxnSpLocks/>
            </p:cNvCxnSpPr>
            <p:nvPr/>
          </p:nvCxnSpPr>
          <p:spPr>
            <a:xfrm>
              <a:off x="-434759" y="4145069"/>
              <a:ext cx="1" cy="1149937"/>
            </a:xfrm>
            <a:prstGeom prst="line">
              <a:avLst/>
            </a:prstGeom>
            <a:ln w="22225">
              <a:prstDash val="dash"/>
            </a:ln>
          </p:spPr>
          <p:style>
            <a:lnRef idx="1">
              <a:schemeClr val="accent2"/>
            </a:lnRef>
            <a:fillRef idx="0">
              <a:schemeClr val="accent2"/>
            </a:fillRef>
            <a:effectRef idx="0">
              <a:schemeClr val="accent2"/>
            </a:effectRef>
            <a:fontRef idx="minor">
              <a:schemeClr val="tx1"/>
            </a:fontRef>
          </p:style>
        </p:cxnSp>
        <p:sp>
          <p:nvSpPr>
            <p:cNvPr id="17" name="楕円 16">
              <a:extLst>
                <a:ext uri="{FF2B5EF4-FFF2-40B4-BE49-F238E27FC236}">
                  <a16:creationId xmlns:a16="http://schemas.microsoft.com/office/drawing/2014/main" id="{DEB550DA-56A7-4BF9-8494-C911E3F1BDB8}"/>
                </a:ext>
              </a:extLst>
            </p:cNvPr>
            <p:cNvSpPr/>
            <p:nvPr/>
          </p:nvSpPr>
          <p:spPr>
            <a:xfrm>
              <a:off x="-1021966" y="4504013"/>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9" name="テキスト ボックス 18">
            <a:extLst>
              <a:ext uri="{FF2B5EF4-FFF2-40B4-BE49-F238E27FC236}">
                <a16:creationId xmlns:a16="http://schemas.microsoft.com/office/drawing/2014/main" id="{EAF5A3F5-732B-40E9-9293-4F51083C5F5D}"/>
              </a:ext>
            </a:extLst>
          </p:cNvPr>
          <p:cNvSpPr txBox="1"/>
          <p:nvPr/>
        </p:nvSpPr>
        <p:spPr>
          <a:xfrm>
            <a:off x="178067" y="4755946"/>
            <a:ext cx="1501151" cy="338554"/>
          </a:xfrm>
          <a:prstGeom prst="rect">
            <a:avLst/>
          </a:prstGeom>
          <a:noFill/>
        </p:spPr>
        <p:txBody>
          <a:bodyPr wrap="square" rtlCol="0">
            <a:spAutoFit/>
          </a:bodyPr>
          <a:lstStyle/>
          <a:p>
            <a:pPr algn="ctr"/>
            <a:r>
              <a:rPr lang="ja-JP" altLang="en-US" sz="1600" dirty="0"/>
              <a:t>内部で接続</a:t>
            </a:r>
            <a:endParaRPr kumimoji="1" lang="ja-JP" altLang="en-US" sz="1600" dirty="0"/>
          </a:p>
        </p:txBody>
      </p:sp>
      <p:cxnSp>
        <p:nvCxnSpPr>
          <p:cNvPr id="21" name="直線矢印コネクタ 20">
            <a:extLst>
              <a:ext uri="{FF2B5EF4-FFF2-40B4-BE49-F238E27FC236}">
                <a16:creationId xmlns:a16="http://schemas.microsoft.com/office/drawing/2014/main" id="{ABA399C8-625B-40B1-9CC9-72A620D81D6B}"/>
              </a:ext>
            </a:extLst>
          </p:cNvPr>
          <p:cNvCxnSpPr>
            <a:cxnSpLocks/>
          </p:cNvCxnSpPr>
          <p:nvPr/>
        </p:nvCxnSpPr>
        <p:spPr>
          <a:xfrm flipV="1">
            <a:off x="1029446" y="4397002"/>
            <a:ext cx="533607" cy="358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408AD525-0384-44E0-AF6E-23BA43799769}"/>
              </a:ext>
            </a:extLst>
          </p:cNvPr>
          <p:cNvCxnSpPr>
            <a:cxnSpLocks/>
          </p:cNvCxnSpPr>
          <p:nvPr/>
        </p:nvCxnSpPr>
        <p:spPr>
          <a:xfrm>
            <a:off x="1029271" y="5160718"/>
            <a:ext cx="528857" cy="386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正方形/長方形 24">
            <a:extLst>
              <a:ext uri="{FF2B5EF4-FFF2-40B4-BE49-F238E27FC236}">
                <a16:creationId xmlns:a16="http://schemas.microsoft.com/office/drawing/2014/main" id="{73E68C6B-A327-42C5-9591-0B346DC6AE3D}"/>
              </a:ext>
            </a:extLst>
          </p:cNvPr>
          <p:cNvSpPr/>
          <p:nvPr/>
        </p:nvSpPr>
        <p:spPr>
          <a:xfrm>
            <a:off x="3408339" y="4114356"/>
            <a:ext cx="1530157" cy="1754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8BCEF66B-5CDE-44F3-AD2C-BEA0D5921D29}"/>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l="25350" t="15865" r="24218" b="16299"/>
          <a:stretch/>
        </p:blipFill>
        <p:spPr>
          <a:xfrm rot="5400000">
            <a:off x="3603557" y="4374668"/>
            <a:ext cx="1173793" cy="1263109"/>
          </a:xfrm>
          <a:prstGeom prst="rect">
            <a:avLst/>
          </a:prstGeom>
        </p:spPr>
      </p:pic>
      <p:sp>
        <p:nvSpPr>
          <p:cNvPr id="26" name="テキスト ボックス 25">
            <a:extLst>
              <a:ext uri="{FF2B5EF4-FFF2-40B4-BE49-F238E27FC236}">
                <a16:creationId xmlns:a16="http://schemas.microsoft.com/office/drawing/2014/main" id="{FC02D311-CFB3-4D44-8992-A00955F56B70}"/>
              </a:ext>
            </a:extLst>
          </p:cNvPr>
          <p:cNvSpPr txBox="1"/>
          <p:nvPr/>
        </p:nvSpPr>
        <p:spPr>
          <a:xfrm>
            <a:off x="3389937" y="4114082"/>
            <a:ext cx="577540" cy="338554"/>
          </a:xfrm>
          <a:prstGeom prst="rect">
            <a:avLst/>
          </a:prstGeom>
          <a:noFill/>
        </p:spPr>
        <p:txBody>
          <a:bodyPr wrap="square" rtlCol="0">
            <a:spAutoFit/>
          </a:bodyPr>
          <a:lstStyle/>
          <a:p>
            <a:pPr algn="ctr"/>
            <a:r>
              <a:rPr kumimoji="1" lang="ja-JP" altLang="en-US" sz="1600" dirty="0"/>
              <a:t>①</a:t>
            </a:r>
          </a:p>
        </p:txBody>
      </p:sp>
      <p:sp>
        <p:nvSpPr>
          <p:cNvPr id="27" name="テキスト ボックス 26">
            <a:extLst>
              <a:ext uri="{FF2B5EF4-FFF2-40B4-BE49-F238E27FC236}">
                <a16:creationId xmlns:a16="http://schemas.microsoft.com/office/drawing/2014/main" id="{B0F671B8-8226-45F2-B75A-2EB6B668A629}"/>
              </a:ext>
            </a:extLst>
          </p:cNvPr>
          <p:cNvSpPr txBox="1"/>
          <p:nvPr/>
        </p:nvSpPr>
        <p:spPr>
          <a:xfrm>
            <a:off x="3408338" y="5570463"/>
            <a:ext cx="577540" cy="338554"/>
          </a:xfrm>
          <a:prstGeom prst="rect">
            <a:avLst/>
          </a:prstGeom>
          <a:noFill/>
        </p:spPr>
        <p:txBody>
          <a:bodyPr wrap="square" rtlCol="0">
            <a:spAutoFit/>
          </a:bodyPr>
          <a:lstStyle/>
          <a:p>
            <a:pPr algn="ctr"/>
            <a:r>
              <a:rPr lang="ja-JP" altLang="en-US" sz="1600" dirty="0"/>
              <a:t>②</a:t>
            </a:r>
            <a:endParaRPr lang="en-US" altLang="ja-JP" sz="1600" dirty="0"/>
          </a:p>
        </p:txBody>
      </p:sp>
      <p:sp>
        <p:nvSpPr>
          <p:cNvPr id="28" name="テキスト ボックス 27">
            <a:extLst>
              <a:ext uri="{FF2B5EF4-FFF2-40B4-BE49-F238E27FC236}">
                <a16:creationId xmlns:a16="http://schemas.microsoft.com/office/drawing/2014/main" id="{20364C65-631C-42A4-8853-9FFFE57403A9}"/>
              </a:ext>
            </a:extLst>
          </p:cNvPr>
          <p:cNvSpPr txBox="1"/>
          <p:nvPr/>
        </p:nvSpPr>
        <p:spPr>
          <a:xfrm>
            <a:off x="4389963" y="4114356"/>
            <a:ext cx="577540" cy="338554"/>
          </a:xfrm>
          <a:prstGeom prst="rect">
            <a:avLst/>
          </a:prstGeom>
          <a:noFill/>
        </p:spPr>
        <p:txBody>
          <a:bodyPr wrap="square" rtlCol="0">
            <a:spAutoFit/>
          </a:bodyPr>
          <a:lstStyle/>
          <a:p>
            <a:pPr algn="ctr"/>
            <a:r>
              <a:rPr lang="ja-JP" altLang="en-US" sz="1600" dirty="0"/>
              <a:t>③</a:t>
            </a:r>
            <a:endParaRPr kumimoji="1" lang="ja-JP" altLang="en-US" sz="1600" dirty="0"/>
          </a:p>
        </p:txBody>
      </p:sp>
      <p:sp>
        <p:nvSpPr>
          <p:cNvPr id="29" name="テキスト ボックス 28">
            <a:extLst>
              <a:ext uri="{FF2B5EF4-FFF2-40B4-BE49-F238E27FC236}">
                <a16:creationId xmlns:a16="http://schemas.microsoft.com/office/drawing/2014/main" id="{2D8C5BF1-3AE8-4AE1-8407-C120D3201EA3}"/>
              </a:ext>
            </a:extLst>
          </p:cNvPr>
          <p:cNvSpPr txBox="1"/>
          <p:nvPr/>
        </p:nvSpPr>
        <p:spPr>
          <a:xfrm>
            <a:off x="4389963" y="5553688"/>
            <a:ext cx="577540" cy="338554"/>
          </a:xfrm>
          <a:prstGeom prst="rect">
            <a:avLst/>
          </a:prstGeom>
          <a:noFill/>
        </p:spPr>
        <p:txBody>
          <a:bodyPr wrap="square" rtlCol="0">
            <a:spAutoFit/>
          </a:bodyPr>
          <a:lstStyle/>
          <a:p>
            <a:pPr algn="ctr"/>
            <a:r>
              <a:rPr lang="ja-JP" altLang="en-US" sz="1600" dirty="0"/>
              <a:t>④</a:t>
            </a:r>
            <a:endParaRPr kumimoji="1" lang="ja-JP" altLang="en-US" sz="1600" dirty="0"/>
          </a:p>
        </p:txBody>
      </p:sp>
      <p:sp>
        <p:nvSpPr>
          <p:cNvPr id="34" name="テキスト ボックス 33">
            <a:extLst>
              <a:ext uri="{FF2B5EF4-FFF2-40B4-BE49-F238E27FC236}">
                <a16:creationId xmlns:a16="http://schemas.microsoft.com/office/drawing/2014/main" id="{1DC67AB0-C5B2-4304-933E-8717A124FE9B}"/>
              </a:ext>
            </a:extLst>
          </p:cNvPr>
          <p:cNvSpPr txBox="1"/>
          <p:nvPr/>
        </p:nvSpPr>
        <p:spPr>
          <a:xfrm>
            <a:off x="1456897" y="4018709"/>
            <a:ext cx="577540" cy="338554"/>
          </a:xfrm>
          <a:prstGeom prst="rect">
            <a:avLst/>
          </a:prstGeom>
          <a:noFill/>
        </p:spPr>
        <p:txBody>
          <a:bodyPr wrap="square" rtlCol="0">
            <a:spAutoFit/>
          </a:bodyPr>
          <a:lstStyle/>
          <a:p>
            <a:pPr algn="ctr"/>
            <a:r>
              <a:rPr kumimoji="1" lang="ja-JP" altLang="en-US" sz="1600" dirty="0"/>
              <a:t>①</a:t>
            </a:r>
          </a:p>
        </p:txBody>
      </p:sp>
      <p:sp>
        <p:nvSpPr>
          <p:cNvPr id="35" name="テキスト ボックス 34">
            <a:extLst>
              <a:ext uri="{FF2B5EF4-FFF2-40B4-BE49-F238E27FC236}">
                <a16:creationId xmlns:a16="http://schemas.microsoft.com/office/drawing/2014/main" id="{CD73EC82-9ABC-4AF4-9A90-5FA3A9E88766}"/>
              </a:ext>
            </a:extLst>
          </p:cNvPr>
          <p:cNvSpPr txBox="1"/>
          <p:nvPr/>
        </p:nvSpPr>
        <p:spPr>
          <a:xfrm>
            <a:off x="1456897" y="5609862"/>
            <a:ext cx="577540" cy="338554"/>
          </a:xfrm>
          <a:prstGeom prst="rect">
            <a:avLst/>
          </a:prstGeom>
          <a:noFill/>
        </p:spPr>
        <p:txBody>
          <a:bodyPr wrap="square" rtlCol="0">
            <a:spAutoFit/>
          </a:bodyPr>
          <a:lstStyle/>
          <a:p>
            <a:pPr algn="ctr"/>
            <a:r>
              <a:rPr lang="ja-JP" altLang="en-US" sz="1600" dirty="0"/>
              <a:t>②</a:t>
            </a:r>
            <a:endParaRPr lang="en-US" altLang="ja-JP" sz="1600" dirty="0"/>
          </a:p>
        </p:txBody>
      </p:sp>
      <p:sp>
        <p:nvSpPr>
          <p:cNvPr id="36" name="テキスト ボックス 35">
            <a:extLst>
              <a:ext uri="{FF2B5EF4-FFF2-40B4-BE49-F238E27FC236}">
                <a16:creationId xmlns:a16="http://schemas.microsoft.com/office/drawing/2014/main" id="{82DF5010-16F1-4C12-8E5C-728ED1CBA63E}"/>
              </a:ext>
            </a:extLst>
          </p:cNvPr>
          <p:cNvSpPr txBox="1"/>
          <p:nvPr/>
        </p:nvSpPr>
        <p:spPr>
          <a:xfrm>
            <a:off x="2195377" y="4014241"/>
            <a:ext cx="577540" cy="338554"/>
          </a:xfrm>
          <a:prstGeom prst="rect">
            <a:avLst/>
          </a:prstGeom>
          <a:noFill/>
        </p:spPr>
        <p:txBody>
          <a:bodyPr wrap="square" rtlCol="0">
            <a:spAutoFit/>
          </a:bodyPr>
          <a:lstStyle/>
          <a:p>
            <a:pPr algn="ctr"/>
            <a:r>
              <a:rPr lang="ja-JP" altLang="en-US" sz="1600" dirty="0"/>
              <a:t>③</a:t>
            </a:r>
            <a:endParaRPr kumimoji="1" lang="ja-JP" altLang="en-US" sz="1600" dirty="0"/>
          </a:p>
        </p:txBody>
      </p:sp>
      <p:sp>
        <p:nvSpPr>
          <p:cNvPr id="37" name="テキスト ボックス 36">
            <a:extLst>
              <a:ext uri="{FF2B5EF4-FFF2-40B4-BE49-F238E27FC236}">
                <a16:creationId xmlns:a16="http://schemas.microsoft.com/office/drawing/2014/main" id="{893B4684-CF3F-495A-8E70-B050B98F95DD}"/>
              </a:ext>
            </a:extLst>
          </p:cNvPr>
          <p:cNvSpPr txBox="1"/>
          <p:nvPr/>
        </p:nvSpPr>
        <p:spPr>
          <a:xfrm>
            <a:off x="2200062" y="5604993"/>
            <a:ext cx="577540" cy="338554"/>
          </a:xfrm>
          <a:prstGeom prst="rect">
            <a:avLst/>
          </a:prstGeom>
          <a:noFill/>
        </p:spPr>
        <p:txBody>
          <a:bodyPr wrap="square" rtlCol="0">
            <a:spAutoFit/>
          </a:bodyPr>
          <a:lstStyle/>
          <a:p>
            <a:pPr algn="ctr"/>
            <a:r>
              <a:rPr lang="ja-JP" altLang="en-US" sz="1600" dirty="0"/>
              <a:t>④</a:t>
            </a:r>
            <a:endParaRPr kumimoji="1" lang="ja-JP" altLang="en-US" sz="1600" dirty="0"/>
          </a:p>
        </p:txBody>
      </p:sp>
    </p:spTree>
    <p:extLst>
      <p:ext uri="{BB962C8B-B14F-4D97-AF65-F5344CB8AC3E}">
        <p14:creationId xmlns:p14="http://schemas.microsoft.com/office/powerpoint/2010/main" val="190533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E1653D-C053-4EF4-8887-B4822D479939}"/>
              </a:ext>
            </a:extLst>
          </p:cNvPr>
          <p:cNvSpPr>
            <a:spLocks noGrp="1"/>
          </p:cNvSpPr>
          <p:nvPr>
            <p:ph type="title"/>
          </p:nvPr>
        </p:nvSpPr>
        <p:spPr/>
        <p:txBody>
          <a:bodyPr/>
          <a:lstStyle/>
          <a:p>
            <a:r>
              <a:rPr lang="en-US" altLang="ja-JP" dirty="0"/>
              <a:t>i</a:t>
            </a:r>
            <a:r>
              <a:rPr kumimoji="1" lang="en-US" altLang="ja-JP" dirty="0"/>
              <a:t>f</a:t>
            </a:r>
            <a:r>
              <a:rPr lang="ja-JP" altLang="en-US" dirty="0"/>
              <a:t> </a:t>
            </a:r>
            <a:r>
              <a:rPr lang="en-US" altLang="ja-JP" dirty="0"/>
              <a:t>~</a:t>
            </a:r>
            <a:r>
              <a:rPr lang="ja-JP" altLang="en-US" dirty="0"/>
              <a:t> </a:t>
            </a:r>
            <a:r>
              <a:rPr lang="en-US" altLang="ja-JP" dirty="0"/>
              <a:t>else</a:t>
            </a:r>
            <a:r>
              <a:rPr kumimoji="1" lang="ja-JP" altLang="en-US" dirty="0"/>
              <a:t>文（構文）</a:t>
            </a:r>
          </a:p>
        </p:txBody>
      </p:sp>
      <p:sp>
        <p:nvSpPr>
          <p:cNvPr id="4" name="スライド番号プレースホルダー 3">
            <a:extLst>
              <a:ext uri="{FF2B5EF4-FFF2-40B4-BE49-F238E27FC236}">
                <a16:creationId xmlns:a16="http://schemas.microsoft.com/office/drawing/2014/main" id="{4F6B1049-6FC7-49D3-AAE2-B4C4C8927D93}"/>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17</a:t>
            </a:fld>
            <a:endParaRPr lang="ja-JP" altLang="en-US" dirty="0">
              <a:solidFill>
                <a:schemeClr val="tx1"/>
              </a:solidFill>
            </a:endParaRPr>
          </a:p>
        </p:txBody>
      </p:sp>
      <p:sp>
        <p:nvSpPr>
          <p:cNvPr id="7" name="テキスト ボックス 6">
            <a:extLst>
              <a:ext uri="{FF2B5EF4-FFF2-40B4-BE49-F238E27FC236}">
                <a16:creationId xmlns:a16="http://schemas.microsoft.com/office/drawing/2014/main" id="{547E3A85-5F6F-4434-AF41-051A460C7451}"/>
              </a:ext>
            </a:extLst>
          </p:cNvPr>
          <p:cNvSpPr txBox="1"/>
          <p:nvPr/>
        </p:nvSpPr>
        <p:spPr>
          <a:xfrm>
            <a:off x="262474" y="980728"/>
            <a:ext cx="5338598" cy="369332"/>
          </a:xfrm>
          <a:prstGeom prst="rect">
            <a:avLst/>
          </a:prstGeom>
          <a:noFill/>
        </p:spPr>
        <p:txBody>
          <a:bodyPr wrap="square" rtlCol="0">
            <a:spAutoFit/>
          </a:bodyPr>
          <a:lstStyle/>
          <a:p>
            <a:r>
              <a:rPr lang="ja-JP" altLang="en-US" dirty="0"/>
              <a:t>条件に合う場合と合わない場合の処理</a:t>
            </a:r>
            <a:endParaRPr kumimoji="1" lang="ja-JP" altLang="en-US" dirty="0"/>
          </a:p>
        </p:txBody>
      </p:sp>
      <p:grpSp>
        <p:nvGrpSpPr>
          <p:cNvPr id="8" name="グループ化 7">
            <a:extLst>
              <a:ext uri="{FF2B5EF4-FFF2-40B4-BE49-F238E27FC236}">
                <a16:creationId xmlns:a16="http://schemas.microsoft.com/office/drawing/2014/main" id="{DC7120C3-9992-4289-B144-8BA32AEE4E4F}"/>
              </a:ext>
            </a:extLst>
          </p:cNvPr>
          <p:cNvGrpSpPr/>
          <p:nvPr/>
        </p:nvGrpSpPr>
        <p:grpSpPr>
          <a:xfrm>
            <a:off x="5291053" y="2017394"/>
            <a:ext cx="4680520" cy="3250524"/>
            <a:chOff x="4448944" y="1340768"/>
            <a:chExt cx="4680520" cy="3250524"/>
          </a:xfrm>
        </p:grpSpPr>
        <p:sp>
          <p:nvSpPr>
            <p:cNvPr id="9" name="四角形: 角を丸くする 8">
              <a:extLst>
                <a:ext uri="{FF2B5EF4-FFF2-40B4-BE49-F238E27FC236}">
                  <a16:creationId xmlns:a16="http://schemas.microsoft.com/office/drawing/2014/main" id="{41D0B61A-E87A-460B-A926-D292AEF0CF87}"/>
                </a:ext>
              </a:extLst>
            </p:cNvPr>
            <p:cNvSpPr/>
            <p:nvPr/>
          </p:nvSpPr>
          <p:spPr>
            <a:xfrm>
              <a:off x="4448944" y="1340768"/>
              <a:ext cx="4104456" cy="3168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9F015C7-682E-432B-9771-05B484E41B3C}"/>
                </a:ext>
              </a:extLst>
            </p:cNvPr>
            <p:cNvSpPr txBox="1"/>
            <p:nvPr/>
          </p:nvSpPr>
          <p:spPr>
            <a:xfrm>
              <a:off x="4592960" y="1451971"/>
              <a:ext cx="4536504" cy="3139321"/>
            </a:xfrm>
            <a:prstGeom prst="rect">
              <a:avLst/>
            </a:prstGeom>
            <a:noFill/>
          </p:spPr>
          <p:txBody>
            <a:bodyPr wrap="square" rtlCol="0">
              <a:spAutoFit/>
            </a:bodyPr>
            <a:lstStyle/>
            <a:p>
              <a:r>
                <a:rPr kumimoji="1" lang="en-US" altLang="ja-JP" dirty="0"/>
                <a:t>[</a:t>
              </a:r>
              <a:r>
                <a:rPr kumimoji="1" lang="ja-JP" altLang="en-US" dirty="0"/>
                <a:t>書式</a:t>
              </a:r>
              <a:r>
                <a:rPr kumimoji="1" lang="en-US" altLang="ja-JP" dirty="0"/>
                <a:t>]</a:t>
              </a:r>
            </a:p>
            <a:p>
              <a:r>
                <a:rPr lang="en-US" altLang="ja-JP" dirty="0"/>
                <a:t>if </a:t>
              </a:r>
              <a:r>
                <a:rPr lang="ja-JP" altLang="en-US" dirty="0"/>
                <a:t>条件式：</a:t>
              </a:r>
              <a:endParaRPr lang="en-US" altLang="ja-JP" dirty="0"/>
            </a:p>
            <a:p>
              <a:r>
                <a:rPr lang="en-US" altLang="ja-JP" dirty="0"/>
                <a:t>     </a:t>
              </a:r>
              <a:r>
                <a:rPr lang="en-US" altLang="ja-JP" dirty="0">
                  <a:solidFill>
                    <a:schemeClr val="accent1"/>
                  </a:solidFill>
                </a:rPr>
                <a:t>#</a:t>
              </a:r>
              <a:r>
                <a:rPr lang="ja-JP" altLang="en-US" dirty="0">
                  <a:solidFill>
                    <a:schemeClr val="accent1"/>
                  </a:solidFill>
                </a:rPr>
                <a:t> 処理</a:t>
              </a:r>
              <a:r>
                <a:rPr lang="en-US" altLang="ja-JP" dirty="0">
                  <a:solidFill>
                    <a:schemeClr val="accent1"/>
                  </a:solidFill>
                </a:rPr>
                <a:t>A</a:t>
              </a:r>
            </a:p>
            <a:p>
              <a:r>
                <a:rPr kumimoji="1" lang="en-US" altLang="ja-JP" dirty="0"/>
                <a:t>     </a:t>
              </a:r>
              <a:r>
                <a:rPr lang="ja-JP" altLang="en-US" dirty="0"/>
                <a:t>ステートメント </a:t>
              </a:r>
              <a:r>
                <a:rPr lang="en-US" altLang="ja-JP" dirty="0"/>
                <a:t>a1</a:t>
              </a:r>
            </a:p>
            <a:p>
              <a:r>
                <a:rPr lang="en-US" altLang="ja-JP" dirty="0"/>
                <a:t>     </a:t>
              </a:r>
              <a:r>
                <a:rPr lang="ja-JP" altLang="en-US" dirty="0"/>
                <a:t>ステートメント </a:t>
              </a:r>
              <a:r>
                <a:rPr lang="en-US" altLang="ja-JP" dirty="0"/>
                <a:t>a2</a:t>
              </a:r>
            </a:p>
            <a:p>
              <a:r>
                <a:rPr lang="en-US" altLang="ja-JP" dirty="0"/>
                <a:t>else:</a:t>
              </a:r>
            </a:p>
            <a:p>
              <a:r>
                <a:rPr lang="en-US" altLang="ja-JP" dirty="0"/>
                <a:t>     </a:t>
              </a:r>
              <a:r>
                <a:rPr lang="en-US" altLang="ja-JP" dirty="0">
                  <a:solidFill>
                    <a:schemeClr val="accent1"/>
                  </a:solidFill>
                </a:rPr>
                <a:t># </a:t>
              </a:r>
              <a:r>
                <a:rPr lang="ja-JP" altLang="en-US" dirty="0">
                  <a:solidFill>
                    <a:schemeClr val="accent1"/>
                  </a:solidFill>
                </a:rPr>
                <a:t>処理</a:t>
              </a:r>
              <a:r>
                <a:rPr lang="en-US" altLang="ja-JP" dirty="0">
                  <a:solidFill>
                    <a:schemeClr val="accent1"/>
                  </a:solidFill>
                </a:rPr>
                <a:t>B</a:t>
              </a:r>
            </a:p>
            <a:p>
              <a:r>
                <a:rPr lang="ja-JP" altLang="en-US" dirty="0"/>
                <a:t>　　ステートメント </a:t>
              </a:r>
              <a:r>
                <a:rPr lang="en-US" altLang="ja-JP" dirty="0"/>
                <a:t>b1</a:t>
              </a:r>
            </a:p>
            <a:p>
              <a:r>
                <a:rPr lang="en-US" altLang="ja-JP" dirty="0"/>
                <a:t>     </a:t>
              </a:r>
              <a:r>
                <a:rPr lang="ja-JP" altLang="en-US" dirty="0"/>
                <a:t>ステートメント </a:t>
              </a:r>
              <a:r>
                <a:rPr lang="en-US" altLang="ja-JP" dirty="0"/>
                <a:t>b2</a:t>
              </a:r>
            </a:p>
            <a:p>
              <a:r>
                <a:rPr lang="en-US" altLang="ja-JP" dirty="0">
                  <a:solidFill>
                    <a:schemeClr val="accent1"/>
                  </a:solidFill>
                </a:rPr>
                <a:t># </a:t>
              </a:r>
              <a:r>
                <a:rPr lang="ja-JP" altLang="en-US" dirty="0">
                  <a:solidFill>
                    <a:schemeClr val="accent1"/>
                  </a:solidFill>
                </a:rPr>
                <a:t>インデントの終了</a:t>
              </a:r>
              <a:endParaRPr lang="en-US" altLang="ja-JP" dirty="0">
                <a:solidFill>
                  <a:schemeClr val="accent1"/>
                </a:solidFill>
              </a:endParaRPr>
            </a:p>
            <a:p>
              <a:endParaRPr lang="en-US" altLang="ja-JP" dirty="0"/>
            </a:p>
          </p:txBody>
        </p:sp>
      </p:grpSp>
      <p:sp>
        <p:nvSpPr>
          <p:cNvPr id="11" name="右中かっこ 10">
            <a:extLst>
              <a:ext uri="{FF2B5EF4-FFF2-40B4-BE49-F238E27FC236}">
                <a16:creationId xmlns:a16="http://schemas.microsoft.com/office/drawing/2014/main" id="{B7F553D2-DDB9-485B-9AE8-82869686DEDD}"/>
              </a:ext>
            </a:extLst>
          </p:cNvPr>
          <p:cNvSpPr/>
          <p:nvPr/>
        </p:nvSpPr>
        <p:spPr>
          <a:xfrm>
            <a:off x="7502263" y="2737474"/>
            <a:ext cx="186432" cy="79208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右中かっこ 11">
            <a:extLst>
              <a:ext uri="{FF2B5EF4-FFF2-40B4-BE49-F238E27FC236}">
                <a16:creationId xmlns:a16="http://schemas.microsoft.com/office/drawing/2014/main" id="{6C560259-D6E0-44D5-AEA8-8595DCC2AD1F}"/>
              </a:ext>
            </a:extLst>
          </p:cNvPr>
          <p:cNvSpPr/>
          <p:nvPr/>
        </p:nvSpPr>
        <p:spPr>
          <a:xfrm>
            <a:off x="7502263" y="3862080"/>
            <a:ext cx="186432" cy="79208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F20C7DA-CE37-4A8A-9F7C-27AD8FF886D5}"/>
              </a:ext>
            </a:extLst>
          </p:cNvPr>
          <p:cNvSpPr txBox="1"/>
          <p:nvPr/>
        </p:nvSpPr>
        <p:spPr>
          <a:xfrm>
            <a:off x="7850984" y="2641272"/>
            <a:ext cx="1399808" cy="830997"/>
          </a:xfrm>
          <a:prstGeom prst="rect">
            <a:avLst/>
          </a:prstGeom>
          <a:noFill/>
        </p:spPr>
        <p:txBody>
          <a:bodyPr wrap="square" rtlCol="0">
            <a:spAutoFit/>
          </a:bodyPr>
          <a:lstStyle/>
          <a:p>
            <a:r>
              <a:rPr kumimoji="1" lang="ja-JP" altLang="en-US" sz="1600" dirty="0">
                <a:solidFill>
                  <a:schemeClr val="accent1"/>
                </a:solidFill>
              </a:rPr>
              <a:t>条件式が</a:t>
            </a:r>
            <a:r>
              <a:rPr kumimoji="1" lang="en-US" altLang="ja-JP" sz="1600" dirty="0">
                <a:solidFill>
                  <a:schemeClr val="accent1"/>
                </a:solidFill>
              </a:rPr>
              <a:t>True</a:t>
            </a:r>
            <a:r>
              <a:rPr kumimoji="1" lang="ja-JP" altLang="en-US" sz="1600" dirty="0">
                <a:solidFill>
                  <a:schemeClr val="accent1"/>
                </a:solidFill>
              </a:rPr>
              <a:t>の</a:t>
            </a:r>
            <a:r>
              <a:rPr lang="ja-JP" altLang="en-US" sz="1600" dirty="0">
                <a:solidFill>
                  <a:schemeClr val="accent1"/>
                </a:solidFill>
              </a:rPr>
              <a:t>ときに実行する</a:t>
            </a:r>
            <a:endParaRPr kumimoji="1" lang="ja-JP" altLang="en-US" sz="1600" dirty="0">
              <a:solidFill>
                <a:schemeClr val="accent1"/>
              </a:solidFill>
            </a:endParaRPr>
          </a:p>
        </p:txBody>
      </p:sp>
      <p:sp>
        <p:nvSpPr>
          <p:cNvPr id="14" name="テキスト ボックス 13">
            <a:extLst>
              <a:ext uri="{FF2B5EF4-FFF2-40B4-BE49-F238E27FC236}">
                <a16:creationId xmlns:a16="http://schemas.microsoft.com/office/drawing/2014/main" id="{3E8E16FC-FB97-4681-A2E9-D46445482325}"/>
              </a:ext>
            </a:extLst>
          </p:cNvPr>
          <p:cNvSpPr txBox="1"/>
          <p:nvPr/>
        </p:nvSpPr>
        <p:spPr>
          <a:xfrm>
            <a:off x="7852465" y="3842625"/>
            <a:ext cx="1399808" cy="830997"/>
          </a:xfrm>
          <a:prstGeom prst="rect">
            <a:avLst/>
          </a:prstGeom>
          <a:noFill/>
        </p:spPr>
        <p:txBody>
          <a:bodyPr wrap="square" rtlCol="0">
            <a:spAutoFit/>
          </a:bodyPr>
          <a:lstStyle/>
          <a:p>
            <a:r>
              <a:rPr kumimoji="1" lang="ja-JP" altLang="en-US" sz="1600" dirty="0">
                <a:solidFill>
                  <a:schemeClr val="accent1"/>
                </a:solidFill>
              </a:rPr>
              <a:t>条件式が</a:t>
            </a:r>
            <a:r>
              <a:rPr lang="en-US" altLang="ja-JP" sz="1600" dirty="0">
                <a:solidFill>
                  <a:schemeClr val="accent1"/>
                </a:solidFill>
              </a:rPr>
              <a:t>False</a:t>
            </a:r>
            <a:r>
              <a:rPr kumimoji="1" lang="ja-JP" altLang="en-US" sz="1600" dirty="0">
                <a:solidFill>
                  <a:schemeClr val="accent1"/>
                </a:solidFill>
              </a:rPr>
              <a:t>の</a:t>
            </a:r>
            <a:r>
              <a:rPr lang="ja-JP" altLang="en-US" sz="1600" dirty="0">
                <a:solidFill>
                  <a:schemeClr val="accent1"/>
                </a:solidFill>
              </a:rPr>
              <a:t>ときに実行する</a:t>
            </a:r>
            <a:endParaRPr kumimoji="1" lang="ja-JP" altLang="en-US" sz="1600" dirty="0">
              <a:solidFill>
                <a:schemeClr val="accent1"/>
              </a:solidFill>
            </a:endParaRPr>
          </a:p>
        </p:txBody>
      </p:sp>
      <p:sp>
        <p:nvSpPr>
          <p:cNvPr id="15" name="テキスト ボックス 14">
            <a:extLst>
              <a:ext uri="{FF2B5EF4-FFF2-40B4-BE49-F238E27FC236}">
                <a16:creationId xmlns:a16="http://schemas.microsoft.com/office/drawing/2014/main" id="{EDC1E454-EF26-4CC1-80BA-B9F4604D5748}"/>
              </a:ext>
            </a:extLst>
          </p:cNvPr>
          <p:cNvSpPr txBox="1"/>
          <p:nvPr/>
        </p:nvSpPr>
        <p:spPr>
          <a:xfrm>
            <a:off x="262474" y="1758007"/>
            <a:ext cx="2444276" cy="369332"/>
          </a:xfrm>
          <a:prstGeom prst="rect">
            <a:avLst/>
          </a:prstGeom>
          <a:noFill/>
        </p:spPr>
        <p:txBody>
          <a:bodyPr wrap="square" rtlCol="0">
            <a:spAutoFit/>
          </a:bodyPr>
          <a:lstStyle/>
          <a:p>
            <a:r>
              <a:rPr kumimoji="1" lang="ja-JP" altLang="en-US" dirty="0"/>
              <a:t>＜フローチャート＞</a:t>
            </a:r>
          </a:p>
        </p:txBody>
      </p:sp>
      <p:grpSp>
        <p:nvGrpSpPr>
          <p:cNvPr id="55" name="グループ化 54">
            <a:extLst>
              <a:ext uri="{FF2B5EF4-FFF2-40B4-BE49-F238E27FC236}">
                <a16:creationId xmlns:a16="http://schemas.microsoft.com/office/drawing/2014/main" id="{53436997-7BCE-405E-AE89-405ABF2E7171}"/>
              </a:ext>
            </a:extLst>
          </p:cNvPr>
          <p:cNvGrpSpPr/>
          <p:nvPr/>
        </p:nvGrpSpPr>
        <p:grpSpPr>
          <a:xfrm>
            <a:off x="338146" y="2104546"/>
            <a:ext cx="4409532" cy="3100235"/>
            <a:chOff x="122581" y="2104546"/>
            <a:chExt cx="4409532" cy="3100235"/>
          </a:xfrm>
        </p:grpSpPr>
        <p:sp>
          <p:nvSpPr>
            <p:cNvPr id="53" name="正方形/長方形 52">
              <a:extLst>
                <a:ext uri="{FF2B5EF4-FFF2-40B4-BE49-F238E27FC236}">
                  <a16:creationId xmlns:a16="http://schemas.microsoft.com/office/drawing/2014/main" id="{442808A8-3736-4765-9A3B-56E11131C45F}"/>
                </a:ext>
              </a:extLst>
            </p:cNvPr>
            <p:cNvSpPr/>
            <p:nvPr/>
          </p:nvSpPr>
          <p:spPr>
            <a:xfrm>
              <a:off x="167679" y="2525913"/>
              <a:ext cx="4253272" cy="2081556"/>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判断 16">
              <a:extLst>
                <a:ext uri="{FF2B5EF4-FFF2-40B4-BE49-F238E27FC236}">
                  <a16:creationId xmlns:a16="http://schemas.microsoft.com/office/drawing/2014/main" id="{94E6CD4C-6159-47D2-A6DD-20E2B7B55AB3}"/>
                </a:ext>
              </a:extLst>
            </p:cNvPr>
            <p:cNvSpPr/>
            <p:nvPr/>
          </p:nvSpPr>
          <p:spPr>
            <a:xfrm>
              <a:off x="1452811" y="2799078"/>
              <a:ext cx="1512168" cy="6480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dirty="0"/>
            </a:p>
          </p:txBody>
        </p:sp>
        <p:sp>
          <p:nvSpPr>
            <p:cNvPr id="18" name="テキスト ボックス 17">
              <a:extLst>
                <a:ext uri="{FF2B5EF4-FFF2-40B4-BE49-F238E27FC236}">
                  <a16:creationId xmlns:a16="http://schemas.microsoft.com/office/drawing/2014/main" id="{0AC368CE-C83C-4F2D-8A07-1EDCC932761A}"/>
                </a:ext>
              </a:extLst>
            </p:cNvPr>
            <p:cNvSpPr txBox="1"/>
            <p:nvPr/>
          </p:nvSpPr>
          <p:spPr>
            <a:xfrm>
              <a:off x="1769228" y="2946784"/>
              <a:ext cx="1031981" cy="307777"/>
            </a:xfrm>
            <a:prstGeom prst="rect">
              <a:avLst/>
            </a:prstGeom>
            <a:noFill/>
          </p:spPr>
          <p:txBody>
            <a:bodyPr wrap="square" rtlCol="0">
              <a:spAutoFit/>
            </a:bodyPr>
            <a:lstStyle/>
            <a:p>
              <a:r>
                <a:rPr kumimoji="1" lang="en-US" altLang="ja-JP" sz="1400" dirty="0">
                  <a:solidFill>
                    <a:schemeClr val="bg1"/>
                  </a:solidFill>
                </a:rPr>
                <a:t>if </a:t>
              </a:r>
              <a:r>
                <a:rPr kumimoji="1" lang="ja-JP" altLang="en-US" sz="1400" dirty="0">
                  <a:solidFill>
                    <a:schemeClr val="bg1"/>
                  </a:solidFill>
                </a:rPr>
                <a:t>条件式：</a:t>
              </a:r>
            </a:p>
          </p:txBody>
        </p:sp>
        <p:cxnSp>
          <p:nvCxnSpPr>
            <p:cNvPr id="19" name="直線矢印コネクタ 18">
              <a:extLst>
                <a:ext uri="{FF2B5EF4-FFF2-40B4-BE49-F238E27FC236}">
                  <a16:creationId xmlns:a16="http://schemas.microsoft.com/office/drawing/2014/main" id="{4F0C8B18-4B32-4928-AB9B-3ECE1F0328B5}"/>
                </a:ext>
              </a:extLst>
            </p:cNvPr>
            <p:cNvCxnSpPr>
              <a:cxnSpLocks/>
              <a:endCxn id="36" idx="2"/>
            </p:cNvCxnSpPr>
            <p:nvPr/>
          </p:nvCxnSpPr>
          <p:spPr>
            <a:xfrm>
              <a:off x="948754" y="4445098"/>
              <a:ext cx="1181902"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918A4C0E-7305-4C9D-B6C6-9FC497EC4EB8}"/>
                </a:ext>
              </a:extLst>
            </p:cNvPr>
            <p:cNvSpPr txBox="1"/>
            <p:nvPr/>
          </p:nvSpPr>
          <p:spPr>
            <a:xfrm>
              <a:off x="3432448" y="2983476"/>
              <a:ext cx="1099665" cy="276999"/>
            </a:xfrm>
            <a:prstGeom prst="rect">
              <a:avLst/>
            </a:prstGeom>
            <a:noFill/>
          </p:spPr>
          <p:txBody>
            <a:bodyPr wrap="square" rtlCol="0">
              <a:spAutoFit/>
            </a:bodyPr>
            <a:lstStyle/>
            <a:p>
              <a:r>
                <a:rPr kumimoji="1" lang="en-US" altLang="ja-JP" sz="1200" dirty="0"/>
                <a:t>False</a:t>
              </a:r>
              <a:r>
                <a:rPr kumimoji="1" lang="ja-JP" altLang="en-US" sz="1200" dirty="0"/>
                <a:t>のとき</a:t>
              </a:r>
            </a:p>
          </p:txBody>
        </p:sp>
        <p:sp>
          <p:nvSpPr>
            <p:cNvPr id="21" name="四角形: 角を丸くする 20">
              <a:extLst>
                <a:ext uri="{FF2B5EF4-FFF2-40B4-BE49-F238E27FC236}">
                  <a16:creationId xmlns:a16="http://schemas.microsoft.com/office/drawing/2014/main" id="{49F56140-84D6-4CF0-B1FB-A3AE03E5E798}"/>
                </a:ext>
              </a:extLst>
            </p:cNvPr>
            <p:cNvSpPr/>
            <p:nvPr/>
          </p:nvSpPr>
          <p:spPr>
            <a:xfrm>
              <a:off x="2817823" y="3642656"/>
              <a:ext cx="1282585" cy="368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541D4FD4-87A8-409D-B6CC-965E81A4B5BA}"/>
                </a:ext>
              </a:extLst>
            </p:cNvPr>
            <p:cNvSpPr txBox="1"/>
            <p:nvPr/>
          </p:nvSpPr>
          <p:spPr>
            <a:xfrm>
              <a:off x="2890082" y="3662313"/>
              <a:ext cx="1157906" cy="307777"/>
            </a:xfrm>
            <a:prstGeom prst="rect">
              <a:avLst/>
            </a:prstGeom>
            <a:noFill/>
          </p:spPr>
          <p:txBody>
            <a:bodyPr wrap="square" rtlCol="0">
              <a:spAutoFit/>
            </a:bodyPr>
            <a:lstStyle/>
            <a:p>
              <a:pPr algn="ctr"/>
              <a:r>
                <a:rPr lang="en-US" altLang="ja-JP" sz="1400" dirty="0">
                  <a:solidFill>
                    <a:schemeClr val="bg1"/>
                  </a:solidFill>
                </a:rPr>
                <a:t>e</a:t>
              </a:r>
              <a:r>
                <a:rPr kumimoji="1" lang="en-US" altLang="ja-JP" sz="1400" dirty="0">
                  <a:solidFill>
                    <a:schemeClr val="bg1"/>
                  </a:solidFill>
                </a:rPr>
                <a:t>lse: </a:t>
              </a:r>
              <a:r>
                <a:rPr kumimoji="1" lang="ja-JP" altLang="en-US" sz="1400" dirty="0">
                  <a:solidFill>
                    <a:schemeClr val="bg1"/>
                  </a:solidFill>
                </a:rPr>
                <a:t>処理</a:t>
              </a:r>
              <a:r>
                <a:rPr kumimoji="1" lang="en-US" altLang="ja-JP" sz="1400" dirty="0">
                  <a:solidFill>
                    <a:schemeClr val="bg1"/>
                  </a:solidFill>
                </a:rPr>
                <a:t>B </a:t>
              </a:r>
              <a:endParaRPr kumimoji="1" lang="ja-JP" altLang="en-US" sz="1400" dirty="0">
                <a:solidFill>
                  <a:schemeClr val="bg1"/>
                </a:solidFill>
              </a:endParaRPr>
            </a:p>
          </p:txBody>
        </p:sp>
        <p:cxnSp>
          <p:nvCxnSpPr>
            <p:cNvPr id="27" name="直線コネクタ 26">
              <a:extLst>
                <a:ext uri="{FF2B5EF4-FFF2-40B4-BE49-F238E27FC236}">
                  <a16:creationId xmlns:a16="http://schemas.microsoft.com/office/drawing/2014/main" id="{17A7B1F7-4C69-4E67-A825-7A05D1166338}"/>
                </a:ext>
              </a:extLst>
            </p:cNvPr>
            <p:cNvCxnSpPr>
              <a:stCxn id="17" idx="3"/>
            </p:cNvCxnSpPr>
            <p:nvPr/>
          </p:nvCxnSpPr>
          <p:spPr>
            <a:xfrm flipV="1">
              <a:off x="2964979" y="3123113"/>
              <a:ext cx="504056" cy="1"/>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6A3392E7-D3D2-45B1-9434-EEBF421E3A80}"/>
                </a:ext>
              </a:extLst>
            </p:cNvPr>
            <p:cNvCxnSpPr>
              <a:cxnSpLocks/>
            </p:cNvCxnSpPr>
            <p:nvPr/>
          </p:nvCxnSpPr>
          <p:spPr>
            <a:xfrm>
              <a:off x="3469035" y="3123113"/>
              <a:ext cx="0" cy="509572"/>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D633497C-D3A6-45AF-82E4-FC52186347E3}"/>
                </a:ext>
              </a:extLst>
            </p:cNvPr>
            <p:cNvCxnSpPr/>
            <p:nvPr/>
          </p:nvCxnSpPr>
          <p:spPr>
            <a:xfrm flipV="1">
              <a:off x="948754" y="3128020"/>
              <a:ext cx="504056" cy="1"/>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ACF3B425-B349-4D79-94F9-65567125DC84}"/>
                </a:ext>
              </a:extLst>
            </p:cNvPr>
            <p:cNvCxnSpPr>
              <a:cxnSpLocks/>
            </p:cNvCxnSpPr>
            <p:nvPr/>
          </p:nvCxnSpPr>
          <p:spPr>
            <a:xfrm>
              <a:off x="948754" y="3123113"/>
              <a:ext cx="0" cy="509572"/>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31" name="四角形: 角を丸くする 30">
              <a:extLst>
                <a:ext uri="{FF2B5EF4-FFF2-40B4-BE49-F238E27FC236}">
                  <a16:creationId xmlns:a16="http://schemas.microsoft.com/office/drawing/2014/main" id="{B3C9BF25-8EAA-46A3-955E-6311A560A4B1}"/>
                </a:ext>
              </a:extLst>
            </p:cNvPr>
            <p:cNvSpPr/>
            <p:nvPr/>
          </p:nvSpPr>
          <p:spPr>
            <a:xfrm>
              <a:off x="317165" y="3629388"/>
              <a:ext cx="1282585" cy="368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CDFB57FC-1139-4163-81EC-0E2FA3A48AB7}"/>
                </a:ext>
              </a:extLst>
            </p:cNvPr>
            <p:cNvSpPr txBox="1"/>
            <p:nvPr/>
          </p:nvSpPr>
          <p:spPr>
            <a:xfrm>
              <a:off x="353694" y="3647364"/>
              <a:ext cx="1157906" cy="307777"/>
            </a:xfrm>
            <a:prstGeom prst="rect">
              <a:avLst/>
            </a:prstGeom>
            <a:noFill/>
          </p:spPr>
          <p:txBody>
            <a:bodyPr wrap="square" rtlCol="0">
              <a:spAutoFit/>
            </a:bodyPr>
            <a:lstStyle/>
            <a:p>
              <a:pPr algn="ctr"/>
              <a:r>
                <a:rPr kumimoji="1" lang="ja-JP" altLang="en-US" sz="1400" dirty="0">
                  <a:solidFill>
                    <a:schemeClr val="bg1"/>
                  </a:solidFill>
                </a:rPr>
                <a:t>処理</a:t>
              </a:r>
              <a:r>
                <a:rPr lang="en-US" altLang="ja-JP" sz="1400" dirty="0">
                  <a:solidFill>
                    <a:schemeClr val="bg1"/>
                  </a:solidFill>
                </a:rPr>
                <a:t>A</a:t>
              </a:r>
              <a:r>
                <a:rPr kumimoji="1" lang="en-US" altLang="ja-JP" sz="1400" dirty="0">
                  <a:solidFill>
                    <a:schemeClr val="bg1"/>
                  </a:solidFill>
                </a:rPr>
                <a:t> </a:t>
              </a:r>
              <a:endParaRPr kumimoji="1" lang="ja-JP" altLang="en-US" sz="1400" dirty="0">
                <a:solidFill>
                  <a:schemeClr val="bg1"/>
                </a:solidFill>
              </a:endParaRPr>
            </a:p>
          </p:txBody>
        </p:sp>
        <p:cxnSp>
          <p:nvCxnSpPr>
            <p:cNvPr id="34" name="直線コネクタ 33">
              <a:extLst>
                <a:ext uri="{FF2B5EF4-FFF2-40B4-BE49-F238E27FC236}">
                  <a16:creationId xmlns:a16="http://schemas.microsoft.com/office/drawing/2014/main" id="{10ECCEDA-10F7-4C8E-A975-41410BC91C4B}"/>
                </a:ext>
              </a:extLst>
            </p:cNvPr>
            <p:cNvCxnSpPr>
              <a:cxnSpLocks/>
            </p:cNvCxnSpPr>
            <p:nvPr/>
          </p:nvCxnSpPr>
          <p:spPr>
            <a:xfrm flipH="1">
              <a:off x="958458" y="4011583"/>
              <a:ext cx="1" cy="433515"/>
            </a:xfrm>
            <a:prstGeom prst="line">
              <a:avLst/>
            </a:prstGeom>
            <a:ln w="15875"/>
          </p:spPr>
          <p:style>
            <a:lnRef idx="1">
              <a:schemeClr val="dk1"/>
            </a:lnRef>
            <a:fillRef idx="0">
              <a:schemeClr val="dk1"/>
            </a:fillRef>
            <a:effectRef idx="0">
              <a:schemeClr val="dk1"/>
            </a:effectRef>
            <a:fontRef idx="minor">
              <a:schemeClr val="tx1"/>
            </a:fontRef>
          </p:style>
        </p:cxnSp>
        <p:sp>
          <p:nvSpPr>
            <p:cNvPr id="36" name="楕円 35">
              <a:extLst>
                <a:ext uri="{FF2B5EF4-FFF2-40B4-BE49-F238E27FC236}">
                  <a16:creationId xmlns:a16="http://schemas.microsoft.com/office/drawing/2014/main" id="{F46C82EC-4499-4179-8450-2572FBAA5D6A}"/>
                </a:ext>
              </a:extLst>
            </p:cNvPr>
            <p:cNvSpPr/>
            <p:nvPr/>
          </p:nvSpPr>
          <p:spPr>
            <a:xfrm>
              <a:off x="2130656" y="4373092"/>
              <a:ext cx="144012" cy="1440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4F6CD284-CFD8-41A7-A780-E1689C0D4D1A}"/>
                </a:ext>
              </a:extLst>
            </p:cNvPr>
            <p:cNvCxnSpPr>
              <a:cxnSpLocks/>
              <a:endCxn id="36" idx="6"/>
            </p:cNvCxnSpPr>
            <p:nvPr/>
          </p:nvCxnSpPr>
          <p:spPr>
            <a:xfrm flipH="1">
              <a:off x="2274668" y="4445098"/>
              <a:ext cx="120115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73E1C955-ED48-4055-9EF7-FD18027E487A}"/>
                </a:ext>
              </a:extLst>
            </p:cNvPr>
            <p:cNvCxnSpPr>
              <a:cxnSpLocks/>
            </p:cNvCxnSpPr>
            <p:nvPr/>
          </p:nvCxnSpPr>
          <p:spPr>
            <a:xfrm flipH="1">
              <a:off x="3465313" y="4011583"/>
              <a:ext cx="1" cy="433515"/>
            </a:xfrm>
            <a:prstGeom prst="line">
              <a:avLst/>
            </a:prstGeom>
            <a:ln w="15875"/>
          </p:spPr>
          <p:style>
            <a:lnRef idx="1">
              <a:schemeClr val="dk1"/>
            </a:lnRef>
            <a:fillRef idx="0">
              <a:schemeClr val="dk1"/>
            </a:fillRef>
            <a:effectRef idx="0">
              <a:schemeClr val="dk1"/>
            </a:effectRef>
            <a:fontRef idx="minor">
              <a:schemeClr val="tx1"/>
            </a:fontRef>
          </p:style>
        </p:cxnSp>
        <p:cxnSp>
          <p:nvCxnSpPr>
            <p:cNvPr id="45" name="直線矢印コネクタ 44">
              <a:extLst>
                <a:ext uri="{FF2B5EF4-FFF2-40B4-BE49-F238E27FC236}">
                  <a16:creationId xmlns:a16="http://schemas.microsoft.com/office/drawing/2014/main" id="{63A25131-A596-464F-885F-76EF1365C585}"/>
                </a:ext>
              </a:extLst>
            </p:cNvPr>
            <p:cNvCxnSpPr>
              <a:cxnSpLocks/>
            </p:cNvCxnSpPr>
            <p:nvPr/>
          </p:nvCxnSpPr>
          <p:spPr>
            <a:xfrm>
              <a:off x="2202662" y="4517104"/>
              <a:ext cx="0" cy="43205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DE72801A-5124-41F9-8AB7-8B72053B227A}"/>
                </a:ext>
              </a:extLst>
            </p:cNvPr>
            <p:cNvCxnSpPr>
              <a:cxnSpLocks/>
            </p:cNvCxnSpPr>
            <p:nvPr/>
          </p:nvCxnSpPr>
          <p:spPr>
            <a:xfrm>
              <a:off x="2206499" y="2381545"/>
              <a:ext cx="0" cy="417533"/>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ECFEAD99-C8DB-4DF5-84BA-366C066F464E}"/>
                </a:ext>
              </a:extLst>
            </p:cNvPr>
            <p:cNvSpPr txBox="1"/>
            <p:nvPr/>
          </p:nvSpPr>
          <p:spPr>
            <a:xfrm>
              <a:off x="1732794" y="4629126"/>
              <a:ext cx="1944205" cy="276999"/>
            </a:xfrm>
            <a:prstGeom prst="rect">
              <a:avLst/>
            </a:prstGeom>
            <a:noFill/>
          </p:spPr>
          <p:txBody>
            <a:bodyPr wrap="square" rtlCol="0">
              <a:spAutoFit/>
            </a:bodyPr>
            <a:lstStyle/>
            <a:p>
              <a:pPr lvl="1" algn="r"/>
              <a:r>
                <a:rPr lang="en-US" altLang="ja-JP" sz="1200" dirty="0"/>
                <a:t>i</a:t>
              </a:r>
              <a:r>
                <a:rPr kumimoji="1" lang="en-US" altLang="ja-JP" sz="1200" dirty="0"/>
                <a:t>f~ else</a:t>
              </a:r>
              <a:r>
                <a:rPr lang="ja-JP" altLang="en-US" sz="1200" dirty="0"/>
                <a:t>文を抜ける</a:t>
              </a:r>
              <a:endParaRPr kumimoji="1" lang="ja-JP" altLang="en-US" sz="1200" dirty="0"/>
            </a:p>
          </p:txBody>
        </p:sp>
        <p:sp>
          <p:nvSpPr>
            <p:cNvPr id="51" name="テキスト ボックス 50">
              <a:extLst>
                <a:ext uri="{FF2B5EF4-FFF2-40B4-BE49-F238E27FC236}">
                  <a16:creationId xmlns:a16="http://schemas.microsoft.com/office/drawing/2014/main" id="{AE56BA9D-5CA7-40EF-9711-B2821E5BE046}"/>
                </a:ext>
              </a:extLst>
            </p:cNvPr>
            <p:cNvSpPr txBox="1"/>
            <p:nvPr/>
          </p:nvSpPr>
          <p:spPr>
            <a:xfrm>
              <a:off x="1741040" y="2104546"/>
              <a:ext cx="936102" cy="276999"/>
            </a:xfrm>
            <a:prstGeom prst="rect">
              <a:avLst/>
            </a:prstGeom>
            <a:noFill/>
          </p:spPr>
          <p:txBody>
            <a:bodyPr wrap="square" rtlCol="0">
              <a:spAutoFit/>
            </a:bodyPr>
            <a:lstStyle/>
            <a:p>
              <a:pPr algn="ctr"/>
              <a:r>
                <a:rPr kumimoji="1" lang="ja-JP" altLang="en-US" sz="1200" dirty="0">
                  <a:solidFill>
                    <a:schemeClr val="tx2"/>
                  </a:solidFill>
                </a:rPr>
                <a:t>開始</a:t>
              </a:r>
            </a:p>
          </p:txBody>
        </p:sp>
        <p:sp>
          <p:nvSpPr>
            <p:cNvPr id="52" name="テキスト ボックス 51">
              <a:extLst>
                <a:ext uri="{FF2B5EF4-FFF2-40B4-BE49-F238E27FC236}">
                  <a16:creationId xmlns:a16="http://schemas.microsoft.com/office/drawing/2014/main" id="{69E84B6A-3216-4198-92DF-0991FF1D3882}"/>
                </a:ext>
              </a:extLst>
            </p:cNvPr>
            <p:cNvSpPr txBox="1"/>
            <p:nvPr/>
          </p:nvSpPr>
          <p:spPr>
            <a:xfrm>
              <a:off x="1741040" y="4927782"/>
              <a:ext cx="936102" cy="276999"/>
            </a:xfrm>
            <a:prstGeom prst="rect">
              <a:avLst/>
            </a:prstGeom>
            <a:noFill/>
          </p:spPr>
          <p:txBody>
            <a:bodyPr wrap="square" rtlCol="0">
              <a:spAutoFit/>
            </a:bodyPr>
            <a:lstStyle/>
            <a:p>
              <a:pPr algn="ctr"/>
              <a:r>
                <a:rPr kumimoji="1" lang="ja-JP" altLang="en-US" sz="1200" dirty="0">
                  <a:solidFill>
                    <a:schemeClr val="tx2"/>
                  </a:solidFill>
                </a:rPr>
                <a:t>終了</a:t>
              </a:r>
            </a:p>
          </p:txBody>
        </p:sp>
        <p:sp>
          <p:nvSpPr>
            <p:cNvPr id="54" name="テキスト ボックス 53">
              <a:extLst>
                <a:ext uri="{FF2B5EF4-FFF2-40B4-BE49-F238E27FC236}">
                  <a16:creationId xmlns:a16="http://schemas.microsoft.com/office/drawing/2014/main" id="{952434D4-B5CE-4E67-92D9-7D406AEC4FF6}"/>
                </a:ext>
              </a:extLst>
            </p:cNvPr>
            <p:cNvSpPr txBox="1"/>
            <p:nvPr/>
          </p:nvSpPr>
          <p:spPr>
            <a:xfrm>
              <a:off x="122581" y="2990498"/>
              <a:ext cx="1099665" cy="276999"/>
            </a:xfrm>
            <a:prstGeom prst="rect">
              <a:avLst/>
            </a:prstGeom>
            <a:noFill/>
          </p:spPr>
          <p:txBody>
            <a:bodyPr wrap="square" rtlCol="0">
              <a:spAutoFit/>
            </a:bodyPr>
            <a:lstStyle/>
            <a:p>
              <a:r>
                <a:rPr kumimoji="1" lang="en-US" altLang="ja-JP" sz="1200" dirty="0"/>
                <a:t>True</a:t>
              </a:r>
              <a:r>
                <a:rPr kumimoji="1" lang="ja-JP" altLang="en-US" sz="1200" dirty="0"/>
                <a:t>のとき</a:t>
              </a:r>
            </a:p>
          </p:txBody>
        </p:sp>
      </p:grpSp>
    </p:spTree>
    <p:extLst>
      <p:ext uri="{BB962C8B-B14F-4D97-AF65-F5344CB8AC3E}">
        <p14:creationId xmlns:p14="http://schemas.microsoft.com/office/powerpoint/2010/main" val="1062083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6FB559-96CD-47C5-A84F-38B710228975}"/>
              </a:ext>
            </a:extLst>
          </p:cNvPr>
          <p:cNvSpPr>
            <a:spLocks noGrp="1"/>
          </p:cNvSpPr>
          <p:nvPr>
            <p:ph type="title"/>
          </p:nvPr>
        </p:nvSpPr>
        <p:spPr>
          <a:xfrm>
            <a:off x="262474" y="1"/>
            <a:ext cx="8578958" cy="684213"/>
          </a:xfrm>
        </p:spPr>
        <p:txBody>
          <a:bodyPr/>
          <a:lstStyle/>
          <a:p>
            <a:r>
              <a:rPr kumimoji="1" lang="ja-JP" altLang="en-US" dirty="0"/>
              <a:t>プルダウン抵抗について</a:t>
            </a:r>
          </a:p>
        </p:txBody>
      </p:sp>
      <p:sp>
        <p:nvSpPr>
          <p:cNvPr id="4" name="スライド番号プレースホルダー 3">
            <a:extLst>
              <a:ext uri="{FF2B5EF4-FFF2-40B4-BE49-F238E27FC236}">
                <a16:creationId xmlns:a16="http://schemas.microsoft.com/office/drawing/2014/main" id="{8B392A30-FB4B-4B31-9D4D-E9E48C4121AC}"/>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18</a:t>
            </a:fld>
            <a:endParaRPr lang="ja-JP" altLang="en-US" dirty="0">
              <a:solidFill>
                <a:schemeClr val="tx1"/>
              </a:solidFill>
            </a:endParaRPr>
          </a:p>
        </p:txBody>
      </p:sp>
      <p:pic>
        <p:nvPicPr>
          <p:cNvPr id="6" name="図 5">
            <a:extLst>
              <a:ext uri="{FF2B5EF4-FFF2-40B4-BE49-F238E27FC236}">
                <a16:creationId xmlns:a16="http://schemas.microsoft.com/office/drawing/2014/main" id="{538A0429-54AD-4A77-802C-C31D282E274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rot="151714">
            <a:off x="474312" y="984742"/>
            <a:ext cx="3519660" cy="3323009"/>
          </a:xfrm>
          <a:prstGeom prst="rect">
            <a:avLst/>
          </a:prstGeom>
        </p:spPr>
      </p:pic>
      <p:pic>
        <p:nvPicPr>
          <p:cNvPr id="8" name="図 7">
            <a:extLst>
              <a:ext uri="{FF2B5EF4-FFF2-40B4-BE49-F238E27FC236}">
                <a16:creationId xmlns:a16="http://schemas.microsoft.com/office/drawing/2014/main" id="{8E473F80-501D-428E-AE23-36C7AFC1375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673271" y="764704"/>
            <a:ext cx="3384376" cy="2592288"/>
          </a:xfrm>
          <a:prstGeom prst="rect">
            <a:avLst/>
          </a:prstGeom>
        </p:spPr>
      </p:pic>
      <p:sp>
        <p:nvSpPr>
          <p:cNvPr id="9" name="テキスト ボックス 8">
            <a:extLst>
              <a:ext uri="{FF2B5EF4-FFF2-40B4-BE49-F238E27FC236}">
                <a16:creationId xmlns:a16="http://schemas.microsoft.com/office/drawing/2014/main" id="{B877AE4A-A0D8-4ECA-A6DE-37EE7ED2E8A0}"/>
              </a:ext>
            </a:extLst>
          </p:cNvPr>
          <p:cNvSpPr txBox="1"/>
          <p:nvPr/>
        </p:nvSpPr>
        <p:spPr>
          <a:xfrm>
            <a:off x="469946" y="4383773"/>
            <a:ext cx="3528392" cy="338554"/>
          </a:xfrm>
          <a:prstGeom prst="rect">
            <a:avLst/>
          </a:prstGeom>
          <a:noFill/>
        </p:spPr>
        <p:txBody>
          <a:bodyPr wrap="square" rtlCol="0">
            <a:spAutoFit/>
          </a:bodyPr>
          <a:lstStyle/>
          <a:p>
            <a:pPr algn="ctr"/>
            <a:r>
              <a:rPr kumimoji="1" lang="ja-JP" altLang="en-US" sz="1600" dirty="0"/>
              <a:t>①タクトスイッチの誤った使用例</a:t>
            </a:r>
          </a:p>
        </p:txBody>
      </p:sp>
      <p:sp>
        <p:nvSpPr>
          <p:cNvPr id="10" name="テキスト ボックス 9">
            <a:extLst>
              <a:ext uri="{FF2B5EF4-FFF2-40B4-BE49-F238E27FC236}">
                <a16:creationId xmlns:a16="http://schemas.microsoft.com/office/drawing/2014/main" id="{C2AC239C-4E78-40FC-A68C-B3BEF31D2F3E}"/>
              </a:ext>
            </a:extLst>
          </p:cNvPr>
          <p:cNvSpPr txBox="1"/>
          <p:nvPr/>
        </p:nvSpPr>
        <p:spPr>
          <a:xfrm>
            <a:off x="4953000" y="3284984"/>
            <a:ext cx="4584641" cy="338554"/>
          </a:xfrm>
          <a:prstGeom prst="rect">
            <a:avLst/>
          </a:prstGeom>
          <a:noFill/>
        </p:spPr>
        <p:txBody>
          <a:bodyPr wrap="square" rtlCol="0">
            <a:spAutoFit/>
          </a:bodyPr>
          <a:lstStyle/>
          <a:p>
            <a:pPr algn="ctr"/>
            <a:r>
              <a:rPr kumimoji="1" lang="ja-JP" altLang="en-US" sz="1600" dirty="0"/>
              <a:t>②タクトスイッチと</a:t>
            </a:r>
            <a:r>
              <a:rPr kumimoji="1" lang="ja-JP" altLang="en-US" sz="1600" dirty="0">
                <a:solidFill>
                  <a:schemeClr val="accent1"/>
                </a:solidFill>
              </a:rPr>
              <a:t>プルダウン抵抗</a:t>
            </a:r>
            <a:r>
              <a:rPr kumimoji="1" lang="ja-JP" altLang="en-US" sz="1600" dirty="0"/>
              <a:t>を用いた使用例</a:t>
            </a:r>
          </a:p>
        </p:txBody>
      </p:sp>
      <p:sp>
        <p:nvSpPr>
          <p:cNvPr id="3" name="矢印: 左カーブ 2">
            <a:extLst>
              <a:ext uri="{FF2B5EF4-FFF2-40B4-BE49-F238E27FC236}">
                <a16:creationId xmlns:a16="http://schemas.microsoft.com/office/drawing/2014/main" id="{70A8D756-32BD-4D11-B725-04D05D0FE1E1}"/>
              </a:ext>
            </a:extLst>
          </p:cNvPr>
          <p:cNvSpPr/>
          <p:nvPr/>
        </p:nvSpPr>
        <p:spPr>
          <a:xfrm>
            <a:off x="3800872" y="3645024"/>
            <a:ext cx="648072" cy="1800200"/>
          </a:xfrm>
          <a:prstGeom prst="curved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045E847A-5638-4C90-BEAE-51701C2879D2}"/>
              </a:ext>
            </a:extLst>
          </p:cNvPr>
          <p:cNvSpPr txBox="1"/>
          <p:nvPr/>
        </p:nvSpPr>
        <p:spPr>
          <a:xfrm>
            <a:off x="704528" y="5106670"/>
            <a:ext cx="3024336" cy="830997"/>
          </a:xfrm>
          <a:prstGeom prst="rect">
            <a:avLst/>
          </a:prstGeom>
          <a:noFill/>
        </p:spPr>
        <p:txBody>
          <a:bodyPr wrap="square" rtlCol="0">
            <a:spAutoFit/>
          </a:bodyPr>
          <a:lstStyle/>
          <a:p>
            <a:r>
              <a:rPr kumimoji="1" lang="en-US" altLang="ja-JP" sz="1600" dirty="0"/>
              <a:t>※</a:t>
            </a:r>
            <a:r>
              <a:rPr kumimoji="1" lang="ja-JP" altLang="en-US" sz="1600" dirty="0"/>
              <a:t>大電流が流れると</a:t>
            </a:r>
            <a:r>
              <a:rPr lang="en-US" altLang="ja-JP" sz="1600" dirty="0"/>
              <a:t>Raspberry Pi</a:t>
            </a:r>
            <a:r>
              <a:rPr lang="ja-JP" altLang="en-US" sz="1600" dirty="0"/>
              <a:t>が強制的に再起動してしまい故障の原因になるので注意！</a:t>
            </a:r>
            <a:endParaRPr kumimoji="1" lang="ja-JP" altLang="en-US" sz="1600" dirty="0"/>
          </a:p>
        </p:txBody>
      </p:sp>
      <p:pic>
        <p:nvPicPr>
          <p:cNvPr id="14" name="図 13">
            <a:extLst>
              <a:ext uri="{FF2B5EF4-FFF2-40B4-BE49-F238E27FC236}">
                <a16:creationId xmlns:a16="http://schemas.microsoft.com/office/drawing/2014/main" id="{8116EBE1-F401-46A7-9E36-A9052B8B9E3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616304" y="3564502"/>
            <a:ext cx="4803319" cy="3105896"/>
          </a:xfrm>
          <a:prstGeom prst="rect">
            <a:avLst/>
          </a:prstGeom>
        </p:spPr>
      </p:pic>
    </p:spTree>
    <p:extLst>
      <p:ext uri="{BB962C8B-B14F-4D97-AF65-F5344CB8AC3E}">
        <p14:creationId xmlns:p14="http://schemas.microsoft.com/office/powerpoint/2010/main" val="3016154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C4D048-513E-4BBA-88CF-1A128B939FE5}"/>
              </a:ext>
            </a:extLst>
          </p:cNvPr>
          <p:cNvSpPr>
            <a:spLocks noGrp="1"/>
          </p:cNvSpPr>
          <p:nvPr>
            <p:ph type="title"/>
          </p:nvPr>
        </p:nvSpPr>
        <p:spPr>
          <a:xfrm>
            <a:off x="262474" y="1"/>
            <a:ext cx="9515062" cy="684213"/>
          </a:xfrm>
        </p:spPr>
        <p:txBody>
          <a:bodyPr/>
          <a:lstStyle/>
          <a:p>
            <a:r>
              <a:rPr kumimoji="1" lang="en-US" altLang="ja-JP" sz="3200" dirty="0"/>
              <a:t>Raspberry Pi</a:t>
            </a:r>
            <a:r>
              <a:rPr kumimoji="1" lang="ja-JP" altLang="en-US" sz="3200" dirty="0"/>
              <a:t>内部のプルダウン抵抗の利用</a:t>
            </a:r>
          </a:p>
        </p:txBody>
      </p:sp>
      <p:sp>
        <p:nvSpPr>
          <p:cNvPr id="4" name="スライド番号プレースホルダー 3">
            <a:extLst>
              <a:ext uri="{FF2B5EF4-FFF2-40B4-BE49-F238E27FC236}">
                <a16:creationId xmlns:a16="http://schemas.microsoft.com/office/drawing/2014/main" id="{4E927CD8-C0EC-4A91-9A64-0B94597558F4}"/>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19</a:t>
            </a:fld>
            <a:endParaRPr lang="ja-JP" altLang="en-US" dirty="0">
              <a:solidFill>
                <a:schemeClr val="tx1"/>
              </a:solidFill>
            </a:endParaRPr>
          </a:p>
        </p:txBody>
      </p:sp>
      <p:sp>
        <p:nvSpPr>
          <p:cNvPr id="7" name="テキスト ボックス 6">
            <a:extLst>
              <a:ext uri="{FF2B5EF4-FFF2-40B4-BE49-F238E27FC236}">
                <a16:creationId xmlns:a16="http://schemas.microsoft.com/office/drawing/2014/main" id="{3CE3F7A0-E804-4E6A-8C62-C5F8EEF009C1}"/>
              </a:ext>
            </a:extLst>
          </p:cNvPr>
          <p:cNvSpPr txBox="1"/>
          <p:nvPr/>
        </p:nvSpPr>
        <p:spPr>
          <a:xfrm>
            <a:off x="6105128" y="3621282"/>
            <a:ext cx="3456384" cy="338554"/>
          </a:xfrm>
          <a:prstGeom prst="rect">
            <a:avLst/>
          </a:prstGeom>
          <a:noFill/>
        </p:spPr>
        <p:txBody>
          <a:bodyPr wrap="square" rtlCol="0">
            <a:spAutoFit/>
          </a:bodyPr>
          <a:lstStyle/>
          <a:p>
            <a:pPr algn="ctr"/>
            <a:r>
              <a:rPr kumimoji="1" lang="ja-JP" altLang="en-US" sz="1600" dirty="0"/>
              <a:t>プルダウン抵抗を取り除いた回路</a:t>
            </a:r>
          </a:p>
        </p:txBody>
      </p:sp>
      <p:sp>
        <p:nvSpPr>
          <p:cNvPr id="8" name="テキスト ボックス 7">
            <a:extLst>
              <a:ext uri="{FF2B5EF4-FFF2-40B4-BE49-F238E27FC236}">
                <a16:creationId xmlns:a16="http://schemas.microsoft.com/office/drawing/2014/main" id="{27DA7DBB-C315-44B1-9D42-40F32F927363}"/>
              </a:ext>
            </a:extLst>
          </p:cNvPr>
          <p:cNvSpPr txBox="1"/>
          <p:nvPr/>
        </p:nvSpPr>
        <p:spPr>
          <a:xfrm>
            <a:off x="214653" y="993502"/>
            <a:ext cx="4954371" cy="923330"/>
          </a:xfrm>
          <a:prstGeom prst="rect">
            <a:avLst/>
          </a:prstGeom>
          <a:noFill/>
        </p:spPr>
        <p:txBody>
          <a:bodyPr wrap="square" rtlCol="0">
            <a:spAutoFit/>
          </a:bodyPr>
          <a:lstStyle/>
          <a:p>
            <a:r>
              <a:rPr kumimoji="1" lang="ja-JP" altLang="en-US" dirty="0"/>
              <a:t>プルダウン抵抗やプルアップ抵抗は</a:t>
            </a:r>
            <a:r>
              <a:rPr kumimoji="1" lang="en-US" altLang="ja-JP" dirty="0"/>
              <a:t>Raspberry Pi</a:t>
            </a:r>
            <a:r>
              <a:rPr kumimoji="1" lang="ja-JP" altLang="en-US" dirty="0"/>
              <a:t>内部にあらかじめ用意された抵抗を有効にすることで実現できる。</a:t>
            </a:r>
          </a:p>
        </p:txBody>
      </p:sp>
      <p:grpSp>
        <p:nvGrpSpPr>
          <p:cNvPr id="13" name="グループ化 12">
            <a:extLst>
              <a:ext uri="{FF2B5EF4-FFF2-40B4-BE49-F238E27FC236}">
                <a16:creationId xmlns:a16="http://schemas.microsoft.com/office/drawing/2014/main" id="{59A4342D-2A60-4D5A-BB8E-41BB8DD8ECCA}"/>
              </a:ext>
            </a:extLst>
          </p:cNvPr>
          <p:cNvGrpSpPr/>
          <p:nvPr/>
        </p:nvGrpSpPr>
        <p:grpSpPr>
          <a:xfrm>
            <a:off x="344488" y="4035157"/>
            <a:ext cx="7416824" cy="1266051"/>
            <a:chOff x="344488" y="4437112"/>
            <a:chExt cx="7416824" cy="1266051"/>
          </a:xfrm>
        </p:grpSpPr>
        <p:sp>
          <p:nvSpPr>
            <p:cNvPr id="9" name="テキスト ボックス 8">
              <a:extLst>
                <a:ext uri="{FF2B5EF4-FFF2-40B4-BE49-F238E27FC236}">
                  <a16:creationId xmlns:a16="http://schemas.microsoft.com/office/drawing/2014/main" id="{F7AA871C-92A0-466C-BD6F-E5269EB01382}"/>
                </a:ext>
              </a:extLst>
            </p:cNvPr>
            <p:cNvSpPr txBox="1"/>
            <p:nvPr/>
          </p:nvSpPr>
          <p:spPr>
            <a:xfrm>
              <a:off x="344488" y="4437112"/>
              <a:ext cx="7344816" cy="369332"/>
            </a:xfrm>
            <a:prstGeom prst="rect">
              <a:avLst/>
            </a:prstGeom>
            <a:solidFill>
              <a:schemeClr val="accent6">
                <a:lumMod val="40000"/>
                <a:lumOff val="60000"/>
              </a:schemeClr>
            </a:solidFill>
          </p:spPr>
          <p:txBody>
            <a:bodyPr wrap="square" rtlCol="0">
              <a:spAutoFit/>
            </a:bodyPr>
            <a:lstStyle/>
            <a:p>
              <a:r>
                <a:rPr kumimoji="1" lang="en-US" altLang="ja-JP" dirty="0"/>
                <a:t>6</a:t>
              </a:r>
              <a:r>
                <a:rPr kumimoji="1" lang="ja-JP" altLang="en-US" dirty="0"/>
                <a:t>行目</a:t>
              </a:r>
              <a:r>
                <a:rPr lang="ja-JP" altLang="en-US" dirty="0"/>
                <a:t>：</a:t>
              </a:r>
              <a:r>
                <a:rPr kumimoji="1" lang="en-US" altLang="ja-JP" dirty="0" err="1"/>
                <a:t>GPIO.setup</a:t>
              </a:r>
              <a:r>
                <a:rPr kumimoji="1" lang="en-US" altLang="ja-JP" dirty="0"/>
                <a:t>(24, GPIO.IN)</a:t>
              </a:r>
            </a:p>
          </p:txBody>
        </p:sp>
        <p:sp>
          <p:nvSpPr>
            <p:cNvPr id="10" name="テキスト ボックス 9">
              <a:extLst>
                <a:ext uri="{FF2B5EF4-FFF2-40B4-BE49-F238E27FC236}">
                  <a16:creationId xmlns:a16="http://schemas.microsoft.com/office/drawing/2014/main" id="{4371673F-D88C-427D-AE40-70A73D0A87C8}"/>
                </a:ext>
              </a:extLst>
            </p:cNvPr>
            <p:cNvSpPr txBox="1"/>
            <p:nvPr/>
          </p:nvSpPr>
          <p:spPr>
            <a:xfrm>
              <a:off x="344488" y="5333831"/>
              <a:ext cx="7416824" cy="369332"/>
            </a:xfrm>
            <a:prstGeom prst="rect">
              <a:avLst/>
            </a:prstGeom>
            <a:solidFill>
              <a:schemeClr val="accent6">
                <a:lumMod val="40000"/>
                <a:lumOff val="60000"/>
              </a:schemeClr>
            </a:solidFill>
          </p:spPr>
          <p:txBody>
            <a:bodyPr wrap="square" rtlCol="0">
              <a:spAutoFit/>
            </a:bodyPr>
            <a:lstStyle/>
            <a:p>
              <a:r>
                <a:rPr lang="en-US" altLang="ja-JP" dirty="0"/>
                <a:t>6</a:t>
              </a:r>
              <a:r>
                <a:rPr lang="ja-JP" altLang="en-US" dirty="0"/>
                <a:t>行目：</a:t>
              </a:r>
              <a:r>
                <a:rPr lang="en-US" altLang="ja-JP" dirty="0" err="1"/>
                <a:t>GPIO.setup</a:t>
              </a:r>
              <a:r>
                <a:rPr lang="en-US" altLang="ja-JP" dirty="0"/>
                <a:t>(24, GPIO.IN, </a:t>
              </a:r>
              <a:r>
                <a:rPr lang="en-US" altLang="ja-JP" dirty="0" err="1"/>
                <a:t>pull_up_down</a:t>
              </a:r>
              <a:r>
                <a:rPr lang="en-US" altLang="ja-JP" dirty="0"/>
                <a:t>=GPIO.PUD_DOWN)</a:t>
              </a:r>
              <a:endParaRPr lang="ja-JP" altLang="en-US" dirty="0"/>
            </a:p>
          </p:txBody>
        </p:sp>
        <p:sp>
          <p:nvSpPr>
            <p:cNvPr id="11" name="テキスト ボックス 10">
              <a:extLst>
                <a:ext uri="{FF2B5EF4-FFF2-40B4-BE49-F238E27FC236}">
                  <a16:creationId xmlns:a16="http://schemas.microsoft.com/office/drawing/2014/main" id="{7B52687A-A0E3-46A2-AA87-A1CA33049A13}"/>
                </a:ext>
              </a:extLst>
            </p:cNvPr>
            <p:cNvSpPr txBox="1"/>
            <p:nvPr/>
          </p:nvSpPr>
          <p:spPr>
            <a:xfrm>
              <a:off x="4880991" y="4469521"/>
              <a:ext cx="2731301"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この行を下記のように変更する</a:t>
              </a:r>
            </a:p>
          </p:txBody>
        </p:sp>
        <p:sp>
          <p:nvSpPr>
            <p:cNvPr id="12" name="フローチャート: 組合せ 11">
              <a:extLst>
                <a:ext uri="{FF2B5EF4-FFF2-40B4-BE49-F238E27FC236}">
                  <a16:creationId xmlns:a16="http://schemas.microsoft.com/office/drawing/2014/main" id="{B493198E-CB5F-4F22-BD38-B7CA8BC79F02}"/>
                </a:ext>
              </a:extLst>
            </p:cNvPr>
            <p:cNvSpPr/>
            <p:nvPr/>
          </p:nvSpPr>
          <p:spPr>
            <a:xfrm>
              <a:off x="3872880" y="4935893"/>
              <a:ext cx="432048" cy="293308"/>
            </a:xfrm>
            <a:prstGeom prst="flowChartMerg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a:extLst>
              <a:ext uri="{FF2B5EF4-FFF2-40B4-BE49-F238E27FC236}">
                <a16:creationId xmlns:a16="http://schemas.microsoft.com/office/drawing/2014/main" id="{C50C31EF-F00E-4542-8C39-CF86184BD4C7}"/>
              </a:ext>
            </a:extLst>
          </p:cNvPr>
          <p:cNvSpPr txBox="1"/>
          <p:nvPr/>
        </p:nvSpPr>
        <p:spPr>
          <a:xfrm>
            <a:off x="344488" y="5301208"/>
            <a:ext cx="5760640" cy="338554"/>
          </a:xfrm>
          <a:prstGeom prst="rect">
            <a:avLst/>
          </a:prstGeom>
          <a:noFill/>
        </p:spPr>
        <p:txBody>
          <a:bodyPr wrap="square" rtlCol="0">
            <a:spAutoFit/>
          </a:bodyPr>
          <a:lstStyle/>
          <a:p>
            <a:r>
              <a:rPr kumimoji="1" lang="en-US" altLang="ja-JP" sz="1600" dirty="0"/>
              <a:t>Raspberry Pi</a:t>
            </a:r>
            <a:r>
              <a:rPr kumimoji="1" lang="ja-JP" altLang="en-US" sz="1600" dirty="0"/>
              <a:t>内部のプルダウン抵抗を有効にするための変更</a:t>
            </a:r>
          </a:p>
        </p:txBody>
      </p:sp>
      <p:sp>
        <p:nvSpPr>
          <p:cNvPr id="15" name="テキスト ボックス 14">
            <a:extLst>
              <a:ext uri="{FF2B5EF4-FFF2-40B4-BE49-F238E27FC236}">
                <a16:creationId xmlns:a16="http://schemas.microsoft.com/office/drawing/2014/main" id="{0E2813DF-B4DE-4274-BB65-A0729A2D1DB5}"/>
              </a:ext>
            </a:extLst>
          </p:cNvPr>
          <p:cNvSpPr txBox="1"/>
          <p:nvPr/>
        </p:nvSpPr>
        <p:spPr>
          <a:xfrm>
            <a:off x="344488" y="2204864"/>
            <a:ext cx="5256584" cy="646331"/>
          </a:xfrm>
          <a:prstGeom prst="rect">
            <a:avLst/>
          </a:prstGeom>
          <a:noFill/>
        </p:spPr>
        <p:txBody>
          <a:bodyPr wrap="square" rtlCol="0">
            <a:spAutoFit/>
          </a:bodyPr>
          <a:lstStyle/>
          <a:p>
            <a:r>
              <a:rPr kumimoji="1" lang="ja-JP" altLang="en-US" dirty="0"/>
              <a:t>「タクトスイッチで</a:t>
            </a:r>
            <a:r>
              <a:rPr kumimoji="1" lang="en-US" altLang="ja-JP" dirty="0"/>
              <a:t>LED</a:t>
            </a:r>
            <a:r>
              <a:rPr kumimoji="1" lang="ja-JP" altLang="en-US" dirty="0"/>
              <a:t>の点灯」で記述したプログラムの</a:t>
            </a:r>
            <a:r>
              <a:rPr kumimoji="1" lang="en-US" altLang="ja-JP" dirty="0"/>
              <a:t>6</a:t>
            </a:r>
            <a:r>
              <a:rPr kumimoji="1" lang="ja-JP" altLang="en-US" dirty="0"/>
              <a:t>行目を下記のように変更する。</a:t>
            </a:r>
          </a:p>
        </p:txBody>
      </p:sp>
      <p:sp>
        <p:nvSpPr>
          <p:cNvPr id="16" name="吹き出し: 角を丸めた四角形 15">
            <a:extLst>
              <a:ext uri="{FF2B5EF4-FFF2-40B4-BE49-F238E27FC236}">
                <a16:creationId xmlns:a16="http://schemas.microsoft.com/office/drawing/2014/main" id="{A8276ED6-3873-4234-AA21-DA92B2D9642A}"/>
              </a:ext>
            </a:extLst>
          </p:cNvPr>
          <p:cNvSpPr/>
          <p:nvPr/>
        </p:nvSpPr>
        <p:spPr>
          <a:xfrm>
            <a:off x="6321152" y="5912813"/>
            <a:ext cx="2664296" cy="720869"/>
          </a:xfrm>
          <a:prstGeom prst="wedgeRoundRectCallout">
            <a:avLst>
              <a:gd name="adj1" fmla="val -59501"/>
              <a:gd name="adj2" fmla="val -12818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ysClr val="windowText" lastClr="000000"/>
                </a:solidFill>
              </a:rPr>
              <a:t>プルアップ抵抗を用いたい場合</a:t>
            </a:r>
            <a:endParaRPr kumimoji="1" lang="en-US" altLang="ja-JP" sz="1400" dirty="0">
              <a:solidFill>
                <a:sysClr val="windowText" lastClr="000000"/>
              </a:solidFill>
            </a:endParaRPr>
          </a:p>
          <a:p>
            <a:pPr algn="ctr"/>
            <a:r>
              <a:rPr lang="ja-JP" altLang="en-US" sz="1400" dirty="0">
                <a:solidFill>
                  <a:sysClr val="windowText" lastClr="000000"/>
                </a:solidFill>
              </a:rPr>
              <a:t>「</a:t>
            </a:r>
            <a:r>
              <a:rPr lang="en-US" altLang="ja-JP" sz="1400" dirty="0" err="1">
                <a:solidFill>
                  <a:sysClr val="windowText" lastClr="000000"/>
                </a:solidFill>
              </a:rPr>
              <a:t>pull_up_down</a:t>
            </a:r>
            <a:r>
              <a:rPr lang="en-US" altLang="ja-JP" sz="1400" dirty="0">
                <a:solidFill>
                  <a:sysClr val="windowText" lastClr="000000"/>
                </a:solidFill>
              </a:rPr>
              <a:t>=GPIO.PUD_UP</a:t>
            </a:r>
            <a:r>
              <a:rPr lang="ja-JP" altLang="en-US" sz="1400" dirty="0">
                <a:solidFill>
                  <a:sysClr val="windowText" lastClr="000000"/>
                </a:solidFill>
              </a:rPr>
              <a:t>」</a:t>
            </a:r>
            <a:endParaRPr kumimoji="1" lang="ja-JP" altLang="en-US" sz="1400" dirty="0">
              <a:solidFill>
                <a:sysClr val="windowText" lastClr="000000"/>
              </a:solidFill>
            </a:endParaRPr>
          </a:p>
        </p:txBody>
      </p:sp>
      <p:pic>
        <p:nvPicPr>
          <p:cNvPr id="5" name="図 4">
            <a:extLst>
              <a:ext uri="{FF2B5EF4-FFF2-40B4-BE49-F238E27FC236}">
                <a16:creationId xmlns:a16="http://schemas.microsoft.com/office/drawing/2014/main" id="{6FF3B79A-FDCF-4EC5-8B29-5EEADA3F4E1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18791" y="802488"/>
            <a:ext cx="4072555" cy="2743473"/>
          </a:xfrm>
          <a:prstGeom prst="rect">
            <a:avLst/>
          </a:prstGeom>
        </p:spPr>
      </p:pic>
    </p:spTree>
    <p:extLst>
      <p:ext uri="{BB962C8B-B14F-4D97-AF65-F5344CB8AC3E}">
        <p14:creationId xmlns:p14="http://schemas.microsoft.com/office/powerpoint/2010/main" val="64402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AE07DD-C9B8-4DE6-BEF0-86945FB986A6}"/>
              </a:ext>
            </a:extLst>
          </p:cNvPr>
          <p:cNvSpPr>
            <a:spLocks noGrp="1"/>
          </p:cNvSpPr>
          <p:nvPr>
            <p:ph type="title"/>
          </p:nvPr>
        </p:nvSpPr>
        <p:spPr/>
        <p:txBody>
          <a:bodyPr/>
          <a:lstStyle/>
          <a:p>
            <a:r>
              <a:rPr lang="ja-JP" altLang="en-US" dirty="0"/>
              <a:t>目次</a:t>
            </a:r>
            <a:endParaRPr kumimoji="1" lang="ja-JP" altLang="en-US" dirty="0"/>
          </a:p>
        </p:txBody>
      </p:sp>
      <p:sp>
        <p:nvSpPr>
          <p:cNvPr id="4" name="スライド番号プレースホルダー 3">
            <a:extLst>
              <a:ext uri="{FF2B5EF4-FFF2-40B4-BE49-F238E27FC236}">
                <a16:creationId xmlns:a16="http://schemas.microsoft.com/office/drawing/2014/main" id="{C9966E64-85C0-442D-A0EE-A5AA95EC39FD}"/>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2</a:t>
            </a:fld>
            <a:endParaRPr lang="ja-JP" altLang="en-US" dirty="0">
              <a:solidFill>
                <a:schemeClr val="tx1"/>
              </a:solidFill>
            </a:endParaRPr>
          </a:p>
        </p:txBody>
      </p:sp>
      <p:sp>
        <p:nvSpPr>
          <p:cNvPr id="5" name="テキスト ボックス 4">
            <a:extLst>
              <a:ext uri="{FF2B5EF4-FFF2-40B4-BE49-F238E27FC236}">
                <a16:creationId xmlns:a16="http://schemas.microsoft.com/office/drawing/2014/main" id="{33F20CE8-4955-4578-9A02-2396D9F651EA}"/>
              </a:ext>
            </a:extLst>
          </p:cNvPr>
          <p:cNvSpPr txBox="1"/>
          <p:nvPr/>
        </p:nvSpPr>
        <p:spPr>
          <a:xfrm>
            <a:off x="128464" y="1186576"/>
            <a:ext cx="4752528" cy="4401205"/>
          </a:xfrm>
          <a:prstGeom prst="rect">
            <a:avLst/>
          </a:prstGeom>
          <a:noFill/>
        </p:spPr>
        <p:txBody>
          <a:bodyPr wrap="square" rtlCol="0">
            <a:spAutoFit/>
          </a:bodyPr>
          <a:lstStyle/>
          <a:p>
            <a:r>
              <a:rPr kumimoji="1" lang="ja-JP" altLang="en-US" sz="2000" dirty="0"/>
              <a:t>＜前半＞</a:t>
            </a:r>
            <a:endParaRPr kumimoji="1" lang="en-US" altLang="ja-JP" sz="2000" dirty="0"/>
          </a:p>
          <a:p>
            <a:r>
              <a:rPr kumimoji="1" lang="ja-JP" altLang="en-US" sz="2000" dirty="0"/>
              <a:t>〇</a:t>
            </a:r>
            <a:r>
              <a:rPr kumimoji="1" lang="en-US" altLang="ja-JP" sz="2000" dirty="0"/>
              <a:t>Raspberry Pi</a:t>
            </a:r>
            <a:r>
              <a:rPr kumimoji="1" lang="ja-JP" altLang="en-US" sz="2000" dirty="0"/>
              <a:t>とは？</a:t>
            </a:r>
            <a:endParaRPr kumimoji="1" lang="en-US" altLang="ja-JP" sz="2000" dirty="0"/>
          </a:p>
          <a:p>
            <a:r>
              <a:rPr lang="ja-JP" altLang="en-US" sz="2000" dirty="0"/>
              <a:t>〇</a:t>
            </a:r>
            <a:r>
              <a:rPr lang="en-US" altLang="ja-JP" sz="2000" dirty="0"/>
              <a:t>Raspberry Pi</a:t>
            </a:r>
            <a:r>
              <a:rPr lang="ja-JP" altLang="en-US" sz="2000" dirty="0"/>
              <a:t>の特徴</a:t>
            </a:r>
            <a:endParaRPr lang="en-US" altLang="ja-JP" sz="2000" dirty="0"/>
          </a:p>
          <a:p>
            <a:r>
              <a:rPr kumimoji="1" lang="ja-JP" altLang="en-US" sz="2000" dirty="0"/>
              <a:t>〇</a:t>
            </a:r>
            <a:r>
              <a:rPr kumimoji="1" lang="en-US" altLang="ja-JP" sz="2000" dirty="0"/>
              <a:t>Raspberry</a:t>
            </a:r>
            <a:r>
              <a:rPr lang="ja-JP" altLang="en-US" sz="2000" dirty="0"/>
              <a:t> </a:t>
            </a:r>
            <a:r>
              <a:rPr lang="en-US" altLang="ja-JP" sz="2000" dirty="0"/>
              <a:t>Pi</a:t>
            </a:r>
            <a:r>
              <a:rPr lang="ja-JP" altLang="en-US" sz="2000" dirty="0"/>
              <a:t>の構成</a:t>
            </a:r>
            <a:endParaRPr lang="en-US" altLang="ja-JP" sz="2000" dirty="0"/>
          </a:p>
          <a:p>
            <a:r>
              <a:rPr kumimoji="1" lang="ja-JP" altLang="en-US" sz="2000" dirty="0"/>
              <a:t>〇</a:t>
            </a:r>
            <a:r>
              <a:rPr kumimoji="1" lang="en-US" altLang="ja-JP" sz="2000" dirty="0"/>
              <a:t>Raspberry Pi</a:t>
            </a:r>
            <a:r>
              <a:rPr kumimoji="1" lang="ja-JP" altLang="en-US" sz="2000" dirty="0"/>
              <a:t>による</a:t>
            </a:r>
            <a:r>
              <a:rPr kumimoji="1" lang="en-US" altLang="ja-JP" sz="2000" dirty="0"/>
              <a:t>LED</a:t>
            </a:r>
            <a:r>
              <a:rPr kumimoji="1" lang="ja-JP" altLang="en-US" sz="2000" dirty="0"/>
              <a:t>の点灯</a:t>
            </a:r>
            <a:endParaRPr kumimoji="1" lang="en-US" altLang="ja-JP" sz="2000" dirty="0"/>
          </a:p>
          <a:p>
            <a:r>
              <a:rPr lang="ja-JP" altLang="en-US" sz="2000" dirty="0"/>
              <a:t>〇プログラミングによる</a:t>
            </a:r>
            <a:r>
              <a:rPr lang="en-US" altLang="ja-JP" sz="2000" dirty="0"/>
              <a:t>LED</a:t>
            </a:r>
            <a:r>
              <a:rPr lang="ja-JP" altLang="en-US" sz="2000" dirty="0"/>
              <a:t>の点滅</a:t>
            </a:r>
            <a:endParaRPr lang="en-US" altLang="ja-JP" sz="2000" dirty="0"/>
          </a:p>
          <a:p>
            <a:r>
              <a:rPr kumimoji="1" lang="ja-JP" altLang="en-US" sz="2000" dirty="0"/>
              <a:t>〇</a:t>
            </a:r>
            <a:r>
              <a:rPr kumimoji="1" lang="en-US" altLang="ja-JP" sz="2000" dirty="0"/>
              <a:t>GPIO</a:t>
            </a:r>
            <a:r>
              <a:rPr lang="ja-JP" altLang="en-US" sz="2000" dirty="0"/>
              <a:t>制御について</a:t>
            </a:r>
            <a:endParaRPr lang="en-US" altLang="ja-JP" sz="2000" dirty="0"/>
          </a:p>
          <a:p>
            <a:r>
              <a:rPr kumimoji="1" lang="ja-JP" altLang="en-US" sz="2000" dirty="0"/>
              <a:t>〇</a:t>
            </a:r>
            <a:r>
              <a:rPr kumimoji="1" lang="en-US" altLang="ja-JP" sz="2000" dirty="0"/>
              <a:t>LED</a:t>
            </a:r>
            <a:r>
              <a:rPr kumimoji="1" lang="ja-JP" altLang="en-US" sz="2000" dirty="0"/>
              <a:t>点滅プログラムの警告への対応</a:t>
            </a:r>
            <a:endParaRPr kumimoji="1" lang="en-US" altLang="ja-JP" sz="2000" dirty="0"/>
          </a:p>
          <a:p>
            <a:r>
              <a:rPr lang="ja-JP" altLang="en-US" sz="2000" dirty="0"/>
              <a:t>〇タクトスイッチで</a:t>
            </a:r>
            <a:r>
              <a:rPr lang="en-US" altLang="ja-JP" sz="2000" dirty="0"/>
              <a:t>LED</a:t>
            </a:r>
            <a:r>
              <a:rPr lang="ja-JP" altLang="en-US" sz="2000" dirty="0"/>
              <a:t>の点灯</a:t>
            </a:r>
            <a:endParaRPr lang="en-US" altLang="ja-JP" sz="2000" dirty="0"/>
          </a:p>
          <a:p>
            <a:r>
              <a:rPr lang="ja-JP" altLang="en-US" sz="2000" dirty="0"/>
              <a:t>〇プルダウン抵抗について</a:t>
            </a:r>
            <a:endParaRPr lang="en-US" altLang="ja-JP" sz="2000" dirty="0"/>
          </a:p>
          <a:p>
            <a:r>
              <a:rPr lang="ja-JP" altLang="en-US" sz="2000" dirty="0"/>
              <a:t>〇</a:t>
            </a:r>
            <a:r>
              <a:rPr kumimoji="1" lang="en-US" altLang="ja-JP" sz="2000" dirty="0"/>
              <a:t>Raspberry Pi</a:t>
            </a:r>
            <a:r>
              <a:rPr kumimoji="1" lang="ja-JP" altLang="en-US" sz="2000" dirty="0"/>
              <a:t>内部の</a:t>
            </a:r>
            <a:endParaRPr kumimoji="1" lang="en-US" altLang="ja-JP" sz="2000" dirty="0"/>
          </a:p>
          <a:p>
            <a:r>
              <a:rPr lang="ja-JP" altLang="en-US" sz="2000" dirty="0"/>
              <a:t>　 </a:t>
            </a:r>
            <a:r>
              <a:rPr kumimoji="1" lang="ja-JP" altLang="en-US" sz="2000" dirty="0"/>
              <a:t>プルダウン抵抗の利用</a:t>
            </a:r>
            <a:endParaRPr lang="en-US" altLang="ja-JP" sz="2000" dirty="0"/>
          </a:p>
          <a:p>
            <a:r>
              <a:rPr lang="ja-JP" altLang="en-US" sz="2000" dirty="0"/>
              <a:t>〇課題</a:t>
            </a:r>
            <a:endParaRPr lang="en-US" altLang="ja-JP" sz="2000" dirty="0"/>
          </a:p>
          <a:p>
            <a:endParaRPr kumimoji="1" lang="ja-JP" altLang="en-US" sz="2000" dirty="0"/>
          </a:p>
        </p:txBody>
      </p:sp>
      <p:sp>
        <p:nvSpPr>
          <p:cNvPr id="6" name="テキスト ボックス 5">
            <a:extLst>
              <a:ext uri="{FF2B5EF4-FFF2-40B4-BE49-F238E27FC236}">
                <a16:creationId xmlns:a16="http://schemas.microsoft.com/office/drawing/2014/main" id="{A884E766-0928-66D8-D241-B356D6B00C66}"/>
              </a:ext>
            </a:extLst>
          </p:cNvPr>
          <p:cNvSpPr txBox="1"/>
          <p:nvPr/>
        </p:nvSpPr>
        <p:spPr>
          <a:xfrm>
            <a:off x="5097016" y="1166842"/>
            <a:ext cx="3437260" cy="1754326"/>
          </a:xfrm>
          <a:prstGeom prst="rect">
            <a:avLst/>
          </a:prstGeom>
          <a:noFill/>
        </p:spPr>
        <p:txBody>
          <a:bodyPr wrap="square">
            <a:spAutoFit/>
          </a:bodyPr>
          <a:lstStyle/>
          <a:p>
            <a:r>
              <a:rPr kumimoji="1" lang="ja-JP" altLang="en-US" sz="1800" dirty="0"/>
              <a:t>＜後半＞</a:t>
            </a:r>
            <a:endParaRPr kumimoji="1" lang="en-US" altLang="ja-JP" sz="1800" dirty="0"/>
          </a:p>
          <a:p>
            <a:r>
              <a:rPr kumimoji="1" lang="ja-JP" altLang="en-US" sz="1800" dirty="0"/>
              <a:t>〇（紹介）</a:t>
            </a:r>
            <a:r>
              <a:rPr kumimoji="1" lang="en-US" altLang="ja-JP" sz="1800" dirty="0"/>
              <a:t>ChatGPT</a:t>
            </a:r>
            <a:endParaRPr lang="en-US" altLang="ja-JP" sz="1800" dirty="0"/>
          </a:p>
          <a:p>
            <a:r>
              <a:rPr kumimoji="1" lang="ja-JP" altLang="en-US" sz="1800" dirty="0"/>
              <a:t>　　・</a:t>
            </a:r>
            <a:r>
              <a:rPr lang="en-US" altLang="ja-JP" dirty="0"/>
              <a:t>ChatGPT</a:t>
            </a:r>
            <a:r>
              <a:rPr lang="ja-JP" altLang="en-US" dirty="0"/>
              <a:t>とは</a:t>
            </a:r>
            <a:endParaRPr kumimoji="1" lang="en-US" altLang="ja-JP" sz="1800" dirty="0"/>
          </a:p>
          <a:p>
            <a:r>
              <a:rPr lang="ja-JP" altLang="en-US" sz="1800" dirty="0"/>
              <a:t>　　・使用例</a:t>
            </a:r>
            <a:endParaRPr lang="en-US" altLang="ja-JP" sz="1800" dirty="0"/>
          </a:p>
          <a:p>
            <a:r>
              <a:rPr lang="ja-JP" altLang="en-US" dirty="0"/>
              <a:t>　　・使用方法</a:t>
            </a:r>
            <a:endParaRPr lang="en-US" altLang="ja-JP" sz="1800" dirty="0"/>
          </a:p>
          <a:p>
            <a:endParaRPr lang="en-US" altLang="ja-JP" sz="1800" dirty="0"/>
          </a:p>
        </p:txBody>
      </p:sp>
    </p:spTree>
    <p:extLst>
      <p:ext uri="{BB962C8B-B14F-4D97-AF65-F5344CB8AC3E}">
        <p14:creationId xmlns:p14="http://schemas.microsoft.com/office/powerpoint/2010/main" val="2074493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299DACF3-0D76-404B-81B2-6C9D0DECCA5E}"/>
              </a:ext>
            </a:extLst>
          </p:cNvPr>
          <p:cNvSpPr/>
          <p:nvPr/>
        </p:nvSpPr>
        <p:spPr>
          <a:xfrm>
            <a:off x="8471930" y="5258958"/>
            <a:ext cx="777802" cy="461027"/>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C175AA37-D38A-4603-A69F-5D645D65249A}"/>
              </a:ext>
            </a:extLst>
          </p:cNvPr>
          <p:cNvSpPr/>
          <p:nvPr/>
        </p:nvSpPr>
        <p:spPr>
          <a:xfrm>
            <a:off x="6444460" y="5248440"/>
            <a:ext cx="1085315" cy="461027"/>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5D9F94-16DA-49B0-A97B-8AC9A4762C2E}"/>
              </a:ext>
            </a:extLst>
          </p:cNvPr>
          <p:cNvSpPr>
            <a:spLocks noGrp="1"/>
          </p:cNvSpPr>
          <p:nvPr>
            <p:ph type="title"/>
          </p:nvPr>
        </p:nvSpPr>
        <p:spPr/>
        <p:txBody>
          <a:bodyPr/>
          <a:lstStyle/>
          <a:p>
            <a:r>
              <a:rPr kumimoji="1" lang="ja-JP" altLang="en-US" dirty="0"/>
              <a:t>課題</a:t>
            </a:r>
          </a:p>
        </p:txBody>
      </p:sp>
      <p:sp>
        <p:nvSpPr>
          <p:cNvPr id="4" name="スライド番号プレースホルダー 3">
            <a:extLst>
              <a:ext uri="{FF2B5EF4-FFF2-40B4-BE49-F238E27FC236}">
                <a16:creationId xmlns:a16="http://schemas.microsoft.com/office/drawing/2014/main" id="{DF7CAB94-22CD-4FD4-9D8E-6B2B037AD21B}"/>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20</a:t>
            </a:fld>
            <a:endParaRPr lang="ja-JP" altLang="en-US" dirty="0">
              <a:solidFill>
                <a:schemeClr val="tx1"/>
              </a:solidFill>
            </a:endParaRPr>
          </a:p>
        </p:txBody>
      </p:sp>
      <p:grpSp>
        <p:nvGrpSpPr>
          <p:cNvPr id="74" name="グループ化 73">
            <a:extLst>
              <a:ext uri="{FF2B5EF4-FFF2-40B4-BE49-F238E27FC236}">
                <a16:creationId xmlns:a16="http://schemas.microsoft.com/office/drawing/2014/main" id="{15B1CAC3-6E2A-4BBA-A821-030321BA7BF1}"/>
              </a:ext>
            </a:extLst>
          </p:cNvPr>
          <p:cNvGrpSpPr/>
          <p:nvPr/>
        </p:nvGrpSpPr>
        <p:grpSpPr>
          <a:xfrm>
            <a:off x="3944888" y="3172438"/>
            <a:ext cx="5646627" cy="3232061"/>
            <a:chOff x="883999" y="1121343"/>
            <a:chExt cx="5269010" cy="3031138"/>
          </a:xfrm>
        </p:grpSpPr>
        <p:sp>
          <p:nvSpPr>
            <p:cNvPr id="5" name="テキスト ボックス 4">
              <a:extLst>
                <a:ext uri="{FF2B5EF4-FFF2-40B4-BE49-F238E27FC236}">
                  <a16:creationId xmlns:a16="http://schemas.microsoft.com/office/drawing/2014/main" id="{01E4351E-047D-4DB2-8A7A-FF8C9D17C632}"/>
                </a:ext>
              </a:extLst>
            </p:cNvPr>
            <p:cNvSpPr txBox="1"/>
            <p:nvPr/>
          </p:nvSpPr>
          <p:spPr>
            <a:xfrm>
              <a:off x="883999" y="1196752"/>
              <a:ext cx="967462" cy="584775"/>
            </a:xfrm>
            <a:prstGeom prst="rect">
              <a:avLst/>
            </a:prstGeom>
            <a:noFill/>
            <a:ln>
              <a:solidFill>
                <a:schemeClr val="tx1"/>
              </a:solidFill>
            </a:ln>
          </p:spPr>
          <p:txBody>
            <a:bodyPr wrap="square" rtlCol="0">
              <a:spAutoFit/>
            </a:bodyPr>
            <a:lstStyle/>
            <a:p>
              <a:pPr algn="ctr"/>
              <a:r>
                <a:rPr kumimoji="1" lang="ja-JP" altLang="en-US" sz="1600" dirty="0"/>
                <a:t>スイッチ</a:t>
              </a:r>
              <a:endParaRPr kumimoji="1" lang="en-US" altLang="ja-JP" sz="1600" dirty="0"/>
            </a:p>
            <a:p>
              <a:pPr algn="ctr"/>
              <a:r>
                <a:rPr kumimoji="1" lang="ja-JP" altLang="en-US" sz="1600" dirty="0"/>
                <a:t>の状態</a:t>
              </a:r>
            </a:p>
          </p:txBody>
        </p:sp>
        <p:sp>
          <p:nvSpPr>
            <p:cNvPr id="8" name="テキスト ボックス 7">
              <a:extLst>
                <a:ext uri="{FF2B5EF4-FFF2-40B4-BE49-F238E27FC236}">
                  <a16:creationId xmlns:a16="http://schemas.microsoft.com/office/drawing/2014/main" id="{D6E29B83-8740-4CA7-8089-2CBDBA642576}"/>
                </a:ext>
              </a:extLst>
            </p:cNvPr>
            <p:cNvSpPr txBox="1"/>
            <p:nvPr/>
          </p:nvSpPr>
          <p:spPr>
            <a:xfrm>
              <a:off x="889915" y="2132856"/>
              <a:ext cx="967463" cy="584775"/>
            </a:xfrm>
            <a:prstGeom prst="rect">
              <a:avLst/>
            </a:prstGeom>
            <a:noFill/>
            <a:ln>
              <a:solidFill>
                <a:schemeClr val="tx1"/>
              </a:solidFill>
            </a:ln>
          </p:spPr>
          <p:txBody>
            <a:bodyPr wrap="square" rtlCol="0">
              <a:spAutoFit/>
            </a:bodyPr>
            <a:lstStyle/>
            <a:p>
              <a:pPr algn="ctr"/>
              <a:r>
                <a:rPr lang="en-US" altLang="ja-JP" sz="1600" dirty="0"/>
                <a:t>GPIO24</a:t>
              </a:r>
              <a:endParaRPr kumimoji="1" lang="en-US" altLang="ja-JP" sz="1600" dirty="0"/>
            </a:p>
            <a:p>
              <a:pPr algn="ctr"/>
              <a:r>
                <a:rPr kumimoji="1" lang="ja-JP" altLang="en-US" sz="1600" dirty="0"/>
                <a:t>の状態</a:t>
              </a:r>
            </a:p>
          </p:txBody>
        </p:sp>
        <p:sp>
          <p:nvSpPr>
            <p:cNvPr id="9" name="テキスト ボックス 8">
              <a:extLst>
                <a:ext uri="{FF2B5EF4-FFF2-40B4-BE49-F238E27FC236}">
                  <a16:creationId xmlns:a16="http://schemas.microsoft.com/office/drawing/2014/main" id="{84124F4D-B284-4977-A521-872B29DF08F2}"/>
                </a:ext>
              </a:extLst>
            </p:cNvPr>
            <p:cNvSpPr txBox="1"/>
            <p:nvPr/>
          </p:nvSpPr>
          <p:spPr>
            <a:xfrm>
              <a:off x="883999" y="3041310"/>
              <a:ext cx="998359" cy="584775"/>
            </a:xfrm>
            <a:prstGeom prst="rect">
              <a:avLst/>
            </a:prstGeom>
            <a:noFill/>
            <a:ln>
              <a:solidFill>
                <a:schemeClr val="tx1"/>
              </a:solidFill>
            </a:ln>
          </p:spPr>
          <p:txBody>
            <a:bodyPr wrap="square" rtlCol="0">
              <a:spAutoFit/>
            </a:bodyPr>
            <a:lstStyle/>
            <a:p>
              <a:pPr algn="ctr"/>
              <a:r>
                <a:rPr lang="en-US" altLang="ja-JP" sz="1600" dirty="0"/>
                <a:t>LED</a:t>
              </a:r>
              <a:endParaRPr kumimoji="1" lang="en-US" altLang="ja-JP" sz="1600" dirty="0"/>
            </a:p>
            <a:p>
              <a:pPr algn="ctr"/>
              <a:r>
                <a:rPr kumimoji="1" lang="ja-JP" altLang="en-US" sz="1600" dirty="0"/>
                <a:t>の状態</a:t>
              </a:r>
            </a:p>
          </p:txBody>
        </p:sp>
        <p:grpSp>
          <p:nvGrpSpPr>
            <p:cNvPr id="73" name="グループ化 72">
              <a:extLst>
                <a:ext uri="{FF2B5EF4-FFF2-40B4-BE49-F238E27FC236}">
                  <a16:creationId xmlns:a16="http://schemas.microsoft.com/office/drawing/2014/main" id="{370BDD6C-0E48-495E-9D5A-6FCAC1CA8D58}"/>
                </a:ext>
              </a:extLst>
            </p:cNvPr>
            <p:cNvGrpSpPr/>
            <p:nvPr/>
          </p:nvGrpSpPr>
          <p:grpSpPr>
            <a:xfrm>
              <a:off x="1856656" y="1121343"/>
              <a:ext cx="4296353" cy="3031138"/>
              <a:chOff x="714920" y="1035199"/>
              <a:chExt cx="4296353" cy="3031138"/>
            </a:xfrm>
          </p:grpSpPr>
          <p:cxnSp>
            <p:nvCxnSpPr>
              <p:cNvPr id="10" name="直線コネクタ 9">
                <a:extLst>
                  <a:ext uri="{FF2B5EF4-FFF2-40B4-BE49-F238E27FC236}">
                    <a16:creationId xmlns:a16="http://schemas.microsoft.com/office/drawing/2014/main" id="{D9978D8A-F948-4E4B-96D8-9C5CCC64EB50}"/>
                  </a:ext>
                </a:extLst>
              </p:cNvPr>
              <p:cNvCxnSpPr>
                <a:cxnSpLocks/>
              </p:cNvCxnSpPr>
              <p:nvPr/>
            </p:nvCxnSpPr>
            <p:spPr>
              <a:xfrm>
                <a:off x="1424608" y="1196752"/>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AC8D4B25-EFB0-4FB8-97CF-42EC26E44EEB}"/>
                  </a:ext>
                </a:extLst>
              </p:cNvPr>
              <p:cNvCxnSpPr>
                <a:cxnSpLocks/>
              </p:cNvCxnSpPr>
              <p:nvPr/>
            </p:nvCxnSpPr>
            <p:spPr>
              <a:xfrm flipV="1">
                <a:off x="2072680" y="1196752"/>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FB2A59D-C77B-45B8-8916-8797E2A65D46}"/>
                  </a:ext>
                </a:extLst>
              </p:cNvPr>
              <p:cNvCxnSpPr>
                <a:cxnSpLocks/>
              </p:cNvCxnSpPr>
              <p:nvPr/>
            </p:nvCxnSpPr>
            <p:spPr>
              <a:xfrm flipV="1">
                <a:off x="2371103" y="1196752"/>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B51F85EA-B771-42E0-88B7-9666A742A5F3}"/>
                  </a:ext>
                </a:extLst>
              </p:cNvPr>
              <p:cNvCxnSpPr>
                <a:cxnSpLocks/>
              </p:cNvCxnSpPr>
              <p:nvPr/>
            </p:nvCxnSpPr>
            <p:spPr>
              <a:xfrm>
                <a:off x="2072680" y="1709291"/>
                <a:ext cx="2984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BACC1B8-434E-4F82-8B54-DF6293DD21D5}"/>
                  </a:ext>
                </a:extLst>
              </p:cNvPr>
              <p:cNvCxnSpPr>
                <a:cxnSpLocks/>
              </p:cNvCxnSpPr>
              <p:nvPr/>
            </p:nvCxnSpPr>
            <p:spPr>
              <a:xfrm>
                <a:off x="2360712" y="1196752"/>
                <a:ext cx="720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7D3596F6-5B32-4233-A9AD-2046765E36FA}"/>
                  </a:ext>
                </a:extLst>
              </p:cNvPr>
              <p:cNvCxnSpPr>
                <a:cxnSpLocks/>
              </p:cNvCxnSpPr>
              <p:nvPr/>
            </p:nvCxnSpPr>
            <p:spPr>
              <a:xfrm>
                <a:off x="3224808" y="1196752"/>
                <a:ext cx="720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B3E59D16-EF7A-416D-8D37-E5D943F69444}"/>
                  </a:ext>
                </a:extLst>
              </p:cNvPr>
              <p:cNvCxnSpPr>
                <a:cxnSpLocks/>
              </p:cNvCxnSpPr>
              <p:nvPr/>
            </p:nvCxnSpPr>
            <p:spPr>
              <a:xfrm flipV="1">
                <a:off x="3224808" y="1196752"/>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A6166AF2-9186-430F-B1F7-1BF0A69E82BD}"/>
                  </a:ext>
                </a:extLst>
              </p:cNvPr>
              <p:cNvCxnSpPr>
                <a:cxnSpLocks/>
              </p:cNvCxnSpPr>
              <p:nvPr/>
            </p:nvCxnSpPr>
            <p:spPr>
              <a:xfrm flipV="1">
                <a:off x="3080792" y="1196752"/>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247CFDB-2FC1-4E5C-AD15-3A926FE5825B}"/>
                  </a:ext>
                </a:extLst>
              </p:cNvPr>
              <p:cNvCxnSpPr>
                <a:cxnSpLocks/>
              </p:cNvCxnSpPr>
              <p:nvPr/>
            </p:nvCxnSpPr>
            <p:spPr>
              <a:xfrm>
                <a:off x="3075596" y="1717015"/>
                <a:ext cx="1492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F545A84-8FEA-4B8C-969C-68CA3562A543}"/>
                  </a:ext>
                </a:extLst>
              </p:cNvPr>
              <p:cNvCxnSpPr>
                <a:cxnSpLocks/>
              </p:cNvCxnSpPr>
              <p:nvPr/>
            </p:nvCxnSpPr>
            <p:spPr>
              <a:xfrm flipV="1">
                <a:off x="3944888" y="1196752"/>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637A483-6633-4201-8A7A-44F4C2F5D41A}"/>
                  </a:ext>
                </a:extLst>
              </p:cNvPr>
              <p:cNvCxnSpPr>
                <a:cxnSpLocks/>
              </p:cNvCxnSpPr>
              <p:nvPr/>
            </p:nvCxnSpPr>
            <p:spPr>
              <a:xfrm>
                <a:off x="3944887" y="1717015"/>
                <a:ext cx="39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E0C82BB-52AB-4705-974B-E8528F2673D9}"/>
                  </a:ext>
                </a:extLst>
              </p:cNvPr>
              <p:cNvCxnSpPr>
                <a:cxnSpLocks/>
              </p:cNvCxnSpPr>
              <p:nvPr/>
            </p:nvCxnSpPr>
            <p:spPr>
              <a:xfrm flipV="1">
                <a:off x="4340887" y="1204476"/>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2A55AB2-E89F-464F-AD60-BDE03D32C0A5}"/>
                  </a:ext>
                </a:extLst>
              </p:cNvPr>
              <p:cNvCxnSpPr>
                <a:cxnSpLocks/>
              </p:cNvCxnSpPr>
              <p:nvPr/>
            </p:nvCxnSpPr>
            <p:spPr>
              <a:xfrm>
                <a:off x="4340887" y="1204476"/>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621557C-0B27-465F-A430-ADC3E3892898}"/>
                  </a:ext>
                </a:extLst>
              </p:cNvPr>
              <p:cNvCxnSpPr>
                <a:cxnSpLocks/>
              </p:cNvCxnSpPr>
              <p:nvPr/>
            </p:nvCxnSpPr>
            <p:spPr>
              <a:xfrm flipV="1">
                <a:off x="2074677" y="2150048"/>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544C9DB-C48E-45C5-81FB-0E7583B42120}"/>
                  </a:ext>
                </a:extLst>
              </p:cNvPr>
              <p:cNvCxnSpPr>
                <a:cxnSpLocks/>
              </p:cNvCxnSpPr>
              <p:nvPr/>
            </p:nvCxnSpPr>
            <p:spPr>
              <a:xfrm>
                <a:off x="2072680" y="2149383"/>
                <a:ext cx="2984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B71CCE9-7840-4974-9006-94A0E62F09CC}"/>
                  </a:ext>
                </a:extLst>
              </p:cNvPr>
              <p:cNvCxnSpPr>
                <a:cxnSpLocks/>
              </p:cNvCxnSpPr>
              <p:nvPr/>
            </p:nvCxnSpPr>
            <p:spPr>
              <a:xfrm flipV="1">
                <a:off x="2360712" y="2149383"/>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D8F07C-BB2F-4350-8C3D-705199FB2966}"/>
                  </a:ext>
                </a:extLst>
              </p:cNvPr>
              <p:cNvCxnSpPr>
                <a:cxnSpLocks/>
              </p:cNvCxnSpPr>
              <p:nvPr/>
            </p:nvCxnSpPr>
            <p:spPr>
              <a:xfrm>
                <a:off x="2360712" y="2661922"/>
                <a:ext cx="720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A691D176-56CD-42E6-BF11-CE5E78E399DD}"/>
                  </a:ext>
                </a:extLst>
              </p:cNvPr>
              <p:cNvCxnSpPr>
                <a:cxnSpLocks/>
              </p:cNvCxnSpPr>
              <p:nvPr/>
            </p:nvCxnSpPr>
            <p:spPr>
              <a:xfrm flipV="1">
                <a:off x="3087416" y="2149382"/>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4C5C7524-8534-40E0-A1BE-3B0B4FDCA9AD}"/>
                  </a:ext>
                </a:extLst>
              </p:cNvPr>
              <p:cNvCxnSpPr>
                <a:cxnSpLocks/>
              </p:cNvCxnSpPr>
              <p:nvPr/>
            </p:nvCxnSpPr>
            <p:spPr>
              <a:xfrm>
                <a:off x="3072936" y="2149382"/>
                <a:ext cx="1492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362E325-6E36-4350-A92D-4FEC76632DE4}"/>
                  </a:ext>
                </a:extLst>
              </p:cNvPr>
              <p:cNvCxnSpPr>
                <a:cxnSpLocks/>
              </p:cNvCxnSpPr>
              <p:nvPr/>
            </p:nvCxnSpPr>
            <p:spPr>
              <a:xfrm flipV="1">
                <a:off x="3222148" y="2149381"/>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7197AF07-6383-485D-AC73-F9F57DA41654}"/>
                  </a:ext>
                </a:extLst>
              </p:cNvPr>
              <p:cNvCxnSpPr>
                <a:cxnSpLocks/>
              </p:cNvCxnSpPr>
              <p:nvPr/>
            </p:nvCxnSpPr>
            <p:spPr>
              <a:xfrm>
                <a:off x="3224808" y="2661920"/>
                <a:ext cx="720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04CFF15-1765-4548-BEEC-E2EFF342414E}"/>
                  </a:ext>
                </a:extLst>
              </p:cNvPr>
              <p:cNvCxnSpPr>
                <a:cxnSpLocks/>
              </p:cNvCxnSpPr>
              <p:nvPr/>
            </p:nvCxnSpPr>
            <p:spPr>
              <a:xfrm flipV="1">
                <a:off x="4340887" y="2149379"/>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E7EB42A-1B3E-4B4C-8EF5-D02A863D4A3C}"/>
                  </a:ext>
                </a:extLst>
              </p:cNvPr>
              <p:cNvCxnSpPr>
                <a:cxnSpLocks/>
              </p:cNvCxnSpPr>
              <p:nvPr/>
            </p:nvCxnSpPr>
            <p:spPr>
              <a:xfrm flipV="1">
                <a:off x="3944887" y="2149380"/>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24B0538-34D6-4FC7-B117-5CF8FFEC018C}"/>
                  </a:ext>
                </a:extLst>
              </p:cNvPr>
              <p:cNvCxnSpPr>
                <a:cxnSpLocks/>
              </p:cNvCxnSpPr>
              <p:nvPr/>
            </p:nvCxnSpPr>
            <p:spPr>
              <a:xfrm>
                <a:off x="3944887" y="2139660"/>
                <a:ext cx="39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1450012F-F07B-4BD7-A38C-371DF2900D6F}"/>
                  </a:ext>
                </a:extLst>
              </p:cNvPr>
              <p:cNvCxnSpPr>
                <a:cxnSpLocks/>
              </p:cNvCxnSpPr>
              <p:nvPr/>
            </p:nvCxnSpPr>
            <p:spPr>
              <a:xfrm>
                <a:off x="4332307" y="2661918"/>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3FF0589D-2C2C-469A-A65E-86BBD8FD8F46}"/>
                  </a:ext>
                </a:extLst>
              </p:cNvPr>
              <p:cNvCxnSpPr>
                <a:cxnSpLocks/>
              </p:cNvCxnSpPr>
              <p:nvPr/>
            </p:nvCxnSpPr>
            <p:spPr>
              <a:xfrm>
                <a:off x="1496661" y="2652053"/>
                <a:ext cx="57601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二等辺三角形 42">
                <a:extLst>
                  <a:ext uri="{FF2B5EF4-FFF2-40B4-BE49-F238E27FC236}">
                    <a16:creationId xmlns:a16="http://schemas.microsoft.com/office/drawing/2014/main" id="{E9050E2A-1F75-4A40-9533-345E7DDD0432}"/>
                  </a:ext>
                </a:extLst>
              </p:cNvPr>
              <p:cNvSpPr/>
              <p:nvPr/>
            </p:nvSpPr>
            <p:spPr>
              <a:xfrm>
                <a:off x="2000671" y="2276872"/>
                <a:ext cx="134729" cy="216021"/>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solidFill>
                    <a:schemeClr val="tx1"/>
                  </a:solidFill>
                </a:endParaRPr>
              </a:p>
            </p:txBody>
          </p:sp>
          <p:sp>
            <p:nvSpPr>
              <p:cNvPr id="44" name="二等辺三角形 43">
                <a:extLst>
                  <a:ext uri="{FF2B5EF4-FFF2-40B4-BE49-F238E27FC236}">
                    <a16:creationId xmlns:a16="http://schemas.microsoft.com/office/drawing/2014/main" id="{6256D244-D8BE-41C9-8A9F-467084DA6AF6}"/>
                  </a:ext>
                </a:extLst>
              </p:cNvPr>
              <p:cNvSpPr/>
              <p:nvPr/>
            </p:nvSpPr>
            <p:spPr>
              <a:xfrm>
                <a:off x="3007525" y="2276871"/>
                <a:ext cx="134729" cy="216021"/>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solidFill>
                    <a:schemeClr val="tx1"/>
                  </a:solidFill>
                </a:endParaRPr>
              </a:p>
            </p:txBody>
          </p:sp>
          <p:sp>
            <p:nvSpPr>
              <p:cNvPr id="45" name="二等辺三角形 44">
                <a:extLst>
                  <a:ext uri="{FF2B5EF4-FFF2-40B4-BE49-F238E27FC236}">
                    <a16:creationId xmlns:a16="http://schemas.microsoft.com/office/drawing/2014/main" id="{7BC6E0E1-4BA7-424D-9FFB-1C4D0C520FF8}"/>
                  </a:ext>
                </a:extLst>
              </p:cNvPr>
              <p:cNvSpPr/>
              <p:nvPr/>
            </p:nvSpPr>
            <p:spPr>
              <a:xfrm>
                <a:off x="3871097" y="2276870"/>
                <a:ext cx="134729" cy="216021"/>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solidFill>
                    <a:schemeClr val="tx1"/>
                  </a:solidFill>
                </a:endParaRPr>
              </a:p>
            </p:txBody>
          </p:sp>
          <p:cxnSp>
            <p:nvCxnSpPr>
              <p:cNvPr id="47" name="直線矢印コネクタ 46">
                <a:extLst>
                  <a:ext uri="{FF2B5EF4-FFF2-40B4-BE49-F238E27FC236}">
                    <a16:creationId xmlns:a16="http://schemas.microsoft.com/office/drawing/2014/main" id="{30284566-924C-4161-9E8F-C88A1BD29730}"/>
                  </a:ext>
                </a:extLst>
              </p:cNvPr>
              <p:cNvCxnSpPr>
                <a:cxnSpLocks/>
              </p:cNvCxnSpPr>
              <p:nvPr/>
            </p:nvCxnSpPr>
            <p:spPr>
              <a:xfrm>
                <a:off x="1424608" y="3717032"/>
                <a:ext cx="326773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866656BD-D3C4-465E-AD8D-0322EF068F54}"/>
                  </a:ext>
                </a:extLst>
              </p:cNvPr>
              <p:cNvCxnSpPr>
                <a:cxnSpLocks/>
              </p:cNvCxnSpPr>
              <p:nvPr/>
            </p:nvCxnSpPr>
            <p:spPr>
              <a:xfrm flipV="1">
                <a:off x="2068035" y="2986908"/>
                <a:ext cx="0" cy="4420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F2982C85-FF30-4B2B-98CC-1A3BE1FFA8A2}"/>
                  </a:ext>
                </a:extLst>
              </p:cNvPr>
              <p:cNvCxnSpPr>
                <a:cxnSpLocks/>
              </p:cNvCxnSpPr>
              <p:nvPr/>
            </p:nvCxnSpPr>
            <p:spPr>
              <a:xfrm flipV="1">
                <a:off x="3087416" y="2986908"/>
                <a:ext cx="0" cy="4420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061CAC5-FF9E-4B77-B57F-07DD3E2CB072}"/>
                  </a:ext>
                </a:extLst>
              </p:cNvPr>
              <p:cNvCxnSpPr>
                <a:cxnSpLocks/>
              </p:cNvCxnSpPr>
              <p:nvPr/>
            </p:nvCxnSpPr>
            <p:spPr>
              <a:xfrm flipV="1">
                <a:off x="3944887" y="2986908"/>
                <a:ext cx="0" cy="4420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5FC1CB80-8F9F-4461-A30A-C9DED8CA375F}"/>
                  </a:ext>
                </a:extLst>
              </p:cNvPr>
              <p:cNvCxnSpPr>
                <a:cxnSpLocks/>
              </p:cNvCxnSpPr>
              <p:nvPr/>
            </p:nvCxnSpPr>
            <p:spPr>
              <a:xfrm>
                <a:off x="1496661" y="3432909"/>
                <a:ext cx="32042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BFD928F-E554-4DB3-9374-64B0199C8E0C}"/>
                  </a:ext>
                </a:extLst>
              </p:cNvPr>
              <p:cNvCxnSpPr>
                <a:cxnSpLocks/>
              </p:cNvCxnSpPr>
              <p:nvPr/>
            </p:nvCxnSpPr>
            <p:spPr>
              <a:xfrm>
                <a:off x="1496661" y="2982145"/>
                <a:ext cx="3195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A21D7464-84CF-4812-951B-721BED50D938}"/>
                  </a:ext>
                </a:extLst>
              </p:cNvPr>
              <p:cNvSpPr txBox="1"/>
              <p:nvPr/>
            </p:nvSpPr>
            <p:spPr>
              <a:xfrm>
                <a:off x="1393966" y="3020973"/>
                <a:ext cx="791998" cy="369332"/>
              </a:xfrm>
              <a:prstGeom prst="rect">
                <a:avLst/>
              </a:prstGeom>
              <a:noFill/>
            </p:spPr>
            <p:txBody>
              <a:bodyPr wrap="square" rtlCol="0">
                <a:spAutoFit/>
              </a:bodyPr>
              <a:lstStyle/>
              <a:p>
                <a:r>
                  <a:rPr lang="ja-JP" altLang="en-US" dirty="0"/>
                  <a:t>消灯</a:t>
                </a:r>
                <a:endParaRPr kumimoji="1" lang="ja-JP" altLang="en-US" dirty="0"/>
              </a:p>
            </p:txBody>
          </p:sp>
          <p:sp>
            <p:nvSpPr>
              <p:cNvPr id="58" name="テキスト ボックス 57">
                <a:extLst>
                  <a:ext uri="{FF2B5EF4-FFF2-40B4-BE49-F238E27FC236}">
                    <a16:creationId xmlns:a16="http://schemas.microsoft.com/office/drawing/2014/main" id="{3A19E3D9-D25A-4C8D-B5C1-E61338AAA95C}"/>
                  </a:ext>
                </a:extLst>
              </p:cNvPr>
              <p:cNvSpPr txBox="1"/>
              <p:nvPr/>
            </p:nvSpPr>
            <p:spPr>
              <a:xfrm>
                <a:off x="2264946" y="3043764"/>
                <a:ext cx="791998" cy="338554"/>
              </a:xfrm>
              <a:prstGeom prst="rect">
                <a:avLst/>
              </a:prstGeom>
              <a:noFill/>
            </p:spPr>
            <p:txBody>
              <a:bodyPr wrap="square" rtlCol="0">
                <a:spAutoFit/>
              </a:bodyPr>
              <a:lstStyle/>
              <a:p>
                <a:r>
                  <a:rPr kumimoji="1" lang="ja-JP" altLang="en-US" sz="1600" dirty="0"/>
                  <a:t>点灯</a:t>
                </a:r>
              </a:p>
            </p:txBody>
          </p:sp>
          <p:sp>
            <p:nvSpPr>
              <p:cNvPr id="59" name="テキスト ボックス 58">
                <a:extLst>
                  <a:ext uri="{FF2B5EF4-FFF2-40B4-BE49-F238E27FC236}">
                    <a16:creationId xmlns:a16="http://schemas.microsoft.com/office/drawing/2014/main" id="{B853881D-8162-4F9F-9488-59400192798A}"/>
                  </a:ext>
                </a:extLst>
              </p:cNvPr>
              <p:cNvSpPr txBox="1"/>
              <p:nvPr/>
            </p:nvSpPr>
            <p:spPr>
              <a:xfrm>
                <a:off x="3188849" y="3012986"/>
                <a:ext cx="791998" cy="369332"/>
              </a:xfrm>
              <a:prstGeom prst="rect">
                <a:avLst/>
              </a:prstGeom>
              <a:noFill/>
            </p:spPr>
            <p:txBody>
              <a:bodyPr wrap="square" rtlCol="0">
                <a:spAutoFit/>
              </a:bodyPr>
              <a:lstStyle/>
              <a:p>
                <a:r>
                  <a:rPr lang="ja-JP" altLang="en-US" dirty="0"/>
                  <a:t>消灯</a:t>
                </a:r>
                <a:endParaRPr kumimoji="1" lang="ja-JP" altLang="en-US" dirty="0"/>
              </a:p>
            </p:txBody>
          </p:sp>
          <p:sp>
            <p:nvSpPr>
              <p:cNvPr id="60" name="テキスト ボックス 59">
                <a:extLst>
                  <a:ext uri="{FF2B5EF4-FFF2-40B4-BE49-F238E27FC236}">
                    <a16:creationId xmlns:a16="http://schemas.microsoft.com/office/drawing/2014/main" id="{499D57A6-E973-41A9-9F25-9C59B2A59CFC}"/>
                  </a:ext>
                </a:extLst>
              </p:cNvPr>
              <p:cNvSpPr txBox="1"/>
              <p:nvPr/>
            </p:nvSpPr>
            <p:spPr>
              <a:xfrm>
                <a:off x="3983412" y="3036362"/>
                <a:ext cx="791998" cy="338554"/>
              </a:xfrm>
              <a:prstGeom prst="rect">
                <a:avLst/>
              </a:prstGeom>
              <a:noFill/>
            </p:spPr>
            <p:txBody>
              <a:bodyPr wrap="square" rtlCol="0">
                <a:spAutoFit/>
              </a:bodyPr>
              <a:lstStyle/>
              <a:p>
                <a:r>
                  <a:rPr kumimoji="1" lang="ja-JP" altLang="en-US" sz="1600" dirty="0"/>
                  <a:t>点灯</a:t>
                </a:r>
              </a:p>
            </p:txBody>
          </p:sp>
          <p:sp>
            <p:nvSpPr>
              <p:cNvPr id="65" name="テキスト ボックス 64">
                <a:extLst>
                  <a:ext uri="{FF2B5EF4-FFF2-40B4-BE49-F238E27FC236}">
                    <a16:creationId xmlns:a16="http://schemas.microsoft.com/office/drawing/2014/main" id="{15B222A4-A2D1-4AED-9458-BFB2F162A3DC}"/>
                  </a:ext>
                </a:extLst>
              </p:cNvPr>
              <p:cNvSpPr txBox="1"/>
              <p:nvPr/>
            </p:nvSpPr>
            <p:spPr>
              <a:xfrm>
                <a:off x="714920" y="1035199"/>
                <a:ext cx="791998" cy="338554"/>
              </a:xfrm>
              <a:prstGeom prst="rect">
                <a:avLst/>
              </a:prstGeom>
              <a:noFill/>
            </p:spPr>
            <p:txBody>
              <a:bodyPr wrap="square" rtlCol="0">
                <a:spAutoFit/>
              </a:bodyPr>
              <a:lstStyle/>
              <a:p>
                <a:r>
                  <a:rPr kumimoji="1" lang="ja-JP" altLang="en-US" sz="1600" dirty="0"/>
                  <a:t>離した</a:t>
                </a:r>
              </a:p>
            </p:txBody>
          </p:sp>
          <p:sp>
            <p:nvSpPr>
              <p:cNvPr id="66" name="テキスト ボックス 65">
                <a:extLst>
                  <a:ext uri="{FF2B5EF4-FFF2-40B4-BE49-F238E27FC236}">
                    <a16:creationId xmlns:a16="http://schemas.microsoft.com/office/drawing/2014/main" id="{55815577-ACF9-4D74-A0E0-CBE110E38523}"/>
                  </a:ext>
                </a:extLst>
              </p:cNvPr>
              <p:cNvSpPr txBox="1"/>
              <p:nvPr/>
            </p:nvSpPr>
            <p:spPr>
              <a:xfrm>
                <a:off x="717551" y="1476580"/>
                <a:ext cx="791998" cy="338554"/>
              </a:xfrm>
              <a:prstGeom prst="rect">
                <a:avLst/>
              </a:prstGeom>
              <a:noFill/>
            </p:spPr>
            <p:txBody>
              <a:bodyPr wrap="square" rtlCol="0">
                <a:spAutoFit/>
              </a:bodyPr>
              <a:lstStyle/>
              <a:p>
                <a:r>
                  <a:rPr lang="ja-JP" altLang="en-US" sz="1600" dirty="0"/>
                  <a:t>押した</a:t>
                </a:r>
                <a:endParaRPr kumimoji="1" lang="ja-JP" altLang="en-US" sz="1600" dirty="0"/>
              </a:p>
            </p:txBody>
          </p:sp>
          <p:sp>
            <p:nvSpPr>
              <p:cNvPr id="69" name="テキスト ボックス 68">
                <a:extLst>
                  <a:ext uri="{FF2B5EF4-FFF2-40B4-BE49-F238E27FC236}">
                    <a16:creationId xmlns:a16="http://schemas.microsoft.com/office/drawing/2014/main" id="{02BDE744-E1D1-4A19-89FC-A25494D842B6}"/>
                  </a:ext>
                </a:extLst>
              </p:cNvPr>
              <p:cNvSpPr txBox="1"/>
              <p:nvPr/>
            </p:nvSpPr>
            <p:spPr>
              <a:xfrm>
                <a:off x="764487" y="2463220"/>
                <a:ext cx="791998" cy="338554"/>
              </a:xfrm>
              <a:prstGeom prst="rect">
                <a:avLst/>
              </a:prstGeom>
              <a:noFill/>
            </p:spPr>
            <p:txBody>
              <a:bodyPr wrap="square" rtlCol="0">
                <a:spAutoFit/>
              </a:bodyPr>
              <a:lstStyle/>
              <a:p>
                <a:r>
                  <a:rPr lang="en-US" altLang="ja-JP" sz="1600" dirty="0"/>
                  <a:t>LOW</a:t>
                </a:r>
                <a:endParaRPr kumimoji="1" lang="ja-JP" altLang="en-US" sz="1600" dirty="0"/>
              </a:p>
            </p:txBody>
          </p:sp>
          <p:sp>
            <p:nvSpPr>
              <p:cNvPr id="70" name="テキスト ボックス 69">
                <a:extLst>
                  <a:ext uri="{FF2B5EF4-FFF2-40B4-BE49-F238E27FC236}">
                    <a16:creationId xmlns:a16="http://schemas.microsoft.com/office/drawing/2014/main" id="{0EF9510A-983D-45B8-AC0A-7BAA7D7B1F39}"/>
                  </a:ext>
                </a:extLst>
              </p:cNvPr>
              <p:cNvSpPr txBox="1"/>
              <p:nvPr/>
            </p:nvSpPr>
            <p:spPr>
              <a:xfrm>
                <a:off x="721313" y="1984786"/>
                <a:ext cx="791998" cy="338554"/>
              </a:xfrm>
              <a:prstGeom prst="rect">
                <a:avLst/>
              </a:prstGeom>
              <a:noFill/>
            </p:spPr>
            <p:txBody>
              <a:bodyPr wrap="square" rtlCol="0">
                <a:spAutoFit/>
              </a:bodyPr>
              <a:lstStyle/>
              <a:p>
                <a:r>
                  <a:rPr lang="en-US" altLang="ja-JP" sz="1600" dirty="0"/>
                  <a:t>HIGH</a:t>
                </a:r>
                <a:endParaRPr kumimoji="1" lang="ja-JP" altLang="en-US" sz="1600" dirty="0"/>
              </a:p>
            </p:txBody>
          </p:sp>
          <p:sp>
            <p:nvSpPr>
              <p:cNvPr id="72" name="テキスト ボックス 71">
                <a:extLst>
                  <a:ext uri="{FF2B5EF4-FFF2-40B4-BE49-F238E27FC236}">
                    <a16:creationId xmlns:a16="http://schemas.microsoft.com/office/drawing/2014/main" id="{6BD3689E-1820-4EE7-82CA-1BD6AB0C9AF1}"/>
                  </a:ext>
                </a:extLst>
              </p:cNvPr>
              <p:cNvSpPr txBox="1"/>
              <p:nvPr/>
            </p:nvSpPr>
            <p:spPr>
              <a:xfrm>
                <a:off x="4390580" y="3758560"/>
                <a:ext cx="620693" cy="307777"/>
              </a:xfrm>
              <a:prstGeom prst="rect">
                <a:avLst/>
              </a:prstGeom>
              <a:noFill/>
            </p:spPr>
            <p:txBody>
              <a:bodyPr wrap="square" rtlCol="0">
                <a:spAutoFit/>
              </a:bodyPr>
              <a:lstStyle/>
              <a:p>
                <a:r>
                  <a:rPr kumimoji="1" lang="ja-JP" altLang="en-US" sz="1400" dirty="0"/>
                  <a:t>時間</a:t>
                </a:r>
              </a:p>
            </p:txBody>
          </p:sp>
        </p:grpSp>
      </p:grpSp>
      <p:sp>
        <p:nvSpPr>
          <p:cNvPr id="3" name="テキスト ボックス 2">
            <a:extLst>
              <a:ext uri="{FF2B5EF4-FFF2-40B4-BE49-F238E27FC236}">
                <a16:creationId xmlns:a16="http://schemas.microsoft.com/office/drawing/2014/main" id="{801C91AD-152E-455A-BF82-1CE0357DA60A}"/>
              </a:ext>
            </a:extLst>
          </p:cNvPr>
          <p:cNvSpPr txBox="1"/>
          <p:nvPr/>
        </p:nvSpPr>
        <p:spPr>
          <a:xfrm>
            <a:off x="416496" y="1052736"/>
            <a:ext cx="8640960" cy="2031325"/>
          </a:xfrm>
          <a:prstGeom prst="rect">
            <a:avLst/>
          </a:prstGeom>
          <a:noFill/>
        </p:spPr>
        <p:txBody>
          <a:bodyPr wrap="square" rtlCol="0">
            <a:spAutoFit/>
          </a:bodyPr>
          <a:lstStyle/>
          <a:p>
            <a:r>
              <a:rPr kumimoji="1" lang="ja-JP" altLang="en-US" dirty="0"/>
              <a:t>①最初，</a:t>
            </a:r>
            <a:r>
              <a:rPr kumimoji="1" lang="en-US" altLang="ja-JP" dirty="0"/>
              <a:t>LED</a:t>
            </a:r>
            <a:r>
              <a:rPr kumimoji="1" lang="ja-JP" altLang="en-US" dirty="0"/>
              <a:t>は消灯している状態</a:t>
            </a:r>
            <a:endParaRPr kumimoji="1" lang="en-US" altLang="ja-JP" dirty="0"/>
          </a:p>
          <a:p>
            <a:endParaRPr lang="en-US" altLang="ja-JP" dirty="0"/>
          </a:p>
          <a:p>
            <a:r>
              <a:rPr kumimoji="1" lang="ja-JP" altLang="en-US" dirty="0"/>
              <a:t>②タクトスイッチを</a:t>
            </a:r>
            <a:r>
              <a:rPr kumimoji="1" lang="en-US" altLang="ja-JP" dirty="0"/>
              <a:t>1</a:t>
            </a:r>
            <a:r>
              <a:rPr kumimoji="1" lang="ja-JP" altLang="en-US" dirty="0"/>
              <a:t>回押して</a:t>
            </a:r>
            <a:r>
              <a:rPr lang="ja-JP" altLang="en-US" dirty="0"/>
              <a:t>離す→</a:t>
            </a:r>
            <a:r>
              <a:rPr lang="en-US" altLang="ja-JP" dirty="0"/>
              <a:t>LED</a:t>
            </a:r>
            <a:r>
              <a:rPr lang="ja-JP" altLang="en-US" dirty="0"/>
              <a:t>は点灯状態を保持</a:t>
            </a:r>
            <a:endParaRPr lang="en-US" altLang="ja-JP" dirty="0"/>
          </a:p>
          <a:p>
            <a:endParaRPr kumimoji="1" lang="en-US" altLang="ja-JP" dirty="0"/>
          </a:p>
          <a:p>
            <a:r>
              <a:rPr lang="ja-JP" altLang="en-US" dirty="0"/>
              <a:t>③タクトスイッチをもう一度押して離す→</a:t>
            </a:r>
            <a:r>
              <a:rPr lang="en-US" altLang="ja-JP" dirty="0"/>
              <a:t>LED</a:t>
            </a:r>
            <a:r>
              <a:rPr lang="ja-JP" altLang="en-US" dirty="0"/>
              <a:t>は消灯状態</a:t>
            </a:r>
            <a:endParaRPr lang="en-US" altLang="ja-JP" dirty="0"/>
          </a:p>
          <a:p>
            <a:endParaRPr kumimoji="1" lang="en-US" altLang="ja-JP" dirty="0"/>
          </a:p>
          <a:p>
            <a:r>
              <a:rPr kumimoji="1" lang="ja-JP" altLang="en-US" dirty="0"/>
              <a:t>④以降，②と③を繰り返す</a:t>
            </a:r>
          </a:p>
        </p:txBody>
      </p:sp>
    </p:spTree>
    <p:extLst>
      <p:ext uri="{BB962C8B-B14F-4D97-AF65-F5344CB8AC3E}">
        <p14:creationId xmlns:p14="http://schemas.microsoft.com/office/powerpoint/2010/main" val="1930450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992560" y="4041068"/>
            <a:ext cx="2736304" cy="792088"/>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課題</a:t>
            </a:r>
          </a:p>
        </p:txBody>
      </p:sp>
      <p:sp>
        <p:nvSpPr>
          <p:cNvPr id="4" name="スライド番号プレースホルダ 3"/>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21</a:t>
            </a:fld>
            <a:endParaRPr lang="ja-JP" altLang="en-US" dirty="0">
              <a:solidFill>
                <a:schemeClr val="tx1"/>
              </a:solidFill>
            </a:endParaRPr>
          </a:p>
        </p:txBody>
      </p:sp>
      <p:sp>
        <p:nvSpPr>
          <p:cNvPr id="8" name="正方形/長方形 7"/>
          <p:cNvSpPr/>
          <p:nvPr/>
        </p:nvSpPr>
        <p:spPr>
          <a:xfrm>
            <a:off x="992560" y="2384884"/>
            <a:ext cx="2736304" cy="648072"/>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992560" y="5193196"/>
            <a:ext cx="648072" cy="288032"/>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32520" y="4833156"/>
            <a:ext cx="2664296" cy="288032"/>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632520" y="3753036"/>
            <a:ext cx="360040" cy="288032"/>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632520" y="2096852"/>
            <a:ext cx="1224136" cy="288032"/>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560512" y="1520788"/>
            <a:ext cx="3456384" cy="4524315"/>
          </a:xfrm>
          <a:prstGeom prst="rect">
            <a:avLst/>
          </a:prstGeom>
          <a:noFill/>
          <a:ln>
            <a:solidFill>
              <a:schemeClr val="tx1"/>
            </a:solidFill>
          </a:ln>
        </p:spPr>
        <p:txBody>
          <a:bodyPr wrap="square" rtlCol="0">
            <a:spAutoFit/>
          </a:bodyPr>
          <a:lstStyle/>
          <a:p>
            <a:r>
              <a:rPr lang="en-US" altLang="ja-JP" dirty="0"/>
              <a:t>import</a:t>
            </a:r>
            <a:r>
              <a:rPr lang="ja-JP" altLang="en-US" dirty="0"/>
              <a:t>文</a:t>
            </a:r>
            <a:endParaRPr lang="en-US" altLang="ja-JP" dirty="0"/>
          </a:p>
          <a:p>
            <a:endParaRPr kumimoji="1" lang="en-US" altLang="ja-JP" dirty="0"/>
          </a:p>
          <a:p>
            <a:r>
              <a:rPr lang="en-US" altLang="ja-JP" dirty="0"/>
              <a:t>def </a:t>
            </a:r>
            <a:r>
              <a:rPr lang="ja-JP" altLang="en-US" dirty="0"/>
              <a:t>関数名</a:t>
            </a:r>
            <a:r>
              <a:rPr lang="en-US" altLang="ja-JP" dirty="0"/>
              <a:t>:</a:t>
            </a:r>
          </a:p>
          <a:p>
            <a:r>
              <a:rPr lang="en-US" altLang="ja-JP" dirty="0"/>
              <a:t>      </a:t>
            </a:r>
            <a:r>
              <a:rPr lang="ja-JP" altLang="en-US" dirty="0"/>
              <a:t>必要に応じて呼ばれる関数</a:t>
            </a:r>
            <a:endParaRPr lang="en-US" altLang="ja-JP" dirty="0"/>
          </a:p>
          <a:p>
            <a:r>
              <a:rPr kumimoji="1" lang="en-US" altLang="ja-JP" dirty="0"/>
              <a:t>      (</a:t>
            </a:r>
            <a:r>
              <a:rPr kumimoji="1" lang="ja-JP" altLang="en-US" dirty="0"/>
              <a:t>関数は複数あってもよい</a:t>
            </a:r>
            <a:r>
              <a:rPr kumimoji="1" lang="en-US" altLang="ja-JP" dirty="0"/>
              <a:t>)</a:t>
            </a:r>
          </a:p>
          <a:p>
            <a:endParaRPr lang="en-US" altLang="ja-JP" dirty="0"/>
          </a:p>
          <a:p>
            <a:r>
              <a:rPr kumimoji="1" lang="ja-JP" altLang="en-US" dirty="0"/>
              <a:t>初期化処理</a:t>
            </a:r>
            <a:endParaRPr kumimoji="1" lang="en-US" altLang="ja-JP" dirty="0"/>
          </a:p>
          <a:p>
            <a:endParaRPr lang="en-US" altLang="ja-JP" dirty="0"/>
          </a:p>
          <a:p>
            <a:r>
              <a:rPr lang="en-US" altLang="ja-JP" dirty="0"/>
              <a:t>t</a:t>
            </a:r>
            <a:r>
              <a:rPr kumimoji="1" lang="en-US" altLang="ja-JP" dirty="0"/>
              <a:t>ry:</a:t>
            </a:r>
          </a:p>
          <a:p>
            <a:endParaRPr kumimoji="1" lang="en-US" altLang="ja-JP" dirty="0"/>
          </a:p>
          <a:p>
            <a:r>
              <a:rPr lang="en-US" altLang="ja-JP" dirty="0"/>
              <a:t>      </a:t>
            </a:r>
            <a:r>
              <a:rPr lang="ja-JP" altLang="en-US" dirty="0"/>
              <a:t>ここにメインの処理</a:t>
            </a:r>
            <a:endParaRPr lang="en-US" altLang="ja-JP" dirty="0"/>
          </a:p>
          <a:p>
            <a:endParaRPr kumimoji="1" lang="en-US" altLang="ja-JP" dirty="0"/>
          </a:p>
          <a:p>
            <a:r>
              <a:rPr lang="en-US" altLang="ja-JP" dirty="0"/>
              <a:t>e</a:t>
            </a:r>
            <a:r>
              <a:rPr kumimoji="1" lang="en-US" altLang="ja-JP" dirty="0"/>
              <a:t>xcept </a:t>
            </a:r>
            <a:r>
              <a:rPr kumimoji="1" lang="en-US" altLang="ja-JP" dirty="0" err="1"/>
              <a:t>KeyboardInterrupt</a:t>
            </a:r>
            <a:r>
              <a:rPr kumimoji="1" lang="en-US" altLang="ja-JP" dirty="0"/>
              <a:t>:</a:t>
            </a:r>
          </a:p>
          <a:p>
            <a:r>
              <a:rPr lang="en-US" altLang="ja-JP" dirty="0"/>
              <a:t>      pass</a:t>
            </a:r>
          </a:p>
          <a:p>
            <a:endParaRPr kumimoji="1" lang="en-US" altLang="ja-JP" dirty="0"/>
          </a:p>
          <a:p>
            <a:r>
              <a:rPr lang="en-US" altLang="ja-JP" dirty="0" err="1"/>
              <a:t>GPIO.cleanup</a:t>
            </a:r>
            <a:r>
              <a:rPr lang="en-US" altLang="ja-JP" dirty="0"/>
              <a:t>()</a:t>
            </a:r>
            <a:endParaRPr kumimoji="1" lang="en-US" altLang="ja-JP" dirty="0"/>
          </a:p>
        </p:txBody>
      </p:sp>
      <p:sp>
        <p:nvSpPr>
          <p:cNvPr id="14" name="テキスト ボックス 13"/>
          <p:cNvSpPr txBox="1"/>
          <p:nvPr/>
        </p:nvSpPr>
        <p:spPr>
          <a:xfrm>
            <a:off x="920552" y="6061361"/>
            <a:ext cx="2808312" cy="307777"/>
          </a:xfrm>
          <a:prstGeom prst="rect">
            <a:avLst/>
          </a:prstGeom>
          <a:noFill/>
        </p:spPr>
        <p:txBody>
          <a:bodyPr wrap="square" rtlCol="0">
            <a:spAutoFit/>
          </a:bodyPr>
          <a:lstStyle/>
          <a:p>
            <a:pPr algn="ctr"/>
            <a:r>
              <a:rPr lang="ja-JP" altLang="en-US" sz="1400" dirty="0"/>
              <a:t>プログラムの構造</a:t>
            </a:r>
            <a:endParaRPr kumimoji="1" lang="ja-JP" altLang="en-US" sz="1400" dirty="0"/>
          </a:p>
        </p:txBody>
      </p:sp>
      <p:sp>
        <p:nvSpPr>
          <p:cNvPr id="16" name="角丸四角形吹き出し 15"/>
          <p:cNvSpPr/>
          <p:nvPr/>
        </p:nvSpPr>
        <p:spPr>
          <a:xfrm>
            <a:off x="4304928" y="836712"/>
            <a:ext cx="3384376" cy="936104"/>
          </a:xfrm>
          <a:prstGeom prst="wedgeRoundRectCallout">
            <a:avLst>
              <a:gd name="adj1" fmla="val -67185"/>
              <a:gd name="adj2" fmla="val 11429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a:t>
            </a:r>
            <a:r>
              <a:rPr lang="en-US" altLang="ja-JP" sz="1600" dirty="0">
                <a:solidFill>
                  <a:schemeClr val="tx1"/>
                </a:solidFill>
              </a:rPr>
              <a:t>def</a:t>
            </a:r>
            <a:r>
              <a:rPr lang="ja-JP" altLang="en-US" sz="1600" dirty="0">
                <a:solidFill>
                  <a:schemeClr val="tx1"/>
                </a:solidFill>
              </a:rPr>
              <a:t>による関数定義</a:t>
            </a:r>
            <a:endParaRPr lang="en-US" altLang="ja-JP" sz="1600" dirty="0">
              <a:solidFill>
                <a:schemeClr val="tx1"/>
              </a:solidFill>
            </a:endParaRPr>
          </a:p>
          <a:p>
            <a:r>
              <a:rPr lang="en-US" altLang="ja-JP" sz="1600" dirty="0">
                <a:solidFill>
                  <a:schemeClr val="tx1"/>
                </a:solidFill>
              </a:rPr>
              <a:t>d</a:t>
            </a:r>
            <a:r>
              <a:rPr kumimoji="1" lang="en-US" altLang="ja-JP" sz="1600" dirty="0">
                <a:solidFill>
                  <a:schemeClr val="tx1"/>
                </a:solidFill>
              </a:rPr>
              <a:t>ef</a:t>
            </a:r>
            <a:r>
              <a:rPr kumimoji="1" lang="ja-JP" altLang="en-US" sz="1600" dirty="0">
                <a:solidFill>
                  <a:schemeClr val="tx1"/>
                </a:solidFill>
              </a:rPr>
              <a:t>文を用いて関数を定義できる。</a:t>
            </a:r>
          </a:p>
        </p:txBody>
      </p:sp>
      <p:pic>
        <p:nvPicPr>
          <p:cNvPr id="15" name="図 14">
            <a:extLst>
              <a:ext uri="{FF2B5EF4-FFF2-40B4-BE49-F238E27FC236}">
                <a16:creationId xmlns:a16="http://schemas.microsoft.com/office/drawing/2014/main" id="{310377BF-DF60-4278-AE05-C571DB9DAA12}"/>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664968" y="2240868"/>
            <a:ext cx="4320480" cy="4295702"/>
          </a:xfrm>
          <a:prstGeom prst="rect">
            <a:avLst/>
          </a:prstGeom>
        </p:spPr>
      </p:pic>
      <p:sp>
        <p:nvSpPr>
          <p:cNvPr id="7" name="テキスト ボックス 6">
            <a:extLst>
              <a:ext uri="{FF2B5EF4-FFF2-40B4-BE49-F238E27FC236}">
                <a16:creationId xmlns:a16="http://schemas.microsoft.com/office/drawing/2014/main" id="{3D24DFCB-E2F5-9F2B-ADCB-401BD874A400}"/>
              </a:ext>
            </a:extLst>
          </p:cNvPr>
          <p:cNvSpPr txBox="1"/>
          <p:nvPr/>
        </p:nvSpPr>
        <p:spPr>
          <a:xfrm>
            <a:off x="416496" y="756222"/>
            <a:ext cx="4978866" cy="461665"/>
          </a:xfrm>
          <a:prstGeom prst="rect">
            <a:avLst/>
          </a:prstGeom>
          <a:noFill/>
        </p:spPr>
        <p:txBody>
          <a:bodyPr wrap="square">
            <a:spAutoFit/>
          </a:bodyPr>
          <a:lstStyle/>
          <a:p>
            <a:r>
              <a:rPr kumimoji="1" lang="ja-JP" altLang="en-US" sz="2400" dirty="0"/>
              <a:t>プログラムの構造</a:t>
            </a:r>
            <a:endParaRPr lang="ja-JP"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5D674E-AD02-4AB9-8FCC-946061B8915C}"/>
              </a:ext>
            </a:extLst>
          </p:cNvPr>
          <p:cNvSpPr>
            <a:spLocks noGrp="1"/>
          </p:cNvSpPr>
          <p:nvPr>
            <p:ph type="title"/>
          </p:nvPr>
        </p:nvSpPr>
        <p:spPr/>
        <p:txBody>
          <a:bodyPr/>
          <a:lstStyle/>
          <a:p>
            <a:r>
              <a:rPr kumimoji="1" lang="ja-JP" altLang="en-US" dirty="0"/>
              <a:t>課題</a:t>
            </a:r>
          </a:p>
        </p:txBody>
      </p:sp>
      <p:sp>
        <p:nvSpPr>
          <p:cNvPr id="4" name="スライド番号プレースホルダー 3">
            <a:extLst>
              <a:ext uri="{FF2B5EF4-FFF2-40B4-BE49-F238E27FC236}">
                <a16:creationId xmlns:a16="http://schemas.microsoft.com/office/drawing/2014/main" id="{D2570F7A-8C00-46B6-B944-99F2D7FCCC76}"/>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22</a:t>
            </a:fld>
            <a:endParaRPr lang="ja-JP" altLang="en-US" dirty="0">
              <a:solidFill>
                <a:schemeClr val="tx1"/>
              </a:solidFill>
            </a:endParaRPr>
          </a:p>
        </p:txBody>
      </p:sp>
      <p:pic>
        <p:nvPicPr>
          <p:cNvPr id="6" name="図 5">
            <a:extLst>
              <a:ext uri="{FF2B5EF4-FFF2-40B4-BE49-F238E27FC236}">
                <a16:creationId xmlns:a16="http://schemas.microsoft.com/office/drawing/2014/main" id="{7E673FA6-F45E-4F77-97A5-96249BC057C8}"/>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41032" y="2073536"/>
            <a:ext cx="4561336" cy="2698757"/>
          </a:xfrm>
          <a:prstGeom prst="rect">
            <a:avLst/>
          </a:prstGeom>
        </p:spPr>
      </p:pic>
      <p:sp>
        <p:nvSpPr>
          <p:cNvPr id="7" name="テキスト ボックス 6">
            <a:extLst>
              <a:ext uri="{FF2B5EF4-FFF2-40B4-BE49-F238E27FC236}">
                <a16:creationId xmlns:a16="http://schemas.microsoft.com/office/drawing/2014/main" id="{C8653189-A654-45E1-B6CF-D98F949E8C59}"/>
              </a:ext>
            </a:extLst>
          </p:cNvPr>
          <p:cNvSpPr txBox="1"/>
          <p:nvPr/>
        </p:nvSpPr>
        <p:spPr>
          <a:xfrm>
            <a:off x="128464" y="1265577"/>
            <a:ext cx="8814542" cy="338554"/>
          </a:xfrm>
          <a:prstGeom prst="rect">
            <a:avLst/>
          </a:prstGeom>
          <a:solidFill>
            <a:schemeClr val="accent6">
              <a:lumMod val="20000"/>
              <a:lumOff val="80000"/>
            </a:schemeClr>
          </a:solidFill>
        </p:spPr>
        <p:txBody>
          <a:bodyPr wrap="square" rtlCol="0">
            <a:spAutoFit/>
          </a:bodyPr>
          <a:lstStyle/>
          <a:p>
            <a:pPr algn="ctr"/>
            <a:r>
              <a:rPr kumimoji="1" lang="en-US" altLang="ja-JP" sz="1600" dirty="0" err="1"/>
              <a:t>GPIO.add_event_detect</a:t>
            </a:r>
            <a:r>
              <a:rPr kumimoji="1" lang="en-US" altLang="ja-JP" sz="1600" dirty="0"/>
              <a:t>(</a:t>
            </a:r>
            <a:r>
              <a:rPr lang="en-US" altLang="ja-JP" sz="1600" dirty="0"/>
              <a:t>SWITCH</a:t>
            </a:r>
            <a:r>
              <a:rPr kumimoji="1" lang="en-US" altLang="ja-JP" sz="1600" dirty="0"/>
              <a:t>, GPIO.RISING, callback=</a:t>
            </a:r>
            <a:r>
              <a:rPr kumimoji="1" lang="en-US" altLang="ja-JP" sz="1600" dirty="0" err="1"/>
              <a:t>my_callback</a:t>
            </a:r>
            <a:r>
              <a:rPr kumimoji="1" lang="en-US" altLang="ja-JP" sz="1600" dirty="0"/>
              <a:t>, </a:t>
            </a:r>
            <a:r>
              <a:rPr kumimoji="1" lang="en-US" altLang="ja-JP" sz="1600" dirty="0" err="1"/>
              <a:t>bouncetime</a:t>
            </a:r>
            <a:r>
              <a:rPr kumimoji="1" lang="en-US" altLang="ja-JP" sz="1600" dirty="0"/>
              <a:t>=200)</a:t>
            </a:r>
            <a:endParaRPr kumimoji="1" lang="ja-JP" altLang="en-US" sz="1600" dirty="0"/>
          </a:p>
        </p:txBody>
      </p:sp>
      <p:cxnSp>
        <p:nvCxnSpPr>
          <p:cNvPr id="9" name="直線矢印コネクタ 8">
            <a:extLst>
              <a:ext uri="{FF2B5EF4-FFF2-40B4-BE49-F238E27FC236}">
                <a16:creationId xmlns:a16="http://schemas.microsoft.com/office/drawing/2014/main" id="{05A4D182-3433-4670-8104-5D474941A5AE}"/>
              </a:ext>
            </a:extLst>
          </p:cNvPr>
          <p:cNvCxnSpPr>
            <a:cxnSpLocks/>
          </p:cNvCxnSpPr>
          <p:nvPr/>
        </p:nvCxnSpPr>
        <p:spPr>
          <a:xfrm flipH="1">
            <a:off x="2711826" y="1543457"/>
            <a:ext cx="1249153" cy="18353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F2F780A-5370-4EA7-B560-35626B4B91B6}"/>
              </a:ext>
            </a:extLst>
          </p:cNvPr>
          <p:cNvSpPr txBox="1"/>
          <p:nvPr/>
        </p:nvSpPr>
        <p:spPr>
          <a:xfrm>
            <a:off x="488504" y="3108452"/>
            <a:ext cx="3312368" cy="1077218"/>
          </a:xfrm>
          <a:prstGeom prst="rect">
            <a:avLst/>
          </a:prstGeom>
          <a:noFill/>
        </p:spPr>
        <p:txBody>
          <a:bodyPr wrap="square" rtlCol="0">
            <a:spAutoFit/>
          </a:bodyPr>
          <a:lstStyle/>
          <a:p>
            <a:r>
              <a:rPr lang="ja-JP" altLang="en-US" sz="1600" dirty="0"/>
              <a:t>「</a:t>
            </a:r>
            <a:r>
              <a:rPr lang="en-US" altLang="ja-JP" sz="1600" dirty="0"/>
              <a:t>GPIO.RISING</a:t>
            </a:r>
            <a:r>
              <a:rPr lang="ja-JP" altLang="en-US" sz="1600" dirty="0"/>
              <a:t>」</a:t>
            </a:r>
            <a:endParaRPr lang="en-US" altLang="ja-JP" sz="1600" dirty="0"/>
          </a:p>
          <a:p>
            <a:r>
              <a:rPr lang="ja-JP" altLang="en-US" sz="1600" dirty="0"/>
              <a:t>これは</a:t>
            </a:r>
            <a:r>
              <a:rPr lang="en-US" altLang="ja-JP" sz="1600" dirty="0" err="1"/>
              <a:t>InputPin</a:t>
            </a:r>
            <a:r>
              <a:rPr lang="ja-JP" altLang="en-US" sz="1600" dirty="0"/>
              <a:t>（</a:t>
            </a:r>
            <a:r>
              <a:rPr lang="en-US" altLang="ja-JP" sz="1600" dirty="0"/>
              <a:t>GPIO 24</a:t>
            </a:r>
            <a:r>
              <a:rPr lang="ja-JP" altLang="en-US" sz="1600" dirty="0"/>
              <a:t>）の</a:t>
            </a:r>
            <a:r>
              <a:rPr lang="en-US" altLang="ja-JP" sz="1600" dirty="0"/>
              <a:t>LOW</a:t>
            </a:r>
            <a:r>
              <a:rPr lang="ja-JP" altLang="en-US" sz="1600" dirty="0"/>
              <a:t>から</a:t>
            </a:r>
            <a:r>
              <a:rPr lang="en-US" altLang="ja-JP" sz="1600" dirty="0"/>
              <a:t>HIGH</a:t>
            </a:r>
            <a:r>
              <a:rPr lang="ja-JP" altLang="en-US" sz="1600" dirty="0"/>
              <a:t>への上昇（</a:t>
            </a:r>
            <a:r>
              <a:rPr lang="en-US" altLang="ja-JP" sz="1600" dirty="0"/>
              <a:t>RISING</a:t>
            </a:r>
            <a:r>
              <a:rPr lang="ja-JP" altLang="en-US" sz="1600" dirty="0"/>
              <a:t>）を検出するポジティブエッジである。</a:t>
            </a:r>
            <a:endParaRPr kumimoji="1" lang="ja-JP" altLang="en-US" sz="1600" dirty="0"/>
          </a:p>
        </p:txBody>
      </p:sp>
      <p:cxnSp>
        <p:nvCxnSpPr>
          <p:cNvPr id="13" name="直線矢印コネクタ 12">
            <a:extLst>
              <a:ext uri="{FF2B5EF4-FFF2-40B4-BE49-F238E27FC236}">
                <a16:creationId xmlns:a16="http://schemas.microsoft.com/office/drawing/2014/main" id="{1B11D480-9C42-45B8-88C3-075B6F751BE1}"/>
              </a:ext>
            </a:extLst>
          </p:cNvPr>
          <p:cNvCxnSpPr>
            <a:cxnSpLocks/>
          </p:cNvCxnSpPr>
          <p:nvPr/>
        </p:nvCxnSpPr>
        <p:spPr>
          <a:xfrm flipH="1">
            <a:off x="3523301" y="1604131"/>
            <a:ext cx="2149779" cy="30887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685CDD34-AFD5-4F74-BFD8-257EE92A7301}"/>
              </a:ext>
            </a:extLst>
          </p:cNvPr>
          <p:cNvSpPr txBox="1"/>
          <p:nvPr/>
        </p:nvSpPr>
        <p:spPr>
          <a:xfrm>
            <a:off x="654595" y="4498090"/>
            <a:ext cx="4114462" cy="1077218"/>
          </a:xfrm>
          <a:prstGeom prst="rect">
            <a:avLst/>
          </a:prstGeom>
          <a:noFill/>
        </p:spPr>
        <p:txBody>
          <a:bodyPr wrap="square" rtlCol="0">
            <a:spAutoFit/>
          </a:bodyPr>
          <a:lstStyle/>
          <a:p>
            <a:r>
              <a:rPr lang="ja-JP" altLang="en-US" sz="1600" dirty="0"/>
              <a:t>「</a:t>
            </a:r>
            <a:r>
              <a:rPr lang="en-US" altLang="ja-JP" sz="1600" dirty="0"/>
              <a:t>callback=</a:t>
            </a:r>
            <a:r>
              <a:rPr lang="en-US" altLang="ja-JP" sz="1600" dirty="0" err="1"/>
              <a:t>my_callback</a:t>
            </a:r>
            <a:r>
              <a:rPr lang="ja-JP" altLang="en-US" sz="1600" dirty="0"/>
              <a:t>」</a:t>
            </a:r>
            <a:endParaRPr lang="en-US" altLang="ja-JP" sz="1600" dirty="0"/>
          </a:p>
          <a:p>
            <a:r>
              <a:rPr lang="ja-JP" altLang="en-US" sz="1600" dirty="0"/>
              <a:t>エッジを検出したときに実行したい関数を指定しており，「</a:t>
            </a:r>
            <a:r>
              <a:rPr lang="en-US" altLang="ja-JP" sz="1600" dirty="0" err="1"/>
              <a:t>my_callback</a:t>
            </a:r>
            <a:r>
              <a:rPr lang="ja-JP" altLang="en-US" sz="1600" dirty="0"/>
              <a:t>」という名前の関数が定義されている。</a:t>
            </a:r>
            <a:endParaRPr lang="en-US" altLang="ja-JP" sz="1600" dirty="0"/>
          </a:p>
        </p:txBody>
      </p:sp>
      <p:sp>
        <p:nvSpPr>
          <p:cNvPr id="17" name="矢印: 下 16">
            <a:extLst>
              <a:ext uri="{FF2B5EF4-FFF2-40B4-BE49-F238E27FC236}">
                <a16:creationId xmlns:a16="http://schemas.microsoft.com/office/drawing/2014/main" id="{FC69661E-8434-43B9-AA14-F7DFF171C801}"/>
              </a:ext>
            </a:extLst>
          </p:cNvPr>
          <p:cNvSpPr/>
          <p:nvPr/>
        </p:nvSpPr>
        <p:spPr>
          <a:xfrm>
            <a:off x="2414306" y="5500398"/>
            <a:ext cx="360040" cy="3525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E956460-9381-4F44-9305-1D33B79CB4E4}"/>
              </a:ext>
            </a:extLst>
          </p:cNvPr>
          <p:cNvSpPr txBox="1"/>
          <p:nvPr/>
        </p:nvSpPr>
        <p:spPr>
          <a:xfrm>
            <a:off x="684179" y="5967583"/>
            <a:ext cx="4114462" cy="338554"/>
          </a:xfrm>
          <a:prstGeom prst="rect">
            <a:avLst/>
          </a:prstGeom>
          <a:noFill/>
        </p:spPr>
        <p:txBody>
          <a:bodyPr wrap="square" rtlCol="0">
            <a:spAutoFit/>
          </a:bodyPr>
          <a:lstStyle/>
          <a:p>
            <a:r>
              <a:rPr kumimoji="1" lang="ja-JP" altLang="en-US" sz="1600" dirty="0"/>
              <a:t>ポジティブエッジ検出のタイミングで呼ばれる</a:t>
            </a:r>
          </a:p>
        </p:txBody>
      </p:sp>
      <p:cxnSp>
        <p:nvCxnSpPr>
          <p:cNvPr id="20" name="直線矢印コネクタ 19">
            <a:extLst>
              <a:ext uri="{FF2B5EF4-FFF2-40B4-BE49-F238E27FC236}">
                <a16:creationId xmlns:a16="http://schemas.microsoft.com/office/drawing/2014/main" id="{4868F2B1-6A49-4C01-862B-720A7EAEF3C7}"/>
              </a:ext>
            </a:extLst>
          </p:cNvPr>
          <p:cNvCxnSpPr>
            <a:cxnSpLocks/>
          </p:cNvCxnSpPr>
          <p:nvPr/>
        </p:nvCxnSpPr>
        <p:spPr>
          <a:xfrm>
            <a:off x="7617296" y="1604131"/>
            <a:ext cx="0" cy="5975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9C045BD6-D44E-4BCE-935E-4FF996700C47}"/>
              </a:ext>
            </a:extLst>
          </p:cNvPr>
          <p:cNvSpPr txBox="1"/>
          <p:nvPr/>
        </p:nvSpPr>
        <p:spPr>
          <a:xfrm>
            <a:off x="6028119" y="4772293"/>
            <a:ext cx="3178354" cy="307777"/>
          </a:xfrm>
          <a:prstGeom prst="rect">
            <a:avLst/>
          </a:prstGeom>
          <a:noFill/>
        </p:spPr>
        <p:txBody>
          <a:bodyPr wrap="square" rtlCol="0">
            <a:spAutoFit/>
          </a:bodyPr>
          <a:lstStyle/>
          <a:p>
            <a:pPr algn="ctr"/>
            <a:r>
              <a:rPr kumimoji="1" lang="en-US" altLang="ja-JP" sz="1400" dirty="0"/>
              <a:t>GPIO 24</a:t>
            </a:r>
            <a:r>
              <a:rPr kumimoji="1" lang="ja-JP" altLang="en-US" sz="1400" dirty="0"/>
              <a:t>における電圧の変化</a:t>
            </a:r>
          </a:p>
        </p:txBody>
      </p:sp>
      <p:sp>
        <p:nvSpPr>
          <p:cNvPr id="25" name="テキスト ボックス 24">
            <a:extLst>
              <a:ext uri="{FF2B5EF4-FFF2-40B4-BE49-F238E27FC236}">
                <a16:creationId xmlns:a16="http://schemas.microsoft.com/office/drawing/2014/main" id="{B8A17098-6A7A-4A6C-A439-0567D1426C4F}"/>
              </a:ext>
            </a:extLst>
          </p:cNvPr>
          <p:cNvSpPr txBox="1"/>
          <p:nvPr/>
        </p:nvSpPr>
        <p:spPr>
          <a:xfrm>
            <a:off x="4953000" y="5085184"/>
            <a:ext cx="4680520" cy="584775"/>
          </a:xfrm>
          <a:prstGeom prst="rect">
            <a:avLst/>
          </a:prstGeom>
          <a:noFill/>
        </p:spPr>
        <p:txBody>
          <a:bodyPr wrap="square" rtlCol="0">
            <a:spAutoFit/>
          </a:bodyPr>
          <a:lstStyle/>
          <a:p>
            <a:r>
              <a:rPr kumimoji="1" lang="en-US" altLang="ja-JP" sz="1600" dirty="0"/>
              <a:t>※</a:t>
            </a:r>
            <a:r>
              <a:rPr kumimoji="1" lang="ja-JP" altLang="en-US" sz="1600" dirty="0"/>
              <a:t>人間がタクトスイッチを押して得られる電圧変化は，図のようにノイズ状に上下しながら</a:t>
            </a:r>
            <a:r>
              <a:rPr kumimoji="1" lang="en-US" altLang="ja-JP" sz="1600" dirty="0"/>
              <a:t>HIGH</a:t>
            </a:r>
            <a:r>
              <a:rPr kumimoji="1" lang="ja-JP" altLang="en-US" sz="1600" dirty="0"/>
              <a:t>に到達する。</a:t>
            </a:r>
          </a:p>
        </p:txBody>
      </p:sp>
      <p:cxnSp>
        <p:nvCxnSpPr>
          <p:cNvPr id="19" name="直線矢印コネクタ 18">
            <a:extLst>
              <a:ext uri="{FF2B5EF4-FFF2-40B4-BE49-F238E27FC236}">
                <a16:creationId xmlns:a16="http://schemas.microsoft.com/office/drawing/2014/main" id="{39BA1A6C-4F27-4529-8194-C5B74A2E16B7}"/>
              </a:ext>
            </a:extLst>
          </p:cNvPr>
          <p:cNvCxnSpPr>
            <a:cxnSpLocks/>
          </p:cNvCxnSpPr>
          <p:nvPr/>
        </p:nvCxnSpPr>
        <p:spPr>
          <a:xfrm flipH="1">
            <a:off x="1712640" y="1570572"/>
            <a:ext cx="1212696" cy="5345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0E32C7AB-0521-4BEF-9ACC-28F6D51E0F88}"/>
              </a:ext>
            </a:extLst>
          </p:cNvPr>
          <p:cNvSpPr txBox="1"/>
          <p:nvPr/>
        </p:nvSpPr>
        <p:spPr>
          <a:xfrm>
            <a:off x="210933" y="1916551"/>
            <a:ext cx="3312368" cy="584775"/>
          </a:xfrm>
          <a:prstGeom prst="rect">
            <a:avLst/>
          </a:prstGeom>
          <a:noFill/>
        </p:spPr>
        <p:txBody>
          <a:bodyPr wrap="square" rtlCol="0">
            <a:spAutoFit/>
          </a:bodyPr>
          <a:lstStyle/>
          <a:p>
            <a:r>
              <a:rPr lang="ja-JP" altLang="en-US" sz="1600" dirty="0"/>
              <a:t>「チャンネル」</a:t>
            </a:r>
            <a:endParaRPr lang="en-US" altLang="ja-JP" sz="1600" dirty="0"/>
          </a:p>
          <a:p>
            <a:r>
              <a:rPr kumimoji="1" lang="ja-JP" altLang="en-US" sz="1600" dirty="0"/>
              <a:t>イベント検出をしたいチャンネル</a:t>
            </a:r>
          </a:p>
        </p:txBody>
      </p:sp>
      <p:sp>
        <p:nvSpPr>
          <p:cNvPr id="3" name="テキスト ボックス 2">
            <a:extLst>
              <a:ext uri="{FF2B5EF4-FFF2-40B4-BE49-F238E27FC236}">
                <a16:creationId xmlns:a16="http://schemas.microsoft.com/office/drawing/2014/main" id="{519FAD42-0297-1A57-410B-4BEBA7835B6B}"/>
              </a:ext>
            </a:extLst>
          </p:cNvPr>
          <p:cNvSpPr txBox="1"/>
          <p:nvPr/>
        </p:nvSpPr>
        <p:spPr>
          <a:xfrm>
            <a:off x="416496" y="756222"/>
            <a:ext cx="4978866" cy="461665"/>
          </a:xfrm>
          <a:prstGeom prst="rect">
            <a:avLst/>
          </a:prstGeom>
          <a:noFill/>
        </p:spPr>
        <p:txBody>
          <a:bodyPr wrap="square">
            <a:spAutoFit/>
          </a:bodyPr>
          <a:lstStyle/>
          <a:p>
            <a:r>
              <a:rPr kumimoji="1" lang="ja-JP" altLang="en-US" sz="2400" dirty="0"/>
              <a:t>イベント検出機能の追加</a:t>
            </a:r>
            <a:endParaRPr lang="ja-JP" altLang="en-US" sz="2400" dirty="0"/>
          </a:p>
        </p:txBody>
      </p:sp>
    </p:spTree>
    <p:extLst>
      <p:ext uri="{BB962C8B-B14F-4D97-AF65-F5344CB8AC3E}">
        <p14:creationId xmlns:p14="http://schemas.microsoft.com/office/powerpoint/2010/main" val="1588632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0C23FF-72BB-40C0-91F9-14BB9A1C5D96}"/>
              </a:ext>
            </a:extLst>
          </p:cNvPr>
          <p:cNvSpPr>
            <a:spLocks noGrp="1"/>
          </p:cNvSpPr>
          <p:nvPr>
            <p:ph type="title"/>
          </p:nvPr>
        </p:nvSpPr>
        <p:spPr/>
        <p:txBody>
          <a:bodyPr/>
          <a:lstStyle/>
          <a:p>
            <a:r>
              <a:rPr kumimoji="1" lang="ja-JP" altLang="en-US" dirty="0"/>
              <a:t>課題</a:t>
            </a:r>
          </a:p>
        </p:txBody>
      </p:sp>
      <p:sp>
        <p:nvSpPr>
          <p:cNvPr id="4" name="スライド番号プレースホルダー 3">
            <a:extLst>
              <a:ext uri="{FF2B5EF4-FFF2-40B4-BE49-F238E27FC236}">
                <a16:creationId xmlns:a16="http://schemas.microsoft.com/office/drawing/2014/main" id="{7CB445F7-E7D6-4C89-8A59-057A75A4783B}"/>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23</a:t>
            </a:fld>
            <a:endParaRPr lang="ja-JP" altLang="en-US" dirty="0">
              <a:solidFill>
                <a:schemeClr val="tx1"/>
              </a:solidFill>
            </a:endParaRPr>
          </a:p>
        </p:txBody>
      </p:sp>
      <p:pic>
        <p:nvPicPr>
          <p:cNvPr id="6" name="図 5">
            <a:extLst>
              <a:ext uri="{FF2B5EF4-FFF2-40B4-BE49-F238E27FC236}">
                <a16:creationId xmlns:a16="http://schemas.microsoft.com/office/drawing/2014/main" id="{F3608964-0C24-4B07-BED1-2E1572235A6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304928" y="1171532"/>
            <a:ext cx="5472608" cy="2880320"/>
          </a:xfrm>
          <a:prstGeom prst="rect">
            <a:avLst/>
          </a:prstGeom>
        </p:spPr>
      </p:pic>
      <p:sp>
        <p:nvSpPr>
          <p:cNvPr id="7" name="テキスト ボックス 6">
            <a:extLst>
              <a:ext uri="{FF2B5EF4-FFF2-40B4-BE49-F238E27FC236}">
                <a16:creationId xmlns:a16="http://schemas.microsoft.com/office/drawing/2014/main" id="{E7407701-48D5-4880-A5BF-A2616B0EEFD5}"/>
              </a:ext>
            </a:extLst>
          </p:cNvPr>
          <p:cNvSpPr txBox="1"/>
          <p:nvPr/>
        </p:nvSpPr>
        <p:spPr>
          <a:xfrm>
            <a:off x="256804" y="1387556"/>
            <a:ext cx="3919760" cy="1754326"/>
          </a:xfrm>
          <a:prstGeom prst="rect">
            <a:avLst/>
          </a:prstGeom>
          <a:noFill/>
        </p:spPr>
        <p:txBody>
          <a:bodyPr wrap="square" rtlCol="0">
            <a:spAutoFit/>
          </a:bodyPr>
          <a:lstStyle/>
          <a:p>
            <a:r>
              <a:rPr kumimoji="1" lang="ja-JP" altLang="en-US" dirty="0"/>
              <a:t>〇不要なイベントの除外</a:t>
            </a:r>
            <a:endParaRPr kumimoji="1" lang="en-US" altLang="ja-JP" dirty="0"/>
          </a:p>
          <a:p>
            <a:r>
              <a:rPr kumimoji="1" lang="ja-JP" altLang="en-US" dirty="0"/>
              <a:t>　人間がタクトスイッチを押した際の電圧の変化は，きれいに</a:t>
            </a:r>
            <a:r>
              <a:rPr kumimoji="1" lang="en-US" altLang="ja-JP" dirty="0"/>
              <a:t>LOW</a:t>
            </a:r>
            <a:r>
              <a:rPr kumimoji="1" lang="ja-JP" altLang="en-US" dirty="0"/>
              <a:t>から</a:t>
            </a:r>
            <a:r>
              <a:rPr kumimoji="1" lang="en-US" altLang="ja-JP" dirty="0"/>
              <a:t>HIGH</a:t>
            </a:r>
            <a:r>
              <a:rPr kumimoji="1" lang="ja-JP" altLang="en-US" dirty="0"/>
              <a:t>に変化するとは限らず，図のようにノイズ状に上下しながら</a:t>
            </a:r>
            <a:r>
              <a:rPr kumimoji="1" lang="en-US" altLang="ja-JP" dirty="0"/>
              <a:t>HIGH</a:t>
            </a:r>
            <a:r>
              <a:rPr kumimoji="1" lang="ja-JP" altLang="en-US" dirty="0"/>
              <a:t>に到達することがある。</a:t>
            </a:r>
            <a:endParaRPr kumimoji="1" lang="en-US" altLang="ja-JP" dirty="0"/>
          </a:p>
        </p:txBody>
      </p:sp>
      <p:sp>
        <p:nvSpPr>
          <p:cNvPr id="3" name="テキスト ボックス 2">
            <a:extLst>
              <a:ext uri="{FF2B5EF4-FFF2-40B4-BE49-F238E27FC236}">
                <a16:creationId xmlns:a16="http://schemas.microsoft.com/office/drawing/2014/main" id="{6E5E8AA3-1E3B-49CA-A008-3433CD89EAA9}"/>
              </a:ext>
            </a:extLst>
          </p:cNvPr>
          <p:cNvSpPr txBox="1"/>
          <p:nvPr/>
        </p:nvSpPr>
        <p:spPr>
          <a:xfrm>
            <a:off x="632520" y="5437348"/>
            <a:ext cx="9001000" cy="646331"/>
          </a:xfrm>
          <a:prstGeom prst="rect">
            <a:avLst/>
          </a:prstGeom>
          <a:noFill/>
        </p:spPr>
        <p:txBody>
          <a:bodyPr wrap="square" rtlCol="0">
            <a:spAutoFit/>
          </a:bodyPr>
          <a:lstStyle/>
          <a:p>
            <a:r>
              <a:rPr kumimoji="1" lang="en-US" altLang="ja-JP" dirty="0" err="1"/>
              <a:t>bouncetime</a:t>
            </a:r>
            <a:r>
              <a:rPr kumimoji="1" lang="en-US" altLang="ja-JP" dirty="0"/>
              <a:t>=200</a:t>
            </a:r>
            <a:r>
              <a:rPr kumimoji="1" lang="ja-JP" altLang="en-US" dirty="0"/>
              <a:t>とイベント文の中で設定することで</a:t>
            </a:r>
            <a:r>
              <a:rPr lang="ja-JP" altLang="en-US" dirty="0"/>
              <a:t>一度のイベントを検出してから</a:t>
            </a:r>
            <a:r>
              <a:rPr lang="en-US" altLang="ja-JP" dirty="0"/>
              <a:t>200 </a:t>
            </a:r>
            <a:r>
              <a:rPr lang="en-US" altLang="ja-JP" dirty="0" err="1"/>
              <a:t>ms</a:t>
            </a:r>
            <a:r>
              <a:rPr lang="ja-JP" altLang="en-US" dirty="0"/>
              <a:t>（</a:t>
            </a:r>
            <a:r>
              <a:rPr lang="en-US" altLang="ja-JP" dirty="0"/>
              <a:t>0.2</a:t>
            </a:r>
            <a:r>
              <a:rPr lang="ja-JP" altLang="en-US" dirty="0"/>
              <a:t>秒）はイベントを検出しない，という処理ができる。</a:t>
            </a:r>
            <a:endParaRPr kumimoji="1" lang="ja-JP" altLang="en-US" dirty="0"/>
          </a:p>
        </p:txBody>
      </p:sp>
      <p:sp>
        <p:nvSpPr>
          <p:cNvPr id="5" name="テキスト ボックス 4">
            <a:extLst>
              <a:ext uri="{FF2B5EF4-FFF2-40B4-BE49-F238E27FC236}">
                <a16:creationId xmlns:a16="http://schemas.microsoft.com/office/drawing/2014/main" id="{236BF602-27C1-4A7F-8F8F-9D9B27979FCE}"/>
              </a:ext>
            </a:extLst>
          </p:cNvPr>
          <p:cNvSpPr txBox="1"/>
          <p:nvPr/>
        </p:nvSpPr>
        <p:spPr>
          <a:xfrm>
            <a:off x="2000672" y="4119009"/>
            <a:ext cx="6984777" cy="646331"/>
          </a:xfrm>
          <a:prstGeom prst="rect">
            <a:avLst/>
          </a:prstGeom>
          <a:noFill/>
        </p:spPr>
        <p:txBody>
          <a:bodyPr wrap="square" rtlCol="0">
            <a:spAutoFit/>
          </a:bodyPr>
          <a:lstStyle/>
          <a:p>
            <a:r>
              <a:rPr lang="ja-JP" altLang="en-US" dirty="0"/>
              <a:t>図の場合，点線で</a:t>
            </a:r>
            <a:r>
              <a:rPr lang="en-US" altLang="ja-JP" dirty="0"/>
              <a:t>LOW</a:t>
            </a:r>
            <a:r>
              <a:rPr lang="ja-JP" altLang="en-US" dirty="0"/>
              <a:t>と</a:t>
            </a:r>
            <a:r>
              <a:rPr lang="en-US" altLang="ja-JP" dirty="0"/>
              <a:t>HIGH</a:t>
            </a:r>
            <a:r>
              <a:rPr lang="ja-JP" altLang="en-US" dirty="0"/>
              <a:t>が切り替わるとすると，ポジティブエッジが</a:t>
            </a:r>
            <a:r>
              <a:rPr lang="en-US" altLang="ja-JP" dirty="0"/>
              <a:t>2</a:t>
            </a:r>
            <a:r>
              <a:rPr lang="ja-JP" altLang="en-US" dirty="0"/>
              <a:t>回検出され，</a:t>
            </a:r>
            <a:r>
              <a:rPr lang="en-US" altLang="ja-JP" dirty="0"/>
              <a:t>LED</a:t>
            </a:r>
            <a:r>
              <a:rPr lang="ja-JP" altLang="en-US" dirty="0"/>
              <a:t>の状態が</a:t>
            </a:r>
            <a:r>
              <a:rPr lang="en-US" altLang="ja-JP" dirty="0"/>
              <a:t>2</a:t>
            </a:r>
            <a:r>
              <a:rPr lang="ja-JP" altLang="en-US" dirty="0"/>
              <a:t>回変更されてしまう。</a:t>
            </a:r>
            <a:endParaRPr kumimoji="1" lang="ja-JP" altLang="en-US" dirty="0"/>
          </a:p>
        </p:txBody>
      </p:sp>
      <p:cxnSp>
        <p:nvCxnSpPr>
          <p:cNvPr id="9" name="直線矢印コネクタ 8">
            <a:extLst>
              <a:ext uri="{FF2B5EF4-FFF2-40B4-BE49-F238E27FC236}">
                <a16:creationId xmlns:a16="http://schemas.microsoft.com/office/drawing/2014/main" id="{44944259-7D82-452A-8EFC-71A0D93CE80B}"/>
              </a:ext>
            </a:extLst>
          </p:cNvPr>
          <p:cNvCxnSpPr>
            <a:cxnSpLocks/>
          </p:cNvCxnSpPr>
          <p:nvPr/>
        </p:nvCxnSpPr>
        <p:spPr>
          <a:xfrm flipV="1">
            <a:off x="5745088" y="2515227"/>
            <a:ext cx="2334259" cy="149586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矢印: 下 11">
            <a:extLst>
              <a:ext uri="{FF2B5EF4-FFF2-40B4-BE49-F238E27FC236}">
                <a16:creationId xmlns:a16="http://schemas.microsoft.com/office/drawing/2014/main" id="{BEE87F98-AF47-459D-A1C1-ED1107B82B70}"/>
              </a:ext>
            </a:extLst>
          </p:cNvPr>
          <p:cNvSpPr/>
          <p:nvPr/>
        </p:nvSpPr>
        <p:spPr>
          <a:xfrm>
            <a:off x="4304928" y="4854692"/>
            <a:ext cx="576064" cy="49330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36B2E0A-3C49-40D6-E962-393DC8AF18B8}"/>
              </a:ext>
            </a:extLst>
          </p:cNvPr>
          <p:cNvSpPr txBox="1"/>
          <p:nvPr/>
        </p:nvSpPr>
        <p:spPr>
          <a:xfrm>
            <a:off x="416496" y="756222"/>
            <a:ext cx="4978866" cy="461665"/>
          </a:xfrm>
          <a:prstGeom prst="rect">
            <a:avLst/>
          </a:prstGeom>
          <a:noFill/>
        </p:spPr>
        <p:txBody>
          <a:bodyPr wrap="square">
            <a:spAutoFit/>
          </a:bodyPr>
          <a:lstStyle/>
          <a:p>
            <a:r>
              <a:rPr kumimoji="1" lang="ja-JP" altLang="en-US" sz="2400" dirty="0"/>
              <a:t>不要なイベントの除外</a:t>
            </a:r>
            <a:endParaRPr lang="ja-JP" altLang="en-US" sz="2400" dirty="0"/>
          </a:p>
        </p:txBody>
      </p:sp>
    </p:spTree>
    <p:extLst>
      <p:ext uri="{BB962C8B-B14F-4D97-AF65-F5344CB8AC3E}">
        <p14:creationId xmlns:p14="http://schemas.microsoft.com/office/powerpoint/2010/main" val="3457562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8849B6-4E46-4BFA-BA46-CFA98DFC8F9B}"/>
              </a:ext>
            </a:extLst>
          </p:cNvPr>
          <p:cNvSpPr>
            <a:spLocks noGrp="1"/>
          </p:cNvSpPr>
          <p:nvPr>
            <p:ph type="title"/>
          </p:nvPr>
        </p:nvSpPr>
        <p:spPr>
          <a:xfrm>
            <a:off x="262474" y="-9624"/>
            <a:ext cx="7888881" cy="684213"/>
          </a:xfrm>
        </p:spPr>
        <p:txBody>
          <a:bodyPr/>
          <a:lstStyle/>
          <a:p>
            <a:r>
              <a:rPr kumimoji="1" lang="ja-JP" altLang="en-US" dirty="0"/>
              <a:t>課題</a:t>
            </a:r>
          </a:p>
        </p:txBody>
      </p:sp>
      <p:sp>
        <p:nvSpPr>
          <p:cNvPr id="4" name="スライド番号プレースホルダー 3">
            <a:extLst>
              <a:ext uri="{FF2B5EF4-FFF2-40B4-BE49-F238E27FC236}">
                <a16:creationId xmlns:a16="http://schemas.microsoft.com/office/drawing/2014/main" id="{B1373003-569F-44A0-8904-0E4D23C21372}"/>
              </a:ext>
            </a:extLst>
          </p:cNvPr>
          <p:cNvSpPr>
            <a:spLocks noGrp="1"/>
          </p:cNvSpPr>
          <p:nvPr>
            <p:ph type="sldNum" sz="quarter" idx="12"/>
          </p:nvPr>
        </p:nvSpPr>
        <p:spPr>
          <a:xfrm>
            <a:off x="8750300" y="6512126"/>
            <a:ext cx="1155700" cy="365125"/>
          </a:xfrm>
        </p:spPr>
        <p:txBody>
          <a:bodyPr/>
          <a:lstStyle/>
          <a:p>
            <a:pPr>
              <a:defRPr/>
            </a:pPr>
            <a:fld id="{A8A9A64E-0D62-4F09-88B5-57DCC1A9F195}" type="slidenum">
              <a:rPr lang="ja-JP" altLang="en-US" smtClean="0">
                <a:solidFill>
                  <a:schemeClr val="tx1"/>
                </a:solidFill>
              </a:rPr>
              <a:pPr>
                <a:defRPr/>
              </a:pPr>
              <a:t>24</a:t>
            </a:fld>
            <a:endParaRPr lang="ja-JP" altLang="en-US" dirty="0">
              <a:solidFill>
                <a:schemeClr val="tx1"/>
              </a:solidFill>
            </a:endParaRPr>
          </a:p>
        </p:txBody>
      </p:sp>
      <p:grpSp>
        <p:nvGrpSpPr>
          <p:cNvPr id="8" name="グループ化 7">
            <a:extLst>
              <a:ext uri="{FF2B5EF4-FFF2-40B4-BE49-F238E27FC236}">
                <a16:creationId xmlns:a16="http://schemas.microsoft.com/office/drawing/2014/main" id="{2C876630-06C9-4657-ABAE-001448C149C2}"/>
              </a:ext>
            </a:extLst>
          </p:cNvPr>
          <p:cNvGrpSpPr/>
          <p:nvPr/>
        </p:nvGrpSpPr>
        <p:grpSpPr>
          <a:xfrm>
            <a:off x="1280592" y="836712"/>
            <a:ext cx="7068536" cy="5400600"/>
            <a:chOff x="1280592" y="836712"/>
            <a:chExt cx="7068536" cy="5400600"/>
          </a:xfrm>
        </p:grpSpPr>
        <p:sp>
          <p:nvSpPr>
            <p:cNvPr id="3" name="正方形/長方形 2">
              <a:extLst>
                <a:ext uri="{FF2B5EF4-FFF2-40B4-BE49-F238E27FC236}">
                  <a16:creationId xmlns:a16="http://schemas.microsoft.com/office/drawing/2014/main" id="{12A87A72-A7EB-45FD-A729-089AC278F641}"/>
                </a:ext>
              </a:extLst>
            </p:cNvPr>
            <p:cNvSpPr/>
            <p:nvPr/>
          </p:nvSpPr>
          <p:spPr>
            <a:xfrm>
              <a:off x="1280592" y="836712"/>
              <a:ext cx="7068536" cy="54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9ECFDDE1-4C70-45F1-86BE-F933997CC35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80592" y="853099"/>
              <a:ext cx="6982799" cy="5384213"/>
            </a:xfrm>
            <a:prstGeom prst="rect">
              <a:avLst/>
            </a:prstGeom>
          </p:spPr>
        </p:pic>
      </p:grpSp>
    </p:spTree>
    <p:extLst>
      <p:ext uri="{BB962C8B-B14F-4D97-AF65-F5344CB8AC3E}">
        <p14:creationId xmlns:p14="http://schemas.microsoft.com/office/powerpoint/2010/main" val="3377586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A7B8D-A66B-4A74-9D48-88BB33DC36D3}"/>
              </a:ext>
            </a:extLst>
          </p:cNvPr>
          <p:cNvSpPr>
            <a:spLocks noGrp="1"/>
          </p:cNvSpPr>
          <p:nvPr>
            <p:ph type="title"/>
          </p:nvPr>
        </p:nvSpPr>
        <p:spPr/>
        <p:txBody>
          <a:bodyPr/>
          <a:lstStyle/>
          <a:p>
            <a:r>
              <a:rPr lang="ja-JP" altLang="en-US" dirty="0"/>
              <a:t>参考</a:t>
            </a:r>
            <a:endParaRPr kumimoji="1" lang="ja-JP" altLang="en-US" dirty="0"/>
          </a:p>
        </p:txBody>
      </p:sp>
      <p:sp>
        <p:nvSpPr>
          <p:cNvPr id="4" name="スライド番号プレースホルダー 3">
            <a:extLst>
              <a:ext uri="{FF2B5EF4-FFF2-40B4-BE49-F238E27FC236}">
                <a16:creationId xmlns:a16="http://schemas.microsoft.com/office/drawing/2014/main" id="{F4734DEE-B7BE-4841-8234-4754D43D0376}"/>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25</a:t>
            </a:fld>
            <a:endParaRPr lang="ja-JP" altLang="en-US" dirty="0">
              <a:solidFill>
                <a:schemeClr val="tx1"/>
              </a:solidFill>
            </a:endParaRPr>
          </a:p>
        </p:txBody>
      </p:sp>
      <p:pic>
        <p:nvPicPr>
          <p:cNvPr id="5" name="図 4">
            <a:extLst>
              <a:ext uri="{FF2B5EF4-FFF2-40B4-BE49-F238E27FC236}">
                <a16:creationId xmlns:a16="http://schemas.microsoft.com/office/drawing/2014/main" id="{072B79AC-AC30-492B-9D1D-A295BBDB8BE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rot="120000">
            <a:off x="203465" y="1484784"/>
            <a:ext cx="4294482" cy="2704706"/>
          </a:xfrm>
          <a:prstGeom prst="rect">
            <a:avLst/>
          </a:prstGeom>
        </p:spPr>
      </p:pic>
      <p:grpSp>
        <p:nvGrpSpPr>
          <p:cNvPr id="7" name="グループ化 6">
            <a:extLst>
              <a:ext uri="{FF2B5EF4-FFF2-40B4-BE49-F238E27FC236}">
                <a16:creationId xmlns:a16="http://schemas.microsoft.com/office/drawing/2014/main" id="{011830C6-2EE5-4770-B4E9-26CF0E1E18E0}"/>
              </a:ext>
            </a:extLst>
          </p:cNvPr>
          <p:cNvGrpSpPr/>
          <p:nvPr/>
        </p:nvGrpSpPr>
        <p:grpSpPr>
          <a:xfrm>
            <a:off x="4567525" y="4351423"/>
            <a:ext cx="4394865" cy="2068708"/>
            <a:chOff x="5022632" y="1471432"/>
            <a:chExt cx="4394865" cy="2068708"/>
          </a:xfrm>
        </p:grpSpPr>
        <p:sp>
          <p:nvSpPr>
            <p:cNvPr id="8" name="四角形: 角を丸くする 7">
              <a:extLst>
                <a:ext uri="{FF2B5EF4-FFF2-40B4-BE49-F238E27FC236}">
                  <a16:creationId xmlns:a16="http://schemas.microsoft.com/office/drawing/2014/main" id="{44932FFA-E64E-4D81-99CD-9CB809E4D2EB}"/>
                </a:ext>
              </a:extLst>
            </p:cNvPr>
            <p:cNvSpPr/>
            <p:nvPr/>
          </p:nvSpPr>
          <p:spPr>
            <a:xfrm>
              <a:off x="5022632" y="1471432"/>
              <a:ext cx="3846005" cy="194421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B00B0D2-FF71-4D85-AAA0-7BDF7D718180}"/>
                </a:ext>
              </a:extLst>
            </p:cNvPr>
            <p:cNvSpPr txBox="1"/>
            <p:nvPr/>
          </p:nvSpPr>
          <p:spPr>
            <a:xfrm>
              <a:off x="5166649" y="1508815"/>
              <a:ext cx="4250848" cy="2031325"/>
            </a:xfrm>
            <a:prstGeom prst="rect">
              <a:avLst/>
            </a:prstGeom>
            <a:noFill/>
          </p:spPr>
          <p:txBody>
            <a:bodyPr wrap="square" rtlCol="0">
              <a:spAutoFit/>
            </a:bodyPr>
            <a:lstStyle/>
            <a:p>
              <a:r>
                <a:rPr kumimoji="1" lang="en-US" altLang="ja-JP" dirty="0"/>
                <a:t>[</a:t>
              </a:r>
              <a:r>
                <a:rPr kumimoji="1" lang="ja-JP" altLang="en-US" dirty="0"/>
                <a:t>書式</a:t>
              </a:r>
              <a:r>
                <a:rPr kumimoji="1" lang="en-US" altLang="ja-JP" dirty="0"/>
                <a:t>] n</a:t>
              </a:r>
              <a:r>
                <a:rPr lang="ja-JP" altLang="en-US" dirty="0"/>
                <a:t>回繰り返す</a:t>
              </a:r>
              <a:r>
                <a:rPr lang="en-US" altLang="ja-JP" dirty="0"/>
                <a:t>for</a:t>
              </a:r>
              <a:r>
                <a:rPr lang="ja-JP" altLang="en-US" dirty="0"/>
                <a:t>文</a:t>
              </a:r>
              <a:endParaRPr kumimoji="1" lang="en-US" altLang="ja-JP" dirty="0"/>
            </a:p>
            <a:p>
              <a:r>
                <a:rPr lang="en-US" altLang="ja-JP" b="1" dirty="0"/>
                <a:t>for</a:t>
              </a:r>
              <a:r>
                <a:rPr lang="en-US" altLang="ja-JP" dirty="0"/>
                <a:t> </a:t>
              </a:r>
              <a:r>
                <a:rPr lang="en-US" altLang="ja-JP" dirty="0" err="1"/>
                <a:t>i</a:t>
              </a:r>
              <a:r>
                <a:rPr lang="en-US" altLang="ja-JP" dirty="0"/>
                <a:t> </a:t>
              </a:r>
              <a:r>
                <a:rPr lang="en-US" altLang="ja-JP" b="1" dirty="0"/>
                <a:t>in</a:t>
              </a:r>
              <a:r>
                <a:rPr lang="en-US" altLang="ja-JP" dirty="0"/>
                <a:t> </a:t>
              </a:r>
              <a:r>
                <a:rPr lang="en-US" altLang="ja-JP" b="1" dirty="0"/>
                <a:t>range(</a:t>
              </a:r>
              <a:r>
                <a:rPr lang="en-US" altLang="ja-JP" dirty="0"/>
                <a:t>n</a:t>
              </a:r>
              <a:r>
                <a:rPr lang="en-US" altLang="ja-JP" b="1" dirty="0"/>
                <a:t>)</a:t>
              </a:r>
              <a:r>
                <a:rPr lang="ja-JP" altLang="en-US" dirty="0"/>
                <a:t>：</a:t>
              </a:r>
              <a:endParaRPr lang="en-US" altLang="ja-JP" dirty="0"/>
            </a:p>
            <a:p>
              <a:r>
                <a:rPr lang="en-US" altLang="ja-JP" dirty="0"/>
                <a:t>     </a:t>
              </a:r>
              <a:r>
                <a:rPr lang="en-US" altLang="ja-JP" dirty="0">
                  <a:solidFill>
                    <a:schemeClr val="accent1"/>
                  </a:solidFill>
                </a:rPr>
                <a:t>#</a:t>
              </a:r>
              <a:r>
                <a:rPr lang="ja-JP" altLang="en-US" dirty="0">
                  <a:solidFill>
                    <a:schemeClr val="accent1"/>
                  </a:solidFill>
                </a:rPr>
                <a:t> インデントの開始</a:t>
              </a:r>
              <a:endParaRPr lang="en-US" altLang="ja-JP" dirty="0">
                <a:solidFill>
                  <a:schemeClr val="accent1"/>
                </a:solidFill>
              </a:endParaRPr>
            </a:p>
            <a:p>
              <a:r>
                <a:rPr kumimoji="1" lang="en-US" altLang="ja-JP" dirty="0"/>
                <a:t>     </a:t>
              </a:r>
              <a:r>
                <a:rPr lang="ja-JP" altLang="en-US" dirty="0"/>
                <a:t>ステートメント</a:t>
              </a:r>
              <a:r>
                <a:rPr lang="en-US" altLang="ja-JP" dirty="0"/>
                <a:t>1</a:t>
              </a:r>
            </a:p>
            <a:p>
              <a:r>
                <a:rPr lang="en-US" altLang="ja-JP" dirty="0"/>
                <a:t>     </a:t>
              </a:r>
              <a:r>
                <a:rPr lang="ja-JP" altLang="en-US" dirty="0"/>
                <a:t>ステートメント</a:t>
              </a:r>
              <a:r>
                <a:rPr lang="en-US" altLang="ja-JP" dirty="0"/>
                <a:t>2</a:t>
              </a:r>
            </a:p>
            <a:p>
              <a:r>
                <a:rPr lang="en-US" altLang="ja-JP" dirty="0">
                  <a:solidFill>
                    <a:schemeClr val="accent1"/>
                  </a:solidFill>
                </a:rPr>
                <a:t># </a:t>
              </a:r>
              <a:r>
                <a:rPr lang="ja-JP" altLang="en-US" dirty="0">
                  <a:solidFill>
                    <a:schemeClr val="accent1"/>
                  </a:solidFill>
                </a:rPr>
                <a:t>インデントの終了（</a:t>
              </a:r>
              <a:r>
                <a:rPr lang="en-US" altLang="ja-JP" dirty="0">
                  <a:solidFill>
                    <a:schemeClr val="accent1"/>
                  </a:solidFill>
                </a:rPr>
                <a:t>for</a:t>
              </a:r>
              <a:r>
                <a:rPr lang="ja-JP" altLang="en-US" dirty="0">
                  <a:solidFill>
                    <a:schemeClr val="accent1"/>
                  </a:solidFill>
                </a:rPr>
                <a:t>文の終了）</a:t>
              </a:r>
              <a:endParaRPr lang="en-US" altLang="ja-JP" dirty="0">
                <a:solidFill>
                  <a:schemeClr val="accent1"/>
                </a:solidFill>
              </a:endParaRPr>
            </a:p>
            <a:p>
              <a:endParaRPr lang="en-US" altLang="ja-JP" dirty="0"/>
            </a:p>
          </p:txBody>
        </p:sp>
      </p:grpSp>
      <p:sp>
        <p:nvSpPr>
          <p:cNvPr id="10" name="テキスト ボックス 9">
            <a:extLst>
              <a:ext uri="{FF2B5EF4-FFF2-40B4-BE49-F238E27FC236}">
                <a16:creationId xmlns:a16="http://schemas.microsoft.com/office/drawing/2014/main" id="{925617A0-F3FB-4490-85F4-101F22044D67}"/>
              </a:ext>
            </a:extLst>
          </p:cNvPr>
          <p:cNvSpPr txBox="1"/>
          <p:nvPr/>
        </p:nvSpPr>
        <p:spPr>
          <a:xfrm>
            <a:off x="5385048" y="908720"/>
            <a:ext cx="2170246" cy="830997"/>
          </a:xfrm>
          <a:prstGeom prst="rect">
            <a:avLst/>
          </a:prstGeom>
          <a:noFill/>
        </p:spPr>
        <p:txBody>
          <a:bodyPr wrap="square" rtlCol="0">
            <a:spAutoFit/>
          </a:bodyPr>
          <a:lstStyle/>
          <a:p>
            <a:r>
              <a:rPr kumimoji="1" lang="en-US" altLang="ja-JP" sz="1600" u="sng" dirty="0"/>
              <a:t>for</a:t>
            </a:r>
            <a:r>
              <a:rPr kumimoji="1" lang="ja-JP" altLang="en-US" sz="1600" u="sng" dirty="0"/>
              <a:t>文</a:t>
            </a:r>
            <a:endParaRPr kumimoji="1" lang="en-US" altLang="ja-JP" sz="1600" u="sng" dirty="0"/>
          </a:p>
          <a:p>
            <a:endParaRPr kumimoji="1" lang="en-US" altLang="ja-JP" sz="1600" dirty="0"/>
          </a:p>
          <a:p>
            <a:r>
              <a:rPr kumimoji="1" lang="ja-JP" altLang="en-US" sz="1600" dirty="0"/>
              <a:t>＜フローチャート＞</a:t>
            </a:r>
          </a:p>
        </p:txBody>
      </p:sp>
      <p:sp>
        <p:nvSpPr>
          <p:cNvPr id="11" name="テキスト ボックス 10">
            <a:extLst>
              <a:ext uri="{FF2B5EF4-FFF2-40B4-BE49-F238E27FC236}">
                <a16:creationId xmlns:a16="http://schemas.microsoft.com/office/drawing/2014/main" id="{46B3BD83-9A2E-4578-BE6D-B18E20018F17}"/>
              </a:ext>
            </a:extLst>
          </p:cNvPr>
          <p:cNvSpPr txBox="1"/>
          <p:nvPr/>
        </p:nvSpPr>
        <p:spPr>
          <a:xfrm>
            <a:off x="262474" y="980728"/>
            <a:ext cx="3034342" cy="369332"/>
          </a:xfrm>
          <a:prstGeom prst="rect">
            <a:avLst/>
          </a:prstGeom>
          <a:noFill/>
        </p:spPr>
        <p:txBody>
          <a:bodyPr wrap="square" rtlCol="0">
            <a:spAutoFit/>
          </a:bodyPr>
          <a:lstStyle/>
          <a:p>
            <a:r>
              <a:rPr kumimoji="1" lang="ja-JP" altLang="en-US" u="sng" dirty="0"/>
              <a:t>プルアップ抵抗</a:t>
            </a:r>
          </a:p>
        </p:txBody>
      </p:sp>
      <p:grpSp>
        <p:nvGrpSpPr>
          <p:cNvPr id="50" name="グループ化 49">
            <a:extLst>
              <a:ext uri="{FF2B5EF4-FFF2-40B4-BE49-F238E27FC236}">
                <a16:creationId xmlns:a16="http://schemas.microsoft.com/office/drawing/2014/main" id="{AA345C86-A85B-435F-B082-B9430E4CBF77}"/>
              </a:ext>
            </a:extLst>
          </p:cNvPr>
          <p:cNvGrpSpPr/>
          <p:nvPr/>
        </p:nvGrpSpPr>
        <p:grpSpPr>
          <a:xfrm>
            <a:off x="5097016" y="1739384"/>
            <a:ext cx="4444058" cy="2852438"/>
            <a:chOff x="886317" y="3614439"/>
            <a:chExt cx="4444058" cy="2852438"/>
          </a:xfrm>
        </p:grpSpPr>
        <p:sp>
          <p:nvSpPr>
            <p:cNvPr id="12" name="正方形/長方形 11">
              <a:extLst>
                <a:ext uri="{FF2B5EF4-FFF2-40B4-BE49-F238E27FC236}">
                  <a16:creationId xmlns:a16="http://schemas.microsoft.com/office/drawing/2014/main" id="{FFCA8B9A-E873-4512-97AE-57FA7A6D0EC6}"/>
                </a:ext>
              </a:extLst>
            </p:cNvPr>
            <p:cNvSpPr/>
            <p:nvPr/>
          </p:nvSpPr>
          <p:spPr>
            <a:xfrm>
              <a:off x="886317" y="4020864"/>
              <a:ext cx="4253272" cy="1757149"/>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B36376E-C5B8-41D5-9055-4392229DD199}"/>
                </a:ext>
              </a:extLst>
            </p:cNvPr>
            <p:cNvSpPr txBox="1"/>
            <p:nvPr/>
          </p:nvSpPr>
          <p:spPr>
            <a:xfrm>
              <a:off x="2487866" y="4351421"/>
              <a:ext cx="1031981" cy="307777"/>
            </a:xfrm>
            <a:prstGeom prst="rect">
              <a:avLst/>
            </a:prstGeom>
            <a:noFill/>
          </p:spPr>
          <p:txBody>
            <a:bodyPr wrap="square" rtlCol="0">
              <a:spAutoFit/>
            </a:bodyPr>
            <a:lstStyle/>
            <a:p>
              <a:r>
                <a:rPr kumimoji="1" lang="en-US" altLang="ja-JP" sz="1400" dirty="0">
                  <a:solidFill>
                    <a:schemeClr val="bg1"/>
                  </a:solidFill>
                </a:rPr>
                <a:t>if </a:t>
              </a:r>
              <a:r>
                <a:rPr kumimoji="1" lang="ja-JP" altLang="en-US" sz="1400" dirty="0">
                  <a:solidFill>
                    <a:schemeClr val="bg1"/>
                  </a:solidFill>
                </a:rPr>
                <a:t>条件式：</a:t>
              </a:r>
            </a:p>
          </p:txBody>
        </p:sp>
        <p:sp>
          <p:nvSpPr>
            <p:cNvPr id="16" name="テキスト ボックス 15">
              <a:extLst>
                <a:ext uri="{FF2B5EF4-FFF2-40B4-BE49-F238E27FC236}">
                  <a16:creationId xmlns:a16="http://schemas.microsoft.com/office/drawing/2014/main" id="{6E3AD507-0AB7-4E09-9071-D081D6895631}"/>
                </a:ext>
              </a:extLst>
            </p:cNvPr>
            <p:cNvSpPr txBox="1"/>
            <p:nvPr/>
          </p:nvSpPr>
          <p:spPr>
            <a:xfrm>
              <a:off x="3885815" y="4228310"/>
              <a:ext cx="1158945" cy="276999"/>
            </a:xfrm>
            <a:prstGeom prst="rect">
              <a:avLst/>
            </a:prstGeom>
            <a:noFill/>
          </p:spPr>
          <p:txBody>
            <a:bodyPr wrap="square" rtlCol="0">
              <a:spAutoFit/>
            </a:bodyPr>
            <a:lstStyle/>
            <a:p>
              <a:r>
                <a:rPr lang="en-US" altLang="ja-JP" sz="1200" dirty="0"/>
                <a:t>n </a:t>
              </a:r>
              <a:r>
                <a:rPr lang="ja-JP" altLang="en-US" sz="1200" dirty="0"/>
                <a:t>回繰り返した</a:t>
              </a:r>
              <a:endParaRPr kumimoji="1" lang="ja-JP" altLang="en-US" sz="1200" dirty="0"/>
            </a:p>
          </p:txBody>
        </p:sp>
        <p:sp>
          <p:nvSpPr>
            <p:cNvPr id="17" name="四角形: 角を丸くする 16">
              <a:extLst>
                <a:ext uri="{FF2B5EF4-FFF2-40B4-BE49-F238E27FC236}">
                  <a16:creationId xmlns:a16="http://schemas.microsoft.com/office/drawing/2014/main" id="{886D341E-8813-432D-A1C1-B6895C7D0314}"/>
                </a:ext>
              </a:extLst>
            </p:cNvPr>
            <p:cNvSpPr/>
            <p:nvPr/>
          </p:nvSpPr>
          <p:spPr>
            <a:xfrm>
              <a:off x="2273903" y="5062158"/>
              <a:ext cx="1282585" cy="368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9D7508C6-E705-4ACD-8BA0-3E5D92D60072}"/>
                </a:ext>
              </a:extLst>
            </p:cNvPr>
            <p:cNvSpPr txBox="1"/>
            <p:nvPr/>
          </p:nvSpPr>
          <p:spPr>
            <a:xfrm>
              <a:off x="2253028" y="5093308"/>
              <a:ext cx="1324337" cy="307777"/>
            </a:xfrm>
            <a:prstGeom prst="rect">
              <a:avLst/>
            </a:prstGeom>
            <a:noFill/>
          </p:spPr>
          <p:txBody>
            <a:bodyPr wrap="square" rtlCol="0">
              <a:spAutoFit/>
            </a:bodyPr>
            <a:lstStyle/>
            <a:p>
              <a:pPr algn="ctr"/>
              <a:r>
                <a:rPr lang="ja-JP" altLang="en-US" sz="1400" dirty="0">
                  <a:solidFill>
                    <a:schemeClr val="bg1"/>
                  </a:solidFill>
                </a:rPr>
                <a:t>実行する</a:t>
              </a:r>
              <a:r>
                <a:rPr kumimoji="1" lang="ja-JP" altLang="en-US" sz="1400" dirty="0">
                  <a:solidFill>
                    <a:schemeClr val="bg1"/>
                  </a:solidFill>
                </a:rPr>
                <a:t>処理</a:t>
              </a:r>
            </a:p>
          </p:txBody>
        </p:sp>
        <p:cxnSp>
          <p:nvCxnSpPr>
            <p:cNvPr id="19" name="直線コネクタ 18">
              <a:extLst>
                <a:ext uri="{FF2B5EF4-FFF2-40B4-BE49-F238E27FC236}">
                  <a16:creationId xmlns:a16="http://schemas.microsoft.com/office/drawing/2014/main" id="{D230B42D-0FDF-468C-B9EC-3322DE96B3B9}"/>
                </a:ext>
              </a:extLst>
            </p:cNvPr>
            <p:cNvCxnSpPr>
              <a:cxnSpLocks/>
            </p:cNvCxnSpPr>
            <p:nvPr/>
          </p:nvCxnSpPr>
          <p:spPr>
            <a:xfrm flipV="1">
              <a:off x="3683617" y="4527751"/>
              <a:ext cx="1197375" cy="1"/>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A2334376-03D1-4755-8AAA-B571A2C23F0B}"/>
                </a:ext>
              </a:extLst>
            </p:cNvPr>
            <p:cNvCxnSpPr>
              <a:cxnSpLocks/>
            </p:cNvCxnSpPr>
            <p:nvPr/>
          </p:nvCxnSpPr>
          <p:spPr>
            <a:xfrm>
              <a:off x="2927729" y="4758167"/>
              <a:ext cx="0" cy="293834"/>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4E5EB807-3311-4311-B858-B9AAA314F2FA}"/>
                </a:ext>
              </a:extLst>
            </p:cNvPr>
            <p:cNvCxnSpPr>
              <a:cxnSpLocks/>
            </p:cNvCxnSpPr>
            <p:nvPr/>
          </p:nvCxnSpPr>
          <p:spPr>
            <a:xfrm>
              <a:off x="1572273" y="4533634"/>
              <a:ext cx="368611" cy="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24" name="テキスト ボックス 23">
              <a:extLst>
                <a:ext uri="{FF2B5EF4-FFF2-40B4-BE49-F238E27FC236}">
                  <a16:creationId xmlns:a16="http://schemas.microsoft.com/office/drawing/2014/main" id="{D4F3AA93-EFA1-483F-90D4-B6A1386B15EF}"/>
                </a:ext>
              </a:extLst>
            </p:cNvPr>
            <p:cNvSpPr txBox="1"/>
            <p:nvPr/>
          </p:nvSpPr>
          <p:spPr>
            <a:xfrm>
              <a:off x="1072332" y="5052001"/>
              <a:ext cx="1157906" cy="307777"/>
            </a:xfrm>
            <a:prstGeom prst="rect">
              <a:avLst/>
            </a:prstGeom>
            <a:noFill/>
          </p:spPr>
          <p:txBody>
            <a:bodyPr wrap="square" rtlCol="0">
              <a:spAutoFit/>
            </a:bodyPr>
            <a:lstStyle/>
            <a:p>
              <a:pPr algn="ctr"/>
              <a:r>
                <a:rPr kumimoji="1" lang="ja-JP" altLang="en-US" sz="1400" dirty="0">
                  <a:solidFill>
                    <a:schemeClr val="bg1"/>
                  </a:solidFill>
                </a:rPr>
                <a:t>処理</a:t>
              </a:r>
              <a:r>
                <a:rPr lang="en-US" altLang="ja-JP" sz="1400" dirty="0">
                  <a:solidFill>
                    <a:schemeClr val="bg1"/>
                  </a:solidFill>
                </a:rPr>
                <a:t>A</a:t>
              </a:r>
              <a:r>
                <a:rPr kumimoji="1" lang="en-US" altLang="ja-JP" sz="1400" dirty="0">
                  <a:solidFill>
                    <a:schemeClr val="bg1"/>
                  </a:solidFill>
                </a:rPr>
                <a:t> </a:t>
              </a:r>
              <a:endParaRPr kumimoji="1" lang="ja-JP" altLang="en-US" sz="1400" dirty="0">
                <a:solidFill>
                  <a:schemeClr val="bg1"/>
                </a:solidFill>
              </a:endParaRPr>
            </a:p>
          </p:txBody>
        </p:sp>
        <p:cxnSp>
          <p:nvCxnSpPr>
            <p:cNvPr id="25" name="直線コネクタ 24">
              <a:extLst>
                <a:ext uri="{FF2B5EF4-FFF2-40B4-BE49-F238E27FC236}">
                  <a16:creationId xmlns:a16="http://schemas.microsoft.com/office/drawing/2014/main" id="{6ADC4DB4-05C3-4F6A-AF5C-02E7DFE5B4D3}"/>
                </a:ext>
              </a:extLst>
            </p:cNvPr>
            <p:cNvCxnSpPr>
              <a:cxnSpLocks/>
            </p:cNvCxnSpPr>
            <p:nvPr/>
          </p:nvCxnSpPr>
          <p:spPr>
            <a:xfrm flipH="1">
              <a:off x="2926786" y="5437622"/>
              <a:ext cx="1" cy="178649"/>
            </a:xfrm>
            <a:prstGeom prst="line">
              <a:avLst/>
            </a:prstGeom>
            <a:ln w="15875"/>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A415204E-6296-4DD8-B706-DC2E16B0C87B}"/>
                </a:ext>
              </a:extLst>
            </p:cNvPr>
            <p:cNvCxnSpPr>
              <a:cxnSpLocks/>
            </p:cNvCxnSpPr>
            <p:nvPr/>
          </p:nvCxnSpPr>
          <p:spPr>
            <a:xfrm>
              <a:off x="4885948" y="4526055"/>
              <a:ext cx="0" cy="1467983"/>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2C6399EA-D623-436E-AF91-CDBEB73D3D3E}"/>
                </a:ext>
              </a:extLst>
            </p:cNvPr>
            <p:cNvCxnSpPr>
              <a:cxnSpLocks/>
              <a:stCxn id="32" idx="2"/>
              <a:endCxn id="3" idx="0"/>
            </p:cNvCxnSpPr>
            <p:nvPr/>
          </p:nvCxnSpPr>
          <p:spPr>
            <a:xfrm>
              <a:off x="2901948" y="3891438"/>
              <a:ext cx="1" cy="417663"/>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31" name="テキスト ボックス 30">
              <a:extLst>
                <a:ext uri="{FF2B5EF4-FFF2-40B4-BE49-F238E27FC236}">
                  <a16:creationId xmlns:a16="http://schemas.microsoft.com/office/drawing/2014/main" id="{3293ADE4-0ECE-402E-8415-9AF7B314C410}"/>
                </a:ext>
              </a:extLst>
            </p:cNvPr>
            <p:cNvSpPr txBox="1"/>
            <p:nvPr/>
          </p:nvSpPr>
          <p:spPr>
            <a:xfrm>
              <a:off x="3238670" y="6189878"/>
              <a:ext cx="2081247" cy="276999"/>
            </a:xfrm>
            <a:prstGeom prst="rect">
              <a:avLst/>
            </a:prstGeom>
            <a:noFill/>
          </p:spPr>
          <p:txBody>
            <a:bodyPr wrap="square" rtlCol="0">
              <a:spAutoFit/>
            </a:bodyPr>
            <a:lstStyle/>
            <a:p>
              <a:pPr lvl="2" algn="r"/>
              <a:r>
                <a:rPr lang="en-US" altLang="ja-JP" sz="1200" dirty="0"/>
                <a:t>for</a:t>
              </a:r>
              <a:r>
                <a:rPr lang="ja-JP" altLang="en-US" sz="1200" dirty="0"/>
                <a:t>文を抜ける</a:t>
              </a:r>
              <a:endParaRPr kumimoji="1" lang="ja-JP" altLang="en-US" sz="1200" dirty="0"/>
            </a:p>
          </p:txBody>
        </p:sp>
        <p:sp>
          <p:nvSpPr>
            <p:cNvPr id="32" name="テキスト ボックス 31">
              <a:extLst>
                <a:ext uri="{FF2B5EF4-FFF2-40B4-BE49-F238E27FC236}">
                  <a16:creationId xmlns:a16="http://schemas.microsoft.com/office/drawing/2014/main" id="{53F8CC2F-405B-4E43-BCCD-0839CC9BD504}"/>
                </a:ext>
              </a:extLst>
            </p:cNvPr>
            <p:cNvSpPr txBox="1"/>
            <p:nvPr/>
          </p:nvSpPr>
          <p:spPr>
            <a:xfrm>
              <a:off x="2433897" y="3614439"/>
              <a:ext cx="936102" cy="276999"/>
            </a:xfrm>
            <a:prstGeom prst="rect">
              <a:avLst/>
            </a:prstGeom>
            <a:noFill/>
          </p:spPr>
          <p:txBody>
            <a:bodyPr wrap="square" rtlCol="0">
              <a:spAutoFit/>
            </a:bodyPr>
            <a:lstStyle/>
            <a:p>
              <a:pPr algn="ctr"/>
              <a:r>
                <a:rPr kumimoji="1" lang="ja-JP" altLang="en-US" sz="1200" dirty="0">
                  <a:solidFill>
                    <a:schemeClr val="tx2"/>
                  </a:solidFill>
                </a:rPr>
                <a:t>開始</a:t>
              </a:r>
            </a:p>
          </p:txBody>
        </p:sp>
        <p:sp>
          <p:nvSpPr>
            <p:cNvPr id="33" name="テキスト ボックス 32">
              <a:extLst>
                <a:ext uri="{FF2B5EF4-FFF2-40B4-BE49-F238E27FC236}">
                  <a16:creationId xmlns:a16="http://schemas.microsoft.com/office/drawing/2014/main" id="{DA7436E6-192F-4FCC-A02E-6D65A0473FBA}"/>
                </a:ext>
              </a:extLst>
            </p:cNvPr>
            <p:cNvSpPr txBox="1"/>
            <p:nvPr/>
          </p:nvSpPr>
          <p:spPr>
            <a:xfrm>
              <a:off x="4394273" y="5974993"/>
              <a:ext cx="936102" cy="276999"/>
            </a:xfrm>
            <a:prstGeom prst="rect">
              <a:avLst/>
            </a:prstGeom>
            <a:noFill/>
          </p:spPr>
          <p:txBody>
            <a:bodyPr wrap="square" rtlCol="0">
              <a:spAutoFit/>
            </a:bodyPr>
            <a:lstStyle/>
            <a:p>
              <a:pPr algn="ctr"/>
              <a:r>
                <a:rPr kumimoji="1" lang="ja-JP" altLang="en-US" sz="1200" dirty="0">
                  <a:solidFill>
                    <a:schemeClr val="tx2"/>
                  </a:solidFill>
                </a:rPr>
                <a:t>終了</a:t>
              </a:r>
            </a:p>
          </p:txBody>
        </p:sp>
        <p:sp>
          <p:nvSpPr>
            <p:cNvPr id="3" name="四角形: 角を丸くする 2">
              <a:extLst>
                <a:ext uri="{FF2B5EF4-FFF2-40B4-BE49-F238E27FC236}">
                  <a16:creationId xmlns:a16="http://schemas.microsoft.com/office/drawing/2014/main" id="{0F4A56BF-C0AB-4081-B99A-C71102ABE222}"/>
                </a:ext>
              </a:extLst>
            </p:cNvPr>
            <p:cNvSpPr/>
            <p:nvPr/>
          </p:nvSpPr>
          <p:spPr>
            <a:xfrm>
              <a:off x="1940884" y="4309101"/>
              <a:ext cx="1922129" cy="44906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75D45AD5-CE60-4EEB-98FF-C0D9973338FB}"/>
                </a:ext>
              </a:extLst>
            </p:cNvPr>
            <p:cNvSpPr txBox="1"/>
            <p:nvPr/>
          </p:nvSpPr>
          <p:spPr>
            <a:xfrm>
              <a:off x="2007311" y="4372167"/>
              <a:ext cx="1840444" cy="307777"/>
            </a:xfrm>
            <a:prstGeom prst="rect">
              <a:avLst/>
            </a:prstGeom>
            <a:noFill/>
          </p:spPr>
          <p:txBody>
            <a:bodyPr wrap="square" rtlCol="0">
              <a:spAutoFit/>
            </a:bodyPr>
            <a:lstStyle/>
            <a:p>
              <a:pPr algn="ctr"/>
              <a:r>
                <a:rPr lang="en-US" altLang="ja-JP" sz="1400" dirty="0">
                  <a:solidFill>
                    <a:schemeClr val="bg1"/>
                  </a:solidFill>
                </a:rPr>
                <a:t>for </a:t>
              </a:r>
              <a:r>
                <a:rPr lang="ja-JP" altLang="en-US" sz="1400" dirty="0">
                  <a:solidFill>
                    <a:schemeClr val="bg1"/>
                  </a:solidFill>
                </a:rPr>
                <a:t>変数 </a:t>
              </a:r>
              <a:r>
                <a:rPr lang="en-US" altLang="ja-JP" sz="1400" dirty="0">
                  <a:solidFill>
                    <a:schemeClr val="bg1"/>
                  </a:solidFill>
                </a:rPr>
                <a:t>in range(n) :  </a:t>
              </a:r>
              <a:endParaRPr kumimoji="1" lang="ja-JP" altLang="en-US" sz="1400" dirty="0">
                <a:solidFill>
                  <a:schemeClr val="bg1"/>
                </a:solidFill>
              </a:endParaRPr>
            </a:p>
          </p:txBody>
        </p:sp>
        <p:cxnSp>
          <p:nvCxnSpPr>
            <p:cNvPr id="39" name="直線コネクタ 38">
              <a:extLst>
                <a:ext uri="{FF2B5EF4-FFF2-40B4-BE49-F238E27FC236}">
                  <a16:creationId xmlns:a16="http://schemas.microsoft.com/office/drawing/2014/main" id="{DBE0B019-435A-469C-8E37-6225FF741A3D}"/>
                </a:ext>
              </a:extLst>
            </p:cNvPr>
            <p:cNvCxnSpPr>
              <a:cxnSpLocks/>
            </p:cNvCxnSpPr>
            <p:nvPr/>
          </p:nvCxnSpPr>
          <p:spPr>
            <a:xfrm flipV="1">
              <a:off x="1568624" y="5615608"/>
              <a:ext cx="1368182" cy="7699"/>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A1D1F473-43E2-49FA-9FD6-1729B7EE8A36}"/>
                </a:ext>
              </a:extLst>
            </p:cNvPr>
            <p:cNvCxnSpPr>
              <a:cxnSpLocks/>
            </p:cNvCxnSpPr>
            <p:nvPr/>
          </p:nvCxnSpPr>
          <p:spPr>
            <a:xfrm flipV="1">
              <a:off x="1568624" y="4526056"/>
              <a:ext cx="0" cy="1089552"/>
            </a:xfrm>
            <a:prstGeom prst="line">
              <a:avLst/>
            </a:prstGeom>
            <a:ln w="158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927359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EF08AFC8-93EB-7020-6B6A-306DE8D2DF22}"/>
              </a:ext>
            </a:extLst>
          </p:cNvPr>
          <p:cNvSpPr>
            <a:spLocks noGrp="1"/>
          </p:cNvSpPr>
          <p:nvPr>
            <p:ph type="body" idx="1"/>
          </p:nvPr>
        </p:nvSpPr>
        <p:spPr/>
        <p:txBody>
          <a:bodyPr/>
          <a:lstStyle/>
          <a:p>
            <a:r>
              <a:rPr kumimoji="1" lang="ja-JP" altLang="en-US" dirty="0"/>
              <a:t>第一回　後半</a:t>
            </a:r>
          </a:p>
        </p:txBody>
      </p:sp>
      <p:sp>
        <p:nvSpPr>
          <p:cNvPr id="4" name="スライド番号プレースホルダー 3">
            <a:extLst>
              <a:ext uri="{FF2B5EF4-FFF2-40B4-BE49-F238E27FC236}">
                <a16:creationId xmlns:a16="http://schemas.microsoft.com/office/drawing/2014/main" id="{C1329329-6033-BC91-DF1E-1579607C19A8}"/>
              </a:ext>
            </a:extLst>
          </p:cNvPr>
          <p:cNvSpPr>
            <a:spLocks noGrp="1"/>
          </p:cNvSpPr>
          <p:nvPr>
            <p:ph type="sldNum" sz="quarter" idx="12"/>
          </p:nvPr>
        </p:nvSpPr>
        <p:spPr/>
        <p:txBody>
          <a:bodyPr/>
          <a:lstStyle/>
          <a:p>
            <a:pPr>
              <a:defRPr/>
            </a:pPr>
            <a:fld id="{82252730-0C90-4069-AAFE-D8C2BDD4227F}" type="slidenum">
              <a:rPr lang="ja-JP" altLang="en-US" smtClean="0">
                <a:solidFill>
                  <a:prstClr val="white"/>
                </a:solidFill>
              </a:rPr>
              <a:pPr>
                <a:defRPr/>
              </a:pPr>
              <a:t>26</a:t>
            </a:fld>
            <a:endParaRPr lang="ja-JP" altLang="en-US">
              <a:solidFill>
                <a:prstClr val="white"/>
              </a:solidFill>
            </a:endParaRPr>
          </a:p>
        </p:txBody>
      </p:sp>
      <p:sp>
        <p:nvSpPr>
          <p:cNvPr id="6" name="テキスト ボックス 5">
            <a:extLst>
              <a:ext uri="{FF2B5EF4-FFF2-40B4-BE49-F238E27FC236}">
                <a16:creationId xmlns:a16="http://schemas.microsoft.com/office/drawing/2014/main" id="{B95273D7-958F-0DF0-A94E-C9A03DCD2664}"/>
              </a:ext>
            </a:extLst>
          </p:cNvPr>
          <p:cNvSpPr txBox="1"/>
          <p:nvPr/>
        </p:nvSpPr>
        <p:spPr>
          <a:xfrm>
            <a:off x="848544" y="4509120"/>
            <a:ext cx="6480720" cy="646331"/>
          </a:xfrm>
          <a:prstGeom prst="rect">
            <a:avLst/>
          </a:prstGeom>
          <a:noFill/>
        </p:spPr>
        <p:txBody>
          <a:bodyPr wrap="square" rtlCol="0">
            <a:spAutoFit/>
          </a:bodyPr>
          <a:lstStyle/>
          <a:p>
            <a:r>
              <a:rPr kumimoji="1" lang="ja-JP" altLang="en-US" sz="3600" b="1" dirty="0">
                <a:solidFill>
                  <a:srgbClr val="2D2D85"/>
                </a:solidFill>
              </a:rPr>
              <a:t>（紹介）</a:t>
            </a:r>
            <a:r>
              <a:rPr kumimoji="1" lang="en-US" altLang="ja-JP" sz="3600" b="1" dirty="0">
                <a:solidFill>
                  <a:srgbClr val="2D2D85"/>
                </a:solidFill>
              </a:rPr>
              <a:t>ChatGPT</a:t>
            </a:r>
            <a:endParaRPr kumimoji="1" lang="ja-JP" altLang="en-US" sz="3600" b="1" dirty="0">
              <a:solidFill>
                <a:srgbClr val="2D2D85"/>
              </a:solidFill>
            </a:endParaRPr>
          </a:p>
        </p:txBody>
      </p:sp>
    </p:spTree>
    <p:extLst>
      <p:ext uri="{BB962C8B-B14F-4D97-AF65-F5344CB8AC3E}">
        <p14:creationId xmlns:p14="http://schemas.microsoft.com/office/powerpoint/2010/main" val="2293421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964CBC-9FB4-43B5-9E38-F45930E64F0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3963B094-3550-4D47-9DA2-C099914FC563}"/>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27</a:t>
            </a:fld>
            <a:endParaRPr lang="ja-JP" altLang="en-US" dirty="0">
              <a:solidFill>
                <a:schemeClr val="tx1"/>
              </a:solidFill>
            </a:endParaRPr>
          </a:p>
        </p:txBody>
      </p:sp>
      <p:sp>
        <p:nvSpPr>
          <p:cNvPr id="5" name="テキスト ボックス 4">
            <a:extLst>
              <a:ext uri="{FF2B5EF4-FFF2-40B4-BE49-F238E27FC236}">
                <a16:creationId xmlns:a16="http://schemas.microsoft.com/office/drawing/2014/main" id="{91D56F28-85D7-2532-BE19-135DDF106851}"/>
              </a:ext>
            </a:extLst>
          </p:cNvPr>
          <p:cNvSpPr txBox="1"/>
          <p:nvPr/>
        </p:nvSpPr>
        <p:spPr>
          <a:xfrm>
            <a:off x="262474" y="941541"/>
            <a:ext cx="8487826" cy="923330"/>
          </a:xfrm>
          <a:prstGeom prst="rect">
            <a:avLst/>
          </a:prstGeom>
          <a:noFill/>
        </p:spPr>
        <p:txBody>
          <a:bodyPr wrap="square" rtlCol="0">
            <a:spAutoFit/>
          </a:bodyPr>
          <a:lstStyle/>
          <a:p>
            <a:r>
              <a:rPr kumimoji="1" lang="en-US" altLang="ja-JP" dirty="0"/>
              <a:t>ChatGPT</a:t>
            </a:r>
            <a:r>
              <a:rPr kumimoji="1" lang="ja-JP" altLang="en-US" dirty="0"/>
              <a:t>とは</a:t>
            </a:r>
            <a:endParaRPr kumimoji="1" lang="en-US" altLang="ja-JP" dirty="0"/>
          </a:p>
          <a:p>
            <a:r>
              <a:rPr lang="ja-JP" altLang="en-US" dirty="0"/>
              <a:t>　</a:t>
            </a:r>
            <a:r>
              <a:rPr lang="en-US" altLang="ja-JP" dirty="0"/>
              <a:t>2022</a:t>
            </a:r>
            <a:r>
              <a:rPr lang="ja-JP" altLang="en-US" dirty="0"/>
              <a:t>年に公開された人工知能チャットボットである。</a:t>
            </a:r>
            <a:endParaRPr lang="en-US" altLang="ja-JP" dirty="0"/>
          </a:p>
          <a:p>
            <a:r>
              <a:rPr kumimoji="1" lang="ja-JP" altLang="en-US" dirty="0"/>
              <a:t>　</a:t>
            </a:r>
          </a:p>
        </p:txBody>
      </p:sp>
      <p:pic>
        <p:nvPicPr>
          <p:cNvPr id="21" name="図 20">
            <a:extLst>
              <a:ext uri="{FF2B5EF4-FFF2-40B4-BE49-F238E27FC236}">
                <a16:creationId xmlns:a16="http://schemas.microsoft.com/office/drawing/2014/main" id="{1F57F8A0-9378-AC4E-8685-F160012705B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89152" y="1749587"/>
            <a:ext cx="8424288" cy="4412722"/>
          </a:xfrm>
          <a:prstGeom prst="rect">
            <a:avLst/>
          </a:prstGeom>
        </p:spPr>
      </p:pic>
      <p:sp>
        <p:nvSpPr>
          <p:cNvPr id="37" name="正方形/長方形 36">
            <a:extLst>
              <a:ext uri="{FF2B5EF4-FFF2-40B4-BE49-F238E27FC236}">
                <a16:creationId xmlns:a16="http://schemas.microsoft.com/office/drawing/2014/main" id="{71B4362F-F30F-6C3E-2A67-0F8491FA91EA}"/>
              </a:ext>
            </a:extLst>
          </p:cNvPr>
          <p:cNvSpPr/>
          <p:nvPr/>
        </p:nvSpPr>
        <p:spPr>
          <a:xfrm>
            <a:off x="5025008" y="5550053"/>
            <a:ext cx="3797300" cy="32721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7C9D0180-1F79-A106-72A5-CB5E73F13A87}"/>
              </a:ext>
            </a:extLst>
          </p:cNvPr>
          <p:cNvSpPr/>
          <p:nvPr/>
        </p:nvSpPr>
        <p:spPr>
          <a:xfrm>
            <a:off x="1227708" y="5877272"/>
            <a:ext cx="4661396" cy="32721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7472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964CBC-9FB4-43B5-9E38-F45930E64F0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3963B094-3550-4D47-9DA2-C099914FC563}"/>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28</a:t>
            </a:fld>
            <a:endParaRPr lang="ja-JP" altLang="en-US" dirty="0">
              <a:solidFill>
                <a:schemeClr val="tx1"/>
              </a:solidFill>
            </a:endParaRPr>
          </a:p>
        </p:txBody>
      </p:sp>
      <p:pic>
        <p:nvPicPr>
          <p:cNvPr id="6" name="図 5">
            <a:extLst>
              <a:ext uri="{FF2B5EF4-FFF2-40B4-BE49-F238E27FC236}">
                <a16:creationId xmlns:a16="http://schemas.microsoft.com/office/drawing/2014/main" id="{B90B6E60-6B6A-F0B4-D295-385634ED166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28464" y="828018"/>
            <a:ext cx="6654924" cy="5664858"/>
          </a:xfrm>
          <a:prstGeom prst="rect">
            <a:avLst/>
          </a:prstGeom>
        </p:spPr>
      </p:pic>
      <p:sp>
        <p:nvSpPr>
          <p:cNvPr id="7" name="正方形/長方形 6">
            <a:extLst>
              <a:ext uri="{FF2B5EF4-FFF2-40B4-BE49-F238E27FC236}">
                <a16:creationId xmlns:a16="http://schemas.microsoft.com/office/drawing/2014/main" id="{29627DCD-6C4A-3B57-BB5C-944A88679716}"/>
              </a:ext>
            </a:extLst>
          </p:cNvPr>
          <p:cNvSpPr/>
          <p:nvPr/>
        </p:nvSpPr>
        <p:spPr>
          <a:xfrm>
            <a:off x="488504" y="2175298"/>
            <a:ext cx="2088232" cy="32721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9FAD789-592C-04C0-9CCD-79C1F69D45EF}"/>
              </a:ext>
            </a:extLst>
          </p:cNvPr>
          <p:cNvSpPr/>
          <p:nvPr/>
        </p:nvSpPr>
        <p:spPr>
          <a:xfrm>
            <a:off x="488504" y="2957675"/>
            <a:ext cx="1584176" cy="32721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8B6DC70-2AB1-2487-F5C1-365A244D4CB6}"/>
              </a:ext>
            </a:extLst>
          </p:cNvPr>
          <p:cNvSpPr/>
          <p:nvPr/>
        </p:nvSpPr>
        <p:spPr>
          <a:xfrm>
            <a:off x="488504" y="3737124"/>
            <a:ext cx="1296144" cy="32721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FA3D101-1752-273B-8F7A-4C8C70C46746}"/>
              </a:ext>
            </a:extLst>
          </p:cNvPr>
          <p:cNvSpPr/>
          <p:nvPr/>
        </p:nvSpPr>
        <p:spPr>
          <a:xfrm>
            <a:off x="488504" y="4514016"/>
            <a:ext cx="1440160" cy="32721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B70D1C3D-4AE3-0295-0214-9ECB7DCFFF67}"/>
              </a:ext>
            </a:extLst>
          </p:cNvPr>
          <p:cNvSpPr/>
          <p:nvPr/>
        </p:nvSpPr>
        <p:spPr>
          <a:xfrm>
            <a:off x="488504" y="5290908"/>
            <a:ext cx="1080120" cy="32721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B0DF5062-D16B-8531-491F-11D6E4DBA59A}"/>
              </a:ext>
            </a:extLst>
          </p:cNvPr>
          <p:cNvSpPr txBox="1"/>
          <p:nvPr/>
        </p:nvSpPr>
        <p:spPr>
          <a:xfrm>
            <a:off x="6783388" y="1936663"/>
            <a:ext cx="2922140" cy="1200329"/>
          </a:xfrm>
          <a:prstGeom prst="rect">
            <a:avLst/>
          </a:prstGeom>
          <a:noFill/>
        </p:spPr>
        <p:txBody>
          <a:bodyPr wrap="square" rtlCol="0">
            <a:spAutoFit/>
          </a:bodyPr>
          <a:lstStyle/>
          <a:p>
            <a:r>
              <a:rPr kumimoji="1" lang="ja-JP" altLang="en-US" dirty="0"/>
              <a:t>無料版の</a:t>
            </a:r>
            <a:r>
              <a:rPr kumimoji="1" lang="en-US" altLang="ja-JP" dirty="0"/>
              <a:t>ChatGPT</a:t>
            </a:r>
            <a:r>
              <a:rPr kumimoji="1" lang="ja-JP" altLang="en-US" dirty="0"/>
              <a:t>は</a:t>
            </a:r>
            <a:endParaRPr kumimoji="1" lang="en-US" altLang="ja-JP" dirty="0"/>
          </a:p>
          <a:p>
            <a:r>
              <a:rPr lang="en-US" altLang="ja-JP" dirty="0"/>
              <a:t>2021</a:t>
            </a:r>
            <a:r>
              <a:rPr lang="ja-JP" altLang="en-US" dirty="0"/>
              <a:t>年</a:t>
            </a:r>
            <a:r>
              <a:rPr lang="en-US" altLang="ja-JP" dirty="0"/>
              <a:t>9</a:t>
            </a:r>
            <a:r>
              <a:rPr lang="ja-JP" altLang="en-US" dirty="0"/>
              <a:t>月までのデータをもとに学習しているため、最新の情報は提供されない</a:t>
            </a:r>
            <a:endParaRPr lang="en-US" altLang="ja-JP" dirty="0"/>
          </a:p>
        </p:txBody>
      </p:sp>
      <p:sp>
        <p:nvSpPr>
          <p:cNvPr id="15" name="テキスト ボックス 14">
            <a:extLst>
              <a:ext uri="{FF2B5EF4-FFF2-40B4-BE49-F238E27FC236}">
                <a16:creationId xmlns:a16="http://schemas.microsoft.com/office/drawing/2014/main" id="{9D2E3C8C-AE66-ADFF-9740-F30712951A3B}"/>
              </a:ext>
            </a:extLst>
          </p:cNvPr>
          <p:cNvSpPr txBox="1"/>
          <p:nvPr/>
        </p:nvSpPr>
        <p:spPr>
          <a:xfrm>
            <a:off x="6783388" y="4102571"/>
            <a:ext cx="2792760" cy="1200329"/>
          </a:xfrm>
          <a:prstGeom prst="rect">
            <a:avLst/>
          </a:prstGeom>
          <a:noFill/>
        </p:spPr>
        <p:txBody>
          <a:bodyPr wrap="square" rtlCol="0">
            <a:spAutoFit/>
          </a:bodyPr>
          <a:lstStyle/>
          <a:p>
            <a:r>
              <a:rPr lang="ja-JP" altLang="en-US" dirty="0"/>
              <a:t>個人情報や機密情報は入力しない。</a:t>
            </a:r>
            <a:endParaRPr lang="en-US" altLang="ja-JP" dirty="0"/>
          </a:p>
          <a:p>
            <a:r>
              <a:rPr lang="ja-JP" altLang="en-US" dirty="0"/>
              <a:t>入力する場合、適当な文字に置き換えて使用する。</a:t>
            </a:r>
            <a:endParaRPr lang="en-US" altLang="ja-JP" dirty="0"/>
          </a:p>
        </p:txBody>
      </p:sp>
    </p:spTree>
    <p:extLst>
      <p:ext uri="{BB962C8B-B14F-4D97-AF65-F5344CB8AC3E}">
        <p14:creationId xmlns:p14="http://schemas.microsoft.com/office/powerpoint/2010/main" val="2516385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964CBC-9FB4-43B5-9E38-F45930E64F0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3963B094-3550-4D47-9DA2-C099914FC563}"/>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29</a:t>
            </a:fld>
            <a:endParaRPr lang="ja-JP" altLang="en-US" dirty="0">
              <a:solidFill>
                <a:schemeClr val="tx1"/>
              </a:solidFill>
            </a:endParaRPr>
          </a:p>
        </p:txBody>
      </p:sp>
      <p:pic>
        <p:nvPicPr>
          <p:cNvPr id="16" name="図 15">
            <a:extLst>
              <a:ext uri="{FF2B5EF4-FFF2-40B4-BE49-F238E27FC236}">
                <a16:creationId xmlns:a16="http://schemas.microsoft.com/office/drawing/2014/main" id="{7ED75DC6-67DE-2D6F-AB31-656385251FD9}"/>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62475" y="1514292"/>
            <a:ext cx="5338598" cy="1112208"/>
          </a:xfrm>
          <a:prstGeom prst="rect">
            <a:avLst/>
          </a:prstGeom>
        </p:spPr>
      </p:pic>
      <p:pic>
        <p:nvPicPr>
          <p:cNvPr id="18" name="図 17">
            <a:extLst>
              <a:ext uri="{FF2B5EF4-FFF2-40B4-BE49-F238E27FC236}">
                <a16:creationId xmlns:a16="http://schemas.microsoft.com/office/drawing/2014/main" id="{CC4CB203-5313-07DB-7695-A973E8889F2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79864" y="2637184"/>
            <a:ext cx="4392488" cy="3269549"/>
          </a:xfrm>
          <a:prstGeom prst="rect">
            <a:avLst/>
          </a:prstGeom>
        </p:spPr>
      </p:pic>
      <p:pic>
        <p:nvPicPr>
          <p:cNvPr id="19" name="図 18">
            <a:extLst>
              <a:ext uri="{FF2B5EF4-FFF2-40B4-BE49-F238E27FC236}">
                <a16:creationId xmlns:a16="http://schemas.microsoft.com/office/drawing/2014/main" id="{CAFF1D27-5CE8-5074-8F7A-006F86AE61A6}"/>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736975" y="2637184"/>
            <a:ext cx="5136977" cy="1932612"/>
          </a:xfrm>
          <a:prstGeom prst="rect">
            <a:avLst/>
          </a:prstGeom>
        </p:spPr>
      </p:pic>
      <p:sp>
        <p:nvSpPr>
          <p:cNvPr id="20" name="テキスト ボックス 19">
            <a:extLst>
              <a:ext uri="{FF2B5EF4-FFF2-40B4-BE49-F238E27FC236}">
                <a16:creationId xmlns:a16="http://schemas.microsoft.com/office/drawing/2014/main" id="{587C3F67-B066-2EEE-2221-3FC5EC0044BE}"/>
              </a:ext>
            </a:extLst>
          </p:cNvPr>
          <p:cNvSpPr txBox="1"/>
          <p:nvPr/>
        </p:nvSpPr>
        <p:spPr>
          <a:xfrm>
            <a:off x="344488" y="946369"/>
            <a:ext cx="4968552" cy="369332"/>
          </a:xfrm>
          <a:prstGeom prst="rect">
            <a:avLst/>
          </a:prstGeom>
          <a:noFill/>
        </p:spPr>
        <p:txBody>
          <a:bodyPr wrap="square" rtlCol="0">
            <a:spAutoFit/>
          </a:bodyPr>
          <a:lstStyle/>
          <a:p>
            <a:r>
              <a:rPr kumimoji="1" lang="ja-JP" altLang="en-US" dirty="0"/>
              <a:t>使用例：日程調整をお願いするメール</a:t>
            </a:r>
          </a:p>
        </p:txBody>
      </p:sp>
      <p:sp>
        <p:nvSpPr>
          <p:cNvPr id="3" name="テキスト ボックス 2">
            <a:extLst>
              <a:ext uri="{FF2B5EF4-FFF2-40B4-BE49-F238E27FC236}">
                <a16:creationId xmlns:a16="http://schemas.microsoft.com/office/drawing/2014/main" id="{2F05A75B-9AE7-A75F-F62A-35A943D506C2}"/>
              </a:ext>
            </a:extLst>
          </p:cNvPr>
          <p:cNvSpPr txBox="1"/>
          <p:nvPr/>
        </p:nvSpPr>
        <p:spPr>
          <a:xfrm>
            <a:off x="4821187" y="4725144"/>
            <a:ext cx="4968552" cy="923330"/>
          </a:xfrm>
          <a:prstGeom prst="rect">
            <a:avLst/>
          </a:prstGeom>
          <a:noFill/>
        </p:spPr>
        <p:txBody>
          <a:bodyPr wrap="square" rtlCol="0">
            <a:spAutoFit/>
          </a:bodyPr>
          <a:lstStyle/>
          <a:p>
            <a:r>
              <a:rPr lang="ja-JP" altLang="en-US" dirty="0"/>
              <a:t>一部内容に間違いがある</a:t>
            </a:r>
            <a:endParaRPr lang="en-US" altLang="ja-JP" dirty="0"/>
          </a:p>
          <a:p>
            <a:r>
              <a:rPr lang="ja-JP" altLang="en-US" dirty="0"/>
              <a:t>・質問内容</a:t>
            </a:r>
            <a:endParaRPr lang="en-US" altLang="ja-JP" dirty="0"/>
          </a:p>
          <a:p>
            <a:r>
              <a:rPr lang="ja-JP" altLang="en-US" dirty="0"/>
              <a:t>・敬称、敬語</a:t>
            </a:r>
            <a:endParaRPr lang="en-US" altLang="ja-JP" dirty="0"/>
          </a:p>
        </p:txBody>
      </p:sp>
    </p:spTree>
    <p:extLst>
      <p:ext uri="{BB962C8B-B14F-4D97-AF65-F5344CB8AC3E}">
        <p14:creationId xmlns:p14="http://schemas.microsoft.com/office/powerpoint/2010/main" val="1526216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C6E6FE-468F-0F79-BFBE-AE4DE4EB60F6}"/>
              </a:ext>
            </a:extLst>
          </p:cNvPr>
          <p:cNvSpPr>
            <a:spLocks noGrp="1"/>
          </p:cNvSpPr>
          <p:nvPr>
            <p:ph type="title"/>
          </p:nvPr>
        </p:nvSpPr>
        <p:spPr/>
        <p:txBody>
          <a:bodyPr/>
          <a:lstStyle/>
          <a:p>
            <a:r>
              <a:rPr kumimoji="1" lang="ja-JP" altLang="en-US" dirty="0"/>
              <a:t>ラズベリーパイで</a:t>
            </a:r>
            <a:r>
              <a:rPr kumimoji="1" lang="en-US" altLang="ja-JP" dirty="0"/>
              <a:t>LED</a:t>
            </a:r>
            <a:r>
              <a:rPr kumimoji="1" lang="ja-JP" altLang="en-US" dirty="0"/>
              <a:t>を光らせる</a:t>
            </a:r>
          </a:p>
        </p:txBody>
      </p:sp>
      <p:sp>
        <p:nvSpPr>
          <p:cNvPr id="3" name="テキスト プレースホルダー 2">
            <a:extLst>
              <a:ext uri="{FF2B5EF4-FFF2-40B4-BE49-F238E27FC236}">
                <a16:creationId xmlns:a16="http://schemas.microsoft.com/office/drawing/2014/main" id="{EF08AFC8-93EB-7020-6B6A-306DE8D2DF22}"/>
              </a:ext>
            </a:extLst>
          </p:cNvPr>
          <p:cNvSpPr>
            <a:spLocks noGrp="1"/>
          </p:cNvSpPr>
          <p:nvPr>
            <p:ph type="body" idx="1"/>
          </p:nvPr>
        </p:nvSpPr>
        <p:spPr/>
        <p:txBody>
          <a:bodyPr/>
          <a:lstStyle/>
          <a:p>
            <a:r>
              <a:rPr kumimoji="1" lang="ja-JP" altLang="en-US" dirty="0"/>
              <a:t>第一回　前半</a:t>
            </a:r>
          </a:p>
        </p:txBody>
      </p:sp>
      <p:sp>
        <p:nvSpPr>
          <p:cNvPr id="4" name="スライド番号プレースホルダー 3">
            <a:extLst>
              <a:ext uri="{FF2B5EF4-FFF2-40B4-BE49-F238E27FC236}">
                <a16:creationId xmlns:a16="http://schemas.microsoft.com/office/drawing/2014/main" id="{C1329329-6033-BC91-DF1E-1579607C19A8}"/>
              </a:ext>
            </a:extLst>
          </p:cNvPr>
          <p:cNvSpPr>
            <a:spLocks noGrp="1"/>
          </p:cNvSpPr>
          <p:nvPr>
            <p:ph type="sldNum" sz="quarter" idx="12"/>
          </p:nvPr>
        </p:nvSpPr>
        <p:spPr/>
        <p:txBody>
          <a:bodyPr/>
          <a:lstStyle/>
          <a:p>
            <a:pPr>
              <a:defRPr/>
            </a:pPr>
            <a:fld id="{82252730-0C90-4069-AAFE-D8C2BDD4227F}" type="slidenum">
              <a:rPr lang="ja-JP" altLang="en-US" smtClean="0">
                <a:solidFill>
                  <a:prstClr val="white"/>
                </a:solidFill>
              </a:rPr>
              <a:pPr>
                <a:defRPr/>
              </a:pPr>
              <a:t>3</a:t>
            </a:fld>
            <a:endParaRPr lang="ja-JP" altLang="en-US">
              <a:solidFill>
                <a:prstClr val="white"/>
              </a:solidFill>
            </a:endParaRPr>
          </a:p>
        </p:txBody>
      </p:sp>
    </p:spTree>
    <p:extLst>
      <p:ext uri="{BB962C8B-B14F-4D97-AF65-F5344CB8AC3E}">
        <p14:creationId xmlns:p14="http://schemas.microsoft.com/office/powerpoint/2010/main" val="1599208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964CBC-9FB4-43B5-9E38-F45930E64F0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3963B094-3550-4D47-9DA2-C099914FC563}"/>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30</a:t>
            </a:fld>
            <a:endParaRPr lang="ja-JP" altLang="en-US" dirty="0">
              <a:solidFill>
                <a:schemeClr val="tx1"/>
              </a:solidFill>
            </a:endParaRPr>
          </a:p>
        </p:txBody>
      </p:sp>
      <p:sp>
        <p:nvSpPr>
          <p:cNvPr id="20" name="テキスト ボックス 19">
            <a:extLst>
              <a:ext uri="{FF2B5EF4-FFF2-40B4-BE49-F238E27FC236}">
                <a16:creationId xmlns:a16="http://schemas.microsoft.com/office/drawing/2014/main" id="{587C3F67-B066-2EEE-2221-3FC5EC0044BE}"/>
              </a:ext>
            </a:extLst>
          </p:cNvPr>
          <p:cNvSpPr txBox="1"/>
          <p:nvPr/>
        </p:nvSpPr>
        <p:spPr>
          <a:xfrm>
            <a:off x="344488" y="946369"/>
            <a:ext cx="4968552" cy="369332"/>
          </a:xfrm>
          <a:prstGeom prst="rect">
            <a:avLst/>
          </a:prstGeom>
          <a:noFill/>
        </p:spPr>
        <p:txBody>
          <a:bodyPr wrap="square" rtlCol="0">
            <a:spAutoFit/>
          </a:bodyPr>
          <a:lstStyle/>
          <a:p>
            <a:r>
              <a:rPr kumimoji="1" lang="ja-JP" altLang="en-US" dirty="0"/>
              <a:t>非推奨　使用例：お店を調べる</a:t>
            </a:r>
          </a:p>
        </p:txBody>
      </p:sp>
      <p:pic>
        <p:nvPicPr>
          <p:cNvPr id="5" name="図 4">
            <a:extLst>
              <a:ext uri="{FF2B5EF4-FFF2-40B4-BE49-F238E27FC236}">
                <a16:creationId xmlns:a16="http://schemas.microsoft.com/office/drawing/2014/main" id="{462643AA-FAAF-7422-1D76-BFA65AF2576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68693" y="1493586"/>
            <a:ext cx="2434980" cy="444175"/>
          </a:xfrm>
          <a:prstGeom prst="rect">
            <a:avLst/>
          </a:prstGeom>
        </p:spPr>
      </p:pic>
      <p:pic>
        <p:nvPicPr>
          <p:cNvPr id="6" name="図 5">
            <a:extLst>
              <a:ext uri="{FF2B5EF4-FFF2-40B4-BE49-F238E27FC236}">
                <a16:creationId xmlns:a16="http://schemas.microsoft.com/office/drawing/2014/main" id="{A571606A-D223-91F8-F822-42D84365892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00472" y="2056498"/>
            <a:ext cx="4362778" cy="2544953"/>
          </a:xfrm>
          <a:prstGeom prst="rect">
            <a:avLst/>
          </a:prstGeom>
        </p:spPr>
      </p:pic>
      <p:sp>
        <p:nvSpPr>
          <p:cNvPr id="7" name="テキスト ボックス 6">
            <a:extLst>
              <a:ext uri="{FF2B5EF4-FFF2-40B4-BE49-F238E27FC236}">
                <a16:creationId xmlns:a16="http://schemas.microsoft.com/office/drawing/2014/main" id="{4F6E1821-357C-1A39-7B45-AE59A5601E54}"/>
              </a:ext>
            </a:extLst>
          </p:cNvPr>
          <p:cNvSpPr txBox="1"/>
          <p:nvPr/>
        </p:nvSpPr>
        <p:spPr>
          <a:xfrm>
            <a:off x="200472" y="4902749"/>
            <a:ext cx="4362777" cy="923330"/>
          </a:xfrm>
          <a:prstGeom prst="rect">
            <a:avLst/>
          </a:prstGeom>
          <a:noFill/>
        </p:spPr>
        <p:txBody>
          <a:bodyPr wrap="square" rtlCol="0">
            <a:spAutoFit/>
          </a:bodyPr>
          <a:lstStyle/>
          <a:p>
            <a:r>
              <a:rPr kumimoji="1" lang="en-US" altLang="ja-JP" dirty="0"/>
              <a:t>Google</a:t>
            </a:r>
            <a:r>
              <a:rPr kumimoji="1" lang="ja-JP" altLang="en-US" dirty="0"/>
              <a:t>で検索してみたところ、</a:t>
            </a:r>
            <a:endParaRPr kumimoji="1" lang="en-US" altLang="ja-JP" dirty="0"/>
          </a:p>
          <a:p>
            <a:r>
              <a:rPr kumimoji="1" lang="ja-JP" altLang="en-US" dirty="0"/>
              <a:t>似ている名前の居酒屋は存在するが、</a:t>
            </a:r>
            <a:endParaRPr kumimoji="1" lang="en-US" altLang="ja-JP" dirty="0"/>
          </a:p>
          <a:p>
            <a:r>
              <a:rPr lang="ja-JP" altLang="en-US" dirty="0"/>
              <a:t>名称が一致する店は</a:t>
            </a:r>
            <a:r>
              <a:rPr kumimoji="1" lang="ja-JP" altLang="en-US" dirty="0"/>
              <a:t>４軒とも見つからない</a:t>
            </a:r>
          </a:p>
        </p:txBody>
      </p:sp>
      <p:cxnSp>
        <p:nvCxnSpPr>
          <p:cNvPr id="9" name="直線コネクタ 8">
            <a:extLst>
              <a:ext uri="{FF2B5EF4-FFF2-40B4-BE49-F238E27FC236}">
                <a16:creationId xmlns:a16="http://schemas.microsoft.com/office/drawing/2014/main" id="{AADFFC3B-2957-DA45-E2C4-C4ABBE900C02}"/>
              </a:ext>
            </a:extLst>
          </p:cNvPr>
          <p:cNvCxnSpPr>
            <a:cxnSpLocks/>
          </p:cNvCxnSpPr>
          <p:nvPr/>
        </p:nvCxnSpPr>
        <p:spPr>
          <a:xfrm>
            <a:off x="4592960" y="684214"/>
            <a:ext cx="0" cy="6173786"/>
          </a:xfrm>
          <a:prstGeom prst="line">
            <a:avLst/>
          </a:prstGeom>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A04E983D-233B-4C25-C9F0-CB34264909DD}"/>
              </a:ext>
            </a:extLst>
          </p:cNvPr>
          <p:cNvSpPr txBox="1"/>
          <p:nvPr/>
        </p:nvSpPr>
        <p:spPr>
          <a:xfrm>
            <a:off x="4936629" y="946369"/>
            <a:ext cx="4968552" cy="369332"/>
          </a:xfrm>
          <a:prstGeom prst="rect">
            <a:avLst/>
          </a:prstGeom>
          <a:noFill/>
        </p:spPr>
        <p:txBody>
          <a:bodyPr wrap="square" rtlCol="0">
            <a:spAutoFit/>
          </a:bodyPr>
          <a:lstStyle/>
          <a:p>
            <a:r>
              <a:rPr kumimoji="1" lang="ja-JP" altLang="en-US" dirty="0"/>
              <a:t>推奨　使用例：</a:t>
            </a:r>
            <a:r>
              <a:rPr kumimoji="1" lang="en-US" altLang="ja-JP" dirty="0"/>
              <a:t>PC</a:t>
            </a:r>
            <a:r>
              <a:rPr kumimoji="1" lang="ja-JP" altLang="en-US" dirty="0"/>
              <a:t>で使用するコードを確認する</a:t>
            </a:r>
          </a:p>
        </p:txBody>
      </p:sp>
      <p:pic>
        <p:nvPicPr>
          <p:cNvPr id="14" name="図 13">
            <a:extLst>
              <a:ext uri="{FF2B5EF4-FFF2-40B4-BE49-F238E27FC236}">
                <a16:creationId xmlns:a16="http://schemas.microsoft.com/office/drawing/2014/main" id="{B7126A43-7A00-8B08-41A2-283288EF5B08}"/>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953000" y="1315701"/>
            <a:ext cx="4032448" cy="2489634"/>
          </a:xfrm>
          <a:prstGeom prst="rect">
            <a:avLst/>
          </a:prstGeom>
        </p:spPr>
      </p:pic>
      <p:pic>
        <p:nvPicPr>
          <p:cNvPr id="17" name="図 16">
            <a:extLst>
              <a:ext uri="{FF2B5EF4-FFF2-40B4-BE49-F238E27FC236}">
                <a16:creationId xmlns:a16="http://schemas.microsoft.com/office/drawing/2014/main" id="{6341F587-CC1A-3365-F993-5AE38BAAFE59}"/>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4993507" y="3795645"/>
            <a:ext cx="4029516" cy="2879793"/>
          </a:xfrm>
          <a:prstGeom prst="rect">
            <a:avLst/>
          </a:prstGeom>
        </p:spPr>
      </p:pic>
    </p:spTree>
    <p:extLst>
      <p:ext uri="{BB962C8B-B14F-4D97-AF65-F5344CB8AC3E}">
        <p14:creationId xmlns:p14="http://schemas.microsoft.com/office/powerpoint/2010/main" val="487693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964CBC-9FB4-43B5-9E38-F45930E64F0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3963B094-3550-4D47-9DA2-C099914FC563}"/>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31</a:t>
            </a:fld>
            <a:endParaRPr lang="ja-JP" altLang="en-US" dirty="0">
              <a:solidFill>
                <a:schemeClr val="tx1"/>
              </a:solidFill>
            </a:endParaRPr>
          </a:p>
        </p:txBody>
      </p:sp>
      <p:sp>
        <p:nvSpPr>
          <p:cNvPr id="5" name="テキスト ボックス 4">
            <a:extLst>
              <a:ext uri="{FF2B5EF4-FFF2-40B4-BE49-F238E27FC236}">
                <a16:creationId xmlns:a16="http://schemas.microsoft.com/office/drawing/2014/main" id="{91D56F28-85D7-2532-BE19-135DDF106851}"/>
              </a:ext>
            </a:extLst>
          </p:cNvPr>
          <p:cNvSpPr txBox="1"/>
          <p:nvPr/>
        </p:nvSpPr>
        <p:spPr>
          <a:xfrm>
            <a:off x="262474" y="941541"/>
            <a:ext cx="8487826" cy="369332"/>
          </a:xfrm>
          <a:prstGeom prst="rect">
            <a:avLst/>
          </a:prstGeom>
          <a:noFill/>
        </p:spPr>
        <p:txBody>
          <a:bodyPr wrap="square" rtlCol="0">
            <a:spAutoFit/>
          </a:bodyPr>
          <a:lstStyle/>
          <a:p>
            <a:r>
              <a:rPr kumimoji="1" lang="ja-JP" altLang="en-US" dirty="0"/>
              <a:t>実際に使用してみる　</a:t>
            </a:r>
          </a:p>
        </p:txBody>
      </p:sp>
      <p:sp>
        <p:nvSpPr>
          <p:cNvPr id="8" name="テキスト ボックス 7">
            <a:extLst>
              <a:ext uri="{FF2B5EF4-FFF2-40B4-BE49-F238E27FC236}">
                <a16:creationId xmlns:a16="http://schemas.microsoft.com/office/drawing/2014/main" id="{0F902D9D-4A8C-450E-2C75-790339761495}"/>
              </a:ext>
            </a:extLst>
          </p:cNvPr>
          <p:cNvSpPr txBox="1"/>
          <p:nvPr/>
        </p:nvSpPr>
        <p:spPr>
          <a:xfrm>
            <a:off x="704528" y="1338997"/>
            <a:ext cx="4976036" cy="369332"/>
          </a:xfrm>
          <a:prstGeom prst="rect">
            <a:avLst/>
          </a:prstGeom>
          <a:noFill/>
        </p:spPr>
        <p:txBody>
          <a:bodyPr wrap="square">
            <a:spAutoFit/>
          </a:bodyPr>
          <a:lstStyle/>
          <a:p>
            <a:r>
              <a:rPr lang="en-US" altLang="ja-JP" dirty="0"/>
              <a:t>https://openai.com/blog/chatgpt</a:t>
            </a:r>
            <a:endParaRPr lang="ja-JP" altLang="en-US" dirty="0"/>
          </a:p>
        </p:txBody>
      </p:sp>
      <p:pic>
        <p:nvPicPr>
          <p:cNvPr id="10" name="図 9">
            <a:extLst>
              <a:ext uri="{FF2B5EF4-FFF2-40B4-BE49-F238E27FC236}">
                <a16:creationId xmlns:a16="http://schemas.microsoft.com/office/drawing/2014/main" id="{63EB8034-752C-06AE-BCB9-72A20EB6275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424727" y="1711339"/>
            <a:ext cx="5760640" cy="2776864"/>
          </a:xfrm>
          <a:prstGeom prst="rect">
            <a:avLst/>
          </a:prstGeom>
        </p:spPr>
      </p:pic>
      <p:sp>
        <p:nvSpPr>
          <p:cNvPr id="11" name="正方形/長方形 10">
            <a:extLst>
              <a:ext uri="{FF2B5EF4-FFF2-40B4-BE49-F238E27FC236}">
                <a16:creationId xmlns:a16="http://schemas.microsoft.com/office/drawing/2014/main" id="{0528071E-7825-4EEC-AF3D-3652ABF9CA55}"/>
              </a:ext>
            </a:extLst>
          </p:cNvPr>
          <p:cNvSpPr/>
          <p:nvPr/>
        </p:nvSpPr>
        <p:spPr>
          <a:xfrm>
            <a:off x="2424727" y="3645024"/>
            <a:ext cx="648072" cy="28803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4449DC27-7199-19F1-6AA6-CBA1F21A0F9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663449" y="4610790"/>
            <a:ext cx="3283195" cy="2051997"/>
          </a:xfrm>
          <a:prstGeom prst="rect">
            <a:avLst/>
          </a:prstGeom>
        </p:spPr>
      </p:pic>
      <p:sp>
        <p:nvSpPr>
          <p:cNvPr id="14" name="テキスト ボックス 13">
            <a:extLst>
              <a:ext uri="{FF2B5EF4-FFF2-40B4-BE49-F238E27FC236}">
                <a16:creationId xmlns:a16="http://schemas.microsoft.com/office/drawing/2014/main" id="{1B9A18E1-CEA5-7739-C3C4-CFAEFFAA4EBB}"/>
              </a:ext>
            </a:extLst>
          </p:cNvPr>
          <p:cNvSpPr txBox="1"/>
          <p:nvPr/>
        </p:nvSpPr>
        <p:spPr>
          <a:xfrm>
            <a:off x="262474" y="3604374"/>
            <a:ext cx="2232248" cy="369332"/>
          </a:xfrm>
          <a:prstGeom prst="rect">
            <a:avLst/>
          </a:prstGeom>
          <a:noFill/>
        </p:spPr>
        <p:txBody>
          <a:bodyPr wrap="square" rtlCol="0">
            <a:spAutoFit/>
          </a:bodyPr>
          <a:lstStyle/>
          <a:p>
            <a:r>
              <a:rPr kumimoji="1" lang="en-US" altLang="ja-JP" dirty="0" err="1"/>
              <a:t>TryChatGPT</a:t>
            </a:r>
            <a:r>
              <a:rPr kumimoji="1" lang="ja-JP" altLang="en-US" dirty="0"/>
              <a:t>を選択</a:t>
            </a:r>
          </a:p>
        </p:txBody>
      </p:sp>
      <p:sp>
        <p:nvSpPr>
          <p:cNvPr id="15" name="テキスト ボックス 14">
            <a:extLst>
              <a:ext uri="{FF2B5EF4-FFF2-40B4-BE49-F238E27FC236}">
                <a16:creationId xmlns:a16="http://schemas.microsoft.com/office/drawing/2014/main" id="{B9795082-46CB-3808-6555-2C61486F6020}"/>
              </a:ext>
            </a:extLst>
          </p:cNvPr>
          <p:cNvSpPr txBox="1"/>
          <p:nvPr/>
        </p:nvSpPr>
        <p:spPr>
          <a:xfrm>
            <a:off x="200473" y="5343877"/>
            <a:ext cx="3432830" cy="646331"/>
          </a:xfrm>
          <a:prstGeom prst="rect">
            <a:avLst/>
          </a:prstGeom>
          <a:noFill/>
        </p:spPr>
        <p:txBody>
          <a:bodyPr wrap="square" rtlCol="0">
            <a:spAutoFit/>
          </a:bodyPr>
          <a:lstStyle/>
          <a:p>
            <a:r>
              <a:rPr kumimoji="1" lang="ja-JP" altLang="en-US" dirty="0"/>
              <a:t>アカウントがある場合は</a:t>
            </a:r>
            <a:r>
              <a:rPr lang="ja-JP" altLang="en-US" dirty="0"/>
              <a:t>「</a:t>
            </a:r>
            <a:r>
              <a:rPr lang="en-US" altLang="ja-JP" dirty="0"/>
              <a:t>Log in</a:t>
            </a:r>
            <a:r>
              <a:rPr lang="ja-JP" altLang="en-US" dirty="0"/>
              <a:t>」</a:t>
            </a:r>
            <a:endParaRPr lang="en-US" altLang="ja-JP" dirty="0"/>
          </a:p>
          <a:p>
            <a:r>
              <a:rPr kumimoji="1" lang="ja-JP" altLang="en-US" dirty="0"/>
              <a:t>ない場合は「</a:t>
            </a:r>
            <a:r>
              <a:rPr kumimoji="1" lang="en-US" altLang="ja-JP" dirty="0"/>
              <a:t>Sign up</a:t>
            </a:r>
            <a:r>
              <a:rPr kumimoji="1" lang="ja-JP" altLang="en-US" dirty="0"/>
              <a:t>」</a:t>
            </a:r>
          </a:p>
        </p:txBody>
      </p:sp>
    </p:spTree>
    <p:extLst>
      <p:ext uri="{BB962C8B-B14F-4D97-AF65-F5344CB8AC3E}">
        <p14:creationId xmlns:p14="http://schemas.microsoft.com/office/powerpoint/2010/main" val="2156227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964CBC-9FB4-43B5-9E38-F45930E64F0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3963B094-3550-4D47-9DA2-C099914FC563}"/>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32</a:t>
            </a:fld>
            <a:endParaRPr lang="ja-JP" altLang="en-US" dirty="0">
              <a:solidFill>
                <a:schemeClr val="tx1"/>
              </a:solidFill>
            </a:endParaRPr>
          </a:p>
        </p:txBody>
      </p:sp>
      <p:sp>
        <p:nvSpPr>
          <p:cNvPr id="5" name="テキスト ボックス 4">
            <a:extLst>
              <a:ext uri="{FF2B5EF4-FFF2-40B4-BE49-F238E27FC236}">
                <a16:creationId xmlns:a16="http://schemas.microsoft.com/office/drawing/2014/main" id="{91D56F28-85D7-2532-BE19-135DDF106851}"/>
              </a:ext>
            </a:extLst>
          </p:cNvPr>
          <p:cNvSpPr txBox="1"/>
          <p:nvPr/>
        </p:nvSpPr>
        <p:spPr>
          <a:xfrm>
            <a:off x="262474" y="941541"/>
            <a:ext cx="8487826" cy="369332"/>
          </a:xfrm>
          <a:prstGeom prst="rect">
            <a:avLst/>
          </a:prstGeom>
          <a:noFill/>
        </p:spPr>
        <p:txBody>
          <a:bodyPr wrap="square" rtlCol="0">
            <a:spAutoFit/>
          </a:bodyPr>
          <a:lstStyle/>
          <a:p>
            <a:r>
              <a:rPr kumimoji="1" lang="ja-JP" altLang="en-US" dirty="0"/>
              <a:t>実際に使用してみる　</a:t>
            </a:r>
          </a:p>
        </p:txBody>
      </p:sp>
      <p:pic>
        <p:nvPicPr>
          <p:cNvPr id="24" name="図 23">
            <a:extLst>
              <a:ext uri="{FF2B5EF4-FFF2-40B4-BE49-F238E27FC236}">
                <a16:creationId xmlns:a16="http://schemas.microsoft.com/office/drawing/2014/main" id="{6F5825A3-8F53-51DE-809F-1FF07367297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03941" y="2808263"/>
            <a:ext cx="2743438" cy="3909769"/>
          </a:xfrm>
          <a:prstGeom prst="rect">
            <a:avLst/>
          </a:prstGeom>
        </p:spPr>
      </p:pic>
      <p:sp>
        <p:nvSpPr>
          <p:cNvPr id="25" name="テキスト ボックス 24">
            <a:extLst>
              <a:ext uri="{FF2B5EF4-FFF2-40B4-BE49-F238E27FC236}">
                <a16:creationId xmlns:a16="http://schemas.microsoft.com/office/drawing/2014/main" id="{012857E9-A631-7A0D-58CC-29A279AC8E98}"/>
              </a:ext>
            </a:extLst>
          </p:cNvPr>
          <p:cNvSpPr txBox="1"/>
          <p:nvPr/>
        </p:nvSpPr>
        <p:spPr>
          <a:xfrm>
            <a:off x="344488" y="1480314"/>
            <a:ext cx="3024336" cy="369332"/>
          </a:xfrm>
          <a:prstGeom prst="rect">
            <a:avLst/>
          </a:prstGeom>
          <a:noFill/>
        </p:spPr>
        <p:txBody>
          <a:bodyPr wrap="square" rtlCol="0">
            <a:spAutoFit/>
          </a:bodyPr>
          <a:lstStyle/>
          <a:p>
            <a:r>
              <a:rPr lang="en-US" altLang="ja-JP" dirty="0"/>
              <a:t>Sign up</a:t>
            </a:r>
            <a:r>
              <a:rPr lang="ja-JP" altLang="en-US" dirty="0"/>
              <a:t>の場合</a:t>
            </a:r>
            <a:endParaRPr kumimoji="1" lang="ja-JP" altLang="en-US" dirty="0"/>
          </a:p>
        </p:txBody>
      </p:sp>
      <p:sp>
        <p:nvSpPr>
          <p:cNvPr id="26" name="テキスト ボックス 25">
            <a:extLst>
              <a:ext uri="{FF2B5EF4-FFF2-40B4-BE49-F238E27FC236}">
                <a16:creationId xmlns:a16="http://schemas.microsoft.com/office/drawing/2014/main" id="{289FA80C-6956-11CA-7914-74EBE972486D}"/>
              </a:ext>
            </a:extLst>
          </p:cNvPr>
          <p:cNvSpPr txBox="1"/>
          <p:nvPr/>
        </p:nvSpPr>
        <p:spPr>
          <a:xfrm>
            <a:off x="35361" y="2181604"/>
            <a:ext cx="2528584" cy="646331"/>
          </a:xfrm>
          <a:prstGeom prst="rect">
            <a:avLst/>
          </a:prstGeom>
          <a:solidFill>
            <a:schemeClr val="bg1"/>
          </a:solidFill>
        </p:spPr>
        <p:txBody>
          <a:bodyPr wrap="square" rtlCol="0">
            <a:spAutoFit/>
          </a:bodyPr>
          <a:lstStyle/>
          <a:p>
            <a:r>
              <a:rPr kumimoji="1" lang="ja-JP" altLang="en-US" dirty="0"/>
              <a:t>メールアドレスを入力後</a:t>
            </a:r>
            <a:endParaRPr kumimoji="1" lang="en-US" altLang="ja-JP" dirty="0"/>
          </a:p>
          <a:p>
            <a:r>
              <a:rPr lang="ja-JP" altLang="en-US" dirty="0"/>
              <a:t>「</a:t>
            </a:r>
            <a:r>
              <a:rPr lang="en-US" altLang="ja-JP" dirty="0"/>
              <a:t>continue</a:t>
            </a:r>
            <a:r>
              <a:rPr lang="ja-JP" altLang="en-US" dirty="0"/>
              <a:t>」を選択</a:t>
            </a:r>
            <a:endParaRPr kumimoji="1" lang="ja-JP" altLang="en-US" dirty="0"/>
          </a:p>
        </p:txBody>
      </p:sp>
      <p:sp>
        <p:nvSpPr>
          <p:cNvPr id="29" name="テキスト ボックス 28">
            <a:extLst>
              <a:ext uri="{FF2B5EF4-FFF2-40B4-BE49-F238E27FC236}">
                <a16:creationId xmlns:a16="http://schemas.microsoft.com/office/drawing/2014/main" id="{2F20C2B2-B79F-3D10-3658-308F5EE1BA6F}"/>
              </a:ext>
            </a:extLst>
          </p:cNvPr>
          <p:cNvSpPr txBox="1"/>
          <p:nvPr/>
        </p:nvSpPr>
        <p:spPr>
          <a:xfrm>
            <a:off x="7377416" y="5443759"/>
            <a:ext cx="2528584" cy="646331"/>
          </a:xfrm>
          <a:prstGeom prst="rect">
            <a:avLst/>
          </a:prstGeom>
          <a:solidFill>
            <a:schemeClr val="bg1"/>
          </a:solidFill>
        </p:spPr>
        <p:txBody>
          <a:bodyPr wrap="square" rtlCol="0">
            <a:spAutoFit/>
          </a:bodyPr>
          <a:lstStyle/>
          <a:p>
            <a:r>
              <a:rPr kumimoji="1" lang="ja-JP" altLang="en-US" dirty="0"/>
              <a:t>パスワードを入力後</a:t>
            </a:r>
            <a:endParaRPr lang="en-US" altLang="ja-JP" dirty="0"/>
          </a:p>
          <a:p>
            <a:r>
              <a:rPr kumimoji="1" lang="ja-JP" altLang="en-US" dirty="0"/>
              <a:t>「</a:t>
            </a:r>
            <a:r>
              <a:rPr kumimoji="1" lang="en-US" altLang="ja-JP" dirty="0"/>
              <a:t>continue</a:t>
            </a:r>
            <a:r>
              <a:rPr kumimoji="1" lang="ja-JP" altLang="en-US" dirty="0"/>
              <a:t>」を選択</a:t>
            </a:r>
            <a:endParaRPr kumimoji="1" lang="en-US" altLang="ja-JP" dirty="0"/>
          </a:p>
        </p:txBody>
      </p:sp>
      <p:sp>
        <p:nvSpPr>
          <p:cNvPr id="6" name="正方形/長方形 5">
            <a:extLst>
              <a:ext uri="{FF2B5EF4-FFF2-40B4-BE49-F238E27FC236}">
                <a16:creationId xmlns:a16="http://schemas.microsoft.com/office/drawing/2014/main" id="{7B03559D-5E89-D0A3-28CC-8A1DFAEF19FB}"/>
              </a:ext>
            </a:extLst>
          </p:cNvPr>
          <p:cNvSpPr/>
          <p:nvPr/>
        </p:nvSpPr>
        <p:spPr>
          <a:xfrm>
            <a:off x="1064568" y="4237439"/>
            <a:ext cx="2448272" cy="4718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DA20B9DB-6CD1-E466-4DAB-150F934845A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36976" y="2564904"/>
            <a:ext cx="2773920" cy="3822365"/>
          </a:xfrm>
          <a:prstGeom prst="rect">
            <a:avLst/>
          </a:prstGeom>
        </p:spPr>
      </p:pic>
    </p:spTree>
    <p:extLst>
      <p:ext uri="{BB962C8B-B14F-4D97-AF65-F5344CB8AC3E}">
        <p14:creationId xmlns:p14="http://schemas.microsoft.com/office/powerpoint/2010/main" val="2431922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964CBC-9FB4-43B5-9E38-F45930E64F0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3963B094-3550-4D47-9DA2-C099914FC563}"/>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33</a:t>
            </a:fld>
            <a:endParaRPr lang="ja-JP" altLang="en-US" dirty="0">
              <a:solidFill>
                <a:schemeClr val="tx1"/>
              </a:solidFill>
            </a:endParaRPr>
          </a:p>
        </p:txBody>
      </p:sp>
      <p:sp>
        <p:nvSpPr>
          <p:cNvPr id="5" name="テキスト ボックス 4">
            <a:extLst>
              <a:ext uri="{FF2B5EF4-FFF2-40B4-BE49-F238E27FC236}">
                <a16:creationId xmlns:a16="http://schemas.microsoft.com/office/drawing/2014/main" id="{91D56F28-85D7-2532-BE19-135DDF106851}"/>
              </a:ext>
            </a:extLst>
          </p:cNvPr>
          <p:cNvSpPr txBox="1"/>
          <p:nvPr/>
        </p:nvSpPr>
        <p:spPr>
          <a:xfrm>
            <a:off x="262474" y="941541"/>
            <a:ext cx="8487826" cy="369332"/>
          </a:xfrm>
          <a:prstGeom prst="rect">
            <a:avLst/>
          </a:prstGeom>
          <a:noFill/>
        </p:spPr>
        <p:txBody>
          <a:bodyPr wrap="square" rtlCol="0">
            <a:spAutoFit/>
          </a:bodyPr>
          <a:lstStyle/>
          <a:p>
            <a:r>
              <a:rPr kumimoji="1" lang="ja-JP" altLang="en-US" dirty="0"/>
              <a:t>実際に使用してみる　</a:t>
            </a:r>
          </a:p>
        </p:txBody>
      </p:sp>
      <p:pic>
        <p:nvPicPr>
          <p:cNvPr id="8" name="図 7">
            <a:extLst>
              <a:ext uri="{FF2B5EF4-FFF2-40B4-BE49-F238E27FC236}">
                <a16:creationId xmlns:a16="http://schemas.microsoft.com/office/drawing/2014/main" id="{97FE5C04-6C7B-7484-C091-20A75E7FAB2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32520" y="1632335"/>
            <a:ext cx="6192688" cy="2520281"/>
          </a:xfrm>
          <a:prstGeom prst="rect">
            <a:avLst/>
          </a:prstGeom>
        </p:spPr>
      </p:pic>
      <p:sp>
        <p:nvSpPr>
          <p:cNvPr id="9" name="正方形/長方形 8">
            <a:extLst>
              <a:ext uri="{FF2B5EF4-FFF2-40B4-BE49-F238E27FC236}">
                <a16:creationId xmlns:a16="http://schemas.microsoft.com/office/drawing/2014/main" id="{0B26C9AE-A8DC-789B-DA4C-AF037CF8BAAD}"/>
              </a:ext>
            </a:extLst>
          </p:cNvPr>
          <p:cNvSpPr/>
          <p:nvPr/>
        </p:nvSpPr>
        <p:spPr>
          <a:xfrm>
            <a:off x="2144688" y="3284984"/>
            <a:ext cx="1224136" cy="3600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2021F977-CD64-5461-CFDE-A8BC946BFE0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60512" y="4060932"/>
            <a:ext cx="2592288" cy="2376264"/>
          </a:xfrm>
          <a:prstGeom prst="rect">
            <a:avLst/>
          </a:prstGeom>
        </p:spPr>
      </p:pic>
      <p:sp>
        <p:nvSpPr>
          <p:cNvPr id="16" name="正方形/長方形 15">
            <a:extLst>
              <a:ext uri="{FF2B5EF4-FFF2-40B4-BE49-F238E27FC236}">
                <a16:creationId xmlns:a16="http://schemas.microsoft.com/office/drawing/2014/main" id="{F356B0CD-6FF2-266D-5725-48F5832D8770}"/>
              </a:ext>
            </a:extLst>
          </p:cNvPr>
          <p:cNvSpPr/>
          <p:nvPr/>
        </p:nvSpPr>
        <p:spPr>
          <a:xfrm>
            <a:off x="677099" y="4607709"/>
            <a:ext cx="2331685" cy="79208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a:extLst>
              <a:ext uri="{FF2B5EF4-FFF2-40B4-BE49-F238E27FC236}">
                <a16:creationId xmlns:a16="http://schemas.microsoft.com/office/drawing/2014/main" id="{CC63B301-BF9A-7DCF-8EFE-E7BC4CE6E929}"/>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548844" y="4209897"/>
            <a:ext cx="2808312" cy="1587712"/>
          </a:xfrm>
          <a:prstGeom prst="rect">
            <a:avLst/>
          </a:prstGeom>
        </p:spPr>
      </p:pic>
      <p:pic>
        <p:nvPicPr>
          <p:cNvPr id="21" name="図 20">
            <a:extLst>
              <a:ext uri="{FF2B5EF4-FFF2-40B4-BE49-F238E27FC236}">
                <a16:creationId xmlns:a16="http://schemas.microsoft.com/office/drawing/2014/main" id="{296DE8FC-E2C4-73A8-5D43-575E2ABDACC0}"/>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753200" y="4152616"/>
            <a:ext cx="2304256" cy="1368152"/>
          </a:xfrm>
          <a:prstGeom prst="rect">
            <a:avLst/>
          </a:prstGeom>
        </p:spPr>
      </p:pic>
      <p:sp>
        <p:nvSpPr>
          <p:cNvPr id="22" name="テキスト ボックス 21">
            <a:extLst>
              <a:ext uri="{FF2B5EF4-FFF2-40B4-BE49-F238E27FC236}">
                <a16:creationId xmlns:a16="http://schemas.microsoft.com/office/drawing/2014/main" id="{20AE5716-6F0D-E022-92A9-40C0C9FE227E}"/>
              </a:ext>
            </a:extLst>
          </p:cNvPr>
          <p:cNvSpPr txBox="1"/>
          <p:nvPr/>
        </p:nvSpPr>
        <p:spPr>
          <a:xfrm>
            <a:off x="3749674" y="2998693"/>
            <a:ext cx="2528584" cy="923330"/>
          </a:xfrm>
          <a:prstGeom prst="rect">
            <a:avLst/>
          </a:prstGeom>
          <a:solidFill>
            <a:schemeClr val="bg1"/>
          </a:solidFill>
        </p:spPr>
        <p:txBody>
          <a:bodyPr wrap="square" rtlCol="0">
            <a:spAutoFit/>
          </a:bodyPr>
          <a:lstStyle/>
          <a:p>
            <a:r>
              <a:rPr kumimoji="1" lang="ja-JP" altLang="en-US" dirty="0"/>
              <a:t>届いたメールを開き「</a:t>
            </a:r>
            <a:r>
              <a:rPr kumimoji="1" lang="en-US" altLang="ja-JP" dirty="0"/>
              <a:t>Verify email address</a:t>
            </a:r>
            <a:r>
              <a:rPr kumimoji="1" lang="ja-JP" altLang="en-US" dirty="0"/>
              <a:t>」</a:t>
            </a:r>
            <a:endParaRPr kumimoji="1" lang="en-US" altLang="ja-JP" dirty="0"/>
          </a:p>
          <a:p>
            <a:r>
              <a:rPr lang="ja-JP" altLang="en-US" dirty="0"/>
              <a:t>を選択</a:t>
            </a:r>
            <a:endParaRPr kumimoji="1" lang="en-US" altLang="ja-JP" dirty="0"/>
          </a:p>
        </p:txBody>
      </p:sp>
      <p:sp>
        <p:nvSpPr>
          <p:cNvPr id="24" name="テキスト ボックス 23">
            <a:extLst>
              <a:ext uri="{FF2B5EF4-FFF2-40B4-BE49-F238E27FC236}">
                <a16:creationId xmlns:a16="http://schemas.microsoft.com/office/drawing/2014/main" id="{00DD8A37-EE40-1135-BB09-56522A38061C}"/>
              </a:ext>
            </a:extLst>
          </p:cNvPr>
          <p:cNvSpPr txBox="1"/>
          <p:nvPr/>
        </p:nvSpPr>
        <p:spPr>
          <a:xfrm>
            <a:off x="677099" y="5835801"/>
            <a:ext cx="2528584" cy="646331"/>
          </a:xfrm>
          <a:prstGeom prst="rect">
            <a:avLst/>
          </a:prstGeom>
          <a:solidFill>
            <a:schemeClr val="bg1"/>
          </a:solidFill>
        </p:spPr>
        <p:txBody>
          <a:bodyPr wrap="square" rtlCol="0">
            <a:spAutoFit/>
          </a:bodyPr>
          <a:lstStyle/>
          <a:p>
            <a:r>
              <a:rPr kumimoji="1" lang="ja-JP" altLang="en-US" dirty="0"/>
              <a:t>名・氏・誕生日を入力後</a:t>
            </a:r>
            <a:endParaRPr kumimoji="1" lang="en-US" altLang="ja-JP" dirty="0"/>
          </a:p>
          <a:p>
            <a:r>
              <a:rPr lang="ja-JP" altLang="en-US" dirty="0"/>
              <a:t>「</a:t>
            </a:r>
            <a:r>
              <a:rPr lang="en-US" altLang="ja-JP" dirty="0"/>
              <a:t>continue</a:t>
            </a:r>
            <a:r>
              <a:rPr lang="ja-JP" altLang="en-US" dirty="0"/>
              <a:t>」を選択</a:t>
            </a:r>
            <a:endParaRPr kumimoji="1" lang="en-US" altLang="ja-JP" dirty="0"/>
          </a:p>
        </p:txBody>
      </p:sp>
      <p:sp>
        <p:nvSpPr>
          <p:cNvPr id="25" name="テキスト ボックス 24">
            <a:extLst>
              <a:ext uri="{FF2B5EF4-FFF2-40B4-BE49-F238E27FC236}">
                <a16:creationId xmlns:a16="http://schemas.microsoft.com/office/drawing/2014/main" id="{8CAA6D56-ADDC-EF86-471E-D8E6127D37BE}"/>
              </a:ext>
            </a:extLst>
          </p:cNvPr>
          <p:cNvSpPr txBox="1"/>
          <p:nvPr/>
        </p:nvSpPr>
        <p:spPr>
          <a:xfrm>
            <a:off x="3828572" y="5835801"/>
            <a:ext cx="2528584" cy="923330"/>
          </a:xfrm>
          <a:prstGeom prst="rect">
            <a:avLst/>
          </a:prstGeom>
          <a:solidFill>
            <a:schemeClr val="bg1"/>
          </a:solidFill>
        </p:spPr>
        <p:txBody>
          <a:bodyPr wrap="square" rtlCol="0">
            <a:spAutoFit/>
          </a:bodyPr>
          <a:lstStyle/>
          <a:p>
            <a:r>
              <a:rPr kumimoji="1" lang="ja-JP" altLang="en-US" dirty="0"/>
              <a:t>電話番号（最初の０抜き）を入力して</a:t>
            </a:r>
            <a:endParaRPr kumimoji="1" lang="en-US" altLang="ja-JP" dirty="0"/>
          </a:p>
          <a:p>
            <a:r>
              <a:rPr lang="ja-JP" altLang="en-US" dirty="0"/>
              <a:t>「</a:t>
            </a:r>
            <a:r>
              <a:rPr lang="en-US" altLang="ja-JP" dirty="0"/>
              <a:t>continue</a:t>
            </a:r>
            <a:r>
              <a:rPr lang="ja-JP" altLang="en-US" dirty="0"/>
              <a:t>」を選択</a:t>
            </a:r>
            <a:endParaRPr kumimoji="1" lang="en-US" altLang="ja-JP" dirty="0"/>
          </a:p>
        </p:txBody>
      </p:sp>
      <p:sp>
        <p:nvSpPr>
          <p:cNvPr id="26" name="テキスト ボックス 25">
            <a:extLst>
              <a:ext uri="{FF2B5EF4-FFF2-40B4-BE49-F238E27FC236}">
                <a16:creationId xmlns:a16="http://schemas.microsoft.com/office/drawing/2014/main" id="{8C2E44F5-C72C-6297-C186-73B06127C73E}"/>
              </a:ext>
            </a:extLst>
          </p:cNvPr>
          <p:cNvSpPr txBox="1"/>
          <p:nvPr/>
        </p:nvSpPr>
        <p:spPr>
          <a:xfrm>
            <a:off x="6752381" y="5835801"/>
            <a:ext cx="2528584" cy="646331"/>
          </a:xfrm>
          <a:prstGeom prst="rect">
            <a:avLst/>
          </a:prstGeom>
          <a:solidFill>
            <a:schemeClr val="bg1"/>
          </a:solidFill>
        </p:spPr>
        <p:txBody>
          <a:bodyPr wrap="square" rtlCol="0">
            <a:spAutoFit/>
          </a:bodyPr>
          <a:lstStyle/>
          <a:p>
            <a:r>
              <a:rPr kumimoji="1" lang="ja-JP" altLang="en-US" dirty="0"/>
              <a:t>ショートメールで届いた</a:t>
            </a:r>
            <a:endParaRPr kumimoji="1" lang="en-US" altLang="ja-JP" dirty="0"/>
          </a:p>
          <a:p>
            <a:r>
              <a:rPr lang="ja-JP" altLang="en-US" dirty="0"/>
              <a:t>パスコードを入力</a:t>
            </a:r>
            <a:endParaRPr kumimoji="1" lang="en-US" altLang="ja-JP" dirty="0"/>
          </a:p>
        </p:txBody>
      </p:sp>
      <p:sp>
        <p:nvSpPr>
          <p:cNvPr id="3" name="正方形/長方形 2">
            <a:extLst>
              <a:ext uri="{FF2B5EF4-FFF2-40B4-BE49-F238E27FC236}">
                <a16:creationId xmlns:a16="http://schemas.microsoft.com/office/drawing/2014/main" id="{D5FC37A1-669C-0249-6125-613AD90EBB9A}"/>
              </a:ext>
            </a:extLst>
          </p:cNvPr>
          <p:cNvSpPr/>
          <p:nvPr/>
        </p:nvSpPr>
        <p:spPr>
          <a:xfrm>
            <a:off x="1416657" y="2018767"/>
            <a:ext cx="4392488" cy="2342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38514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964CBC-9FB4-43B5-9E38-F45930E64F0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3963B094-3550-4D47-9DA2-C099914FC563}"/>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34</a:t>
            </a:fld>
            <a:endParaRPr lang="ja-JP" altLang="en-US" dirty="0">
              <a:solidFill>
                <a:schemeClr val="tx1"/>
              </a:solidFill>
            </a:endParaRPr>
          </a:p>
        </p:txBody>
      </p:sp>
      <p:sp>
        <p:nvSpPr>
          <p:cNvPr id="5" name="テキスト ボックス 4">
            <a:extLst>
              <a:ext uri="{FF2B5EF4-FFF2-40B4-BE49-F238E27FC236}">
                <a16:creationId xmlns:a16="http://schemas.microsoft.com/office/drawing/2014/main" id="{91D56F28-85D7-2532-BE19-135DDF106851}"/>
              </a:ext>
            </a:extLst>
          </p:cNvPr>
          <p:cNvSpPr txBox="1"/>
          <p:nvPr/>
        </p:nvSpPr>
        <p:spPr>
          <a:xfrm>
            <a:off x="262474" y="941541"/>
            <a:ext cx="8487826" cy="369332"/>
          </a:xfrm>
          <a:prstGeom prst="rect">
            <a:avLst/>
          </a:prstGeom>
          <a:noFill/>
        </p:spPr>
        <p:txBody>
          <a:bodyPr wrap="square" rtlCol="0">
            <a:spAutoFit/>
          </a:bodyPr>
          <a:lstStyle/>
          <a:p>
            <a:r>
              <a:rPr kumimoji="1" lang="ja-JP" altLang="en-US" dirty="0"/>
              <a:t>実際に使用してみる　</a:t>
            </a:r>
          </a:p>
        </p:txBody>
      </p:sp>
      <p:pic>
        <p:nvPicPr>
          <p:cNvPr id="11" name="図 10">
            <a:extLst>
              <a:ext uri="{FF2B5EF4-FFF2-40B4-BE49-F238E27FC236}">
                <a16:creationId xmlns:a16="http://schemas.microsoft.com/office/drawing/2014/main" id="{91575BDD-3157-AEA7-AE4B-4F1A5EF05A2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797" y="1310873"/>
            <a:ext cx="9120406" cy="4871126"/>
          </a:xfrm>
          <a:prstGeom prst="rect">
            <a:avLst/>
          </a:prstGeom>
        </p:spPr>
      </p:pic>
      <p:sp>
        <p:nvSpPr>
          <p:cNvPr id="3" name="正方形/長方形 2">
            <a:extLst>
              <a:ext uri="{FF2B5EF4-FFF2-40B4-BE49-F238E27FC236}">
                <a16:creationId xmlns:a16="http://schemas.microsoft.com/office/drawing/2014/main" id="{F00D9FE8-6BA9-8E2C-D1C7-8A97D9C43585}"/>
              </a:ext>
            </a:extLst>
          </p:cNvPr>
          <p:cNvSpPr/>
          <p:nvPr/>
        </p:nvSpPr>
        <p:spPr>
          <a:xfrm>
            <a:off x="3800872" y="5403110"/>
            <a:ext cx="5328592" cy="54616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F453C96-719D-CC7F-460C-982D14D3BE49}"/>
              </a:ext>
            </a:extLst>
          </p:cNvPr>
          <p:cNvSpPr txBox="1"/>
          <p:nvPr/>
        </p:nvSpPr>
        <p:spPr>
          <a:xfrm>
            <a:off x="5817096" y="6181999"/>
            <a:ext cx="3168352" cy="646331"/>
          </a:xfrm>
          <a:prstGeom prst="rect">
            <a:avLst/>
          </a:prstGeom>
          <a:noFill/>
        </p:spPr>
        <p:txBody>
          <a:bodyPr wrap="square" rtlCol="0">
            <a:spAutoFit/>
          </a:bodyPr>
          <a:lstStyle/>
          <a:p>
            <a:r>
              <a:rPr kumimoji="1" lang="ja-JP" altLang="en-US" dirty="0"/>
              <a:t>質問内容を</a:t>
            </a:r>
            <a:r>
              <a:rPr kumimoji="1" lang="en-US" altLang="ja-JP" dirty="0"/>
              <a:t>send a message</a:t>
            </a:r>
            <a:r>
              <a:rPr kumimoji="1" lang="ja-JP" altLang="en-US" dirty="0"/>
              <a:t>に入力する</a:t>
            </a:r>
          </a:p>
        </p:txBody>
      </p:sp>
    </p:spTree>
    <p:extLst>
      <p:ext uri="{BB962C8B-B14F-4D97-AF65-F5344CB8AC3E}">
        <p14:creationId xmlns:p14="http://schemas.microsoft.com/office/powerpoint/2010/main" val="3549789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D9F94-16DA-49B0-A97B-8AC9A4762C2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DF7CAB94-22CD-4FD4-9D8E-6B2B037AD21B}"/>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35</a:t>
            </a:fld>
            <a:endParaRPr lang="ja-JP" altLang="en-US" dirty="0">
              <a:solidFill>
                <a:schemeClr val="tx1"/>
              </a:solidFill>
            </a:endParaRPr>
          </a:p>
        </p:txBody>
      </p:sp>
      <p:sp>
        <p:nvSpPr>
          <p:cNvPr id="11" name="テキスト ボックス 10">
            <a:extLst>
              <a:ext uri="{FF2B5EF4-FFF2-40B4-BE49-F238E27FC236}">
                <a16:creationId xmlns:a16="http://schemas.microsoft.com/office/drawing/2014/main" id="{8636CDFB-A2E6-A441-AFCC-E9F7EB4BEA24}"/>
              </a:ext>
            </a:extLst>
          </p:cNvPr>
          <p:cNvSpPr txBox="1"/>
          <p:nvPr/>
        </p:nvSpPr>
        <p:spPr>
          <a:xfrm>
            <a:off x="488504" y="1383534"/>
            <a:ext cx="6408712" cy="646331"/>
          </a:xfrm>
          <a:prstGeom prst="rect">
            <a:avLst/>
          </a:prstGeom>
          <a:noFill/>
        </p:spPr>
        <p:txBody>
          <a:bodyPr wrap="square" rtlCol="0">
            <a:spAutoFit/>
          </a:bodyPr>
          <a:lstStyle/>
          <a:p>
            <a:r>
              <a:rPr kumimoji="1" lang="ja-JP" altLang="en-US" dirty="0"/>
              <a:t>目標動作</a:t>
            </a:r>
            <a:endParaRPr kumimoji="1" lang="en-US" altLang="ja-JP" dirty="0"/>
          </a:p>
          <a:p>
            <a:r>
              <a:rPr lang="ja-JP" altLang="en-US" dirty="0"/>
              <a:t>　タクトスイッチを押すと、点灯</a:t>
            </a:r>
            <a:r>
              <a:rPr lang="en-US" altLang="ja-JP" dirty="0"/>
              <a:t>2</a:t>
            </a:r>
            <a:r>
              <a:rPr lang="ja-JP" altLang="en-US" dirty="0"/>
              <a:t>秒間、消灯</a:t>
            </a:r>
            <a:r>
              <a:rPr lang="en-US" altLang="ja-JP" dirty="0"/>
              <a:t>2</a:t>
            </a:r>
            <a:r>
              <a:rPr lang="ja-JP" altLang="en-US" dirty="0"/>
              <a:t>秒間を繰り返し行う</a:t>
            </a:r>
            <a:endParaRPr kumimoji="1" lang="en-US" altLang="ja-JP" dirty="0"/>
          </a:p>
        </p:txBody>
      </p:sp>
      <p:sp>
        <p:nvSpPr>
          <p:cNvPr id="13" name="テキスト ボックス 12">
            <a:extLst>
              <a:ext uri="{FF2B5EF4-FFF2-40B4-BE49-F238E27FC236}">
                <a16:creationId xmlns:a16="http://schemas.microsoft.com/office/drawing/2014/main" id="{840B2249-B3DA-D052-BBCC-C429B55853BF}"/>
              </a:ext>
            </a:extLst>
          </p:cNvPr>
          <p:cNvSpPr txBox="1"/>
          <p:nvPr/>
        </p:nvSpPr>
        <p:spPr>
          <a:xfrm>
            <a:off x="262474" y="941541"/>
            <a:ext cx="8487826" cy="369332"/>
          </a:xfrm>
          <a:prstGeom prst="rect">
            <a:avLst/>
          </a:prstGeom>
          <a:noFill/>
        </p:spPr>
        <p:txBody>
          <a:bodyPr wrap="square" rtlCol="0">
            <a:spAutoFit/>
          </a:bodyPr>
          <a:lstStyle/>
          <a:p>
            <a:r>
              <a:rPr kumimoji="1" lang="ja-JP" altLang="en-US" dirty="0"/>
              <a:t>実際に使用してみる　</a:t>
            </a:r>
          </a:p>
        </p:txBody>
      </p:sp>
      <p:pic>
        <p:nvPicPr>
          <p:cNvPr id="16" name="図 15">
            <a:extLst>
              <a:ext uri="{FF2B5EF4-FFF2-40B4-BE49-F238E27FC236}">
                <a16:creationId xmlns:a16="http://schemas.microsoft.com/office/drawing/2014/main" id="{38B10A5E-5452-134B-1E5C-B77CF844F75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88504" y="2102526"/>
            <a:ext cx="9134402" cy="1440160"/>
          </a:xfrm>
          <a:prstGeom prst="rect">
            <a:avLst/>
          </a:prstGeom>
        </p:spPr>
      </p:pic>
      <p:sp>
        <p:nvSpPr>
          <p:cNvPr id="18" name="テキスト ボックス 17">
            <a:extLst>
              <a:ext uri="{FF2B5EF4-FFF2-40B4-BE49-F238E27FC236}">
                <a16:creationId xmlns:a16="http://schemas.microsoft.com/office/drawing/2014/main" id="{7E87E741-A69D-4E1F-F51B-0358FD2C7822}"/>
              </a:ext>
            </a:extLst>
          </p:cNvPr>
          <p:cNvSpPr txBox="1"/>
          <p:nvPr/>
        </p:nvSpPr>
        <p:spPr>
          <a:xfrm>
            <a:off x="488504" y="3852274"/>
            <a:ext cx="7776864" cy="2031325"/>
          </a:xfrm>
          <a:prstGeom prst="rect">
            <a:avLst/>
          </a:prstGeom>
          <a:noFill/>
        </p:spPr>
        <p:txBody>
          <a:bodyPr wrap="square" rtlCol="0">
            <a:spAutoFit/>
          </a:bodyPr>
          <a:lstStyle/>
          <a:p>
            <a:r>
              <a:rPr kumimoji="1" lang="ja-JP" altLang="en-US" dirty="0"/>
              <a:t>入力内容（改行する場合は</a:t>
            </a:r>
            <a:r>
              <a:rPr kumimoji="1" lang="en-US" altLang="ja-JP" dirty="0" err="1"/>
              <a:t>shift+enter</a:t>
            </a:r>
            <a:r>
              <a:rPr kumimoji="1" lang="ja-JP" altLang="en-US" dirty="0"/>
              <a:t>）</a:t>
            </a:r>
            <a:endParaRPr kumimoji="1" lang="en-US" altLang="ja-JP" dirty="0"/>
          </a:p>
          <a:p>
            <a:endParaRPr kumimoji="1" lang="en-US" altLang="ja-JP" dirty="0"/>
          </a:p>
          <a:p>
            <a:r>
              <a:rPr lang="ja-JP" altLang="en-US" dirty="0"/>
              <a:t>ラズパイで</a:t>
            </a:r>
            <a:r>
              <a:rPr lang="en-US" altLang="ja-JP" dirty="0"/>
              <a:t>python</a:t>
            </a:r>
            <a:r>
              <a:rPr lang="ja-JP" altLang="en-US" dirty="0"/>
              <a:t>コードを生成したい。タクトスイッチを押すと</a:t>
            </a:r>
            <a:r>
              <a:rPr lang="en-US" altLang="ja-JP" dirty="0"/>
              <a:t>LED</a:t>
            </a:r>
            <a:r>
              <a:rPr lang="ja-JP" altLang="en-US" dirty="0"/>
              <a:t>が点灯</a:t>
            </a:r>
            <a:r>
              <a:rPr lang="en-US" altLang="ja-JP" dirty="0"/>
              <a:t>2</a:t>
            </a:r>
            <a:r>
              <a:rPr lang="ja-JP" altLang="en-US" dirty="0"/>
              <a:t>秒、消灯</a:t>
            </a:r>
            <a:r>
              <a:rPr lang="en-US" altLang="ja-JP" dirty="0"/>
              <a:t>2</a:t>
            </a:r>
            <a:r>
              <a:rPr lang="ja-JP" altLang="en-US" dirty="0"/>
              <a:t>秒を繰り返し行う。</a:t>
            </a:r>
            <a:br>
              <a:rPr lang="en-US" altLang="ja-JP" dirty="0"/>
            </a:br>
            <a:r>
              <a:rPr lang="en-US" altLang="ja-JP" dirty="0"/>
              <a:t>LED</a:t>
            </a:r>
            <a:r>
              <a:rPr lang="ja-JP" altLang="en-US" dirty="0"/>
              <a:t>は</a:t>
            </a:r>
            <a:r>
              <a:rPr lang="en-US" altLang="ja-JP" dirty="0"/>
              <a:t>GPIO25</a:t>
            </a:r>
            <a:r>
              <a:rPr lang="ja-JP" altLang="en-US" dirty="0"/>
              <a:t>ピンに、タクトスイッチは</a:t>
            </a:r>
            <a:r>
              <a:rPr lang="en-US" altLang="ja-JP" dirty="0"/>
              <a:t>24</a:t>
            </a:r>
            <a:r>
              <a:rPr lang="ja-JP" altLang="en-US" dirty="0"/>
              <a:t>ピンに接続している。</a:t>
            </a:r>
            <a:br>
              <a:rPr lang="en-US" altLang="ja-JP" dirty="0"/>
            </a:br>
            <a:r>
              <a:rPr lang="en-US" altLang="ja-JP" dirty="0"/>
              <a:t>24</a:t>
            </a:r>
            <a:r>
              <a:rPr lang="ja-JP" altLang="en-US" dirty="0"/>
              <a:t>ピンにはプルダウン抵抗を使用する。</a:t>
            </a:r>
            <a:endParaRPr lang="en-US" altLang="ja-JP" dirty="0"/>
          </a:p>
          <a:p>
            <a:endParaRPr kumimoji="1" lang="en-US" altLang="ja-JP" dirty="0"/>
          </a:p>
        </p:txBody>
      </p:sp>
      <p:sp>
        <p:nvSpPr>
          <p:cNvPr id="3" name="正方形/長方形 2">
            <a:extLst>
              <a:ext uri="{FF2B5EF4-FFF2-40B4-BE49-F238E27FC236}">
                <a16:creationId xmlns:a16="http://schemas.microsoft.com/office/drawing/2014/main" id="{2E386230-F5AA-4D38-859B-D8A06040FEB5}"/>
              </a:ext>
            </a:extLst>
          </p:cNvPr>
          <p:cNvSpPr/>
          <p:nvPr/>
        </p:nvSpPr>
        <p:spPr>
          <a:xfrm>
            <a:off x="488504" y="4334339"/>
            <a:ext cx="7560840" cy="13269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56344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D9F94-16DA-49B0-A97B-8AC9A4762C2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DF7CAB94-22CD-4FD4-9D8E-6B2B037AD21B}"/>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36</a:t>
            </a:fld>
            <a:endParaRPr lang="ja-JP" altLang="en-US" dirty="0">
              <a:solidFill>
                <a:schemeClr val="tx1"/>
              </a:solidFill>
            </a:endParaRPr>
          </a:p>
        </p:txBody>
      </p:sp>
      <p:sp>
        <p:nvSpPr>
          <p:cNvPr id="11" name="テキスト ボックス 10">
            <a:extLst>
              <a:ext uri="{FF2B5EF4-FFF2-40B4-BE49-F238E27FC236}">
                <a16:creationId xmlns:a16="http://schemas.microsoft.com/office/drawing/2014/main" id="{8636CDFB-A2E6-A441-AFCC-E9F7EB4BEA24}"/>
              </a:ext>
            </a:extLst>
          </p:cNvPr>
          <p:cNvSpPr txBox="1"/>
          <p:nvPr/>
        </p:nvSpPr>
        <p:spPr>
          <a:xfrm>
            <a:off x="488504" y="1383534"/>
            <a:ext cx="6408712" cy="646331"/>
          </a:xfrm>
          <a:prstGeom prst="rect">
            <a:avLst/>
          </a:prstGeom>
          <a:noFill/>
        </p:spPr>
        <p:txBody>
          <a:bodyPr wrap="square" rtlCol="0">
            <a:spAutoFit/>
          </a:bodyPr>
          <a:lstStyle/>
          <a:p>
            <a:r>
              <a:rPr kumimoji="1" lang="ja-JP" altLang="en-US" dirty="0"/>
              <a:t>目標動作</a:t>
            </a:r>
            <a:endParaRPr kumimoji="1" lang="en-US" altLang="ja-JP" dirty="0"/>
          </a:p>
          <a:p>
            <a:r>
              <a:rPr lang="ja-JP" altLang="en-US" dirty="0"/>
              <a:t>　タクトスイッチを押すと、点灯</a:t>
            </a:r>
            <a:r>
              <a:rPr lang="en-US" altLang="ja-JP" dirty="0"/>
              <a:t>2</a:t>
            </a:r>
            <a:r>
              <a:rPr lang="ja-JP" altLang="en-US" dirty="0"/>
              <a:t>秒間、消灯</a:t>
            </a:r>
            <a:r>
              <a:rPr lang="en-US" altLang="ja-JP" dirty="0"/>
              <a:t>2</a:t>
            </a:r>
            <a:r>
              <a:rPr lang="ja-JP" altLang="en-US" dirty="0"/>
              <a:t>秒間を繰り返し行う</a:t>
            </a:r>
            <a:endParaRPr kumimoji="1" lang="en-US" altLang="ja-JP" dirty="0"/>
          </a:p>
        </p:txBody>
      </p:sp>
      <p:sp>
        <p:nvSpPr>
          <p:cNvPr id="13" name="テキスト ボックス 12">
            <a:extLst>
              <a:ext uri="{FF2B5EF4-FFF2-40B4-BE49-F238E27FC236}">
                <a16:creationId xmlns:a16="http://schemas.microsoft.com/office/drawing/2014/main" id="{840B2249-B3DA-D052-BBCC-C429B55853BF}"/>
              </a:ext>
            </a:extLst>
          </p:cNvPr>
          <p:cNvSpPr txBox="1"/>
          <p:nvPr/>
        </p:nvSpPr>
        <p:spPr>
          <a:xfrm>
            <a:off x="262474" y="941541"/>
            <a:ext cx="8487826" cy="369332"/>
          </a:xfrm>
          <a:prstGeom prst="rect">
            <a:avLst/>
          </a:prstGeom>
          <a:noFill/>
        </p:spPr>
        <p:txBody>
          <a:bodyPr wrap="square" rtlCol="0">
            <a:spAutoFit/>
          </a:bodyPr>
          <a:lstStyle/>
          <a:p>
            <a:r>
              <a:rPr kumimoji="1" lang="ja-JP" altLang="en-US" dirty="0"/>
              <a:t>実際に使用してみる　</a:t>
            </a:r>
          </a:p>
        </p:txBody>
      </p:sp>
      <p:pic>
        <p:nvPicPr>
          <p:cNvPr id="5" name="図 4">
            <a:extLst>
              <a:ext uri="{FF2B5EF4-FFF2-40B4-BE49-F238E27FC236}">
                <a16:creationId xmlns:a16="http://schemas.microsoft.com/office/drawing/2014/main" id="{CF4D4F85-9A59-2C9C-A4AF-81A5601B8AD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360712" y="2033719"/>
            <a:ext cx="6120680" cy="4713500"/>
          </a:xfrm>
          <a:prstGeom prst="rect">
            <a:avLst/>
          </a:prstGeom>
        </p:spPr>
      </p:pic>
    </p:spTree>
    <p:extLst>
      <p:ext uri="{BB962C8B-B14F-4D97-AF65-F5344CB8AC3E}">
        <p14:creationId xmlns:p14="http://schemas.microsoft.com/office/powerpoint/2010/main" val="1916036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D9F94-16DA-49B0-A97B-8AC9A4762C2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DF7CAB94-22CD-4FD4-9D8E-6B2B037AD21B}"/>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37</a:t>
            </a:fld>
            <a:endParaRPr lang="ja-JP" altLang="en-US" dirty="0">
              <a:solidFill>
                <a:schemeClr val="tx1"/>
              </a:solidFill>
            </a:endParaRPr>
          </a:p>
        </p:txBody>
      </p:sp>
      <p:pic>
        <p:nvPicPr>
          <p:cNvPr id="6" name="図 5">
            <a:extLst>
              <a:ext uri="{FF2B5EF4-FFF2-40B4-BE49-F238E27FC236}">
                <a16:creationId xmlns:a16="http://schemas.microsoft.com/office/drawing/2014/main" id="{A5FA9B3F-2C56-5097-4E36-06738E422A4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28464" y="836712"/>
            <a:ext cx="5010965" cy="4697816"/>
          </a:xfrm>
          <a:prstGeom prst="rect">
            <a:avLst/>
          </a:prstGeom>
        </p:spPr>
      </p:pic>
      <p:pic>
        <p:nvPicPr>
          <p:cNvPr id="8" name="図 7">
            <a:extLst>
              <a:ext uri="{FF2B5EF4-FFF2-40B4-BE49-F238E27FC236}">
                <a16:creationId xmlns:a16="http://schemas.microsoft.com/office/drawing/2014/main" id="{AFB514AC-4E72-4067-A968-B23941E0AF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240619" y="846490"/>
            <a:ext cx="4494091" cy="4969413"/>
          </a:xfrm>
          <a:prstGeom prst="rect">
            <a:avLst/>
          </a:prstGeom>
        </p:spPr>
      </p:pic>
      <p:sp>
        <p:nvSpPr>
          <p:cNvPr id="3" name="矢印: 右 2">
            <a:extLst>
              <a:ext uri="{FF2B5EF4-FFF2-40B4-BE49-F238E27FC236}">
                <a16:creationId xmlns:a16="http://schemas.microsoft.com/office/drawing/2014/main" id="{C10D3D3E-BFA3-D23A-078F-BC628632E220}"/>
              </a:ext>
            </a:extLst>
          </p:cNvPr>
          <p:cNvSpPr/>
          <p:nvPr/>
        </p:nvSpPr>
        <p:spPr>
          <a:xfrm>
            <a:off x="495543" y="5685285"/>
            <a:ext cx="514062" cy="6480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CAC29A3-C260-2881-9EB7-9BB84AD0640C}"/>
              </a:ext>
            </a:extLst>
          </p:cNvPr>
          <p:cNvSpPr txBox="1"/>
          <p:nvPr/>
        </p:nvSpPr>
        <p:spPr>
          <a:xfrm>
            <a:off x="1123685" y="5666056"/>
            <a:ext cx="4002853" cy="646331"/>
          </a:xfrm>
          <a:prstGeom prst="rect">
            <a:avLst/>
          </a:prstGeom>
          <a:noFill/>
        </p:spPr>
        <p:txBody>
          <a:bodyPr wrap="square" rtlCol="0">
            <a:spAutoFit/>
          </a:bodyPr>
          <a:lstStyle/>
          <a:p>
            <a:r>
              <a:rPr kumimoji="1" lang="ja-JP" altLang="en-US" dirty="0"/>
              <a:t>実際に実行すると点滅動作が１回で終わってしまい、繰り返し点滅はしなった</a:t>
            </a:r>
          </a:p>
        </p:txBody>
      </p:sp>
    </p:spTree>
    <p:extLst>
      <p:ext uri="{BB962C8B-B14F-4D97-AF65-F5344CB8AC3E}">
        <p14:creationId xmlns:p14="http://schemas.microsoft.com/office/powerpoint/2010/main" val="26117719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D9F94-16DA-49B0-A97B-8AC9A4762C2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DF7CAB94-22CD-4FD4-9D8E-6B2B037AD21B}"/>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38</a:t>
            </a:fld>
            <a:endParaRPr lang="ja-JP" altLang="en-US" dirty="0">
              <a:solidFill>
                <a:schemeClr val="tx1"/>
              </a:solidFill>
            </a:endParaRPr>
          </a:p>
        </p:txBody>
      </p:sp>
      <p:pic>
        <p:nvPicPr>
          <p:cNvPr id="9" name="図 8">
            <a:extLst>
              <a:ext uri="{FF2B5EF4-FFF2-40B4-BE49-F238E27FC236}">
                <a16:creationId xmlns:a16="http://schemas.microsoft.com/office/drawing/2014/main" id="{E23664BC-B6FA-AC64-9245-8A515FD8FFC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76536" y="2276871"/>
            <a:ext cx="7973764" cy="3913925"/>
          </a:xfrm>
          <a:prstGeom prst="rect">
            <a:avLst/>
          </a:prstGeom>
        </p:spPr>
      </p:pic>
      <p:sp>
        <p:nvSpPr>
          <p:cNvPr id="10" name="テキスト ボックス 9">
            <a:extLst>
              <a:ext uri="{FF2B5EF4-FFF2-40B4-BE49-F238E27FC236}">
                <a16:creationId xmlns:a16="http://schemas.microsoft.com/office/drawing/2014/main" id="{C8AE13CD-881C-7630-0E7F-401ACCE337EC}"/>
              </a:ext>
            </a:extLst>
          </p:cNvPr>
          <p:cNvSpPr txBox="1"/>
          <p:nvPr/>
        </p:nvSpPr>
        <p:spPr>
          <a:xfrm>
            <a:off x="622958" y="1157377"/>
            <a:ext cx="8280920" cy="646331"/>
          </a:xfrm>
          <a:prstGeom prst="rect">
            <a:avLst/>
          </a:prstGeom>
          <a:noFill/>
        </p:spPr>
        <p:txBody>
          <a:bodyPr wrap="square" rtlCol="0">
            <a:spAutoFit/>
          </a:bodyPr>
          <a:lstStyle/>
          <a:p>
            <a:r>
              <a:rPr kumimoji="1" lang="ja-JP" altLang="en-US" dirty="0"/>
              <a:t>今回</a:t>
            </a:r>
            <a:r>
              <a:rPr kumimoji="1" lang="ja-JP" altLang="en-US" dirty="0">
                <a:solidFill>
                  <a:srgbClr val="FF0000"/>
                </a:solidFill>
              </a:rPr>
              <a:t>生成されたコード</a:t>
            </a:r>
            <a:r>
              <a:rPr kumimoji="1" lang="ja-JP" altLang="en-US" dirty="0"/>
              <a:t>は、</a:t>
            </a:r>
            <a:r>
              <a:rPr kumimoji="1" lang="en-US" altLang="ja-JP" dirty="0">
                <a:solidFill>
                  <a:srgbClr val="FF0000"/>
                </a:solidFill>
              </a:rPr>
              <a:t>1</a:t>
            </a:r>
            <a:r>
              <a:rPr kumimoji="1" lang="ja-JP" altLang="en-US" dirty="0">
                <a:solidFill>
                  <a:srgbClr val="FF0000"/>
                </a:solidFill>
              </a:rPr>
              <a:t>回点滅動作</a:t>
            </a:r>
            <a:r>
              <a:rPr kumimoji="1" lang="ja-JP" altLang="en-US" dirty="0"/>
              <a:t>をしただけで終わってしまったため、</a:t>
            </a:r>
            <a:endParaRPr kumimoji="1" lang="en-US" altLang="ja-JP" dirty="0"/>
          </a:p>
          <a:p>
            <a:r>
              <a:rPr kumimoji="1" lang="en-US" altLang="ja-JP" dirty="0"/>
              <a:t>ChatGPT</a:t>
            </a:r>
            <a:r>
              <a:rPr kumimoji="1" lang="ja-JP" altLang="en-US" dirty="0"/>
              <a:t>で「</a:t>
            </a:r>
            <a:r>
              <a:rPr kumimoji="1" lang="ja-JP" altLang="en-US" dirty="0">
                <a:solidFill>
                  <a:srgbClr val="FF0000"/>
                </a:solidFill>
              </a:rPr>
              <a:t>上記コードで、点滅を繰り返したい</a:t>
            </a:r>
            <a:r>
              <a:rPr kumimoji="1" lang="ja-JP" altLang="en-US" dirty="0"/>
              <a:t>」と入力した。</a:t>
            </a:r>
          </a:p>
        </p:txBody>
      </p:sp>
      <p:sp>
        <p:nvSpPr>
          <p:cNvPr id="11" name="正方形/長方形 10">
            <a:extLst>
              <a:ext uri="{FF2B5EF4-FFF2-40B4-BE49-F238E27FC236}">
                <a16:creationId xmlns:a16="http://schemas.microsoft.com/office/drawing/2014/main" id="{F50032F7-B8E1-E95D-981A-DED16E8C5ACE}"/>
              </a:ext>
            </a:extLst>
          </p:cNvPr>
          <p:cNvSpPr/>
          <p:nvPr/>
        </p:nvSpPr>
        <p:spPr>
          <a:xfrm>
            <a:off x="1568624" y="3573016"/>
            <a:ext cx="4320480" cy="79208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87991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D9F94-16DA-49B0-A97B-8AC9A4762C2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DF7CAB94-22CD-4FD4-9D8E-6B2B037AD21B}"/>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39</a:t>
            </a:fld>
            <a:endParaRPr lang="ja-JP" altLang="en-US" dirty="0">
              <a:solidFill>
                <a:schemeClr val="tx1"/>
              </a:solidFill>
            </a:endParaRPr>
          </a:p>
        </p:txBody>
      </p:sp>
      <p:sp>
        <p:nvSpPr>
          <p:cNvPr id="10" name="テキスト ボックス 9">
            <a:extLst>
              <a:ext uri="{FF2B5EF4-FFF2-40B4-BE49-F238E27FC236}">
                <a16:creationId xmlns:a16="http://schemas.microsoft.com/office/drawing/2014/main" id="{C8AE13CD-881C-7630-0E7F-401ACCE337EC}"/>
              </a:ext>
            </a:extLst>
          </p:cNvPr>
          <p:cNvSpPr txBox="1"/>
          <p:nvPr/>
        </p:nvSpPr>
        <p:spPr>
          <a:xfrm>
            <a:off x="632520" y="1197820"/>
            <a:ext cx="8712968" cy="646331"/>
          </a:xfrm>
          <a:prstGeom prst="rect">
            <a:avLst/>
          </a:prstGeom>
          <a:noFill/>
        </p:spPr>
        <p:txBody>
          <a:bodyPr wrap="square" rtlCol="0">
            <a:spAutoFit/>
          </a:bodyPr>
          <a:lstStyle/>
          <a:p>
            <a:r>
              <a:rPr kumimoji="1" lang="en-US" altLang="ja-JP" dirty="0"/>
              <a:t>ChatGPT</a:t>
            </a:r>
            <a:r>
              <a:rPr kumimoji="1" lang="ja-JP" altLang="en-US" dirty="0"/>
              <a:t>で「上記コードで、点滅を繰り返したい」と入力して、修正されたコードは</a:t>
            </a:r>
            <a:endParaRPr kumimoji="1" lang="en-US" altLang="ja-JP" dirty="0"/>
          </a:p>
          <a:p>
            <a:r>
              <a:rPr lang="en-US" altLang="ja-JP" dirty="0">
                <a:solidFill>
                  <a:srgbClr val="FF0000"/>
                </a:solidFill>
              </a:rPr>
              <a:t>5</a:t>
            </a:r>
            <a:r>
              <a:rPr lang="ja-JP" altLang="en-US" dirty="0">
                <a:solidFill>
                  <a:srgbClr val="FF0000"/>
                </a:solidFill>
              </a:rPr>
              <a:t>回点滅動作</a:t>
            </a:r>
            <a:r>
              <a:rPr lang="ja-JP" altLang="en-US" dirty="0"/>
              <a:t>を繰り返し、終了してしまうため「</a:t>
            </a:r>
            <a:r>
              <a:rPr lang="en-US" altLang="ja-JP" dirty="0">
                <a:solidFill>
                  <a:srgbClr val="FF0000"/>
                </a:solidFill>
              </a:rPr>
              <a:t>5</a:t>
            </a:r>
            <a:r>
              <a:rPr lang="ja-JP" altLang="en-US" dirty="0">
                <a:solidFill>
                  <a:srgbClr val="FF0000"/>
                </a:solidFill>
              </a:rPr>
              <a:t>回ではなくずっと繰り返したい</a:t>
            </a:r>
            <a:r>
              <a:rPr lang="ja-JP" altLang="en-US" dirty="0"/>
              <a:t>」と入力した。</a:t>
            </a:r>
            <a:endParaRPr kumimoji="1" lang="ja-JP" altLang="en-US" dirty="0"/>
          </a:p>
        </p:txBody>
      </p:sp>
      <p:pic>
        <p:nvPicPr>
          <p:cNvPr id="5" name="図 4">
            <a:extLst>
              <a:ext uri="{FF2B5EF4-FFF2-40B4-BE49-F238E27FC236}">
                <a16:creationId xmlns:a16="http://schemas.microsoft.com/office/drawing/2014/main" id="{1F722FB9-13E2-6F9F-F17E-77E1D77FD87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216696" y="2348880"/>
            <a:ext cx="5714638" cy="4321457"/>
          </a:xfrm>
          <a:prstGeom prst="rect">
            <a:avLst/>
          </a:prstGeom>
        </p:spPr>
      </p:pic>
      <p:sp>
        <p:nvSpPr>
          <p:cNvPr id="3" name="正方形/長方形 2">
            <a:extLst>
              <a:ext uri="{FF2B5EF4-FFF2-40B4-BE49-F238E27FC236}">
                <a16:creationId xmlns:a16="http://schemas.microsoft.com/office/drawing/2014/main" id="{4C56B946-2BE1-F3A9-0E9B-B0AC33C211D0}"/>
              </a:ext>
            </a:extLst>
          </p:cNvPr>
          <p:cNvSpPr/>
          <p:nvPr/>
        </p:nvSpPr>
        <p:spPr>
          <a:xfrm>
            <a:off x="2216696" y="5373216"/>
            <a:ext cx="5616624" cy="50405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752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1124AB-976C-4C1C-8C37-24D3FED425D5}"/>
              </a:ext>
            </a:extLst>
          </p:cNvPr>
          <p:cNvSpPr>
            <a:spLocks noGrp="1"/>
          </p:cNvSpPr>
          <p:nvPr>
            <p:ph type="title"/>
          </p:nvPr>
        </p:nvSpPr>
        <p:spPr/>
        <p:txBody>
          <a:bodyPr/>
          <a:lstStyle/>
          <a:p>
            <a:r>
              <a:rPr kumimoji="1" lang="en-US" altLang="ja-JP" dirty="0"/>
              <a:t>Raspberry Pi</a:t>
            </a:r>
            <a:r>
              <a:rPr kumimoji="1" lang="ja-JP" altLang="en-US" dirty="0"/>
              <a:t>とは？</a:t>
            </a:r>
          </a:p>
        </p:txBody>
      </p:sp>
      <p:sp>
        <p:nvSpPr>
          <p:cNvPr id="4" name="スライド番号プレースホルダー 3">
            <a:extLst>
              <a:ext uri="{FF2B5EF4-FFF2-40B4-BE49-F238E27FC236}">
                <a16:creationId xmlns:a16="http://schemas.microsoft.com/office/drawing/2014/main" id="{4551AADB-AFD2-4255-B97B-48725C7C522E}"/>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4</a:t>
            </a:fld>
            <a:endParaRPr lang="ja-JP" altLang="en-US" dirty="0">
              <a:solidFill>
                <a:schemeClr val="tx1"/>
              </a:solidFill>
            </a:endParaRPr>
          </a:p>
        </p:txBody>
      </p:sp>
      <p:sp>
        <p:nvSpPr>
          <p:cNvPr id="5" name="テキスト ボックス 4">
            <a:extLst>
              <a:ext uri="{FF2B5EF4-FFF2-40B4-BE49-F238E27FC236}">
                <a16:creationId xmlns:a16="http://schemas.microsoft.com/office/drawing/2014/main" id="{43843B9A-C0BA-42EA-A2C2-FEE2F6B38542}"/>
              </a:ext>
            </a:extLst>
          </p:cNvPr>
          <p:cNvSpPr txBox="1"/>
          <p:nvPr/>
        </p:nvSpPr>
        <p:spPr>
          <a:xfrm>
            <a:off x="293256" y="912530"/>
            <a:ext cx="8784976" cy="923330"/>
          </a:xfrm>
          <a:prstGeom prst="rect">
            <a:avLst/>
          </a:prstGeom>
          <a:noFill/>
        </p:spPr>
        <p:txBody>
          <a:bodyPr wrap="square" rtlCol="0">
            <a:spAutoFit/>
          </a:bodyPr>
          <a:lstStyle/>
          <a:p>
            <a:r>
              <a:rPr kumimoji="1" lang="en-US" altLang="ja-JP" dirty="0"/>
              <a:t>Raspberry Pi</a:t>
            </a:r>
            <a:r>
              <a:rPr kumimoji="1" lang="ja-JP" altLang="en-US" dirty="0"/>
              <a:t>（ラズベリーパイ）は，</a:t>
            </a:r>
            <a:r>
              <a:rPr lang="en-US" altLang="ja-JP" dirty="0"/>
              <a:t>10,</a:t>
            </a:r>
            <a:r>
              <a:rPr kumimoji="1" lang="en-US" altLang="ja-JP" dirty="0"/>
              <a:t>000</a:t>
            </a:r>
            <a:r>
              <a:rPr kumimoji="1" lang="ja-JP" altLang="en-US" dirty="0"/>
              <a:t>円から</a:t>
            </a:r>
            <a:r>
              <a:rPr lang="en-US" altLang="ja-JP" dirty="0"/>
              <a:t>20,</a:t>
            </a:r>
            <a:r>
              <a:rPr kumimoji="1" lang="en-US" altLang="ja-JP" dirty="0"/>
              <a:t>000</a:t>
            </a:r>
            <a:r>
              <a:rPr kumimoji="1" lang="ja-JP" altLang="en-US" dirty="0"/>
              <a:t>円程度で購入できる小型のコンピュータ。キーボードやマウス，ディスプレイを接続することにより通常のコンピュータと同じように扱える。</a:t>
            </a:r>
          </a:p>
        </p:txBody>
      </p:sp>
      <p:sp>
        <p:nvSpPr>
          <p:cNvPr id="8" name="テキスト ボックス 7">
            <a:extLst>
              <a:ext uri="{FF2B5EF4-FFF2-40B4-BE49-F238E27FC236}">
                <a16:creationId xmlns:a16="http://schemas.microsoft.com/office/drawing/2014/main" id="{78404F51-8424-40E4-B682-DEEE2468DF60}"/>
              </a:ext>
            </a:extLst>
          </p:cNvPr>
          <p:cNvSpPr txBox="1"/>
          <p:nvPr/>
        </p:nvSpPr>
        <p:spPr>
          <a:xfrm>
            <a:off x="293256" y="1984986"/>
            <a:ext cx="8928992" cy="646331"/>
          </a:xfrm>
          <a:prstGeom prst="rect">
            <a:avLst/>
          </a:prstGeom>
          <a:noFill/>
        </p:spPr>
        <p:txBody>
          <a:bodyPr wrap="square" rtlCol="0">
            <a:spAutoFit/>
          </a:bodyPr>
          <a:lstStyle/>
          <a:p>
            <a:r>
              <a:rPr kumimoji="1" lang="en-US" altLang="ja-JP" dirty="0"/>
              <a:t>2012</a:t>
            </a:r>
            <a:r>
              <a:rPr kumimoji="1" lang="ja-JP" altLang="en-US" dirty="0"/>
              <a:t>年に</a:t>
            </a:r>
            <a:r>
              <a:rPr kumimoji="1" lang="en-US" altLang="ja-JP" dirty="0"/>
              <a:t>Raspberry Pi</a:t>
            </a:r>
            <a:r>
              <a:rPr kumimoji="1" lang="ja-JP" altLang="en-US" dirty="0"/>
              <a:t>財団から</a:t>
            </a:r>
            <a:r>
              <a:rPr lang="ja-JP" altLang="en-US" dirty="0"/>
              <a:t>発売されて以降、販売台数が累計</a:t>
            </a:r>
            <a:r>
              <a:rPr lang="en-US" altLang="ja-JP" dirty="0"/>
              <a:t>2000</a:t>
            </a:r>
            <a:r>
              <a:rPr lang="ja-JP" altLang="en-US" dirty="0"/>
              <a:t>万台を超えたと言われている。</a:t>
            </a:r>
            <a:endParaRPr kumimoji="1" lang="ja-JP" altLang="en-US" dirty="0"/>
          </a:p>
        </p:txBody>
      </p:sp>
      <p:pic>
        <p:nvPicPr>
          <p:cNvPr id="9" name="図 8">
            <a:extLst>
              <a:ext uri="{FF2B5EF4-FFF2-40B4-BE49-F238E27FC236}">
                <a16:creationId xmlns:a16="http://schemas.microsoft.com/office/drawing/2014/main" id="{066958F8-DBEA-B326-6A32-B02A82692BA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68624" y="2631317"/>
            <a:ext cx="5740896" cy="3610485"/>
          </a:xfrm>
          <a:prstGeom prst="rect">
            <a:avLst/>
          </a:prstGeom>
        </p:spPr>
      </p:pic>
    </p:spTree>
    <p:extLst>
      <p:ext uri="{BB962C8B-B14F-4D97-AF65-F5344CB8AC3E}">
        <p14:creationId xmlns:p14="http://schemas.microsoft.com/office/powerpoint/2010/main" val="3289109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D9F94-16DA-49B0-A97B-8AC9A4762C2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DF7CAB94-22CD-4FD4-9D8E-6B2B037AD21B}"/>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40</a:t>
            </a:fld>
            <a:endParaRPr lang="ja-JP" altLang="en-US" dirty="0">
              <a:solidFill>
                <a:schemeClr val="tx1"/>
              </a:solidFill>
            </a:endParaRPr>
          </a:p>
        </p:txBody>
      </p:sp>
      <p:sp>
        <p:nvSpPr>
          <p:cNvPr id="10" name="テキスト ボックス 9">
            <a:extLst>
              <a:ext uri="{FF2B5EF4-FFF2-40B4-BE49-F238E27FC236}">
                <a16:creationId xmlns:a16="http://schemas.microsoft.com/office/drawing/2014/main" id="{C8AE13CD-881C-7630-0E7F-401ACCE337EC}"/>
              </a:ext>
            </a:extLst>
          </p:cNvPr>
          <p:cNvSpPr txBox="1"/>
          <p:nvPr/>
        </p:nvSpPr>
        <p:spPr>
          <a:xfrm>
            <a:off x="642179" y="1154112"/>
            <a:ext cx="8712968" cy="1200329"/>
          </a:xfrm>
          <a:prstGeom prst="rect">
            <a:avLst/>
          </a:prstGeom>
          <a:noFill/>
        </p:spPr>
        <p:txBody>
          <a:bodyPr wrap="square" rtlCol="0">
            <a:spAutoFit/>
          </a:bodyPr>
          <a:lstStyle/>
          <a:p>
            <a:r>
              <a:rPr kumimoji="1" lang="ja-JP" altLang="en-US" dirty="0"/>
              <a:t>修正されたコード</a:t>
            </a:r>
            <a:r>
              <a:rPr lang="ja-JP" altLang="en-US" dirty="0"/>
              <a:t>を実施際に使用すると、タクトスイッチを押したら点滅を繰り返すようになった。</a:t>
            </a:r>
            <a:endParaRPr lang="en-US" altLang="ja-JP" dirty="0"/>
          </a:p>
          <a:p>
            <a:r>
              <a:rPr lang="ja-JP" altLang="en-US" dirty="0"/>
              <a:t>生成されたコードを都度修正したり、エラーが出た際には「・・・とエラーが出た」のように</a:t>
            </a:r>
            <a:endParaRPr lang="en-US" altLang="ja-JP" dirty="0"/>
          </a:p>
          <a:p>
            <a:r>
              <a:rPr lang="ja-JP" altLang="en-US" dirty="0"/>
              <a:t>入力することで、望んだ動作のコードを生成できる。</a:t>
            </a:r>
            <a:endParaRPr lang="en-US" altLang="ja-JP" dirty="0"/>
          </a:p>
        </p:txBody>
      </p:sp>
      <p:pic>
        <p:nvPicPr>
          <p:cNvPr id="6" name="図 5">
            <a:extLst>
              <a:ext uri="{FF2B5EF4-FFF2-40B4-BE49-F238E27FC236}">
                <a16:creationId xmlns:a16="http://schemas.microsoft.com/office/drawing/2014/main" id="{CB728132-43C8-312F-A8A5-D7FD2102231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56853" y="2767828"/>
            <a:ext cx="5400601" cy="3936030"/>
          </a:xfrm>
          <a:prstGeom prst="rect">
            <a:avLst/>
          </a:prstGeom>
        </p:spPr>
      </p:pic>
      <p:sp>
        <p:nvSpPr>
          <p:cNvPr id="7" name="テキスト ボックス 6">
            <a:extLst>
              <a:ext uri="{FF2B5EF4-FFF2-40B4-BE49-F238E27FC236}">
                <a16:creationId xmlns:a16="http://schemas.microsoft.com/office/drawing/2014/main" id="{3FF8BD34-7E53-4095-5BCF-73E1DB9FDEF4}"/>
              </a:ext>
            </a:extLst>
          </p:cNvPr>
          <p:cNvSpPr txBox="1"/>
          <p:nvPr/>
        </p:nvSpPr>
        <p:spPr>
          <a:xfrm>
            <a:off x="6747199" y="3789039"/>
            <a:ext cx="2808312" cy="1200329"/>
          </a:xfrm>
          <a:prstGeom prst="rect">
            <a:avLst/>
          </a:prstGeom>
          <a:noFill/>
        </p:spPr>
        <p:txBody>
          <a:bodyPr wrap="square" rtlCol="0">
            <a:spAutoFit/>
          </a:bodyPr>
          <a:lstStyle/>
          <a:p>
            <a:r>
              <a:rPr kumimoji="1" lang="en-US" altLang="ja-JP" dirty="0"/>
              <a:t>※</a:t>
            </a:r>
            <a:r>
              <a:rPr kumimoji="1" lang="ja-JP" altLang="en-US" dirty="0"/>
              <a:t>ただし、繰り返し修正していくことで、最初に設定した条件が満たされない場合が出てくる</a:t>
            </a:r>
          </a:p>
        </p:txBody>
      </p:sp>
      <p:sp>
        <p:nvSpPr>
          <p:cNvPr id="8" name="正方形/長方形 7">
            <a:extLst>
              <a:ext uri="{FF2B5EF4-FFF2-40B4-BE49-F238E27FC236}">
                <a16:creationId xmlns:a16="http://schemas.microsoft.com/office/drawing/2014/main" id="{E8C724DA-38B6-B775-704C-4AD67D3F2A3C}"/>
              </a:ext>
            </a:extLst>
          </p:cNvPr>
          <p:cNvSpPr/>
          <p:nvPr/>
        </p:nvSpPr>
        <p:spPr>
          <a:xfrm>
            <a:off x="1125943" y="4335628"/>
            <a:ext cx="1656184" cy="20154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D79B9948-96B6-7976-AF37-33F384CD02AC}"/>
              </a:ext>
            </a:extLst>
          </p:cNvPr>
          <p:cNvSpPr/>
          <p:nvPr/>
        </p:nvSpPr>
        <p:spPr>
          <a:xfrm>
            <a:off x="1125943" y="4888593"/>
            <a:ext cx="1656184" cy="20154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82E58054-B6D9-4890-AA2E-2512B619BC3D}"/>
              </a:ext>
            </a:extLst>
          </p:cNvPr>
          <p:cNvCxnSpPr>
            <a:stCxn id="7" idx="1"/>
          </p:cNvCxnSpPr>
          <p:nvPr/>
        </p:nvCxnSpPr>
        <p:spPr>
          <a:xfrm flipH="1">
            <a:off x="2936776" y="4389204"/>
            <a:ext cx="3810423" cy="471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351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299DACF3-0D76-404B-81B2-6C9D0DECCA5E}"/>
              </a:ext>
            </a:extLst>
          </p:cNvPr>
          <p:cNvSpPr/>
          <p:nvPr/>
        </p:nvSpPr>
        <p:spPr>
          <a:xfrm>
            <a:off x="8471930" y="5258958"/>
            <a:ext cx="777802" cy="461027"/>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C175AA37-D38A-4603-A69F-5D645D65249A}"/>
              </a:ext>
            </a:extLst>
          </p:cNvPr>
          <p:cNvSpPr/>
          <p:nvPr/>
        </p:nvSpPr>
        <p:spPr>
          <a:xfrm>
            <a:off x="6444460" y="5248440"/>
            <a:ext cx="1085315" cy="461027"/>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5D9F94-16DA-49B0-A97B-8AC9A4762C2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DF7CAB94-22CD-4FD4-9D8E-6B2B037AD21B}"/>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41</a:t>
            </a:fld>
            <a:endParaRPr lang="ja-JP" altLang="en-US" dirty="0">
              <a:solidFill>
                <a:schemeClr val="tx1"/>
              </a:solidFill>
            </a:endParaRPr>
          </a:p>
        </p:txBody>
      </p:sp>
      <p:grpSp>
        <p:nvGrpSpPr>
          <p:cNvPr id="74" name="グループ化 73">
            <a:extLst>
              <a:ext uri="{FF2B5EF4-FFF2-40B4-BE49-F238E27FC236}">
                <a16:creationId xmlns:a16="http://schemas.microsoft.com/office/drawing/2014/main" id="{15B1CAC3-6E2A-4BBA-A821-030321BA7BF1}"/>
              </a:ext>
            </a:extLst>
          </p:cNvPr>
          <p:cNvGrpSpPr/>
          <p:nvPr/>
        </p:nvGrpSpPr>
        <p:grpSpPr>
          <a:xfrm>
            <a:off x="3944888" y="3172438"/>
            <a:ext cx="5646627" cy="3232061"/>
            <a:chOff x="883999" y="1121343"/>
            <a:chExt cx="5269010" cy="3031138"/>
          </a:xfrm>
        </p:grpSpPr>
        <p:sp>
          <p:nvSpPr>
            <p:cNvPr id="5" name="テキスト ボックス 4">
              <a:extLst>
                <a:ext uri="{FF2B5EF4-FFF2-40B4-BE49-F238E27FC236}">
                  <a16:creationId xmlns:a16="http://schemas.microsoft.com/office/drawing/2014/main" id="{01E4351E-047D-4DB2-8A7A-FF8C9D17C632}"/>
                </a:ext>
              </a:extLst>
            </p:cNvPr>
            <p:cNvSpPr txBox="1"/>
            <p:nvPr/>
          </p:nvSpPr>
          <p:spPr>
            <a:xfrm>
              <a:off x="883999" y="1196752"/>
              <a:ext cx="967462" cy="584775"/>
            </a:xfrm>
            <a:prstGeom prst="rect">
              <a:avLst/>
            </a:prstGeom>
            <a:noFill/>
            <a:ln>
              <a:solidFill>
                <a:schemeClr val="tx1"/>
              </a:solidFill>
            </a:ln>
          </p:spPr>
          <p:txBody>
            <a:bodyPr wrap="square" rtlCol="0">
              <a:spAutoFit/>
            </a:bodyPr>
            <a:lstStyle/>
            <a:p>
              <a:pPr algn="ctr"/>
              <a:r>
                <a:rPr kumimoji="1" lang="ja-JP" altLang="en-US" sz="1600" dirty="0"/>
                <a:t>スイッチ</a:t>
              </a:r>
              <a:endParaRPr kumimoji="1" lang="en-US" altLang="ja-JP" sz="1600" dirty="0"/>
            </a:p>
            <a:p>
              <a:pPr algn="ctr"/>
              <a:r>
                <a:rPr kumimoji="1" lang="ja-JP" altLang="en-US" sz="1600" dirty="0"/>
                <a:t>の状態</a:t>
              </a:r>
            </a:p>
          </p:txBody>
        </p:sp>
        <p:sp>
          <p:nvSpPr>
            <p:cNvPr id="8" name="テキスト ボックス 7">
              <a:extLst>
                <a:ext uri="{FF2B5EF4-FFF2-40B4-BE49-F238E27FC236}">
                  <a16:creationId xmlns:a16="http://schemas.microsoft.com/office/drawing/2014/main" id="{D6E29B83-8740-4CA7-8089-2CBDBA642576}"/>
                </a:ext>
              </a:extLst>
            </p:cNvPr>
            <p:cNvSpPr txBox="1"/>
            <p:nvPr/>
          </p:nvSpPr>
          <p:spPr>
            <a:xfrm>
              <a:off x="889915" y="2132856"/>
              <a:ext cx="967463" cy="584775"/>
            </a:xfrm>
            <a:prstGeom prst="rect">
              <a:avLst/>
            </a:prstGeom>
            <a:noFill/>
            <a:ln>
              <a:solidFill>
                <a:schemeClr val="tx1"/>
              </a:solidFill>
            </a:ln>
          </p:spPr>
          <p:txBody>
            <a:bodyPr wrap="square" rtlCol="0">
              <a:spAutoFit/>
            </a:bodyPr>
            <a:lstStyle/>
            <a:p>
              <a:pPr algn="ctr"/>
              <a:r>
                <a:rPr lang="en-US" altLang="ja-JP" sz="1600" dirty="0"/>
                <a:t>GPIO24</a:t>
              </a:r>
              <a:endParaRPr kumimoji="1" lang="en-US" altLang="ja-JP" sz="1600" dirty="0"/>
            </a:p>
            <a:p>
              <a:pPr algn="ctr"/>
              <a:r>
                <a:rPr kumimoji="1" lang="ja-JP" altLang="en-US" sz="1600" dirty="0"/>
                <a:t>の状態</a:t>
              </a:r>
            </a:p>
          </p:txBody>
        </p:sp>
        <p:sp>
          <p:nvSpPr>
            <p:cNvPr id="9" name="テキスト ボックス 8">
              <a:extLst>
                <a:ext uri="{FF2B5EF4-FFF2-40B4-BE49-F238E27FC236}">
                  <a16:creationId xmlns:a16="http://schemas.microsoft.com/office/drawing/2014/main" id="{84124F4D-B284-4977-A521-872B29DF08F2}"/>
                </a:ext>
              </a:extLst>
            </p:cNvPr>
            <p:cNvSpPr txBox="1"/>
            <p:nvPr/>
          </p:nvSpPr>
          <p:spPr>
            <a:xfrm>
              <a:off x="883999" y="3041310"/>
              <a:ext cx="998359" cy="584775"/>
            </a:xfrm>
            <a:prstGeom prst="rect">
              <a:avLst/>
            </a:prstGeom>
            <a:noFill/>
            <a:ln>
              <a:solidFill>
                <a:schemeClr val="tx1"/>
              </a:solidFill>
            </a:ln>
          </p:spPr>
          <p:txBody>
            <a:bodyPr wrap="square" rtlCol="0">
              <a:spAutoFit/>
            </a:bodyPr>
            <a:lstStyle/>
            <a:p>
              <a:pPr algn="ctr"/>
              <a:r>
                <a:rPr lang="en-US" altLang="ja-JP" sz="1600" dirty="0"/>
                <a:t>LED</a:t>
              </a:r>
              <a:endParaRPr kumimoji="1" lang="en-US" altLang="ja-JP" sz="1600" dirty="0"/>
            </a:p>
            <a:p>
              <a:pPr algn="ctr"/>
              <a:r>
                <a:rPr kumimoji="1" lang="ja-JP" altLang="en-US" sz="1600" dirty="0"/>
                <a:t>の状態</a:t>
              </a:r>
            </a:p>
          </p:txBody>
        </p:sp>
        <p:grpSp>
          <p:nvGrpSpPr>
            <p:cNvPr id="73" name="グループ化 72">
              <a:extLst>
                <a:ext uri="{FF2B5EF4-FFF2-40B4-BE49-F238E27FC236}">
                  <a16:creationId xmlns:a16="http://schemas.microsoft.com/office/drawing/2014/main" id="{370BDD6C-0E48-495E-9D5A-6FCAC1CA8D58}"/>
                </a:ext>
              </a:extLst>
            </p:cNvPr>
            <p:cNvGrpSpPr/>
            <p:nvPr/>
          </p:nvGrpSpPr>
          <p:grpSpPr>
            <a:xfrm>
              <a:off x="1856656" y="1121343"/>
              <a:ext cx="4296353" cy="3031138"/>
              <a:chOff x="714920" y="1035199"/>
              <a:chExt cx="4296353" cy="3031138"/>
            </a:xfrm>
          </p:grpSpPr>
          <p:cxnSp>
            <p:nvCxnSpPr>
              <p:cNvPr id="10" name="直線コネクタ 9">
                <a:extLst>
                  <a:ext uri="{FF2B5EF4-FFF2-40B4-BE49-F238E27FC236}">
                    <a16:creationId xmlns:a16="http://schemas.microsoft.com/office/drawing/2014/main" id="{D9978D8A-F948-4E4B-96D8-9C5CCC64EB50}"/>
                  </a:ext>
                </a:extLst>
              </p:cNvPr>
              <p:cNvCxnSpPr>
                <a:cxnSpLocks/>
              </p:cNvCxnSpPr>
              <p:nvPr/>
            </p:nvCxnSpPr>
            <p:spPr>
              <a:xfrm>
                <a:off x="1424608" y="1196752"/>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AC8D4B25-EFB0-4FB8-97CF-42EC26E44EEB}"/>
                  </a:ext>
                </a:extLst>
              </p:cNvPr>
              <p:cNvCxnSpPr>
                <a:cxnSpLocks/>
              </p:cNvCxnSpPr>
              <p:nvPr/>
            </p:nvCxnSpPr>
            <p:spPr>
              <a:xfrm flipV="1">
                <a:off x="2072680" y="1196752"/>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FB2A59D-C77B-45B8-8916-8797E2A65D46}"/>
                  </a:ext>
                </a:extLst>
              </p:cNvPr>
              <p:cNvCxnSpPr>
                <a:cxnSpLocks/>
              </p:cNvCxnSpPr>
              <p:nvPr/>
            </p:nvCxnSpPr>
            <p:spPr>
              <a:xfrm flipV="1">
                <a:off x="2371103" y="1196752"/>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B51F85EA-B771-42E0-88B7-9666A742A5F3}"/>
                  </a:ext>
                </a:extLst>
              </p:cNvPr>
              <p:cNvCxnSpPr>
                <a:cxnSpLocks/>
              </p:cNvCxnSpPr>
              <p:nvPr/>
            </p:nvCxnSpPr>
            <p:spPr>
              <a:xfrm>
                <a:off x="2072680" y="1709291"/>
                <a:ext cx="2984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BACC1B8-434E-4F82-8B54-DF6293DD21D5}"/>
                  </a:ext>
                </a:extLst>
              </p:cNvPr>
              <p:cNvCxnSpPr>
                <a:cxnSpLocks/>
              </p:cNvCxnSpPr>
              <p:nvPr/>
            </p:nvCxnSpPr>
            <p:spPr>
              <a:xfrm>
                <a:off x="2360712" y="1196752"/>
                <a:ext cx="720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7D3596F6-5B32-4233-A9AD-2046765E36FA}"/>
                  </a:ext>
                </a:extLst>
              </p:cNvPr>
              <p:cNvCxnSpPr>
                <a:cxnSpLocks/>
              </p:cNvCxnSpPr>
              <p:nvPr/>
            </p:nvCxnSpPr>
            <p:spPr>
              <a:xfrm>
                <a:off x="3224808" y="1196752"/>
                <a:ext cx="720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B3E59D16-EF7A-416D-8D37-E5D943F69444}"/>
                  </a:ext>
                </a:extLst>
              </p:cNvPr>
              <p:cNvCxnSpPr>
                <a:cxnSpLocks/>
              </p:cNvCxnSpPr>
              <p:nvPr/>
            </p:nvCxnSpPr>
            <p:spPr>
              <a:xfrm flipV="1">
                <a:off x="3224808" y="1196752"/>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A6166AF2-9186-430F-B1F7-1BF0A69E82BD}"/>
                  </a:ext>
                </a:extLst>
              </p:cNvPr>
              <p:cNvCxnSpPr>
                <a:cxnSpLocks/>
              </p:cNvCxnSpPr>
              <p:nvPr/>
            </p:nvCxnSpPr>
            <p:spPr>
              <a:xfrm flipV="1">
                <a:off x="3080792" y="1196752"/>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247CFDB-2FC1-4E5C-AD15-3A926FE5825B}"/>
                  </a:ext>
                </a:extLst>
              </p:cNvPr>
              <p:cNvCxnSpPr>
                <a:cxnSpLocks/>
              </p:cNvCxnSpPr>
              <p:nvPr/>
            </p:nvCxnSpPr>
            <p:spPr>
              <a:xfrm>
                <a:off x="3075596" y="1717015"/>
                <a:ext cx="1492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F545A84-8FEA-4B8C-969C-68CA3562A543}"/>
                  </a:ext>
                </a:extLst>
              </p:cNvPr>
              <p:cNvCxnSpPr>
                <a:cxnSpLocks/>
              </p:cNvCxnSpPr>
              <p:nvPr/>
            </p:nvCxnSpPr>
            <p:spPr>
              <a:xfrm flipV="1">
                <a:off x="3944888" y="1196752"/>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637A483-6633-4201-8A7A-44F4C2F5D41A}"/>
                  </a:ext>
                </a:extLst>
              </p:cNvPr>
              <p:cNvCxnSpPr>
                <a:cxnSpLocks/>
              </p:cNvCxnSpPr>
              <p:nvPr/>
            </p:nvCxnSpPr>
            <p:spPr>
              <a:xfrm>
                <a:off x="3944887" y="1717015"/>
                <a:ext cx="39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E0C82BB-52AB-4705-974B-E8528F2673D9}"/>
                  </a:ext>
                </a:extLst>
              </p:cNvPr>
              <p:cNvCxnSpPr>
                <a:cxnSpLocks/>
              </p:cNvCxnSpPr>
              <p:nvPr/>
            </p:nvCxnSpPr>
            <p:spPr>
              <a:xfrm flipV="1">
                <a:off x="4340887" y="1204476"/>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2A55AB2-E89F-464F-AD60-BDE03D32C0A5}"/>
                  </a:ext>
                </a:extLst>
              </p:cNvPr>
              <p:cNvCxnSpPr>
                <a:cxnSpLocks/>
              </p:cNvCxnSpPr>
              <p:nvPr/>
            </p:nvCxnSpPr>
            <p:spPr>
              <a:xfrm>
                <a:off x="4340887" y="1204476"/>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621557C-0B27-465F-A430-ADC3E3892898}"/>
                  </a:ext>
                </a:extLst>
              </p:cNvPr>
              <p:cNvCxnSpPr>
                <a:cxnSpLocks/>
              </p:cNvCxnSpPr>
              <p:nvPr/>
            </p:nvCxnSpPr>
            <p:spPr>
              <a:xfrm flipV="1">
                <a:off x="2074677" y="2150048"/>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544C9DB-C48E-45C5-81FB-0E7583B42120}"/>
                  </a:ext>
                </a:extLst>
              </p:cNvPr>
              <p:cNvCxnSpPr>
                <a:cxnSpLocks/>
              </p:cNvCxnSpPr>
              <p:nvPr/>
            </p:nvCxnSpPr>
            <p:spPr>
              <a:xfrm>
                <a:off x="2072680" y="2149383"/>
                <a:ext cx="2984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B71CCE9-7840-4974-9006-94A0E62F09CC}"/>
                  </a:ext>
                </a:extLst>
              </p:cNvPr>
              <p:cNvCxnSpPr>
                <a:cxnSpLocks/>
              </p:cNvCxnSpPr>
              <p:nvPr/>
            </p:nvCxnSpPr>
            <p:spPr>
              <a:xfrm flipV="1">
                <a:off x="2360712" y="2149383"/>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D8F07C-BB2F-4350-8C3D-705199FB2966}"/>
                  </a:ext>
                </a:extLst>
              </p:cNvPr>
              <p:cNvCxnSpPr>
                <a:cxnSpLocks/>
              </p:cNvCxnSpPr>
              <p:nvPr/>
            </p:nvCxnSpPr>
            <p:spPr>
              <a:xfrm>
                <a:off x="2360712" y="2661922"/>
                <a:ext cx="720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A691D176-56CD-42E6-BF11-CE5E78E399DD}"/>
                  </a:ext>
                </a:extLst>
              </p:cNvPr>
              <p:cNvCxnSpPr>
                <a:cxnSpLocks/>
              </p:cNvCxnSpPr>
              <p:nvPr/>
            </p:nvCxnSpPr>
            <p:spPr>
              <a:xfrm flipV="1">
                <a:off x="3087416" y="2149382"/>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4C5C7524-8534-40E0-A1BE-3B0B4FDCA9AD}"/>
                  </a:ext>
                </a:extLst>
              </p:cNvPr>
              <p:cNvCxnSpPr>
                <a:cxnSpLocks/>
              </p:cNvCxnSpPr>
              <p:nvPr/>
            </p:nvCxnSpPr>
            <p:spPr>
              <a:xfrm>
                <a:off x="3072936" y="2149382"/>
                <a:ext cx="1492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362E325-6E36-4350-A92D-4FEC76632DE4}"/>
                  </a:ext>
                </a:extLst>
              </p:cNvPr>
              <p:cNvCxnSpPr>
                <a:cxnSpLocks/>
              </p:cNvCxnSpPr>
              <p:nvPr/>
            </p:nvCxnSpPr>
            <p:spPr>
              <a:xfrm flipV="1">
                <a:off x="3222148" y="2149381"/>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7197AF07-6383-485D-AC73-F9F57DA41654}"/>
                  </a:ext>
                </a:extLst>
              </p:cNvPr>
              <p:cNvCxnSpPr>
                <a:cxnSpLocks/>
              </p:cNvCxnSpPr>
              <p:nvPr/>
            </p:nvCxnSpPr>
            <p:spPr>
              <a:xfrm>
                <a:off x="3224808" y="2661920"/>
                <a:ext cx="720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04CFF15-1765-4548-BEEC-E2EFF342414E}"/>
                  </a:ext>
                </a:extLst>
              </p:cNvPr>
              <p:cNvCxnSpPr>
                <a:cxnSpLocks/>
              </p:cNvCxnSpPr>
              <p:nvPr/>
            </p:nvCxnSpPr>
            <p:spPr>
              <a:xfrm flipV="1">
                <a:off x="4340887" y="2149379"/>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E7EB42A-1B3E-4B4C-8EF5-D02A863D4A3C}"/>
                  </a:ext>
                </a:extLst>
              </p:cNvPr>
              <p:cNvCxnSpPr>
                <a:cxnSpLocks/>
              </p:cNvCxnSpPr>
              <p:nvPr/>
            </p:nvCxnSpPr>
            <p:spPr>
              <a:xfrm flipV="1">
                <a:off x="3944887" y="2149380"/>
                <a:ext cx="0" cy="512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24B0538-34D6-4FC7-B117-5CF8FFEC018C}"/>
                  </a:ext>
                </a:extLst>
              </p:cNvPr>
              <p:cNvCxnSpPr>
                <a:cxnSpLocks/>
              </p:cNvCxnSpPr>
              <p:nvPr/>
            </p:nvCxnSpPr>
            <p:spPr>
              <a:xfrm>
                <a:off x="3944887" y="2139660"/>
                <a:ext cx="39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1450012F-F07B-4BD7-A38C-371DF2900D6F}"/>
                  </a:ext>
                </a:extLst>
              </p:cNvPr>
              <p:cNvCxnSpPr>
                <a:cxnSpLocks/>
              </p:cNvCxnSpPr>
              <p:nvPr/>
            </p:nvCxnSpPr>
            <p:spPr>
              <a:xfrm>
                <a:off x="4332307" y="2661918"/>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3FF0589D-2C2C-469A-A65E-86BBD8FD8F46}"/>
                  </a:ext>
                </a:extLst>
              </p:cNvPr>
              <p:cNvCxnSpPr>
                <a:cxnSpLocks/>
              </p:cNvCxnSpPr>
              <p:nvPr/>
            </p:nvCxnSpPr>
            <p:spPr>
              <a:xfrm>
                <a:off x="1496661" y="2652053"/>
                <a:ext cx="57601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二等辺三角形 42">
                <a:extLst>
                  <a:ext uri="{FF2B5EF4-FFF2-40B4-BE49-F238E27FC236}">
                    <a16:creationId xmlns:a16="http://schemas.microsoft.com/office/drawing/2014/main" id="{E9050E2A-1F75-4A40-9533-345E7DDD0432}"/>
                  </a:ext>
                </a:extLst>
              </p:cNvPr>
              <p:cNvSpPr/>
              <p:nvPr/>
            </p:nvSpPr>
            <p:spPr>
              <a:xfrm>
                <a:off x="2000671" y="2276872"/>
                <a:ext cx="134729" cy="216021"/>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solidFill>
                    <a:schemeClr val="tx1"/>
                  </a:solidFill>
                </a:endParaRPr>
              </a:p>
            </p:txBody>
          </p:sp>
          <p:sp>
            <p:nvSpPr>
              <p:cNvPr id="44" name="二等辺三角形 43">
                <a:extLst>
                  <a:ext uri="{FF2B5EF4-FFF2-40B4-BE49-F238E27FC236}">
                    <a16:creationId xmlns:a16="http://schemas.microsoft.com/office/drawing/2014/main" id="{6256D244-D8BE-41C9-8A9F-467084DA6AF6}"/>
                  </a:ext>
                </a:extLst>
              </p:cNvPr>
              <p:cNvSpPr/>
              <p:nvPr/>
            </p:nvSpPr>
            <p:spPr>
              <a:xfrm>
                <a:off x="3007525" y="2276871"/>
                <a:ext cx="134729" cy="216021"/>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solidFill>
                    <a:schemeClr val="tx1"/>
                  </a:solidFill>
                </a:endParaRPr>
              </a:p>
            </p:txBody>
          </p:sp>
          <p:sp>
            <p:nvSpPr>
              <p:cNvPr id="45" name="二等辺三角形 44">
                <a:extLst>
                  <a:ext uri="{FF2B5EF4-FFF2-40B4-BE49-F238E27FC236}">
                    <a16:creationId xmlns:a16="http://schemas.microsoft.com/office/drawing/2014/main" id="{7BC6E0E1-4BA7-424D-9FFB-1C4D0C520FF8}"/>
                  </a:ext>
                </a:extLst>
              </p:cNvPr>
              <p:cNvSpPr/>
              <p:nvPr/>
            </p:nvSpPr>
            <p:spPr>
              <a:xfrm>
                <a:off x="3871097" y="2276870"/>
                <a:ext cx="134729" cy="216021"/>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solidFill>
                    <a:schemeClr val="tx1"/>
                  </a:solidFill>
                </a:endParaRPr>
              </a:p>
            </p:txBody>
          </p:sp>
          <p:cxnSp>
            <p:nvCxnSpPr>
              <p:cNvPr id="47" name="直線矢印コネクタ 46">
                <a:extLst>
                  <a:ext uri="{FF2B5EF4-FFF2-40B4-BE49-F238E27FC236}">
                    <a16:creationId xmlns:a16="http://schemas.microsoft.com/office/drawing/2014/main" id="{30284566-924C-4161-9E8F-C88A1BD29730}"/>
                  </a:ext>
                </a:extLst>
              </p:cNvPr>
              <p:cNvCxnSpPr>
                <a:cxnSpLocks/>
              </p:cNvCxnSpPr>
              <p:nvPr/>
            </p:nvCxnSpPr>
            <p:spPr>
              <a:xfrm>
                <a:off x="1424608" y="3717032"/>
                <a:ext cx="326773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866656BD-D3C4-465E-AD8D-0322EF068F54}"/>
                  </a:ext>
                </a:extLst>
              </p:cNvPr>
              <p:cNvCxnSpPr>
                <a:cxnSpLocks/>
              </p:cNvCxnSpPr>
              <p:nvPr/>
            </p:nvCxnSpPr>
            <p:spPr>
              <a:xfrm flipV="1">
                <a:off x="2068035" y="2986908"/>
                <a:ext cx="0" cy="4420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F2982C85-FF30-4B2B-98CC-1A3BE1FFA8A2}"/>
                  </a:ext>
                </a:extLst>
              </p:cNvPr>
              <p:cNvCxnSpPr>
                <a:cxnSpLocks/>
              </p:cNvCxnSpPr>
              <p:nvPr/>
            </p:nvCxnSpPr>
            <p:spPr>
              <a:xfrm flipV="1">
                <a:off x="3087416" y="2986908"/>
                <a:ext cx="0" cy="4420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061CAC5-FF9E-4B77-B57F-07DD3E2CB072}"/>
                  </a:ext>
                </a:extLst>
              </p:cNvPr>
              <p:cNvCxnSpPr>
                <a:cxnSpLocks/>
              </p:cNvCxnSpPr>
              <p:nvPr/>
            </p:nvCxnSpPr>
            <p:spPr>
              <a:xfrm flipV="1">
                <a:off x="3944887" y="2986908"/>
                <a:ext cx="0" cy="4420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5FC1CB80-8F9F-4461-A30A-C9DED8CA375F}"/>
                  </a:ext>
                </a:extLst>
              </p:cNvPr>
              <p:cNvCxnSpPr>
                <a:cxnSpLocks/>
              </p:cNvCxnSpPr>
              <p:nvPr/>
            </p:nvCxnSpPr>
            <p:spPr>
              <a:xfrm>
                <a:off x="1496661" y="3432909"/>
                <a:ext cx="32042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BFD928F-E554-4DB3-9374-64B0199C8E0C}"/>
                  </a:ext>
                </a:extLst>
              </p:cNvPr>
              <p:cNvCxnSpPr>
                <a:cxnSpLocks/>
              </p:cNvCxnSpPr>
              <p:nvPr/>
            </p:nvCxnSpPr>
            <p:spPr>
              <a:xfrm>
                <a:off x="1496661" y="2982145"/>
                <a:ext cx="3195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A21D7464-84CF-4812-951B-721BED50D938}"/>
                  </a:ext>
                </a:extLst>
              </p:cNvPr>
              <p:cNvSpPr txBox="1"/>
              <p:nvPr/>
            </p:nvSpPr>
            <p:spPr>
              <a:xfrm>
                <a:off x="1393966" y="3020973"/>
                <a:ext cx="791998" cy="369332"/>
              </a:xfrm>
              <a:prstGeom prst="rect">
                <a:avLst/>
              </a:prstGeom>
              <a:noFill/>
            </p:spPr>
            <p:txBody>
              <a:bodyPr wrap="square" rtlCol="0">
                <a:spAutoFit/>
              </a:bodyPr>
              <a:lstStyle/>
              <a:p>
                <a:r>
                  <a:rPr lang="ja-JP" altLang="en-US" dirty="0"/>
                  <a:t>消灯</a:t>
                </a:r>
                <a:endParaRPr kumimoji="1" lang="ja-JP" altLang="en-US" dirty="0"/>
              </a:p>
            </p:txBody>
          </p:sp>
          <p:sp>
            <p:nvSpPr>
              <p:cNvPr id="58" name="テキスト ボックス 57">
                <a:extLst>
                  <a:ext uri="{FF2B5EF4-FFF2-40B4-BE49-F238E27FC236}">
                    <a16:creationId xmlns:a16="http://schemas.microsoft.com/office/drawing/2014/main" id="{3A19E3D9-D25A-4C8D-B5C1-E61338AAA95C}"/>
                  </a:ext>
                </a:extLst>
              </p:cNvPr>
              <p:cNvSpPr txBox="1"/>
              <p:nvPr/>
            </p:nvSpPr>
            <p:spPr>
              <a:xfrm>
                <a:off x="2264946" y="3043764"/>
                <a:ext cx="791998" cy="338554"/>
              </a:xfrm>
              <a:prstGeom prst="rect">
                <a:avLst/>
              </a:prstGeom>
              <a:noFill/>
            </p:spPr>
            <p:txBody>
              <a:bodyPr wrap="square" rtlCol="0">
                <a:spAutoFit/>
              </a:bodyPr>
              <a:lstStyle/>
              <a:p>
                <a:r>
                  <a:rPr kumimoji="1" lang="ja-JP" altLang="en-US" sz="1600" dirty="0"/>
                  <a:t>点灯</a:t>
                </a:r>
              </a:p>
            </p:txBody>
          </p:sp>
          <p:sp>
            <p:nvSpPr>
              <p:cNvPr id="59" name="テキスト ボックス 58">
                <a:extLst>
                  <a:ext uri="{FF2B5EF4-FFF2-40B4-BE49-F238E27FC236}">
                    <a16:creationId xmlns:a16="http://schemas.microsoft.com/office/drawing/2014/main" id="{B853881D-8162-4F9F-9488-59400192798A}"/>
                  </a:ext>
                </a:extLst>
              </p:cNvPr>
              <p:cNvSpPr txBox="1"/>
              <p:nvPr/>
            </p:nvSpPr>
            <p:spPr>
              <a:xfrm>
                <a:off x="3188849" y="3012986"/>
                <a:ext cx="791998" cy="369332"/>
              </a:xfrm>
              <a:prstGeom prst="rect">
                <a:avLst/>
              </a:prstGeom>
              <a:noFill/>
            </p:spPr>
            <p:txBody>
              <a:bodyPr wrap="square" rtlCol="0">
                <a:spAutoFit/>
              </a:bodyPr>
              <a:lstStyle/>
              <a:p>
                <a:r>
                  <a:rPr lang="ja-JP" altLang="en-US" dirty="0"/>
                  <a:t>消灯</a:t>
                </a:r>
                <a:endParaRPr kumimoji="1" lang="ja-JP" altLang="en-US" dirty="0"/>
              </a:p>
            </p:txBody>
          </p:sp>
          <p:sp>
            <p:nvSpPr>
              <p:cNvPr id="60" name="テキスト ボックス 59">
                <a:extLst>
                  <a:ext uri="{FF2B5EF4-FFF2-40B4-BE49-F238E27FC236}">
                    <a16:creationId xmlns:a16="http://schemas.microsoft.com/office/drawing/2014/main" id="{499D57A6-E973-41A9-9F25-9C59B2A59CFC}"/>
                  </a:ext>
                </a:extLst>
              </p:cNvPr>
              <p:cNvSpPr txBox="1"/>
              <p:nvPr/>
            </p:nvSpPr>
            <p:spPr>
              <a:xfrm>
                <a:off x="3983412" y="3036362"/>
                <a:ext cx="791998" cy="338554"/>
              </a:xfrm>
              <a:prstGeom prst="rect">
                <a:avLst/>
              </a:prstGeom>
              <a:noFill/>
            </p:spPr>
            <p:txBody>
              <a:bodyPr wrap="square" rtlCol="0">
                <a:spAutoFit/>
              </a:bodyPr>
              <a:lstStyle/>
              <a:p>
                <a:r>
                  <a:rPr kumimoji="1" lang="ja-JP" altLang="en-US" sz="1600" dirty="0"/>
                  <a:t>点灯</a:t>
                </a:r>
              </a:p>
            </p:txBody>
          </p:sp>
          <p:sp>
            <p:nvSpPr>
              <p:cNvPr id="65" name="テキスト ボックス 64">
                <a:extLst>
                  <a:ext uri="{FF2B5EF4-FFF2-40B4-BE49-F238E27FC236}">
                    <a16:creationId xmlns:a16="http://schemas.microsoft.com/office/drawing/2014/main" id="{15B222A4-A2D1-4AED-9458-BFB2F162A3DC}"/>
                  </a:ext>
                </a:extLst>
              </p:cNvPr>
              <p:cNvSpPr txBox="1"/>
              <p:nvPr/>
            </p:nvSpPr>
            <p:spPr>
              <a:xfrm>
                <a:off x="714920" y="1035199"/>
                <a:ext cx="791998" cy="338554"/>
              </a:xfrm>
              <a:prstGeom prst="rect">
                <a:avLst/>
              </a:prstGeom>
              <a:noFill/>
            </p:spPr>
            <p:txBody>
              <a:bodyPr wrap="square" rtlCol="0">
                <a:spAutoFit/>
              </a:bodyPr>
              <a:lstStyle/>
              <a:p>
                <a:r>
                  <a:rPr kumimoji="1" lang="ja-JP" altLang="en-US" sz="1600" dirty="0"/>
                  <a:t>離した</a:t>
                </a:r>
              </a:p>
            </p:txBody>
          </p:sp>
          <p:sp>
            <p:nvSpPr>
              <p:cNvPr id="66" name="テキスト ボックス 65">
                <a:extLst>
                  <a:ext uri="{FF2B5EF4-FFF2-40B4-BE49-F238E27FC236}">
                    <a16:creationId xmlns:a16="http://schemas.microsoft.com/office/drawing/2014/main" id="{55815577-ACF9-4D74-A0E0-CBE110E38523}"/>
                  </a:ext>
                </a:extLst>
              </p:cNvPr>
              <p:cNvSpPr txBox="1"/>
              <p:nvPr/>
            </p:nvSpPr>
            <p:spPr>
              <a:xfrm>
                <a:off x="717551" y="1476580"/>
                <a:ext cx="791998" cy="338554"/>
              </a:xfrm>
              <a:prstGeom prst="rect">
                <a:avLst/>
              </a:prstGeom>
              <a:noFill/>
            </p:spPr>
            <p:txBody>
              <a:bodyPr wrap="square" rtlCol="0">
                <a:spAutoFit/>
              </a:bodyPr>
              <a:lstStyle/>
              <a:p>
                <a:r>
                  <a:rPr lang="ja-JP" altLang="en-US" sz="1600" dirty="0"/>
                  <a:t>押した</a:t>
                </a:r>
                <a:endParaRPr kumimoji="1" lang="ja-JP" altLang="en-US" sz="1600" dirty="0"/>
              </a:p>
            </p:txBody>
          </p:sp>
          <p:sp>
            <p:nvSpPr>
              <p:cNvPr id="69" name="テキスト ボックス 68">
                <a:extLst>
                  <a:ext uri="{FF2B5EF4-FFF2-40B4-BE49-F238E27FC236}">
                    <a16:creationId xmlns:a16="http://schemas.microsoft.com/office/drawing/2014/main" id="{02BDE744-E1D1-4A19-89FC-A25494D842B6}"/>
                  </a:ext>
                </a:extLst>
              </p:cNvPr>
              <p:cNvSpPr txBox="1"/>
              <p:nvPr/>
            </p:nvSpPr>
            <p:spPr>
              <a:xfrm>
                <a:off x="764487" y="2463220"/>
                <a:ext cx="791998" cy="338554"/>
              </a:xfrm>
              <a:prstGeom prst="rect">
                <a:avLst/>
              </a:prstGeom>
              <a:noFill/>
            </p:spPr>
            <p:txBody>
              <a:bodyPr wrap="square" rtlCol="0">
                <a:spAutoFit/>
              </a:bodyPr>
              <a:lstStyle/>
              <a:p>
                <a:r>
                  <a:rPr lang="en-US" altLang="ja-JP" sz="1600" dirty="0"/>
                  <a:t>LOW</a:t>
                </a:r>
                <a:endParaRPr kumimoji="1" lang="ja-JP" altLang="en-US" sz="1600" dirty="0"/>
              </a:p>
            </p:txBody>
          </p:sp>
          <p:sp>
            <p:nvSpPr>
              <p:cNvPr id="70" name="テキスト ボックス 69">
                <a:extLst>
                  <a:ext uri="{FF2B5EF4-FFF2-40B4-BE49-F238E27FC236}">
                    <a16:creationId xmlns:a16="http://schemas.microsoft.com/office/drawing/2014/main" id="{0EF9510A-983D-45B8-AC0A-7BAA7D7B1F39}"/>
                  </a:ext>
                </a:extLst>
              </p:cNvPr>
              <p:cNvSpPr txBox="1"/>
              <p:nvPr/>
            </p:nvSpPr>
            <p:spPr>
              <a:xfrm>
                <a:off x="721313" y="1984786"/>
                <a:ext cx="791998" cy="338554"/>
              </a:xfrm>
              <a:prstGeom prst="rect">
                <a:avLst/>
              </a:prstGeom>
              <a:noFill/>
            </p:spPr>
            <p:txBody>
              <a:bodyPr wrap="square" rtlCol="0">
                <a:spAutoFit/>
              </a:bodyPr>
              <a:lstStyle/>
              <a:p>
                <a:r>
                  <a:rPr lang="en-US" altLang="ja-JP" sz="1600" dirty="0"/>
                  <a:t>HIGH</a:t>
                </a:r>
                <a:endParaRPr kumimoji="1" lang="ja-JP" altLang="en-US" sz="1600" dirty="0"/>
              </a:p>
            </p:txBody>
          </p:sp>
          <p:sp>
            <p:nvSpPr>
              <p:cNvPr id="72" name="テキスト ボックス 71">
                <a:extLst>
                  <a:ext uri="{FF2B5EF4-FFF2-40B4-BE49-F238E27FC236}">
                    <a16:creationId xmlns:a16="http://schemas.microsoft.com/office/drawing/2014/main" id="{6BD3689E-1820-4EE7-82CA-1BD6AB0C9AF1}"/>
                  </a:ext>
                </a:extLst>
              </p:cNvPr>
              <p:cNvSpPr txBox="1"/>
              <p:nvPr/>
            </p:nvSpPr>
            <p:spPr>
              <a:xfrm>
                <a:off x="4390580" y="3758560"/>
                <a:ext cx="620693" cy="307777"/>
              </a:xfrm>
              <a:prstGeom prst="rect">
                <a:avLst/>
              </a:prstGeom>
              <a:noFill/>
            </p:spPr>
            <p:txBody>
              <a:bodyPr wrap="square" rtlCol="0">
                <a:spAutoFit/>
              </a:bodyPr>
              <a:lstStyle/>
              <a:p>
                <a:r>
                  <a:rPr kumimoji="1" lang="ja-JP" altLang="en-US" sz="1400" dirty="0"/>
                  <a:t>時間</a:t>
                </a:r>
              </a:p>
            </p:txBody>
          </p:sp>
        </p:grpSp>
      </p:grpSp>
      <p:sp>
        <p:nvSpPr>
          <p:cNvPr id="3" name="テキスト ボックス 2">
            <a:extLst>
              <a:ext uri="{FF2B5EF4-FFF2-40B4-BE49-F238E27FC236}">
                <a16:creationId xmlns:a16="http://schemas.microsoft.com/office/drawing/2014/main" id="{801C91AD-152E-455A-BF82-1CE0357DA60A}"/>
              </a:ext>
            </a:extLst>
          </p:cNvPr>
          <p:cNvSpPr txBox="1"/>
          <p:nvPr/>
        </p:nvSpPr>
        <p:spPr>
          <a:xfrm>
            <a:off x="416496" y="1052736"/>
            <a:ext cx="8640960" cy="1754326"/>
          </a:xfrm>
          <a:prstGeom prst="rect">
            <a:avLst/>
          </a:prstGeom>
          <a:noFill/>
        </p:spPr>
        <p:txBody>
          <a:bodyPr wrap="square" rtlCol="0">
            <a:spAutoFit/>
          </a:bodyPr>
          <a:lstStyle/>
          <a:p>
            <a:r>
              <a:rPr kumimoji="1" lang="ja-JP" altLang="en-US" dirty="0"/>
              <a:t>課題で実施した、以下の動作を</a:t>
            </a:r>
            <a:r>
              <a:rPr kumimoji="1" lang="en-US" altLang="ja-JP" dirty="0"/>
              <a:t>ChatGPT</a:t>
            </a:r>
            <a:r>
              <a:rPr kumimoji="1" lang="ja-JP" altLang="en-US" dirty="0"/>
              <a:t>を使用して、コードを生成する。</a:t>
            </a:r>
            <a:endParaRPr kumimoji="1" lang="en-US" altLang="ja-JP" dirty="0"/>
          </a:p>
          <a:p>
            <a:endParaRPr kumimoji="1" lang="en-US" altLang="ja-JP" dirty="0"/>
          </a:p>
          <a:p>
            <a:r>
              <a:rPr kumimoji="1" lang="ja-JP" altLang="en-US" dirty="0"/>
              <a:t>①最初，</a:t>
            </a:r>
            <a:r>
              <a:rPr kumimoji="1" lang="en-US" altLang="ja-JP" dirty="0"/>
              <a:t>LED</a:t>
            </a:r>
            <a:r>
              <a:rPr kumimoji="1" lang="ja-JP" altLang="en-US" dirty="0"/>
              <a:t>は消灯している状態</a:t>
            </a:r>
            <a:endParaRPr lang="en-US" altLang="ja-JP" dirty="0"/>
          </a:p>
          <a:p>
            <a:r>
              <a:rPr kumimoji="1" lang="ja-JP" altLang="en-US" dirty="0"/>
              <a:t>②タクトスイッチを</a:t>
            </a:r>
            <a:r>
              <a:rPr kumimoji="1" lang="en-US" altLang="ja-JP" dirty="0"/>
              <a:t>1</a:t>
            </a:r>
            <a:r>
              <a:rPr kumimoji="1" lang="ja-JP" altLang="en-US" dirty="0"/>
              <a:t>回押して</a:t>
            </a:r>
            <a:r>
              <a:rPr lang="ja-JP" altLang="en-US" dirty="0"/>
              <a:t>離す→</a:t>
            </a:r>
            <a:r>
              <a:rPr lang="en-US" altLang="ja-JP" dirty="0"/>
              <a:t>LED</a:t>
            </a:r>
            <a:r>
              <a:rPr lang="ja-JP" altLang="en-US" dirty="0"/>
              <a:t>は点灯状態を保持</a:t>
            </a:r>
            <a:endParaRPr kumimoji="1" lang="en-US" altLang="ja-JP" dirty="0"/>
          </a:p>
          <a:p>
            <a:r>
              <a:rPr lang="ja-JP" altLang="en-US" dirty="0"/>
              <a:t>③タクトスイッチをもう一度押して離す→</a:t>
            </a:r>
            <a:r>
              <a:rPr lang="en-US" altLang="ja-JP" dirty="0"/>
              <a:t>LED</a:t>
            </a:r>
            <a:r>
              <a:rPr lang="ja-JP" altLang="en-US" dirty="0"/>
              <a:t>は消灯状態</a:t>
            </a:r>
            <a:endParaRPr kumimoji="1" lang="en-US" altLang="ja-JP" dirty="0"/>
          </a:p>
          <a:p>
            <a:r>
              <a:rPr kumimoji="1" lang="ja-JP" altLang="en-US" dirty="0"/>
              <a:t>④以降，②と③を繰り返す</a:t>
            </a:r>
          </a:p>
        </p:txBody>
      </p:sp>
      <p:sp>
        <p:nvSpPr>
          <p:cNvPr id="7" name="テキスト ボックス 6">
            <a:extLst>
              <a:ext uri="{FF2B5EF4-FFF2-40B4-BE49-F238E27FC236}">
                <a16:creationId xmlns:a16="http://schemas.microsoft.com/office/drawing/2014/main" id="{48CCEEB7-8808-67F5-7398-AE12DFF47426}"/>
              </a:ext>
            </a:extLst>
          </p:cNvPr>
          <p:cNvSpPr txBox="1"/>
          <p:nvPr/>
        </p:nvSpPr>
        <p:spPr>
          <a:xfrm>
            <a:off x="430848" y="3361910"/>
            <a:ext cx="3124287" cy="923330"/>
          </a:xfrm>
          <a:prstGeom prst="rect">
            <a:avLst/>
          </a:prstGeom>
          <a:noFill/>
        </p:spPr>
        <p:txBody>
          <a:bodyPr wrap="square" rtlCol="0">
            <a:spAutoFit/>
          </a:bodyPr>
          <a:lstStyle/>
          <a:p>
            <a:r>
              <a:rPr kumimoji="1" lang="en-US" altLang="ja-JP" dirty="0"/>
              <a:t>※ChatGPT</a:t>
            </a:r>
            <a:r>
              <a:rPr lang="ja-JP" altLang="en-US" dirty="0"/>
              <a:t>で全く別のコードを生成する場合は、左上の</a:t>
            </a:r>
            <a:endParaRPr lang="en-US" altLang="ja-JP" dirty="0"/>
          </a:p>
          <a:p>
            <a:r>
              <a:rPr kumimoji="1" lang="ja-JP" altLang="en-US" dirty="0">
                <a:solidFill>
                  <a:srgbClr val="FF0000"/>
                </a:solidFill>
              </a:rPr>
              <a:t>「</a:t>
            </a:r>
            <a:r>
              <a:rPr kumimoji="1" lang="en-US" altLang="ja-JP" dirty="0">
                <a:solidFill>
                  <a:srgbClr val="FF0000"/>
                </a:solidFill>
              </a:rPr>
              <a:t>New chat</a:t>
            </a:r>
            <a:r>
              <a:rPr kumimoji="1" lang="ja-JP" altLang="en-US" dirty="0">
                <a:solidFill>
                  <a:srgbClr val="FF0000"/>
                </a:solidFill>
              </a:rPr>
              <a:t>」を選択する</a:t>
            </a:r>
          </a:p>
        </p:txBody>
      </p:sp>
    </p:spTree>
    <p:extLst>
      <p:ext uri="{BB962C8B-B14F-4D97-AF65-F5344CB8AC3E}">
        <p14:creationId xmlns:p14="http://schemas.microsoft.com/office/powerpoint/2010/main" val="1326402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D9F94-16DA-49B0-A97B-8AC9A4762C2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DF7CAB94-22CD-4FD4-9D8E-6B2B037AD21B}"/>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42</a:t>
            </a:fld>
            <a:endParaRPr lang="ja-JP" altLang="en-US" dirty="0">
              <a:solidFill>
                <a:schemeClr val="tx1"/>
              </a:solidFill>
            </a:endParaRPr>
          </a:p>
        </p:txBody>
      </p:sp>
      <p:pic>
        <p:nvPicPr>
          <p:cNvPr id="16" name="図 15">
            <a:extLst>
              <a:ext uri="{FF2B5EF4-FFF2-40B4-BE49-F238E27FC236}">
                <a16:creationId xmlns:a16="http://schemas.microsoft.com/office/drawing/2014/main" id="{FC9BBB27-0DC3-FA7C-DA3E-DDA73C874A0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32520" y="733200"/>
            <a:ext cx="6624736" cy="6003668"/>
          </a:xfrm>
          <a:prstGeom prst="rect">
            <a:avLst/>
          </a:prstGeom>
        </p:spPr>
      </p:pic>
    </p:spTree>
    <p:extLst>
      <p:ext uri="{BB962C8B-B14F-4D97-AF65-F5344CB8AC3E}">
        <p14:creationId xmlns:p14="http://schemas.microsoft.com/office/powerpoint/2010/main" val="20373178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D9F94-16DA-49B0-A97B-8AC9A4762C2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DF7CAB94-22CD-4FD4-9D8E-6B2B037AD21B}"/>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43</a:t>
            </a:fld>
            <a:endParaRPr lang="ja-JP" altLang="en-US" dirty="0">
              <a:solidFill>
                <a:schemeClr val="tx1"/>
              </a:solidFill>
            </a:endParaRPr>
          </a:p>
        </p:txBody>
      </p:sp>
      <p:pic>
        <p:nvPicPr>
          <p:cNvPr id="5" name="図 4">
            <a:extLst>
              <a:ext uri="{FF2B5EF4-FFF2-40B4-BE49-F238E27FC236}">
                <a16:creationId xmlns:a16="http://schemas.microsoft.com/office/drawing/2014/main" id="{C4985CFA-10A4-6812-A6EF-28E53F30499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28463" y="1052736"/>
            <a:ext cx="4852607" cy="5112568"/>
          </a:xfrm>
          <a:prstGeom prst="rect">
            <a:avLst/>
          </a:prstGeom>
        </p:spPr>
      </p:pic>
      <p:pic>
        <p:nvPicPr>
          <p:cNvPr id="9" name="図 8">
            <a:extLst>
              <a:ext uri="{FF2B5EF4-FFF2-40B4-BE49-F238E27FC236}">
                <a16:creationId xmlns:a16="http://schemas.microsoft.com/office/drawing/2014/main" id="{7D6CF20B-CD79-E080-BBE0-C5BCFDA4BAA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981069" y="1052736"/>
            <a:ext cx="4797223" cy="4968552"/>
          </a:xfrm>
          <a:prstGeom prst="rect">
            <a:avLst/>
          </a:prstGeom>
        </p:spPr>
      </p:pic>
    </p:spTree>
    <p:extLst>
      <p:ext uri="{BB962C8B-B14F-4D97-AF65-F5344CB8AC3E}">
        <p14:creationId xmlns:p14="http://schemas.microsoft.com/office/powerpoint/2010/main" val="2804853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D9F94-16DA-49B0-A97B-8AC9A4762C2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DF7CAB94-22CD-4FD4-9D8E-6B2B037AD21B}"/>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44</a:t>
            </a:fld>
            <a:endParaRPr lang="ja-JP" altLang="en-US" dirty="0">
              <a:solidFill>
                <a:schemeClr val="tx1"/>
              </a:solidFill>
            </a:endParaRPr>
          </a:p>
        </p:txBody>
      </p:sp>
      <p:pic>
        <p:nvPicPr>
          <p:cNvPr id="6" name="図 5">
            <a:extLst>
              <a:ext uri="{FF2B5EF4-FFF2-40B4-BE49-F238E27FC236}">
                <a16:creationId xmlns:a16="http://schemas.microsoft.com/office/drawing/2014/main" id="{4425C89E-59F6-B51E-3F13-408FCE81DBF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693114" y="2132856"/>
            <a:ext cx="6840759" cy="4501970"/>
          </a:xfrm>
          <a:prstGeom prst="rect">
            <a:avLst/>
          </a:prstGeom>
        </p:spPr>
      </p:pic>
      <p:sp>
        <p:nvSpPr>
          <p:cNvPr id="7" name="テキスト ボックス 6">
            <a:extLst>
              <a:ext uri="{FF2B5EF4-FFF2-40B4-BE49-F238E27FC236}">
                <a16:creationId xmlns:a16="http://schemas.microsoft.com/office/drawing/2014/main" id="{3A4A1A5A-C00D-48E0-B165-1CAEF249D56E}"/>
              </a:ext>
            </a:extLst>
          </p:cNvPr>
          <p:cNvSpPr txBox="1"/>
          <p:nvPr/>
        </p:nvSpPr>
        <p:spPr>
          <a:xfrm>
            <a:off x="632520" y="926333"/>
            <a:ext cx="8712968" cy="646331"/>
          </a:xfrm>
          <a:prstGeom prst="rect">
            <a:avLst/>
          </a:prstGeom>
          <a:noFill/>
        </p:spPr>
        <p:txBody>
          <a:bodyPr wrap="square" rtlCol="0">
            <a:spAutoFit/>
          </a:bodyPr>
          <a:lstStyle/>
          <a:p>
            <a:r>
              <a:rPr lang="ja-JP" altLang="en-US" dirty="0"/>
              <a:t>生成されたコードの意味が分からにところがあれば「・・・はどういう意味？」のように</a:t>
            </a:r>
            <a:endParaRPr lang="en-US" altLang="ja-JP" dirty="0"/>
          </a:p>
          <a:p>
            <a:r>
              <a:rPr lang="ja-JP" altLang="en-US" dirty="0"/>
              <a:t>入力することで、詳細についても表示される</a:t>
            </a:r>
            <a:endParaRPr lang="en-US" altLang="ja-JP" dirty="0"/>
          </a:p>
        </p:txBody>
      </p:sp>
    </p:spTree>
    <p:extLst>
      <p:ext uri="{BB962C8B-B14F-4D97-AF65-F5344CB8AC3E}">
        <p14:creationId xmlns:p14="http://schemas.microsoft.com/office/powerpoint/2010/main" val="2870102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D9F94-16DA-49B0-A97B-8AC9A4762C2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DF7CAB94-22CD-4FD4-9D8E-6B2B037AD21B}"/>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45</a:t>
            </a:fld>
            <a:endParaRPr lang="ja-JP" altLang="en-US" dirty="0">
              <a:solidFill>
                <a:schemeClr val="tx1"/>
              </a:solidFill>
            </a:endParaRPr>
          </a:p>
        </p:txBody>
      </p:sp>
      <p:sp>
        <p:nvSpPr>
          <p:cNvPr id="7" name="テキスト ボックス 6">
            <a:extLst>
              <a:ext uri="{FF2B5EF4-FFF2-40B4-BE49-F238E27FC236}">
                <a16:creationId xmlns:a16="http://schemas.microsoft.com/office/drawing/2014/main" id="{3A4A1A5A-C00D-48E0-B165-1CAEF249D56E}"/>
              </a:ext>
            </a:extLst>
          </p:cNvPr>
          <p:cNvSpPr txBox="1"/>
          <p:nvPr/>
        </p:nvSpPr>
        <p:spPr>
          <a:xfrm>
            <a:off x="632520" y="926333"/>
            <a:ext cx="8712968" cy="923330"/>
          </a:xfrm>
          <a:prstGeom prst="rect">
            <a:avLst/>
          </a:prstGeom>
          <a:noFill/>
        </p:spPr>
        <p:txBody>
          <a:bodyPr wrap="square" rtlCol="0">
            <a:spAutoFit/>
          </a:bodyPr>
          <a:lstStyle/>
          <a:p>
            <a:r>
              <a:rPr lang="ja-JP" altLang="en-US" dirty="0"/>
              <a:t>画像を圧縮する</a:t>
            </a:r>
            <a:endParaRPr lang="en-US" altLang="ja-JP" dirty="0"/>
          </a:p>
          <a:p>
            <a:endParaRPr lang="en-US" altLang="ja-JP" dirty="0"/>
          </a:p>
          <a:p>
            <a:r>
              <a:rPr lang="ja-JP" altLang="en-US" dirty="0"/>
              <a:t>　指定した画像ファイルを圧縮する</a:t>
            </a:r>
            <a:endParaRPr lang="en-US" altLang="ja-JP" dirty="0"/>
          </a:p>
        </p:txBody>
      </p:sp>
      <p:pic>
        <p:nvPicPr>
          <p:cNvPr id="5" name="図 4">
            <a:extLst>
              <a:ext uri="{FF2B5EF4-FFF2-40B4-BE49-F238E27FC236}">
                <a16:creationId xmlns:a16="http://schemas.microsoft.com/office/drawing/2014/main" id="{B1808471-0711-6D35-E2F1-FC3B6E19E88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42518" y="2091782"/>
            <a:ext cx="8173800" cy="3137418"/>
          </a:xfrm>
          <a:prstGeom prst="rect">
            <a:avLst/>
          </a:prstGeom>
        </p:spPr>
      </p:pic>
    </p:spTree>
    <p:extLst>
      <p:ext uri="{BB962C8B-B14F-4D97-AF65-F5344CB8AC3E}">
        <p14:creationId xmlns:p14="http://schemas.microsoft.com/office/powerpoint/2010/main" val="17239971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D9F94-16DA-49B0-A97B-8AC9A4762C2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DF7CAB94-22CD-4FD4-9D8E-6B2B037AD21B}"/>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46</a:t>
            </a:fld>
            <a:endParaRPr lang="ja-JP" altLang="en-US" dirty="0">
              <a:solidFill>
                <a:schemeClr val="tx1"/>
              </a:solidFill>
            </a:endParaRPr>
          </a:p>
        </p:txBody>
      </p:sp>
      <p:sp>
        <p:nvSpPr>
          <p:cNvPr id="7" name="テキスト ボックス 6">
            <a:extLst>
              <a:ext uri="{FF2B5EF4-FFF2-40B4-BE49-F238E27FC236}">
                <a16:creationId xmlns:a16="http://schemas.microsoft.com/office/drawing/2014/main" id="{3A4A1A5A-C00D-48E0-B165-1CAEF249D56E}"/>
              </a:ext>
            </a:extLst>
          </p:cNvPr>
          <p:cNvSpPr txBox="1"/>
          <p:nvPr/>
        </p:nvSpPr>
        <p:spPr>
          <a:xfrm>
            <a:off x="632520" y="926333"/>
            <a:ext cx="8712968" cy="923330"/>
          </a:xfrm>
          <a:prstGeom prst="rect">
            <a:avLst/>
          </a:prstGeom>
          <a:noFill/>
        </p:spPr>
        <p:txBody>
          <a:bodyPr wrap="square" rtlCol="0">
            <a:spAutoFit/>
          </a:bodyPr>
          <a:lstStyle/>
          <a:p>
            <a:r>
              <a:rPr lang="ja-JP" altLang="en-US" dirty="0"/>
              <a:t>画像を圧縮する</a:t>
            </a:r>
            <a:endParaRPr lang="en-US" altLang="ja-JP" dirty="0"/>
          </a:p>
          <a:p>
            <a:endParaRPr lang="en-US" altLang="ja-JP" dirty="0"/>
          </a:p>
          <a:p>
            <a:r>
              <a:rPr lang="ja-JP" altLang="en-US" dirty="0"/>
              <a:t>　指定した画像ファイルを圧縮する</a:t>
            </a:r>
            <a:endParaRPr lang="en-US" altLang="ja-JP" dirty="0"/>
          </a:p>
        </p:txBody>
      </p:sp>
      <p:pic>
        <p:nvPicPr>
          <p:cNvPr id="6" name="図 5">
            <a:extLst>
              <a:ext uri="{FF2B5EF4-FFF2-40B4-BE49-F238E27FC236}">
                <a16:creationId xmlns:a16="http://schemas.microsoft.com/office/drawing/2014/main" id="{2FB5018A-C70A-32B4-7767-EEADC0266BE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28464" y="2091782"/>
            <a:ext cx="5472608" cy="4593082"/>
          </a:xfrm>
          <a:prstGeom prst="rect">
            <a:avLst/>
          </a:prstGeom>
        </p:spPr>
      </p:pic>
      <p:pic>
        <p:nvPicPr>
          <p:cNvPr id="9" name="図 8">
            <a:extLst>
              <a:ext uri="{FF2B5EF4-FFF2-40B4-BE49-F238E27FC236}">
                <a16:creationId xmlns:a16="http://schemas.microsoft.com/office/drawing/2014/main" id="{02196292-98E9-42D7-F7A9-8E7BC0D1DE8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01486" y="2412848"/>
            <a:ext cx="5213299" cy="2032303"/>
          </a:xfrm>
          <a:prstGeom prst="rect">
            <a:avLst/>
          </a:prstGeom>
        </p:spPr>
      </p:pic>
      <p:sp>
        <p:nvSpPr>
          <p:cNvPr id="10" name="正方形/長方形 9">
            <a:extLst>
              <a:ext uri="{FF2B5EF4-FFF2-40B4-BE49-F238E27FC236}">
                <a16:creationId xmlns:a16="http://schemas.microsoft.com/office/drawing/2014/main" id="{10D87BAF-824A-EE96-91E0-0E42AC92922F}"/>
              </a:ext>
            </a:extLst>
          </p:cNvPr>
          <p:cNvSpPr/>
          <p:nvPr/>
        </p:nvSpPr>
        <p:spPr>
          <a:xfrm>
            <a:off x="230575" y="4703878"/>
            <a:ext cx="3394382" cy="79208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7665024-B393-8DB7-CEAA-1773286698FC}"/>
              </a:ext>
            </a:extLst>
          </p:cNvPr>
          <p:cNvSpPr txBox="1"/>
          <p:nvPr/>
        </p:nvSpPr>
        <p:spPr>
          <a:xfrm>
            <a:off x="3869496" y="4696214"/>
            <a:ext cx="5908040" cy="1754326"/>
          </a:xfrm>
          <a:prstGeom prst="rect">
            <a:avLst/>
          </a:prstGeom>
          <a:solidFill>
            <a:schemeClr val="bg1"/>
          </a:solidFill>
        </p:spPr>
        <p:txBody>
          <a:bodyPr wrap="square" rtlCol="0">
            <a:spAutoFit/>
          </a:bodyPr>
          <a:lstStyle/>
          <a:p>
            <a:r>
              <a:rPr kumimoji="1" lang="ja-JP" altLang="en-US" dirty="0"/>
              <a:t>画像ファイルのパスは、ファイルを右クリックし、</a:t>
            </a:r>
            <a:endParaRPr kumimoji="1" lang="en-US" altLang="ja-JP" dirty="0"/>
          </a:p>
          <a:p>
            <a:r>
              <a:rPr kumimoji="1" lang="ja-JP" altLang="en-US" dirty="0"/>
              <a:t>「パスをコピーする」を選択</a:t>
            </a:r>
            <a:endParaRPr kumimoji="1" lang="en-US" altLang="ja-JP" dirty="0"/>
          </a:p>
          <a:p>
            <a:r>
              <a:rPr kumimoji="1" lang="ja-JP" altLang="en-US" dirty="0"/>
              <a:t>出力先は</a:t>
            </a:r>
            <a:r>
              <a:rPr kumimoji="1" lang="en-US" altLang="ja-JP" dirty="0"/>
              <a:t>test</a:t>
            </a:r>
            <a:r>
              <a:rPr kumimoji="1" lang="ja-JP" altLang="en-US" dirty="0"/>
              <a:t>フォルダにする</a:t>
            </a:r>
            <a:endParaRPr kumimoji="1" lang="en-US" altLang="ja-JP" dirty="0"/>
          </a:p>
          <a:p>
            <a:r>
              <a:rPr lang="en-US" altLang="ja-JP" dirty="0" err="1"/>
              <a:t>Input_file</a:t>
            </a:r>
            <a:r>
              <a:rPr lang="en-US" altLang="ja-JP" dirty="0"/>
              <a:t>=“/home/pi/Desktop/test/IMG_5277.JPG”</a:t>
            </a:r>
          </a:p>
          <a:p>
            <a:r>
              <a:rPr lang="en-US" altLang="ja-JP" dirty="0" err="1"/>
              <a:t>output_file</a:t>
            </a:r>
            <a:r>
              <a:rPr lang="en-US" altLang="ja-JP" dirty="0"/>
              <a:t>=“/home/pi/Desktop/test/output_image.jpg”</a:t>
            </a:r>
          </a:p>
          <a:p>
            <a:endParaRPr kumimoji="1" lang="ja-JP" altLang="en-US" dirty="0"/>
          </a:p>
        </p:txBody>
      </p:sp>
    </p:spTree>
    <p:extLst>
      <p:ext uri="{BB962C8B-B14F-4D97-AF65-F5344CB8AC3E}">
        <p14:creationId xmlns:p14="http://schemas.microsoft.com/office/powerpoint/2010/main" val="14662319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D9F94-16DA-49B0-A97B-8AC9A4762C2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DF7CAB94-22CD-4FD4-9D8E-6B2B037AD21B}"/>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47</a:t>
            </a:fld>
            <a:endParaRPr lang="ja-JP" altLang="en-US" dirty="0">
              <a:solidFill>
                <a:schemeClr val="tx1"/>
              </a:solidFill>
            </a:endParaRPr>
          </a:p>
        </p:txBody>
      </p:sp>
      <p:sp>
        <p:nvSpPr>
          <p:cNvPr id="7" name="テキスト ボックス 6">
            <a:extLst>
              <a:ext uri="{FF2B5EF4-FFF2-40B4-BE49-F238E27FC236}">
                <a16:creationId xmlns:a16="http://schemas.microsoft.com/office/drawing/2014/main" id="{3A4A1A5A-C00D-48E0-B165-1CAEF249D56E}"/>
              </a:ext>
            </a:extLst>
          </p:cNvPr>
          <p:cNvSpPr txBox="1"/>
          <p:nvPr/>
        </p:nvSpPr>
        <p:spPr>
          <a:xfrm>
            <a:off x="632520" y="926333"/>
            <a:ext cx="8712968" cy="923330"/>
          </a:xfrm>
          <a:prstGeom prst="rect">
            <a:avLst/>
          </a:prstGeom>
          <a:noFill/>
        </p:spPr>
        <p:txBody>
          <a:bodyPr wrap="square" rtlCol="0">
            <a:spAutoFit/>
          </a:bodyPr>
          <a:lstStyle/>
          <a:p>
            <a:r>
              <a:rPr lang="ja-JP" altLang="en-US" dirty="0"/>
              <a:t>画像を圧縮する</a:t>
            </a:r>
            <a:endParaRPr lang="en-US" altLang="ja-JP" dirty="0"/>
          </a:p>
          <a:p>
            <a:endParaRPr lang="en-US" altLang="ja-JP" dirty="0"/>
          </a:p>
          <a:p>
            <a:r>
              <a:rPr lang="ja-JP" altLang="en-US" dirty="0"/>
              <a:t>　指定した画像ファイルを圧縮する</a:t>
            </a:r>
            <a:endParaRPr lang="en-US" altLang="ja-JP" dirty="0"/>
          </a:p>
        </p:txBody>
      </p:sp>
      <p:pic>
        <p:nvPicPr>
          <p:cNvPr id="5" name="図 4">
            <a:extLst>
              <a:ext uri="{FF2B5EF4-FFF2-40B4-BE49-F238E27FC236}">
                <a16:creationId xmlns:a16="http://schemas.microsoft.com/office/drawing/2014/main" id="{48031CD0-CF6B-1AA1-D79B-3B06178F066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92560" y="2091782"/>
            <a:ext cx="8279134" cy="4001514"/>
          </a:xfrm>
          <a:prstGeom prst="rect">
            <a:avLst/>
          </a:prstGeom>
        </p:spPr>
      </p:pic>
      <p:sp>
        <p:nvSpPr>
          <p:cNvPr id="8" name="正方形/長方形 7">
            <a:extLst>
              <a:ext uri="{FF2B5EF4-FFF2-40B4-BE49-F238E27FC236}">
                <a16:creationId xmlns:a16="http://schemas.microsoft.com/office/drawing/2014/main" id="{F03B1E1D-4F0B-F54D-5958-AA1D14E1FCFB}"/>
              </a:ext>
            </a:extLst>
          </p:cNvPr>
          <p:cNvSpPr/>
          <p:nvPr/>
        </p:nvSpPr>
        <p:spPr>
          <a:xfrm>
            <a:off x="3656856" y="3573016"/>
            <a:ext cx="3456384" cy="28803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49A32D3E-F7DE-60C7-BE03-67F202A85066}"/>
              </a:ext>
            </a:extLst>
          </p:cNvPr>
          <p:cNvSpPr/>
          <p:nvPr/>
        </p:nvSpPr>
        <p:spPr>
          <a:xfrm>
            <a:off x="3656856" y="4365104"/>
            <a:ext cx="3456384" cy="28803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A83D221-63F1-2D70-3108-17F93F7FA32F}"/>
              </a:ext>
            </a:extLst>
          </p:cNvPr>
          <p:cNvSpPr txBox="1"/>
          <p:nvPr/>
        </p:nvSpPr>
        <p:spPr>
          <a:xfrm>
            <a:off x="4962594" y="4710589"/>
            <a:ext cx="4824536" cy="369332"/>
          </a:xfrm>
          <a:prstGeom prst="rect">
            <a:avLst/>
          </a:prstGeom>
          <a:noFill/>
        </p:spPr>
        <p:txBody>
          <a:bodyPr wrap="square" rtlCol="0">
            <a:spAutoFit/>
          </a:bodyPr>
          <a:lstStyle/>
          <a:p>
            <a:r>
              <a:rPr kumimoji="1" lang="ja-JP" altLang="en-US" dirty="0"/>
              <a:t>圧縮できている</a:t>
            </a:r>
          </a:p>
        </p:txBody>
      </p:sp>
    </p:spTree>
    <p:extLst>
      <p:ext uri="{BB962C8B-B14F-4D97-AF65-F5344CB8AC3E}">
        <p14:creationId xmlns:p14="http://schemas.microsoft.com/office/powerpoint/2010/main" val="3023994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D9F94-16DA-49B0-A97B-8AC9A4762C2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DF7CAB94-22CD-4FD4-9D8E-6B2B037AD21B}"/>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48</a:t>
            </a:fld>
            <a:endParaRPr lang="ja-JP" altLang="en-US" dirty="0">
              <a:solidFill>
                <a:schemeClr val="tx1"/>
              </a:solidFill>
            </a:endParaRPr>
          </a:p>
        </p:txBody>
      </p:sp>
      <p:sp>
        <p:nvSpPr>
          <p:cNvPr id="7" name="テキスト ボックス 6">
            <a:extLst>
              <a:ext uri="{FF2B5EF4-FFF2-40B4-BE49-F238E27FC236}">
                <a16:creationId xmlns:a16="http://schemas.microsoft.com/office/drawing/2014/main" id="{3A4A1A5A-C00D-48E0-B165-1CAEF249D56E}"/>
              </a:ext>
            </a:extLst>
          </p:cNvPr>
          <p:cNvSpPr txBox="1"/>
          <p:nvPr/>
        </p:nvSpPr>
        <p:spPr>
          <a:xfrm>
            <a:off x="632520" y="926333"/>
            <a:ext cx="8712968" cy="923330"/>
          </a:xfrm>
          <a:prstGeom prst="rect">
            <a:avLst/>
          </a:prstGeom>
          <a:noFill/>
        </p:spPr>
        <p:txBody>
          <a:bodyPr wrap="square" rtlCol="0">
            <a:spAutoFit/>
          </a:bodyPr>
          <a:lstStyle/>
          <a:p>
            <a:r>
              <a:rPr lang="ja-JP" altLang="en-US" dirty="0"/>
              <a:t>画像をモノクロにする</a:t>
            </a:r>
            <a:endParaRPr lang="en-US" altLang="ja-JP" dirty="0"/>
          </a:p>
          <a:p>
            <a:endParaRPr lang="en-US" altLang="ja-JP" dirty="0"/>
          </a:p>
          <a:p>
            <a:r>
              <a:rPr lang="ja-JP" altLang="en-US" dirty="0"/>
              <a:t>　指定した画像ファイルをモノクロにする</a:t>
            </a:r>
            <a:endParaRPr lang="en-US" altLang="ja-JP" dirty="0"/>
          </a:p>
        </p:txBody>
      </p:sp>
      <p:pic>
        <p:nvPicPr>
          <p:cNvPr id="6" name="図 5">
            <a:extLst>
              <a:ext uri="{FF2B5EF4-FFF2-40B4-BE49-F238E27FC236}">
                <a16:creationId xmlns:a16="http://schemas.microsoft.com/office/drawing/2014/main" id="{3F659CE2-9471-F74F-B0BA-6EA84ED7431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20552" y="2091781"/>
            <a:ext cx="7460348" cy="3839885"/>
          </a:xfrm>
          <a:prstGeom prst="rect">
            <a:avLst/>
          </a:prstGeom>
        </p:spPr>
      </p:pic>
    </p:spTree>
    <p:extLst>
      <p:ext uri="{BB962C8B-B14F-4D97-AF65-F5344CB8AC3E}">
        <p14:creationId xmlns:p14="http://schemas.microsoft.com/office/powerpoint/2010/main" val="19865942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D9F94-16DA-49B0-A97B-8AC9A4762C2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DF7CAB94-22CD-4FD4-9D8E-6B2B037AD21B}"/>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49</a:t>
            </a:fld>
            <a:endParaRPr lang="ja-JP" altLang="en-US" dirty="0">
              <a:solidFill>
                <a:schemeClr val="tx1"/>
              </a:solidFill>
            </a:endParaRPr>
          </a:p>
        </p:txBody>
      </p:sp>
      <p:sp>
        <p:nvSpPr>
          <p:cNvPr id="7" name="テキスト ボックス 6">
            <a:extLst>
              <a:ext uri="{FF2B5EF4-FFF2-40B4-BE49-F238E27FC236}">
                <a16:creationId xmlns:a16="http://schemas.microsoft.com/office/drawing/2014/main" id="{3A4A1A5A-C00D-48E0-B165-1CAEF249D56E}"/>
              </a:ext>
            </a:extLst>
          </p:cNvPr>
          <p:cNvSpPr txBox="1"/>
          <p:nvPr/>
        </p:nvSpPr>
        <p:spPr>
          <a:xfrm>
            <a:off x="632520" y="926333"/>
            <a:ext cx="8712968" cy="923330"/>
          </a:xfrm>
          <a:prstGeom prst="rect">
            <a:avLst/>
          </a:prstGeom>
          <a:noFill/>
        </p:spPr>
        <p:txBody>
          <a:bodyPr wrap="square" rtlCol="0">
            <a:spAutoFit/>
          </a:bodyPr>
          <a:lstStyle/>
          <a:p>
            <a:r>
              <a:rPr lang="ja-JP" altLang="en-US" dirty="0"/>
              <a:t>画像をモノクロにする</a:t>
            </a:r>
            <a:endParaRPr lang="en-US" altLang="ja-JP" dirty="0"/>
          </a:p>
          <a:p>
            <a:endParaRPr lang="en-US" altLang="ja-JP" dirty="0"/>
          </a:p>
          <a:p>
            <a:r>
              <a:rPr lang="ja-JP" altLang="en-US" dirty="0"/>
              <a:t>　指定した画像ファイルをモノクロにする</a:t>
            </a:r>
            <a:endParaRPr lang="en-US" altLang="ja-JP" dirty="0"/>
          </a:p>
        </p:txBody>
      </p:sp>
      <p:pic>
        <p:nvPicPr>
          <p:cNvPr id="12" name="図 11">
            <a:extLst>
              <a:ext uri="{FF2B5EF4-FFF2-40B4-BE49-F238E27FC236}">
                <a16:creationId xmlns:a16="http://schemas.microsoft.com/office/drawing/2014/main" id="{F778AAAF-7E26-BE4D-3829-1E1625FF8C8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28464" y="2084560"/>
            <a:ext cx="6336704" cy="4543772"/>
          </a:xfrm>
          <a:prstGeom prst="rect">
            <a:avLst/>
          </a:prstGeom>
        </p:spPr>
      </p:pic>
      <p:pic>
        <p:nvPicPr>
          <p:cNvPr id="13" name="図 12">
            <a:extLst>
              <a:ext uri="{FF2B5EF4-FFF2-40B4-BE49-F238E27FC236}">
                <a16:creationId xmlns:a16="http://schemas.microsoft.com/office/drawing/2014/main" id="{EE5EFDAD-497A-DB67-6365-7BC0CD32077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668132" y="2372110"/>
            <a:ext cx="5109404" cy="1656184"/>
          </a:xfrm>
          <a:prstGeom prst="rect">
            <a:avLst/>
          </a:prstGeom>
        </p:spPr>
      </p:pic>
      <p:sp>
        <p:nvSpPr>
          <p:cNvPr id="14" name="正方形/長方形 13">
            <a:extLst>
              <a:ext uri="{FF2B5EF4-FFF2-40B4-BE49-F238E27FC236}">
                <a16:creationId xmlns:a16="http://schemas.microsoft.com/office/drawing/2014/main" id="{5C25BB1A-1FD8-C956-AA43-0C6F143A6E5A}"/>
              </a:ext>
            </a:extLst>
          </p:cNvPr>
          <p:cNvSpPr/>
          <p:nvPr/>
        </p:nvSpPr>
        <p:spPr>
          <a:xfrm>
            <a:off x="312780" y="4941168"/>
            <a:ext cx="3556715" cy="86409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84F82C01-AEAC-0349-BE07-3B973C0BC3CE}"/>
              </a:ext>
            </a:extLst>
          </p:cNvPr>
          <p:cNvSpPr txBox="1"/>
          <p:nvPr/>
        </p:nvSpPr>
        <p:spPr>
          <a:xfrm>
            <a:off x="3869496" y="4696214"/>
            <a:ext cx="5908040" cy="1754326"/>
          </a:xfrm>
          <a:prstGeom prst="rect">
            <a:avLst/>
          </a:prstGeom>
          <a:solidFill>
            <a:schemeClr val="bg1"/>
          </a:solidFill>
        </p:spPr>
        <p:txBody>
          <a:bodyPr wrap="square" rtlCol="0">
            <a:spAutoFit/>
          </a:bodyPr>
          <a:lstStyle/>
          <a:p>
            <a:r>
              <a:rPr kumimoji="1" lang="ja-JP" altLang="en-US" dirty="0"/>
              <a:t>画像ファイルのパスは、ファイルを右クリックし、「パスをコピーする」を選択</a:t>
            </a:r>
            <a:endParaRPr kumimoji="1" lang="en-US" altLang="ja-JP" dirty="0"/>
          </a:p>
          <a:p>
            <a:r>
              <a:rPr kumimoji="1" lang="ja-JP" altLang="en-US" dirty="0"/>
              <a:t>出力先は</a:t>
            </a:r>
            <a:r>
              <a:rPr kumimoji="1" lang="en-US" altLang="ja-JP" dirty="0"/>
              <a:t>test</a:t>
            </a:r>
            <a:r>
              <a:rPr kumimoji="1" lang="ja-JP" altLang="en-US" dirty="0"/>
              <a:t>フォルダにする</a:t>
            </a:r>
            <a:endParaRPr kumimoji="1" lang="en-US" altLang="ja-JP" dirty="0"/>
          </a:p>
          <a:p>
            <a:r>
              <a:rPr lang="en-US" altLang="ja-JP" dirty="0" err="1"/>
              <a:t>Input_file</a:t>
            </a:r>
            <a:r>
              <a:rPr lang="en-US" altLang="ja-JP" dirty="0"/>
              <a:t>=“/home/pi/Desktop/test/IMG_5277.JPG”</a:t>
            </a:r>
          </a:p>
          <a:p>
            <a:r>
              <a:rPr lang="en-US" altLang="ja-JP" dirty="0" err="1"/>
              <a:t>output_file</a:t>
            </a:r>
            <a:r>
              <a:rPr lang="en-US" altLang="ja-JP" dirty="0"/>
              <a:t>=“/home/pi/Desktop/test/</a:t>
            </a:r>
            <a:r>
              <a:rPr lang="en-US" altLang="ja-JP" dirty="0" err="1"/>
              <a:t>output_image</a:t>
            </a:r>
            <a:r>
              <a:rPr lang="ja-JP" altLang="en-US" dirty="0"/>
              <a:t>２</a:t>
            </a:r>
            <a:r>
              <a:rPr lang="en-US" altLang="ja-JP" dirty="0"/>
              <a:t>.jpg”</a:t>
            </a:r>
          </a:p>
          <a:p>
            <a:endParaRPr kumimoji="1" lang="ja-JP" altLang="en-US" dirty="0"/>
          </a:p>
        </p:txBody>
      </p:sp>
    </p:spTree>
    <p:extLst>
      <p:ext uri="{BB962C8B-B14F-4D97-AF65-F5344CB8AC3E}">
        <p14:creationId xmlns:p14="http://schemas.microsoft.com/office/powerpoint/2010/main" val="176500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E4FAC6-96AD-4D66-AA75-7A37C181CBB8}"/>
              </a:ext>
            </a:extLst>
          </p:cNvPr>
          <p:cNvSpPr>
            <a:spLocks noGrp="1"/>
          </p:cNvSpPr>
          <p:nvPr>
            <p:ph type="title"/>
          </p:nvPr>
        </p:nvSpPr>
        <p:spPr/>
        <p:txBody>
          <a:bodyPr/>
          <a:lstStyle/>
          <a:p>
            <a:r>
              <a:rPr kumimoji="1" lang="en-US" altLang="ja-JP" dirty="0"/>
              <a:t>Raspberry Pi</a:t>
            </a:r>
            <a:r>
              <a:rPr kumimoji="1" lang="ja-JP" altLang="en-US" dirty="0"/>
              <a:t>の特徴</a:t>
            </a:r>
          </a:p>
        </p:txBody>
      </p:sp>
      <p:sp>
        <p:nvSpPr>
          <p:cNvPr id="4" name="スライド番号プレースホルダー 3">
            <a:extLst>
              <a:ext uri="{FF2B5EF4-FFF2-40B4-BE49-F238E27FC236}">
                <a16:creationId xmlns:a16="http://schemas.microsoft.com/office/drawing/2014/main" id="{17C38704-4CA4-49D8-8D10-FC9DCBED753F}"/>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5</a:t>
            </a:fld>
            <a:endParaRPr lang="ja-JP" altLang="en-US" dirty="0">
              <a:solidFill>
                <a:schemeClr val="tx1"/>
              </a:solidFill>
            </a:endParaRPr>
          </a:p>
        </p:txBody>
      </p:sp>
      <p:sp>
        <p:nvSpPr>
          <p:cNvPr id="5" name="テキスト ボックス 4">
            <a:extLst>
              <a:ext uri="{FF2B5EF4-FFF2-40B4-BE49-F238E27FC236}">
                <a16:creationId xmlns:a16="http://schemas.microsoft.com/office/drawing/2014/main" id="{73C37195-DB0D-46B5-BFA0-A39B5EFB3F07}"/>
              </a:ext>
            </a:extLst>
          </p:cNvPr>
          <p:cNvSpPr txBox="1"/>
          <p:nvPr/>
        </p:nvSpPr>
        <p:spPr>
          <a:xfrm>
            <a:off x="344488" y="1052736"/>
            <a:ext cx="9217024" cy="4062651"/>
          </a:xfrm>
          <a:prstGeom prst="rect">
            <a:avLst/>
          </a:prstGeom>
          <a:noFill/>
        </p:spPr>
        <p:txBody>
          <a:bodyPr wrap="square" rtlCol="0">
            <a:spAutoFit/>
          </a:bodyPr>
          <a:lstStyle/>
          <a:p>
            <a:r>
              <a:rPr lang="ja-JP" altLang="en-US" sz="2000" u="sng" dirty="0"/>
              <a:t>①</a:t>
            </a:r>
            <a:r>
              <a:rPr kumimoji="1" lang="ja-JP" altLang="en-US" sz="2000" u="sng" dirty="0"/>
              <a:t>ハードウェアとつなげやすい</a:t>
            </a:r>
            <a:endParaRPr kumimoji="1" lang="en-US" altLang="ja-JP" sz="2000" u="sng" dirty="0"/>
          </a:p>
          <a:p>
            <a:r>
              <a:rPr lang="ja-JP" altLang="en-US" dirty="0"/>
              <a:t>　「</a:t>
            </a:r>
            <a:r>
              <a:rPr lang="en-US" altLang="ja-JP" dirty="0"/>
              <a:t>GPIO</a:t>
            </a:r>
            <a:r>
              <a:rPr lang="ja-JP" altLang="en-US" dirty="0"/>
              <a:t>（</a:t>
            </a:r>
            <a:r>
              <a:rPr lang="en-US" altLang="ja-JP" dirty="0"/>
              <a:t>General-Purpose </a:t>
            </a:r>
            <a:r>
              <a:rPr lang="en-US" altLang="ja-JP" dirty="0" err="1"/>
              <a:t>Input/Output</a:t>
            </a:r>
            <a:r>
              <a:rPr lang="ja-JP" altLang="en-US" dirty="0"/>
              <a:t>）」と呼ばれるピンがあり，ここにセンサや</a:t>
            </a:r>
            <a:r>
              <a:rPr lang="en-US" altLang="ja-JP" dirty="0"/>
              <a:t>LED</a:t>
            </a:r>
            <a:r>
              <a:rPr lang="ja-JP" altLang="en-US" dirty="0"/>
              <a:t>など様々な電子部品を接続して，プログラムにより直接制御できる。</a:t>
            </a:r>
            <a:endParaRPr lang="en-US" altLang="ja-JP" dirty="0"/>
          </a:p>
          <a:p>
            <a:endParaRPr kumimoji="1" lang="en-US" altLang="ja-JP" dirty="0"/>
          </a:p>
          <a:p>
            <a:r>
              <a:rPr lang="ja-JP" altLang="en-US" sz="2000" u="sng" dirty="0"/>
              <a:t>②</a:t>
            </a:r>
            <a:r>
              <a:rPr lang="en-US" altLang="ja-JP" sz="2000" u="sng" dirty="0"/>
              <a:t>OS</a:t>
            </a:r>
            <a:r>
              <a:rPr lang="ja-JP" altLang="en-US" sz="2000" u="sng" dirty="0"/>
              <a:t>は</a:t>
            </a:r>
            <a:r>
              <a:rPr lang="en-US" altLang="ja-JP" sz="2000" u="sng" dirty="0"/>
              <a:t>Linux</a:t>
            </a:r>
            <a:r>
              <a:rPr lang="ja-JP" altLang="en-US" sz="2000" u="sng" dirty="0"/>
              <a:t>ベースのものが多く，プログラミングの学習環境として適している</a:t>
            </a:r>
            <a:endParaRPr lang="en-US" altLang="ja-JP" sz="2000" u="sng" dirty="0"/>
          </a:p>
          <a:p>
            <a:r>
              <a:rPr kumimoji="1" lang="ja-JP" altLang="en-US" dirty="0"/>
              <a:t>　</a:t>
            </a:r>
            <a:r>
              <a:rPr kumimoji="1" lang="en-US" altLang="ja-JP" dirty="0"/>
              <a:t>Linux</a:t>
            </a:r>
            <a:r>
              <a:rPr kumimoji="1" lang="ja-JP" altLang="en-US" dirty="0"/>
              <a:t>系</a:t>
            </a:r>
            <a:r>
              <a:rPr kumimoji="1" lang="en-US" altLang="ja-JP" dirty="0"/>
              <a:t>OS</a:t>
            </a:r>
            <a:r>
              <a:rPr kumimoji="1" lang="ja-JP" altLang="en-US" dirty="0"/>
              <a:t>は，最初からプログラミングの開発環境が導入されていることが多いため，プログラミングの環境に適している。</a:t>
            </a:r>
            <a:r>
              <a:rPr lang="ja-JP" altLang="en-US" dirty="0"/>
              <a:t>インターネット上から</a:t>
            </a:r>
            <a:r>
              <a:rPr lang="en-US" altLang="ja-JP" dirty="0"/>
              <a:t>OS(Linux)</a:t>
            </a:r>
            <a:r>
              <a:rPr lang="ja-JP" altLang="en-US" dirty="0"/>
              <a:t>を無料でインストールできる。</a:t>
            </a:r>
            <a:endParaRPr kumimoji="1" lang="en-US" altLang="ja-JP" dirty="0"/>
          </a:p>
          <a:p>
            <a:endParaRPr lang="en-US" altLang="ja-JP" dirty="0"/>
          </a:p>
          <a:p>
            <a:r>
              <a:rPr lang="ja-JP" altLang="en-US" sz="2000" u="sng" dirty="0"/>
              <a:t>③</a:t>
            </a:r>
            <a:r>
              <a:rPr kumimoji="1" lang="ja-JP" altLang="en-US" sz="2000" u="sng" dirty="0"/>
              <a:t>安価で小型・省電力であること</a:t>
            </a:r>
            <a:endParaRPr kumimoji="1" lang="en-US" altLang="ja-JP" sz="2000" u="sng" dirty="0"/>
          </a:p>
          <a:p>
            <a:r>
              <a:rPr lang="ja-JP" altLang="en-US" dirty="0"/>
              <a:t>　</a:t>
            </a:r>
            <a:r>
              <a:rPr lang="en-US" altLang="ja-JP" dirty="0">
                <a:solidFill>
                  <a:schemeClr val="bg1">
                    <a:lumMod val="75000"/>
                  </a:schemeClr>
                </a:solidFill>
              </a:rPr>
              <a:t>Raspberry Pi</a:t>
            </a:r>
            <a:r>
              <a:rPr lang="ja-JP" altLang="en-US" dirty="0">
                <a:solidFill>
                  <a:schemeClr val="bg1">
                    <a:lumMod val="75000"/>
                  </a:schemeClr>
                </a:solidFill>
              </a:rPr>
              <a:t>本体のみの価格は</a:t>
            </a:r>
            <a:r>
              <a:rPr lang="en-US" altLang="ja-JP" dirty="0">
                <a:solidFill>
                  <a:schemeClr val="bg1">
                    <a:lumMod val="75000"/>
                  </a:schemeClr>
                </a:solidFill>
              </a:rPr>
              <a:t>5000</a:t>
            </a:r>
            <a:r>
              <a:rPr lang="ja-JP" altLang="en-US" dirty="0">
                <a:solidFill>
                  <a:schemeClr val="bg1">
                    <a:lumMod val="75000"/>
                  </a:schemeClr>
                </a:solidFill>
              </a:rPr>
              <a:t>～</a:t>
            </a:r>
            <a:r>
              <a:rPr lang="en-US" altLang="ja-JP" dirty="0">
                <a:solidFill>
                  <a:schemeClr val="bg1">
                    <a:lumMod val="75000"/>
                  </a:schemeClr>
                </a:solidFill>
              </a:rPr>
              <a:t>6000</a:t>
            </a:r>
            <a:r>
              <a:rPr lang="ja-JP" altLang="en-US" dirty="0">
                <a:solidFill>
                  <a:schemeClr val="bg1">
                    <a:lumMod val="75000"/>
                  </a:schemeClr>
                </a:solidFill>
              </a:rPr>
              <a:t>円前後であり，壊れた場合でも代替品を購入</a:t>
            </a:r>
            <a:br>
              <a:rPr lang="en-US" altLang="ja-JP" dirty="0">
                <a:solidFill>
                  <a:schemeClr val="bg1">
                    <a:lumMod val="75000"/>
                  </a:schemeClr>
                </a:solidFill>
              </a:rPr>
            </a:br>
            <a:r>
              <a:rPr lang="ja-JP" altLang="en-US" dirty="0">
                <a:solidFill>
                  <a:schemeClr val="bg1">
                    <a:lumMod val="75000"/>
                  </a:schemeClr>
                </a:solidFill>
              </a:rPr>
              <a:t>することが比較的容易である。</a:t>
            </a:r>
            <a:endParaRPr lang="en-US" altLang="ja-JP" dirty="0">
              <a:solidFill>
                <a:schemeClr val="bg1">
                  <a:lumMod val="75000"/>
                </a:schemeClr>
              </a:solidFill>
            </a:endParaRPr>
          </a:p>
          <a:p>
            <a:r>
              <a:rPr lang="ja-JP" altLang="en-US" dirty="0"/>
              <a:t>　</a:t>
            </a:r>
            <a:r>
              <a:rPr lang="en-US" altLang="ja-JP" dirty="0"/>
              <a:t>Raspberry Pi</a:t>
            </a:r>
            <a:r>
              <a:rPr lang="ja-JP" altLang="en-US" dirty="0"/>
              <a:t>のバージョンによるが消費電力は数</a:t>
            </a:r>
            <a:r>
              <a:rPr lang="en-US" altLang="ja-JP" dirty="0"/>
              <a:t>W</a:t>
            </a:r>
            <a:r>
              <a:rPr lang="ja-JP" altLang="en-US" dirty="0"/>
              <a:t>程度である。通常のコンピュータは</a:t>
            </a:r>
            <a:br>
              <a:rPr lang="en-US" altLang="ja-JP" dirty="0"/>
            </a:br>
            <a:r>
              <a:rPr lang="ja-JP" altLang="en-US" dirty="0"/>
              <a:t>数十</a:t>
            </a:r>
            <a:r>
              <a:rPr lang="en-US" altLang="ja-JP" dirty="0"/>
              <a:t>W</a:t>
            </a:r>
            <a:r>
              <a:rPr lang="ja-JP" altLang="en-US" dirty="0"/>
              <a:t>の電力を消費するため，消費電力が</a:t>
            </a:r>
            <a:r>
              <a:rPr lang="en-US" altLang="ja-JP" dirty="0"/>
              <a:t>1</a:t>
            </a:r>
            <a:r>
              <a:rPr lang="ja-JP" altLang="en-US" dirty="0"/>
              <a:t>桁小さい。</a:t>
            </a:r>
            <a:endParaRPr lang="en-US" altLang="ja-JP" dirty="0"/>
          </a:p>
          <a:p>
            <a:endParaRPr kumimoji="1" lang="en-US" altLang="ja-JP" dirty="0"/>
          </a:p>
        </p:txBody>
      </p:sp>
    </p:spTree>
    <p:extLst>
      <p:ext uri="{BB962C8B-B14F-4D97-AF65-F5344CB8AC3E}">
        <p14:creationId xmlns:p14="http://schemas.microsoft.com/office/powerpoint/2010/main" val="30725059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D9F94-16DA-49B0-A97B-8AC9A4762C2E}"/>
              </a:ext>
            </a:extLst>
          </p:cNvPr>
          <p:cNvSpPr>
            <a:spLocks noGrp="1"/>
          </p:cNvSpPr>
          <p:nvPr>
            <p:ph type="title"/>
          </p:nvPr>
        </p:nvSpPr>
        <p:spPr/>
        <p:txBody>
          <a:bodyPr/>
          <a:lstStyle/>
          <a:p>
            <a:r>
              <a:rPr lang="ja-JP" altLang="en-US" dirty="0"/>
              <a:t>（紹介）</a:t>
            </a:r>
            <a:r>
              <a:rPr lang="en-US" altLang="ja-JP" dirty="0"/>
              <a:t>ChatGPT</a:t>
            </a:r>
            <a:endParaRPr kumimoji="1" lang="ja-JP" altLang="en-US" dirty="0"/>
          </a:p>
        </p:txBody>
      </p:sp>
      <p:sp>
        <p:nvSpPr>
          <p:cNvPr id="4" name="スライド番号プレースホルダー 3">
            <a:extLst>
              <a:ext uri="{FF2B5EF4-FFF2-40B4-BE49-F238E27FC236}">
                <a16:creationId xmlns:a16="http://schemas.microsoft.com/office/drawing/2014/main" id="{DF7CAB94-22CD-4FD4-9D8E-6B2B037AD21B}"/>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50</a:t>
            </a:fld>
            <a:endParaRPr lang="ja-JP" altLang="en-US" dirty="0">
              <a:solidFill>
                <a:schemeClr val="tx1"/>
              </a:solidFill>
            </a:endParaRPr>
          </a:p>
        </p:txBody>
      </p:sp>
      <p:sp>
        <p:nvSpPr>
          <p:cNvPr id="7" name="テキスト ボックス 6">
            <a:extLst>
              <a:ext uri="{FF2B5EF4-FFF2-40B4-BE49-F238E27FC236}">
                <a16:creationId xmlns:a16="http://schemas.microsoft.com/office/drawing/2014/main" id="{3A4A1A5A-C00D-48E0-B165-1CAEF249D56E}"/>
              </a:ext>
            </a:extLst>
          </p:cNvPr>
          <p:cNvSpPr txBox="1"/>
          <p:nvPr/>
        </p:nvSpPr>
        <p:spPr>
          <a:xfrm>
            <a:off x="632520" y="926333"/>
            <a:ext cx="8712968" cy="923330"/>
          </a:xfrm>
          <a:prstGeom prst="rect">
            <a:avLst/>
          </a:prstGeom>
          <a:noFill/>
        </p:spPr>
        <p:txBody>
          <a:bodyPr wrap="square" rtlCol="0">
            <a:spAutoFit/>
          </a:bodyPr>
          <a:lstStyle/>
          <a:p>
            <a:r>
              <a:rPr lang="ja-JP" altLang="en-US" dirty="0"/>
              <a:t>画像をモノクロにする</a:t>
            </a:r>
            <a:endParaRPr lang="en-US" altLang="ja-JP" dirty="0"/>
          </a:p>
          <a:p>
            <a:endParaRPr lang="en-US" altLang="ja-JP" dirty="0"/>
          </a:p>
          <a:p>
            <a:r>
              <a:rPr lang="ja-JP" altLang="en-US" dirty="0"/>
              <a:t>　指定した画像ファイルをモノクロにする</a:t>
            </a:r>
            <a:endParaRPr lang="en-US" altLang="ja-JP" dirty="0"/>
          </a:p>
        </p:txBody>
      </p:sp>
      <p:pic>
        <p:nvPicPr>
          <p:cNvPr id="5" name="図 4">
            <a:extLst>
              <a:ext uri="{FF2B5EF4-FFF2-40B4-BE49-F238E27FC236}">
                <a16:creationId xmlns:a16="http://schemas.microsoft.com/office/drawing/2014/main" id="{2D0C7983-66F1-BCD8-1FCF-D170764D383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457056" y="1847720"/>
            <a:ext cx="3449271" cy="2520280"/>
          </a:xfrm>
          <a:prstGeom prst="rect">
            <a:avLst/>
          </a:prstGeom>
        </p:spPr>
      </p:pic>
      <p:pic>
        <p:nvPicPr>
          <p:cNvPr id="8" name="図 7">
            <a:extLst>
              <a:ext uri="{FF2B5EF4-FFF2-40B4-BE49-F238E27FC236}">
                <a16:creationId xmlns:a16="http://schemas.microsoft.com/office/drawing/2014/main" id="{50CEE048-6665-54AA-EB95-6A0A98C900A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7652" y="1997099"/>
            <a:ext cx="3556715" cy="2370901"/>
          </a:xfrm>
          <a:prstGeom prst="rect">
            <a:avLst/>
          </a:prstGeom>
        </p:spPr>
      </p:pic>
      <p:sp>
        <p:nvSpPr>
          <p:cNvPr id="9" name="矢印: 右 8">
            <a:extLst>
              <a:ext uri="{FF2B5EF4-FFF2-40B4-BE49-F238E27FC236}">
                <a16:creationId xmlns:a16="http://schemas.microsoft.com/office/drawing/2014/main" id="{8F84177C-2EE6-730C-E985-CF199186024F}"/>
              </a:ext>
            </a:extLst>
          </p:cNvPr>
          <p:cNvSpPr/>
          <p:nvPr/>
        </p:nvSpPr>
        <p:spPr>
          <a:xfrm>
            <a:off x="4448945" y="2720884"/>
            <a:ext cx="576064" cy="9233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AFB22F22-9AD8-1F1B-9B84-E2B82D17CD93}"/>
              </a:ext>
            </a:extLst>
          </p:cNvPr>
          <p:cNvSpPr txBox="1"/>
          <p:nvPr/>
        </p:nvSpPr>
        <p:spPr>
          <a:xfrm>
            <a:off x="5390908" y="4581128"/>
            <a:ext cx="3888432" cy="369332"/>
          </a:xfrm>
          <a:prstGeom prst="rect">
            <a:avLst/>
          </a:prstGeom>
          <a:noFill/>
        </p:spPr>
        <p:txBody>
          <a:bodyPr wrap="square" rtlCol="0">
            <a:spAutoFit/>
          </a:bodyPr>
          <a:lstStyle/>
          <a:p>
            <a:r>
              <a:rPr lang="ja-JP" altLang="en-US" dirty="0"/>
              <a:t>カラーの写真がモノクロになっている</a:t>
            </a:r>
            <a:endParaRPr lang="en-US" altLang="ja-JP" dirty="0"/>
          </a:p>
        </p:txBody>
      </p:sp>
      <p:sp>
        <p:nvSpPr>
          <p:cNvPr id="6" name="テキスト ボックス 5">
            <a:extLst>
              <a:ext uri="{FF2B5EF4-FFF2-40B4-BE49-F238E27FC236}">
                <a16:creationId xmlns:a16="http://schemas.microsoft.com/office/drawing/2014/main" id="{A738E403-5FD7-FF02-265F-0CB577653794}"/>
              </a:ext>
            </a:extLst>
          </p:cNvPr>
          <p:cNvSpPr txBox="1"/>
          <p:nvPr/>
        </p:nvSpPr>
        <p:spPr>
          <a:xfrm>
            <a:off x="776536" y="5445224"/>
            <a:ext cx="7597170" cy="369332"/>
          </a:xfrm>
          <a:prstGeom prst="rect">
            <a:avLst/>
          </a:prstGeom>
          <a:noFill/>
        </p:spPr>
        <p:txBody>
          <a:bodyPr wrap="square" rtlCol="0">
            <a:spAutoFit/>
          </a:bodyPr>
          <a:lstStyle/>
          <a:p>
            <a:r>
              <a:rPr lang="en-US" altLang="ja-JP" dirty="0"/>
              <a:t>ChatGPT</a:t>
            </a:r>
            <a:r>
              <a:rPr lang="ja-JP" altLang="en-US" dirty="0"/>
              <a:t>を使用することで、初心者でも簡単にコードを作成することができる</a:t>
            </a:r>
            <a:endParaRPr lang="en-US" altLang="ja-JP" dirty="0"/>
          </a:p>
        </p:txBody>
      </p:sp>
    </p:spTree>
    <p:extLst>
      <p:ext uri="{BB962C8B-B14F-4D97-AF65-F5344CB8AC3E}">
        <p14:creationId xmlns:p14="http://schemas.microsoft.com/office/powerpoint/2010/main" val="2276346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FD95F066-8F7A-1A00-0B1D-575233E3E3A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5400000">
            <a:off x="2828912" y="2395701"/>
            <a:ext cx="4048045" cy="2545841"/>
          </a:xfrm>
          <a:prstGeom prst="rect">
            <a:avLst/>
          </a:prstGeom>
        </p:spPr>
      </p:pic>
      <p:sp>
        <p:nvSpPr>
          <p:cNvPr id="2" name="タイトル 1">
            <a:extLst>
              <a:ext uri="{FF2B5EF4-FFF2-40B4-BE49-F238E27FC236}">
                <a16:creationId xmlns:a16="http://schemas.microsoft.com/office/drawing/2014/main" id="{1AB96E9C-98D7-4982-B5CD-25C4CD55997A}"/>
              </a:ext>
            </a:extLst>
          </p:cNvPr>
          <p:cNvSpPr>
            <a:spLocks noGrp="1"/>
          </p:cNvSpPr>
          <p:nvPr>
            <p:ph type="title"/>
          </p:nvPr>
        </p:nvSpPr>
        <p:spPr/>
        <p:txBody>
          <a:bodyPr/>
          <a:lstStyle/>
          <a:p>
            <a:r>
              <a:rPr kumimoji="1" lang="en-US" altLang="ja-JP" dirty="0"/>
              <a:t>Raspberry Pi</a:t>
            </a:r>
            <a:r>
              <a:rPr kumimoji="1" lang="ja-JP" altLang="en-US" dirty="0"/>
              <a:t>の構成</a:t>
            </a:r>
          </a:p>
        </p:txBody>
      </p:sp>
      <p:sp>
        <p:nvSpPr>
          <p:cNvPr id="4" name="スライド番号プレースホルダー 3">
            <a:extLst>
              <a:ext uri="{FF2B5EF4-FFF2-40B4-BE49-F238E27FC236}">
                <a16:creationId xmlns:a16="http://schemas.microsoft.com/office/drawing/2014/main" id="{6A0733FD-796C-4525-9AD3-A41B8DC45195}"/>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6</a:t>
            </a:fld>
            <a:endParaRPr lang="ja-JP" altLang="en-US" dirty="0">
              <a:solidFill>
                <a:schemeClr val="tx1"/>
              </a:solidFill>
            </a:endParaRPr>
          </a:p>
        </p:txBody>
      </p:sp>
      <p:grpSp>
        <p:nvGrpSpPr>
          <p:cNvPr id="15" name="グループ化 14">
            <a:extLst>
              <a:ext uri="{FF2B5EF4-FFF2-40B4-BE49-F238E27FC236}">
                <a16:creationId xmlns:a16="http://schemas.microsoft.com/office/drawing/2014/main" id="{D5CF0FE8-4F7E-4B71-AEF5-06A8F28780C6}"/>
              </a:ext>
            </a:extLst>
          </p:cNvPr>
          <p:cNvGrpSpPr/>
          <p:nvPr/>
        </p:nvGrpSpPr>
        <p:grpSpPr>
          <a:xfrm>
            <a:off x="5681773" y="1619508"/>
            <a:ext cx="3934412" cy="4617804"/>
            <a:chOff x="4440040" y="1582082"/>
            <a:chExt cx="4888110" cy="4617804"/>
          </a:xfrm>
        </p:grpSpPr>
        <p:pic>
          <p:nvPicPr>
            <p:cNvPr id="6" name="図 5">
              <a:extLst>
                <a:ext uri="{FF2B5EF4-FFF2-40B4-BE49-F238E27FC236}">
                  <a16:creationId xmlns:a16="http://schemas.microsoft.com/office/drawing/2014/main" id="{0E356134-2440-4604-A272-89AA3AF79AE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11726" y="1582082"/>
              <a:ext cx="3816424" cy="4617804"/>
            </a:xfrm>
            <a:prstGeom prst="rect">
              <a:avLst/>
            </a:prstGeom>
          </p:spPr>
        </p:pic>
        <p:sp>
          <p:nvSpPr>
            <p:cNvPr id="9" name="正方形/長方形 8">
              <a:extLst>
                <a:ext uri="{FF2B5EF4-FFF2-40B4-BE49-F238E27FC236}">
                  <a16:creationId xmlns:a16="http://schemas.microsoft.com/office/drawing/2014/main" id="{E3A45534-4126-4F70-83DE-0228158F8415}"/>
                </a:ext>
              </a:extLst>
            </p:cNvPr>
            <p:cNvSpPr/>
            <p:nvPr/>
          </p:nvSpPr>
          <p:spPr>
            <a:xfrm>
              <a:off x="4440040" y="2132856"/>
              <a:ext cx="288032" cy="22273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0DE940A-CCD2-4154-A64F-E8C93BCA9F8E}"/>
                </a:ext>
              </a:extLst>
            </p:cNvPr>
            <p:cNvSpPr/>
            <p:nvPr/>
          </p:nvSpPr>
          <p:spPr>
            <a:xfrm>
              <a:off x="5511726" y="1582082"/>
              <a:ext cx="3816424" cy="45365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C3734B00-C770-4014-9B95-DBC3244BBC71}"/>
                </a:ext>
              </a:extLst>
            </p:cNvPr>
            <p:cNvCxnSpPr>
              <a:cxnSpLocks/>
            </p:cNvCxnSpPr>
            <p:nvPr/>
          </p:nvCxnSpPr>
          <p:spPr>
            <a:xfrm flipV="1">
              <a:off x="4728071" y="1582082"/>
              <a:ext cx="783654" cy="5718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223F7A8E-7207-4928-9A28-B0E8C383D834}"/>
                </a:ext>
              </a:extLst>
            </p:cNvPr>
            <p:cNvCxnSpPr>
              <a:cxnSpLocks/>
            </p:cNvCxnSpPr>
            <p:nvPr/>
          </p:nvCxnSpPr>
          <p:spPr>
            <a:xfrm>
              <a:off x="4728071" y="4360185"/>
              <a:ext cx="783654" cy="17584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1" name="吹き出し: 円形 20">
            <a:extLst>
              <a:ext uri="{FF2B5EF4-FFF2-40B4-BE49-F238E27FC236}">
                <a16:creationId xmlns:a16="http://schemas.microsoft.com/office/drawing/2014/main" id="{0518059D-8C11-4478-B1FC-C3AE59E32048}"/>
              </a:ext>
            </a:extLst>
          </p:cNvPr>
          <p:cNvSpPr/>
          <p:nvPr/>
        </p:nvSpPr>
        <p:spPr>
          <a:xfrm>
            <a:off x="2129199" y="5656223"/>
            <a:ext cx="2096351" cy="711573"/>
          </a:xfrm>
          <a:prstGeom prst="wedgeEllipseCallout">
            <a:avLst>
              <a:gd name="adj1" fmla="val 52524"/>
              <a:gd name="adj2" fmla="val -11840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E806831-4390-4C15-992B-C5420032D234}"/>
              </a:ext>
            </a:extLst>
          </p:cNvPr>
          <p:cNvSpPr txBox="1"/>
          <p:nvPr/>
        </p:nvSpPr>
        <p:spPr>
          <a:xfrm>
            <a:off x="2343030" y="5822306"/>
            <a:ext cx="1771567" cy="369332"/>
          </a:xfrm>
          <a:prstGeom prst="rect">
            <a:avLst/>
          </a:prstGeom>
          <a:noFill/>
        </p:spPr>
        <p:txBody>
          <a:bodyPr wrap="square" rtlCol="0">
            <a:spAutoFit/>
          </a:bodyPr>
          <a:lstStyle/>
          <a:p>
            <a:r>
              <a:rPr kumimoji="1" lang="en-US" altLang="ja-JP" dirty="0"/>
              <a:t>USB</a:t>
            </a:r>
            <a:r>
              <a:rPr kumimoji="1" lang="ja-JP" altLang="en-US" dirty="0"/>
              <a:t>ポート</a:t>
            </a:r>
            <a:r>
              <a:rPr kumimoji="1" lang="en-US" altLang="ja-JP" dirty="0"/>
              <a:t>×4</a:t>
            </a:r>
            <a:endParaRPr kumimoji="1" lang="ja-JP" altLang="en-US" dirty="0"/>
          </a:p>
        </p:txBody>
      </p:sp>
      <p:sp>
        <p:nvSpPr>
          <p:cNvPr id="23" name="吹き出し: 円形 22">
            <a:extLst>
              <a:ext uri="{FF2B5EF4-FFF2-40B4-BE49-F238E27FC236}">
                <a16:creationId xmlns:a16="http://schemas.microsoft.com/office/drawing/2014/main" id="{67FD27C8-7B13-4685-A07F-EEA620BA5A44}"/>
              </a:ext>
            </a:extLst>
          </p:cNvPr>
          <p:cNvSpPr/>
          <p:nvPr/>
        </p:nvSpPr>
        <p:spPr>
          <a:xfrm>
            <a:off x="4538738" y="5642262"/>
            <a:ext cx="1492012" cy="576065"/>
          </a:xfrm>
          <a:prstGeom prst="wedgeEllipseCallout">
            <a:avLst>
              <a:gd name="adj1" fmla="val 21249"/>
              <a:gd name="adj2" fmla="val -169055"/>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D813F59D-4C86-4F02-B239-71BE792B7F86}"/>
              </a:ext>
            </a:extLst>
          </p:cNvPr>
          <p:cNvSpPr txBox="1"/>
          <p:nvPr/>
        </p:nvSpPr>
        <p:spPr>
          <a:xfrm>
            <a:off x="4696841" y="5730070"/>
            <a:ext cx="1368152" cy="369332"/>
          </a:xfrm>
          <a:prstGeom prst="rect">
            <a:avLst/>
          </a:prstGeom>
          <a:noFill/>
        </p:spPr>
        <p:txBody>
          <a:bodyPr wrap="square" rtlCol="0">
            <a:spAutoFit/>
          </a:bodyPr>
          <a:lstStyle/>
          <a:p>
            <a:r>
              <a:rPr lang="en-US" altLang="ja-JP" dirty="0"/>
              <a:t>LAN</a:t>
            </a:r>
            <a:r>
              <a:rPr kumimoji="1" lang="ja-JP" altLang="en-US" dirty="0"/>
              <a:t>ポート</a:t>
            </a:r>
          </a:p>
        </p:txBody>
      </p:sp>
      <p:sp>
        <p:nvSpPr>
          <p:cNvPr id="26" name="テキスト ボックス 25">
            <a:extLst>
              <a:ext uri="{FF2B5EF4-FFF2-40B4-BE49-F238E27FC236}">
                <a16:creationId xmlns:a16="http://schemas.microsoft.com/office/drawing/2014/main" id="{E58C67F8-A05A-4B25-A23A-67564967FF5E}"/>
              </a:ext>
            </a:extLst>
          </p:cNvPr>
          <p:cNvSpPr txBox="1"/>
          <p:nvPr/>
        </p:nvSpPr>
        <p:spPr>
          <a:xfrm>
            <a:off x="4087400" y="1484784"/>
            <a:ext cx="1664877" cy="369332"/>
          </a:xfrm>
          <a:prstGeom prst="rect">
            <a:avLst/>
          </a:prstGeom>
          <a:noFill/>
        </p:spPr>
        <p:txBody>
          <a:bodyPr wrap="square" rtlCol="0">
            <a:spAutoFit/>
          </a:bodyPr>
          <a:lstStyle/>
          <a:p>
            <a:r>
              <a:rPr lang="en-US" altLang="ja-JP" dirty="0"/>
              <a:t>ARM</a:t>
            </a:r>
            <a:r>
              <a:rPr lang="ja-JP" altLang="en-US" dirty="0"/>
              <a:t>マイコン</a:t>
            </a:r>
            <a:endParaRPr kumimoji="1" lang="ja-JP" altLang="en-US" dirty="0"/>
          </a:p>
        </p:txBody>
      </p:sp>
      <p:sp>
        <p:nvSpPr>
          <p:cNvPr id="27" name="テキスト ボックス 26">
            <a:extLst>
              <a:ext uri="{FF2B5EF4-FFF2-40B4-BE49-F238E27FC236}">
                <a16:creationId xmlns:a16="http://schemas.microsoft.com/office/drawing/2014/main" id="{18ED7C95-23AC-49DA-959E-B7E71CF2F744}"/>
              </a:ext>
            </a:extLst>
          </p:cNvPr>
          <p:cNvSpPr txBox="1"/>
          <p:nvPr/>
        </p:nvSpPr>
        <p:spPr>
          <a:xfrm>
            <a:off x="2458646" y="4149080"/>
            <a:ext cx="1368152" cy="369332"/>
          </a:xfrm>
          <a:prstGeom prst="rect">
            <a:avLst/>
          </a:prstGeom>
          <a:noFill/>
        </p:spPr>
        <p:txBody>
          <a:bodyPr wrap="square" rtlCol="0">
            <a:spAutoFit/>
          </a:bodyPr>
          <a:lstStyle/>
          <a:p>
            <a:r>
              <a:rPr lang="en-US" altLang="ja-JP" dirty="0"/>
              <a:t>HDMI</a:t>
            </a:r>
            <a:r>
              <a:rPr lang="ja-JP" altLang="en-US" dirty="0"/>
              <a:t>出力</a:t>
            </a:r>
            <a:endParaRPr kumimoji="1" lang="ja-JP" altLang="en-US" dirty="0"/>
          </a:p>
        </p:txBody>
      </p:sp>
      <p:sp>
        <p:nvSpPr>
          <p:cNvPr id="28" name="吹き出し: 円形 27">
            <a:extLst>
              <a:ext uri="{FF2B5EF4-FFF2-40B4-BE49-F238E27FC236}">
                <a16:creationId xmlns:a16="http://schemas.microsoft.com/office/drawing/2014/main" id="{DB0C6C95-CD61-4AB1-BC10-8F1F44D5E3FA}"/>
              </a:ext>
            </a:extLst>
          </p:cNvPr>
          <p:cNvSpPr/>
          <p:nvPr/>
        </p:nvSpPr>
        <p:spPr>
          <a:xfrm>
            <a:off x="3826798" y="1412775"/>
            <a:ext cx="1918289" cy="576065"/>
          </a:xfrm>
          <a:prstGeom prst="wedgeEllipseCallout">
            <a:avLst>
              <a:gd name="adj1" fmla="val 11053"/>
              <a:gd name="adj2" fmla="val 218055"/>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吹き出し: 円形 28">
            <a:extLst>
              <a:ext uri="{FF2B5EF4-FFF2-40B4-BE49-F238E27FC236}">
                <a16:creationId xmlns:a16="http://schemas.microsoft.com/office/drawing/2014/main" id="{F6D0E3E7-66FE-424D-A14C-1AD39494F83C}"/>
              </a:ext>
            </a:extLst>
          </p:cNvPr>
          <p:cNvSpPr/>
          <p:nvPr/>
        </p:nvSpPr>
        <p:spPr>
          <a:xfrm>
            <a:off x="2300248" y="4046862"/>
            <a:ext cx="1492012" cy="576065"/>
          </a:xfrm>
          <a:prstGeom prst="wedgeEllipseCallout">
            <a:avLst>
              <a:gd name="adj1" fmla="val 58386"/>
              <a:gd name="adj2" fmla="val -143536"/>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9EA6DF17-D144-43F9-80DF-09A29402C633}"/>
              </a:ext>
            </a:extLst>
          </p:cNvPr>
          <p:cNvSpPr txBox="1"/>
          <p:nvPr/>
        </p:nvSpPr>
        <p:spPr>
          <a:xfrm>
            <a:off x="262474" y="889352"/>
            <a:ext cx="9083014" cy="369332"/>
          </a:xfrm>
          <a:prstGeom prst="rect">
            <a:avLst/>
          </a:prstGeom>
          <a:noFill/>
        </p:spPr>
        <p:txBody>
          <a:bodyPr wrap="square" rtlCol="0">
            <a:spAutoFit/>
          </a:bodyPr>
          <a:lstStyle/>
          <a:p>
            <a:r>
              <a:rPr kumimoji="1" lang="ja-JP" altLang="en-US" dirty="0"/>
              <a:t>ワンボードマイコン→一枚のプリント基板にマイコンや入出力装置を取り付けたもの</a:t>
            </a:r>
          </a:p>
        </p:txBody>
      </p:sp>
      <p:sp>
        <p:nvSpPr>
          <p:cNvPr id="32" name="テキスト ボックス 31">
            <a:extLst>
              <a:ext uri="{FF2B5EF4-FFF2-40B4-BE49-F238E27FC236}">
                <a16:creationId xmlns:a16="http://schemas.microsoft.com/office/drawing/2014/main" id="{10C4FE3D-9946-480C-906D-BDBDA93C9E57}"/>
              </a:ext>
            </a:extLst>
          </p:cNvPr>
          <p:cNvSpPr txBox="1"/>
          <p:nvPr/>
        </p:nvSpPr>
        <p:spPr>
          <a:xfrm>
            <a:off x="7401272" y="1684680"/>
            <a:ext cx="1421036" cy="369332"/>
          </a:xfrm>
          <a:prstGeom prst="rect">
            <a:avLst/>
          </a:prstGeom>
          <a:noFill/>
        </p:spPr>
        <p:txBody>
          <a:bodyPr wrap="square" rtlCol="0">
            <a:spAutoFit/>
          </a:bodyPr>
          <a:lstStyle/>
          <a:p>
            <a:r>
              <a:rPr kumimoji="1" lang="en-US" altLang="ja-JP" dirty="0"/>
              <a:t>GPIO</a:t>
            </a:r>
            <a:r>
              <a:rPr kumimoji="1" lang="ja-JP" altLang="en-US" dirty="0"/>
              <a:t>ポート</a:t>
            </a:r>
          </a:p>
        </p:txBody>
      </p:sp>
      <p:sp>
        <p:nvSpPr>
          <p:cNvPr id="33" name="テキスト ボックス 32">
            <a:extLst>
              <a:ext uri="{FF2B5EF4-FFF2-40B4-BE49-F238E27FC236}">
                <a16:creationId xmlns:a16="http://schemas.microsoft.com/office/drawing/2014/main" id="{9264E664-4A7F-48D6-B881-82E22B48A102}"/>
              </a:ext>
            </a:extLst>
          </p:cNvPr>
          <p:cNvSpPr txBox="1"/>
          <p:nvPr/>
        </p:nvSpPr>
        <p:spPr>
          <a:xfrm>
            <a:off x="416496" y="1916832"/>
            <a:ext cx="3047335" cy="1754326"/>
          </a:xfrm>
          <a:prstGeom prst="rect">
            <a:avLst/>
          </a:prstGeom>
          <a:noFill/>
        </p:spPr>
        <p:txBody>
          <a:bodyPr wrap="square" rtlCol="0">
            <a:spAutoFit/>
          </a:bodyPr>
          <a:lstStyle/>
          <a:p>
            <a:r>
              <a:rPr kumimoji="1" lang="en-US" altLang="ja-JP" dirty="0"/>
              <a:t>Wi-Fi,</a:t>
            </a:r>
            <a:r>
              <a:rPr lang="ja-JP" altLang="en-US" dirty="0"/>
              <a:t> </a:t>
            </a:r>
            <a:r>
              <a:rPr lang="en-US" altLang="ja-JP" dirty="0"/>
              <a:t>Bluetooth</a:t>
            </a:r>
            <a:r>
              <a:rPr lang="ja-JP" altLang="en-US" dirty="0"/>
              <a:t>を搭載しているシリーズも有</a:t>
            </a:r>
            <a:endParaRPr lang="en-US" altLang="ja-JP" dirty="0"/>
          </a:p>
          <a:p>
            <a:endParaRPr kumimoji="1" lang="en-US" altLang="ja-JP" dirty="0"/>
          </a:p>
          <a:p>
            <a:r>
              <a:rPr lang="en-US" altLang="ja-JP" dirty="0"/>
              <a:t>Raspberry</a:t>
            </a:r>
            <a:r>
              <a:rPr lang="ja-JP" altLang="en-US" dirty="0"/>
              <a:t> </a:t>
            </a:r>
            <a:r>
              <a:rPr lang="en-US" altLang="ja-JP" dirty="0"/>
              <a:t>Pi</a:t>
            </a:r>
            <a:r>
              <a:rPr lang="ja-JP" altLang="en-US" dirty="0"/>
              <a:t>自体に</a:t>
            </a:r>
            <a:r>
              <a:rPr lang="en-US" altLang="ja-JP" dirty="0"/>
              <a:t>OS</a:t>
            </a:r>
            <a:r>
              <a:rPr lang="ja-JP" altLang="en-US" dirty="0"/>
              <a:t>は搭載されていないが，</a:t>
            </a:r>
            <a:r>
              <a:rPr lang="en-US" altLang="ja-JP" dirty="0"/>
              <a:t>micro-SD</a:t>
            </a:r>
            <a:r>
              <a:rPr lang="ja-JP" altLang="en-US" dirty="0"/>
              <a:t>を通じてインストール可能。</a:t>
            </a:r>
            <a:endParaRPr kumimoji="1" lang="ja-JP" altLang="en-US" dirty="0"/>
          </a:p>
        </p:txBody>
      </p:sp>
      <p:sp>
        <p:nvSpPr>
          <p:cNvPr id="24" name="テキスト ボックス 23">
            <a:extLst>
              <a:ext uri="{FF2B5EF4-FFF2-40B4-BE49-F238E27FC236}">
                <a16:creationId xmlns:a16="http://schemas.microsoft.com/office/drawing/2014/main" id="{7D5177CF-C4E9-4315-A66E-A771C76EA19A}"/>
              </a:ext>
            </a:extLst>
          </p:cNvPr>
          <p:cNvSpPr txBox="1"/>
          <p:nvPr/>
        </p:nvSpPr>
        <p:spPr>
          <a:xfrm>
            <a:off x="5025008" y="6274738"/>
            <a:ext cx="3320280" cy="338554"/>
          </a:xfrm>
          <a:prstGeom prst="rect">
            <a:avLst/>
          </a:prstGeom>
          <a:noFill/>
        </p:spPr>
        <p:txBody>
          <a:bodyPr wrap="square" rtlCol="0">
            <a:spAutoFit/>
          </a:bodyPr>
          <a:lstStyle/>
          <a:p>
            <a:pPr algn="ctr"/>
            <a:r>
              <a:rPr kumimoji="1" lang="ja-JP" altLang="en-US" sz="1600" dirty="0"/>
              <a:t>図</a:t>
            </a:r>
            <a:r>
              <a:rPr lang="en-US" altLang="ja-JP" sz="1600" dirty="0"/>
              <a:t>2</a:t>
            </a:r>
            <a:r>
              <a:rPr kumimoji="1" lang="ja-JP" altLang="en-US" sz="1600" dirty="0"/>
              <a:t>　</a:t>
            </a:r>
            <a:r>
              <a:rPr kumimoji="1" lang="en-US" altLang="ja-JP" sz="1600" dirty="0"/>
              <a:t>Raspberry</a:t>
            </a:r>
            <a:r>
              <a:rPr lang="ja-JP" altLang="en-US" sz="1600" dirty="0"/>
              <a:t> </a:t>
            </a:r>
            <a:r>
              <a:rPr lang="en-US" altLang="ja-JP" sz="1600" dirty="0"/>
              <a:t>Pi4</a:t>
            </a:r>
            <a:r>
              <a:rPr lang="ja-JP" altLang="en-US" sz="1600" dirty="0"/>
              <a:t>の構成</a:t>
            </a:r>
            <a:endParaRPr kumimoji="1" lang="ja-JP" altLang="en-US" sz="1600" dirty="0"/>
          </a:p>
        </p:txBody>
      </p:sp>
      <p:pic>
        <p:nvPicPr>
          <p:cNvPr id="5" name="図 4">
            <a:extLst>
              <a:ext uri="{FF2B5EF4-FFF2-40B4-BE49-F238E27FC236}">
                <a16:creationId xmlns:a16="http://schemas.microsoft.com/office/drawing/2014/main" id="{2321A7E0-4045-47FE-8EBB-B7263DD9E99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42840" y="3995772"/>
            <a:ext cx="1593468" cy="1593468"/>
          </a:xfrm>
          <a:prstGeom prst="rect">
            <a:avLst/>
          </a:prstGeom>
        </p:spPr>
      </p:pic>
    </p:spTree>
    <p:extLst>
      <p:ext uri="{BB962C8B-B14F-4D97-AF65-F5344CB8AC3E}">
        <p14:creationId xmlns:p14="http://schemas.microsoft.com/office/powerpoint/2010/main" val="2280076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004AF5E6-FEDE-6FA7-F121-BC6413AFB17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5400000">
            <a:off x="1032038" y="3195933"/>
            <a:ext cx="4048045" cy="2545841"/>
          </a:xfrm>
          <a:prstGeom prst="rect">
            <a:avLst/>
          </a:prstGeom>
        </p:spPr>
      </p:pic>
      <p:sp>
        <p:nvSpPr>
          <p:cNvPr id="2" name="タイトル 1">
            <a:extLst>
              <a:ext uri="{FF2B5EF4-FFF2-40B4-BE49-F238E27FC236}">
                <a16:creationId xmlns:a16="http://schemas.microsoft.com/office/drawing/2014/main" id="{F655F2EF-3524-4E94-9599-E2E1C5E48F38}"/>
              </a:ext>
            </a:extLst>
          </p:cNvPr>
          <p:cNvSpPr>
            <a:spLocks noGrp="1"/>
          </p:cNvSpPr>
          <p:nvPr>
            <p:ph type="title"/>
          </p:nvPr>
        </p:nvSpPr>
        <p:spPr/>
        <p:txBody>
          <a:bodyPr/>
          <a:lstStyle/>
          <a:p>
            <a:r>
              <a:rPr lang="en-US" altLang="ja-JP" dirty="0"/>
              <a:t>Raspberry</a:t>
            </a:r>
            <a:r>
              <a:rPr lang="ja-JP" altLang="en-US" dirty="0"/>
              <a:t> </a:t>
            </a:r>
            <a:r>
              <a:rPr lang="en-US" altLang="ja-JP" dirty="0"/>
              <a:t>Pi</a:t>
            </a:r>
            <a:r>
              <a:rPr lang="ja-JP" altLang="en-US" dirty="0"/>
              <a:t>の</a:t>
            </a:r>
            <a:r>
              <a:rPr kumimoji="1" lang="ja-JP" altLang="en-US" dirty="0"/>
              <a:t>起動とシャットダウン</a:t>
            </a:r>
          </a:p>
        </p:txBody>
      </p:sp>
      <p:sp>
        <p:nvSpPr>
          <p:cNvPr id="4" name="スライド番号プレースホルダー 3">
            <a:extLst>
              <a:ext uri="{FF2B5EF4-FFF2-40B4-BE49-F238E27FC236}">
                <a16:creationId xmlns:a16="http://schemas.microsoft.com/office/drawing/2014/main" id="{025312F6-4A10-4EB4-A309-75467B27C81D}"/>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7</a:t>
            </a:fld>
            <a:endParaRPr lang="ja-JP" altLang="en-US" dirty="0">
              <a:solidFill>
                <a:schemeClr val="tx1"/>
              </a:solidFill>
            </a:endParaRPr>
          </a:p>
        </p:txBody>
      </p:sp>
      <p:sp>
        <p:nvSpPr>
          <p:cNvPr id="16" name="テキスト ボックス 15">
            <a:extLst>
              <a:ext uri="{FF2B5EF4-FFF2-40B4-BE49-F238E27FC236}">
                <a16:creationId xmlns:a16="http://schemas.microsoft.com/office/drawing/2014/main" id="{5A388E0A-F04C-4CF3-9A81-3A95752DD268}"/>
              </a:ext>
            </a:extLst>
          </p:cNvPr>
          <p:cNvSpPr txBox="1"/>
          <p:nvPr/>
        </p:nvSpPr>
        <p:spPr>
          <a:xfrm>
            <a:off x="282262" y="1189125"/>
            <a:ext cx="3803838" cy="1200329"/>
          </a:xfrm>
          <a:prstGeom prst="rect">
            <a:avLst/>
          </a:prstGeom>
          <a:noFill/>
        </p:spPr>
        <p:txBody>
          <a:bodyPr wrap="square" rtlCol="0">
            <a:spAutoFit/>
          </a:bodyPr>
          <a:lstStyle/>
          <a:p>
            <a:r>
              <a:rPr lang="en-US" altLang="ja-JP" dirty="0"/>
              <a:t>USB</a:t>
            </a:r>
            <a:r>
              <a:rPr lang="ja-JP" altLang="en-US" dirty="0"/>
              <a:t>へ電源供給することで</a:t>
            </a:r>
            <a:r>
              <a:rPr lang="en-US" altLang="ja-JP" dirty="0"/>
              <a:t>Raspberry</a:t>
            </a:r>
            <a:r>
              <a:rPr lang="ja-JP" altLang="en-US" dirty="0"/>
              <a:t> </a:t>
            </a:r>
            <a:r>
              <a:rPr lang="en-US" altLang="ja-JP" dirty="0"/>
              <a:t>Pi</a:t>
            </a:r>
            <a:r>
              <a:rPr lang="ja-JP" altLang="en-US" dirty="0"/>
              <a:t>を起動することができる。</a:t>
            </a:r>
            <a:endParaRPr lang="en-US" altLang="ja-JP" dirty="0"/>
          </a:p>
          <a:p>
            <a:r>
              <a:rPr lang="ja-JP" altLang="en-US" dirty="0"/>
              <a:t>（</a:t>
            </a:r>
            <a:r>
              <a:rPr lang="en-US" altLang="ja-JP" dirty="0"/>
              <a:t>OS</a:t>
            </a:r>
            <a:r>
              <a:rPr lang="ja-JP" altLang="en-US" dirty="0"/>
              <a:t>イメージが書き込まれている</a:t>
            </a:r>
            <a:r>
              <a:rPr lang="en-US" altLang="ja-JP" dirty="0"/>
              <a:t>SD</a:t>
            </a:r>
            <a:r>
              <a:rPr lang="ja-JP" altLang="en-US" dirty="0"/>
              <a:t>カードが挿入されているかを確認）</a:t>
            </a:r>
            <a:endParaRPr kumimoji="1" lang="ja-JP" altLang="en-US" dirty="0"/>
          </a:p>
        </p:txBody>
      </p:sp>
      <p:sp>
        <p:nvSpPr>
          <p:cNvPr id="3" name="正方形/長方形 2">
            <a:extLst>
              <a:ext uri="{FF2B5EF4-FFF2-40B4-BE49-F238E27FC236}">
                <a16:creationId xmlns:a16="http://schemas.microsoft.com/office/drawing/2014/main" id="{DF79B482-90A0-4F55-8B44-6028191EC20C}"/>
              </a:ext>
            </a:extLst>
          </p:cNvPr>
          <p:cNvSpPr/>
          <p:nvPr/>
        </p:nvSpPr>
        <p:spPr>
          <a:xfrm>
            <a:off x="1918669" y="2949338"/>
            <a:ext cx="504056" cy="516906"/>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22940D5-CEB9-47AF-ADC5-D128BF12EE13}"/>
              </a:ext>
            </a:extLst>
          </p:cNvPr>
          <p:cNvSpPr txBox="1"/>
          <p:nvPr/>
        </p:nvSpPr>
        <p:spPr>
          <a:xfrm>
            <a:off x="603237" y="2589634"/>
            <a:ext cx="1725961" cy="369332"/>
          </a:xfrm>
          <a:prstGeom prst="rect">
            <a:avLst/>
          </a:prstGeom>
          <a:noFill/>
        </p:spPr>
        <p:txBody>
          <a:bodyPr wrap="square">
            <a:spAutoFit/>
          </a:bodyPr>
          <a:lstStyle/>
          <a:p>
            <a:r>
              <a:rPr lang="en-US" altLang="ja-JP"/>
              <a:t>USB</a:t>
            </a:r>
            <a:r>
              <a:rPr lang="ja-JP" altLang="en-US" dirty="0"/>
              <a:t>　</a:t>
            </a:r>
            <a:r>
              <a:rPr lang="en-US" altLang="ja-JP" dirty="0"/>
              <a:t>Type C</a:t>
            </a:r>
            <a:endParaRPr lang="ja-JP" altLang="en-US" dirty="0"/>
          </a:p>
        </p:txBody>
      </p:sp>
      <p:sp>
        <p:nvSpPr>
          <p:cNvPr id="25" name="矢印: 右 24">
            <a:extLst>
              <a:ext uri="{FF2B5EF4-FFF2-40B4-BE49-F238E27FC236}">
                <a16:creationId xmlns:a16="http://schemas.microsoft.com/office/drawing/2014/main" id="{CAE9F32E-9D18-412E-9CF2-7B5E66556A55}"/>
              </a:ext>
            </a:extLst>
          </p:cNvPr>
          <p:cNvSpPr/>
          <p:nvPr/>
        </p:nvSpPr>
        <p:spPr>
          <a:xfrm>
            <a:off x="1077815" y="3503863"/>
            <a:ext cx="784324" cy="1607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E512BF8E-A939-4A12-A4AA-EE12401A9A2A}"/>
              </a:ext>
            </a:extLst>
          </p:cNvPr>
          <p:cNvSpPr txBox="1"/>
          <p:nvPr/>
        </p:nvSpPr>
        <p:spPr>
          <a:xfrm>
            <a:off x="231688" y="727460"/>
            <a:ext cx="1311672" cy="461665"/>
          </a:xfrm>
          <a:prstGeom prst="rect">
            <a:avLst/>
          </a:prstGeom>
          <a:noFill/>
        </p:spPr>
        <p:txBody>
          <a:bodyPr wrap="square">
            <a:spAutoFit/>
          </a:bodyPr>
          <a:lstStyle/>
          <a:p>
            <a:r>
              <a:rPr lang="ja-JP" altLang="en-US" sz="2400" b="1" dirty="0">
                <a:effectLst>
                  <a:outerShdw blurRad="38100" dist="38100" dir="2700000" algn="tl">
                    <a:srgbClr val="000000">
                      <a:alpha val="43137"/>
                    </a:srgbClr>
                  </a:outerShdw>
                </a:effectLst>
              </a:rPr>
              <a:t>起動</a:t>
            </a:r>
          </a:p>
        </p:txBody>
      </p:sp>
      <p:sp>
        <p:nvSpPr>
          <p:cNvPr id="28" name="テキスト ボックス 27">
            <a:extLst>
              <a:ext uri="{FF2B5EF4-FFF2-40B4-BE49-F238E27FC236}">
                <a16:creationId xmlns:a16="http://schemas.microsoft.com/office/drawing/2014/main" id="{3B7B39F9-AA5F-41E9-BF92-21DFBDAFF9EC}"/>
              </a:ext>
            </a:extLst>
          </p:cNvPr>
          <p:cNvSpPr txBox="1"/>
          <p:nvPr/>
        </p:nvSpPr>
        <p:spPr>
          <a:xfrm>
            <a:off x="4590155" y="727459"/>
            <a:ext cx="5084141" cy="461665"/>
          </a:xfrm>
          <a:prstGeom prst="rect">
            <a:avLst/>
          </a:prstGeom>
          <a:noFill/>
        </p:spPr>
        <p:txBody>
          <a:bodyPr wrap="square">
            <a:spAutoFit/>
          </a:bodyPr>
          <a:lstStyle/>
          <a:p>
            <a:r>
              <a:rPr lang="ja-JP" altLang="en-US" sz="2400" b="1" dirty="0">
                <a:effectLst>
                  <a:outerShdw blurRad="38100" dist="38100" dir="2700000" algn="tl">
                    <a:srgbClr val="000000">
                      <a:alpha val="43137"/>
                    </a:srgbClr>
                  </a:outerShdw>
                </a:effectLst>
              </a:rPr>
              <a:t>シャットダウン</a:t>
            </a:r>
          </a:p>
        </p:txBody>
      </p:sp>
      <p:sp>
        <p:nvSpPr>
          <p:cNvPr id="29" name="テキスト ボックス 28">
            <a:extLst>
              <a:ext uri="{FF2B5EF4-FFF2-40B4-BE49-F238E27FC236}">
                <a16:creationId xmlns:a16="http://schemas.microsoft.com/office/drawing/2014/main" id="{70DFB648-CD19-4AFD-8154-25FC75F1FABE}"/>
              </a:ext>
            </a:extLst>
          </p:cNvPr>
          <p:cNvSpPr txBox="1"/>
          <p:nvPr/>
        </p:nvSpPr>
        <p:spPr>
          <a:xfrm>
            <a:off x="107348" y="4355537"/>
            <a:ext cx="2249038" cy="923330"/>
          </a:xfrm>
          <a:prstGeom prst="rect">
            <a:avLst/>
          </a:prstGeom>
          <a:solidFill>
            <a:schemeClr val="bg1">
              <a:alpha val="76000"/>
            </a:schemeClr>
          </a:solidFill>
          <a:ln w="22225">
            <a:solidFill>
              <a:srgbClr val="2206CC"/>
            </a:solidFill>
          </a:ln>
        </p:spPr>
        <p:txBody>
          <a:bodyPr wrap="square">
            <a:spAutoFit/>
          </a:bodyPr>
          <a:lstStyle/>
          <a:p>
            <a:r>
              <a:rPr lang="ja-JP" altLang="en-US" dirty="0"/>
              <a:t>スイッチ付ケーブルの場合は接続後に</a:t>
            </a:r>
            <a:br>
              <a:rPr lang="en-US" altLang="ja-JP" dirty="0"/>
            </a:br>
            <a:r>
              <a:rPr lang="ja-JP" altLang="en-US" dirty="0"/>
              <a:t>スイッチを</a:t>
            </a:r>
            <a:r>
              <a:rPr lang="en-US" altLang="ja-JP" dirty="0"/>
              <a:t>ON</a:t>
            </a:r>
            <a:r>
              <a:rPr lang="ja-JP" altLang="en-US" dirty="0"/>
              <a:t>にする</a:t>
            </a:r>
          </a:p>
        </p:txBody>
      </p:sp>
      <p:sp>
        <p:nvSpPr>
          <p:cNvPr id="30" name="テキスト ボックス 29">
            <a:extLst>
              <a:ext uri="{FF2B5EF4-FFF2-40B4-BE49-F238E27FC236}">
                <a16:creationId xmlns:a16="http://schemas.microsoft.com/office/drawing/2014/main" id="{076A21B4-1135-4132-8A4B-85422A22334C}"/>
              </a:ext>
            </a:extLst>
          </p:cNvPr>
          <p:cNvSpPr txBox="1"/>
          <p:nvPr/>
        </p:nvSpPr>
        <p:spPr>
          <a:xfrm>
            <a:off x="4618415" y="1232369"/>
            <a:ext cx="5084156" cy="5632311"/>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t>画面左上の</a:t>
            </a:r>
            <a:r>
              <a:rPr lang="en-US" altLang="ja-JP" dirty="0"/>
              <a:t>Raspberry</a:t>
            </a:r>
            <a:r>
              <a:rPr lang="ja-JP" altLang="en-US" dirty="0"/>
              <a:t> </a:t>
            </a:r>
            <a:r>
              <a:rPr lang="en-US" altLang="ja-JP" dirty="0"/>
              <a:t>Pi</a:t>
            </a:r>
            <a:r>
              <a:rPr lang="ja-JP" altLang="en-US" dirty="0"/>
              <a:t>のマーク　　　を押すと，プルダウンメニューが表れる</a:t>
            </a:r>
            <a:endParaRPr lang="en-US" altLang="ja-JP" dirty="0"/>
          </a:p>
          <a:p>
            <a:pPr marL="285750" indent="-285750">
              <a:buFont typeface="Arial" panose="020B0604020202020204" pitchFamily="34" charset="0"/>
              <a:buChar char="•"/>
            </a:pPr>
            <a:r>
              <a:rPr lang="ja-JP" altLang="en-US" dirty="0"/>
              <a:t>一番下の「ログアウト」（機種によっては「</a:t>
            </a:r>
            <a:r>
              <a:rPr lang="en-US" altLang="ja-JP" dirty="0"/>
              <a:t>Shutdown</a:t>
            </a:r>
            <a:r>
              <a:rPr lang="ja-JP" altLang="en-US" dirty="0"/>
              <a:t>」）を選択する</a:t>
            </a:r>
            <a:endParaRPr lang="en-US" altLang="ja-JP" dirty="0"/>
          </a:p>
          <a:p>
            <a:pPr marL="285750" indent="-285750">
              <a:buFont typeface="Arial" panose="020B0604020202020204" pitchFamily="34" charset="0"/>
              <a:buChar char="•"/>
            </a:pPr>
            <a:r>
              <a:rPr lang="ja-JP" altLang="en-US" dirty="0"/>
              <a:t>「</a:t>
            </a:r>
            <a:r>
              <a:rPr lang="en-US" altLang="ja-JP" dirty="0"/>
              <a:t>Shutdown options</a:t>
            </a:r>
            <a:r>
              <a:rPr lang="ja-JP" altLang="en-US" dirty="0"/>
              <a:t>」が表示されるので「</a:t>
            </a:r>
            <a:r>
              <a:rPr lang="en-US" altLang="ja-JP" dirty="0"/>
              <a:t>Shutdown</a:t>
            </a:r>
            <a:r>
              <a:rPr lang="ja-JP" altLang="en-US" dirty="0"/>
              <a:t>」を選択する</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endParaRPr lang="en-US" altLang="ja-JP" dirty="0"/>
          </a:p>
          <a:p>
            <a:pPr marL="285750" indent="-285750">
              <a:buFont typeface="Arial" panose="020B0604020202020204" pitchFamily="34" charset="0"/>
              <a:buChar char="•"/>
            </a:pPr>
            <a:r>
              <a:rPr lang="ja-JP" altLang="en-US" dirty="0"/>
              <a:t>完全に電源が落ちた後に，電源供給している</a:t>
            </a:r>
            <a:r>
              <a:rPr lang="en-US" altLang="ja-JP" dirty="0"/>
              <a:t>USB</a:t>
            </a:r>
            <a:r>
              <a:rPr lang="ja-JP" altLang="en-US" dirty="0"/>
              <a:t>を抜く（スイッチ付きケーブルの場合は</a:t>
            </a:r>
            <a:br>
              <a:rPr lang="en-US" altLang="ja-JP" dirty="0"/>
            </a:br>
            <a:r>
              <a:rPr lang="ja-JP" altLang="en-US" dirty="0"/>
              <a:t>スイッチを</a:t>
            </a:r>
            <a:r>
              <a:rPr lang="en-US" altLang="ja-JP" dirty="0"/>
              <a:t>OFF</a:t>
            </a:r>
            <a:r>
              <a:rPr lang="ja-JP" altLang="en-US" dirty="0"/>
              <a:t>にする）</a:t>
            </a:r>
            <a:endParaRPr kumimoji="1" lang="ja-JP" altLang="en-US" dirty="0"/>
          </a:p>
        </p:txBody>
      </p:sp>
      <p:pic>
        <p:nvPicPr>
          <p:cNvPr id="32" name="図 31">
            <a:extLst>
              <a:ext uri="{FF2B5EF4-FFF2-40B4-BE49-F238E27FC236}">
                <a16:creationId xmlns:a16="http://schemas.microsoft.com/office/drawing/2014/main" id="{67DED788-97F4-47B1-B628-68DAEFC936F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37376" y="1196791"/>
            <a:ext cx="307802" cy="415949"/>
          </a:xfrm>
          <a:prstGeom prst="rect">
            <a:avLst/>
          </a:prstGeom>
        </p:spPr>
      </p:pic>
      <p:cxnSp>
        <p:nvCxnSpPr>
          <p:cNvPr id="34" name="直線コネクタ 33">
            <a:extLst>
              <a:ext uri="{FF2B5EF4-FFF2-40B4-BE49-F238E27FC236}">
                <a16:creationId xmlns:a16="http://schemas.microsoft.com/office/drawing/2014/main" id="{87030CF6-84C7-4AD1-8DD2-67095232F81A}"/>
              </a:ext>
            </a:extLst>
          </p:cNvPr>
          <p:cNvCxnSpPr/>
          <p:nvPr/>
        </p:nvCxnSpPr>
        <p:spPr>
          <a:xfrm>
            <a:off x="4304928" y="836712"/>
            <a:ext cx="0" cy="58387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16FFCE5-D0D7-4503-91BC-0F2858317E56}"/>
              </a:ext>
            </a:extLst>
          </p:cNvPr>
          <p:cNvSpPr txBox="1"/>
          <p:nvPr/>
        </p:nvSpPr>
        <p:spPr>
          <a:xfrm>
            <a:off x="130053" y="3568648"/>
            <a:ext cx="1931547" cy="646331"/>
          </a:xfrm>
          <a:prstGeom prst="rect">
            <a:avLst/>
          </a:prstGeom>
          <a:noFill/>
        </p:spPr>
        <p:txBody>
          <a:bodyPr wrap="square">
            <a:spAutoFit/>
          </a:bodyPr>
          <a:lstStyle/>
          <a:p>
            <a:r>
              <a:rPr lang="en-US" altLang="ja-JP" dirty="0"/>
              <a:t>5V</a:t>
            </a:r>
          </a:p>
          <a:p>
            <a:r>
              <a:rPr lang="en-US" altLang="ja-JP" dirty="0"/>
              <a:t>2.5A</a:t>
            </a:r>
            <a:r>
              <a:rPr lang="ja-JP" altLang="en-US" dirty="0"/>
              <a:t>以上推奨</a:t>
            </a:r>
          </a:p>
        </p:txBody>
      </p:sp>
      <p:pic>
        <p:nvPicPr>
          <p:cNvPr id="6" name="図 5">
            <a:extLst>
              <a:ext uri="{FF2B5EF4-FFF2-40B4-BE49-F238E27FC236}">
                <a16:creationId xmlns:a16="http://schemas.microsoft.com/office/drawing/2014/main" id="{7F8A5E81-730D-4865-ADFD-54FF16188506}"/>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542049" y="3061727"/>
            <a:ext cx="2026380" cy="2683448"/>
          </a:xfrm>
          <a:prstGeom prst="rect">
            <a:avLst/>
          </a:prstGeom>
        </p:spPr>
      </p:pic>
      <p:pic>
        <p:nvPicPr>
          <p:cNvPr id="8" name="図 7">
            <a:extLst>
              <a:ext uri="{FF2B5EF4-FFF2-40B4-BE49-F238E27FC236}">
                <a16:creationId xmlns:a16="http://schemas.microsoft.com/office/drawing/2014/main" id="{19478E73-2680-4064-9006-57C16E331F03}"/>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767078" y="3435018"/>
            <a:ext cx="3054520" cy="2032858"/>
          </a:xfrm>
          <a:prstGeom prst="rect">
            <a:avLst/>
          </a:prstGeom>
        </p:spPr>
      </p:pic>
      <p:sp>
        <p:nvSpPr>
          <p:cNvPr id="19" name="正方形/長方形 18">
            <a:extLst>
              <a:ext uri="{FF2B5EF4-FFF2-40B4-BE49-F238E27FC236}">
                <a16:creationId xmlns:a16="http://schemas.microsoft.com/office/drawing/2014/main" id="{92E6E488-B565-4E28-90D8-8AF7407A8A4D}"/>
              </a:ext>
            </a:extLst>
          </p:cNvPr>
          <p:cNvSpPr/>
          <p:nvPr/>
        </p:nvSpPr>
        <p:spPr>
          <a:xfrm>
            <a:off x="4456687" y="5367178"/>
            <a:ext cx="1144379" cy="377997"/>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30E129D1-6B76-4CF7-A229-0AA1C5CD1736}"/>
              </a:ext>
            </a:extLst>
          </p:cNvPr>
          <p:cNvSpPr/>
          <p:nvPr/>
        </p:nvSpPr>
        <p:spPr>
          <a:xfrm>
            <a:off x="7066496" y="3956526"/>
            <a:ext cx="2423007" cy="399011"/>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6E31C342-6BE5-0552-1124-04CDD5213505}"/>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5400000">
            <a:off x="1175682" y="2789152"/>
            <a:ext cx="496918" cy="837278"/>
          </a:xfrm>
          <a:prstGeom prst="rect">
            <a:avLst/>
          </a:prstGeom>
        </p:spPr>
      </p:pic>
    </p:spTree>
    <p:extLst>
      <p:ext uri="{BB962C8B-B14F-4D97-AF65-F5344CB8AC3E}">
        <p14:creationId xmlns:p14="http://schemas.microsoft.com/office/powerpoint/2010/main" val="3788395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5F2EF-3524-4E94-9599-E2E1C5E48F38}"/>
              </a:ext>
            </a:extLst>
          </p:cNvPr>
          <p:cNvSpPr>
            <a:spLocks noGrp="1"/>
          </p:cNvSpPr>
          <p:nvPr>
            <p:ph type="title"/>
          </p:nvPr>
        </p:nvSpPr>
        <p:spPr/>
        <p:txBody>
          <a:bodyPr/>
          <a:lstStyle/>
          <a:p>
            <a:r>
              <a:rPr kumimoji="1" lang="en-US" altLang="ja-JP" dirty="0"/>
              <a:t>Raspberry Pi</a:t>
            </a:r>
            <a:r>
              <a:rPr kumimoji="1" lang="ja-JP" altLang="en-US" dirty="0"/>
              <a:t>による</a:t>
            </a:r>
            <a:r>
              <a:rPr kumimoji="1" lang="en-US" altLang="ja-JP" dirty="0"/>
              <a:t>LED</a:t>
            </a:r>
            <a:r>
              <a:rPr kumimoji="1" lang="ja-JP" altLang="en-US" dirty="0"/>
              <a:t>の点灯</a:t>
            </a:r>
          </a:p>
        </p:txBody>
      </p:sp>
      <p:sp>
        <p:nvSpPr>
          <p:cNvPr id="4" name="スライド番号プレースホルダー 3">
            <a:extLst>
              <a:ext uri="{FF2B5EF4-FFF2-40B4-BE49-F238E27FC236}">
                <a16:creationId xmlns:a16="http://schemas.microsoft.com/office/drawing/2014/main" id="{025312F6-4A10-4EB4-A309-75467B27C81D}"/>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8</a:t>
            </a:fld>
            <a:endParaRPr lang="ja-JP" altLang="en-US" dirty="0">
              <a:solidFill>
                <a:schemeClr val="tx1"/>
              </a:solidFill>
            </a:endParaRPr>
          </a:p>
        </p:txBody>
      </p:sp>
      <p:pic>
        <p:nvPicPr>
          <p:cNvPr id="15" name="図 14">
            <a:extLst>
              <a:ext uri="{FF2B5EF4-FFF2-40B4-BE49-F238E27FC236}">
                <a16:creationId xmlns:a16="http://schemas.microsoft.com/office/drawing/2014/main" id="{937A13CB-DCD0-46C3-9BB4-47B606C1D73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rot="60000">
            <a:off x="488504" y="1794027"/>
            <a:ext cx="3658039" cy="2229535"/>
          </a:xfrm>
          <a:prstGeom prst="rect">
            <a:avLst/>
          </a:prstGeom>
        </p:spPr>
      </p:pic>
      <p:sp>
        <p:nvSpPr>
          <p:cNvPr id="16" name="テキスト ボックス 15">
            <a:extLst>
              <a:ext uri="{FF2B5EF4-FFF2-40B4-BE49-F238E27FC236}">
                <a16:creationId xmlns:a16="http://schemas.microsoft.com/office/drawing/2014/main" id="{5A388E0A-F04C-4CF3-9A81-3A95752DD268}"/>
              </a:ext>
            </a:extLst>
          </p:cNvPr>
          <p:cNvSpPr txBox="1"/>
          <p:nvPr/>
        </p:nvSpPr>
        <p:spPr>
          <a:xfrm>
            <a:off x="292257" y="870697"/>
            <a:ext cx="3364600" cy="923330"/>
          </a:xfrm>
          <a:prstGeom prst="rect">
            <a:avLst/>
          </a:prstGeom>
          <a:noFill/>
        </p:spPr>
        <p:txBody>
          <a:bodyPr wrap="square" rtlCol="0">
            <a:spAutoFit/>
          </a:bodyPr>
          <a:lstStyle/>
          <a:p>
            <a:r>
              <a:rPr kumimoji="1" lang="ja-JP" altLang="en-US" dirty="0"/>
              <a:t>●必要なもの</a:t>
            </a:r>
            <a:endParaRPr kumimoji="1" lang="en-US" altLang="ja-JP" dirty="0"/>
          </a:p>
          <a:p>
            <a:r>
              <a:rPr kumimoji="1" lang="en-US" altLang="ja-JP" dirty="0"/>
              <a:t>330 Ω</a:t>
            </a:r>
            <a:r>
              <a:rPr kumimoji="1" lang="ja-JP" altLang="en-US" dirty="0"/>
              <a:t>の抵抗（１本）</a:t>
            </a:r>
            <a:r>
              <a:rPr lang="ja-JP" altLang="en-US" dirty="0"/>
              <a:t>，</a:t>
            </a:r>
            <a:r>
              <a:rPr lang="en-US" altLang="ja-JP" dirty="0"/>
              <a:t>LED</a:t>
            </a:r>
            <a:r>
              <a:rPr lang="ja-JP" altLang="en-US" dirty="0"/>
              <a:t>（１個）</a:t>
            </a:r>
            <a:r>
              <a:rPr kumimoji="1" lang="ja-JP" altLang="en-US" dirty="0"/>
              <a:t>，ブレッドボード，</a:t>
            </a:r>
            <a:r>
              <a:rPr lang="ja-JP" altLang="en-US" dirty="0"/>
              <a:t>ジャンパー線</a:t>
            </a:r>
            <a:endParaRPr kumimoji="1" lang="ja-JP" altLang="en-US" dirty="0"/>
          </a:p>
        </p:txBody>
      </p:sp>
      <p:sp>
        <p:nvSpPr>
          <p:cNvPr id="17" name="テキスト ボックス 16">
            <a:extLst>
              <a:ext uri="{FF2B5EF4-FFF2-40B4-BE49-F238E27FC236}">
                <a16:creationId xmlns:a16="http://schemas.microsoft.com/office/drawing/2014/main" id="{062CD5EA-4FD7-41B7-94B9-31991A0317B1}"/>
              </a:ext>
            </a:extLst>
          </p:cNvPr>
          <p:cNvSpPr txBox="1"/>
          <p:nvPr/>
        </p:nvSpPr>
        <p:spPr>
          <a:xfrm>
            <a:off x="733347" y="4054731"/>
            <a:ext cx="3168352" cy="338554"/>
          </a:xfrm>
          <a:prstGeom prst="rect">
            <a:avLst/>
          </a:prstGeom>
          <a:noFill/>
        </p:spPr>
        <p:txBody>
          <a:bodyPr wrap="square" rtlCol="0">
            <a:spAutoFit/>
          </a:bodyPr>
          <a:lstStyle/>
          <a:p>
            <a:pPr algn="ctr"/>
            <a:r>
              <a:rPr kumimoji="1" lang="ja-JP" altLang="en-US" sz="1600" dirty="0"/>
              <a:t>図</a:t>
            </a:r>
            <a:r>
              <a:rPr kumimoji="1" lang="en-US" altLang="ja-JP" sz="1600" dirty="0"/>
              <a:t>3</a:t>
            </a:r>
            <a:r>
              <a:rPr kumimoji="1" lang="ja-JP" altLang="en-US" sz="1600" dirty="0"/>
              <a:t>　ブレッドボードの内部接続</a:t>
            </a:r>
          </a:p>
        </p:txBody>
      </p:sp>
      <p:sp>
        <p:nvSpPr>
          <p:cNvPr id="18" name="テキスト ボックス 17">
            <a:extLst>
              <a:ext uri="{FF2B5EF4-FFF2-40B4-BE49-F238E27FC236}">
                <a16:creationId xmlns:a16="http://schemas.microsoft.com/office/drawing/2014/main" id="{60249577-34F8-42A9-AC42-739E9993E2E4}"/>
              </a:ext>
            </a:extLst>
          </p:cNvPr>
          <p:cNvSpPr txBox="1"/>
          <p:nvPr/>
        </p:nvSpPr>
        <p:spPr>
          <a:xfrm>
            <a:off x="5295702" y="5623512"/>
            <a:ext cx="4032448" cy="338554"/>
          </a:xfrm>
          <a:prstGeom prst="rect">
            <a:avLst/>
          </a:prstGeom>
          <a:noFill/>
        </p:spPr>
        <p:txBody>
          <a:bodyPr wrap="square" rtlCol="0">
            <a:spAutoFit/>
          </a:bodyPr>
          <a:lstStyle/>
          <a:p>
            <a:pPr algn="ctr"/>
            <a:r>
              <a:rPr kumimoji="1" lang="ja-JP" altLang="en-US" sz="1600" dirty="0"/>
              <a:t>図</a:t>
            </a:r>
            <a:r>
              <a:rPr kumimoji="1" lang="en-US" altLang="ja-JP" sz="1600" dirty="0"/>
              <a:t>4</a:t>
            </a:r>
            <a:r>
              <a:rPr kumimoji="1" lang="ja-JP" altLang="en-US" sz="1600" dirty="0"/>
              <a:t>　ブレッドボードによる，</a:t>
            </a:r>
            <a:r>
              <a:rPr kumimoji="1" lang="en-US" altLang="ja-JP" sz="1600" dirty="0"/>
              <a:t>LED</a:t>
            </a:r>
            <a:r>
              <a:rPr kumimoji="1" lang="ja-JP" altLang="en-US" sz="1600" dirty="0"/>
              <a:t>点灯回路</a:t>
            </a:r>
          </a:p>
        </p:txBody>
      </p:sp>
      <p:sp>
        <p:nvSpPr>
          <p:cNvPr id="20" name="テキスト ボックス 19">
            <a:extLst>
              <a:ext uri="{FF2B5EF4-FFF2-40B4-BE49-F238E27FC236}">
                <a16:creationId xmlns:a16="http://schemas.microsoft.com/office/drawing/2014/main" id="{9EC2B7B2-FD5F-43CD-ABD2-1408AA2DA38B}"/>
              </a:ext>
            </a:extLst>
          </p:cNvPr>
          <p:cNvSpPr txBox="1"/>
          <p:nvPr/>
        </p:nvSpPr>
        <p:spPr>
          <a:xfrm>
            <a:off x="233757" y="4497874"/>
            <a:ext cx="5226400" cy="1815882"/>
          </a:xfrm>
          <a:prstGeom prst="rect">
            <a:avLst/>
          </a:prstGeom>
          <a:noFill/>
        </p:spPr>
        <p:txBody>
          <a:bodyPr wrap="square" rtlCol="0">
            <a:spAutoFit/>
          </a:bodyPr>
          <a:lstStyle/>
          <a:p>
            <a:r>
              <a:rPr kumimoji="1" lang="ja-JP" altLang="en-US" sz="1600" dirty="0">
                <a:solidFill>
                  <a:srgbClr val="FF0000"/>
                </a:solidFill>
              </a:rPr>
              <a:t>●ブレッドボードから接続を外す際の注意</a:t>
            </a:r>
            <a:endParaRPr kumimoji="1" lang="en-US" altLang="ja-JP" sz="1600" dirty="0">
              <a:solidFill>
                <a:srgbClr val="FF0000"/>
              </a:solidFill>
            </a:endParaRPr>
          </a:p>
          <a:p>
            <a:r>
              <a:rPr lang="ja-JP" altLang="en-US" sz="1600" dirty="0">
                <a:solidFill>
                  <a:srgbClr val="FF0000"/>
                </a:solidFill>
              </a:rPr>
              <a:t>回路作成時と同様，電源が入った状態で行って問題ないが，</a:t>
            </a:r>
            <a:r>
              <a:rPr lang="en-US" altLang="ja-JP" sz="1600" dirty="0">
                <a:solidFill>
                  <a:srgbClr val="FF0000"/>
                </a:solidFill>
              </a:rPr>
              <a:t>3.3 V</a:t>
            </a:r>
            <a:r>
              <a:rPr lang="ja-JP" altLang="en-US" sz="1600" dirty="0">
                <a:solidFill>
                  <a:srgbClr val="FF0000"/>
                </a:solidFill>
              </a:rPr>
              <a:t>のピンに接続したジャンパー線と</a:t>
            </a:r>
            <a:r>
              <a:rPr lang="en-US" altLang="ja-JP" sz="1600" dirty="0">
                <a:solidFill>
                  <a:srgbClr val="FF0000"/>
                </a:solidFill>
              </a:rPr>
              <a:t>GND</a:t>
            </a:r>
            <a:r>
              <a:rPr lang="ja-JP" altLang="en-US" sz="1600" dirty="0">
                <a:solidFill>
                  <a:srgbClr val="FF0000"/>
                </a:solidFill>
              </a:rPr>
              <a:t>に接続したジャンパー線の端子部分を接触させないように注意。</a:t>
            </a:r>
            <a:endParaRPr lang="en-US" altLang="ja-JP" sz="1600" dirty="0">
              <a:solidFill>
                <a:srgbClr val="FF0000"/>
              </a:solidFill>
            </a:endParaRPr>
          </a:p>
          <a:p>
            <a:r>
              <a:rPr kumimoji="1" lang="ja-JP" altLang="en-US" sz="1600" dirty="0">
                <a:solidFill>
                  <a:srgbClr val="FF0000"/>
                </a:solidFill>
              </a:rPr>
              <a:t>　接触させてしまうと，</a:t>
            </a:r>
            <a:r>
              <a:rPr kumimoji="1" lang="en-US" altLang="ja-JP" sz="1600" dirty="0">
                <a:solidFill>
                  <a:srgbClr val="FF0000"/>
                </a:solidFill>
              </a:rPr>
              <a:t>3.3 </a:t>
            </a:r>
            <a:r>
              <a:rPr lang="en-US" altLang="ja-JP" sz="1600" dirty="0">
                <a:solidFill>
                  <a:srgbClr val="FF0000"/>
                </a:solidFill>
              </a:rPr>
              <a:t>V</a:t>
            </a:r>
            <a:r>
              <a:rPr lang="ja-JP" altLang="en-US" sz="1600" dirty="0">
                <a:solidFill>
                  <a:srgbClr val="FF0000"/>
                </a:solidFill>
              </a:rPr>
              <a:t>ピンと</a:t>
            </a:r>
            <a:r>
              <a:rPr lang="en-US" altLang="ja-JP" sz="1600" dirty="0">
                <a:solidFill>
                  <a:srgbClr val="FF0000"/>
                </a:solidFill>
              </a:rPr>
              <a:t>GND</a:t>
            </a:r>
            <a:r>
              <a:rPr lang="ja-JP" altLang="en-US" sz="1600" dirty="0">
                <a:solidFill>
                  <a:srgbClr val="FF0000"/>
                </a:solidFill>
              </a:rPr>
              <a:t>ピンの間で大きな電流が流れ，</a:t>
            </a:r>
            <a:r>
              <a:rPr lang="en-US" altLang="ja-JP" sz="1600" dirty="0">
                <a:solidFill>
                  <a:srgbClr val="FF0000"/>
                </a:solidFill>
              </a:rPr>
              <a:t>Raspberry Pi</a:t>
            </a:r>
            <a:r>
              <a:rPr lang="ja-JP" altLang="en-US" sz="1600" dirty="0">
                <a:solidFill>
                  <a:srgbClr val="FF0000"/>
                </a:solidFill>
              </a:rPr>
              <a:t>が強制的の再起動する。故障に繋がる可能性あり。</a:t>
            </a:r>
            <a:endParaRPr kumimoji="1" lang="ja-JP" altLang="en-US" sz="1600" dirty="0">
              <a:solidFill>
                <a:srgbClr val="FF0000"/>
              </a:solidFill>
            </a:endParaRPr>
          </a:p>
        </p:txBody>
      </p:sp>
      <p:pic>
        <p:nvPicPr>
          <p:cNvPr id="5" name="図 4">
            <a:extLst>
              <a:ext uri="{FF2B5EF4-FFF2-40B4-BE49-F238E27FC236}">
                <a16:creationId xmlns:a16="http://schemas.microsoft.com/office/drawing/2014/main" id="{739EBA9B-4E86-4E0B-A409-F51B3D29E39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99117" y="867812"/>
            <a:ext cx="3673536" cy="4725144"/>
          </a:xfrm>
          <a:prstGeom prst="rect">
            <a:avLst/>
          </a:prstGeom>
        </p:spPr>
      </p:pic>
    </p:spTree>
    <p:extLst>
      <p:ext uri="{BB962C8B-B14F-4D97-AF65-F5344CB8AC3E}">
        <p14:creationId xmlns:p14="http://schemas.microsoft.com/office/powerpoint/2010/main" val="50293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63E073-E0AC-4737-9DA7-A04C7379A8C9}"/>
              </a:ext>
            </a:extLst>
          </p:cNvPr>
          <p:cNvSpPr>
            <a:spLocks noGrp="1"/>
          </p:cNvSpPr>
          <p:nvPr>
            <p:ph type="title"/>
          </p:nvPr>
        </p:nvSpPr>
        <p:spPr/>
        <p:txBody>
          <a:bodyPr/>
          <a:lstStyle/>
          <a:p>
            <a:r>
              <a:rPr kumimoji="1" lang="ja-JP" altLang="en-US" dirty="0"/>
              <a:t>プログラミングによる</a:t>
            </a:r>
            <a:r>
              <a:rPr kumimoji="1" lang="en-US" altLang="ja-JP" dirty="0"/>
              <a:t>LED</a:t>
            </a:r>
            <a:r>
              <a:rPr kumimoji="1" lang="ja-JP" altLang="en-US" dirty="0"/>
              <a:t>の点滅①</a:t>
            </a:r>
          </a:p>
        </p:txBody>
      </p:sp>
      <p:sp>
        <p:nvSpPr>
          <p:cNvPr id="4" name="スライド番号プレースホルダー 3">
            <a:extLst>
              <a:ext uri="{FF2B5EF4-FFF2-40B4-BE49-F238E27FC236}">
                <a16:creationId xmlns:a16="http://schemas.microsoft.com/office/drawing/2014/main" id="{0B02EB80-0D89-41FF-93F8-9B3BE75F7591}"/>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9</a:t>
            </a:fld>
            <a:endParaRPr lang="ja-JP" altLang="en-US" dirty="0">
              <a:solidFill>
                <a:schemeClr val="tx1"/>
              </a:solidFill>
            </a:endParaRPr>
          </a:p>
        </p:txBody>
      </p:sp>
      <p:pic>
        <p:nvPicPr>
          <p:cNvPr id="9" name="図 8">
            <a:extLst>
              <a:ext uri="{FF2B5EF4-FFF2-40B4-BE49-F238E27FC236}">
                <a16:creationId xmlns:a16="http://schemas.microsoft.com/office/drawing/2014/main" id="{EA48F20A-36FC-414B-A7F6-D131CF4A6AF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0512" y="1988840"/>
            <a:ext cx="4608512" cy="3528392"/>
          </a:xfrm>
          <a:prstGeom prst="rect">
            <a:avLst/>
          </a:prstGeom>
        </p:spPr>
      </p:pic>
      <p:sp>
        <p:nvSpPr>
          <p:cNvPr id="11" name="吹き出し: 円形 10">
            <a:extLst>
              <a:ext uri="{FF2B5EF4-FFF2-40B4-BE49-F238E27FC236}">
                <a16:creationId xmlns:a16="http://schemas.microsoft.com/office/drawing/2014/main" id="{71C6EF2D-4A68-4E5C-BC86-FF5AC93085EF}"/>
              </a:ext>
            </a:extLst>
          </p:cNvPr>
          <p:cNvSpPr/>
          <p:nvPr/>
        </p:nvSpPr>
        <p:spPr>
          <a:xfrm>
            <a:off x="1208584" y="870908"/>
            <a:ext cx="2520280" cy="862595"/>
          </a:xfrm>
          <a:prstGeom prst="wedgeEllipseCallout">
            <a:avLst>
              <a:gd name="adj1" fmla="val -56372"/>
              <a:gd name="adj2" fmla="val 85750"/>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C6F15EB-64AE-4853-8D9A-B08F01B33F9C}"/>
              </a:ext>
            </a:extLst>
          </p:cNvPr>
          <p:cNvSpPr txBox="1"/>
          <p:nvPr/>
        </p:nvSpPr>
        <p:spPr>
          <a:xfrm>
            <a:off x="1640632" y="987410"/>
            <a:ext cx="2016224" cy="646331"/>
          </a:xfrm>
          <a:prstGeom prst="rect">
            <a:avLst/>
          </a:prstGeom>
          <a:noFill/>
        </p:spPr>
        <p:txBody>
          <a:bodyPr wrap="square" rtlCol="0">
            <a:spAutoFit/>
          </a:bodyPr>
          <a:lstStyle/>
          <a:p>
            <a:r>
              <a:rPr kumimoji="1" lang="ja-JP" altLang="en-US" dirty="0"/>
              <a:t>①ファイルマネージャ</a:t>
            </a:r>
            <a:r>
              <a:rPr lang="ja-JP" altLang="en-US" dirty="0"/>
              <a:t>をクリック</a:t>
            </a:r>
            <a:endParaRPr kumimoji="1" lang="ja-JP" altLang="en-US" dirty="0"/>
          </a:p>
        </p:txBody>
      </p:sp>
      <p:sp>
        <p:nvSpPr>
          <p:cNvPr id="13" name="吹き出し: 円形 12">
            <a:extLst>
              <a:ext uri="{FF2B5EF4-FFF2-40B4-BE49-F238E27FC236}">
                <a16:creationId xmlns:a16="http://schemas.microsoft.com/office/drawing/2014/main" id="{78801DBF-9544-4B8A-AA9D-2DC64E98B005}"/>
              </a:ext>
            </a:extLst>
          </p:cNvPr>
          <p:cNvSpPr/>
          <p:nvPr/>
        </p:nvSpPr>
        <p:spPr>
          <a:xfrm>
            <a:off x="5601072" y="764704"/>
            <a:ext cx="3384374" cy="2664296"/>
          </a:xfrm>
          <a:prstGeom prst="wedgeEllipseCallout">
            <a:avLst>
              <a:gd name="adj1" fmla="val -129231"/>
              <a:gd name="adj2" fmla="val 90337"/>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90D100-63B0-42A9-B3AA-3AE4679F5DC3}"/>
              </a:ext>
            </a:extLst>
          </p:cNvPr>
          <p:cNvSpPr txBox="1"/>
          <p:nvPr/>
        </p:nvSpPr>
        <p:spPr>
          <a:xfrm>
            <a:off x="6105129" y="1117193"/>
            <a:ext cx="2592287" cy="2062103"/>
          </a:xfrm>
          <a:prstGeom prst="rect">
            <a:avLst/>
          </a:prstGeom>
          <a:noFill/>
        </p:spPr>
        <p:txBody>
          <a:bodyPr wrap="square" rtlCol="0">
            <a:spAutoFit/>
          </a:bodyPr>
          <a:lstStyle/>
          <a:p>
            <a:r>
              <a:rPr kumimoji="1" lang="ja-JP" altLang="en-US" sz="1600" dirty="0"/>
              <a:t>②ここで右クリック→新規作成</a:t>
            </a:r>
            <a:r>
              <a:rPr lang="ja-JP" altLang="en-US" sz="1600" dirty="0"/>
              <a:t>→フォルダ→「</a:t>
            </a:r>
            <a:r>
              <a:rPr lang="en-US" altLang="ja-JP" sz="1600" dirty="0"/>
              <a:t>test</a:t>
            </a:r>
            <a:r>
              <a:rPr lang="ja-JP" altLang="en-US" sz="1600" dirty="0"/>
              <a:t>」と入力</a:t>
            </a:r>
            <a:endParaRPr lang="en-US" altLang="ja-JP" sz="1600" dirty="0"/>
          </a:p>
          <a:p>
            <a:endParaRPr kumimoji="1" lang="en-US" altLang="ja-JP" sz="1600" dirty="0"/>
          </a:p>
          <a:p>
            <a:r>
              <a:rPr kumimoji="1" lang="ja-JP" altLang="en-US" sz="1600" dirty="0"/>
              <a:t>③作成した「</a:t>
            </a:r>
            <a:r>
              <a:rPr kumimoji="1" lang="en-US" altLang="ja-JP" sz="1600" dirty="0"/>
              <a:t>test</a:t>
            </a:r>
            <a:r>
              <a:rPr kumimoji="1" lang="ja-JP" altLang="en-US" sz="1600" dirty="0"/>
              <a:t>」フォルダ内で右クリック→新規作成→空のファイル→</a:t>
            </a:r>
            <a:endParaRPr kumimoji="1" lang="en-US" altLang="ja-JP" sz="1600" dirty="0"/>
          </a:p>
          <a:p>
            <a:r>
              <a:rPr lang="ja-JP" altLang="en-US" sz="1600" dirty="0"/>
              <a:t>「</a:t>
            </a:r>
            <a:r>
              <a:rPr lang="en-US" altLang="ja-JP" sz="1600" dirty="0"/>
              <a:t>test1.py</a:t>
            </a:r>
            <a:r>
              <a:rPr lang="ja-JP" altLang="en-US" sz="1600" dirty="0"/>
              <a:t>」と入力</a:t>
            </a:r>
            <a:endParaRPr kumimoji="1" lang="ja-JP" altLang="en-US" sz="1600" dirty="0"/>
          </a:p>
        </p:txBody>
      </p:sp>
      <p:sp>
        <p:nvSpPr>
          <p:cNvPr id="17" name="テキスト ボックス 16">
            <a:extLst>
              <a:ext uri="{FF2B5EF4-FFF2-40B4-BE49-F238E27FC236}">
                <a16:creationId xmlns:a16="http://schemas.microsoft.com/office/drawing/2014/main" id="{9ED525F6-A81D-4CA1-9913-3526260A1E8D}"/>
              </a:ext>
            </a:extLst>
          </p:cNvPr>
          <p:cNvSpPr txBox="1"/>
          <p:nvPr/>
        </p:nvSpPr>
        <p:spPr>
          <a:xfrm>
            <a:off x="5601072" y="3717032"/>
            <a:ext cx="3888432" cy="2308324"/>
          </a:xfrm>
          <a:prstGeom prst="rect">
            <a:avLst/>
          </a:prstGeom>
          <a:noFill/>
        </p:spPr>
        <p:txBody>
          <a:bodyPr wrap="square" rtlCol="0">
            <a:spAutoFit/>
          </a:bodyPr>
          <a:lstStyle/>
          <a:p>
            <a:r>
              <a:rPr lang="ja-JP" altLang="en-US" dirty="0"/>
              <a:t>勉強会では「</a:t>
            </a:r>
            <a:r>
              <a:rPr lang="en-US" altLang="ja-JP" dirty="0">
                <a:solidFill>
                  <a:srgbClr val="FF0000"/>
                </a:solidFill>
              </a:rPr>
              <a:t>Python</a:t>
            </a:r>
            <a:r>
              <a:rPr lang="ja-JP" altLang="en-US" dirty="0">
                <a:solidFill>
                  <a:srgbClr val="FF0000"/>
                </a:solidFill>
              </a:rPr>
              <a:t>（パイソン）</a:t>
            </a:r>
            <a:r>
              <a:rPr lang="ja-JP" altLang="en-US" dirty="0"/>
              <a:t>」と呼ばれるプログラミング言語を使用する。</a:t>
            </a:r>
            <a:endParaRPr lang="en-US" altLang="ja-JP" dirty="0"/>
          </a:p>
          <a:p>
            <a:r>
              <a:rPr kumimoji="1" lang="ja-JP" altLang="en-US" dirty="0"/>
              <a:t>特徴として記述量が少なく，読みやすいプログラムを書くことができる。</a:t>
            </a:r>
            <a:endParaRPr kumimoji="1" lang="en-US" altLang="ja-JP" dirty="0"/>
          </a:p>
          <a:p>
            <a:r>
              <a:rPr lang="ja-JP" altLang="en-US" dirty="0"/>
              <a:t>なお，</a:t>
            </a:r>
            <a:r>
              <a:rPr lang="en-US" altLang="ja-JP" dirty="0"/>
              <a:t>Raspberry</a:t>
            </a:r>
            <a:r>
              <a:rPr lang="ja-JP" altLang="en-US" dirty="0"/>
              <a:t> </a:t>
            </a:r>
            <a:r>
              <a:rPr lang="en-US" altLang="ja-JP" dirty="0"/>
              <a:t>Pi</a:t>
            </a:r>
            <a:r>
              <a:rPr lang="ja-JP" altLang="en-US" dirty="0"/>
              <a:t>の「</a:t>
            </a:r>
            <a:r>
              <a:rPr lang="en-US" altLang="ja-JP" dirty="0"/>
              <a:t>Pi</a:t>
            </a:r>
            <a:r>
              <a:rPr lang="ja-JP" altLang="en-US" dirty="0"/>
              <a:t>」は</a:t>
            </a:r>
            <a:r>
              <a:rPr lang="en-US" altLang="ja-JP" dirty="0"/>
              <a:t>Python</a:t>
            </a:r>
            <a:r>
              <a:rPr lang="ja-JP" altLang="en-US" dirty="0"/>
              <a:t>の「パイ」から取られており，</a:t>
            </a:r>
            <a:r>
              <a:rPr lang="en-US" altLang="ja-JP" dirty="0"/>
              <a:t>Raspberry Pi</a:t>
            </a:r>
            <a:r>
              <a:rPr lang="ja-JP" altLang="en-US" dirty="0"/>
              <a:t>財団が推奨する学習用言語である。</a:t>
            </a:r>
            <a:endParaRPr kumimoji="1" lang="ja-JP" altLang="en-US" dirty="0"/>
          </a:p>
        </p:txBody>
      </p:sp>
      <p:sp>
        <p:nvSpPr>
          <p:cNvPr id="3" name="テキスト ボックス 2">
            <a:extLst>
              <a:ext uri="{FF2B5EF4-FFF2-40B4-BE49-F238E27FC236}">
                <a16:creationId xmlns:a16="http://schemas.microsoft.com/office/drawing/2014/main" id="{B6403DA6-07D3-4FB2-945D-A5BAF8182103}"/>
              </a:ext>
            </a:extLst>
          </p:cNvPr>
          <p:cNvSpPr txBox="1"/>
          <p:nvPr/>
        </p:nvSpPr>
        <p:spPr>
          <a:xfrm>
            <a:off x="1352600" y="5686802"/>
            <a:ext cx="3240361" cy="338554"/>
          </a:xfrm>
          <a:prstGeom prst="rect">
            <a:avLst/>
          </a:prstGeom>
          <a:noFill/>
        </p:spPr>
        <p:txBody>
          <a:bodyPr wrap="square" rtlCol="0">
            <a:spAutoFit/>
          </a:bodyPr>
          <a:lstStyle/>
          <a:p>
            <a:r>
              <a:rPr kumimoji="1" lang="ja-JP" altLang="en-US" sz="1600" dirty="0"/>
              <a:t>図</a:t>
            </a:r>
            <a:r>
              <a:rPr kumimoji="1" lang="en-US" altLang="ja-JP" sz="1600" dirty="0"/>
              <a:t>5</a:t>
            </a:r>
            <a:r>
              <a:rPr kumimoji="1" lang="ja-JP" altLang="en-US" sz="1600" dirty="0"/>
              <a:t>　フォルダ＆ファイル作成</a:t>
            </a:r>
          </a:p>
        </p:txBody>
      </p:sp>
    </p:spTree>
    <p:extLst>
      <p:ext uri="{BB962C8B-B14F-4D97-AF65-F5344CB8AC3E}">
        <p14:creationId xmlns:p14="http://schemas.microsoft.com/office/powerpoint/2010/main" val="24274163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3291</Words>
  <Application>Microsoft Office PowerPoint</Application>
  <PresentationFormat>A4 210 x 297 mm</PresentationFormat>
  <Paragraphs>509</Paragraphs>
  <Slides>50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50</vt:i4>
      </vt:variant>
    </vt:vector>
  </HeadingPairs>
  <TitlesOfParts>
    <vt:vector size="59" baseType="lpstr">
      <vt:lpstr>HGP創英角ｺﾞｼｯｸUB</vt:lpstr>
      <vt:lpstr>ＭＳ ゴシック</vt:lpstr>
      <vt:lpstr>Arial</vt:lpstr>
      <vt:lpstr>Calibri</vt:lpstr>
      <vt:lpstr>Calibri Light</vt:lpstr>
      <vt:lpstr>Times New Roman</vt:lpstr>
      <vt:lpstr>Wingdings</vt:lpstr>
      <vt:lpstr>Office ​​テーマ</vt:lpstr>
      <vt:lpstr>デザインの設定</vt:lpstr>
      <vt:lpstr>PowerPoint プレゼンテーション</vt:lpstr>
      <vt:lpstr>目次</vt:lpstr>
      <vt:lpstr>ラズベリーパイでLEDを光らせる</vt:lpstr>
      <vt:lpstr>Raspberry Piとは？</vt:lpstr>
      <vt:lpstr>Raspberry Piの特徴</vt:lpstr>
      <vt:lpstr>Raspberry Piの構成</vt:lpstr>
      <vt:lpstr>Raspberry Piの起動とシャットダウン</vt:lpstr>
      <vt:lpstr>Raspberry PiによるLEDの点灯</vt:lpstr>
      <vt:lpstr>プログラミングによるLEDの点滅①</vt:lpstr>
      <vt:lpstr>プログラミングによるLEDの点滅②</vt:lpstr>
      <vt:lpstr>GPIO制御について</vt:lpstr>
      <vt:lpstr>while文（構文）</vt:lpstr>
      <vt:lpstr>プログラムの実行方法</vt:lpstr>
      <vt:lpstr>LED点滅プログラムの警告への対応</vt:lpstr>
      <vt:lpstr>try ~ except文（構文）</vt:lpstr>
      <vt:lpstr>タクトスイッチでLEDを点灯</vt:lpstr>
      <vt:lpstr>if ~ else文（構文）</vt:lpstr>
      <vt:lpstr>プルダウン抵抗について</vt:lpstr>
      <vt:lpstr>Raspberry Pi内部のプルダウン抵抗の利用</vt:lpstr>
      <vt:lpstr>課題</vt:lpstr>
      <vt:lpstr>課題</vt:lpstr>
      <vt:lpstr>課題</vt:lpstr>
      <vt:lpstr>課題</vt:lpstr>
      <vt:lpstr>課題</vt:lpstr>
      <vt:lpstr>参考</vt:lpstr>
      <vt:lpstr>PowerPoint プレゼンテーション</vt:lpstr>
      <vt:lpstr>（紹介）ChatGPT</vt:lpstr>
      <vt:lpstr>（紹介）ChatGPT</vt:lpstr>
      <vt:lpstr>（紹介）ChatGPT</vt:lpstr>
      <vt:lpstr>（紹介）ChatGPT</vt:lpstr>
      <vt:lpstr>（紹介）ChatGPT</vt:lpstr>
      <vt:lpstr>（紹介）ChatGPT</vt:lpstr>
      <vt:lpstr>（紹介）ChatGPT</vt:lpstr>
      <vt:lpstr>（紹介）ChatGPT</vt:lpstr>
      <vt:lpstr>（紹介）ChatGPT</vt:lpstr>
      <vt:lpstr>（紹介）ChatGPT</vt:lpstr>
      <vt:lpstr>（紹介）ChatGPT</vt:lpstr>
      <vt:lpstr>（紹介）ChatGPT</vt:lpstr>
      <vt:lpstr>（紹介）ChatGPT</vt:lpstr>
      <vt:lpstr>（紹介）ChatGPT</vt:lpstr>
      <vt:lpstr>（紹介）ChatGPT</vt:lpstr>
      <vt:lpstr>（紹介）ChatGPT</vt:lpstr>
      <vt:lpstr>（紹介）ChatGPT</vt:lpstr>
      <vt:lpstr>（紹介）ChatGPT</vt:lpstr>
      <vt:lpstr>（紹介）ChatGPT</vt:lpstr>
      <vt:lpstr>（紹介）ChatGPT</vt:lpstr>
      <vt:lpstr>（紹介）ChatGPT</vt:lpstr>
      <vt:lpstr>（紹介）ChatGPT</vt:lpstr>
      <vt:lpstr>（紹介）ChatGPT</vt:lpstr>
      <vt:lpstr>（紹介）ChatGPT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kiban</dc:creator>
  <cp:lastModifiedBy>産技セ 富田</cp:lastModifiedBy>
  <cp:revision>1335</cp:revision>
  <cp:lastPrinted>2023-07-06T02:49:43Z</cp:lastPrinted>
  <dcterms:created xsi:type="dcterms:W3CDTF">2011-06-27T07:44:37Z</dcterms:created>
  <dcterms:modified xsi:type="dcterms:W3CDTF">2023-08-07T08:00:15Z</dcterms:modified>
</cp:coreProperties>
</file>