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13"/>
  </p:notesMasterIdLst>
  <p:handoutMasterIdLst>
    <p:handoutMasterId r:id="rId14"/>
  </p:handoutMasterIdLst>
  <p:sldIdLst>
    <p:sldId id="357" r:id="rId3"/>
    <p:sldId id="395" r:id="rId4"/>
    <p:sldId id="396" r:id="rId5"/>
    <p:sldId id="397" r:id="rId6"/>
    <p:sldId id="398" r:id="rId7"/>
    <p:sldId id="413" r:id="rId8"/>
    <p:sldId id="388" r:id="rId9"/>
    <p:sldId id="400" r:id="rId10"/>
    <p:sldId id="399" r:id="rId11"/>
    <p:sldId id="401" r:id="rId12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 userDrawn="1">
          <p15:clr>
            <a:srgbClr val="A4A3A4"/>
          </p15:clr>
        </p15:guide>
        <p15:guide id="2" pos="2104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FF00FF"/>
    <a:srgbClr val="0066FF"/>
    <a:srgbClr val="A89AFC"/>
    <a:srgbClr val="6F58FA"/>
    <a:srgbClr val="0000CC"/>
    <a:srgbClr val="2206CC"/>
    <a:srgbClr val="3B1CF8"/>
    <a:srgbClr val="0066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370" autoAdjust="0"/>
  </p:normalViewPr>
  <p:slideViewPr>
    <p:cSldViewPr>
      <p:cViewPr varScale="1">
        <p:scale>
          <a:sx n="86" d="100"/>
          <a:sy n="86" d="100"/>
        </p:scale>
        <p:origin x="1339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10" y="96"/>
      </p:cViewPr>
      <p:guideLst>
        <p:guide orient="horz" pos="3091"/>
        <p:guide pos="2104"/>
        <p:guide orient="horz" pos="3108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6351" y="9371015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6A079D-C7A6-4D61-B3B4-33335BDA6B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830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9" y="3"/>
            <a:ext cx="2919413" cy="493712"/>
          </a:xfrm>
          <a:prstGeom prst="rect">
            <a:avLst/>
          </a:prstGeom>
        </p:spPr>
        <p:txBody>
          <a:bodyPr vert="horz" lIns="91406" tIns="45700" rIns="91406" bIns="457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6351" y="3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30D884-6F68-4446-A96E-55A26AF40BFE}" type="datetimeFigureOut">
              <a:rPr lang="ja-JP" altLang="en-US"/>
              <a:pPr>
                <a:defRPr/>
              </a:pPr>
              <a:t>2023/7/20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6" tIns="45700" rIns="91406" bIns="4570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3" y="4686305"/>
            <a:ext cx="5389562" cy="4440238"/>
          </a:xfrm>
          <a:prstGeom prst="rect">
            <a:avLst/>
          </a:prstGeom>
        </p:spPr>
        <p:txBody>
          <a:bodyPr vert="horz" lIns="91406" tIns="45700" rIns="91406" bIns="4570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9" y="9371015"/>
            <a:ext cx="2919413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6351" y="9371015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8361E9-B8B6-4010-9985-68EE94D807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91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470025"/>
          </a:xfrm>
        </p:spPr>
        <p:txBody>
          <a:bodyPr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0346" y="4077072"/>
            <a:ext cx="5759069" cy="172819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9999B9-0E4F-4133-ADB5-D044AA67CA3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6E7502-9F67-4B90-B964-1505E25FA65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BB1C-EF7E-41FA-BDDC-DBB844B9A47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CF34BE-C150-4588-93EB-3A21C203B4D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63F6-E763-40D3-88D9-824AF89A304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84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1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2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7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4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0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52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2474" y="1"/>
            <a:ext cx="7888881" cy="684213"/>
          </a:xfr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496616" y="544522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CDB2B-E351-4600-8EC8-07C6C580F542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A9A64E-0D62-4F09-88B5-57DCC1A9F19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8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8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90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0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526DB7-B489-4A92-AE4D-9819987D7609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52730-0C90-4069-AAFE-D8C2BDD4227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DFF306-435B-4A7A-87A9-0B1F3350903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F6F1-BD11-436A-86D0-86DC40B6CC7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7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8995E5-AF18-4DAA-8139-A02E8B80C04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6B3A-29F0-41C8-BB6F-55EE85AAD94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E888FB-1E10-46CC-93FF-F31430A25250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7DA2-6607-4AC1-8FCE-DBC362A08BC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EBD253-5E99-471D-9772-80E8FCAE829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C88-5605-4148-8957-A9423F21BE2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36B268-A9F4-4D9B-B1DA-7A9846F0B38C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012CD-F6B0-4D49-A767-F9A9EE8055A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969224" y="6373813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122F43-959D-46F7-86EF-9EC57F1C20D4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2023/7/20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07FF-EC7A-4110-9C8D-79AD7F9BDFE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 userDrawn="1"/>
        </p:nvSpPr>
        <p:spPr bwMode="auto">
          <a:xfrm>
            <a:off x="0" y="0"/>
            <a:ext cx="9906000" cy="7556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="ctr"/>
          <a:lstStyle>
            <a:lvl1pPr marL="1778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ja-JP" altLang="en-US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264849" y="936626"/>
            <a:ext cx="9381464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9" name="正方形/長方形 9"/>
          <p:cNvSpPr>
            <a:spLocks noChangeArrowheads="1"/>
          </p:cNvSpPr>
          <p:nvPr userDrawn="1"/>
        </p:nvSpPr>
        <p:spPr bwMode="auto">
          <a:xfrm>
            <a:off x="0" y="646114"/>
            <a:ext cx="9906000" cy="65087"/>
          </a:xfrm>
          <a:prstGeom prst="rect">
            <a:avLst/>
          </a:prstGeom>
          <a:solidFill>
            <a:srgbClr val="2D2D85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50300" y="6492876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59C0DE-BDE9-4D9D-9A95-F8EB19609A1B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03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82299" y="1"/>
            <a:ext cx="825156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3" y="6378333"/>
            <a:ext cx="458857" cy="4376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 userDrawn="1"/>
        </p:nvSpPr>
        <p:spPr bwMode="auto">
          <a:xfrm>
            <a:off x="620195" y="6435350"/>
            <a:ext cx="1692275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i="0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茨城県</a:t>
            </a:r>
            <a:r>
              <a:rPr kumimoji="1" lang="ja-JP" altLang="en-US" sz="1100" b="1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産業技術</a:t>
            </a:r>
            <a:endParaRPr kumimoji="1" lang="en-US" altLang="ja-JP" sz="1100" b="1" dirty="0">
              <a:ln w="3175">
                <a:noFill/>
              </a:ln>
              <a:solidFill>
                <a:srgbClr val="000066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 userDrawn="1"/>
        </p:nvSpPr>
        <p:spPr bwMode="auto">
          <a:xfrm>
            <a:off x="599240" y="6579808"/>
            <a:ext cx="1692275" cy="15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spc="-150" dirty="0">
                <a:ln w="3175">
                  <a:noFill/>
                </a:ln>
                <a:solidFill>
                  <a:srgbClr val="00006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イノベーションセンター</a:t>
            </a:r>
            <a:endParaRPr kumimoji="1" lang="en-US" altLang="ja-JP" sz="1100" b="1" spc="-150" dirty="0">
              <a:ln w="3175">
                <a:noFill/>
              </a:ln>
              <a:solidFill>
                <a:srgbClr val="000066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 userDrawn="1"/>
        </p:nvSpPr>
        <p:spPr bwMode="auto">
          <a:xfrm>
            <a:off x="639246" y="6683802"/>
            <a:ext cx="1618456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en-US" altLang="ja-JP" sz="600" b="0" spc="-15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Ibaraki</a:t>
            </a:r>
            <a:r>
              <a:rPr kumimoji="1" lang="en-US" altLang="ja-JP" sz="600" b="0" spc="-150" baseline="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Prefecture</a:t>
            </a:r>
            <a:endParaRPr kumimoji="1" lang="ja-JP" altLang="en-US" sz="600" b="0" spc="-150" dirty="0">
              <a:ln w="3175">
                <a:noFill/>
              </a:ln>
              <a:solidFill>
                <a:srgbClr val="0000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2D2D8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788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DAF4-D288-4C8D-BD96-D98A6B517F0A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94480" y="1284994"/>
            <a:ext cx="8784976" cy="30963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n-US" altLang="ja-JP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R5</a:t>
            </a:r>
            <a:r>
              <a:rPr lang="ja-JP" altLang="en-US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年度次世代技術活用人材育成事業技術修得コース　実習座学</a:t>
            </a:r>
            <a:r>
              <a:rPr lang="en-US" altLang="ja-JP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(IoT)</a:t>
            </a:r>
          </a:p>
          <a:p>
            <a:pPr lvl="0" algn="ctr" eaLnBrk="0" hangingPunct="0">
              <a:defRPr/>
            </a:pPr>
            <a:r>
              <a:rPr lang="ja-JP" altLang="en-US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第２回</a:t>
            </a:r>
            <a:endParaRPr lang="en-US" altLang="ja-JP" sz="4000" dirty="0">
              <a:solidFill>
                <a:srgbClr val="2D2D85"/>
              </a:solidFill>
              <a:latin typeface="+mj-lt"/>
              <a:ea typeface="+mj-ea"/>
              <a:cs typeface="+mj-cs"/>
            </a:endParaRPr>
          </a:p>
          <a:p>
            <a:pPr lvl="0" algn="ctr" eaLnBrk="0" hangingPunct="0">
              <a:defRPr/>
            </a:pPr>
            <a:r>
              <a:rPr lang="ja-JP" alt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参考資料</a:t>
            </a:r>
            <a:endParaRPr lang="en-US" altLang="ja-JP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576736" y="4725144"/>
            <a:ext cx="6696743" cy="108012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noProof="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茨城県産業技術イノベーションセンター</a:t>
            </a:r>
            <a:endParaRPr lang="en-US" altLang="ja-JP" sz="2400" noProof="0" dirty="0">
              <a:solidFill>
                <a:srgbClr val="2D2D8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IT</a:t>
            </a:r>
            <a:r>
              <a:rPr lang="ja-JP" altLang="en-US" sz="24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・マテリアルグループ</a:t>
            </a:r>
            <a:endParaRPr kumimoji="1" lang="en-US" altLang="ja-JP" sz="2400" b="0" i="0" u="none" strike="noStrike" kern="1200" cap="none" spc="0" normalizeH="0" baseline="0" dirty="0">
              <a:ln>
                <a:noFill/>
              </a:ln>
              <a:solidFill>
                <a:srgbClr val="2D2D8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7354D-CDBE-4A60-BD7A-B41465C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C51AD2-4281-49D7-B522-C8C035BB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DF20D3-0FB9-425B-8E5B-DEC06FE5F004}"/>
              </a:ext>
            </a:extLst>
          </p:cNvPr>
          <p:cNvSpPr txBox="1"/>
          <p:nvPr/>
        </p:nvSpPr>
        <p:spPr>
          <a:xfrm>
            <a:off x="235103" y="908720"/>
            <a:ext cx="92990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（</a:t>
            </a:r>
            <a:r>
              <a:rPr lang="en-US" altLang="ja-JP" sz="2000" dirty="0"/>
              <a:t>1</a:t>
            </a:r>
            <a:r>
              <a:rPr lang="ja-JP" altLang="en-US" sz="2000" dirty="0"/>
              <a:t>）</a:t>
            </a:r>
            <a:r>
              <a:rPr lang="en-US" altLang="ja-JP" sz="2000" dirty="0"/>
              <a:t>110010</a:t>
            </a:r>
            <a:r>
              <a:rPr lang="ja-JP" altLang="en-US" sz="2000" baseline="-25000" dirty="0"/>
              <a:t>（</a:t>
            </a:r>
            <a:r>
              <a:rPr lang="en-US" altLang="ja-JP" sz="2000" baseline="-25000" dirty="0"/>
              <a:t>2</a:t>
            </a:r>
            <a:r>
              <a:rPr lang="ja-JP" altLang="en-US" sz="2000" baseline="-25000" dirty="0"/>
              <a:t>）</a:t>
            </a:r>
            <a:r>
              <a:rPr lang="ja-JP" altLang="en-US" sz="2000" dirty="0"/>
              <a:t>を</a:t>
            </a:r>
            <a:r>
              <a:rPr lang="en-US" altLang="ja-JP" sz="2000" dirty="0"/>
              <a:t>10</a:t>
            </a:r>
            <a:r>
              <a:rPr lang="ja-JP" altLang="en-US" sz="2000" dirty="0"/>
              <a:t>進数に変換せよ。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（</a:t>
            </a:r>
            <a:r>
              <a:rPr lang="en-US" altLang="ja-JP" sz="2000" dirty="0"/>
              <a:t>2</a:t>
            </a:r>
            <a:r>
              <a:rPr lang="ja-JP" altLang="en-US" sz="2000" dirty="0"/>
              <a:t>）</a:t>
            </a:r>
            <a:r>
              <a:rPr lang="en-US" altLang="ja-JP" sz="2000" dirty="0"/>
              <a:t>16</a:t>
            </a:r>
            <a:r>
              <a:rPr lang="ja-JP" altLang="en-US" sz="2000" baseline="-25000" dirty="0"/>
              <a:t>（</a:t>
            </a:r>
            <a:r>
              <a:rPr lang="en-US" altLang="ja-JP" sz="2000" baseline="-25000" dirty="0"/>
              <a:t>10</a:t>
            </a:r>
            <a:r>
              <a:rPr lang="ja-JP" altLang="en-US" sz="2000" baseline="-25000" dirty="0"/>
              <a:t>）</a:t>
            </a:r>
            <a:r>
              <a:rPr lang="ja-JP" altLang="en-US" sz="2000" dirty="0"/>
              <a:t>を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進数に変換せよ。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（</a:t>
            </a:r>
            <a:r>
              <a:rPr lang="en-US" altLang="ja-JP" sz="2000" dirty="0"/>
              <a:t>3</a:t>
            </a:r>
            <a:r>
              <a:rPr lang="ja-JP" altLang="en-US" sz="2000" dirty="0"/>
              <a:t>）</a:t>
            </a:r>
            <a:r>
              <a:rPr lang="en-US" altLang="ja-JP" sz="2000" dirty="0"/>
              <a:t>10</a:t>
            </a:r>
            <a:r>
              <a:rPr lang="ja-JP" altLang="en-US" sz="2000" dirty="0"/>
              <a:t>進法で示された下記の減算を，</a:t>
            </a:r>
            <a:r>
              <a:rPr lang="en-US" altLang="ja-JP" sz="2000" dirty="0"/>
              <a:t>5bit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の補数を用いて加算により実行せよ。</a:t>
            </a:r>
            <a:endParaRPr lang="en-US" altLang="ja-JP" sz="2000" dirty="0"/>
          </a:p>
          <a:p>
            <a:r>
              <a:rPr lang="ja-JP" altLang="en-US" sz="2000" dirty="0"/>
              <a:t>　　①</a:t>
            </a:r>
            <a:r>
              <a:rPr lang="en-US" altLang="ja-JP" sz="2000" dirty="0"/>
              <a:t>14-9=5</a:t>
            </a:r>
          </a:p>
          <a:p>
            <a:r>
              <a:rPr lang="ja-JP" altLang="en-US" sz="2000" dirty="0"/>
              <a:t>　　②</a:t>
            </a:r>
            <a:r>
              <a:rPr lang="en-US" altLang="ja-JP" sz="2000" dirty="0"/>
              <a:t>9-14=-5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（</a:t>
            </a:r>
            <a:r>
              <a:rPr lang="en-US" altLang="ja-JP" sz="2000" dirty="0"/>
              <a:t>4</a:t>
            </a:r>
            <a:r>
              <a:rPr lang="ja-JP" altLang="en-US" sz="2000" dirty="0"/>
              <a:t>）符号あり</a:t>
            </a:r>
            <a:r>
              <a:rPr lang="en-US" altLang="ja-JP" sz="2000" dirty="0"/>
              <a:t>8bit</a:t>
            </a:r>
            <a:r>
              <a:rPr lang="ja-JP" altLang="en-US" sz="2000" dirty="0"/>
              <a:t>で表される</a:t>
            </a:r>
            <a:r>
              <a:rPr lang="en-US" altLang="ja-JP" sz="2000" dirty="0"/>
              <a:t>11100110</a:t>
            </a:r>
            <a:r>
              <a:rPr lang="ja-JP" altLang="en-US" sz="2000" baseline="-25000" dirty="0"/>
              <a:t>（</a:t>
            </a:r>
            <a:r>
              <a:rPr lang="en-US" altLang="ja-JP" sz="2000" baseline="-25000" dirty="0"/>
              <a:t>2</a:t>
            </a:r>
            <a:r>
              <a:rPr lang="ja-JP" altLang="en-US" sz="2000" baseline="-25000" dirty="0"/>
              <a:t>）</a:t>
            </a:r>
            <a:r>
              <a:rPr lang="ja-JP" altLang="en-US" sz="2000" dirty="0"/>
              <a:t>の絶対値を</a:t>
            </a:r>
            <a:r>
              <a:rPr lang="en-US" altLang="ja-JP" sz="2000" dirty="0"/>
              <a:t>10</a:t>
            </a:r>
            <a:r>
              <a:rPr lang="ja-JP" altLang="en-US" sz="2000" dirty="0"/>
              <a:t>進数で求めよ。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7873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BA500-197A-4241-8715-699D09E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進数⇔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F960C-676B-4022-ADA5-CF2652CE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E5FBFB-78E8-435B-A337-2C030B136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2440231"/>
            <a:ext cx="3378963" cy="29523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0CC45-AD1A-496C-A15C-8086BBE14C8A}"/>
              </a:ext>
            </a:extLst>
          </p:cNvPr>
          <p:cNvSpPr txBox="1"/>
          <p:nvPr/>
        </p:nvSpPr>
        <p:spPr>
          <a:xfrm>
            <a:off x="200472" y="895796"/>
            <a:ext cx="433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10</a:t>
            </a:r>
            <a:r>
              <a:rPr lang="ja-JP" altLang="en-US" sz="1600" dirty="0"/>
              <a:t>進数→</a:t>
            </a:r>
            <a:r>
              <a:rPr lang="en-US" altLang="ja-JP" sz="1600" dirty="0"/>
              <a:t>2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kumimoji="1" lang="ja-JP" altLang="en-US" sz="1600" dirty="0"/>
              <a:t>変換する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で繰り返し割っていき，その余り（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か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になる）を下位から上位へ順に並べる。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B515BF-30D5-442E-883A-991C6DDA75B0}"/>
              </a:ext>
            </a:extLst>
          </p:cNvPr>
          <p:cNvSpPr txBox="1"/>
          <p:nvPr/>
        </p:nvSpPr>
        <p:spPr>
          <a:xfrm>
            <a:off x="262474" y="1920068"/>
            <a:ext cx="380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）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進数（</a:t>
            </a:r>
            <a:r>
              <a:rPr kumimoji="1" lang="en-US" altLang="ja-JP" sz="1600" dirty="0"/>
              <a:t>26</a:t>
            </a:r>
            <a:r>
              <a:rPr kumimoji="1" lang="ja-JP" altLang="en-US" sz="1600" dirty="0"/>
              <a:t>）</a:t>
            </a:r>
            <a:r>
              <a:rPr kumimoji="1" lang="en-US" altLang="ja-JP" sz="1600" baseline="-25000" dirty="0"/>
              <a:t>10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進数に変換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BF59C7-8EE1-42AD-A542-656F2C5CD879}"/>
              </a:ext>
            </a:extLst>
          </p:cNvPr>
          <p:cNvSpPr txBox="1"/>
          <p:nvPr/>
        </p:nvSpPr>
        <p:spPr>
          <a:xfrm>
            <a:off x="774829" y="55741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変換結果は</a:t>
            </a:r>
            <a:r>
              <a:rPr kumimoji="1" lang="ja-JP" altLang="en-US" dirty="0"/>
              <a:t>「</a:t>
            </a:r>
            <a:r>
              <a:rPr kumimoji="1" lang="en-US" altLang="ja-JP" dirty="0">
                <a:solidFill>
                  <a:srgbClr val="FF0000"/>
                </a:solidFill>
              </a:rPr>
              <a:t>11010</a:t>
            </a:r>
            <a:r>
              <a:rPr kumimoji="1" lang="ja-JP" altLang="en-US" dirty="0"/>
              <a:t>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A63A62-741E-48B0-81B4-FA297858D099}"/>
              </a:ext>
            </a:extLst>
          </p:cNvPr>
          <p:cNvSpPr txBox="1"/>
          <p:nvPr/>
        </p:nvSpPr>
        <p:spPr>
          <a:xfrm>
            <a:off x="5044364" y="2184596"/>
            <a:ext cx="396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）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進数（</a:t>
            </a:r>
            <a:r>
              <a:rPr lang="en-US" altLang="ja-JP" sz="1600" dirty="0"/>
              <a:t>11010</a:t>
            </a:r>
            <a:r>
              <a:rPr kumimoji="1" lang="ja-JP" altLang="en-US" sz="1600" dirty="0"/>
              <a:t>）</a:t>
            </a:r>
            <a:r>
              <a:rPr kumimoji="1" lang="en-US" altLang="ja-JP" sz="1600" baseline="-25000" dirty="0"/>
              <a:t>2</a:t>
            </a:r>
            <a:r>
              <a:rPr kumimoji="1" lang="ja-JP" altLang="en-US" sz="1600" dirty="0"/>
              <a:t>を</a:t>
            </a:r>
            <a:r>
              <a:rPr lang="en-US" altLang="ja-JP" sz="1600" dirty="0"/>
              <a:t>10</a:t>
            </a:r>
            <a:r>
              <a:rPr kumimoji="1" lang="ja-JP" altLang="en-US" sz="1600" dirty="0"/>
              <a:t>進数に変換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7BBB8A6-F629-46A8-973E-11BBF952A298}"/>
              </a:ext>
            </a:extLst>
          </p:cNvPr>
          <p:cNvCxnSpPr>
            <a:cxnSpLocks/>
          </p:cNvCxnSpPr>
          <p:nvPr/>
        </p:nvCxnSpPr>
        <p:spPr>
          <a:xfrm>
            <a:off x="4766337" y="808155"/>
            <a:ext cx="23291" cy="601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171BED-59E6-4D0A-86D2-CD8E3F915F61}"/>
              </a:ext>
            </a:extLst>
          </p:cNvPr>
          <p:cNvSpPr txBox="1"/>
          <p:nvPr/>
        </p:nvSpPr>
        <p:spPr>
          <a:xfrm>
            <a:off x="4932762" y="899687"/>
            <a:ext cx="4753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2</a:t>
            </a:r>
            <a:r>
              <a:rPr lang="ja-JP" altLang="en-US" sz="1600" dirty="0"/>
              <a:t>進数→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lang="en-US" altLang="ja-JP" sz="1600" dirty="0"/>
              <a:t>2</a:t>
            </a:r>
            <a:r>
              <a:rPr lang="ja-JP" altLang="en-US" sz="1600" dirty="0"/>
              <a:t>進数の各位の数字にその位の</a:t>
            </a:r>
            <a:r>
              <a:rPr lang="en-US" altLang="ja-JP" sz="1600" dirty="0"/>
              <a:t>2</a:t>
            </a:r>
            <a:r>
              <a:rPr lang="en-US" altLang="ja-JP" sz="1600" baseline="30000" dirty="0"/>
              <a:t>n-1</a:t>
            </a:r>
            <a:r>
              <a:rPr lang="ja-JP" altLang="en-US" sz="1600" dirty="0"/>
              <a:t>を掛けて，すべての桁について足し合わせる。</a:t>
            </a:r>
          </a:p>
          <a:p>
            <a:r>
              <a:rPr lang="en-US" altLang="ja-JP" sz="1600" dirty="0"/>
              <a:t>※n:</a:t>
            </a:r>
            <a:r>
              <a:rPr lang="ja-JP" altLang="en-US" sz="1600" dirty="0"/>
              <a:t>桁数</a:t>
            </a:r>
          </a:p>
        </p:txBody>
      </p: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A1128566-D05B-4BC5-9A9D-8AF8C6C864F3}"/>
              </a:ext>
            </a:extLst>
          </p:cNvPr>
          <p:cNvGraphicFramePr>
            <a:graphicFrameLocks noGrp="1"/>
          </p:cNvGraphicFramePr>
          <p:nvPr/>
        </p:nvGraphicFramePr>
        <p:xfrm>
          <a:off x="5138337" y="2828310"/>
          <a:ext cx="44739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066">
                  <a:extLst>
                    <a:ext uri="{9D8B030D-6E8A-4147-A177-3AD203B41FA5}">
                      <a16:colId xmlns:a16="http://schemas.microsoft.com/office/drawing/2014/main" val="3388183271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2294584041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872864574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1354728898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3363754330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964922896"/>
                    </a:ext>
                  </a:extLst>
                </a:gridCol>
              </a:tblGrid>
              <a:tr h="3310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38752"/>
                  </a:ext>
                </a:extLst>
              </a:tr>
              <a:tr h="33104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n-1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2</a:t>
                      </a:r>
                      <a:r>
                        <a:rPr lang="en-US" altLang="ja-JP" sz="1800" baseline="30000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3137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A929B5A-0C93-498C-8B7B-0E9E7280A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37" y="3826098"/>
            <a:ext cx="455553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BDE54-E5CE-459F-BCB0-C6B8BBC4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進数⇔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DCD54-AE3A-4D3E-9505-0E63B1A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F9F76-E1AE-4E64-A755-FDFECA5FB13D}"/>
              </a:ext>
            </a:extLst>
          </p:cNvPr>
          <p:cNvSpPr txBox="1"/>
          <p:nvPr/>
        </p:nvSpPr>
        <p:spPr>
          <a:xfrm>
            <a:off x="200472" y="895796"/>
            <a:ext cx="433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10</a:t>
            </a:r>
            <a:r>
              <a:rPr lang="ja-JP" altLang="en-US" sz="1600" dirty="0"/>
              <a:t>進数→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kumimoji="1" lang="ja-JP" altLang="en-US" sz="1600" dirty="0"/>
              <a:t>変換する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進数を</a:t>
            </a:r>
            <a:r>
              <a:rPr lang="ja-JP" altLang="en-US" sz="1600" dirty="0"/>
              <a:t>商が</a:t>
            </a:r>
            <a:r>
              <a:rPr lang="en-US" altLang="ja-JP" sz="1600" dirty="0"/>
              <a:t>0</a:t>
            </a:r>
            <a:r>
              <a:rPr lang="ja-JP" altLang="en-US" sz="1600" dirty="0"/>
              <a:t>になるまで</a:t>
            </a:r>
            <a:r>
              <a:rPr lang="en-US" altLang="ja-JP" sz="1600" dirty="0"/>
              <a:t>16</a:t>
            </a:r>
            <a:r>
              <a:rPr kumimoji="1" lang="ja-JP" altLang="en-US" sz="1600" dirty="0"/>
              <a:t>で繰り返し割っていき，商と余りを求める。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D42B32-FF47-4960-AECD-7FC8B3009B7A}"/>
              </a:ext>
            </a:extLst>
          </p:cNvPr>
          <p:cNvSpPr txBox="1"/>
          <p:nvPr/>
        </p:nvSpPr>
        <p:spPr>
          <a:xfrm>
            <a:off x="226233" y="1834734"/>
            <a:ext cx="380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）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進数（</a:t>
            </a:r>
            <a:r>
              <a:rPr lang="en-US" altLang="ja-JP" sz="1600" dirty="0"/>
              <a:t>10000</a:t>
            </a:r>
            <a:r>
              <a:rPr kumimoji="1" lang="ja-JP" altLang="en-US" sz="1600" dirty="0"/>
              <a:t>）</a:t>
            </a:r>
            <a:r>
              <a:rPr kumimoji="1" lang="en-US" altLang="ja-JP" sz="1600" baseline="-25000" dirty="0"/>
              <a:t>10</a:t>
            </a:r>
            <a:r>
              <a:rPr kumimoji="1" lang="ja-JP" altLang="en-US" sz="1600" dirty="0"/>
              <a:t>を</a:t>
            </a:r>
            <a:r>
              <a:rPr lang="en-US" altLang="ja-JP" sz="1600" dirty="0"/>
              <a:t>16</a:t>
            </a:r>
            <a:r>
              <a:rPr kumimoji="1" lang="ja-JP" altLang="en-US" sz="1600" dirty="0"/>
              <a:t>進数に変換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BB58D2F-F02E-4CF7-A562-AF682E1E10F7}"/>
              </a:ext>
            </a:extLst>
          </p:cNvPr>
          <p:cNvSpPr/>
          <p:nvPr/>
        </p:nvSpPr>
        <p:spPr>
          <a:xfrm>
            <a:off x="1730419" y="3944049"/>
            <a:ext cx="304972" cy="294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D3984B5-59F0-408C-98AD-32E5AB68C0D5}"/>
              </a:ext>
            </a:extLst>
          </p:cNvPr>
          <p:cNvSpPr/>
          <p:nvPr/>
        </p:nvSpPr>
        <p:spPr>
          <a:xfrm>
            <a:off x="2162467" y="3157513"/>
            <a:ext cx="334944" cy="1097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602814-A126-42A9-899A-A9F6F85000D4}"/>
              </a:ext>
            </a:extLst>
          </p:cNvPr>
          <p:cNvSpPr txBox="1"/>
          <p:nvPr/>
        </p:nvSpPr>
        <p:spPr>
          <a:xfrm>
            <a:off x="1010339" y="27780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10000    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594CE1-B744-4642-811C-2CA5B4B62DB2}"/>
              </a:ext>
            </a:extLst>
          </p:cNvPr>
          <p:cNvSpPr txBox="1"/>
          <p:nvPr/>
        </p:nvSpPr>
        <p:spPr>
          <a:xfrm>
            <a:off x="1145306" y="31370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625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BD631F-C140-42F9-AB25-08CD3F7FF24B}"/>
              </a:ext>
            </a:extLst>
          </p:cNvPr>
          <p:cNvSpPr txBox="1"/>
          <p:nvPr/>
        </p:nvSpPr>
        <p:spPr>
          <a:xfrm>
            <a:off x="1250726" y="3916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3D2509-E12F-4B46-A4F9-A8722E775532}"/>
              </a:ext>
            </a:extLst>
          </p:cNvPr>
          <p:cNvSpPr txBox="1"/>
          <p:nvPr/>
        </p:nvSpPr>
        <p:spPr>
          <a:xfrm>
            <a:off x="1201267" y="35127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39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412C4E-A954-4997-8F63-5417920F70B4}"/>
              </a:ext>
            </a:extLst>
          </p:cNvPr>
          <p:cNvCxnSpPr/>
          <p:nvPr/>
        </p:nvCxnSpPr>
        <p:spPr>
          <a:xfrm>
            <a:off x="1118451" y="3138989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6A15CC6-2B89-4020-916A-3DC14E9576EF}"/>
              </a:ext>
            </a:extLst>
          </p:cNvPr>
          <p:cNvCxnSpPr/>
          <p:nvPr/>
        </p:nvCxnSpPr>
        <p:spPr>
          <a:xfrm>
            <a:off x="1118451" y="3506359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E3D58B2-55F9-4100-A7F1-D8F6BF621A8B}"/>
              </a:ext>
            </a:extLst>
          </p:cNvPr>
          <p:cNvCxnSpPr/>
          <p:nvPr/>
        </p:nvCxnSpPr>
        <p:spPr>
          <a:xfrm>
            <a:off x="1135391" y="3892659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0055E97E-C658-46A8-855F-2FACC98E87D8}"/>
              </a:ext>
            </a:extLst>
          </p:cNvPr>
          <p:cNvSpPr/>
          <p:nvPr/>
        </p:nvSpPr>
        <p:spPr>
          <a:xfrm flipV="1">
            <a:off x="1043088" y="2588895"/>
            <a:ext cx="190967" cy="54078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C089D688-F1ED-4819-AED7-1712EA1FA96E}"/>
              </a:ext>
            </a:extLst>
          </p:cNvPr>
          <p:cNvSpPr/>
          <p:nvPr/>
        </p:nvSpPr>
        <p:spPr>
          <a:xfrm flipV="1">
            <a:off x="1033018" y="2968683"/>
            <a:ext cx="190967" cy="54078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3EF9F47D-FE10-4107-9B58-2BCA14453847}"/>
              </a:ext>
            </a:extLst>
          </p:cNvPr>
          <p:cNvSpPr/>
          <p:nvPr/>
        </p:nvSpPr>
        <p:spPr>
          <a:xfrm flipV="1">
            <a:off x="1059759" y="3346595"/>
            <a:ext cx="190967" cy="54078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944AA2-E91D-405C-B588-CFBA2863459A}"/>
              </a:ext>
            </a:extLst>
          </p:cNvPr>
          <p:cNvSpPr txBox="1"/>
          <p:nvPr/>
        </p:nvSpPr>
        <p:spPr>
          <a:xfrm>
            <a:off x="639906" y="2795176"/>
            <a:ext cx="6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9AA583-475E-495D-8E2B-18EB2CD35962}"/>
              </a:ext>
            </a:extLst>
          </p:cNvPr>
          <p:cNvSpPr txBox="1"/>
          <p:nvPr/>
        </p:nvSpPr>
        <p:spPr>
          <a:xfrm>
            <a:off x="641913" y="3181681"/>
            <a:ext cx="6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8898B6-3308-42D2-A0B4-758707ACA3B3}"/>
              </a:ext>
            </a:extLst>
          </p:cNvPr>
          <p:cNvSpPr txBox="1"/>
          <p:nvPr/>
        </p:nvSpPr>
        <p:spPr>
          <a:xfrm>
            <a:off x="628542" y="3574717"/>
            <a:ext cx="6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99A172-57BA-4CA0-9E32-F934A196A91C}"/>
              </a:ext>
            </a:extLst>
          </p:cNvPr>
          <p:cNvSpPr txBox="1"/>
          <p:nvPr/>
        </p:nvSpPr>
        <p:spPr>
          <a:xfrm>
            <a:off x="2007568" y="3102868"/>
            <a:ext cx="6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0B08D93-0F4F-44CC-BE66-E239BAA8573F}"/>
              </a:ext>
            </a:extLst>
          </p:cNvPr>
          <p:cNvSpPr txBox="1"/>
          <p:nvPr/>
        </p:nvSpPr>
        <p:spPr>
          <a:xfrm>
            <a:off x="2007568" y="3481412"/>
            <a:ext cx="6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F8E881-A428-4FBC-8446-32A0C4613902}"/>
              </a:ext>
            </a:extLst>
          </p:cNvPr>
          <p:cNvSpPr txBox="1"/>
          <p:nvPr/>
        </p:nvSpPr>
        <p:spPr>
          <a:xfrm>
            <a:off x="2015210" y="3894956"/>
            <a:ext cx="6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422C8E-1E76-4B7B-822D-B7E47942E6D6}"/>
              </a:ext>
            </a:extLst>
          </p:cNvPr>
          <p:cNvSpPr txBox="1"/>
          <p:nvPr/>
        </p:nvSpPr>
        <p:spPr>
          <a:xfrm>
            <a:off x="2075650" y="2694439"/>
            <a:ext cx="461665" cy="551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/>
              <a:t>余り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696659-91A8-4197-9ABB-4E0D0E2C168D}"/>
              </a:ext>
            </a:extLst>
          </p:cNvPr>
          <p:cNvSpPr txBox="1"/>
          <p:nvPr/>
        </p:nvSpPr>
        <p:spPr>
          <a:xfrm>
            <a:off x="1712609" y="4265974"/>
            <a:ext cx="400110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/>
              <a:t>商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8EB463B-FC5A-41DB-94D2-23F10B9F8B07}"/>
              </a:ext>
            </a:extLst>
          </p:cNvPr>
          <p:cNvCxnSpPr>
            <a:cxnSpLocks/>
          </p:cNvCxnSpPr>
          <p:nvPr/>
        </p:nvCxnSpPr>
        <p:spPr>
          <a:xfrm>
            <a:off x="2112719" y="4294908"/>
            <a:ext cx="294959" cy="237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9579EB5-F113-4C48-A15E-3A5C9182E978}"/>
              </a:ext>
            </a:extLst>
          </p:cNvPr>
          <p:cNvSpPr txBox="1"/>
          <p:nvPr/>
        </p:nvSpPr>
        <p:spPr>
          <a:xfrm>
            <a:off x="2075650" y="450910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最上位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A5F8517-6449-4168-879C-FA90C5766DAD}"/>
              </a:ext>
            </a:extLst>
          </p:cNvPr>
          <p:cNvCxnSpPr>
            <a:cxnSpLocks/>
          </p:cNvCxnSpPr>
          <p:nvPr/>
        </p:nvCxnSpPr>
        <p:spPr>
          <a:xfrm>
            <a:off x="2570614" y="3346612"/>
            <a:ext cx="2314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DC5FA97-2B36-462E-87F5-1F28D0566617}"/>
              </a:ext>
            </a:extLst>
          </p:cNvPr>
          <p:cNvSpPr txBox="1"/>
          <p:nvPr/>
        </p:nvSpPr>
        <p:spPr>
          <a:xfrm>
            <a:off x="2760831" y="319323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最下位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3E443E-BB92-4572-941D-D3BB9A8F7BC4}"/>
              </a:ext>
            </a:extLst>
          </p:cNvPr>
          <p:cNvSpPr txBox="1"/>
          <p:nvPr/>
        </p:nvSpPr>
        <p:spPr>
          <a:xfrm>
            <a:off x="796540" y="502485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変換結果は</a:t>
            </a:r>
            <a:r>
              <a:rPr kumimoji="1"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2710</a:t>
            </a:r>
            <a:r>
              <a:rPr kumimoji="1" lang="ja-JP" altLang="en-US" dirty="0"/>
              <a:t>」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61367E7-4DEF-4770-A5BA-D895B95564BB}"/>
              </a:ext>
            </a:extLst>
          </p:cNvPr>
          <p:cNvCxnSpPr>
            <a:cxnSpLocks/>
          </p:cNvCxnSpPr>
          <p:nvPr/>
        </p:nvCxnSpPr>
        <p:spPr>
          <a:xfrm>
            <a:off x="4766337" y="808155"/>
            <a:ext cx="23291" cy="601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7B00D02-11AD-4FEB-810E-2F82021F31D2}"/>
              </a:ext>
            </a:extLst>
          </p:cNvPr>
          <p:cNvSpPr txBox="1"/>
          <p:nvPr/>
        </p:nvSpPr>
        <p:spPr>
          <a:xfrm>
            <a:off x="5116374" y="895796"/>
            <a:ext cx="4330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16</a:t>
            </a:r>
            <a:r>
              <a:rPr lang="ja-JP" altLang="en-US" sz="1600" dirty="0"/>
              <a:t>進数→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lang="en-US" altLang="ja-JP" sz="1600" dirty="0"/>
              <a:t>16</a:t>
            </a:r>
            <a:r>
              <a:rPr lang="ja-JP" altLang="en-US" sz="1600" dirty="0"/>
              <a:t>進数の各位の数字にその位の</a:t>
            </a:r>
            <a:r>
              <a:rPr lang="en-US" altLang="ja-JP" sz="1600" dirty="0"/>
              <a:t>16</a:t>
            </a:r>
            <a:r>
              <a:rPr lang="en-US" altLang="ja-JP" sz="1600" baseline="30000" dirty="0"/>
              <a:t>n-1</a:t>
            </a:r>
            <a:r>
              <a:rPr lang="ja-JP" altLang="en-US" sz="1600" dirty="0"/>
              <a:t>を掛けて，すべての桁について足し合わせる。</a:t>
            </a:r>
          </a:p>
          <a:p>
            <a:r>
              <a:rPr lang="en-US" altLang="ja-JP" sz="1600" dirty="0"/>
              <a:t>※n:</a:t>
            </a:r>
            <a:r>
              <a:rPr lang="ja-JP" altLang="en-US" sz="1600" dirty="0"/>
              <a:t>桁数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4B319B-3A25-4464-822B-6765ABB00612}"/>
              </a:ext>
            </a:extLst>
          </p:cNvPr>
          <p:cNvSpPr txBox="1"/>
          <p:nvPr/>
        </p:nvSpPr>
        <p:spPr>
          <a:xfrm>
            <a:off x="5108591" y="2020512"/>
            <a:ext cx="380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）</a:t>
            </a:r>
            <a:r>
              <a:rPr kumimoji="1" lang="en-US" altLang="ja-JP" sz="1600" dirty="0"/>
              <a:t>16</a:t>
            </a:r>
            <a:r>
              <a:rPr kumimoji="1" lang="ja-JP" altLang="en-US" sz="1600" dirty="0"/>
              <a:t>進数（</a:t>
            </a:r>
            <a:r>
              <a:rPr kumimoji="1" lang="en-US" altLang="ja-JP" sz="1600" dirty="0"/>
              <a:t>2710</a:t>
            </a:r>
            <a:r>
              <a:rPr kumimoji="1" lang="ja-JP" altLang="en-US" sz="1600" dirty="0"/>
              <a:t>）</a:t>
            </a:r>
            <a:r>
              <a:rPr kumimoji="1" lang="en-US" altLang="ja-JP" sz="1600" baseline="-25000" dirty="0"/>
              <a:t>16</a:t>
            </a:r>
            <a:r>
              <a:rPr kumimoji="1" lang="ja-JP" altLang="en-US" sz="1600" dirty="0"/>
              <a:t>を</a:t>
            </a:r>
            <a:r>
              <a:rPr lang="en-US" altLang="ja-JP" sz="1600" dirty="0"/>
              <a:t>10</a:t>
            </a:r>
            <a:r>
              <a:rPr kumimoji="1" lang="ja-JP" altLang="en-US" sz="1600" dirty="0"/>
              <a:t>進数に変換</a:t>
            </a:r>
          </a:p>
        </p:txBody>
      </p:sp>
      <p:graphicFrame>
        <p:nvGraphicFramePr>
          <p:cNvPr id="47" name="表 15">
            <a:extLst>
              <a:ext uri="{FF2B5EF4-FFF2-40B4-BE49-F238E27FC236}">
                <a16:creationId xmlns:a16="http://schemas.microsoft.com/office/drawing/2014/main" id="{7D2A4152-3AF2-459B-820D-7DF7FBB6ECA9}"/>
              </a:ext>
            </a:extLst>
          </p:cNvPr>
          <p:cNvGraphicFramePr>
            <a:graphicFrameLocks noGrp="1"/>
          </p:cNvGraphicFramePr>
          <p:nvPr/>
        </p:nvGraphicFramePr>
        <p:xfrm>
          <a:off x="5260992" y="2527299"/>
          <a:ext cx="377459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066">
                  <a:extLst>
                    <a:ext uri="{9D8B030D-6E8A-4147-A177-3AD203B41FA5}">
                      <a16:colId xmlns:a16="http://schemas.microsoft.com/office/drawing/2014/main" val="3388183271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2294584041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872864574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1354728898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3363754330"/>
                    </a:ext>
                  </a:extLst>
                </a:gridCol>
              </a:tblGrid>
              <a:tr h="3310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16</a:t>
                      </a:r>
                      <a:r>
                        <a:rPr kumimoji="1" lang="ja-JP" altLang="en-US" sz="1400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38752"/>
                  </a:ext>
                </a:extLst>
              </a:tr>
              <a:tr h="33104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/>
                        <a:t>16</a:t>
                      </a:r>
                      <a:r>
                        <a:rPr lang="en-US" altLang="ja-JP" sz="1800" baseline="30000" dirty="0"/>
                        <a:t>n-1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16</a:t>
                      </a:r>
                      <a:r>
                        <a:rPr lang="en-US" altLang="ja-JP" sz="1800" baseline="30000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16</a:t>
                      </a:r>
                      <a:r>
                        <a:rPr lang="en-US" altLang="ja-JP" sz="1800" baseline="30000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16</a:t>
                      </a:r>
                      <a:r>
                        <a:rPr lang="en-US" altLang="ja-JP" sz="1800" baseline="30000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16</a:t>
                      </a:r>
                      <a:r>
                        <a:rPr lang="en-US" altLang="ja-JP" sz="1800" baseline="30000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3137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26696F-1E47-4559-9DC6-21C36B970E64}"/>
              </a:ext>
            </a:extLst>
          </p:cNvPr>
          <p:cNvSpPr txBox="1"/>
          <p:nvPr/>
        </p:nvSpPr>
        <p:spPr>
          <a:xfrm>
            <a:off x="5260992" y="3717032"/>
            <a:ext cx="418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2×</a:t>
            </a:r>
            <a:r>
              <a:rPr lang="en-US" altLang="ja-JP" dirty="0"/>
              <a:t>16</a:t>
            </a:r>
            <a:r>
              <a:rPr lang="en-US" altLang="ja-JP" baseline="30000" dirty="0"/>
              <a:t>3 </a:t>
            </a:r>
            <a:r>
              <a:rPr lang="en-US" altLang="ja-JP" dirty="0"/>
              <a:t>+ 7×16</a:t>
            </a:r>
            <a:r>
              <a:rPr lang="en-US" altLang="ja-JP" baseline="30000" dirty="0"/>
              <a:t>2 </a:t>
            </a:r>
            <a:r>
              <a:rPr lang="en-US" altLang="ja-JP" dirty="0"/>
              <a:t>+ 1×16</a:t>
            </a:r>
            <a:r>
              <a:rPr lang="en-US" altLang="ja-JP" baseline="30000" dirty="0"/>
              <a:t>1 </a:t>
            </a:r>
            <a:r>
              <a:rPr lang="en-US" altLang="ja-JP" dirty="0"/>
              <a:t>+ 0×16</a:t>
            </a:r>
            <a:r>
              <a:rPr lang="en-US" altLang="ja-JP" baseline="30000" dirty="0"/>
              <a:t>0</a:t>
            </a:r>
          </a:p>
          <a:p>
            <a:endParaRPr lang="en-US" altLang="ja-JP" baseline="30000" dirty="0"/>
          </a:p>
          <a:p>
            <a:endParaRPr lang="en-US" altLang="ja-JP" baseline="30000" dirty="0"/>
          </a:p>
          <a:p>
            <a:endParaRPr lang="en-US" altLang="ja-JP" baseline="30000" dirty="0"/>
          </a:p>
          <a:p>
            <a:r>
              <a:rPr lang="en-US" altLang="ja-JP" dirty="0"/>
              <a:t>=10000</a:t>
            </a:r>
            <a:endParaRPr lang="ja-JP" altLang="en-US" dirty="0"/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6B6D5388-E857-4147-8185-D9A4688920B7}"/>
              </a:ext>
            </a:extLst>
          </p:cNvPr>
          <p:cNvSpPr/>
          <p:nvPr/>
        </p:nvSpPr>
        <p:spPr>
          <a:xfrm rot="5400000">
            <a:off x="5594567" y="3710527"/>
            <a:ext cx="120058" cy="7570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92F4475A-F00D-4B53-8D98-ECE6589B114E}"/>
              </a:ext>
            </a:extLst>
          </p:cNvPr>
          <p:cNvSpPr/>
          <p:nvPr/>
        </p:nvSpPr>
        <p:spPr>
          <a:xfrm rot="5400000">
            <a:off x="6556190" y="3722506"/>
            <a:ext cx="120058" cy="7570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7E78997A-9CDB-476F-A23F-09F01CD36D6F}"/>
              </a:ext>
            </a:extLst>
          </p:cNvPr>
          <p:cNvSpPr/>
          <p:nvPr/>
        </p:nvSpPr>
        <p:spPr>
          <a:xfrm rot="5400000">
            <a:off x="8469850" y="3710527"/>
            <a:ext cx="120058" cy="7570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1420AD40-FFEA-44E6-8C7F-401A22EF28CA}"/>
              </a:ext>
            </a:extLst>
          </p:cNvPr>
          <p:cNvSpPr/>
          <p:nvPr/>
        </p:nvSpPr>
        <p:spPr>
          <a:xfrm rot="5400000">
            <a:off x="7513180" y="3722718"/>
            <a:ext cx="120058" cy="7570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F27AF54-8334-42BA-B955-F8DBFA6B8BD0}"/>
              </a:ext>
            </a:extLst>
          </p:cNvPr>
          <p:cNvSpPr txBox="1"/>
          <p:nvPr/>
        </p:nvSpPr>
        <p:spPr>
          <a:xfrm>
            <a:off x="5330560" y="4201326"/>
            <a:ext cx="70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4</a:t>
            </a:r>
            <a:r>
              <a:rPr kumimoji="1" lang="ja-JP" altLang="en-US" sz="1400" dirty="0"/>
              <a:t>桁目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215A60-60DC-4469-B624-5A77C4CDE640}"/>
              </a:ext>
            </a:extLst>
          </p:cNvPr>
          <p:cNvSpPr txBox="1"/>
          <p:nvPr/>
        </p:nvSpPr>
        <p:spPr>
          <a:xfrm>
            <a:off x="6306534" y="4209994"/>
            <a:ext cx="70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</a:t>
            </a:r>
            <a:r>
              <a:rPr kumimoji="1" lang="ja-JP" altLang="en-US" sz="1400" dirty="0"/>
              <a:t>桁目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C33013-3A1D-4A7A-BD98-8FFB86563CC8}"/>
              </a:ext>
            </a:extLst>
          </p:cNvPr>
          <p:cNvSpPr txBox="1"/>
          <p:nvPr/>
        </p:nvSpPr>
        <p:spPr>
          <a:xfrm>
            <a:off x="7249173" y="4222750"/>
            <a:ext cx="70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2</a:t>
            </a:r>
            <a:r>
              <a:rPr kumimoji="1" lang="ja-JP" altLang="en-US" sz="1400" dirty="0"/>
              <a:t>桁目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806CD4A-F6DF-4CB6-B9C2-87879CEBF69E}"/>
              </a:ext>
            </a:extLst>
          </p:cNvPr>
          <p:cNvSpPr txBox="1"/>
          <p:nvPr/>
        </p:nvSpPr>
        <p:spPr>
          <a:xfrm>
            <a:off x="8209735" y="4211043"/>
            <a:ext cx="70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1</a:t>
            </a:r>
            <a:r>
              <a:rPr kumimoji="1" lang="ja-JP" altLang="en-US" sz="1400" dirty="0"/>
              <a:t>桁目</a:t>
            </a:r>
          </a:p>
        </p:txBody>
      </p:sp>
    </p:spTree>
    <p:extLst>
      <p:ext uri="{BB962C8B-B14F-4D97-AF65-F5344CB8AC3E}">
        <p14:creationId xmlns:p14="http://schemas.microsoft.com/office/powerpoint/2010/main" val="311374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DB48D-64B1-4553-A9BD-8B85B77C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進数⇔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72F625-FBD7-4F58-A430-0EB4F134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9A3756-E5FF-4BEC-9559-121DDD57F510}"/>
              </a:ext>
            </a:extLst>
          </p:cNvPr>
          <p:cNvSpPr txBox="1"/>
          <p:nvPr/>
        </p:nvSpPr>
        <p:spPr>
          <a:xfrm>
            <a:off x="200472" y="895796"/>
            <a:ext cx="4330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2</a:t>
            </a:r>
            <a:r>
              <a:rPr lang="ja-JP" altLang="en-US" sz="1600" dirty="0"/>
              <a:t>進数→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kumimoji="1" lang="ja-JP" altLang="en-US" sz="1600" dirty="0"/>
              <a:t>変換する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進数を</a:t>
            </a:r>
            <a:r>
              <a:rPr kumimoji="1" lang="en-US" altLang="ja-JP" sz="1600" dirty="0"/>
              <a:t>4</a:t>
            </a:r>
            <a:r>
              <a:rPr kumimoji="1" lang="ja-JP" altLang="en-US" sz="1600" dirty="0"/>
              <a:t>桁の数値に分離する。分離した数から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進数の値を求めて最後にその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進数の値を</a:t>
            </a:r>
            <a:r>
              <a:rPr kumimoji="1" lang="en-US" altLang="ja-JP" sz="1600" dirty="0"/>
              <a:t>16</a:t>
            </a:r>
            <a:r>
              <a:rPr kumimoji="1" lang="ja-JP" altLang="en-US" sz="1600" dirty="0"/>
              <a:t>進数に変換する。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19AC63-FEB7-4DBF-9F74-7512E9175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48879"/>
            <a:ext cx="4608512" cy="3312369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A757830-9A0F-4228-A784-75456F59925A}"/>
              </a:ext>
            </a:extLst>
          </p:cNvPr>
          <p:cNvCxnSpPr/>
          <p:nvPr/>
        </p:nvCxnSpPr>
        <p:spPr>
          <a:xfrm>
            <a:off x="2377490" y="2996952"/>
            <a:ext cx="0" cy="28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0848F4E-EBFB-4A8E-A477-09265150DD5C}"/>
              </a:ext>
            </a:extLst>
          </p:cNvPr>
          <p:cNvCxnSpPr>
            <a:cxnSpLocks/>
          </p:cNvCxnSpPr>
          <p:nvPr/>
        </p:nvCxnSpPr>
        <p:spPr>
          <a:xfrm>
            <a:off x="4766337" y="808155"/>
            <a:ext cx="23291" cy="601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62EF2D-91B5-40E3-B6A2-55F400A1C5E0}"/>
              </a:ext>
            </a:extLst>
          </p:cNvPr>
          <p:cNvSpPr txBox="1"/>
          <p:nvPr/>
        </p:nvSpPr>
        <p:spPr>
          <a:xfrm>
            <a:off x="171038" y="2060848"/>
            <a:ext cx="413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）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進数（</a:t>
            </a:r>
            <a:r>
              <a:rPr kumimoji="1" lang="en-US" altLang="ja-JP" sz="1600" dirty="0"/>
              <a:t>10110110</a:t>
            </a:r>
            <a:r>
              <a:rPr kumimoji="1" lang="ja-JP" altLang="en-US" sz="1600" dirty="0"/>
              <a:t>）</a:t>
            </a:r>
            <a:r>
              <a:rPr kumimoji="1" lang="en-US" altLang="ja-JP" sz="1600" baseline="-25000" dirty="0"/>
              <a:t>10</a:t>
            </a:r>
            <a:r>
              <a:rPr kumimoji="1" lang="ja-JP" altLang="en-US" sz="1600" dirty="0"/>
              <a:t>を</a:t>
            </a:r>
            <a:r>
              <a:rPr lang="en-US" altLang="ja-JP" sz="1600" dirty="0"/>
              <a:t>16</a:t>
            </a:r>
            <a:r>
              <a:rPr kumimoji="1" lang="ja-JP" altLang="en-US" sz="1600" dirty="0"/>
              <a:t>進数に変換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DCC7DA-69C1-4730-A5D3-07DB73C98B32}"/>
              </a:ext>
            </a:extLst>
          </p:cNvPr>
          <p:cNvSpPr txBox="1"/>
          <p:nvPr/>
        </p:nvSpPr>
        <p:spPr>
          <a:xfrm>
            <a:off x="171038" y="5775503"/>
            <a:ext cx="442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変換表が暗記できていれば</a:t>
            </a:r>
            <a:r>
              <a:rPr lang="en-US" altLang="ja-JP" sz="1400" dirty="0"/>
              <a:t>2</a:t>
            </a:r>
            <a:r>
              <a:rPr lang="ja-JP" altLang="en-US" sz="1400" dirty="0"/>
              <a:t>進数→</a:t>
            </a:r>
            <a:r>
              <a:rPr lang="en-US" altLang="ja-JP" sz="1400" dirty="0"/>
              <a:t>10</a:t>
            </a:r>
            <a:r>
              <a:rPr lang="ja-JP" altLang="en-US" sz="1400" dirty="0"/>
              <a:t>進数への変換は不要。</a:t>
            </a:r>
            <a:endParaRPr kumimoji="1" lang="ja-JP" altLang="en-US" sz="1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01D9C29-6AD5-4641-BEA1-83CF4F13B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6" y="2528899"/>
            <a:ext cx="4792790" cy="295232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548446-2E3D-4FF0-8D2A-37A95DD002E1}"/>
              </a:ext>
            </a:extLst>
          </p:cNvPr>
          <p:cNvSpPr txBox="1"/>
          <p:nvPr/>
        </p:nvSpPr>
        <p:spPr>
          <a:xfrm>
            <a:off x="4837112" y="945857"/>
            <a:ext cx="4769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16</a:t>
            </a:r>
            <a:r>
              <a:rPr lang="ja-JP" altLang="en-US" sz="1600" dirty="0"/>
              <a:t>進数→</a:t>
            </a:r>
            <a:r>
              <a:rPr lang="en-US" altLang="ja-JP" sz="1600" dirty="0"/>
              <a:t>2</a:t>
            </a:r>
            <a:r>
              <a:rPr lang="ja-JP" altLang="en-US" sz="1600" dirty="0"/>
              <a:t>進数＞</a:t>
            </a:r>
            <a:endParaRPr lang="en-US" altLang="ja-JP" sz="1600" dirty="0"/>
          </a:p>
          <a:p>
            <a:r>
              <a:rPr lang="ja-JP" altLang="en-US" sz="1600" dirty="0"/>
              <a:t>左図と逆のことをする。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</a:t>
            </a:r>
            <a:r>
              <a:rPr lang="en-US" altLang="ja-JP" sz="1600" dirty="0"/>
              <a:t>1</a:t>
            </a:r>
            <a:r>
              <a:rPr lang="ja-JP" altLang="en-US" sz="1600" dirty="0"/>
              <a:t>桁を</a:t>
            </a:r>
            <a:r>
              <a:rPr lang="en-US" altLang="ja-JP" sz="1600" dirty="0"/>
              <a:t>2</a:t>
            </a:r>
            <a:r>
              <a:rPr lang="ja-JP" altLang="en-US" sz="1600" dirty="0"/>
              <a:t>進数の</a:t>
            </a:r>
            <a:r>
              <a:rPr lang="en-US" altLang="ja-JP" sz="1600" dirty="0"/>
              <a:t>4</a:t>
            </a:r>
            <a:r>
              <a:rPr lang="ja-JP" altLang="en-US" sz="1600" dirty="0"/>
              <a:t>桁に変換する。そして，その</a:t>
            </a:r>
            <a:r>
              <a:rPr lang="en-US" altLang="ja-JP" sz="1600" dirty="0"/>
              <a:t>4</a:t>
            </a:r>
            <a:r>
              <a:rPr lang="ja-JP" altLang="en-US" sz="1600" dirty="0"/>
              <a:t>桁の数値を並べるだけ。</a:t>
            </a:r>
            <a:endParaRPr lang="en-US" altLang="ja-JP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4135C23-64FA-47AC-9C46-8E1787EB9C99}"/>
              </a:ext>
            </a:extLst>
          </p:cNvPr>
          <p:cNvSpPr txBox="1"/>
          <p:nvPr/>
        </p:nvSpPr>
        <p:spPr>
          <a:xfrm>
            <a:off x="4981850" y="2045440"/>
            <a:ext cx="413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）</a:t>
            </a:r>
            <a:r>
              <a:rPr kumimoji="1" lang="en-US" altLang="ja-JP" sz="1600" dirty="0"/>
              <a:t>16</a:t>
            </a:r>
            <a:r>
              <a:rPr kumimoji="1" lang="ja-JP" altLang="en-US" sz="1600" dirty="0"/>
              <a:t>進数</a:t>
            </a:r>
            <a:r>
              <a:rPr kumimoji="1" lang="en-US" altLang="ja-JP" sz="1600" dirty="0"/>
              <a:t>0xB6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進数に変換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968C2A-76C2-4B98-81C1-3D9C43E29601}"/>
              </a:ext>
            </a:extLst>
          </p:cNvPr>
          <p:cNvSpPr txBox="1"/>
          <p:nvPr/>
        </p:nvSpPr>
        <p:spPr>
          <a:xfrm>
            <a:off x="4981850" y="5775503"/>
            <a:ext cx="442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変換表が暗記できていれば</a:t>
            </a:r>
            <a:r>
              <a:rPr lang="en-US" altLang="ja-JP" sz="1400" dirty="0"/>
              <a:t>16</a:t>
            </a:r>
            <a:r>
              <a:rPr lang="ja-JP" altLang="en-US" sz="1400" dirty="0"/>
              <a:t>進数→</a:t>
            </a:r>
            <a:r>
              <a:rPr lang="en-US" altLang="ja-JP" sz="1400" dirty="0"/>
              <a:t>10</a:t>
            </a:r>
            <a:r>
              <a:rPr lang="ja-JP" altLang="en-US" sz="1400" dirty="0"/>
              <a:t>進数への変換は不要。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9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2E9E6-A18F-4532-8366-DAE89649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ビット演算子①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BDA01-D6D9-4408-9077-3FBA313F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8DFD3D-0C60-408C-A1F4-EEACF500E440}"/>
              </a:ext>
            </a:extLst>
          </p:cNvPr>
          <p:cNvSpPr txBox="1"/>
          <p:nvPr/>
        </p:nvSpPr>
        <p:spPr>
          <a:xfrm>
            <a:off x="344488" y="980728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進数の値をビットごとに演算する。ビット演算子を使えば，ビットの合成や打消しなどが可能になる。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89F2D9C-2791-44F4-9655-827A5547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67460"/>
              </p:ext>
            </p:extLst>
          </p:nvPr>
        </p:nvGraphicFramePr>
        <p:xfrm>
          <a:off x="416496" y="1484784"/>
          <a:ext cx="62646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7495504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7166927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23946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演算子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&amp; b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論理積（</a:t>
                      </a:r>
                      <a:r>
                        <a:rPr kumimoji="1" lang="en-US" altLang="ja-JP" sz="1400" dirty="0"/>
                        <a:t>AND</a:t>
                      </a:r>
                      <a:r>
                        <a:rPr kumimoji="1" lang="ja-JP" altLang="en-US" sz="1400" dirty="0"/>
                        <a:t>。両ビットともに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のとき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5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|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| b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論理和（</a:t>
                      </a:r>
                      <a:r>
                        <a:rPr kumimoji="1" lang="en-US" altLang="ja-JP" sz="1400" dirty="0"/>
                        <a:t>OR</a:t>
                      </a:r>
                      <a:r>
                        <a:rPr kumimoji="1" lang="ja-JP" altLang="en-US" sz="1400" dirty="0"/>
                        <a:t>。どちらかのビットが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ならば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75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^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^ b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排他的論理和（</a:t>
                      </a:r>
                      <a:r>
                        <a:rPr kumimoji="1" lang="en-US" altLang="ja-JP" sz="1400" dirty="0"/>
                        <a:t>XOR</a:t>
                      </a:r>
                      <a:r>
                        <a:rPr kumimoji="1" lang="ja-JP" altLang="en-US" sz="1400" dirty="0"/>
                        <a:t>。比較したビットの値が異なるとき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76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~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~a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ビット反転（</a:t>
                      </a:r>
                      <a:r>
                        <a:rPr kumimoji="1" lang="en-US" altLang="ja-JP" sz="1400" dirty="0"/>
                        <a:t>NOT</a:t>
                      </a:r>
                      <a:r>
                        <a:rPr kumimoji="1" lang="ja-JP" altLang="en-US" sz="1400" dirty="0"/>
                        <a:t>。ビットの１，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dirty="0"/>
                        <a:t>を反転させる。）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433778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A033DD-AA05-4A31-9C0F-7531979F7D75}"/>
              </a:ext>
            </a:extLst>
          </p:cNvPr>
          <p:cNvGrpSpPr/>
          <p:nvPr/>
        </p:nvGrpSpPr>
        <p:grpSpPr>
          <a:xfrm>
            <a:off x="744680" y="3933056"/>
            <a:ext cx="1584176" cy="1384995"/>
            <a:chOff x="1064568" y="3861048"/>
            <a:chExt cx="1584176" cy="138499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C5AC047-C2CB-4B08-A75F-587F6E74A1FC}"/>
                </a:ext>
              </a:extLst>
            </p:cNvPr>
            <p:cNvSpPr txBox="1"/>
            <p:nvPr/>
          </p:nvSpPr>
          <p:spPr>
            <a:xfrm>
              <a:off x="1496616" y="3861048"/>
              <a:ext cx="11521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0101</a:t>
              </a:r>
            </a:p>
            <a:p>
              <a:pPr algn="ctr"/>
              <a:r>
                <a:rPr lang="en-US" altLang="ja-JP" sz="2800" dirty="0"/>
                <a:t>0011</a:t>
              </a:r>
            </a:p>
            <a:p>
              <a:pPr algn="ctr"/>
              <a:r>
                <a:rPr kumimoji="1" lang="en-US" altLang="ja-JP" sz="2800" dirty="0"/>
                <a:t>0001</a:t>
              </a:r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1031E9ED-FA14-4E98-856A-34E78559694A}"/>
                </a:ext>
              </a:extLst>
            </p:cNvPr>
            <p:cNvCxnSpPr/>
            <p:nvPr/>
          </p:nvCxnSpPr>
          <p:spPr>
            <a:xfrm>
              <a:off x="1136576" y="4763596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6BB1DE-891C-42B7-98A1-0494DC8C87F5}"/>
                </a:ext>
              </a:extLst>
            </p:cNvPr>
            <p:cNvSpPr txBox="1"/>
            <p:nvPr/>
          </p:nvSpPr>
          <p:spPr>
            <a:xfrm>
              <a:off x="1064568" y="4339490"/>
              <a:ext cx="681628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2400" dirty="0"/>
                <a:t>&amp;</a:t>
              </a:r>
              <a:r>
                <a:rPr kumimoji="1" lang="ja-JP" altLang="en-US" sz="2400" b="1" dirty="0"/>
                <a:t>）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E03021C-BC60-4AE6-810C-7B93033D7917}"/>
              </a:ext>
            </a:extLst>
          </p:cNvPr>
          <p:cNvGrpSpPr/>
          <p:nvPr/>
        </p:nvGrpSpPr>
        <p:grpSpPr>
          <a:xfrm>
            <a:off x="3136584" y="3916213"/>
            <a:ext cx="1512168" cy="1384995"/>
            <a:chOff x="3607480" y="4030224"/>
            <a:chExt cx="1512168" cy="138499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82DDD1-814D-4808-B725-3BCB38A590AE}"/>
                </a:ext>
              </a:extLst>
            </p:cNvPr>
            <p:cNvGrpSpPr/>
            <p:nvPr/>
          </p:nvGrpSpPr>
          <p:grpSpPr>
            <a:xfrm>
              <a:off x="3607480" y="4030224"/>
              <a:ext cx="1512168" cy="1384995"/>
              <a:chOff x="1136576" y="3861048"/>
              <a:chExt cx="1512168" cy="1384995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0ECB528-F83E-4E2E-A2C8-88C8B2CDA86E}"/>
                  </a:ext>
                </a:extLst>
              </p:cNvPr>
              <p:cNvSpPr txBox="1"/>
              <p:nvPr/>
            </p:nvSpPr>
            <p:spPr>
              <a:xfrm>
                <a:off x="1496616" y="3861048"/>
                <a:ext cx="11521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dirty="0"/>
                  <a:t>0101</a:t>
                </a:r>
              </a:p>
              <a:p>
                <a:pPr algn="ctr"/>
                <a:r>
                  <a:rPr lang="en-US" altLang="ja-JP" sz="2800" dirty="0"/>
                  <a:t>0011</a:t>
                </a:r>
              </a:p>
              <a:p>
                <a:pPr algn="ctr"/>
                <a:r>
                  <a:rPr kumimoji="1" lang="en-US" altLang="ja-JP" sz="2800" dirty="0"/>
                  <a:t>0111</a:t>
                </a:r>
                <a:endParaRPr kumimoji="1" lang="ja-JP" altLang="en-US" sz="2800" dirty="0"/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A13C420-DAE8-40BE-B601-49EE944B8ACE}"/>
                  </a:ext>
                </a:extLst>
              </p:cNvPr>
              <p:cNvCxnSpPr/>
              <p:nvPr/>
            </p:nvCxnSpPr>
            <p:spPr>
              <a:xfrm>
                <a:off x="1136576" y="4763596"/>
                <a:ext cx="13681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BAB5070-3E8D-46B1-931C-CA7BC4587E5B}"/>
                  </a:ext>
                </a:extLst>
              </p:cNvPr>
              <p:cNvSpPr txBox="1"/>
              <p:nvPr/>
            </p:nvSpPr>
            <p:spPr>
              <a:xfrm>
                <a:off x="1329968" y="4339490"/>
                <a:ext cx="681628" cy="4616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ja-JP" altLang="en-US" sz="2400" b="1" dirty="0"/>
                  <a:t>）</a:t>
                </a:r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737634A-DCA8-4657-9F6C-2D3F1CFB6097}"/>
                </a:ext>
              </a:extLst>
            </p:cNvPr>
            <p:cNvSpPr txBox="1"/>
            <p:nvPr/>
          </p:nvSpPr>
          <p:spPr>
            <a:xfrm>
              <a:off x="3620852" y="4471107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|</a:t>
              </a:r>
              <a:endParaRPr kumimoji="1" lang="ja-JP" altLang="en-US" sz="24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B98211F-9DC1-44F2-A814-077BFECE7919}"/>
              </a:ext>
            </a:extLst>
          </p:cNvPr>
          <p:cNvGrpSpPr/>
          <p:nvPr/>
        </p:nvGrpSpPr>
        <p:grpSpPr>
          <a:xfrm>
            <a:off x="5505856" y="3916213"/>
            <a:ext cx="1523002" cy="1384995"/>
            <a:chOff x="3596646" y="4030224"/>
            <a:chExt cx="1523002" cy="138499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470F414-9E06-4043-9153-15D3764F78CC}"/>
                </a:ext>
              </a:extLst>
            </p:cNvPr>
            <p:cNvGrpSpPr/>
            <p:nvPr/>
          </p:nvGrpSpPr>
          <p:grpSpPr>
            <a:xfrm>
              <a:off x="3607480" y="4030224"/>
              <a:ext cx="1512168" cy="1384995"/>
              <a:chOff x="1136576" y="3861048"/>
              <a:chExt cx="1512168" cy="1384995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DA90A3A-4571-4732-85BC-86F8AF99DBE0}"/>
                  </a:ext>
                </a:extLst>
              </p:cNvPr>
              <p:cNvSpPr txBox="1"/>
              <p:nvPr/>
            </p:nvSpPr>
            <p:spPr>
              <a:xfrm>
                <a:off x="1496616" y="3861048"/>
                <a:ext cx="11521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dirty="0"/>
                  <a:t>0101</a:t>
                </a:r>
              </a:p>
              <a:p>
                <a:pPr algn="ctr"/>
                <a:r>
                  <a:rPr lang="en-US" altLang="ja-JP" sz="2800" dirty="0"/>
                  <a:t>0011</a:t>
                </a:r>
              </a:p>
              <a:p>
                <a:pPr algn="ctr"/>
                <a:r>
                  <a:rPr kumimoji="1" lang="en-US" altLang="ja-JP" sz="2800" dirty="0"/>
                  <a:t>0110</a:t>
                </a:r>
                <a:endParaRPr kumimoji="1" lang="ja-JP" altLang="en-US" sz="2800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37D25E3-0F63-4169-95BE-E63C80845F9B}"/>
                  </a:ext>
                </a:extLst>
              </p:cNvPr>
              <p:cNvCxnSpPr/>
              <p:nvPr/>
            </p:nvCxnSpPr>
            <p:spPr>
              <a:xfrm>
                <a:off x="1136576" y="4763596"/>
                <a:ext cx="13681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1DC5B5-D183-4E1D-99E7-66CDC9690D2B}"/>
                  </a:ext>
                </a:extLst>
              </p:cNvPr>
              <p:cNvSpPr txBox="1"/>
              <p:nvPr/>
            </p:nvSpPr>
            <p:spPr>
              <a:xfrm>
                <a:off x="1329968" y="4339490"/>
                <a:ext cx="681628" cy="4616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ja-JP" altLang="en-US" sz="2400" b="1" dirty="0"/>
                  <a:t>）</a:t>
                </a:r>
              </a:p>
            </p:txBody>
          </p: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0353470-F861-48EC-AA9F-6DCD6FC6265F}"/>
                </a:ext>
              </a:extLst>
            </p:cNvPr>
            <p:cNvSpPr txBox="1"/>
            <p:nvPr/>
          </p:nvSpPr>
          <p:spPr>
            <a:xfrm>
              <a:off x="3596646" y="448581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^</a:t>
              </a:r>
              <a:endParaRPr kumimoji="1" lang="ja-JP" altLang="en-US" sz="2400" dirty="0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3EBD78-3AA1-492E-A179-44A8312B7771}"/>
              </a:ext>
            </a:extLst>
          </p:cNvPr>
          <p:cNvSpPr txBox="1"/>
          <p:nvPr/>
        </p:nvSpPr>
        <p:spPr>
          <a:xfrm>
            <a:off x="573172" y="522048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AND</a:t>
            </a:r>
          </a:p>
          <a:p>
            <a:pPr algn="ctr"/>
            <a:r>
              <a:rPr kumimoji="1" lang="ja-JP" altLang="en-US" sz="1600" dirty="0"/>
              <a:t>両方とも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の桁だけ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BFE3BF1-3E15-4B1F-83D3-AEFE3E612608}"/>
              </a:ext>
            </a:extLst>
          </p:cNvPr>
          <p:cNvSpPr txBox="1"/>
          <p:nvPr/>
        </p:nvSpPr>
        <p:spPr>
          <a:xfrm>
            <a:off x="2967488" y="522048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OR</a:t>
            </a:r>
          </a:p>
          <a:p>
            <a:pPr algn="ctr"/>
            <a:r>
              <a:rPr lang="ja-JP" altLang="en-US" sz="1600" dirty="0"/>
              <a:t>どちらかが</a:t>
            </a:r>
            <a:r>
              <a:rPr lang="en-US" altLang="ja-JP" sz="1600" dirty="0"/>
              <a:t>1</a:t>
            </a:r>
            <a:r>
              <a:rPr lang="ja-JP" altLang="en-US" sz="1600" dirty="0"/>
              <a:t>の桁は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E7D1B9-EFB9-4A08-A25C-B9C78298927C}"/>
              </a:ext>
            </a:extLst>
          </p:cNvPr>
          <p:cNvSpPr txBox="1"/>
          <p:nvPr/>
        </p:nvSpPr>
        <p:spPr>
          <a:xfrm>
            <a:off x="5408678" y="522048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XOR</a:t>
            </a:r>
          </a:p>
          <a:p>
            <a:pPr algn="ctr"/>
            <a:r>
              <a:rPr lang="ja-JP" altLang="en-US" sz="1600" dirty="0"/>
              <a:t>一致しない桁は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8CE287-9E07-412D-989C-F3064B690BFD}"/>
              </a:ext>
            </a:extLst>
          </p:cNvPr>
          <p:cNvSpPr txBox="1"/>
          <p:nvPr/>
        </p:nvSpPr>
        <p:spPr>
          <a:xfrm>
            <a:off x="416496" y="3501008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（例）</a:t>
            </a:r>
            <a:r>
              <a:rPr kumimoji="1" lang="en-US" altLang="ja-JP" sz="1600" dirty="0"/>
              <a:t>a=0b0101</a:t>
            </a:r>
            <a:r>
              <a:rPr kumimoji="1" lang="ja-JP" altLang="en-US" sz="1600" dirty="0"/>
              <a:t>，</a:t>
            </a:r>
            <a:r>
              <a:rPr kumimoji="1" lang="en-US" altLang="ja-JP" sz="1600" dirty="0"/>
              <a:t>b=0b0011</a:t>
            </a:r>
            <a:r>
              <a:rPr kumimoji="1" lang="ja-JP" altLang="en-US" sz="1600" dirty="0"/>
              <a:t>のとき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9F3AD15-F649-4F4D-8120-68413371FAB6}"/>
              </a:ext>
            </a:extLst>
          </p:cNvPr>
          <p:cNvSpPr txBox="1"/>
          <p:nvPr/>
        </p:nvSpPr>
        <p:spPr>
          <a:xfrm>
            <a:off x="7619688" y="437389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NOT</a:t>
            </a:r>
          </a:p>
          <a:p>
            <a:pPr algn="ctr"/>
            <a:r>
              <a:rPr kumimoji="1" lang="ja-JP" altLang="en-US" sz="1600" dirty="0"/>
              <a:t>ビットの反転なので，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~a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0b1010</a:t>
            </a:r>
            <a:r>
              <a:rPr kumimoji="1" lang="ja-JP" altLang="en-US" sz="1600" dirty="0"/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233325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64CBC-9FB4-43B5-9E38-F45930E6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ビット演算子②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3B094-3550-4D47-9DA2-C099914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3D990BE-5086-4363-8140-90103BF3638F}"/>
              </a:ext>
            </a:extLst>
          </p:cNvPr>
          <p:cNvGraphicFramePr>
            <a:graphicFrameLocks noGrp="1"/>
          </p:cNvGraphicFramePr>
          <p:nvPr/>
        </p:nvGraphicFramePr>
        <p:xfrm>
          <a:off x="416496" y="1097896"/>
          <a:ext cx="4970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01">
                  <a:extLst>
                    <a:ext uri="{9D8B030D-6E8A-4147-A177-3AD203B41FA5}">
                      <a16:colId xmlns:a16="http://schemas.microsoft.com/office/drawing/2014/main" val="3978381608"/>
                    </a:ext>
                  </a:extLst>
                </a:gridCol>
                <a:gridCol w="808901">
                  <a:extLst>
                    <a:ext uri="{9D8B030D-6E8A-4147-A177-3AD203B41FA5}">
                      <a16:colId xmlns:a16="http://schemas.microsoft.com/office/drawing/2014/main" val="430414204"/>
                    </a:ext>
                  </a:extLst>
                </a:gridCol>
                <a:gridCol w="955178">
                  <a:extLst>
                    <a:ext uri="{9D8B030D-6E8A-4147-A177-3AD203B41FA5}">
                      <a16:colId xmlns:a16="http://schemas.microsoft.com/office/drawing/2014/main" val="3760648037"/>
                    </a:ext>
                  </a:extLst>
                </a:gridCol>
                <a:gridCol w="2397767">
                  <a:extLst>
                    <a:ext uri="{9D8B030D-6E8A-4147-A177-3AD203B41FA5}">
                      <a16:colId xmlns:a16="http://schemas.microsoft.com/office/drawing/2014/main" val="135772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名称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演算子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9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左シフト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&lt;&lt;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&lt;&lt; 1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左シフト。ビットを左にずらす。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7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右シフト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&gt;&gt;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&gt;&gt; 1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右シフト。ビットを右にずらす。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10114"/>
                  </a:ext>
                </a:extLst>
              </a:tr>
            </a:tbl>
          </a:graphicData>
        </a:graphic>
      </p:graphicFrame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30C40952-75CD-4C58-88D2-943DD7341814}"/>
              </a:ext>
            </a:extLst>
          </p:cNvPr>
          <p:cNvGraphicFramePr>
            <a:graphicFrameLocks noGrp="1"/>
          </p:cNvGraphicFramePr>
          <p:nvPr/>
        </p:nvGraphicFramePr>
        <p:xfrm>
          <a:off x="930920" y="3583592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68673277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32748775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5987117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73253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37C1781-06DE-40B7-9C37-3C89B3059893}"/>
              </a:ext>
            </a:extLst>
          </p:cNvPr>
          <p:cNvGraphicFramePr>
            <a:graphicFrameLocks noGrp="1"/>
          </p:cNvGraphicFramePr>
          <p:nvPr/>
        </p:nvGraphicFramePr>
        <p:xfrm>
          <a:off x="952481" y="4659071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9929707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37441274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1731565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50514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037A7D-0CEB-4F57-A4AD-FC2F3F305621}"/>
              </a:ext>
            </a:extLst>
          </p:cNvPr>
          <p:cNvSpPr txBox="1"/>
          <p:nvPr/>
        </p:nvSpPr>
        <p:spPr>
          <a:xfrm>
            <a:off x="307419" y="2422883"/>
            <a:ext cx="911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（例）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進数の</a:t>
            </a:r>
            <a:r>
              <a:rPr kumimoji="1" lang="en-US" altLang="ja-JP" sz="1400" dirty="0"/>
              <a:t>16</a:t>
            </a:r>
            <a:r>
              <a:rPr lang="ja-JP" altLang="en-US" sz="1400" dirty="0"/>
              <a:t>を</a:t>
            </a:r>
            <a:r>
              <a:rPr lang="en-US" altLang="ja-JP" sz="1400" dirty="0"/>
              <a:t>2</a:t>
            </a:r>
            <a:r>
              <a:rPr lang="ja-JP" altLang="en-US" sz="1400" dirty="0"/>
              <a:t>進数（</a:t>
            </a:r>
            <a:r>
              <a:rPr lang="en-US" altLang="ja-JP" sz="1400" dirty="0"/>
              <a:t>8bit</a:t>
            </a:r>
            <a:r>
              <a:rPr lang="ja-JP" altLang="en-US" sz="1400" dirty="0"/>
              <a:t>）で表すと</a:t>
            </a:r>
            <a:r>
              <a:rPr lang="en-US" altLang="ja-JP" sz="1400" dirty="0"/>
              <a:t>0b00010000</a:t>
            </a:r>
            <a:r>
              <a:rPr lang="ja-JP" altLang="en-US" sz="1400" dirty="0"/>
              <a:t>になる。これを左右に</a:t>
            </a:r>
            <a:r>
              <a:rPr lang="en-US" altLang="ja-JP" sz="1400" dirty="0"/>
              <a:t>2bit</a:t>
            </a:r>
            <a:r>
              <a:rPr lang="ja-JP" altLang="en-US" sz="1400" dirty="0"/>
              <a:t>シフトさせる。（符号なしの場合）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6FB1B4-18E7-4299-A2D6-156CCE088F39}"/>
              </a:ext>
            </a:extLst>
          </p:cNvPr>
          <p:cNvSpPr txBox="1"/>
          <p:nvPr/>
        </p:nvSpPr>
        <p:spPr>
          <a:xfrm>
            <a:off x="307419" y="279308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）</a:t>
            </a:r>
            <a:r>
              <a:rPr lang="en-US" altLang="ja-JP" sz="1400" dirty="0"/>
              <a:t>00010000</a:t>
            </a:r>
            <a:r>
              <a:rPr kumimoji="1" lang="en-US" altLang="ja-JP" sz="1400" dirty="0"/>
              <a:t>&lt;&lt;2</a:t>
            </a:r>
            <a:r>
              <a:rPr kumimoji="1" lang="ja-JP" altLang="en-US" sz="1400" dirty="0"/>
              <a:t>（左シフト）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4A8869C-3D49-4F51-9D97-B7A000A8AFBC}"/>
              </a:ext>
            </a:extLst>
          </p:cNvPr>
          <p:cNvSpPr txBox="1"/>
          <p:nvPr/>
        </p:nvSpPr>
        <p:spPr>
          <a:xfrm>
            <a:off x="5278360" y="278817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</a:t>
            </a:r>
            <a:r>
              <a:rPr lang="en-US" altLang="ja-JP" sz="1400" dirty="0"/>
              <a:t>2</a:t>
            </a:r>
            <a:r>
              <a:rPr kumimoji="1" lang="ja-JP" altLang="en-US" sz="1400" dirty="0"/>
              <a:t>）</a:t>
            </a:r>
            <a:r>
              <a:rPr kumimoji="1" lang="en-US" altLang="ja-JP" sz="1400" dirty="0"/>
              <a:t>11110000</a:t>
            </a:r>
            <a:r>
              <a:rPr lang="en-US" altLang="ja-JP" sz="1400" dirty="0"/>
              <a:t>&gt;&gt;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（右シフト）</a:t>
            </a:r>
            <a:endParaRPr kumimoji="1" lang="ja-JP" altLang="en-US" dirty="0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E405EA13-4DEB-4943-A10F-1930CE1602B8}"/>
              </a:ext>
            </a:extLst>
          </p:cNvPr>
          <p:cNvSpPr/>
          <p:nvPr/>
        </p:nvSpPr>
        <p:spPr>
          <a:xfrm rot="16200000" flipV="1">
            <a:off x="1272529" y="3069923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5DD60D-1F1C-4B65-8FBF-D1B9FA6CC278}"/>
              </a:ext>
            </a:extLst>
          </p:cNvPr>
          <p:cNvCxnSpPr>
            <a:cxnSpLocks/>
          </p:cNvCxnSpPr>
          <p:nvPr/>
        </p:nvCxnSpPr>
        <p:spPr>
          <a:xfrm>
            <a:off x="4736976" y="2852936"/>
            <a:ext cx="0" cy="2952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9DED98-CF70-4E68-AD73-D76DEE09A6C5}"/>
              </a:ext>
            </a:extLst>
          </p:cNvPr>
          <p:cNvSpPr txBox="1"/>
          <p:nvPr/>
        </p:nvSpPr>
        <p:spPr>
          <a:xfrm>
            <a:off x="952481" y="3112965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捨てる</a:t>
            </a:r>
            <a:endParaRPr kumimoji="1" lang="ja-JP" altLang="en-US" dirty="0"/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A97AFDE2-C2A2-4BC3-B01B-199BA893C9EF}"/>
              </a:ext>
            </a:extLst>
          </p:cNvPr>
          <p:cNvSpPr/>
          <p:nvPr/>
        </p:nvSpPr>
        <p:spPr>
          <a:xfrm rot="5400000">
            <a:off x="3782486" y="4737452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889A1-A410-413D-8D48-A7570D0C71B7}"/>
              </a:ext>
            </a:extLst>
          </p:cNvPr>
          <p:cNvSpPr txBox="1"/>
          <p:nvPr/>
        </p:nvSpPr>
        <p:spPr>
          <a:xfrm>
            <a:off x="2653818" y="5208122"/>
            <a:ext cx="208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空いた右に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を加える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BACF54-6606-41A2-AC8E-CCC7FDB3D06E}"/>
              </a:ext>
            </a:extLst>
          </p:cNvPr>
          <p:cNvCxnSpPr>
            <a:cxnSpLocks/>
          </p:cNvCxnSpPr>
          <p:nvPr/>
        </p:nvCxnSpPr>
        <p:spPr>
          <a:xfrm flipH="1">
            <a:off x="987721" y="3986586"/>
            <a:ext cx="771760" cy="640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687BD6B-CC89-44D8-83E4-DB5EDE4DBC21}"/>
              </a:ext>
            </a:extLst>
          </p:cNvPr>
          <p:cNvCxnSpPr>
            <a:cxnSpLocks/>
          </p:cNvCxnSpPr>
          <p:nvPr/>
        </p:nvCxnSpPr>
        <p:spPr>
          <a:xfrm flipH="1">
            <a:off x="3461161" y="3960171"/>
            <a:ext cx="771760" cy="640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A95E18-7F83-4C25-9003-853B16AB776C}"/>
              </a:ext>
            </a:extLst>
          </p:cNvPr>
          <p:cNvSpPr txBox="1"/>
          <p:nvPr/>
        </p:nvSpPr>
        <p:spPr>
          <a:xfrm>
            <a:off x="128759" y="3497038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シフト前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24147D9-3210-4B77-B651-9C131FE61BB1}"/>
              </a:ext>
            </a:extLst>
          </p:cNvPr>
          <p:cNvSpPr txBox="1"/>
          <p:nvPr/>
        </p:nvSpPr>
        <p:spPr>
          <a:xfrm>
            <a:off x="202507" y="4595423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シフト後</a:t>
            </a:r>
            <a:endParaRPr kumimoji="1" lang="ja-JP" altLang="en-US" dirty="0"/>
          </a:p>
        </p:txBody>
      </p:sp>
      <p:graphicFrame>
        <p:nvGraphicFramePr>
          <p:cNvPr id="37" name="表 6">
            <a:extLst>
              <a:ext uri="{FF2B5EF4-FFF2-40B4-BE49-F238E27FC236}">
                <a16:creationId xmlns:a16="http://schemas.microsoft.com/office/drawing/2014/main" id="{1484DDB4-4698-4850-8AB6-AE44DAAA9D43}"/>
              </a:ext>
            </a:extLst>
          </p:cNvPr>
          <p:cNvGraphicFramePr>
            <a:graphicFrameLocks noGrp="1"/>
          </p:cNvGraphicFramePr>
          <p:nvPr/>
        </p:nvGraphicFramePr>
        <p:xfrm>
          <a:off x="5673080" y="3583592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68673277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32748775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5987117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73253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246700-D27D-4259-B1C6-26C96ADCD0FF}"/>
              </a:ext>
            </a:extLst>
          </p:cNvPr>
          <p:cNvSpPr txBox="1"/>
          <p:nvPr/>
        </p:nvSpPr>
        <p:spPr>
          <a:xfrm>
            <a:off x="4839407" y="3491077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シフト前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B22076-6F78-4848-9B09-B6C7CC6EB85D}"/>
              </a:ext>
            </a:extLst>
          </p:cNvPr>
          <p:cNvSpPr txBox="1"/>
          <p:nvPr/>
        </p:nvSpPr>
        <p:spPr>
          <a:xfrm>
            <a:off x="4905214" y="4582881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シフト後</a:t>
            </a:r>
            <a:endParaRPr kumimoji="1" lang="ja-JP" altLang="en-US" dirty="0"/>
          </a:p>
        </p:txBody>
      </p:sp>
      <p:graphicFrame>
        <p:nvGraphicFramePr>
          <p:cNvPr id="40" name="表 6">
            <a:extLst>
              <a:ext uri="{FF2B5EF4-FFF2-40B4-BE49-F238E27FC236}">
                <a16:creationId xmlns:a16="http://schemas.microsoft.com/office/drawing/2014/main" id="{08878E42-3CE5-4E58-BB74-3323190CFBCF}"/>
              </a:ext>
            </a:extLst>
          </p:cNvPr>
          <p:cNvGraphicFramePr>
            <a:graphicFrameLocks noGrp="1"/>
          </p:cNvGraphicFramePr>
          <p:nvPr/>
        </p:nvGraphicFramePr>
        <p:xfrm>
          <a:off x="5673080" y="4659071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9929707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37441274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1731565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50514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B07505A-A50D-47C9-936D-A8F8F1A95B5C}"/>
              </a:ext>
            </a:extLst>
          </p:cNvPr>
          <p:cNvCxnSpPr>
            <a:cxnSpLocks/>
          </p:cNvCxnSpPr>
          <p:nvPr/>
        </p:nvCxnSpPr>
        <p:spPr>
          <a:xfrm>
            <a:off x="8151144" y="3982685"/>
            <a:ext cx="823936" cy="644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5E75F9-2B16-4D82-A57C-BE1CA3822E38}"/>
              </a:ext>
            </a:extLst>
          </p:cNvPr>
          <p:cNvCxnSpPr>
            <a:cxnSpLocks/>
          </p:cNvCxnSpPr>
          <p:nvPr/>
        </p:nvCxnSpPr>
        <p:spPr>
          <a:xfrm>
            <a:off x="5691389" y="3970143"/>
            <a:ext cx="811107" cy="656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189EAC-6CDC-407F-B14C-6E5EFBF4E5E8}"/>
              </a:ext>
            </a:extLst>
          </p:cNvPr>
          <p:cNvSpPr txBox="1"/>
          <p:nvPr/>
        </p:nvSpPr>
        <p:spPr>
          <a:xfrm>
            <a:off x="8151144" y="3077384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捨てる</a:t>
            </a:r>
            <a:endParaRPr kumimoji="1" lang="ja-JP" altLang="en-US" dirty="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0F792DDF-70B1-401A-887D-1BDACB239BD4}"/>
              </a:ext>
            </a:extLst>
          </p:cNvPr>
          <p:cNvSpPr/>
          <p:nvPr/>
        </p:nvSpPr>
        <p:spPr>
          <a:xfrm rot="16200000" flipV="1">
            <a:off x="8492754" y="3087391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383DE3-DC0A-4236-8109-7275C36055A5}"/>
              </a:ext>
            </a:extLst>
          </p:cNvPr>
          <p:cNvSpPr txBox="1"/>
          <p:nvPr/>
        </p:nvSpPr>
        <p:spPr>
          <a:xfrm>
            <a:off x="5055363" y="5201518"/>
            <a:ext cx="208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空いた左に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を加える</a:t>
            </a:r>
            <a:endParaRPr kumimoji="1" lang="ja-JP" altLang="en-US" dirty="0"/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45DA5844-5A87-4BE6-BF82-AAEC8564B2C5}"/>
              </a:ext>
            </a:extLst>
          </p:cNvPr>
          <p:cNvSpPr/>
          <p:nvPr/>
        </p:nvSpPr>
        <p:spPr>
          <a:xfrm rot="5400000">
            <a:off x="6019707" y="4720338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9F56A25-98AC-41E0-8AB5-28DB3B2F6F96}"/>
              </a:ext>
            </a:extLst>
          </p:cNvPr>
          <p:cNvSpPr/>
          <p:nvPr/>
        </p:nvSpPr>
        <p:spPr>
          <a:xfrm>
            <a:off x="5827996" y="1702366"/>
            <a:ext cx="99941" cy="4878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04B893-7B89-441A-82E2-15BBD8C5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進数における負の数表現①</a:t>
            </a:r>
            <a:r>
              <a:rPr kumimoji="1" lang="ja-JP" altLang="en-US" dirty="0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48A8C7-0EF5-4338-AD7E-EDB3AD1F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7587C2-7974-4DEB-B6D4-B088C65B386F}"/>
              </a:ext>
            </a:extLst>
          </p:cNvPr>
          <p:cNvSpPr txBox="1"/>
          <p:nvPr/>
        </p:nvSpPr>
        <p:spPr>
          <a:xfrm>
            <a:off x="262474" y="941541"/>
            <a:ext cx="483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lang="ja-JP" altLang="en-US" sz="1600" dirty="0"/>
              <a:t>進数で負の数を表す場合は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r>
              <a:rPr lang="ja-JP" altLang="en-US" sz="1600" dirty="0">
                <a:solidFill>
                  <a:srgbClr val="FF0000"/>
                </a:solidFill>
              </a:rPr>
              <a:t>の補数</a:t>
            </a:r>
            <a:r>
              <a:rPr lang="ja-JP" altLang="en-US" sz="1600" dirty="0"/>
              <a:t>の考え方を使う。</a:t>
            </a:r>
            <a:endParaRPr kumimoji="1" lang="ja-JP" altLang="en-US" sz="1600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A6A94D00-E318-4419-9903-70A538A87095}"/>
              </a:ext>
            </a:extLst>
          </p:cNvPr>
          <p:cNvGraphicFramePr>
            <a:graphicFrameLocks noGrp="1"/>
          </p:cNvGraphicFramePr>
          <p:nvPr/>
        </p:nvGraphicFramePr>
        <p:xfrm>
          <a:off x="480007" y="1714348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C69216-B32F-47E4-8D56-C067A2141E11}"/>
              </a:ext>
            </a:extLst>
          </p:cNvPr>
          <p:cNvSpPr txBox="1"/>
          <p:nvPr/>
        </p:nvSpPr>
        <p:spPr>
          <a:xfrm>
            <a:off x="2114936" y="1396605"/>
            <a:ext cx="68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0bit</a:t>
            </a:r>
            <a:r>
              <a:rPr lang="ja-JP" altLang="en-US" sz="1400" dirty="0"/>
              <a:t>目</a:t>
            </a:r>
            <a:endParaRPr kumimoji="1" lang="ja-JP" altLang="en-US" sz="14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659694F-3550-4D99-B87E-BA8851BB1FE0}"/>
              </a:ext>
            </a:extLst>
          </p:cNvPr>
          <p:cNvCxnSpPr/>
          <p:nvPr/>
        </p:nvCxnSpPr>
        <p:spPr>
          <a:xfrm>
            <a:off x="753594" y="1876320"/>
            <a:ext cx="0" cy="441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50CE284-9956-4A24-A264-FAD9E7645CB8}"/>
              </a:ext>
            </a:extLst>
          </p:cNvPr>
          <p:cNvSpPr txBox="1"/>
          <p:nvPr/>
        </p:nvSpPr>
        <p:spPr>
          <a:xfrm>
            <a:off x="262474" y="2349380"/>
            <a:ext cx="223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♦</a:t>
            </a:r>
            <a:r>
              <a:rPr lang="ja-JP" altLang="en-US" sz="1400" dirty="0">
                <a:solidFill>
                  <a:srgbClr val="FF0000"/>
                </a:solidFill>
              </a:rPr>
              <a:t>符号ビット</a:t>
            </a:r>
            <a:r>
              <a:rPr lang="ja-JP" altLang="en-US" sz="1400" dirty="0"/>
              <a:t>を取り入れる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B30170-AEED-4CC9-BD8C-1E6E41D3E19D}"/>
              </a:ext>
            </a:extLst>
          </p:cNvPr>
          <p:cNvSpPr txBox="1"/>
          <p:nvPr/>
        </p:nvSpPr>
        <p:spPr>
          <a:xfrm>
            <a:off x="2881756" y="2026214"/>
            <a:ext cx="272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左端を符号ビットと呼んで，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0</a:t>
            </a:r>
            <a:r>
              <a:rPr lang="ja-JP" altLang="en-US" sz="1400" dirty="0"/>
              <a:t>　正の数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　負の数</a:t>
            </a:r>
            <a:endParaRPr kumimoji="1" lang="en-US" altLang="ja-JP" sz="1400" dirty="0"/>
          </a:p>
          <a:p>
            <a:r>
              <a:rPr lang="ja-JP" altLang="en-US" sz="1400" dirty="0"/>
              <a:t>を表すという約束に変更する。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421741-C198-4985-AA3C-83C1E6C9074B}"/>
              </a:ext>
            </a:extLst>
          </p:cNvPr>
          <p:cNvSpPr txBox="1"/>
          <p:nvPr/>
        </p:nvSpPr>
        <p:spPr>
          <a:xfrm>
            <a:off x="414542" y="3164215"/>
            <a:ext cx="356568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の補数作成の</a:t>
            </a:r>
            <a:r>
              <a:rPr lang="ja-JP" altLang="en-US" sz="1600" dirty="0"/>
              <a:t>方法</a:t>
            </a:r>
            <a:endParaRPr kumimoji="1" lang="en-US" altLang="ja-JP" sz="1600" dirty="0"/>
          </a:p>
          <a:p>
            <a:r>
              <a:rPr kumimoji="1" lang="ja-JP" altLang="en-US" sz="1600" dirty="0"/>
              <a:t>①すべてのビットを反転させる</a:t>
            </a:r>
            <a:endParaRPr kumimoji="1" lang="en-US" altLang="ja-JP" sz="1600" dirty="0"/>
          </a:p>
          <a:p>
            <a:r>
              <a:rPr lang="ja-JP" altLang="en-US" sz="1600" dirty="0"/>
              <a:t>②反転させた結果に</a:t>
            </a:r>
            <a:r>
              <a:rPr lang="en-US" altLang="ja-JP" sz="1600" dirty="0"/>
              <a:t>1</a:t>
            </a:r>
            <a:r>
              <a:rPr lang="ja-JP" altLang="en-US" sz="1600" dirty="0"/>
              <a:t>を加える</a:t>
            </a:r>
            <a:endParaRPr lang="en-US" altLang="ja-JP" sz="1600" dirty="0"/>
          </a:p>
          <a:p>
            <a:r>
              <a:rPr kumimoji="1" lang="ja-JP" altLang="en-US" sz="1600" dirty="0"/>
              <a:t>①及び②の結果を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の補数と呼ぶ。</a:t>
            </a:r>
          </a:p>
        </p:txBody>
      </p:sp>
      <p:graphicFrame>
        <p:nvGraphicFramePr>
          <p:cNvPr id="32" name="表 20">
            <a:extLst>
              <a:ext uri="{FF2B5EF4-FFF2-40B4-BE49-F238E27FC236}">
                <a16:creationId xmlns:a16="http://schemas.microsoft.com/office/drawing/2014/main" id="{CC54450E-5CEE-49AB-BAB2-333DEE0BDEFB}"/>
              </a:ext>
            </a:extLst>
          </p:cNvPr>
          <p:cNvGraphicFramePr>
            <a:graphicFrameLocks noGrp="1"/>
          </p:cNvGraphicFramePr>
          <p:nvPr/>
        </p:nvGraphicFramePr>
        <p:xfrm>
          <a:off x="5674490" y="1382713"/>
          <a:ext cx="147681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08">
                  <a:extLst>
                    <a:ext uri="{9D8B030D-6E8A-4147-A177-3AD203B41FA5}">
                      <a16:colId xmlns:a16="http://schemas.microsoft.com/office/drawing/2014/main" val="3473655531"/>
                    </a:ext>
                  </a:extLst>
                </a:gridCol>
                <a:gridCol w="738408">
                  <a:extLst>
                    <a:ext uri="{9D8B030D-6E8A-4147-A177-3AD203B41FA5}">
                      <a16:colId xmlns:a16="http://schemas.microsoft.com/office/drawing/2014/main" val="3819767651"/>
                    </a:ext>
                  </a:extLst>
                </a:gridCol>
              </a:tblGrid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進数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進数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1830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0 111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2540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0 110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18931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76141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38211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0 011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188830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073081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6889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0 000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00155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1 111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72956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1 110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35387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97851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87049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1 011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38527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4706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7235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1 000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039288"/>
                  </a:ext>
                </a:extLst>
              </a:tr>
            </a:tbl>
          </a:graphicData>
        </a:graphic>
      </p:graphicFrame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2C760A4B-824E-401E-B551-C74A5321F821}"/>
              </a:ext>
            </a:extLst>
          </p:cNvPr>
          <p:cNvSpPr/>
          <p:nvPr/>
        </p:nvSpPr>
        <p:spPr>
          <a:xfrm>
            <a:off x="2017166" y="4581128"/>
            <a:ext cx="2641905" cy="1545862"/>
          </a:xfrm>
          <a:prstGeom prst="wedgeRoundRectCallout">
            <a:avLst>
              <a:gd name="adj1" fmla="val 84856"/>
              <a:gd name="adj2" fmla="val -54894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一般に，</a:t>
            </a:r>
            <a:r>
              <a:rPr lang="en-US" altLang="ja-JP" sz="1600" dirty="0">
                <a:solidFill>
                  <a:schemeClr val="tx1"/>
                </a:solidFill>
              </a:rPr>
              <a:t>n</a:t>
            </a:r>
            <a:r>
              <a:rPr lang="ja-JP" altLang="en-US" sz="1600" dirty="0">
                <a:solidFill>
                  <a:schemeClr val="tx1"/>
                </a:solidFill>
              </a:rPr>
              <a:t>ビットの</a:t>
            </a:r>
            <a:r>
              <a:rPr lang="en-US" altLang="ja-JP" sz="1600" dirty="0">
                <a:solidFill>
                  <a:schemeClr val="tx1"/>
                </a:solidFill>
              </a:rPr>
              <a:t>2</a:t>
            </a:r>
            <a:r>
              <a:rPr lang="ja-JP" altLang="en-US" sz="1600" dirty="0">
                <a:solidFill>
                  <a:schemeClr val="tx1"/>
                </a:solidFill>
              </a:rPr>
              <a:t>の補数系で扱うことのできる数</a:t>
            </a:r>
            <a:r>
              <a:rPr lang="en-US" altLang="ja-JP" sz="1600" dirty="0">
                <a:solidFill>
                  <a:schemeClr val="tx1"/>
                </a:solidFill>
              </a:rPr>
              <a:t>M</a:t>
            </a:r>
            <a:r>
              <a:rPr lang="ja-JP" altLang="en-US" sz="1600" dirty="0">
                <a:solidFill>
                  <a:schemeClr val="tx1"/>
                </a:solidFill>
              </a:rPr>
              <a:t>の範囲は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-2</a:t>
            </a:r>
            <a:r>
              <a:rPr kumimoji="1" lang="en-US" altLang="ja-JP" sz="1600" baseline="30000" dirty="0">
                <a:solidFill>
                  <a:schemeClr val="tx1"/>
                </a:solidFill>
              </a:rPr>
              <a:t>n-1</a:t>
            </a:r>
            <a:r>
              <a:rPr kumimoji="1" lang="ja-JP" altLang="en-US" sz="1600" dirty="0">
                <a:solidFill>
                  <a:schemeClr val="tx1"/>
                </a:solidFill>
              </a:rPr>
              <a:t>≦</a:t>
            </a:r>
            <a:r>
              <a:rPr kumimoji="1" lang="en-US" altLang="ja-JP" sz="1600" dirty="0">
                <a:solidFill>
                  <a:schemeClr val="tx1"/>
                </a:solidFill>
              </a:rPr>
              <a:t>M</a:t>
            </a:r>
            <a:r>
              <a:rPr kumimoji="1" lang="ja-JP" altLang="en-US" sz="1600" dirty="0">
                <a:solidFill>
                  <a:schemeClr val="tx1"/>
                </a:solidFill>
              </a:rPr>
              <a:t>≦</a:t>
            </a:r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r>
              <a:rPr kumimoji="1" lang="en-US" altLang="ja-JP" sz="1600" baseline="30000" dirty="0">
                <a:solidFill>
                  <a:schemeClr val="tx1"/>
                </a:solidFill>
              </a:rPr>
              <a:t>n-1</a:t>
            </a:r>
            <a:r>
              <a:rPr kumimoji="1" lang="en-US" altLang="ja-JP" sz="1600" dirty="0">
                <a:solidFill>
                  <a:schemeClr val="tx1"/>
                </a:solidFill>
              </a:rPr>
              <a:t>-1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この例では</a:t>
            </a:r>
            <a:r>
              <a:rPr lang="en-US" altLang="ja-JP" sz="1600" dirty="0">
                <a:solidFill>
                  <a:schemeClr val="tx1"/>
                </a:solidFill>
              </a:rPr>
              <a:t>n=4</a:t>
            </a:r>
            <a:r>
              <a:rPr lang="ja-JP" altLang="en-US" sz="1600" dirty="0">
                <a:solidFill>
                  <a:schemeClr val="tx1"/>
                </a:solidFill>
              </a:rPr>
              <a:t>なので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-8</a:t>
            </a:r>
            <a:r>
              <a:rPr kumimoji="1" lang="ja-JP" altLang="en-US" sz="1600" dirty="0">
                <a:solidFill>
                  <a:schemeClr val="tx1"/>
                </a:solidFill>
              </a:rPr>
              <a:t>≦</a:t>
            </a:r>
            <a:r>
              <a:rPr kumimoji="1" lang="en-US" altLang="ja-JP" sz="1600" dirty="0">
                <a:solidFill>
                  <a:schemeClr val="tx1"/>
                </a:solidFill>
              </a:rPr>
              <a:t>M</a:t>
            </a:r>
            <a:r>
              <a:rPr kumimoji="1" lang="ja-JP" altLang="en-US" sz="1600" dirty="0">
                <a:solidFill>
                  <a:schemeClr val="tx1"/>
                </a:solidFill>
              </a:rPr>
              <a:t>≦</a:t>
            </a:r>
            <a:r>
              <a:rPr kumimoji="1" lang="en-US" altLang="ja-JP" sz="1600" dirty="0">
                <a:solidFill>
                  <a:schemeClr val="tx1"/>
                </a:solidFill>
              </a:rPr>
              <a:t>7</a:t>
            </a:r>
            <a:r>
              <a:rPr kumimoji="1" lang="ja-JP" altLang="en-US" sz="1600" dirty="0">
                <a:solidFill>
                  <a:schemeClr val="tx1"/>
                </a:solidFill>
              </a:rPr>
              <a:t>となる。</a:t>
            </a:r>
          </a:p>
        </p:txBody>
      </p:sp>
      <p:graphicFrame>
        <p:nvGraphicFramePr>
          <p:cNvPr id="31" name="表 20">
            <a:extLst>
              <a:ext uri="{FF2B5EF4-FFF2-40B4-BE49-F238E27FC236}">
                <a16:creationId xmlns:a16="http://schemas.microsoft.com/office/drawing/2014/main" id="{ABBA5034-90F8-48CC-B80E-D1C6FFB09605}"/>
              </a:ext>
            </a:extLst>
          </p:cNvPr>
          <p:cNvGraphicFramePr>
            <a:graphicFrameLocks noGrp="1"/>
          </p:cNvGraphicFramePr>
          <p:nvPr/>
        </p:nvGraphicFramePr>
        <p:xfrm>
          <a:off x="7713693" y="1363812"/>
          <a:ext cx="147681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08">
                  <a:extLst>
                    <a:ext uri="{9D8B030D-6E8A-4147-A177-3AD203B41FA5}">
                      <a16:colId xmlns:a16="http://schemas.microsoft.com/office/drawing/2014/main" val="3473655531"/>
                    </a:ext>
                  </a:extLst>
                </a:gridCol>
                <a:gridCol w="738408">
                  <a:extLst>
                    <a:ext uri="{9D8B030D-6E8A-4147-A177-3AD203B41FA5}">
                      <a16:colId xmlns:a16="http://schemas.microsoft.com/office/drawing/2014/main" val="3819767651"/>
                    </a:ext>
                  </a:extLst>
                </a:gridCol>
              </a:tblGrid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進数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進数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1830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2540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18931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76141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38211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188830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073081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6889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00155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0111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72956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0110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35387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97851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87049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0011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385272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47064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72358"/>
                  </a:ext>
                </a:extLst>
              </a:tr>
              <a:tr h="2426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03928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4C116-4232-44DF-8B24-C0877BF57FDB}"/>
              </a:ext>
            </a:extLst>
          </p:cNvPr>
          <p:cNvSpPr txBox="1"/>
          <p:nvPr/>
        </p:nvSpPr>
        <p:spPr>
          <a:xfrm>
            <a:off x="5674490" y="982565"/>
            <a:ext cx="147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符号ビットあり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81C7F8-6923-427E-AF78-22449696F1CB}"/>
              </a:ext>
            </a:extLst>
          </p:cNvPr>
          <p:cNvSpPr txBox="1"/>
          <p:nvPr/>
        </p:nvSpPr>
        <p:spPr>
          <a:xfrm>
            <a:off x="7717636" y="985717"/>
            <a:ext cx="147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符号ビットなし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E90E5FA-FE36-4CE9-BF4C-953CA4A09145}"/>
              </a:ext>
            </a:extLst>
          </p:cNvPr>
          <p:cNvSpPr/>
          <p:nvPr/>
        </p:nvSpPr>
        <p:spPr>
          <a:xfrm>
            <a:off x="2408893" y="2342098"/>
            <a:ext cx="364818" cy="30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0B1708F-91F9-45A7-97FF-D07EAD78808B}"/>
              </a:ext>
            </a:extLst>
          </p:cNvPr>
          <p:cNvSpPr txBox="1"/>
          <p:nvPr/>
        </p:nvSpPr>
        <p:spPr>
          <a:xfrm>
            <a:off x="1569760" y="1396604"/>
            <a:ext cx="68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1bit</a:t>
            </a:r>
            <a:r>
              <a:rPr lang="ja-JP" altLang="en-US" sz="1400" dirty="0"/>
              <a:t>目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1D22BF-A391-43FD-8FB2-E2EB99454B79}"/>
              </a:ext>
            </a:extLst>
          </p:cNvPr>
          <p:cNvSpPr txBox="1"/>
          <p:nvPr/>
        </p:nvSpPr>
        <p:spPr>
          <a:xfrm>
            <a:off x="994662" y="1396603"/>
            <a:ext cx="68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2bit</a:t>
            </a:r>
            <a:r>
              <a:rPr lang="ja-JP" altLang="en-US" sz="1400" dirty="0"/>
              <a:t>目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03D942-EAC2-414A-8696-2C50ECCD0CD0}"/>
              </a:ext>
            </a:extLst>
          </p:cNvPr>
          <p:cNvSpPr txBox="1"/>
          <p:nvPr/>
        </p:nvSpPr>
        <p:spPr>
          <a:xfrm>
            <a:off x="405770" y="1388926"/>
            <a:ext cx="68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3bit</a:t>
            </a:r>
            <a:r>
              <a:rPr lang="ja-JP" altLang="en-US" sz="1400" dirty="0"/>
              <a:t>目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25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898D1-4C4F-45D5-A850-FEDEFC7F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進数における負の数表現②</a:t>
            </a:r>
            <a:r>
              <a:rPr kumimoji="1" lang="ja-JP" altLang="en-US" dirty="0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332FB9-3298-4C3A-9BC7-71AC84FE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B8719CFB-5908-4E5C-8BF1-AD7934DC4397}"/>
              </a:ext>
            </a:extLst>
          </p:cNvPr>
          <p:cNvGraphicFramePr>
            <a:graphicFrameLocks noGrp="1"/>
          </p:cNvGraphicFramePr>
          <p:nvPr/>
        </p:nvGraphicFramePr>
        <p:xfrm>
          <a:off x="5931049" y="1700808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graphicFrame>
        <p:nvGraphicFramePr>
          <p:cNvPr id="12" name="表 8">
            <a:extLst>
              <a:ext uri="{FF2B5EF4-FFF2-40B4-BE49-F238E27FC236}">
                <a16:creationId xmlns:a16="http://schemas.microsoft.com/office/drawing/2014/main" id="{A72ECE4F-1CDA-4149-8A9E-7864479B6AC5}"/>
              </a:ext>
            </a:extLst>
          </p:cNvPr>
          <p:cNvGraphicFramePr>
            <a:graphicFrameLocks noGrp="1"/>
          </p:cNvGraphicFramePr>
          <p:nvPr/>
        </p:nvGraphicFramePr>
        <p:xfrm>
          <a:off x="5935945" y="2348880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graphicFrame>
        <p:nvGraphicFramePr>
          <p:cNvPr id="17" name="表 8">
            <a:extLst>
              <a:ext uri="{FF2B5EF4-FFF2-40B4-BE49-F238E27FC236}">
                <a16:creationId xmlns:a16="http://schemas.microsoft.com/office/drawing/2014/main" id="{88EC4B9E-12C4-4E5A-AC7D-E90DCB705B8A}"/>
              </a:ext>
            </a:extLst>
          </p:cNvPr>
          <p:cNvGraphicFramePr>
            <a:graphicFrameLocks noGrp="1"/>
          </p:cNvGraphicFramePr>
          <p:nvPr/>
        </p:nvGraphicFramePr>
        <p:xfrm>
          <a:off x="5385048" y="3131244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627844568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47260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AA7415-8208-46C5-8E0D-B73D9A4F62E9}"/>
              </a:ext>
            </a:extLst>
          </p:cNvPr>
          <p:cNvSpPr txBox="1"/>
          <p:nvPr/>
        </p:nvSpPr>
        <p:spPr>
          <a:xfrm>
            <a:off x="238623" y="889961"/>
            <a:ext cx="501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（例）</a:t>
            </a:r>
            <a:r>
              <a:rPr lang="en-US" altLang="ja-JP" sz="1600" dirty="0"/>
              <a:t>4bit</a:t>
            </a:r>
            <a:r>
              <a:rPr lang="ja-JP" altLang="en-US" sz="1600" dirty="0"/>
              <a:t>での</a:t>
            </a:r>
            <a:r>
              <a:rPr lang="en-US" altLang="ja-JP" sz="1600" dirty="0"/>
              <a:t>7+</a:t>
            </a:r>
            <a:r>
              <a:rPr lang="ja-JP" altLang="en-US" sz="1600" dirty="0"/>
              <a:t>（</a:t>
            </a:r>
            <a:r>
              <a:rPr lang="en-US" altLang="ja-JP" sz="1600" dirty="0"/>
              <a:t>-7</a:t>
            </a:r>
            <a:r>
              <a:rPr lang="ja-JP" altLang="en-US" sz="1600" dirty="0"/>
              <a:t>）＝</a:t>
            </a:r>
            <a:r>
              <a:rPr lang="en-US" altLang="ja-JP" sz="1600" dirty="0"/>
              <a:t>0</a:t>
            </a:r>
            <a:r>
              <a:rPr lang="ja-JP" altLang="en-US" sz="1600" dirty="0"/>
              <a:t>（普通計算）の確かめ</a:t>
            </a:r>
            <a:endParaRPr kumimoji="1" lang="ja-JP" altLang="en-US" sz="16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5CA9AB8-F796-4400-8F2D-6F231EECE69E}"/>
              </a:ext>
            </a:extLst>
          </p:cNvPr>
          <p:cNvGrpSpPr/>
          <p:nvPr/>
        </p:nvGrpSpPr>
        <p:grpSpPr>
          <a:xfrm>
            <a:off x="4664968" y="1387806"/>
            <a:ext cx="5184576" cy="2727060"/>
            <a:chOff x="78080" y="1387806"/>
            <a:chExt cx="5184576" cy="2727060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5320C38-3BB7-4EE1-9890-F8EE337131B2}"/>
                </a:ext>
              </a:extLst>
            </p:cNvPr>
            <p:cNvCxnSpPr>
              <a:cxnSpLocks/>
            </p:cNvCxnSpPr>
            <p:nvPr/>
          </p:nvCxnSpPr>
          <p:spPr>
            <a:xfrm>
              <a:off x="992560" y="2924944"/>
              <a:ext cx="33843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B9E6E2D-2437-4BD0-B136-9B652029ABDA}"/>
                </a:ext>
              </a:extLst>
            </p:cNvPr>
            <p:cNvSpPr txBox="1"/>
            <p:nvPr/>
          </p:nvSpPr>
          <p:spPr>
            <a:xfrm>
              <a:off x="671446" y="2433955"/>
              <a:ext cx="613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+)</a:t>
              </a:r>
              <a:endParaRPr kumimoji="1" lang="ja-JP" altLang="en-US" sz="28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84029D7-1E84-46BB-BFFB-CE0848E8C2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6192" y="3429000"/>
              <a:ext cx="0" cy="360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93E44F9-8581-4639-85A3-9129AD805F43}"/>
                </a:ext>
              </a:extLst>
            </p:cNvPr>
            <p:cNvSpPr txBox="1"/>
            <p:nvPr/>
          </p:nvSpPr>
          <p:spPr>
            <a:xfrm>
              <a:off x="78080" y="3807089"/>
              <a:ext cx="3583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rgbClr val="00B0F0"/>
                  </a:solidFill>
                </a:rPr>
                <a:t>最上位桁からの桁上がりの </a:t>
              </a:r>
              <a:r>
                <a:rPr lang="en-US" altLang="ja-JP" sz="1400" dirty="0">
                  <a:solidFill>
                    <a:srgbClr val="00B0F0"/>
                  </a:solidFill>
                </a:rPr>
                <a:t>1 </a:t>
              </a:r>
              <a:r>
                <a:rPr lang="ja-JP" altLang="en-US" sz="1400" dirty="0">
                  <a:solidFill>
                    <a:srgbClr val="00B0F0"/>
                  </a:solidFill>
                </a:rPr>
                <a:t>は無視する</a:t>
              </a:r>
              <a:endParaRPr kumimoji="1" lang="ja-JP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9BFC31E-2AF5-41D8-B869-FBF337D61257}"/>
                </a:ext>
              </a:extLst>
            </p:cNvPr>
            <p:cNvSpPr txBox="1"/>
            <p:nvPr/>
          </p:nvSpPr>
          <p:spPr>
            <a:xfrm>
              <a:off x="3152800" y="139303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0</a:t>
              </a:r>
              <a:endParaRPr kumimoji="1" lang="ja-JP" altLang="en-US" sz="14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500F5A5-53F2-4D05-B2C2-0EC8CCD4102C}"/>
                </a:ext>
              </a:extLst>
            </p:cNvPr>
            <p:cNvSpPr txBox="1"/>
            <p:nvPr/>
          </p:nvSpPr>
          <p:spPr>
            <a:xfrm>
              <a:off x="2029600" y="1387806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</a:t>
              </a:r>
              <a:endParaRPr kumimoji="1" lang="ja-JP" altLang="en-US" sz="1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7051D08-4C59-4058-BE1F-785E852D7AA5}"/>
                </a:ext>
              </a:extLst>
            </p:cNvPr>
            <p:cNvSpPr txBox="1"/>
            <p:nvPr/>
          </p:nvSpPr>
          <p:spPr>
            <a:xfrm>
              <a:off x="2603033" y="1390418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</a:t>
              </a:r>
              <a:endParaRPr kumimoji="1" lang="ja-JP" altLang="en-US" sz="14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8DA332-1C38-4D51-90EB-BC146586C931}"/>
                </a:ext>
              </a:extLst>
            </p:cNvPr>
            <p:cNvSpPr txBox="1"/>
            <p:nvPr/>
          </p:nvSpPr>
          <p:spPr>
            <a:xfrm>
              <a:off x="1498758" y="1387806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  <a:endParaRPr kumimoji="1" lang="ja-JP" altLang="en-US" sz="14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AF1E0E6-1ED7-4AD9-B49E-25A3E9E0F98E}"/>
                </a:ext>
              </a:extLst>
            </p:cNvPr>
            <p:cNvSpPr txBox="1"/>
            <p:nvPr/>
          </p:nvSpPr>
          <p:spPr>
            <a:xfrm>
              <a:off x="3606472" y="1732339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上段⇒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進法の</a:t>
              </a:r>
              <a:r>
                <a:rPr lang="en-US" altLang="ja-JP" sz="1400" dirty="0"/>
                <a:t>7</a:t>
              </a:r>
              <a:endParaRPr kumimoji="1" lang="ja-JP" altLang="en-US" sz="14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653C3C9-952E-4627-9AB0-C84B25EFB7CE}"/>
                </a:ext>
              </a:extLst>
            </p:cNvPr>
            <p:cNvSpPr txBox="1"/>
            <p:nvPr/>
          </p:nvSpPr>
          <p:spPr>
            <a:xfrm>
              <a:off x="3584848" y="2379425"/>
              <a:ext cx="167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下段⇒</a:t>
              </a:r>
              <a:r>
                <a:rPr lang="en-US" altLang="ja-JP" sz="1400" dirty="0"/>
                <a:t>7</a:t>
              </a:r>
              <a:r>
                <a:rPr lang="ja-JP" altLang="en-US" sz="1400" dirty="0"/>
                <a:t>の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の補数</a:t>
              </a:r>
              <a:endParaRPr kumimoji="1" lang="ja-JP" altLang="en-US" sz="14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4012FDC-0C48-4251-A300-31E18757CFE4}"/>
                </a:ext>
              </a:extLst>
            </p:cNvPr>
            <p:cNvSpPr txBox="1"/>
            <p:nvPr/>
          </p:nvSpPr>
          <p:spPr>
            <a:xfrm>
              <a:off x="2833822" y="3491911"/>
              <a:ext cx="2088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</a:rPr>
                <a:t>全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ビットが</a:t>
              </a:r>
              <a:r>
                <a:rPr kumimoji="1" lang="en-US" altLang="ja-JP" sz="1400" dirty="0">
                  <a:solidFill>
                    <a:srgbClr val="FF0000"/>
                  </a:solidFill>
                </a:rPr>
                <a:t>0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で埋められる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CF9CFCB-9E8E-4398-8A22-3F8C7F8BDA32}"/>
                </a:ext>
              </a:extLst>
            </p:cNvPr>
            <p:cNvSpPr txBox="1"/>
            <p:nvPr/>
          </p:nvSpPr>
          <p:spPr>
            <a:xfrm>
              <a:off x="3602621" y="3136705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上段</a:t>
              </a:r>
              <a:r>
                <a:rPr lang="en-US" altLang="ja-JP" sz="1400" dirty="0"/>
                <a:t>+</a:t>
              </a:r>
              <a:r>
                <a:rPr lang="ja-JP" altLang="en-US" sz="1400" dirty="0"/>
                <a:t>下段</a:t>
              </a:r>
              <a:endParaRPr kumimoji="1" lang="ja-JP" altLang="en-US" sz="1400" b="1" dirty="0"/>
            </a:p>
          </p:txBody>
        </p:sp>
      </p:grpSp>
      <p:graphicFrame>
        <p:nvGraphicFramePr>
          <p:cNvPr id="26" name="表 8">
            <a:extLst>
              <a:ext uri="{FF2B5EF4-FFF2-40B4-BE49-F238E27FC236}">
                <a16:creationId xmlns:a16="http://schemas.microsoft.com/office/drawing/2014/main" id="{A8B13529-4282-4F89-8D9E-89C8ECF12A44}"/>
              </a:ext>
            </a:extLst>
          </p:cNvPr>
          <p:cNvGraphicFramePr>
            <a:graphicFrameLocks noGrp="1"/>
          </p:cNvGraphicFramePr>
          <p:nvPr/>
        </p:nvGraphicFramePr>
        <p:xfrm>
          <a:off x="483832" y="1506823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graphicFrame>
        <p:nvGraphicFramePr>
          <p:cNvPr id="32" name="表 8">
            <a:extLst>
              <a:ext uri="{FF2B5EF4-FFF2-40B4-BE49-F238E27FC236}">
                <a16:creationId xmlns:a16="http://schemas.microsoft.com/office/drawing/2014/main" id="{B484EA96-1C89-49C7-85D6-B716A735A1D8}"/>
              </a:ext>
            </a:extLst>
          </p:cNvPr>
          <p:cNvGraphicFramePr>
            <a:graphicFrameLocks noGrp="1"/>
          </p:cNvGraphicFramePr>
          <p:nvPr/>
        </p:nvGraphicFramePr>
        <p:xfrm>
          <a:off x="483832" y="2307476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46F4F0-DD59-440D-B9CA-162A5F6407AB}"/>
              </a:ext>
            </a:extLst>
          </p:cNvPr>
          <p:cNvSpPr txBox="1"/>
          <p:nvPr/>
        </p:nvSpPr>
        <p:spPr>
          <a:xfrm>
            <a:off x="1810352" y="1945415"/>
            <a:ext cx="232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①全てのビットを反転させる</a:t>
            </a:r>
            <a:endParaRPr kumimoji="1" lang="ja-JP" altLang="en-US" sz="14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DD9CCF2-83B4-4C94-85F6-DDCCEBAFE7F2}"/>
              </a:ext>
            </a:extLst>
          </p:cNvPr>
          <p:cNvSpPr/>
          <p:nvPr/>
        </p:nvSpPr>
        <p:spPr>
          <a:xfrm>
            <a:off x="1454671" y="1981063"/>
            <a:ext cx="288032" cy="25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107D320-19A6-4265-A1D8-A37FCE6D702C}"/>
              </a:ext>
            </a:extLst>
          </p:cNvPr>
          <p:cNvSpPr/>
          <p:nvPr/>
        </p:nvSpPr>
        <p:spPr>
          <a:xfrm>
            <a:off x="1454671" y="2760773"/>
            <a:ext cx="288032" cy="25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6" name="表 8">
            <a:extLst>
              <a:ext uri="{FF2B5EF4-FFF2-40B4-BE49-F238E27FC236}">
                <a16:creationId xmlns:a16="http://schemas.microsoft.com/office/drawing/2014/main" id="{FF89687C-6411-423B-902E-41B4B3255F8B}"/>
              </a:ext>
            </a:extLst>
          </p:cNvPr>
          <p:cNvGraphicFramePr>
            <a:graphicFrameLocks noGrp="1"/>
          </p:cNvGraphicFramePr>
          <p:nvPr/>
        </p:nvGraphicFramePr>
        <p:xfrm>
          <a:off x="490730" y="3128638"/>
          <a:ext cx="2232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43857828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8466646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54161860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74163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915"/>
                  </a:ext>
                </a:extLst>
              </a:tr>
            </a:tbl>
          </a:graphicData>
        </a:graphic>
      </p:graphicFrame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8E89950-0678-41B1-B1D0-07D8896741D6}"/>
              </a:ext>
            </a:extLst>
          </p:cNvPr>
          <p:cNvSpPr txBox="1"/>
          <p:nvPr/>
        </p:nvSpPr>
        <p:spPr>
          <a:xfrm>
            <a:off x="1810352" y="2751538"/>
            <a:ext cx="1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lang="en-US" altLang="ja-JP" sz="1400" dirty="0"/>
              <a:t>1</a:t>
            </a:r>
            <a:r>
              <a:rPr lang="ja-JP" altLang="en-US" sz="1400" dirty="0"/>
              <a:t>を加える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F8DB21-ECEA-4FFA-9AE3-33D738EC917F}"/>
              </a:ext>
            </a:extLst>
          </p:cNvPr>
          <p:cNvSpPr txBox="1"/>
          <p:nvPr/>
        </p:nvSpPr>
        <p:spPr>
          <a:xfrm>
            <a:off x="2746143" y="154169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⇒</a:t>
            </a:r>
            <a:r>
              <a:rPr lang="en-US" altLang="ja-JP" sz="1400" dirty="0"/>
              <a:t>10</a:t>
            </a:r>
            <a:r>
              <a:rPr lang="ja-JP" altLang="en-US" sz="1400" dirty="0"/>
              <a:t>進数の</a:t>
            </a:r>
            <a:r>
              <a:rPr lang="en-US" altLang="ja-JP" sz="1400" dirty="0"/>
              <a:t>+7</a:t>
            </a:r>
            <a:endParaRPr kumimoji="1" lang="ja-JP" altLang="en-US" sz="1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7866E642-2C32-4673-904A-FC030389C4C4}"/>
              </a:ext>
            </a:extLst>
          </p:cNvPr>
          <p:cNvSpPr/>
          <p:nvPr/>
        </p:nvSpPr>
        <p:spPr>
          <a:xfrm>
            <a:off x="3976628" y="2186562"/>
            <a:ext cx="886226" cy="5649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F35175-00E4-4746-9E80-D954DE717AE6}"/>
              </a:ext>
            </a:extLst>
          </p:cNvPr>
          <p:cNvSpPr txBox="1"/>
          <p:nvPr/>
        </p:nvSpPr>
        <p:spPr>
          <a:xfrm>
            <a:off x="3627652" y="2796126"/>
            <a:ext cx="158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7+</a:t>
            </a:r>
            <a:r>
              <a:rPr lang="ja-JP" altLang="en-US" sz="1600" dirty="0"/>
              <a:t>（</a:t>
            </a:r>
            <a:r>
              <a:rPr lang="en-US" altLang="ja-JP" sz="1600" dirty="0"/>
              <a:t>-7</a:t>
            </a:r>
            <a:r>
              <a:rPr lang="ja-JP" altLang="en-US" sz="1600" dirty="0"/>
              <a:t>）を行う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DA045E-EBFD-4471-91EB-22042920442A}"/>
              </a:ext>
            </a:extLst>
          </p:cNvPr>
          <p:cNvSpPr txBox="1"/>
          <p:nvPr/>
        </p:nvSpPr>
        <p:spPr>
          <a:xfrm>
            <a:off x="467814" y="4718670"/>
            <a:ext cx="9072951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（注）オーバーフロー</a:t>
            </a:r>
            <a:endParaRPr lang="en-US" altLang="ja-JP" sz="2000" dirty="0"/>
          </a:p>
          <a:p>
            <a:r>
              <a:rPr lang="en-US" altLang="ja-JP" sz="2000" dirty="0"/>
              <a:t>4bit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の補数系（符号あり）で，</a:t>
            </a:r>
            <a:r>
              <a:rPr lang="en-US" altLang="ja-JP" sz="2000" dirty="0"/>
              <a:t>7</a:t>
            </a:r>
            <a:r>
              <a:rPr lang="en-US" altLang="ja-JP" sz="2000" baseline="-25000" dirty="0"/>
              <a:t>(10)</a:t>
            </a:r>
            <a:r>
              <a:rPr lang="en-US" altLang="ja-JP" sz="2000" dirty="0"/>
              <a:t>+6</a:t>
            </a:r>
            <a:r>
              <a:rPr lang="en-US" altLang="ja-JP" sz="2000" baseline="-25000" dirty="0"/>
              <a:t>(10)</a:t>
            </a:r>
            <a:r>
              <a:rPr lang="ja-JP" altLang="en-US" sz="2000" dirty="0"/>
              <a:t>　を実行すると</a:t>
            </a:r>
            <a:endParaRPr lang="en-US" altLang="ja-JP" sz="2000" dirty="0"/>
          </a:p>
          <a:p>
            <a:r>
              <a:rPr kumimoji="1" lang="en-US" altLang="ja-JP" sz="2000" dirty="0"/>
              <a:t>0111</a:t>
            </a:r>
            <a:r>
              <a:rPr kumimoji="1" lang="en-US" altLang="ja-JP" sz="2000" baseline="-25000" dirty="0"/>
              <a:t>(2)</a:t>
            </a:r>
            <a:r>
              <a:rPr kumimoji="1" lang="en-US" altLang="ja-JP" sz="2000" dirty="0"/>
              <a:t>+0110</a:t>
            </a:r>
            <a:r>
              <a:rPr kumimoji="1" lang="en-US" altLang="ja-JP" sz="2000" baseline="-25000" dirty="0"/>
              <a:t>(2)</a:t>
            </a:r>
            <a:r>
              <a:rPr kumimoji="1" lang="en-US" altLang="ja-JP" sz="2000" dirty="0"/>
              <a:t>=1101</a:t>
            </a:r>
            <a:r>
              <a:rPr kumimoji="1" lang="en-US" altLang="ja-JP" sz="2000" baseline="-25000" dirty="0"/>
              <a:t>(2)</a:t>
            </a:r>
            <a:r>
              <a:rPr kumimoji="1" lang="en-US" altLang="ja-JP" sz="2000" dirty="0"/>
              <a:t>=-3</a:t>
            </a:r>
            <a:r>
              <a:rPr kumimoji="1" lang="en-US" altLang="ja-JP" sz="2000" baseline="-25000" dirty="0"/>
              <a:t>(10)</a:t>
            </a:r>
            <a:r>
              <a:rPr kumimoji="1" lang="ja-JP" altLang="en-US" sz="2000" dirty="0"/>
              <a:t>となり明らかに誤った結果が得られる。これは，</a:t>
            </a:r>
            <a:r>
              <a:rPr kumimoji="1" lang="en-US" altLang="ja-JP" sz="2000" dirty="0"/>
              <a:t>4bit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の補数系で表せる数の範囲（</a:t>
            </a:r>
            <a:r>
              <a:rPr kumimoji="1" lang="en-US" altLang="ja-JP" sz="2000" dirty="0"/>
              <a:t>-8</a:t>
            </a:r>
            <a:r>
              <a:rPr kumimoji="1" lang="ja-JP" altLang="en-US" sz="2000" dirty="0"/>
              <a:t>～</a:t>
            </a:r>
            <a:r>
              <a:rPr kumimoji="1" lang="en-US" altLang="ja-JP" sz="2000" dirty="0"/>
              <a:t>7</a:t>
            </a:r>
            <a:r>
              <a:rPr kumimoji="1" lang="ja-JP" altLang="en-US" sz="2000" dirty="0"/>
              <a:t>）を越えた数を扱ったために発生</a:t>
            </a:r>
            <a:r>
              <a:rPr lang="ja-JP" altLang="en-US" sz="2000" dirty="0"/>
              <a:t>するエラー</a:t>
            </a:r>
            <a:r>
              <a:rPr kumimoji="1" lang="ja-JP" altLang="en-US" sz="2000" dirty="0"/>
              <a:t>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8DF465-990D-49A6-8FD5-6F1117CB7ECC}"/>
              </a:ext>
            </a:extLst>
          </p:cNvPr>
          <p:cNvSpPr txBox="1"/>
          <p:nvPr/>
        </p:nvSpPr>
        <p:spPr>
          <a:xfrm>
            <a:off x="2746143" y="317790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⇒</a:t>
            </a:r>
            <a:r>
              <a:rPr lang="en-US" altLang="ja-JP" sz="1400" dirty="0"/>
              <a:t>10</a:t>
            </a:r>
            <a:r>
              <a:rPr lang="ja-JP" altLang="en-US" sz="1400" dirty="0"/>
              <a:t>進数の</a:t>
            </a:r>
            <a:r>
              <a:rPr lang="en-US" altLang="ja-JP" sz="1400" dirty="0"/>
              <a:t>-7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76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64CBC-9FB4-43B5-9E38-F45930E6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符号ありのシフト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3B094-3550-4D47-9DA2-C099914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3D990BE-5086-4363-8140-90103BF3638F}"/>
              </a:ext>
            </a:extLst>
          </p:cNvPr>
          <p:cNvGraphicFramePr>
            <a:graphicFrameLocks noGrp="1"/>
          </p:cNvGraphicFramePr>
          <p:nvPr/>
        </p:nvGraphicFramePr>
        <p:xfrm>
          <a:off x="276960" y="946484"/>
          <a:ext cx="4970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01">
                  <a:extLst>
                    <a:ext uri="{9D8B030D-6E8A-4147-A177-3AD203B41FA5}">
                      <a16:colId xmlns:a16="http://schemas.microsoft.com/office/drawing/2014/main" val="3978381608"/>
                    </a:ext>
                  </a:extLst>
                </a:gridCol>
                <a:gridCol w="808901">
                  <a:extLst>
                    <a:ext uri="{9D8B030D-6E8A-4147-A177-3AD203B41FA5}">
                      <a16:colId xmlns:a16="http://schemas.microsoft.com/office/drawing/2014/main" val="430414204"/>
                    </a:ext>
                  </a:extLst>
                </a:gridCol>
                <a:gridCol w="955178">
                  <a:extLst>
                    <a:ext uri="{9D8B030D-6E8A-4147-A177-3AD203B41FA5}">
                      <a16:colId xmlns:a16="http://schemas.microsoft.com/office/drawing/2014/main" val="3760648037"/>
                    </a:ext>
                  </a:extLst>
                </a:gridCol>
                <a:gridCol w="2397767">
                  <a:extLst>
                    <a:ext uri="{9D8B030D-6E8A-4147-A177-3AD203B41FA5}">
                      <a16:colId xmlns:a16="http://schemas.microsoft.com/office/drawing/2014/main" val="135772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名称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演算子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9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左シフト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&lt;&lt;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&lt;&lt; 1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左シフト。ビットを左にずらす。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7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右シフト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&gt;&gt;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 &gt;&gt; 1</a:t>
                      </a:r>
                      <a:endParaRPr kumimoji="1" lang="ja-JP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右シフト。ビットを右にずらす。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10114"/>
                  </a:ext>
                </a:extLst>
              </a:tr>
            </a:tbl>
          </a:graphicData>
        </a:graphic>
      </p:graphicFrame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30C40952-75CD-4C58-88D2-943DD7341814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3187772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68673277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32748775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5987117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73253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37C1781-06DE-40B7-9C37-3C89B3059893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5473690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9929707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37441274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1731565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50514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graphicFrame>
        <p:nvGraphicFramePr>
          <p:cNvPr id="22" name="表 6">
            <a:extLst>
              <a:ext uri="{FF2B5EF4-FFF2-40B4-BE49-F238E27FC236}">
                <a16:creationId xmlns:a16="http://schemas.microsoft.com/office/drawing/2014/main" id="{FD27CC28-4549-4B2A-9682-DE1B08F134FA}"/>
              </a:ext>
            </a:extLst>
          </p:cNvPr>
          <p:cNvGraphicFramePr>
            <a:graphicFrameLocks noGrp="1"/>
          </p:cNvGraphicFramePr>
          <p:nvPr/>
        </p:nvGraphicFramePr>
        <p:xfrm>
          <a:off x="5673080" y="3187772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9929707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37441274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1731565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50514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graphicFrame>
        <p:nvGraphicFramePr>
          <p:cNvPr id="23" name="表 6">
            <a:extLst>
              <a:ext uri="{FF2B5EF4-FFF2-40B4-BE49-F238E27FC236}">
                <a16:creationId xmlns:a16="http://schemas.microsoft.com/office/drawing/2014/main" id="{CA60A490-5EA7-41EF-9A5E-94D303057446}"/>
              </a:ext>
            </a:extLst>
          </p:cNvPr>
          <p:cNvGraphicFramePr>
            <a:graphicFrameLocks noGrp="1"/>
          </p:cNvGraphicFramePr>
          <p:nvPr/>
        </p:nvGraphicFramePr>
        <p:xfrm>
          <a:off x="5673080" y="5876750"/>
          <a:ext cx="330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348332338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02026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070367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45794708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89929707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37441274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1731565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50514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9335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037A7D-0CEB-4F57-A4AD-FC2F3F305621}"/>
              </a:ext>
            </a:extLst>
          </p:cNvPr>
          <p:cNvSpPr txBox="1"/>
          <p:nvPr/>
        </p:nvSpPr>
        <p:spPr>
          <a:xfrm>
            <a:off x="307419" y="2422883"/>
            <a:ext cx="888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（例）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進数の</a:t>
            </a:r>
            <a:r>
              <a:rPr lang="en-US" altLang="ja-JP" sz="1400" dirty="0"/>
              <a:t>-</a:t>
            </a:r>
            <a:r>
              <a:rPr kumimoji="1" lang="en-US" altLang="ja-JP" sz="1400" dirty="0"/>
              <a:t>16</a:t>
            </a:r>
            <a:r>
              <a:rPr lang="ja-JP" altLang="en-US" sz="1400" dirty="0"/>
              <a:t>を</a:t>
            </a:r>
            <a:r>
              <a:rPr lang="en-US" altLang="ja-JP" sz="1400" dirty="0"/>
              <a:t>8bit</a:t>
            </a:r>
            <a:r>
              <a:rPr lang="ja-JP" altLang="en-US" sz="1400" dirty="0"/>
              <a:t>の</a:t>
            </a:r>
            <a:r>
              <a:rPr lang="en-US" altLang="ja-JP" sz="1400" dirty="0"/>
              <a:t>2</a:t>
            </a:r>
            <a:r>
              <a:rPr lang="ja-JP" altLang="en-US" sz="1400" dirty="0"/>
              <a:t>の補数系で表すと</a:t>
            </a:r>
            <a:r>
              <a:rPr lang="en-US" altLang="ja-JP" sz="1400" dirty="0"/>
              <a:t>11110000</a:t>
            </a:r>
            <a:r>
              <a:rPr lang="ja-JP" altLang="en-US" sz="1400" dirty="0"/>
              <a:t>になる。これを左右に</a:t>
            </a:r>
            <a:r>
              <a:rPr lang="en-US" altLang="ja-JP" sz="1400" dirty="0"/>
              <a:t>2bit</a:t>
            </a:r>
            <a:r>
              <a:rPr lang="ja-JP" altLang="en-US" sz="1400" dirty="0"/>
              <a:t>シフトさせる。（符号ありの場合）</a:t>
            </a:r>
            <a:endParaRPr lang="en-US" altLang="ja-JP" sz="1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382F706-D38B-4AAF-A34C-A50D94713FAA}"/>
              </a:ext>
            </a:extLst>
          </p:cNvPr>
          <p:cNvSpPr/>
          <p:nvPr/>
        </p:nvSpPr>
        <p:spPr>
          <a:xfrm>
            <a:off x="2211625" y="3742411"/>
            <a:ext cx="287806" cy="2776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3A4623-4F17-4A0E-810B-90BFA8060113}"/>
              </a:ext>
            </a:extLst>
          </p:cNvPr>
          <p:cNvSpPr txBox="1"/>
          <p:nvPr/>
        </p:nvSpPr>
        <p:spPr>
          <a:xfrm>
            <a:off x="550948" y="4105384"/>
            <a:ext cx="3687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①一番左の符号ビットを</a:t>
            </a:r>
            <a:r>
              <a:rPr lang="en-US" altLang="ja-JP" sz="1400" dirty="0"/>
              <a:t>1</a:t>
            </a:r>
            <a:r>
              <a:rPr lang="ja-JP" altLang="en-US" sz="1400" dirty="0"/>
              <a:t>に固定して，残りの</a:t>
            </a:r>
            <a:r>
              <a:rPr lang="en-US" altLang="ja-JP" sz="1400" dirty="0"/>
              <a:t>111 0000</a:t>
            </a:r>
            <a:r>
              <a:rPr lang="ja-JP" altLang="en-US" sz="1400" dirty="0"/>
              <a:t>（</a:t>
            </a:r>
            <a:r>
              <a:rPr lang="en-US" altLang="ja-JP" sz="1400" dirty="0"/>
              <a:t>7bit</a:t>
            </a:r>
            <a:r>
              <a:rPr lang="ja-JP" altLang="en-US" sz="1400" dirty="0"/>
              <a:t>分）を左に</a:t>
            </a:r>
            <a:r>
              <a:rPr lang="en-US" altLang="ja-JP" sz="1400" dirty="0"/>
              <a:t>2bit</a:t>
            </a:r>
            <a:r>
              <a:rPr lang="ja-JP" altLang="en-US" sz="1400" dirty="0"/>
              <a:t>ずらす。</a:t>
            </a:r>
            <a:endParaRPr lang="en-US" altLang="ja-JP" sz="1400" dirty="0"/>
          </a:p>
          <a:p>
            <a:r>
              <a:rPr kumimoji="1" lang="ja-JP" altLang="en-US" sz="1400" dirty="0"/>
              <a:t>②あふれた桁（左から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番目と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番目）を捨てて</a:t>
            </a:r>
            <a:r>
              <a:rPr kumimoji="1" lang="en-US" altLang="ja-JP" sz="1400" dirty="0"/>
              <a:t>100 0000</a:t>
            </a:r>
            <a:r>
              <a:rPr kumimoji="1" lang="ja-JP" altLang="en-US" sz="1400" dirty="0"/>
              <a:t>とする。</a:t>
            </a:r>
            <a:endParaRPr kumimoji="1" lang="en-US" altLang="ja-JP" sz="1400" dirty="0"/>
          </a:p>
          <a:p>
            <a:r>
              <a:rPr lang="ja-JP" altLang="en-US" sz="1400" dirty="0"/>
              <a:t>③固定していた符号ビット</a:t>
            </a:r>
            <a:r>
              <a:rPr lang="en-US" altLang="ja-JP" sz="1400" dirty="0"/>
              <a:t>1</a:t>
            </a:r>
            <a:r>
              <a:rPr lang="ja-JP" altLang="en-US" sz="1400" dirty="0"/>
              <a:t>をくっつける。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6FB1B4-18E7-4299-A2D6-156CCE088F39}"/>
              </a:ext>
            </a:extLst>
          </p:cNvPr>
          <p:cNvSpPr txBox="1"/>
          <p:nvPr/>
        </p:nvSpPr>
        <p:spPr>
          <a:xfrm>
            <a:off x="307419" y="279308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）</a:t>
            </a:r>
            <a:r>
              <a:rPr kumimoji="1" lang="en-US" altLang="ja-JP" sz="1400" dirty="0"/>
              <a:t>11110000&lt;&lt;2</a:t>
            </a:r>
            <a:r>
              <a:rPr kumimoji="1" lang="ja-JP" altLang="en-US" sz="1400" dirty="0"/>
              <a:t>（左シフト）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4A8869C-3D49-4F51-9D97-B7A000A8AFBC}"/>
              </a:ext>
            </a:extLst>
          </p:cNvPr>
          <p:cNvSpPr txBox="1"/>
          <p:nvPr/>
        </p:nvSpPr>
        <p:spPr>
          <a:xfrm>
            <a:off x="5278360" y="278817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</a:t>
            </a:r>
            <a:r>
              <a:rPr lang="en-US" altLang="ja-JP" sz="1400" dirty="0"/>
              <a:t>2</a:t>
            </a:r>
            <a:r>
              <a:rPr kumimoji="1" lang="ja-JP" altLang="en-US" sz="1400" dirty="0"/>
              <a:t>）</a:t>
            </a:r>
            <a:r>
              <a:rPr kumimoji="1" lang="en-US" altLang="ja-JP" sz="1400" dirty="0"/>
              <a:t>11110000</a:t>
            </a:r>
            <a:r>
              <a:rPr lang="en-US" altLang="ja-JP" sz="1400" dirty="0"/>
              <a:t>&gt;&gt;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（右シフト）</a:t>
            </a:r>
            <a:endParaRPr kumimoji="1" lang="ja-JP" altLang="en-US" dirty="0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6E22CF4-6248-4ACC-AD75-B46237C92A94}"/>
              </a:ext>
            </a:extLst>
          </p:cNvPr>
          <p:cNvSpPr/>
          <p:nvPr/>
        </p:nvSpPr>
        <p:spPr>
          <a:xfrm>
            <a:off x="7180177" y="3742411"/>
            <a:ext cx="287806" cy="2776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A6D88BF-D70B-4DFB-B0BD-88809A531227}"/>
              </a:ext>
            </a:extLst>
          </p:cNvPr>
          <p:cNvSpPr txBox="1"/>
          <p:nvPr/>
        </p:nvSpPr>
        <p:spPr>
          <a:xfrm>
            <a:off x="5505684" y="4056814"/>
            <a:ext cx="36873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①一番左の符号ビットを</a:t>
            </a:r>
            <a:r>
              <a:rPr lang="en-US" altLang="ja-JP" sz="1400" dirty="0"/>
              <a:t>1</a:t>
            </a:r>
            <a:r>
              <a:rPr lang="ja-JP" altLang="en-US" sz="1400" dirty="0"/>
              <a:t>に固定して，残りの</a:t>
            </a:r>
            <a:r>
              <a:rPr lang="en-US" altLang="ja-JP" sz="1400" dirty="0"/>
              <a:t>111 0000</a:t>
            </a:r>
            <a:r>
              <a:rPr lang="ja-JP" altLang="en-US" sz="1400" dirty="0"/>
              <a:t>（</a:t>
            </a:r>
            <a:r>
              <a:rPr lang="en-US" altLang="ja-JP" sz="1400" dirty="0"/>
              <a:t>7bit</a:t>
            </a:r>
            <a:r>
              <a:rPr lang="ja-JP" altLang="en-US" sz="1400" dirty="0"/>
              <a:t>分）を右に</a:t>
            </a:r>
            <a:r>
              <a:rPr lang="en-US" altLang="ja-JP" sz="1400" dirty="0"/>
              <a:t>2bit</a:t>
            </a:r>
            <a:r>
              <a:rPr lang="ja-JP" altLang="en-US" sz="1400" dirty="0"/>
              <a:t>ずらす。</a:t>
            </a:r>
            <a:endParaRPr lang="en-US" altLang="ja-JP" sz="1400" dirty="0"/>
          </a:p>
          <a:p>
            <a:r>
              <a:rPr kumimoji="1" lang="ja-JP" altLang="en-US" sz="1400" dirty="0"/>
              <a:t>②あふれた桁（右から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番目と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番目）を捨てて□□</a:t>
            </a:r>
            <a:r>
              <a:rPr kumimoji="1" lang="en-US" altLang="ja-JP" sz="1400" dirty="0"/>
              <a:t>1 1100</a:t>
            </a:r>
            <a:r>
              <a:rPr kumimoji="1" lang="ja-JP" altLang="en-US" sz="1400" dirty="0"/>
              <a:t>とする。</a:t>
            </a:r>
            <a:endParaRPr kumimoji="1" lang="en-US" altLang="ja-JP" sz="1400" dirty="0"/>
          </a:p>
          <a:p>
            <a:r>
              <a:rPr lang="ja-JP" altLang="en-US" sz="1400" dirty="0"/>
              <a:t>③空いた桁（□部分）には符号と同じ数字を埋める。今回は</a:t>
            </a:r>
            <a:r>
              <a:rPr lang="en-US" altLang="ja-JP" sz="1400" dirty="0"/>
              <a:t>1</a:t>
            </a:r>
            <a:r>
              <a:rPr lang="ja-JP" altLang="en-US" sz="1400" dirty="0"/>
              <a:t>で埋める。</a:t>
            </a:r>
            <a:endParaRPr lang="en-US" altLang="ja-JP" sz="1400" dirty="0"/>
          </a:p>
          <a:p>
            <a:r>
              <a:rPr lang="ja-JP" altLang="en-US" sz="1400" dirty="0"/>
              <a:t>④固定していた符号ビット</a:t>
            </a:r>
            <a:r>
              <a:rPr lang="en-US" altLang="ja-JP" sz="1400" dirty="0"/>
              <a:t>1</a:t>
            </a:r>
            <a:r>
              <a:rPr lang="ja-JP" altLang="en-US" sz="1400" dirty="0"/>
              <a:t>をくっつける。</a:t>
            </a:r>
            <a:endParaRPr kumimoji="1" lang="ja-JP" altLang="en-US" sz="1400" dirty="0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E405EA13-4DEB-4943-A10F-1930CE1602B8}"/>
              </a:ext>
            </a:extLst>
          </p:cNvPr>
          <p:cNvSpPr/>
          <p:nvPr/>
        </p:nvSpPr>
        <p:spPr>
          <a:xfrm rot="5400000">
            <a:off x="1467024" y="3237766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FA7C3A3D-AE52-459E-8C66-3B2448BD4A53}"/>
              </a:ext>
            </a:extLst>
          </p:cNvPr>
          <p:cNvSpPr/>
          <p:nvPr/>
        </p:nvSpPr>
        <p:spPr>
          <a:xfrm rot="5400000">
            <a:off x="8504411" y="3239271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5DD60D-1F1C-4B65-8FBF-D1B9FA6CC278}"/>
              </a:ext>
            </a:extLst>
          </p:cNvPr>
          <p:cNvCxnSpPr>
            <a:cxnSpLocks/>
          </p:cNvCxnSpPr>
          <p:nvPr/>
        </p:nvCxnSpPr>
        <p:spPr>
          <a:xfrm>
            <a:off x="4736976" y="2852936"/>
            <a:ext cx="0" cy="38164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DFC9973-967D-41FF-8FE5-8FFB9373E0A7}"/>
              </a:ext>
            </a:extLst>
          </p:cNvPr>
          <p:cNvSpPr/>
          <p:nvPr/>
        </p:nvSpPr>
        <p:spPr>
          <a:xfrm>
            <a:off x="6186453" y="1268759"/>
            <a:ext cx="3006606" cy="934625"/>
          </a:xfrm>
          <a:prstGeom prst="wedgeRoundRectCallout">
            <a:avLst>
              <a:gd name="adj1" fmla="val -103962"/>
              <a:gd name="adj2" fmla="val 7985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16</a:t>
            </a:r>
            <a:r>
              <a:rPr kumimoji="1" lang="ja-JP" altLang="en-US" sz="1600" baseline="-25000" dirty="0">
                <a:solidFill>
                  <a:schemeClr val="tx1"/>
                </a:solidFill>
              </a:rPr>
              <a:t>（</a:t>
            </a:r>
            <a:r>
              <a:rPr kumimoji="1" lang="en-US" altLang="ja-JP" sz="1600" baseline="-25000" dirty="0">
                <a:solidFill>
                  <a:schemeClr val="tx1"/>
                </a:solidFill>
              </a:rPr>
              <a:t>10</a:t>
            </a:r>
            <a:r>
              <a:rPr kumimoji="1" lang="ja-JP" altLang="en-US" sz="1600" baseline="-25000" dirty="0">
                <a:solidFill>
                  <a:schemeClr val="tx1"/>
                </a:solidFill>
              </a:rPr>
              <a:t>）</a:t>
            </a:r>
            <a:r>
              <a:rPr kumimoji="1" lang="en-US" altLang="ja-JP" sz="1600" dirty="0">
                <a:solidFill>
                  <a:schemeClr val="tx1"/>
                </a:solidFill>
              </a:rPr>
              <a:t>=0b00010000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（ビットを反転して</a:t>
            </a:r>
            <a:r>
              <a:rPr kumimoji="1" lang="en-US" altLang="ja-JP" sz="1600" dirty="0">
                <a:solidFill>
                  <a:schemeClr val="tx1"/>
                </a:solidFill>
              </a:rPr>
              <a:t>+1</a:t>
            </a:r>
            <a:r>
              <a:rPr kumimoji="1" lang="ja-JP" altLang="en-US" sz="1600" dirty="0">
                <a:solidFill>
                  <a:schemeClr val="tx1"/>
                </a:solidFill>
              </a:rPr>
              <a:t>すると</a:t>
            </a:r>
            <a:r>
              <a:rPr lang="ja-JP" altLang="en-US" sz="1600" dirty="0">
                <a:solidFill>
                  <a:schemeClr val="tx1"/>
                </a:solidFill>
              </a:rPr>
              <a:t>・・・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-16=0b11110000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9DED98-CF70-4E68-AD73-D76DEE09A6C5}"/>
              </a:ext>
            </a:extLst>
          </p:cNvPr>
          <p:cNvSpPr txBox="1"/>
          <p:nvPr/>
        </p:nvSpPr>
        <p:spPr>
          <a:xfrm>
            <a:off x="1206452" y="3742411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捨てる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32FBC8-71B5-46EB-BCC8-BBC3611A16B6}"/>
              </a:ext>
            </a:extLst>
          </p:cNvPr>
          <p:cNvSpPr txBox="1"/>
          <p:nvPr/>
        </p:nvSpPr>
        <p:spPr>
          <a:xfrm>
            <a:off x="8243838" y="3709010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捨てる</a:t>
            </a:r>
            <a:endParaRPr kumimoji="1" lang="ja-JP" altLang="en-US" dirty="0"/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A97AFDE2-C2A2-4BC3-B01B-199BA893C9EF}"/>
              </a:ext>
            </a:extLst>
          </p:cNvPr>
          <p:cNvSpPr/>
          <p:nvPr/>
        </p:nvSpPr>
        <p:spPr>
          <a:xfrm rot="5400000">
            <a:off x="3535858" y="5537920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889A1-A410-413D-8D48-A7570D0C71B7}"/>
              </a:ext>
            </a:extLst>
          </p:cNvPr>
          <p:cNvSpPr txBox="1"/>
          <p:nvPr/>
        </p:nvSpPr>
        <p:spPr>
          <a:xfrm>
            <a:off x="3234767" y="6008590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加える</a:t>
            </a:r>
            <a:endParaRPr kumimoji="1" lang="ja-JP" altLang="en-US" dirty="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561A9F17-B499-4628-8D7E-CF6FEA466599}"/>
              </a:ext>
            </a:extLst>
          </p:cNvPr>
          <p:cNvSpPr/>
          <p:nvPr/>
        </p:nvSpPr>
        <p:spPr>
          <a:xfrm rot="5400000">
            <a:off x="6437966" y="5946992"/>
            <a:ext cx="129060" cy="812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9639E-7CC2-4406-A6AC-5147F3C59C46}"/>
              </a:ext>
            </a:extLst>
          </p:cNvPr>
          <p:cNvSpPr txBox="1"/>
          <p:nvPr/>
        </p:nvSpPr>
        <p:spPr>
          <a:xfrm>
            <a:off x="6156398" y="6417465"/>
            <a:ext cx="7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加える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3F4179-1720-4577-B70D-410B30BA8DCA}"/>
              </a:ext>
            </a:extLst>
          </p:cNvPr>
          <p:cNvSpPr txBox="1"/>
          <p:nvPr/>
        </p:nvSpPr>
        <p:spPr>
          <a:xfrm>
            <a:off x="28948" y="3099780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シフト前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4B97FC-0387-4F68-923A-FD68CCA8C972}"/>
              </a:ext>
            </a:extLst>
          </p:cNvPr>
          <p:cNvSpPr txBox="1"/>
          <p:nvPr/>
        </p:nvSpPr>
        <p:spPr>
          <a:xfrm>
            <a:off x="4938561" y="3077533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シフト前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EA9DC7-92CC-4069-9450-BAC4145F289E}"/>
              </a:ext>
            </a:extLst>
          </p:cNvPr>
          <p:cNvSpPr txBox="1"/>
          <p:nvPr/>
        </p:nvSpPr>
        <p:spPr>
          <a:xfrm>
            <a:off x="28553" y="5410273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シフト後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3B3C06F-1215-469A-8ACF-DE3F7137AC1C}"/>
              </a:ext>
            </a:extLst>
          </p:cNvPr>
          <p:cNvSpPr txBox="1"/>
          <p:nvPr/>
        </p:nvSpPr>
        <p:spPr>
          <a:xfrm>
            <a:off x="5000286" y="5829911"/>
            <a:ext cx="73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シフト後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8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19644</TotalTime>
  <Words>1570</Words>
  <Application>Microsoft Office PowerPoint</Application>
  <PresentationFormat>A4 210 x 297 mm</PresentationFormat>
  <Paragraphs>400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HGP創英角ｺﾞｼｯｸUB</vt:lpstr>
      <vt:lpstr>ＭＳ ゴシック</vt:lpstr>
      <vt:lpstr>Arial</vt:lpstr>
      <vt:lpstr>Calibri</vt:lpstr>
      <vt:lpstr>Calibri Light</vt:lpstr>
      <vt:lpstr>Times New Roman</vt:lpstr>
      <vt:lpstr>Wingdings</vt:lpstr>
      <vt:lpstr>Office ​​テーマ</vt:lpstr>
      <vt:lpstr>デザインの設定</vt:lpstr>
      <vt:lpstr>PowerPoint プレゼンテーション</vt:lpstr>
      <vt:lpstr>2進数⇔10進数</vt:lpstr>
      <vt:lpstr>10進数⇔16進数</vt:lpstr>
      <vt:lpstr>2進数⇔16進数</vt:lpstr>
      <vt:lpstr>ビット演算子① </vt:lpstr>
      <vt:lpstr>ビット演算子② </vt:lpstr>
      <vt:lpstr>2進数における負の数表現① </vt:lpstr>
      <vt:lpstr>2進数における負の数表現② </vt:lpstr>
      <vt:lpstr>符号ありのシフト</vt:lpstr>
      <vt:lpstr>例題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kiban</dc:creator>
  <cp:lastModifiedBy>河原 航</cp:lastModifiedBy>
  <cp:revision>1637</cp:revision>
  <cp:lastPrinted>2023-07-20T01:47:06Z</cp:lastPrinted>
  <dcterms:created xsi:type="dcterms:W3CDTF">2011-06-27T07:44:37Z</dcterms:created>
  <dcterms:modified xsi:type="dcterms:W3CDTF">2023-07-20T01:55:45Z</dcterms:modified>
</cp:coreProperties>
</file>