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4"/>
  </p:notesMasterIdLst>
  <p:handoutMasterIdLst>
    <p:handoutMasterId r:id="rId5"/>
  </p:handoutMasterIdLst>
  <p:sldIdLst>
    <p:sldId id="401" r:id="rId3"/>
  </p:sldIdLst>
  <p:sldSz cx="9906000" cy="6858000" type="A4"/>
  <p:notesSz cx="6734175" cy="98679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2" userDrawn="1">
          <p15:clr>
            <a:srgbClr val="A4A3A4"/>
          </p15:clr>
        </p15:guide>
        <p15:guide id="2" pos="2104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0066FF"/>
    <a:srgbClr val="A89AFC"/>
    <a:srgbClr val="6F58FA"/>
    <a:srgbClr val="0000CC"/>
    <a:srgbClr val="2206CC"/>
    <a:srgbClr val="3B1CF8"/>
    <a:srgbClr val="0066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9124" autoAdjust="0"/>
  </p:normalViewPr>
  <p:slideViewPr>
    <p:cSldViewPr>
      <p:cViewPr varScale="1">
        <p:scale>
          <a:sx n="61" d="100"/>
          <a:sy n="61" d="100"/>
        </p:scale>
        <p:origin x="67" y="28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10" y="96"/>
      </p:cViewPr>
      <p:guideLst>
        <p:guide orient="horz" pos="3092"/>
        <p:guide pos="2104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451" y="9372522"/>
            <a:ext cx="2917138" cy="493792"/>
          </a:xfrm>
          <a:prstGeom prst="rect">
            <a:avLst/>
          </a:prstGeom>
        </p:spPr>
        <p:txBody>
          <a:bodyPr vert="horz" lIns="91388" tIns="45691" rIns="91388" bIns="456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6A079D-C7A6-4D61-B3B4-33335BDA6B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830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8" y="2"/>
            <a:ext cx="2918725" cy="493792"/>
          </a:xfrm>
          <a:prstGeom prst="rect">
            <a:avLst/>
          </a:prstGeom>
        </p:spPr>
        <p:txBody>
          <a:bodyPr vert="horz" lIns="91388" tIns="45691" rIns="91388" bIns="456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451" y="2"/>
            <a:ext cx="2917138" cy="493792"/>
          </a:xfrm>
          <a:prstGeom prst="rect">
            <a:avLst/>
          </a:prstGeom>
        </p:spPr>
        <p:txBody>
          <a:bodyPr vert="horz" lIns="91388" tIns="45691" rIns="91388" bIns="456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430D884-6F68-4446-A96E-55A26AF40BFE}" type="datetimeFigureOut">
              <a:rPr lang="ja-JP" altLang="en-US"/>
              <a:pPr>
                <a:defRPr/>
              </a:pPr>
              <a:t>2023/7/19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8" tIns="45691" rIns="91388" bIns="45691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2944" y="4687059"/>
            <a:ext cx="5388291" cy="4440952"/>
          </a:xfrm>
          <a:prstGeom prst="rect">
            <a:avLst/>
          </a:prstGeom>
        </p:spPr>
        <p:txBody>
          <a:bodyPr vert="horz" lIns="91388" tIns="45691" rIns="91388" bIns="45691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8" y="9372522"/>
            <a:ext cx="2918725" cy="493792"/>
          </a:xfrm>
          <a:prstGeom prst="rect">
            <a:avLst/>
          </a:prstGeom>
        </p:spPr>
        <p:txBody>
          <a:bodyPr vert="horz" lIns="91388" tIns="45691" rIns="91388" bIns="456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451" y="9372522"/>
            <a:ext cx="2917138" cy="493792"/>
          </a:xfrm>
          <a:prstGeom prst="rect">
            <a:avLst/>
          </a:prstGeom>
        </p:spPr>
        <p:txBody>
          <a:bodyPr vert="horz" lIns="91388" tIns="45691" rIns="91388" bIns="456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8361E9-B8B6-4010-9985-68EE94D8071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91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470025"/>
          </a:xfrm>
        </p:spPr>
        <p:txBody>
          <a:bodyPr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0346" y="4077072"/>
            <a:ext cx="5759069" cy="172819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9999B9-0E4F-4133-ADB5-D044AA67CA33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6E7502-9F67-4B90-B964-1505E25FA65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BB1C-EF7E-41FA-BDDC-DBB844B9A47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CF34BE-C150-4588-93EB-3A21C203B4D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63F6-E763-40D3-88D9-824AF89A304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84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1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2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7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4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0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52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2474" y="1"/>
            <a:ext cx="7888881" cy="684213"/>
          </a:xfr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496616" y="544522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CDB2B-E351-4600-8EC8-07C6C580F542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A9A64E-0D62-4F09-88B5-57DCC1A9F195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8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8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90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0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526DB7-B489-4A92-AE4D-9819987D7609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52730-0C90-4069-AAFE-D8C2BDD4227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DFF306-435B-4A7A-87A9-0B1F33509038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F6F1-BD11-436A-86D0-86DC40B6CC78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7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8995E5-AF18-4DAA-8139-A02E8B80C04E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6B3A-29F0-41C8-BB6F-55EE85AAD947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E888FB-1E10-46CC-93FF-F31430A25250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7DA2-6607-4AC1-8FCE-DBC362A08BC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EBD253-5E99-471D-9772-80E8FCAE829D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C88-5605-4148-8957-A9423F21BE2F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36B268-A9F4-4D9B-B1DA-7A9846F0B38C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012CD-F6B0-4D49-A767-F9A9EE8055AA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969224" y="6373813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122F43-959D-46F7-86EF-9EC57F1C20D4}" type="datetime1">
              <a:rPr lang="ja-JP" altLang="en-US">
                <a:solidFill>
                  <a:prstClr val="black"/>
                </a:solidFill>
              </a:rPr>
              <a:pPr>
                <a:defRPr/>
              </a:pPr>
              <a:t>2023/7/19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07FF-EC7A-4110-9C8D-79AD7F9BDFE1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 userDrawn="1"/>
        </p:nvSpPr>
        <p:spPr bwMode="auto">
          <a:xfrm>
            <a:off x="0" y="0"/>
            <a:ext cx="9906000" cy="75565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="ctr"/>
          <a:lstStyle>
            <a:lvl1pPr marL="1778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ja-JP" altLang="en-US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264849" y="936626"/>
            <a:ext cx="9381464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9" name="正方形/長方形 9"/>
          <p:cNvSpPr>
            <a:spLocks noChangeArrowheads="1"/>
          </p:cNvSpPr>
          <p:nvPr userDrawn="1"/>
        </p:nvSpPr>
        <p:spPr bwMode="auto">
          <a:xfrm>
            <a:off x="0" y="646114"/>
            <a:ext cx="9906000" cy="65087"/>
          </a:xfrm>
          <a:prstGeom prst="rect">
            <a:avLst/>
          </a:prstGeom>
          <a:solidFill>
            <a:srgbClr val="2D2D85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50300" y="6492876"/>
            <a:ext cx="1155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59C0DE-BDE9-4D9D-9A95-F8EB19609A1B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03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82299" y="1"/>
            <a:ext cx="825156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3" y="6378333"/>
            <a:ext cx="458857" cy="4376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 userDrawn="1"/>
        </p:nvSpPr>
        <p:spPr bwMode="auto">
          <a:xfrm>
            <a:off x="620195" y="6435350"/>
            <a:ext cx="1692275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i="0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茨城県</a:t>
            </a:r>
            <a:r>
              <a:rPr kumimoji="1" lang="ja-JP" altLang="en-US" sz="1100" b="1" dirty="0">
                <a:ln w="3175">
                  <a:noFill/>
                </a:ln>
                <a:solidFill>
                  <a:srgbClr val="00006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産業技術</a:t>
            </a:r>
            <a:endParaRPr kumimoji="1" lang="en-US" altLang="ja-JP" sz="1100" b="1" dirty="0">
              <a:ln w="3175">
                <a:noFill/>
              </a:ln>
              <a:solidFill>
                <a:srgbClr val="000066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 userDrawn="1"/>
        </p:nvSpPr>
        <p:spPr bwMode="auto">
          <a:xfrm>
            <a:off x="599240" y="6579808"/>
            <a:ext cx="1692275" cy="15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ja-JP" altLang="en-US" sz="1100" b="1" spc="-150" dirty="0">
                <a:ln w="3175">
                  <a:noFill/>
                </a:ln>
                <a:solidFill>
                  <a:srgbClr val="00006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イノベーションセンター</a:t>
            </a:r>
            <a:endParaRPr kumimoji="1" lang="en-US" altLang="ja-JP" sz="1100" b="1" spc="-150" dirty="0">
              <a:ln w="3175">
                <a:noFill/>
              </a:ln>
              <a:solidFill>
                <a:srgbClr val="000066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 userDrawn="1"/>
        </p:nvSpPr>
        <p:spPr bwMode="auto">
          <a:xfrm>
            <a:off x="639246" y="6683802"/>
            <a:ext cx="1618456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dist">
              <a:lnSpc>
                <a:spcPts val="400"/>
              </a:lnSpc>
              <a:spcBef>
                <a:spcPct val="50000"/>
              </a:spcBef>
            </a:pPr>
            <a:r>
              <a:rPr kumimoji="1" lang="en-US" altLang="ja-JP" sz="600" b="0" spc="-15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Ibaraki</a:t>
            </a:r>
            <a:r>
              <a:rPr kumimoji="1" lang="en-US" altLang="ja-JP" sz="600" b="0" spc="-150" baseline="0" dirty="0">
                <a:ln w="3175">
                  <a:noFill/>
                </a:ln>
                <a:solidFill>
                  <a:srgbClr val="0000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Prefecture</a:t>
            </a:r>
            <a:endParaRPr kumimoji="1" lang="ja-JP" altLang="en-US" sz="600" b="0" spc="-150" dirty="0">
              <a:ln w="3175">
                <a:noFill/>
              </a:ln>
              <a:solidFill>
                <a:srgbClr val="00006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2D2D8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2D2D85"/>
          </a:solidFill>
          <a:latin typeface="Calibri" pitchFamily="34" charset="0"/>
          <a:ea typeface="ＭＳ Ｐゴシック" charset="-128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788" indent="-2667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82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DAF4-D288-4C8D-BD96-D98A6B517F0A}" type="datetimeFigureOut">
              <a:rPr kumimoji="1" lang="ja-JP" altLang="en-US" smtClean="0"/>
              <a:pPr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D456-2DD0-44BE-A60B-7D3AC6B28A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10BEF-01F0-4077-A096-E8753751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例題の回答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66D97-A803-48D9-A412-C593237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9A64E-0D62-4F09-88B5-57DCC1A9F195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AD24D3-20A7-4284-AE2A-FF08AA542DED}"/>
              </a:ext>
            </a:extLst>
          </p:cNvPr>
          <p:cNvSpPr txBox="1"/>
          <p:nvPr/>
        </p:nvSpPr>
        <p:spPr>
          <a:xfrm>
            <a:off x="6452069" y="1297048"/>
            <a:ext cx="344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  <a:r>
              <a:rPr kumimoji="1" lang="en-US" altLang="ja-JP" dirty="0"/>
              <a:t>14</a:t>
            </a:r>
            <a:r>
              <a:rPr kumimoji="1" lang="en-US" altLang="ja-JP" baseline="-25000" dirty="0"/>
              <a:t>(10)</a:t>
            </a:r>
            <a:r>
              <a:rPr kumimoji="1" lang="en-US" altLang="ja-JP" baseline="30000" dirty="0"/>
              <a:t>- </a:t>
            </a:r>
            <a:r>
              <a:rPr kumimoji="1" lang="en-US" altLang="ja-JP" dirty="0"/>
              <a:t>9</a:t>
            </a:r>
            <a:r>
              <a:rPr kumimoji="1" lang="en-US" altLang="ja-JP" baseline="-25000" dirty="0"/>
              <a:t>(10)</a:t>
            </a:r>
            <a:r>
              <a:rPr kumimoji="1" lang="en-US" altLang="ja-JP" dirty="0"/>
              <a:t>=01110</a:t>
            </a:r>
            <a:r>
              <a:rPr kumimoji="1" lang="en-US" altLang="ja-JP" baseline="-25000" dirty="0"/>
              <a:t>(2)</a:t>
            </a:r>
            <a:r>
              <a:rPr kumimoji="1" lang="en-US" altLang="ja-JP" dirty="0"/>
              <a:t>+10111</a:t>
            </a:r>
            <a:r>
              <a:rPr kumimoji="1" lang="en-US" altLang="ja-JP" baseline="-25000" dirty="0"/>
              <a:t>(2)</a:t>
            </a:r>
          </a:p>
          <a:p>
            <a:r>
              <a:rPr kumimoji="1" lang="en-US" altLang="ja-JP" dirty="0"/>
              <a:t>                    =00101</a:t>
            </a:r>
            <a:r>
              <a:rPr kumimoji="1" lang="en-US" altLang="ja-JP" baseline="-25000" dirty="0"/>
              <a:t>(2)</a:t>
            </a:r>
          </a:p>
          <a:p>
            <a:r>
              <a:rPr lang="en-US" altLang="ja-JP" dirty="0"/>
              <a:t>                    =5</a:t>
            </a:r>
            <a:r>
              <a:rPr lang="en-US" altLang="ja-JP" baseline="-25000" dirty="0"/>
              <a:t>(10)</a:t>
            </a:r>
            <a:endParaRPr kumimoji="1" lang="ja-JP" altLang="en-US" baseline="-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66658D-C77B-4DE2-9D67-3EAF02BF83B6}"/>
              </a:ext>
            </a:extLst>
          </p:cNvPr>
          <p:cNvSpPr txBox="1"/>
          <p:nvPr/>
        </p:nvSpPr>
        <p:spPr>
          <a:xfrm>
            <a:off x="6445859" y="2269321"/>
            <a:ext cx="3376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en-US" altLang="ja-JP" dirty="0"/>
              <a:t>9</a:t>
            </a:r>
            <a:r>
              <a:rPr kumimoji="1" lang="en-US" altLang="ja-JP" baseline="-25000" dirty="0"/>
              <a:t>(10)</a:t>
            </a:r>
            <a:r>
              <a:rPr kumimoji="1" lang="en-US" altLang="ja-JP" baseline="30000" dirty="0"/>
              <a:t>- </a:t>
            </a:r>
            <a:r>
              <a:rPr lang="en-US" altLang="ja-JP" dirty="0"/>
              <a:t>14</a:t>
            </a:r>
            <a:r>
              <a:rPr kumimoji="1" lang="en-US" altLang="ja-JP" baseline="-25000" dirty="0"/>
              <a:t>(10)</a:t>
            </a:r>
            <a:r>
              <a:rPr kumimoji="1" lang="en-US" altLang="ja-JP" dirty="0"/>
              <a:t>=01001</a:t>
            </a:r>
            <a:r>
              <a:rPr kumimoji="1" lang="en-US" altLang="ja-JP" baseline="-25000" dirty="0"/>
              <a:t>(2)</a:t>
            </a:r>
            <a:r>
              <a:rPr kumimoji="1" lang="en-US" altLang="ja-JP" dirty="0"/>
              <a:t>+10010</a:t>
            </a:r>
            <a:r>
              <a:rPr kumimoji="1" lang="en-US" altLang="ja-JP" baseline="-25000" dirty="0"/>
              <a:t>(2)</a:t>
            </a:r>
          </a:p>
          <a:p>
            <a:r>
              <a:rPr kumimoji="1" lang="en-US" altLang="ja-JP" dirty="0"/>
              <a:t>                    =11011</a:t>
            </a:r>
            <a:r>
              <a:rPr kumimoji="1" lang="en-US" altLang="ja-JP" baseline="-25000" dirty="0"/>
              <a:t>(2)</a:t>
            </a:r>
          </a:p>
          <a:p>
            <a:r>
              <a:rPr lang="en-US" altLang="ja-JP" dirty="0"/>
              <a:t>                    =-5</a:t>
            </a:r>
            <a:r>
              <a:rPr lang="en-US" altLang="ja-JP" baseline="-25000" dirty="0"/>
              <a:t>(10)</a:t>
            </a:r>
            <a:endParaRPr kumimoji="1" lang="ja-JP" altLang="en-US" baseline="-25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395D47-3059-4D9E-AFB8-7682C4461960}"/>
              </a:ext>
            </a:extLst>
          </p:cNvPr>
          <p:cNvSpPr txBox="1"/>
          <p:nvPr/>
        </p:nvSpPr>
        <p:spPr>
          <a:xfrm>
            <a:off x="208324" y="8587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　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4BFC2E6-4CFA-4373-A3B4-5356097B6DB8}"/>
              </a:ext>
            </a:extLst>
          </p:cNvPr>
          <p:cNvSpPr txBox="1"/>
          <p:nvPr/>
        </p:nvSpPr>
        <p:spPr>
          <a:xfrm>
            <a:off x="3319372" y="858778"/>
            <a:ext cx="110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　</a:t>
            </a:r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134B0D1-17FF-4467-8A2D-2F88D68B36D3}"/>
              </a:ext>
            </a:extLst>
          </p:cNvPr>
          <p:cNvGrpSpPr/>
          <p:nvPr/>
        </p:nvGrpSpPr>
        <p:grpSpPr>
          <a:xfrm>
            <a:off x="3584848" y="1288784"/>
            <a:ext cx="2444647" cy="695996"/>
            <a:chOff x="4807475" y="1521462"/>
            <a:chExt cx="2444647" cy="69599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53854F4-7C25-4232-B2B4-A512B153FDD7}"/>
                </a:ext>
              </a:extLst>
            </p:cNvPr>
            <p:cNvSpPr txBox="1"/>
            <p:nvPr/>
          </p:nvSpPr>
          <p:spPr>
            <a:xfrm>
              <a:off x="5254606" y="1521462"/>
              <a:ext cx="576064" cy="377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6248F17-0993-4A56-B8CC-EDAEE9F94926}"/>
                </a:ext>
              </a:extLst>
            </p:cNvPr>
            <p:cNvCxnSpPr/>
            <p:nvPr/>
          </p:nvCxnSpPr>
          <p:spPr>
            <a:xfrm>
              <a:off x="5223693" y="1837360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8A668C0-771F-430E-BA73-75118A428C0A}"/>
                </a:ext>
              </a:extLst>
            </p:cNvPr>
            <p:cNvSpPr txBox="1"/>
            <p:nvPr/>
          </p:nvSpPr>
          <p:spPr>
            <a:xfrm>
              <a:off x="5110590" y="152972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）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78C9023-C19A-4A12-9D1F-596514BF7AFC}"/>
                </a:ext>
              </a:extLst>
            </p:cNvPr>
            <p:cNvSpPr txBox="1"/>
            <p:nvPr/>
          </p:nvSpPr>
          <p:spPr>
            <a:xfrm>
              <a:off x="4807475" y="153799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32E5456-18B3-49A4-AC22-C9DA1998EF87}"/>
                </a:ext>
              </a:extLst>
            </p:cNvPr>
            <p:cNvSpPr txBox="1"/>
            <p:nvPr/>
          </p:nvSpPr>
          <p:spPr>
            <a:xfrm>
              <a:off x="5319072" y="184812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2C231F7-DB02-4A64-ABFA-AE5ADF37D54A}"/>
                </a:ext>
              </a:extLst>
            </p:cNvPr>
            <p:cNvSpPr txBox="1"/>
            <p:nvPr/>
          </p:nvSpPr>
          <p:spPr>
            <a:xfrm>
              <a:off x="5667946" y="1866900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・・・剰余 </a:t>
              </a:r>
              <a:r>
                <a:rPr kumimoji="1" lang="en-US" altLang="ja-JP" sz="1400" dirty="0"/>
                <a:t>0 </a:t>
              </a:r>
              <a:r>
                <a:rPr kumimoji="1" lang="ja-JP" altLang="en-US" sz="1400" dirty="0"/>
                <a:t>←</a:t>
              </a:r>
              <a:r>
                <a:rPr kumimoji="1" lang="en-US" altLang="ja-JP" sz="1400" dirty="0"/>
                <a:t>LSB</a:t>
              </a:r>
              <a:endParaRPr kumimoji="1" lang="ja-JP" altLang="en-US" sz="1400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D7D555-6F8D-4774-95D9-997ABBF1150C}"/>
              </a:ext>
            </a:extLst>
          </p:cNvPr>
          <p:cNvSpPr txBox="1"/>
          <p:nvPr/>
        </p:nvSpPr>
        <p:spPr>
          <a:xfrm>
            <a:off x="6249144" y="856571"/>
            <a:ext cx="6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B6C9DA-BFEE-4376-9E50-1A9DDCB7804C}"/>
              </a:ext>
            </a:extLst>
          </p:cNvPr>
          <p:cNvSpPr txBox="1"/>
          <p:nvPr/>
        </p:nvSpPr>
        <p:spPr>
          <a:xfrm>
            <a:off x="297525" y="3884719"/>
            <a:ext cx="26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en-US" altLang="ja-JP" dirty="0"/>
              <a:t>4</a:t>
            </a:r>
            <a:r>
              <a:rPr kumimoji="1" lang="ja-JP" altLang="en-US" dirty="0"/>
              <a:t>）　</a:t>
            </a:r>
            <a:r>
              <a:rPr kumimoji="1" lang="en-US" altLang="ja-JP" dirty="0"/>
              <a:t>00011010=26</a:t>
            </a:r>
            <a:r>
              <a:rPr kumimoji="1" lang="en-US" altLang="ja-JP" baseline="-25000" dirty="0"/>
              <a:t>(10)</a:t>
            </a:r>
            <a:r>
              <a:rPr kumimoji="1" lang="ja-JP" altLang="en-US" dirty="0"/>
              <a:t>　</a:t>
            </a:r>
          </a:p>
        </p:txBody>
      </p:sp>
      <p:graphicFrame>
        <p:nvGraphicFramePr>
          <p:cNvPr id="28" name="表 29">
            <a:extLst>
              <a:ext uri="{FF2B5EF4-FFF2-40B4-BE49-F238E27FC236}">
                <a16:creationId xmlns:a16="http://schemas.microsoft.com/office/drawing/2014/main" id="{B0B26751-7A6B-49EA-AC43-E47E79D1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4002"/>
              </p:ext>
            </p:extLst>
          </p:nvPr>
        </p:nvGraphicFramePr>
        <p:xfrm>
          <a:off x="868874" y="4361439"/>
          <a:ext cx="38467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44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78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graphicFrame>
        <p:nvGraphicFramePr>
          <p:cNvPr id="49" name="表 29">
            <a:extLst>
              <a:ext uri="{FF2B5EF4-FFF2-40B4-BE49-F238E27FC236}">
                <a16:creationId xmlns:a16="http://schemas.microsoft.com/office/drawing/2014/main" id="{1F5E44C3-166F-4B8B-BFEC-01AE5E81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40002"/>
              </p:ext>
            </p:extLst>
          </p:nvPr>
        </p:nvGraphicFramePr>
        <p:xfrm>
          <a:off x="864333" y="5153799"/>
          <a:ext cx="38467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44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graphicFrame>
        <p:nvGraphicFramePr>
          <p:cNvPr id="50" name="表 29">
            <a:extLst>
              <a:ext uri="{FF2B5EF4-FFF2-40B4-BE49-F238E27FC236}">
                <a16:creationId xmlns:a16="http://schemas.microsoft.com/office/drawing/2014/main" id="{19186725-0615-4A33-BADA-5312EB5B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74680"/>
              </p:ext>
            </p:extLst>
          </p:nvPr>
        </p:nvGraphicFramePr>
        <p:xfrm>
          <a:off x="877901" y="5937608"/>
          <a:ext cx="38467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44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63B5686-3FFD-4272-8BC0-F82B581BEF44}"/>
              </a:ext>
            </a:extLst>
          </p:cNvPr>
          <p:cNvGrpSpPr/>
          <p:nvPr/>
        </p:nvGrpSpPr>
        <p:grpSpPr>
          <a:xfrm>
            <a:off x="2629000" y="4810332"/>
            <a:ext cx="1954459" cy="307777"/>
            <a:chOff x="7176436" y="4802074"/>
            <a:chExt cx="1954459" cy="307777"/>
          </a:xfrm>
        </p:grpSpPr>
        <p:sp>
          <p:nvSpPr>
            <p:cNvPr id="51" name="矢印: 下 50">
              <a:extLst>
                <a:ext uri="{FF2B5EF4-FFF2-40B4-BE49-F238E27FC236}">
                  <a16:creationId xmlns:a16="http://schemas.microsoft.com/office/drawing/2014/main" id="{58415EEC-D201-4EC7-ADD1-8300092BC670}"/>
                </a:ext>
              </a:extLst>
            </p:cNvPr>
            <p:cNvSpPr/>
            <p:nvPr/>
          </p:nvSpPr>
          <p:spPr>
            <a:xfrm>
              <a:off x="7176436" y="4861443"/>
              <a:ext cx="291657" cy="199030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2D03352-8A1C-41E0-9573-09A0276CC8D1}"/>
                </a:ext>
              </a:extLst>
            </p:cNvPr>
            <p:cNvSpPr txBox="1"/>
            <p:nvPr/>
          </p:nvSpPr>
          <p:spPr>
            <a:xfrm>
              <a:off x="7493545" y="4802074"/>
              <a:ext cx="1637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全てのビットを反転</a:t>
              </a:r>
              <a:endParaRPr kumimoji="1" lang="ja-JP" altLang="en-US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F0994A9-5121-48D2-91F3-EE659ACC67ED}"/>
              </a:ext>
            </a:extLst>
          </p:cNvPr>
          <p:cNvGrpSpPr/>
          <p:nvPr/>
        </p:nvGrpSpPr>
        <p:grpSpPr>
          <a:xfrm>
            <a:off x="2623510" y="5589753"/>
            <a:ext cx="872909" cy="307777"/>
            <a:chOff x="7176435" y="5568877"/>
            <a:chExt cx="872909" cy="307777"/>
          </a:xfrm>
        </p:grpSpPr>
        <p:sp>
          <p:nvSpPr>
            <p:cNvPr id="52" name="矢印: 下 51">
              <a:extLst>
                <a:ext uri="{FF2B5EF4-FFF2-40B4-BE49-F238E27FC236}">
                  <a16:creationId xmlns:a16="http://schemas.microsoft.com/office/drawing/2014/main" id="{1EACF9A9-E884-443C-A655-6FED298E78AF}"/>
                </a:ext>
              </a:extLst>
            </p:cNvPr>
            <p:cNvSpPr/>
            <p:nvPr/>
          </p:nvSpPr>
          <p:spPr>
            <a:xfrm>
              <a:off x="7176435" y="5623251"/>
              <a:ext cx="291657" cy="199030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5B1A567-6A8C-4FE4-A06C-8C675C7C2558}"/>
                </a:ext>
              </a:extLst>
            </p:cNvPr>
            <p:cNvSpPr txBox="1"/>
            <p:nvPr/>
          </p:nvSpPr>
          <p:spPr>
            <a:xfrm>
              <a:off x="7514655" y="5568877"/>
              <a:ext cx="534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+1</a:t>
              </a:r>
              <a:endParaRPr kumimoji="1" lang="ja-JP" altLang="en-US" dirty="0"/>
            </a:p>
          </p:txBody>
        </p:sp>
      </p:grpSp>
      <p:graphicFrame>
        <p:nvGraphicFramePr>
          <p:cNvPr id="55" name="表 29">
            <a:extLst>
              <a:ext uri="{FF2B5EF4-FFF2-40B4-BE49-F238E27FC236}">
                <a16:creationId xmlns:a16="http://schemas.microsoft.com/office/drawing/2014/main" id="{3F4A526F-C588-42BA-88EB-5C0021E5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35277"/>
              </p:ext>
            </p:extLst>
          </p:nvPr>
        </p:nvGraphicFramePr>
        <p:xfrm>
          <a:off x="5652931" y="4719424"/>
          <a:ext cx="38467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44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78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graphicFrame>
        <p:nvGraphicFramePr>
          <p:cNvPr id="56" name="表 29">
            <a:extLst>
              <a:ext uri="{FF2B5EF4-FFF2-40B4-BE49-F238E27FC236}">
                <a16:creationId xmlns:a16="http://schemas.microsoft.com/office/drawing/2014/main" id="{14DC66FD-C218-4374-AA42-B0D3AD28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1743"/>
              </p:ext>
            </p:extLst>
          </p:nvPr>
        </p:nvGraphicFramePr>
        <p:xfrm>
          <a:off x="5656302" y="5157192"/>
          <a:ext cx="38467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44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80844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EB8F868-8791-4651-A2D5-A9309CDFB679}"/>
              </a:ext>
            </a:extLst>
          </p:cNvPr>
          <p:cNvCxnSpPr>
            <a:cxnSpLocks/>
          </p:cNvCxnSpPr>
          <p:nvPr/>
        </p:nvCxnSpPr>
        <p:spPr>
          <a:xfrm>
            <a:off x="5169024" y="5661248"/>
            <a:ext cx="4464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9F0E66-72CD-42A8-BEAF-05E3C89804CA}"/>
              </a:ext>
            </a:extLst>
          </p:cNvPr>
          <p:cNvSpPr txBox="1"/>
          <p:nvPr/>
        </p:nvSpPr>
        <p:spPr>
          <a:xfrm>
            <a:off x="5354667" y="5148481"/>
            <a:ext cx="34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3AFECB8-5103-4B2B-BF3A-189B97D8EA3C}"/>
              </a:ext>
            </a:extLst>
          </p:cNvPr>
          <p:cNvSpPr txBox="1"/>
          <p:nvPr/>
        </p:nvSpPr>
        <p:spPr>
          <a:xfrm>
            <a:off x="5122722" y="515719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aphicFrame>
        <p:nvGraphicFramePr>
          <p:cNvPr id="61" name="表 29">
            <a:extLst>
              <a:ext uri="{FF2B5EF4-FFF2-40B4-BE49-F238E27FC236}">
                <a16:creationId xmlns:a16="http://schemas.microsoft.com/office/drawing/2014/main" id="{52E9E7E3-F7EC-467E-A0E3-EAFF7DB9E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73684"/>
              </p:ext>
            </p:extLst>
          </p:nvPr>
        </p:nvGraphicFramePr>
        <p:xfrm>
          <a:off x="5194917" y="5799544"/>
          <a:ext cx="4304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08">
                  <a:extLst>
                    <a:ext uri="{9D8B030D-6E8A-4147-A177-3AD203B41FA5}">
                      <a16:colId xmlns:a16="http://schemas.microsoft.com/office/drawing/2014/main" val="3536474953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1882929989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3564154079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3466824244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2605411637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1368028170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3852310735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3488112709"/>
                    </a:ext>
                  </a:extLst>
                </a:gridCol>
                <a:gridCol w="478308">
                  <a:extLst>
                    <a:ext uri="{9D8B030D-6E8A-4147-A177-3AD203B41FA5}">
                      <a16:colId xmlns:a16="http://schemas.microsoft.com/office/drawing/2014/main" val="4196588061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2129"/>
                  </a:ext>
                </a:extLst>
              </a:tr>
            </a:tbl>
          </a:graphicData>
        </a:graphic>
      </p:graphicFrame>
      <p:graphicFrame>
        <p:nvGraphicFramePr>
          <p:cNvPr id="57" name="表 58">
            <a:extLst>
              <a:ext uri="{FF2B5EF4-FFF2-40B4-BE49-F238E27FC236}">
                <a16:creationId xmlns:a16="http://schemas.microsoft.com/office/drawing/2014/main" id="{F651779E-00A2-4558-B487-DC7960F89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76010"/>
              </p:ext>
            </p:extLst>
          </p:nvPr>
        </p:nvGraphicFramePr>
        <p:xfrm>
          <a:off x="354524" y="1354585"/>
          <a:ext cx="28699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25">
                  <a:extLst>
                    <a:ext uri="{9D8B030D-6E8A-4147-A177-3AD203B41FA5}">
                      <a16:colId xmlns:a16="http://schemas.microsoft.com/office/drawing/2014/main" val="3699874123"/>
                    </a:ext>
                  </a:extLst>
                </a:gridCol>
                <a:gridCol w="478325">
                  <a:extLst>
                    <a:ext uri="{9D8B030D-6E8A-4147-A177-3AD203B41FA5}">
                      <a16:colId xmlns:a16="http://schemas.microsoft.com/office/drawing/2014/main" val="4090390462"/>
                    </a:ext>
                  </a:extLst>
                </a:gridCol>
                <a:gridCol w="478325">
                  <a:extLst>
                    <a:ext uri="{9D8B030D-6E8A-4147-A177-3AD203B41FA5}">
                      <a16:colId xmlns:a16="http://schemas.microsoft.com/office/drawing/2014/main" val="2085505317"/>
                    </a:ext>
                  </a:extLst>
                </a:gridCol>
                <a:gridCol w="478325">
                  <a:extLst>
                    <a:ext uri="{9D8B030D-6E8A-4147-A177-3AD203B41FA5}">
                      <a16:colId xmlns:a16="http://schemas.microsoft.com/office/drawing/2014/main" val="2780875971"/>
                    </a:ext>
                  </a:extLst>
                </a:gridCol>
                <a:gridCol w="478325">
                  <a:extLst>
                    <a:ext uri="{9D8B030D-6E8A-4147-A177-3AD203B41FA5}">
                      <a16:colId xmlns:a16="http://schemas.microsoft.com/office/drawing/2014/main" val="2888251829"/>
                    </a:ext>
                  </a:extLst>
                </a:gridCol>
                <a:gridCol w="478325">
                  <a:extLst>
                    <a:ext uri="{9D8B030D-6E8A-4147-A177-3AD203B41FA5}">
                      <a16:colId xmlns:a16="http://schemas.microsoft.com/office/drawing/2014/main" val="49597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5</a:t>
                      </a:r>
                      <a:endParaRPr kumimoji="1" lang="ja-JP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4</a:t>
                      </a:r>
                      <a:endParaRPr kumimoji="1" lang="ja-JP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2</a:t>
                      </a:r>
                      <a:endParaRPr kumimoji="1" lang="ja-JP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1</a:t>
                      </a:r>
                      <a:endParaRPr kumimoji="1" lang="ja-JP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0</a:t>
                      </a:r>
                      <a:endParaRPr kumimoji="1" lang="ja-JP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20233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784A2F4-A79D-4407-8D77-D5EE8BBD5996}"/>
              </a:ext>
            </a:extLst>
          </p:cNvPr>
          <p:cNvSpPr txBox="1"/>
          <p:nvPr/>
        </p:nvSpPr>
        <p:spPr>
          <a:xfrm>
            <a:off x="560512" y="2269321"/>
            <a:ext cx="23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1×2</a:t>
            </a:r>
            <a:r>
              <a:rPr kumimoji="1" lang="en-US" altLang="ja-JP" baseline="30000" dirty="0"/>
              <a:t>5</a:t>
            </a:r>
            <a:r>
              <a:rPr kumimoji="1" lang="en-US" altLang="ja-JP" dirty="0"/>
              <a:t>+1×2</a:t>
            </a:r>
            <a:r>
              <a:rPr kumimoji="1" lang="en-US" altLang="ja-JP" baseline="30000" dirty="0"/>
              <a:t>4</a:t>
            </a:r>
            <a:r>
              <a:rPr kumimoji="1" lang="en-US" altLang="ja-JP" dirty="0"/>
              <a:t>+1×2</a:t>
            </a:r>
            <a:r>
              <a:rPr kumimoji="1" lang="en-US" altLang="ja-JP" baseline="30000" dirty="0"/>
              <a:t>1</a:t>
            </a:r>
            <a:r>
              <a:rPr kumimoji="1" lang="en-US" altLang="ja-JP" dirty="0"/>
              <a:t>=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32+16+2=50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6652C6-0055-45EA-ADF7-1FD649DD7B22}"/>
              </a:ext>
            </a:extLst>
          </p:cNvPr>
          <p:cNvSpPr txBox="1"/>
          <p:nvPr/>
        </p:nvSpPr>
        <p:spPr>
          <a:xfrm>
            <a:off x="5194916" y="4361439"/>
            <a:ext cx="59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 dirty="0"/>
              <a:t>検算</a:t>
            </a:r>
          </a:p>
        </p:txBody>
      </p:sp>
    </p:spTree>
    <p:extLst>
      <p:ext uri="{BB962C8B-B14F-4D97-AF65-F5344CB8AC3E}">
        <p14:creationId xmlns:p14="http://schemas.microsoft.com/office/powerpoint/2010/main" val="285251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16940</TotalTime>
  <Words>140</Words>
  <Application>Microsoft Office PowerPoint</Application>
  <PresentationFormat>A4 210 x 297 mm</PresentationFormat>
  <Paragraphs>85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HGP創英角ｺﾞｼｯｸUB</vt:lpstr>
      <vt:lpstr>ＭＳ ゴシック</vt:lpstr>
      <vt:lpstr>Arial</vt:lpstr>
      <vt:lpstr>Calibri</vt:lpstr>
      <vt:lpstr>Calibri Light</vt:lpstr>
      <vt:lpstr>Times New Roman</vt:lpstr>
      <vt:lpstr>Wingdings</vt:lpstr>
      <vt:lpstr>Office ​​テーマ</vt:lpstr>
      <vt:lpstr>デザインの設定</vt:lpstr>
      <vt:lpstr>例題の回答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kiban</dc:creator>
  <cp:lastModifiedBy>河原 航</cp:lastModifiedBy>
  <cp:revision>1353</cp:revision>
  <cp:lastPrinted>2019-06-27T05:58:04Z</cp:lastPrinted>
  <dcterms:created xsi:type="dcterms:W3CDTF">2011-06-27T07:44:37Z</dcterms:created>
  <dcterms:modified xsi:type="dcterms:W3CDTF">2023-07-19T10:05:21Z</dcterms:modified>
</cp:coreProperties>
</file>