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30"/>
  </p:notesMasterIdLst>
  <p:handoutMasterIdLst>
    <p:handoutMasterId r:id="rId31"/>
  </p:handoutMasterIdLst>
  <p:sldIdLst>
    <p:sldId id="357" r:id="rId3"/>
    <p:sldId id="440" r:id="rId4"/>
    <p:sldId id="497" r:id="rId5"/>
    <p:sldId id="396" r:id="rId6"/>
    <p:sldId id="400" r:id="rId7"/>
    <p:sldId id="394" r:id="rId8"/>
    <p:sldId id="398" r:id="rId9"/>
    <p:sldId id="448" r:id="rId10"/>
    <p:sldId id="450" r:id="rId11"/>
    <p:sldId id="436" r:id="rId12"/>
    <p:sldId id="399" r:id="rId13"/>
    <p:sldId id="452" r:id="rId14"/>
    <p:sldId id="453" r:id="rId15"/>
    <p:sldId id="454" r:id="rId16"/>
    <p:sldId id="420" r:id="rId17"/>
    <p:sldId id="423" r:id="rId18"/>
    <p:sldId id="421" r:id="rId19"/>
    <p:sldId id="422" r:id="rId20"/>
    <p:sldId id="427" r:id="rId21"/>
    <p:sldId id="490" r:id="rId22"/>
    <p:sldId id="492" r:id="rId23"/>
    <p:sldId id="491" r:id="rId24"/>
    <p:sldId id="493" r:id="rId25"/>
    <p:sldId id="494" r:id="rId26"/>
    <p:sldId id="495" r:id="rId27"/>
    <p:sldId id="489" r:id="rId28"/>
    <p:sldId id="496" r:id="rId29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 userDrawn="1">
          <p15:clr>
            <a:srgbClr val="A4A3A4"/>
          </p15:clr>
        </p15:guide>
        <p15:guide id="2" pos="2104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FF00FF"/>
    <a:srgbClr val="0066FF"/>
    <a:srgbClr val="A89AFC"/>
    <a:srgbClr val="6F58FA"/>
    <a:srgbClr val="0000CC"/>
    <a:srgbClr val="2206CC"/>
    <a:srgbClr val="3B1CF8"/>
    <a:srgbClr val="0066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62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10" y="96"/>
      </p:cViewPr>
      <p:guideLst>
        <p:guide orient="horz" pos="3091"/>
        <p:guide pos="2104"/>
        <p:guide orient="horz" pos="3108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6351" y="9371015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6A079D-C7A6-4D61-B3B4-33335BDA6B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830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9" y="3"/>
            <a:ext cx="2919413" cy="493712"/>
          </a:xfrm>
          <a:prstGeom prst="rect">
            <a:avLst/>
          </a:prstGeom>
        </p:spPr>
        <p:txBody>
          <a:bodyPr vert="horz" lIns="91406" tIns="45700" rIns="91406" bIns="457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6351" y="3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30D884-6F68-4446-A96E-55A26AF40BFE}" type="datetimeFigureOut">
              <a:rPr lang="ja-JP" altLang="en-US"/>
              <a:pPr>
                <a:defRPr/>
              </a:pPr>
              <a:t>2023/8/7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6" tIns="45700" rIns="91406" bIns="4570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3" y="4686305"/>
            <a:ext cx="5389562" cy="4440238"/>
          </a:xfrm>
          <a:prstGeom prst="rect">
            <a:avLst/>
          </a:prstGeom>
        </p:spPr>
        <p:txBody>
          <a:bodyPr vert="horz" lIns="91406" tIns="45700" rIns="91406" bIns="4570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9" y="9371015"/>
            <a:ext cx="2919413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6351" y="9371015"/>
            <a:ext cx="2917826" cy="493712"/>
          </a:xfrm>
          <a:prstGeom prst="rect">
            <a:avLst/>
          </a:prstGeom>
        </p:spPr>
        <p:txBody>
          <a:bodyPr vert="horz" lIns="91406" tIns="45700" rIns="91406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8361E9-B8B6-4010-9985-68EE94D807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91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470025"/>
          </a:xfrm>
        </p:spPr>
        <p:txBody>
          <a:bodyPr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0346" y="4077072"/>
            <a:ext cx="5759069" cy="172819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9999B9-0E4F-4133-ADB5-D044AA67CA3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6E7502-9F67-4B90-B964-1505E25FA65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BB1C-EF7E-41FA-BDDC-DBB844B9A47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CF34BE-C150-4588-93EB-3A21C203B4D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63F6-E763-40D3-88D9-824AF89A304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84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1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2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7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4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0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52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2474" y="1"/>
            <a:ext cx="7888881" cy="684213"/>
          </a:xfr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496616" y="544522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CDB2B-E351-4600-8EC8-07C6C580F542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A9A64E-0D62-4F09-88B5-57DCC1A9F19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8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8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90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0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526DB7-B489-4A92-AE4D-9819987D7609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52730-0C90-4069-AAFE-D8C2BDD4227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DFF306-435B-4A7A-87A9-0B1F3350903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F6F1-BD11-436A-86D0-86DC40B6CC7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7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8995E5-AF18-4DAA-8139-A02E8B80C04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6B3A-29F0-41C8-BB6F-55EE85AAD94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E888FB-1E10-46CC-93FF-F31430A25250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7DA2-6607-4AC1-8FCE-DBC362A08BC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EBD253-5E99-471D-9772-80E8FCAE829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C88-5605-4148-8957-A9423F21BE2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36B268-A9F4-4D9B-B1DA-7A9846F0B38C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012CD-F6B0-4D49-A767-F9A9EE8055A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969224" y="6373813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122F43-959D-46F7-86EF-9EC57F1C20D4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2023/8/7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07FF-EC7A-4110-9C8D-79AD7F9BDFE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 userDrawn="1"/>
        </p:nvSpPr>
        <p:spPr bwMode="auto">
          <a:xfrm>
            <a:off x="0" y="0"/>
            <a:ext cx="9906000" cy="7556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="ctr"/>
          <a:lstStyle>
            <a:lvl1pPr marL="1778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ja-JP" altLang="en-US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264849" y="936626"/>
            <a:ext cx="9381464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9" name="正方形/長方形 9"/>
          <p:cNvSpPr>
            <a:spLocks noChangeArrowheads="1"/>
          </p:cNvSpPr>
          <p:nvPr userDrawn="1"/>
        </p:nvSpPr>
        <p:spPr bwMode="auto">
          <a:xfrm>
            <a:off x="0" y="646114"/>
            <a:ext cx="9906000" cy="65087"/>
          </a:xfrm>
          <a:prstGeom prst="rect">
            <a:avLst/>
          </a:prstGeom>
          <a:solidFill>
            <a:srgbClr val="2D2D85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50300" y="6492876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59C0DE-BDE9-4D9D-9A95-F8EB19609A1B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03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82299" y="1"/>
            <a:ext cx="825156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33" y="6378333"/>
            <a:ext cx="458857" cy="4376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 userDrawn="1"/>
        </p:nvSpPr>
        <p:spPr bwMode="auto">
          <a:xfrm>
            <a:off x="620195" y="6435350"/>
            <a:ext cx="1692275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i="0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茨城県</a:t>
            </a:r>
            <a:r>
              <a:rPr kumimoji="1" lang="ja-JP" altLang="en-US" sz="1100" b="1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産業技術</a:t>
            </a:r>
            <a:endParaRPr kumimoji="1" lang="en-US" altLang="ja-JP" sz="1100" b="1" dirty="0">
              <a:ln w="3175">
                <a:noFill/>
              </a:ln>
              <a:solidFill>
                <a:srgbClr val="000066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 userDrawn="1"/>
        </p:nvSpPr>
        <p:spPr bwMode="auto">
          <a:xfrm>
            <a:off x="599240" y="6579808"/>
            <a:ext cx="1692275" cy="15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spc="-150" dirty="0">
                <a:ln w="3175">
                  <a:noFill/>
                </a:ln>
                <a:solidFill>
                  <a:srgbClr val="00006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イノベーションセンター</a:t>
            </a:r>
            <a:endParaRPr kumimoji="1" lang="en-US" altLang="ja-JP" sz="1100" b="1" spc="-150" dirty="0">
              <a:ln w="3175">
                <a:noFill/>
              </a:ln>
              <a:solidFill>
                <a:srgbClr val="000066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 userDrawn="1"/>
        </p:nvSpPr>
        <p:spPr bwMode="auto">
          <a:xfrm>
            <a:off x="639246" y="6683802"/>
            <a:ext cx="1618456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en-US" altLang="ja-JP" sz="600" b="0" spc="-15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Ibaraki</a:t>
            </a:r>
            <a:r>
              <a:rPr kumimoji="1" lang="en-US" altLang="ja-JP" sz="600" b="0" spc="-150" baseline="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Prefecture</a:t>
            </a:r>
            <a:endParaRPr kumimoji="1" lang="ja-JP" altLang="en-US" sz="600" b="0" spc="-150" dirty="0">
              <a:ln w="3175">
                <a:noFill/>
              </a:ln>
              <a:solidFill>
                <a:srgbClr val="0000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2D2D8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788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DAF4-D288-4C8D-BD96-D98A6B517F0A}" type="datetimeFigureOut">
              <a:rPr kumimoji="1" lang="ja-JP" altLang="en-US" smtClean="0"/>
              <a:pPr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576736" y="4725144"/>
            <a:ext cx="6696743" cy="108012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noProof="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茨城県産業技術イノベーションセンター</a:t>
            </a:r>
            <a:endParaRPr lang="en-US" altLang="ja-JP" sz="2400" noProof="0" dirty="0">
              <a:solidFill>
                <a:srgbClr val="2D2D8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IT</a:t>
            </a:r>
            <a:r>
              <a:rPr lang="ja-JP" altLang="en-US" sz="24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・マテリアルグループ</a:t>
            </a:r>
            <a:endParaRPr kumimoji="1" lang="en-US" altLang="ja-JP" sz="2400" b="0" i="0" u="none" strike="noStrike" kern="1200" cap="none" spc="0" normalizeH="0" baseline="0" dirty="0">
              <a:ln>
                <a:noFill/>
              </a:ln>
              <a:solidFill>
                <a:srgbClr val="2D2D8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2C100E-48B6-BA73-873C-AC53E7586400}"/>
              </a:ext>
            </a:extLst>
          </p:cNvPr>
          <p:cNvSpPr txBox="1">
            <a:spLocks/>
          </p:cNvSpPr>
          <p:nvPr/>
        </p:nvSpPr>
        <p:spPr>
          <a:xfrm>
            <a:off x="732756" y="1504554"/>
            <a:ext cx="8440488" cy="30963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n-US" altLang="ja-JP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R5</a:t>
            </a:r>
            <a:r>
              <a:rPr lang="ja-JP" altLang="en-US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年度次世代技術活用人材育成事業技術修得コース　実習座学</a:t>
            </a:r>
            <a:r>
              <a:rPr lang="en-US" altLang="ja-JP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(IoT)</a:t>
            </a:r>
          </a:p>
          <a:p>
            <a:pPr lvl="0" algn="ctr" eaLnBrk="0" hangingPunct="0">
              <a:defRPr/>
            </a:pPr>
            <a:r>
              <a:rPr lang="ja-JP" altLang="en-US" sz="4000" dirty="0">
                <a:solidFill>
                  <a:srgbClr val="2D2D85"/>
                </a:solidFill>
                <a:latin typeface="+mj-lt"/>
                <a:ea typeface="+mj-ea"/>
                <a:cs typeface="+mj-cs"/>
              </a:rPr>
              <a:t>第３回</a:t>
            </a:r>
            <a:endParaRPr lang="en-US" altLang="ja-JP" sz="4000" dirty="0">
              <a:solidFill>
                <a:srgbClr val="2D2D85"/>
              </a:solidFill>
              <a:latin typeface="+mj-lt"/>
              <a:ea typeface="+mj-ea"/>
              <a:cs typeface="+mj-cs"/>
            </a:endParaRPr>
          </a:p>
          <a:p>
            <a:pPr lvl="0" algn="ctr" eaLnBrk="0" hangingPunct="0">
              <a:defRPr/>
            </a:pPr>
            <a:r>
              <a:rPr lang="ja-JP" altLang="en-US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研修資料</a:t>
            </a:r>
            <a:endParaRPr lang="en-US" altLang="ja-JP" sz="4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0C9AE-3062-442A-B277-CFECEDD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設定レジスタ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12151-1DBF-4079-9EEC-C2A52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398C3B-A8B6-4A8F-BB75-D3DA8DD729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904" y="1236292"/>
            <a:ext cx="5616624" cy="536105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6F6BEE-64CB-458D-80E3-034545861E94}"/>
              </a:ext>
            </a:extLst>
          </p:cNvPr>
          <p:cNvSpPr/>
          <p:nvPr/>
        </p:nvSpPr>
        <p:spPr>
          <a:xfrm>
            <a:off x="4124908" y="5850850"/>
            <a:ext cx="5544616" cy="6024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9C14C4-78EF-449F-B37C-11A3D5B53AE1}"/>
              </a:ext>
            </a:extLst>
          </p:cNvPr>
          <p:cNvSpPr txBox="1"/>
          <p:nvPr/>
        </p:nvSpPr>
        <p:spPr>
          <a:xfrm>
            <a:off x="262474" y="1323638"/>
            <a:ext cx="3600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＜温度センサの設定＞</a:t>
            </a:r>
            <a:endParaRPr kumimoji="1" lang="en-US" altLang="ja-JP" sz="1400" dirty="0"/>
          </a:p>
          <a:p>
            <a:r>
              <a:rPr lang="ja-JP" altLang="en-US" sz="1400" dirty="0"/>
              <a:t>・分解能</a:t>
            </a:r>
            <a:r>
              <a:rPr lang="en-US" altLang="ja-JP" sz="1600" dirty="0"/>
              <a:t>13bit</a:t>
            </a:r>
            <a:r>
              <a:rPr lang="ja-JP" altLang="en-US" sz="1400" dirty="0"/>
              <a:t>で温度データを取得する場合（デフォルト）</a:t>
            </a:r>
            <a:endParaRPr lang="en-US" altLang="ja-JP" sz="1400" dirty="0"/>
          </a:p>
          <a:p>
            <a:r>
              <a:rPr lang="en-US" altLang="ja-JP" sz="1400" dirty="0" err="1"/>
              <a:t>w</a:t>
            </a:r>
            <a:r>
              <a:rPr kumimoji="1" lang="en-US" altLang="ja-JP" sz="1400" dirty="0" err="1"/>
              <a:t>rite_</a:t>
            </a:r>
            <a:r>
              <a:rPr lang="en-US" altLang="ja-JP" sz="1400" dirty="0" err="1"/>
              <a:t>byte</a:t>
            </a:r>
            <a:r>
              <a:rPr kumimoji="1" lang="en-US" altLang="ja-JP" sz="1400" dirty="0" err="1"/>
              <a:t>_data</a:t>
            </a:r>
            <a:r>
              <a:rPr kumimoji="1" lang="en-US" altLang="ja-JP" sz="1400" dirty="0"/>
              <a:t>(</a:t>
            </a:r>
            <a:r>
              <a:rPr kumimoji="1" lang="en-US" altLang="ja-JP" sz="1400" dirty="0">
                <a:solidFill>
                  <a:srgbClr val="FF0000"/>
                </a:solidFill>
              </a:rPr>
              <a:t>0x48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solidFill>
                  <a:srgbClr val="00B0F0"/>
                </a:solidFill>
              </a:rPr>
              <a:t>0x03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solidFill>
                  <a:srgbClr val="00B050"/>
                </a:solidFill>
              </a:rPr>
              <a:t>0x00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u="sng" dirty="0"/>
              <a:t>今回は以下の設定を使用する。</a:t>
            </a:r>
            <a:endParaRPr kumimoji="1" lang="en-US" altLang="ja-JP" sz="1400" u="sng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分解能</a:t>
            </a:r>
            <a:r>
              <a:rPr lang="en-US" altLang="ja-JP" sz="1400" dirty="0"/>
              <a:t>16bit</a:t>
            </a:r>
            <a:r>
              <a:rPr lang="ja-JP" altLang="en-US" sz="1400" dirty="0"/>
              <a:t>で温度データを取得する場合</a:t>
            </a:r>
            <a:r>
              <a:rPr lang="en-US" altLang="ja-JP" sz="1400" dirty="0" err="1"/>
              <a:t>write_byte_data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00"/>
                </a:solidFill>
              </a:rPr>
              <a:t>0x48</a:t>
            </a:r>
            <a:r>
              <a:rPr lang="en-US" altLang="ja-JP" sz="1400" dirty="0"/>
              <a:t>, </a:t>
            </a:r>
            <a:r>
              <a:rPr lang="en-US" altLang="ja-JP" sz="1400" dirty="0">
                <a:solidFill>
                  <a:srgbClr val="00B0F0"/>
                </a:solidFill>
              </a:rPr>
              <a:t>0x03</a:t>
            </a:r>
            <a:r>
              <a:rPr lang="en-US" altLang="ja-JP" sz="1400" dirty="0"/>
              <a:t>, </a:t>
            </a:r>
            <a:r>
              <a:rPr lang="en-US" altLang="ja-JP" sz="1400" dirty="0">
                <a:solidFill>
                  <a:srgbClr val="00B050"/>
                </a:solidFill>
              </a:rPr>
              <a:t>0x80</a:t>
            </a:r>
            <a:r>
              <a:rPr lang="en-US" altLang="ja-JP" sz="1400" dirty="0"/>
              <a:t>)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en-US" altLang="ja-JP" sz="1400" dirty="0">
                <a:solidFill>
                  <a:srgbClr val="FF0000"/>
                </a:solidFill>
              </a:rPr>
              <a:t>0x48</a:t>
            </a:r>
            <a:r>
              <a:rPr lang="ja-JP" altLang="en-US" sz="1400" dirty="0"/>
              <a:t>：スレーブアドレス（センサ固有値）</a:t>
            </a:r>
            <a:endParaRPr lang="en-US" altLang="ja-JP" sz="1400" dirty="0"/>
          </a:p>
          <a:p>
            <a:r>
              <a:rPr lang="ja-JP" altLang="en-US" sz="1400" dirty="0"/>
              <a:t>　 </a:t>
            </a:r>
            <a:r>
              <a:rPr lang="en-US" altLang="ja-JP" sz="1400" dirty="0">
                <a:solidFill>
                  <a:srgbClr val="00B0F0"/>
                </a:solidFill>
              </a:rPr>
              <a:t>0x03</a:t>
            </a:r>
            <a:r>
              <a:rPr lang="ja-JP" altLang="en-US" sz="1400" dirty="0"/>
              <a:t>：設定レジスタ</a:t>
            </a:r>
            <a:endParaRPr lang="en-US" altLang="ja-JP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E4A185-1B53-45BC-97AD-5F3AFED9E20A}"/>
              </a:ext>
            </a:extLst>
          </p:cNvPr>
          <p:cNvSpPr/>
          <p:nvPr/>
        </p:nvSpPr>
        <p:spPr>
          <a:xfrm>
            <a:off x="4479007" y="1268760"/>
            <a:ext cx="1728192" cy="1896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D00538-558F-4DB8-BD55-31CB529FB8D4}"/>
              </a:ext>
            </a:extLst>
          </p:cNvPr>
          <p:cNvSpPr txBox="1"/>
          <p:nvPr/>
        </p:nvSpPr>
        <p:spPr>
          <a:xfrm>
            <a:off x="248504" y="891683"/>
            <a:ext cx="850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〇設定レジスタ ⇒ どのような設定でデータを取得するかを決めるレジスタ。（書き込み専用）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F01199-BEE8-4433-AE1F-A4DB6CF9ECC2}"/>
              </a:ext>
            </a:extLst>
          </p:cNvPr>
          <p:cNvSpPr txBox="1"/>
          <p:nvPr/>
        </p:nvSpPr>
        <p:spPr>
          <a:xfrm>
            <a:off x="6709420" y="1193977"/>
            <a:ext cx="309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</a:t>
            </a:r>
            <a:r>
              <a:rPr lang="en-US" altLang="ja-JP" sz="1200" dirty="0" err="1"/>
              <a:t>Sitronix</a:t>
            </a:r>
            <a:r>
              <a:rPr lang="ja-JP" altLang="en-US" sz="1200" dirty="0"/>
              <a:t>社「</a:t>
            </a:r>
            <a:r>
              <a:rPr lang="en-US" altLang="ja-JP" sz="1200" dirty="0"/>
              <a:t>ST7032</a:t>
            </a:r>
            <a:r>
              <a:rPr lang="ja-JP" altLang="en-US" sz="1200" dirty="0"/>
              <a:t>データシート」より引用）</a:t>
            </a:r>
            <a:endParaRPr kumimoji="1" lang="ja-JP" altLang="en-US" sz="1200" dirty="0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4F9408DE-DBE3-4FAC-907A-8DD4A6F33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88629"/>
              </p:ext>
            </p:extLst>
          </p:nvPr>
        </p:nvGraphicFramePr>
        <p:xfrm>
          <a:off x="344488" y="2564904"/>
          <a:ext cx="324036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3422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26B56FB4-E56A-40B9-B9F6-51D9E93F8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04680"/>
              </p:ext>
            </p:extLst>
          </p:nvPr>
        </p:nvGraphicFramePr>
        <p:xfrm>
          <a:off x="344488" y="4073267"/>
          <a:ext cx="324036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3422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08E6021-9155-4BD5-B1AE-FFC65BD27BAA}"/>
              </a:ext>
            </a:extLst>
          </p:cNvPr>
          <p:cNvGrpSpPr/>
          <p:nvPr/>
        </p:nvGrpSpPr>
        <p:grpSpPr>
          <a:xfrm>
            <a:off x="393773" y="2924037"/>
            <a:ext cx="3146687" cy="272712"/>
            <a:chOff x="393773" y="2924037"/>
            <a:chExt cx="3146687" cy="272712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B26FC9C-2F87-4F3C-9F30-B59CDF3504FF}"/>
                </a:ext>
              </a:extLst>
            </p:cNvPr>
            <p:cNvSpPr txBox="1"/>
            <p:nvPr/>
          </p:nvSpPr>
          <p:spPr>
            <a:xfrm>
              <a:off x="3252428" y="2935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0</a:t>
              </a:r>
              <a:endParaRPr kumimoji="1" lang="en-US" altLang="ja-JP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C34216-1671-4D51-9345-F1A0557BC729}"/>
                </a:ext>
              </a:extLst>
            </p:cNvPr>
            <p:cNvSpPr txBox="1"/>
            <p:nvPr/>
          </p:nvSpPr>
          <p:spPr>
            <a:xfrm>
              <a:off x="2843385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1</a:t>
              </a:r>
              <a:endParaRPr kumimoji="1" lang="en-US" altLang="ja-JP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25F6B36-3E7C-4DD6-BE8B-D54BA176D28B}"/>
                </a:ext>
              </a:extLst>
            </p:cNvPr>
            <p:cNvSpPr txBox="1"/>
            <p:nvPr/>
          </p:nvSpPr>
          <p:spPr>
            <a:xfrm>
              <a:off x="2434342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2</a:t>
              </a:r>
              <a:endParaRPr kumimoji="1" lang="en-US" altLang="ja-JP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B91A587-520E-49D3-9240-D60992D6BF5A}"/>
                </a:ext>
              </a:extLst>
            </p:cNvPr>
            <p:cNvSpPr txBox="1"/>
            <p:nvPr/>
          </p:nvSpPr>
          <p:spPr>
            <a:xfrm>
              <a:off x="2013984" y="292419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3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FDCD8F6-A9DF-46EB-94E8-CA1F24A1CDE6}"/>
                </a:ext>
              </a:extLst>
            </p:cNvPr>
            <p:cNvSpPr txBox="1"/>
            <p:nvPr/>
          </p:nvSpPr>
          <p:spPr>
            <a:xfrm>
              <a:off x="1604941" y="292595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4</a:t>
              </a:r>
              <a:endParaRPr kumimoji="1" lang="en-US" altLang="ja-JP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EC6ACE7-0DA8-4F5E-92E4-BC07B7383D68}"/>
                </a:ext>
              </a:extLst>
            </p:cNvPr>
            <p:cNvSpPr txBox="1"/>
            <p:nvPr/>
          </p:nvSpPr>
          <p:spPr>
            <a:xfrm>
              <a:off x="1206634" y="2935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5</a:t>
              </a:r>
              <a:endParaRPr kumimoji="1" lang="en-US" altLang="ja-JP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BF13E7F-6B19-4A52-951B-77B514A6E712}"/>
                </a:ext>
              </a:extLst>
            </p:cNvPr>
            <p:cNvSpPr txBox="1"/>
            <p:nvPr/>
          </p:nvSpPr>
          <p:spPr>
            <a:xfrm>
              <a:off x="808327" y="2924988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6</a:t>
              </a:r>
              <a:endParaRPr kumimoji="1" lang="en-US" altLang="ja-JP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012B6B4-009F-4ACB-8FDD-D446093921E7}"/>
                </a:ext>
              </a:extLst>
            </p:cNvPr>
            <p:cNvSpPr txBox="1"/>
            <p:nvPr/>
          </p:nvSpPr>
          <p:spPr>
            <a:xfrm>
              <a:off x="393773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7</a:t>
              </a:r>
              <a:endParaRPr kumimoji="1"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748B08E-FBDB-F727-5B6A-3097C580DBCA}"/>
              </a:ext>
            </a:extLst>
          </p:cNvPr>
          <p:cNvGrpSpPr/>
          <p:nvPr/>
        </p:nvGrpSpPr>
        <p:grpSpPr>
          <a:xfrm>
            <a:off x="393773" y="4426849"/>
            <a:ext cx="3146687" cy="272712"/>
            <a:chOff x="393773" y="2924037"/>
            <a:chExt cx="3146687" cy="272712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D93AD63-4E25-F20A-E331-3E8F5469AC05}"/>
                </a:ext>
              </a:extLst>
            </p:cNvPr>
            <p:cNvSpPr txBox="1"/>
            <p:nvPr/>
          </p:nvSpPr>
          <p:spPr>
            <a:xfrm>
              <a:off x="3252428" y="2935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0</a:t>
              </a:r>
              <a:endParaRPr kumimoji="1" lang="en-US" altLang="ja-JP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C6B73A9-E4FC-8311-46C4-A43F3163C35A}"/>
                </a:ext>
              </a:extLst>
            </p:cNvPr>
            <p:cNvSpPr txBox="1"/>
            <p:nvPr/>
          </p:nvSpPr>
          <p:spPr>
            <a:xfrm>
              <a:off x="2843385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1</a:t>
              </a:r>
              <a:endParaRPr kumimoji="1" lang="en-US" altLang="ja-JP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81B858C-2C20-94A4-5499-D006CEDF4EB0}"/>
                </a:ext>
              </a:extLst>
            </p:cNvPr>
            <p:cNvSpPr txBox="1"/>
            <p:nvPr/>
          </p:nvSpPr>
          <p:spPr>
            <a:xfrm>
              <a:off x="2434342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2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A74DBF5-C8FE-6442-4A8A-5FD61D57792D}"/>
                </a:ext>
              </a:extLst>
            </p:cNvPr>
            <p:cNvSpPr txBox="1"/>
            <p:nvPr/>
          </p:nvSpPr>
          <p:spPr>
            <a:xfrm>
              <a:off x="2013984" y="292419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3</a:t>
              </a:r>
              <a:endParaRPr kumimoji="1" lang="en-US" altLang="ja-JP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5CBEB31-E0A9-486F-226D-6EE3C1092DA4}"/>
                </a:ext>
              </a:extLst>
            </p:cNvPr>
            <p:cNvSpPr txBox="1"/>
            <p:nvPr/>
          </p:nvSpPr>
          <p:spPr>
            <a:xfrm>
              <a:off x="1604941" y="292595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4</a:t>
              </a:r>
              <a:endParaRPr kumimoji="1" lang="en-US" altLang="ja-JP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4221CC7-FF0A-8780-AFA1-B1BA74765D2A}"/>
                </a:ext>
              </a:extLst>
            </p:cNvPr>
            <p:cNvSpPr txBox="1"/>
            <p:nvPr/>
          </p:nvSpPr>
          <p:spPr>
            <a:xfrm>
              <a:off x="1206634" y="2935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5</a:t>
              </a:r>
              <a:endParaRPr kumimoji="1" lang="en-US" altLang="ja-JP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9385F32-2369-C545-0BA2-47D80014D4A0}"/>
                </a:ext>
              </a:extLst>
            </p:cNvPr>
            <p:cNvSpPr txBox="1"/>
            <p:nvPr/>
          </p:nvSpPr>
          <p:spPr>
            <a:xfrm>
              <a:off x="808327" y="2924988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6</a:t>
              </a:r>
              <a:endParaRPr kumimoji="1" lang="en-US" altLang="ja-JP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0CCDF17-E5EC-190C-DC5D-99F219624B2E}"/>
                </a:ext>
              </a:extLst>
            </p:cNvPr>
            <p:cNvSpPr txBox="1"/>
            <p:nvPr/>
          </p:nvSpPr>
          <p:spPr>
            <a:xfrm>
              <a:off x="393773" y="292403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7</a:t>
              </a:r>
              <a:endParaRPr kumimoji="1" lang="en-US" altLang="ja-JP" dirty="0"/>
            </a:p>
          </p:txBody>
        </p:sp>
      </p:grp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04790D8-B86F-6228-E879-E11509B72A9A}"/>
              </a:ext>
            </a:extLst>
          </p:cNvPr>
          <p:cNvCxnSpPr/>
          <p:nvPr/>
        </p:nvCxnSpPr>
        <p:spPr>
          <a:xfrm>
            <a:off x="8193360" y="6237312"/>
            <a:ext cx="107055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35F7F78-F764-4384-0A00-040D4F88C4F4}"/>
              </a:ext>
            </a:extLst>
          </p:cNvPr>
          <p:cNvCxnSpPr>
            <a:cxnSpLocks/>
          </p:cNvCxnSpPr>
          <p:nvPr/>
        </p:nvCxnSpPr>
        <p:spPr>
          <a:xfrm flipH="1">
            <a:off x="2722374" y="2241322"/>
            <a:ext cx="121011" cy="2880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52939-84CE-14C2-2F6F-6232E96C176C}"/>
              </a:ext>
            </a:extLst>
          </p:cNvPr>
          <p:cNvCxnSpPr>
            <a:cxnSpLocks/>
          </p:cNvCxnSpPr>
          <p:nvPr/>
        </p:nvCxnSpPr>
        <p:spPr>
          <a:xfrm flipH="1">
            <a:off x="2601363" y="3932712"/>
            <a:ext cx="121011" cy="129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CA7A7-F762-45D9-A3CC-8F398055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温度レジスタ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35453-EE8E-40DD-BFC0-ABB6F00B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242ADFE-45E2-4DFA-92DC-04961A266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39171"/>
              </p:ext>
            </p:extLst>
          </p:nvPr>
        </p:nvGraphicFramePr>
        <p:xfrm>
          <a:off x="3928320" y="3473752"/>
          <a:ext cx="5018592" cy="1023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870">
                  <a:extLst>
                    <a:ext uri="{9D8B030D-6E8A-4147-A177-3AD203B41FA5}">
                      <a16:colId xmlns:a16="http://schemas.microsoft.com/office/drawing/2014/main" val="1703657942"/>
                    </a:ext>
                  </a:extLst>
                </a:gridCol>
                <a:gridCol w="690330">
                  <a:extLst>
                    <a:ext uri="{9D8B030D-6E8A-4147-A177-3AD203B41FA5}">
                      <a16:colId xmlns:a16="http://schemas.microsoft.com/office/drawing/2014/main" val="9950137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4054194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12584205"/>
                    </a:ext>
                  </a:extLst>
                </a:gridCol>
              </a:tblGrid>
              <a:tr h="1457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レジスタ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ビット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631061"/>
                  </a:ext>
                </a:extLst>
              </a:tr>
              <a:tr h="34498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[14:8]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温度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の補数フォーマットで表した温度値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344701"/>
                  </a:ext>
                </a:extLst>
              </a:tr>
              <a:tr h="37337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15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温度値が負か正かを表す符号ビット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877333"/>
                  </a:ext>
                </a:extLst>
              </a:tr>
            </a:tbl>
          </a:graphicData>
        </a:graphic>
      </p:graphicFrame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EC8E5513-6B89-4BB4-AB04-5BD1D3F0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15349"/>
              </p:ext>
            </p:extLst>
          </p:nvPr>
        </p:nvGraphicFramePr>
        <p:xfrm>
          <a:off x="3917336" y="4963841"/>
          <a:ext cx="504056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69519064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950137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4054194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12584205"/>
                    </a:ext>
                  </a:extLst>
                </a:gridCol>
              </a:tblGrid>
              <a:tr h="235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レジスタ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ビット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631061"/>
                  </a:ext>
                </a:extLst>
              </a:tr>
              <a:tr h="22477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0x01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</a:t>
                      </a:r>
                      <a:r>
                        <a:rPr kumimoji="1" lang="en-US" altLang="ja-JP" sz="1400" baseline="-25000" dirty="0"/>
                        <a:t>LOW</a:t>
                      </a:r>
                      <a:endParaRPr kumimoji="1" lang="ja-JP" altLang="en-US" sz="1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温度値が</a:t>
                      </a: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℃より低い→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に設定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344701"/>
                  </a:ext>
                </a:extLst>
              </a:tr>
              <a:tr h="2139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</a:t>
                      </a:r>
                      <a:r>
                        <a:rPr kumimoji="1" lang="en-US" altLang="ja-JP" sz="1400" baseline="-25000" dirty="0"/>
                        <a:t>HIGH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温度値が</a:t>
                      </a:r>
                      <a:r>
                        <a:rPr kumimoji="1" lang="en-US" altLang="ja-JP" sz="1400" dirty="0"/>
                        <a:t>64</a:t>
                      </a:r>
                      <a:r>
                        <a:rPr kumimoji="1" lang="ja-JP" altLang="en-US" sz="1400" dirty="0"/>
                        <a:t>℃より高い→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に設定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877333"/>
                  </a:ext>
                </a:extLst>
              </a:tr>
              <a:tr h="2031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</a:t>
                      </a:r>
                      <a:r>
                        <a:rPr kumimoji="1" lang="en-US" altLang="ja-JP" sz="1400" baseline="-25000" dirty="0"/>
                        <a:t>CRIT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温度値が</a:t>
                      </a:r>
                      <a:r>
                        <a:rPr kumimoji="1" lang="en-US" altLang="ja-JP" sz="1400" dirty="0"/>
                        <a:t>147</a:t>
                      </a:r>
                      <a:r>
                        <a:rPr kumimoji="1" lang="ja-JP" altLang="en-US" sz="1400" dirty="0"/>
                        <a:t>℃より高い→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に設定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976331"/>
                  </a:ext>
                </a:extLst>
              </a:tr>
              <a:tr h="2643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[7:3]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温度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の補数フォーマットで表した温度値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70478"/>
                  </a:ext>
                </a:extLst>
              </a:tr>
            </a:tbl>
          </a:graphicData>
        </a:graphic>
      </p:graphicFrame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C1A659D-6AAF-41F5-B57F-084C43C9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95916"/>
              </p:ext>
            </p:extLst>
          </p:nvPr>
        </p:nvGraphicFramePr>
        <p:xfrm>
          <a:off x="1491577" y="1851436"/>
          <a:ext cx="3240360" cy="398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413332904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433981291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675553873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558697210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218666002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644914379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36224007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349502549"/>
                    </a:ext>
                  </a:extLst>
                </a:gridCol>
              </a:tblGrid>
              <a:tr h="398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15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14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13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163328"/>
                  </a:ext>
                </a:extLst>
              </a:tr>
            </a:tbl>
          </a:graphicData>
        </a:graphic>
      </p:graphicFrame>
      <p:graphicFrame>
        <p:nvGraphicFramePr>
          <p:cNvPr id="11" name="表 9">
            <a:extLst>
              <a:ext uri="{FF2B5EF4-FFF2-40B4-BE49-F238E27FC236}">
                <a16:creationId xmlns:a16="http://schemas.microsoft.com/office/drawing/2014/main" id="{B7CFAD66-DBA0-45C8-AC70-88D7B11C2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64064"/>
              </p:ext>
            </p:extLst>
          </p:nvPr>
        </p:nvGraphicFramePr>
        <p:xfrm>
          <a:off x="4995301" y="1862723"/>
          <a:ext cx="3024336" cy="39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413332904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43398129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67555387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355869721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218666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644914379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6224007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349502549"/>
                    </a:ext>
                  </a:extLst>
                </a:gridCol>
              </a:tblGrid>
              <a:tr h="398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163328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1761CD8-5EA5-4E26-9B31-6B0BF608EE93}"/>
              </a:ext>
            </a:extLst>
          </p:cNvPr>
          <p:cNvCxnSpPr>
            <a:cxnSpLocks/>
          </p:cNvCxnSpPr>
          <p:nvPr/>
        </p:nvCxnSpPr>
        <p:spPr>
          <a:xfrm>
            <a:off x="1707454" y="2126824"/>
            <a:ext cx="0" cy="489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A2E5B7-AA03-43A8-A7E2-986841189362}"/>
              </a:ext>
            </a:extLst>
          </p:cNvPr>
          <p:cNvSpPr txBox="1"/>
          <p:nvPr/>
        </p:nvSpPr>
        <p:spPr>
          <a:xfrm>
            <a:off x="1069472" y="2560952"/>
            <a:ext cx="232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符号ビット（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なら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、</a:t>
            </a:r>
            <a:r>
              <a:rPr lang="en-US" altLang="ja-JP" sz="1400" dirty="0"/>
              <a:t>-</a:t>
            </a:r>
            <a:r>
              <a:rPr lang="ja-JP" altLang="en-US" sz="1400" dirty="0"/>
              <a:t>なら</a:t>
            </a:r>
            <a:r>
              <a:rPr lang="en-US" altLang="ja-JP" sz="1400" dirty="0"/>
              <a:t>1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4211D3-3496-4483-87AF-4D49FD1BE310}"/>
              </a:ext>
            </a:extLst>
          </p:cNvPr>
          <p:cNvSpPr txBox="1"/>
          <p:nvPr/>
        </p:nvSpPr>
        <p:spPr>
          <a:xfrm>
            <a:off x="3872880" y="3118308"/>
            <a:ext cx="201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温度値上位レジスタ　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870590-89DE-4B94-9268-3086EA5954F2}"/>
              </a:ext>
            </a:extLst>
          </p:cNvPr>
          <p:cNvSpPr txBox="1"/>
          <p:nvPr/>
        </p:nvSpPr>
        <p:spPr>
          <a:xfrm>
            <a:off x="3928624" y="4617808"/>
            <a:ext cx="201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B0F0"/>
                </a:solidFill>
              </a:rPr>
              <a:t>温度値下位レジスタ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ACDB1A-8338-40D7-BC4D-4A10315D2D3E}"/>
              </a:ext>
            </a:extLst>
          </p:cNvPr>
          <p:cNvSpPr txBox="1"/>
          <p:nvPr/>
        </p:nvSpPr>
        <p:spPr>
          <a:xfrm>
            <a:off x="2057366" y="1548500"/>
            <a:ext cx="227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温度値上位レジスタ </a:t>
            </a:r>
            <a:r>
              <a:rPr kumimoji="1" lang="en-US" altLang="ja-JP" sz="1400" dirty="0">
                <a:solidFill>
                  <a:srgbClr val="FF0000"/>
                </a:solidFill>
              </a:rPr>
              <a:t>(0x00)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1AD306-71A8-43D6-BDDF-6BF019BD7313}"/>
              </a:ext>
            </a:extLst>
          </p:cNvPr>
          <p:cNvSpPr txBox="1"/>
          <p:nvPr/>
        </p:nvSpPr>
        <p:spPr>
          <a:xfrm>
            <a:off x="5564645" y="1571581"/>
            <a:ext cx="227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B0F0"/>
                </a:solidFill>
              </a:rPr>
              <a:t>温度値下位レジスタ </a:t>
            </a:r>
            <a:r>
              <a:rPr kumimoji="1" lang="en-US" altLang="ja-JP" sz="1400" dirty="0">
                <a:solidFill>
                  <a:srgbClr val="00B0F0"/>
                </a:solidFill>
              </a:rPr>
              <a:t>(0x01)</a:t>
            </a:r>
            <a:endParaRPr kumimoji="1" lang="ja-JP" altLang="en-US" sz="1400" dirty="0">
              <a:solidFill>
                <a:srgbClr val="00B0F0"/>
              </a:solidFill>
            </a:endParaRPr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1354606F-135C-4CA0-90C2-493DF309BE69}"/>
              </a:ext>
            </a:extLst>
          </p:cNvPr>
          <p:cNvSpPr/>
          <p:nvPr/>
        </p:nvSpPr>
        <p:spPr>
          <a:xfrm rot="5400000">
            <a:off x="4192408" y="-27183"/>
            <a:ext cx="370840" cy="50023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19BF16-8DA1-4B1C-8826-8A32D134C356}"/>
              </a:ext>
            </a:extLst>
          </p:cNvPr>
          <p:cNvSpPr txBox="1"/>
          <p:nvPr/>
        </p:nvSpPr>
        <p:spPr>
          <a:xfrm>
            <a:off x="3197257" y="2700409"/>
            <a:ext cx="216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温度値（</a:t>
            </a:r>
            <a:r>
              <a:rPr lang="en-US" altLang="ja-JP" sz="1400" dirty="0"/>
              <a:t>12bit</a:t>
            </a:r>
            <a:r>
              <a:rPr lang="ja-JP" altLang="en-US" sz="1400" dirty="0"/>
              <a:t>分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10426A-3BF3-4391-BC55-309280D9E673}"/>
              </a:ext>
            </a:extLst>
          </p:cNvPr>
          <p:cNvSpPr txBox="1"/>
          <p:nvPr/>
        </p:nvSpPr>
        <p:spPr>
          <a:xfrm>
            <a:off x="422969" y="1198030"/>
            <a:ext cx="625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温度値は，</a:t>
            </a:r>
            <a:r>
              <a:rPr lang="ja-JP" altLang="en-US" sz="1400" dirty="0">
                <a:solidFill>
                  <a:srgbClr val="FF0000"/>
                </a:solidFill>
              </a:rPr>
              <a:t>上位バイト</a:t>
            </a:r>
            <a:r>
              <a:rPr lang="ja-JP" altLang="en-US" sz="1400" dirty="0"/>
              <a:t>＋</a:t>
            </a:r>
            <a:r>
              <a:rPr lang="ja-JP" altLang="en-US" sz="1400" dirty="0">
                <a:solidFill>
                  <a:srgbClr val="00B0F0"/>
                </a:solidFill>
              </a:rPr>
              <a:t>下位バイト</a:t>
            </a:r>
            <a:r>
              <a:rPr lang="ja-JP" altLang="en-US" sz="1400" dirty="0"/>
              <a:t>の</a:t>
            </a:r>
            <a:r>
              <a:rPr lang="en-US" altLang="ja-JP" sz="1400" dirty="0"/>
              <a:t>2</a:t>
            </a:r>
            <a:r>
              <a:rPr lang="ja-JP" altLang="en-US" sz="1400" dirty="0"/>
              <a:t>バイトで構成される。（</a:t>
            </a:r>
            <a:r>
              <a:rPr lang="en-US" altLang="ja-JP" sz="1400" dirty="0"/>
              <a:t>※1</a:t>
            </a:r>
            <a:r>
              <a:rPr lang="ja-JP" altLang="en-US" sz="1400" dirty="0"/>
              <a:t>バイト</a:t>
            </a:r>
            <a:r>
              <a:rPr lang="en-US" altLang="ja-JP" sz="1400" dirty="0"/>
              <a:t>=8bit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E98942F-D36F-4E0F-8BED-E414E804DCDD}"/>
              </a:ext>
            </a:extLst>
          </p:cNvPr>
          <p:cNvSpPr txBox="1"/>
          <p:nvPr/>
        </p:nvSpPr>
        <p:spPr>
          <a:xfrm>
            <a:off x="248504" y="891683"/>
            <a:ext cx="934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〇温度レジスタ ⇒ 温度データが格納されているレジスタ。温度センサから温度データ取得する際に使用。（読み込み専用）</a:t>
            </a:r>
            <a:endParaRPr kumimoji="1" lang="ja-JP" altLang="en-US" sz="16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4533054-B244-A327-1EBF-48B2138DF2DD}"/>
              </a:ext>
            </a:extLst>
          </p:cNvPr>
          <p:cNvSpPr/>
          <p:nvPr/>
        </p:nvSpPr>
        <p:spPr>
          <a:xfrm>
            <a:off x="612314" y="3240664"/>
            <a:ext cx="2325808" cy="3708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上位レジスタを読み込む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562A8FC-8E80-BD50-294B-89D4F23BCDCC}"/>
              </a:ext>
            </a:extLst>
          </p:cNvPr>
          <p:cNvSpPr/>
          <p:nvPr/>
        </p:nvSpPr>
        <p:spPr>
          <a:xfrm>
            <a:off x="612314" y="3888351"/>
            <a:ext cx="2325808" cy="3708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下位</a:t>
            </a:r>
            <a:r>
              <a:rPr kumimoji="1" lang="ja-JP" altLang="en-US" sz="1600" dirty="0"/>
              <a:t>レジスタを読み込む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A0B983-492B-2FA6-4647-EC4FC8540D7D}"/>
              </a:ext>
            </a:extLst>
          </p:cNvPr>
          <p:cNvSpPr/>
          <p:nvPr/>
        </p:nvSpPr>
        <p:spPr>
          <a:xfrm>
            <a:off x="612314" y="4567403"/>
            <a:ext cx="2325808" cy="3708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２つのレジスタを連結</a:t>
            </a:r>
            <a:endParaRPr kumimoji="1" lang="ja-JP" altLang="en-US" sz="16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B6A9F30-912E-FE73-7DEF-D90CCAFBF944}"/>
              </a:ext>
            </a:extLst>
          </p:cNvPr>
          <p:cNvSpPr/>
          <p:nvPr/>
        </p:nvSpPr>
        <p:spPr>
          <a:xfrm>
            <a:off x="589075" y="5217193"/>
            <a:ext cx="2325808" cy="3708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必要な</a:t>
            </a:r>
            <a:r>
              <a:rPr lang="en-US" altLang="ja-JP" sz="1600" dirty="0"/>
              <a:t>bit</a:t>
            </a:r>
            <a:r>
              <a:rPr lang="ja-JP" altLang="en-US" sz="1600" dirty="0"/>
              <a:t>のみを抽出</a:t>
            </a:r>
            <a:endParaRPr kumimoji="1" lang="ja-JP" altLang="en-US" sz="16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D6B0525-625F-C290-DB63-519BEB805D86}"/>
              </a:ext>
            </a:extLst>
          </p:cNvPr>
          <p:cNvSpPr/>
          <p:nvPr/>
        </p:nvSpPr>
        <p:spPr>
          <a:xfrm>
            <a:off x="594627" y="5861686"/>
            <a:ext cx="2325808" cy="3708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数値化（マイナス注意）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B10698-94B4-9D80-40DC-C3802A5B7D21}"/>
              </a:ext>
            </a:extLst>
          </p:cNvPr>
          <p:cNvSpPr txBox="1"/>
          <p:nvPr/>
        </p:nvSpPr>
        <p:spPr>
          <a:xfrm>
            <a:off x="248504" y="2913441"/>
            <a:ext cx="232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読む流れ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5F3FD28-6730-3226-C323-8718108FF8C7}"/>
              </a:ext>
            </a:extLst>
          </p:cNvPr>
          <p:cNvSpPr/>
          <p:nvPr/>
        </p:nvSpPr>
        <p:spPr>
          <a:xfrm>
            <a:off x="1640632" y="3645024"/>
            <a:ext cx="144016" cy="21087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2C39A886-146E-3E81-3AF6-5016596A6F36}"/>
              </a:ext>
            </a:extLst>
          </p:cNvPr>
          <p:cNvSpPr/>
          <p:nvPr/>
        </p:nvSpPr>
        <p:spPr>
          <a:xfrm>
            <a:off x="1640632" y="4330582"/>
            <a:ext cx="144016" cy="21087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81144DA7-A15D-3835-B804-D66B95999E6F}"/>
              </a:ext>
            </a:extLst>
          </p:cNvPr>
          <p:cNvSpPr/>
          <p:nvPr/>
        </p:nvSpPr>
        <p:spPr>
          <a:xfrm>
            <a:off x="1640632" y="4979749"/>
            <a:ext cx="144016" cy="21087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908F3A74-903D-6CDE-45FB-93579917E1F7}"/>
              </a:ext>
            </a:extLst>
          </p:cNvPr>
          <p:cNvSpPr/>
          <p:nvPr/>
        </p:nvSpPr>
        <p:spPr>
          <a:xfrm>
            <a:off x="1640632" y="5614609"/>
            <a:ext cx="144016" cy="21087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上カーブ 29">
            <a:extLst>
              <a:ext uri="{FF2B5EF4-FFF2-40B4-BE49-F238E27FC236}">
                <a16:creationId xmlns:a16="http://schemas.microsoft.com/office/drawing/2014/main" id="{36659C81-A8F7-D7C4-CA6C-37E0F115C47E}"/>
              </a:ext>
            </a:extLst>
          </p:cNvPr>
          <p:cNvSpPr/>
          <p:nvPr/>
        </p:nvSpPr>
        <p:spPr>
          <a:xfrm rot="16200000">
            <a:off x="1867478" y="4596970"/>
            <a:ext cx="2659557" cy="317787"/>
          </a:xfrm>
          <a:prstGeom prst="curvedUpArrow">
            <a:avLst>
              <a:gd name="adj1" fmla="val 25000"/>
              <a:gd name="adj2" fmla="val 84460"/>
              <a:gd name="adj3" fmla="val 2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EB405-E235-B82B-5404-F2580CA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プログラムコードの解説①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CA720A-F187-0DB4-245B-6DC57C5A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095" y="1089329"/>
            <a:ext cx="5481863" cy="434900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D7B58B-D465-74A6-FB78-906F39F5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C8DA68-9125-1D8A-C634-EB3213B62582}"/>
              </a:ext>
            </a:extLst>
          </p:cNvPr>
          <p:cNvSpPr txBox="1"/>
          <p:nvPr/>
        </p:nvSpPr>
        <p:spPr>
          <a:xfrm>
            <a:off x="5682335" y="1175593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write_byte_data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センサのアドレス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レジスタ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データ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81579B-990B-6571-83D0-D3CAD95AD92D}"/>
              </a:ext>
            </a:extLst>
          </p:cNvPr>
          <p:cNvSpPr txBox="1"/>
          <p:nvPr/>
        </p:nvSpPr>
        <p:spPr>
          <a:xfrm>
            <a:off x="5682335" y="1529197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read</a:t>
            </a:r>
            <a:r>
              <a:rPr kumimoji="1" lang="en-US" altLang="ja-JP" sz="1200" dirty="0" err="1"/>
              <a:t>_byte_data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センサのアドレス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レジスタ</a:t>
            </a:r>
            <a:r>
              <a:rPr kumimoji="1" lang="en-US" altLang="ja-JP" sz="1200" dirty="0"/>
              <a:t>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t</a:t>
            </a:r>
            <a:r>
              <a:rPr kumimoji="1" lang="en-US" altLang="ja-JP" sz="1200" dirty="0" err="1"/>
              <a:t>emp_most</a:t>
            </a:r>
            <a:r>
              <a:rPr kumimoji="1" lang="en-US" altLang="ja-JP" sz="1200" dirty="0"/>
              <a:t>  =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temp_least</a:t>
            </a:r>
            <a:r>
              <a:rPr lang="en-US" altLang="ja-JP" sz="1200" dirty="0"/>
              <a:t>  =</a:t>
            </a:r>
          </a:p>
          <a:p>
            <a:endParaRPr kumimoji="1" lang="en-US" altLang="ja-JP" sz="1200" dirty="0"/>
          </a:p>
          <a:p>
            <a:r>
              <a:rPr lang="en-US" altLang="ja-JP" sz="1200" dirty="0" err="1"/>
              <a:t>t</a:t>
            </a:r>
            <a:r>
              <a:rPr kumimoji="1" lang="en-US" altLang="ja-JP" sz="1200" dirty="0" err="1"/>
              <a:t>emp_most</a:t>
            </a:r>
            <a:r>
              <a:rPr kumimoji="1" lang="en-US" altLang="ja-JP" sz="1200" dirty="0"/>
              <a:t> &lt;&lt;8 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 err="1"/>
              <a:t>t</a:t>
            </a:r>
            <a:r>
              <a:rPr kumimoji="1" lang="en-US" altLang="ja-JP" sz="1200" dirty="0" err="1"/>
              <a:t>emp_data</a:t>
            </a:r>
            <a:r>
              <a:rPr kumimoji="1" lang="en-US" altLang="ja-JP" sz="1200" dirty="0"/>
              <a:t> = (</a:t>
            </a:r>
            <a:r>
              <a:rPr lang="en-US" altLang="ja-JP" sz="1200" dirty="0" err="1"/>
              <a:t>t</a:t>
            </a:r>
            <a:r>
              <a:rPr kumimoji="1" lang="en-US" altLang="ja-JP" sz="1200" dirty="0" err="1"/>
              <a:t>emp_most</a:t>
            </a:r>
            <a:r>
              <a:rPr kumimoji="1" lang="en-US" altLang="ja-JP" sz="1200" dirty="0"/>
              <a:t> &lt;&lt;8 </a:t>
            </a:r>
            <a:r>
              <a:rPr lang="en-US" altLang="ja-JP" sz="1200" dirty="0"/>
              <a:t>)</a:t>
            </a:r>
            <a:r>
              <a:rPr lang="ja-JP" altLang="en-US" sz="1200" dirty="0"/>
              <a:t> </a:t>
            </a:r>
            <a:r>
              <a:rPr lang="en-US" altLang="ja-JP" sz="1200" dirty="0"/>
              <a:t>|</a:t>
            </a:r>
            <a:r>
              <a:rPr lang="ja-JP" altLang="en-US" sz="1200" dirty="0"/>
              <a:t> </a:t>
            </a:r>
            <a:r>
              <a:rPr lang="en-US" altLang="ja-JP" sz="1200" dirty="0" err="1"/>
              <a:t>temp_least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| 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t</a:t>
            </a:r>
            <a:r>
              <a:rPr kumimoji="1" lang="en-US" altLang="ja-JP" sz="1200" dirty="0"/>
              <a:t>emp = (</a:t>
            </a:r>
            <a:r>
              <a:rPr kumimoji="1" lang="en-US" altLang="ja-JP" sz="1200" dirty="0" err="1"/>
              <a:t>temp_data</a:t>
            </a:r>
            <a:r>
              <a:rPr kumimoji="1" lang="en-US" altLang="ja-JP" sz="1200" dirty="0"/>
              <a:t> &gt;&gt; 3)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t</a:t>
            </a:r>
            <a:r>
              <a:rPr kumimoji="1" lang="en-US" altLang="ja-JP" sz="1200" dirty="0"/>
              <a:t>emp &gt;&gt; 12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D5CC08-5926-8C14-1904-9C6EDE5FB782}"/>
              </a:ext>
            </a:extLst>
          </p:cNvPr>
          <p:cNvSpPr txBox="1"/>
          <p:nvPr/>
        </p:nvSpPr>
        <p:spPr>
          <a:xfrm>
            <a:off x="3944888" y="857541"/>
            <a:ext cx="49685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/>
              <a:t>ライブラリをインポートすることで、クロックを手作業で打ち込まなくても済む</a:t>
            </a:r>
            <a:endParaRPr kumimoji="1" lang="ja-JP" altLang="en-US" sz="1200" dirty="0"/>
          </a:p>
        </p:txBody>
      </p:sp>
      <p:graphicFrame>
        <p:nvGraphicFramePr>
          <p:cNvPr id="10" name="表 11">
            <a:extLst>
              <a:ext uri="{FF2B5EF4-FFF2-40B4-BE49-F238E27FC236}">
                <a16:creationId xmlns:a16="http://schemas.microsoft.com/office/drawing/2014/main" id="{87519889-2409-D6ED-A3F1-2AFC492E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11353"/>
              </p:ext>
            </p:extLst>
          </p:nvPr>
        </p:nvGraphicFramePr>
        <p:xfrm>
          <a:off x="6878092" y="1929920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B0EC3DA6-B0C3-6262-2450-818031F4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3349"/>
              </p:ext>
            </p:extLst>
          </p:nvPr>
        </p:nvGraphicFramePr>
        <p:xfrm>
          <a:off x="6878092" y="2316392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14" name="表 11">
            <a:extLst>
              <a:ext uri="{FF2B5EF4-FFF2-40B4-BE49-F238E27FC236}">
                <a16:creationId xmlns:a16="http://schemas.microsoft.com/office/drawing/2014/main" id="{FF9A8D33-3D47-1073-6253-B17C9683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22065"/>
              </p:ext>
            </p:extLst>
          </p:nvPr>
        </p:nvGraphicFramePr>
        <p:xfrm>
          <a:off x="5941988" y="2983672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15" name="表 11">
            <a:extLst>
              <a:ext uri="{FF2B5EF4-FFF2-40B4-BE49-F238E27FC236}">
                <a16:creationId xmlns:a16="http://schemas.microsoft.com/office/drawing/2014/main" id="{CA264F1D-9D1B-A22B-8E1F-5520B7C5B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73427"/>
              </p:ext>
            </p:extLst>
          </p:nvPr>
        </p:nvGraphicFramePr>
        <p:xfrm>
          <a:off x="7810212" y="2983672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0A064F5-DA13-A692-E941-54023CC75AF1}"/>
              </a:ext>
            </a:extLst>
          </p:cNvPr>
          <p:cNvCxnSpPr/>
          <p:nvPr/>
        </p:nvCxnSpPr>
        <p:spPr>
          <a:xfrm flipH="1">
            <a:off x="7810212" y="291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9AB48B-4476-FB12-E03D-BA4228D9D6AC}"/>
              </a:ext>
            </a:extLst>
          </p:cNvPr>
          <p:cNvSpPr txBox="1"/>
          <p:nvPr/>
        </p:nvSpPr>
        <p:spPr>
          <a:xfrm>
            <a:off x="8263262" y="2729187"/>
            <a:ext cx="96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8bit</a:t>
            </a:r>
            <a:r>
              <a:rPr lang="ja-JP" altLang="en-US" sz="1100" dirty="0"/>
              <a:t>左シフト</a:t>
            </a:r>
            <a:endParaRPr kumimoji="1" lang="ja-JP" altLang="en-US" sz="1100" dirty="0"/>
          </a:p>
        </p:txBody>
      </p:sp>
      <p:graphicFrame>
        <p:nvGraphicFramePr>
          <p:cNvPr id="19" name="表 11">
            <a:extLst>
              <a:ext uri="{FF2B5EF4-FFF2-40B4-BE49-F238E27FC236}">
                <a16:creationId xmlns:a16="http://schemas.microsoft.com/office/drawing/2014/main" id="{6769CD3C-43F5-BE88-969C-91E91D656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87949"/>
              </p:ext>
            </p:extLst>
          </p:nvPr>
        </p:nvGraphicFramePr>
        <p:xfrm>
          <a:off x="5941988" y="3777992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20" name="表 11">
            <a:extLst>
              <a:ext uri="{FF2B5EF4-FFF2-40B4-BE49-F238E27FC236}">
                <a16:creationId xmlns:a16="http://schemas.microsoft.com/office/drawing/2014/main" id="{ED090180-F215-7944-B904-654CCBFB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01756"/>
              </p:ext>
            </p:extLst>
          </p:nvPr>
        </p:nvGraphicFramePr>
        <p:xfrm>
          <a:off x="7810212" y="3777992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21" name="表 11">
            <a:extLst>
              <a:ext uri="{FF2B5EF4-FFF2-40B4-BE49-F238E27FC236}">
                <a16:creationId xmlns:a16="http://schemas.microsoft.com/office/drawing/2014/main" id="{E698331A-3010-11D4-5A14-8D37CB35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93343"/>
              </p:ext>
            </p:extLst>
          </p:nvPr>
        </p:nvGraphicFramePr>
        <p:xfrm>
          <a:off x="7810212" y="4130183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4888569-983D-E639-F07F-2A1DD203EFE8}"/>
              </a:ext>
            </a:extLst>
          </p:cNvPr>
          <p:cNvCxnSpPr>
            <a:cxnSpLocks/>
          </p:cNvCxnSpPr>
          <p:nvPr/>
        </p:nvCxnSpPr>
        <p:spPr>
          <a:xfrm>
            <a:off x="5745088" y="4448379"/>
            <a:ext cx="3937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 11">
            <a:extLst>
              <a:ext uri="{FF2B5EF4-FFF2-40B4-BE49-F238E27FC236}">
                <a16:creationId xmlns:a16="http://schemas.microsoft.com/office/drawing/2014/main" id="{D4944916-B797-DD60-7D2A-722C05AA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8336"/>
              </p:ext>
            </p:extLst>
          </p:nvPr>
        </p:nvGraphicFramePr>
        <p:xfrm>
          <a:off x="5941988" y="4557280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25" name="表 11">
            <a:extLst>
              <a:ext uri="{FF2B5EF4-FFF2-40B4-BE49-F238E27FC236}">
                <a16:creationId xmlns:a16="http://schemas.microsoft.com/office/drawing/2014/main" id="{79BC2031-3B92-A000-88FD-5D86EC60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23053"/>
              </p:ext>
            </p:extLst>
          </p:nvPr>
        </p:nvGraphicFramePr>
        <p:xfrm>
          <a:off x="7810212" y="4554957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27" name="表 11">
            <a:extLst>
              <a:ext uri="{FF2B5EF4-FFF2-40B4-BE49-F238E27FC236}">
                <a16:creationId xmlns:a16="http://schemas.microsoft.com/office/drawing/2014/main" id="{607C70C9-7DA9-F08A-2FF8-77EC03FC2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04177"/>
              </p:ext>
            </p:extLst>
          </p:nvPr>
        </p:nvGraphicFramePr>
        <p:xfrm>
          <a:off x="6638764" y="5334993"/>
          <a:ext cx="1872208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28" name="表 11">
            <a:extLst>
              <a:ext uri="{FF2B5EF4-FFF2-40B4-BE49-F238E27FC236}">
                <a16:creationId xmlns:a16="http://schemas.microsoft.com/office/drawing/2014/main" id="{2EBF03B6-DD0C-D4E3-7A0A-5B738D07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10754"/>
              </p:ext>
            </p:extLst>
          </p:nvPr>
        </p:nvGraphicFramePr>
        <p:xfrm>
          <a:off x="8506988" y="5332670"/>
          <a:ext cx="1170130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234026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graphicFrame>
        <p:nvGraphicFramePr>
          <p:cNvPr id="30" name="表 11">
            <a:extLst>
              <a:ext uri="{FF2B5EF4-FFF2-40B4-BE49-F238E27FC236}">
                <a16:creationId xmlns:a16="http://schemas.microsoft.com/office/drawing/2014/main" id="{1A1FCF84-8D23-C304-52B1-6A31432A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68252"/>
              </p:ext>
            </p:extLst>
          </p:nvPr>
        </p:nvGraphicFramePr>
        <p:xfrm>
          <a:off x="9443092" y="6017327"/>
          <a:ext cx="234026" cy="21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</a:tblGrid>
              <a:tr h="2113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52832" marR="52832" marT="26416" marB="26416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B4D417-0193-BD0E-E27F-B84D344DF416}"/>
              </a:ext>
            </a:extLst>
          </p:cNvPr>
          <p:cNvCxnSpPr>
            <a:cxnSpLocks/>
          </p:cNvCxnSpPr>
          <p:nvPr/>
        </p:nvCxnSpPr>
        <p:spPr>
          <a:xfrm>
            <a:off x="6652782" y="6125123"/>
            <a:ext cx="267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8E1B9E3-4B42-A065-51AB-522940E91F09}"/>
              </a:ext>
            </a:extLst>
          </p:cNvPr>
          <p:cNvSpPr txBox="1"/>
          <p:nvPr/>
        </p:nvSpPr>
        <p:spPr>
          <a:xfrm>
            <a:off x="7540881" y="5845191"/>
            <a:ext cx="117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12bit </a:t>
            </a:r>
            <a:r>
              <a:rPr lang="ja-JP" altLang="en-US" sz="1100" dirty="0"/>
              <a:t>右シフト</a:t>
            </a:r>
            <a:endParaRPr kumimoji="1" lang="ja-JP" altLang="en-US" sz="1100" dirty="0"/>
          </a:p>
        </p:txBody>
      </p:sp>
      <p:sp>
        <p:nvSpPr>
          <p:cNvPr id="36" name="スライド番号プレースホルダー 3">
            <a:extLst>
              <a:ext uri="{FF2B5EF4-FFF2-40B4-BE49-F238E27FC236}">
                <a16:creationId xmlns:a16="http://schemas.microsoft.com/office/drawing/2014/main" id="{D35267D4-2438-6A92-301C-1D3BC11AAD99}"/>
              </a:ext>
            </a:extLst>
          </p:cNvPr>
          <p:cNvSpPr txBox="1">
            <a:spLocks/>
          </p:cNvSpPr>
          <p:nvPr/>
        </p:nvSpPr>
        <p:spPr>
          <a:xfrm>
            <a:off x="8651519" y="6503838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0F1445-A260-4D06-4C16-A07DE5B6F276}"/>
              </a:ext>
            </a:extLst>
          </p:cNvPr>
          <p:cNvCxnSpPr>
            <a:cxnSpLocks/>
          </p:cNvCxnSpPr>
          <p:nvPr/>
        </p:nvCxnSpPr>
        <p:spPr>
          <a:xfrm>
            <a:off x="7575756" y="5229200"/>
            <a:ext cx="1985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2366B-D0E5-0488-F82D-015C7D799A61}"/>
              </a:ext>
            </a:extLst>
          </p:cNvPr>
          <p:cNvSpPr txBox="1"/>
          <p:nvPr/>
        </p:nvSpPr>
        <p:spPr>
          <a:xfrm>
            <a:off x="7939982" y="4972070"/>
            <a:ext cx="117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3</a:t>
            </a:r>
            <a:r>
              <a:rPr kumimoji="1" lang="en-US" altLang="ja-JP" sz="1100" dirty="0"/>
              <a:t>bit </a:t>
            </a:r>
            <a:r>
              <a:rPr lang="ja-JP" altLang="en-US" sz="1100" dirty="0"/>
              <a:t>右シフト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513E9B-8109-951C-0E2C-26E32CE3B7C8}"/>
              </a:ext>
            </a:extLst>
          </p:cNvPr>
          <p:cNvSpPr txBox="1"/>
          <p:nvPr/>
        </p:nvSpPr>
        <p:spPr>
          <a:xfrm>
            <a:off x="177194" y="806231"/>
            <a:ext cx="2202788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/>
              <a:t>adt7410.py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025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EB405-E235-B82B-5404-F2580CA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プログラムコードの解説②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D7B58B-D465-74A6-FB78-906F39F5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6" name="スライド番号プレースホルダー 3">
            <a:extLst>
              <a:ext uri="{FF2B5EF4-FFF2-40B4-BE49-F238E27FC236}">
                <a16:creationId xmlns:a16="http://schemas.microsoft.com/office/drawing/2014/main" id="{D35267D4-2438-6A92-301C-1D3BC11AAD99}"/>
              </a:ext>
            </a:extLst>
          </p:cNvPr>
          <p:cNvSpPr txBox="1">
            <a:spLocks/>
          </p:cNvSpPr>
          <p:nvPr/>
        </p:nvSpPr>
        <p:spPr>
          <a:xfrm>
            <a:off x="8651519" y="6503838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965AA8BA-D818-C809-8FE5-2FF82C0A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472" y="1124744"/>
            <a:ext cx="6117360" cy="2016224"/>
          </a:xfr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473FBA-C0F3-4A73-9C56-FB5B79D23DDD}"/>
              </a:ext>
            </a:extLst>
          </p:cNvPr>
          <p:cNvSpPr txBox="1"/>
          <p:nvPr/>
        </p:nvSpPr>
        <p:spPr>
          <a:xfrm>
            <a:off x="344488" y="3301534"/>
            <a:ext cx="535459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b</a:t>
            </a:r>
            <a:r>
              <a:rPr kumimoji="1" lang="en-US" altLang="ja-JP" sz="1200" dirty="0"/>
              <a:t>us = </a:t>
            </a:r>
            <a:r>
              <a:rPr kumimoji="1" lang="en-US" altLang="ja-JP" sz="1200" dirty="0" err="1"/>
              <a:t>smbus.SMBus</a:t>
            </a:r>
            <a:r>
              <a:rPr kumimoji="1" lang="en-US" altLang="ja-JP" sz="1200" dirty="0"/>
              <a:t>(1)</a:t>
            </a:r>
          </a:p>
          <a:p>
            <a:endParaRPr lang="en-US" altLang="ja-JP" sz="1200" dirty="0"/>
          </a:p>
          <a:p>
            <a:r>
              <a:rPr kumimoji="1" lang="en-US" altLang="ja-JP" sz="1200" dirty="0"/>
              <a:t>I2C</a:t>
            </a:r>
            <a:r>
              <a:rPr lang="ja-JP" altLang="en-US" sz="1200" dirty="0"/>
              <a:t>通信に必要なプログラムを「</a:t>
            </a:r>
            <a:r>
              <a:rPr lang="en-US" altLang="ja-JP" sz="1200" dirty="0"/>
              <a:t>bus</a:t>
            </a:r>
            <a:r>
              <a:rPr lang="ja-JP" altLang="en-US" sz="1200" dirty="0"/>
              <a:t>」に集約。</a:t>
            </a:r>
            <a:endParaRPr lang="en-US" altLang="ja-JP" sz="1200" dirty="0"/>
          </a:p>
          <a:p>
            <a:r>
              <a:rPr lang="en-US" altLang="ja-JP" sz="1200" dirty="0"/>
              <a:t>b</a:t>
            </a:r>
            <a:r>
              <a:rPr kumimoji="1" lang="en-US" altLang="ja-JP" sz="1200" dirty="0"/>
              <a:t>us.~~~~</a:t>
            </a:r>
            <a:r>
              <a:rPr kumimoji="1" lang="ja-JP" altLang="en-US" sz="1200" dirty="0"/>
              <a:t>と書くことで、クロックの制御や</a:t>
            </a:r>
            <a:r>
              <a:rPr kumimoji="1" lang="en-US" altLang="ja-JP" sz="1200" dirty="0"/>
              <a:t>GPIO</a:t>
            </a:r>
            <a:r>
              <a:rPr kumimoji="1" lang="ja-JP" altLang="en-US" sz="1200" dirty="0"/>
              <a:t>の制御を自動でやってくれる。</a:t>
            </a:r>
            <a:endParaRPr kumimoji="1" lang="en-US" altLang="ja-JP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C10E10-4465-8197-56F7-9104135CC97B}"/>
              </a:ext>
            </a:extLst>
          </p:cNvPr>
          <p:cNvSpPr txBox="1"/>
          <p:nvPr/>
        </p:nvSpPr>
        <p:spPr>
          <a:xfrm>
            <a:off x="344488" y="4437112"/>
            <a:ext cx="535459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inputValue</a:t>
            </a:r>
            <a:r>
              <a:rPr lang="en-US" altLang="ja-JP" sz="1200" dirty="0"/>
              <a:t> = read_adt7410()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適当に用意した変数「</a:t>
            </a:r>
            <a:r>
              <a:rPr lang="en-US" altLang="ja-JP" sz="1200" dirty="0" err="1"/>
              <a:t>inputValue</a:t>
            </a:r>
            <a:r>
              <a:rPr lang="ja-JP" altLang="en-US" sz="1200" dirty="0"/>
              <a:t>」に定義した関数</a:t>
            </a:r>
            <a:r>
              <a:rPr lang="en-US" altLang="ja-JP" sz="1200" dirty="0"/>
              <a:t>read7410()</a:t>
            </a:r>
            <a:r>
              <a:rPr lang="ja-JP" altLang="en-US" sz="1200" dirty="0"/>
              <a:t>で返ってくる温度情報を入れる。</a:t>
            </a:r>
            <a:endParaRPr kumimoji="1" lang="en-US" altLang="ja-JP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DD7B0-F27C-9B0B-FB39-141E382129D5}"/>
              </a:ext>
            </a:extLst>
          </p:cNvPr>
          <p:cNvSpPr txBox="1"/>
          <p:nvPr/>
        </p:nvSpPr>
        <p:spPr>
          <a:xfrm>
            <a:off x="344488" y="5548590"/>
            <a:ext cx="535459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実行することで、温度情報が表示される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489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41E7C-6835-423F-AFE9-FDB6AAC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後半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7BA611-5C3C-4D82-B8F7-A7DD28F6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482BE4-C7C4-4215-8E37-99EAE2F804A5}"/>
              </a:ext>
            </a:extLst>
          </p:cNvPr>
          <p:cNvSpPr txBox="1"/>
          <p:nvPr/>
        </p:nvSpPr>
        <p:spPr>
          <a:xfrm>
            <a:off x="668524" y="2551837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/>
              <a:t>後半</a:t>
            </a:r>
            <a:endParaRPr kumimoji="1" lang="en-US" altLang="ja-JP" sz="5400" dirty="0"/>
          </a:p>
          <a:p>
            <a:pPr algn="ctr"/>
            <a:r>
              <a:rPr lang="ja-JP" altLang="en-US" sz="5400" dirty="0"/>
              <a:t>グラフの可視化</a:t>
            </a:r>
            <a:r>
              <a:rPr kumimoji="1" lang="ja-JP" altLang="en-US" sz="5400" dirty="0"/>
              <a:t>（</a:t>
            </a:r>
            <a:r>
              <a:rPr kumimoji="1" lang="en-US" altLang="ja-JP" sz="5400" dirty="0"/>
              <a:t>Ambient</a:t>
            </a:r>
            <a:r>
              <a:rPr kumimoji="1" lang="ja-JP" altLang="en-US" sz="5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663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9203871-E126-425F-B751-31D30A611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368" y="3258025"/>
            <a:ext cx="5509070" cy="20369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B10016-0131-47AC-8200-62D99C0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74" y="1"/>
            <a:ext cx="9515062" cy="684213"/>
          </a:xfrm>
        </p:spPr>
        <p:txBody>
          <a:bodyPr/>
          <a:lstStyle/>
          <a:p>
            <a:r>
              <a:rPr lang="en-US" altLang="ja-JP" sz="3200" b="1" dirty="0"/>
              <a:t>Ambient</a:t>
            </a:r>
            <a:r>
              <a:rPr lang="ja-JP" altLang="en-US" sz="3200" dirty="0"/>
              <a:t>　 </a:t>
            </a:r>
            <a:r>
              <a:rPr lang="en-US" altLang="ja-JP" sz="3200" dirty="0"/>
              <a:t>IoT</a:t>
            </a:r>
            <a:r>
              <a:rPr lang="ja-JP" altLang="en-US" sz="3200" dirty="0"/>
              <a:t>データ可視化サービス環境構築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707D1C-ACDE-43A2-8DE0-76F63791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FF34E6-1392-45C1-8733-D5D103F771BD}"/>
              </a:ext>
            </a:extLst>
          </p:cNvPr>
          <p:cNvSpPr txBox="1"/>
          <p:nvPr/>
        </p:nvSpPr>
        <p:spPr>
          <a:xfrm>
            <a:off x="623284" y="854369"/>
            <a:ext cx="87831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Ambient</a:t>
            </a:r>
          </a:p>
          <a:p>
            <a:r>
              <a:rPr lang="ja-JP" altLang="en-US" dirty="0"/>
              <a:t>⇒データ可視化サービスで</a:t>
            </a:r>
            <a:r>
              <a:rPr lang="en-US" altLang="ja-JP" dirty="0"/>
              <a:t>PC</a:t>
            </a:r>
            <a:r>
              <a:rPr lang="ja-JP" altLang="en-US" dirty="0"/>
              <a:t>や</a:t>
            </a:r>
            <a:r>
              <a:rPr lang="en-US" altLang="ja-JP" dirty="0"/>
              <a:t>Raspberry Pi</a:t>
            </a:r>
            <a:r>
              <a:rPr lang="ja-JP" altLang="en-US" dirty="0"/>
              <a:t>などから送られてくるデータを自動で蓄積・グラフ化することができる。</a:t>
            </a:r>
            <a:endParaRPr lang="en-US" altLang="ja-JP" dirty="0"/>
          </a:p>
          <a:p>
            <a:r>
              <a:rPr lang="ja-JP" altLang="en-US" dirty="0"/>
              <a:t>使用時間，使用端末数によっては有料。</a:t>
            </a:r>
            <a:endParaRPr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台のセンサー端末データ</a:t>
            </a:r>
            <a:r>
              <a:rPr lang="en-US" altLang="ja-JP" dirty="0"/>
              <a:t>(1</a:t>
            </a:r>
            <a:r>
              <a:rPr lang="ja-JP" altLang="en-US" dirty="0"/>
              <a:t>台あたり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3,000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  <a:r>
              <a:rPr lang="ja-JP" altLang="en-US" dirty="0"/>
              <a:t>を四か月間保存する範囲は無料で利用できる。 </a:t>
            </a:r>
            <a:r>
              <a:rPr lang="en-US" altLang="ja-JP" dirty="0"/>
              <a:t>8</a:t>
            </a:r>
            <a:r>
              <a:rPr lang="ja-JP" altLang="en-US" dirty="0"/>
              <a:t>台以上のセンサー端末データを扱う場合や</a:t>
            </a:r>
            <a:r>
              <a:rPr lang="en-US" altLang="ja-JP" dirty="0"/>
              <a:t>1</a:t>
            </a:r>
            <a:r>
              <a:rPr lang="ja-JP" altLang="en-US" dirty="0"/>
              <a:t>年以上データを保存する場合は台数に応じた月額料金が発生する。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C14BF8-EFA9-4468-ABC4-F94DCC73E1C0}"/>
              </a:ext>
            </a:extLst>
          </p:cNvPr>
          <p:cNvSpPr txBox="1"/>
          <p:nvPr/>
        </p:nvSpPr>
        <p:spPr>
          <a:xfrm>
            <a:off x="2215352" y="6003631"/>
            <a:ext cx="559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ラズパイから</a:t>
            </a:r>
            <a:r>
              <a:rPr lang="en-US" altLang="ja-JP" sz="2000" dirty="0"/>
              <a:t>Ambient</a:t>
            </a:r>
            <a:r>
              <a:rPr lang="ja-JP" altLang="en-US" sz="2000" dirty="0"/>
              <a:t>にデータを送り，</a:t>
            </a:r>
            <a:endParaRPr lang="en-US" altLang="ja-JP" sz="2000" dirty="0"/>
          </a:p>
          <a:p>
            <a:pPr algn="ctr"/>
            <a:r>
              <a:rPr lang="ja-JP" altLang="en-US" sz="2000" dirty="0"/>
              <a:t>グラフとして可視化する</a:t>
            </a:r>
          </a:p>
        </p:txBody>
      </p:sp>
      <p:pic>
        <p:nvPicPr>
          <p:cNvPr id="8" name="図 7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6E53D80B-3F6F-C047-3936-4D06F0842D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656" y="3717032"/>
            <a:ext cx="1512168" cy="113455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1E4682-1658-2C46-3044-02E9491B4C6F}"/>
              </a:ext>
            </a:extLst>
          </p:cNvPr>
          <p:cNvSpPr txBox="1"/>
          <p:nvPr/>
        </p:nvSpPr>
        <p:spPr>
          <a:xfrm>
            <a:off x="2445921" y="5282813"/>
            <a:ext cx="51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</a:t>
            </a:r>
            <a:r>
              <a:rPr lang="en-US" altLang="ja-JP" sz="1400" dirty="0"/>
              <a:t>6</a:t>
            </a:r>
            <a:r>
              <a:rPr lang="ja-JP" altLang="en-US" sz="1400" dirty="0"/>
              <a:t>　ラズパイから</a:t>
            </a:r>
            <a:r>
              <a:rPr lang="en-US" altLang="ja-JP" sz="1400" dirty="0"/>
              <a:t>Ambient</a:t>
            </a:r>
            <a:r>
              <a:rPr lang="ja-JP" altLang="en-US" sz="1400" dirty="0"/>
              <a:t>にデータを送るイメージ図</a:t>
            </a:r>
            <a:endParaRPr kumimoji="1" lang="ja-JP" alt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10FCCB1-0302-2203-E0C2-DDF5148A90B8}"/>
              </a:ext>
            </a:extLst>
          </p:cNvPr>
          <p:cNvCxnSpPr/>
          <p:nvPr/>
        </p:nvCxnSpPr>
        <p:spPr>
          <a:xfrm>
            <a:off x="3512840" y="393305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D3C363-B7CD-C757-D28E-C1A23B715354}"/>
              </a:ext>
            </a:extLst>
          </p:cNvPr>
          <p:cNvSpPr txBox="1"/>
          <p:nvPr/>
        </p:nvSpPr>
        <p:spPr>
          <a:xfrm>
            <a:off x="3375119" y="3600109"/>
            <a:ext cx="168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温度データ等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04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D769F-851B-479A-9CF0-C7CB5254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D665EB-5B9E-48BB-9FAC-5491EE7F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CB4164-99CF-465B-8726-7445FC2FE9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96" y="1368465"/>
            <a:ext cx="7184318" cy="2919453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F104C2-C046-43DA-A2EF-748E399843FD}"/>
              </a:ext>
            </a:extLst>
          </p:cNvPr>
          <p:cNvSpPr/>
          <p:nvPr/>
        </p:nvSpPr>
        <p:spPr>
          <a:xfrm>
            <a:off x="2161306" y="2813005"/>
            <a:ext cx="3389915" cy="34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BABEBA-5474-0AE6-727A-FDF6E19CF1AD}"/>
              </a:ext>
            </a:extLst>
          </p:cNvPr>
          <p:cNvSpPr txBox="1"/>
          <p:nvPr/>
        </p:nvSpPr>
        <p:spPr>
          <a:xfrm>
            <a:off x="5589281" y="4414079"/>
            <a:ext cx="303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https://ambidata.io/</a:t>
            </a:r>
          </a:p>
        </p:txBody>
      </p:sp>
    </p:spTree>
    <p:extLst>
      <p:ext uri="{BB962C8B-B14F-4D97-AF65-F5344CB8AC3E}">
        <p14:creationId xmlns:p14="http://schemas.microsoft.com/office/powerpoint/2010/main" val="92040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38BE30B-C6B1-CF10-1CAD-D2B8736F7D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64" y="1144427"/>
            <a:ext cx="8496944" cy="46805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45DBBC4-BF28-48D0-BB37-A7405146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ホーム画面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0728B-6895-4BAF-8D9C-7A124D3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AB6744-EC81-4DC9-9463-395ED670485B}"/>
              </a:ext>
            </a:extLst>
          </p:cNvPr>
          <p:cNvSpPr/>
          <p:nvPr/>
        </p:nvSpPr>
        <p:spPr>
          <a:xfrm>
            <a:off x="7473280" y="1197721"/>
            <a:ext cx="997034" cy="199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3E0A6D-6614-4256-B5D4-F4A3729F6C03}"/>
              </a:ext>
            </a:extLst>
          </p:cNvPr>
          <p:cNvCxnSpPr>
            <a:cxnSpLocks/>
          </p:cNvCxnSpPr>
          <p:nvPr/>
        </p:nvCxnSpPr>
        <p:spPr>
          <a:xfrm flipV="1">
            <a:off x="8151355" y="1484784"/>
            <a:ext cx="0" cy="275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93BAA2-C814-4FD3-98A5-FF6D8429DC5C}"/>
              </a:ext>
            </a:extLst>
          </p:cNvPr>
          <p:cNvSpPr txBox="1"/>
          <p:nvPr/>
        </p:nvSpPr>
        <p:spPr>
          <a:xfrm>
            <a:off x="7146474" y="1833747"/>
            <a:ext cx="2378526" cy="77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77" dirty="0"/>
              <a:t>①ユーザー登録がされていない場合は「ユーザー登録（無料）」を選択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7C767C-A2F3-4562-BE40-5A1CABC0C204}"/>
              </a:ext>
            </a:extLst>
          </p:cNvPr>
          <p:cNvSpPr txBox="1"/>
          <p:nvPr/>
        </p:nvSpPr>
        <p:spPr>
          <a:xfrm>
            <a:off x="7257256" y="2681085"/>
            <a:ext cx="2250707" cy="77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77" dirty="0"/>
              <a:t>既にユーザー登録を行っている場合は「ログイン」を選択</a:t>
            </a:r>
          </a:p>
        </p:txBody>
      </p:sp>
    </p:spTree>
    <p:extLst>
      <p:ext uri="{BB962C8B-B14F-4D97-AF65-F5344CB8AC3E}">
        <p14:creationId xmlns:p14="http://schemas.microsoft.com/office/powerpoint/2010/main" val="13221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A9D19-7FCE-4077-A29E-07D3C72E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8259D8-54EB-4258-B684-0F17FDF0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CCD35E-9A8A-4957-8F72-5B1060D795E3}"/>
              </a:ext>
            </a:extLst>
          </p:cNvPr>
          <p:cNvSpPr txBox="1"/>
          <p:nvPr/>
        </p:nvSpPr>
        <p:spPr>
          <a:xfrm>
            <a:off x="2094836" y="4786537"/>
            <a:ext cx="6048672" cy="66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 dirty="0"/>
              <a:t>メールアドレス，パスワードを設定し登録を行う。</a:t>
            </a:r>
            <a:endParaRPr lang="en-US" altLang="ja-JP" sz="1846" dirty="0"/>
          </a:p>
          <a:p>
            <a:pPr algn="ctr"/>
            <a:r>
              <a:rPr lang="ja-JP" altLang="en-US" sz="1846" dirty="0">
                <a:solidFill>
                  <a:srgbClr val="FF0000"/>
                </a:solidFill>
              </a:rPr>
              <a:t>⚠メールアドレス及びパスワードは忘れないように注意！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52E2962-E0E9-2F63-7AA4-AE2D6E1DF3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6"/>
          <a:stretch/>
        </p:blipFill>
        <p:spPr>
          <a:xfrm>
            <a:off x="1358728" y="1034693"/>
            <a:ext cx="718854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4D240E0-DFEF-CCF9-8622-7E499C5C8B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488" y="900238"/>
            <a:ext cx="8801368" cy="25287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AED883-1018-4F59-A3D5-8E4597533416}"/>
              </a:ext>
            </a:extLst>
          </p:cNvPr>
          <p:cNvCxnSpPr>
            <a:cxnSpLocks/>
          </p:cNvCxnSpPr>
          <p:nvPr/>
        </p:nvCxnSpPr>
        <p:spPr>
          <a:xfrm>
            <a:off x="1784648" y="1618023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E95961-6D4A-47D6-8758-17382C8D5594}"/>
              </a:ext>
            </a:extLst>
          </p:cNvPr>
          <p:cNvSpPr txBox="1"/>
          <p:nvPr/>
        </p:nvSpPr>
        <p:spPr>
          <a:xfrm>
            <a:off x="3293483" y="1327607"/>
            <a:ext cx="2910438" cy="319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自身のユーザーキーが与えられる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17F30E-DEC9-4258-A158-46F55AEBF0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79883" y="1469660"/>
            <a:ext cx="213601" cy="17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120E48-5071-4F3B-AEAE-1022EBF73967}"/>
              </a:ext>
            </a:extLst>
          </p:cNvPr>
          <p:cNvSpPr/>
          <p:nvPr/>
        </p:nvSpPr>
        <p:spPr>
          <a:xfrm>
            <a:off x="704528" y="2348879"/>
            <a:ext cx="1152128" cy="360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9AA9C6-8E14-4301-85C9-077C7E485890}"/>
              </a:ext>
            </a:extLst>
          </p:cNvPr>
          <p:cNvCxnSpPr>
            <a:cxnSpLocks/>
          </p:cNvCxnSpPr>
          <p:nvPr/>
        </p:nvCxnSpPr>
        <p:spPr>
          <a:xfrm flipV="1">
            <a:off x="992560" y="2708914"/>
            <a:ext cx="0" cy="854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A93E8D-8676-46EB-BAEF-8923D2FB1763}"/>
              </a:ext>
            </a:extLst>
          </p:cNvPr>
          <p:cNvSpPr txBox="1"/>
          <p:nvPr/>
        </p:nvSpPr>
        <p:spPr>
          <a:xfrm>
            <a:off x="693852" y="3563410"/>
            <a:ext cx="7792351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「チャネルを作る」を選択すると新たなチャネルが表に追加される。</a:t>
            </a:r>
            <a:endParaRPr lang="en-US" altLang="ja-JP" sz="1477" dirty="0"/>
          </a:p>
          <a:p>
            <a:r>
              <a:rPr lang="ja-JP" altLang="en-US" sz="1477" dirty="0"/>
              <a:t>同時に</a:t>
            </a:r>
            <a:r>
              <a:rPr lang="ja-JP" altLang="en-US" sz="1477" b="1" u="sng" dirty="0"/>
              <a:t>チャネル</a:t>
            </a:r>
            <a:r>
              <a:rPr lang="en-US" altLang="ja-JP" sz="1477" b="1" u="sng" dirty="0"/>
              <a:t>ID</a:t>
            </a:r>
            <a:r>
              <a:rPr lang="ja-JP" altLang="en-US" sz="1477" b="1" u="sng" dirty="0"/>
              <a:t>，リードキー，ライトキー</a:t>
            </a:r>
            <a:r>
              <a:rPr lang="ja-JP" altLang="en-US" sz="1477" dirty="0"/>
              <a:t>が与えられる。この</a:t>
            </a:r>
            <a:r>
              <a:rPr lang="en-US" altLang="ja-JP" sz="1477" dirty="0"/>
              <a:t>3</a:t>
            </a:r>
            <a:r>
              <a:rPr lang="ja-JP" altLang="en-US" sz="1477" dirty="0"/>
              <a:t>つはプログラムを書く際に必要！</a:t>
            </a:r>
            <a:endParaRPr lang="en-US" altLang="ja-JP" sz="1477" dirty="0"/>
          </a:p>
          <a:p>
            <a:r>
              <a:rPr lang="ja-JP" altLang="en-US" sz="1477" dirty="0"/>
              <a:t>次に，チャンネル名をクリックしてチャート（図）を追加していく。</a:t>
            </a:r>
            <a:endParaRPr lang="en-US" altLang="ja-JP" sz="1477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0815D-B7EF-4528-AA17-1A5A1F6C0567}"/>
              </a:ext>
            </a:extLst>
          </p:cNvPr>
          <p:cNvSpPr txBox="1"/>
          <p:nvPr/>
        </p:nvSpPr>
        <p:spPr>
          <a:xfrm>
            <a:off x="7185248" y="1298384"/>
            <a:ext cx="2658757" cy="31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77" dirty="0"/>
              <a:t>登録したメールアドレスが表示</a:t>
            </a:r>
            <a:endParaRPr lang="ja-JP" altLang="en-US" sz="1846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70C6AC-3161-5448-8F98-981BD64BE7C9}"/>
              </a:ext>
            </a:extLst>
          </p:cNvPr>
          <p:cNvSpPr/>
          <p:nvPr/>
        </p:nvSpPr>
        <p:spPr>
          <a:xfrm>
            <a:off x="7545288" y="980728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F5A366-AD06-5ED0-5F70-D970F99DC7C6}"/>
              </a:ext>
            </a:extLst>
          </p:cNvPr>
          <p:cNvSpPr/>
          <p:nvPr/>
        </p:nvSpPr>
        <p:spPr>
          <a:xfrm>
            <a:off x="1784648" y="1387432"/>
            <a:ext cx="1080120" cy="1585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97A2C-4F7A-41D9-B265-D106EE0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CAEDD7-43FD-4B37-9691-E7506F4D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7277EE-AA63-402D-A773-C09D253817EE}"/>
              </a:ext>
            </a:extLst>
          </p:cNvPr>
          <p:cNvSpPr txBox="1"/>
          <p:nvPr/>
        </p:nvSpPr>
        <p:spPr>
          <a:xfrm>
            <a:off x="196678" y="974451"/>
            <a:ext cx="476253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＜前半＞</a:t>
            </a:r>
            <a:endParaRPr kumimoji="1" lang="en-US" altLang="ja-JP" sz="2400" dirty="0"/>
          </a:p>
          <a:p>
            <a:r>
              <a:rPr kumimoji="1" lang="ja-JP" altLang="en-US" dirty="0"/>
              <a:t>〇</a:t>
            </a:r>
            <a:r>
              <a:rPr kumimoji="1" lang="en-US" altLang="ja-JP" dirty="0"/>
              <a:t>I2C</a:t>
            </a:r>
            <a:r>
              <a:rPr kumimoji="1" lang="ja-JP" altLang="en-US" dirty="0"/>
              <a:t>通信とは</a:t>
            </a:r>
            <a:endParaRPr kumimoji="1" lang="en-US" altLang="ja-JP" dirty="0"/>
          </a:p>
          <a:p>
            <a:r>
              <a:rPr lang="ja-JP" altLang="en-US" dirty="0"/>
              <a:t>〇</a:t>
            </a:r>
            <a:r>
              <a:rPr lang="en-US" altLang="ja-JP" dirty="0"/>
              <a:t>I2C</a:t>
            </a:r>
            <a:r>
              <a:rPr lang="ja-JP" altLang="en-US" dirty="0"/>
              <a:t>モジュールの有効化</a:t>
            </a:r>
            <a:endParaRPr lang="en-US" altLang="ja-JP" dirty="0"/>
          </a:p>
          <a:p>
            <a:r>
              <a:rPr lang="ja-JP" altLang="en-US" dirty="0"/>
              <a:t>〇温度センサの接続とスレーブアドレスの確認</a:t>
            </a:r>
            <a:endParaRPr lang="en-US" altLang="ja-JP" dirty="0"/>
          </a:p>
          <a:p>
            <a:r>
              <a:rPr kumimoji="1" lang="ja-JP" altLang="en-US" dirty="0"/>
              <a:t>〇温度センサ（</a:t>
            </a:r>
            <a:r>
              <a:rPr kumimoji="1" lang="en-US" altLang="ja-JP" dirty="0"/>
              <a:t>ADT7410</a:t>
            </a:r>
            <a:r>
              <a:rPr kumimoji="1" lang="ja-JP" altLang="en-US" dirty="0"/>
              <a:t>）の仕様</a:t>
            </a:r>
            <a:endParaRPr kumimoji="1" lang="en-US" altLang="ja-JP" dirty="0"/>
          </a:p>
          <a:p>
            <a:r>
              <a:rPr lang="ja-JP" altLang="en-US" dirty="0"/>
              <a:t>〇</a:t>
            </a:r>
            <a:r>
              <a:rPr kumimoji="1" lang="ja-JP" altLang="en-US" dirty="0"/>
              <a:t>温度取得の流れ</a:t>
            </a:r>
            <a:endParaRPr lang="en-US" altLang="ja-JP" dirty="0"/>
          </a:p>
          <a:p>
            <a:r>
              <a:rPr kumimoji="1" lang="ja-JP" altLang="en-US" dirty="0"/>
              <a:t>〇レジスタ</a:t>
            </a:r>
            <a:endParaRPr kumimoji="1" lang="en-US" altLang="ja-JP" dirty="0"/>
          </a:p>
          <a:p>
            <a:r>
              <a:rPr lang="ja-JP" altLang="en-US" dirty="0"/>
              <a:t>　・設定レジスタ</a:t>
            </a:r>
            <a:endParaRPr lang="en-US" altLang="ja-JP" dirty="0"/>
          </a:p>
          <a:p>
            <a:r>
              <a:rPr kumimoji="1" lang="ja-JP" altLang="en-US" dirty="0"/>
              <a:t>　・温度レジスタ</a:t>
            </a:r>
            <a:endParaRPr kumimoji="1" lang="en-US" altLang="ja-JP" dirty="0"/>
          </a:p>
          <a:p>
            <a:r>
              <a:rPr lang="ja-JP" altLang="en-US" dirty="0"/>
              <a:t>〇プログラムコードの解説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2400" dirty="0"/>
              <a:t>＜後半＞</a:t>
            </a:r>
            <a:endParaRPr kumimoji="1" lang="en-US" altLang="ja-JP" sz="2400" dirty="0"/>
          </a:p>
          <a:p>
            <a:r>
              <a:rPr kumimoji="1" lang="ja-JP" altLang="en-US" dirty="0"/>
              <a:t>〇</a:t>
            </a:r>
            <a:r>
              <a:rPr kumimoji="1" lang="en-US" altLang="ja-JP" dirty="0"/>
              <a:t>Ambient</a:t>
            </a:r>
            <a:r>
              <a:rPr kumimoji="1" lang="ja-JP" altLang="en-US" dirty="0"/>
              <a:t>を使ったデータの可視化</a:t>
            </a:r>
            <a:endParaRPr kumimoji="1" lang="en-US" altLang="ja-JP" dirty="0"/>
          </a:p>
          <a:p>
            <a:r>
              <a:rPr lang="ja-JP" altLang="en-US" dirty="0"/>
              <a:t>〇</a:t>
            </a:r>
            <a:r>
              <a:rPr lang="en-US" altLang="ja-JP" dirty="0"/>
              <a:t>Ambient</a:t>
            </a:r>
            <a:r>
              <a:rPr lang="ja-JP" altLang="en-US" dirty="0"/>
              <a:t>の構築</a:t>
            </a:r>
            <a:endParaRPr lang="en-US" altLang="ja-JP" dirty="0"/>
          </a:p>
          <a:p>
            <a:r>
              <a:rPr kumimoji="1" lang="ja-JP" altLang="en-US" dirty="0"/>
              <a:t>〇チャート（グラフ）の追加</a:t>
            </a:r>
            <a:endParaRPr kumimoji="1" lang="en-US" altLang="ja-JP" dirty="0"/>
          </a:p>
          <a:p>
            <a:r>
              <a:rPr lang="ja-JP" altLang="en-US" dirty="0"/>
              <a:t>〇</a:t>
            </a:r>
            <a:r>
              <a:rPr kumimoji="1" lang="en-US" altLang="ja-JP" dirty="0"/>
              <a:t>Ambient</a:t>
            </a:r>
            <a:r>
              <a:rPr kumimoji="1" lang="ja-JP" altLang="en-US" dirty="0"/>
              <a:t>の</a:t>
            </a:r>
            <a:r>
              <a:rPr lang="en-US" altLang="ja-JP" dirty="0"/>
              <a:t>P</a:t>
            </a:r>
            <a:r>
              <a:rPr kumimoji="1" lang="en-US" altLang="ja-JP" dirty="0"/>
              <a:t>ython</a:t>
            </a:r>
            <a:r>
              <a:rPr kumimoji="1" lang="ja-JP" altLang="en-US" dirty="0"/>
              <a:t>ライブラリ</a:t>
            </a:r>
            <a:endParaRPr kumimoji="1" lang="en-US" altLang="ja-JP" dirty="0"/>
          </a:p>
          <a:p>
            <a:r>
              <a:rPr lang="ja-JP" altLang="en-US" dirty="0"/>
              <a:t>〇</a:t>
            </a:r>
            <a:r>
              <a:rPr kumimoji="1" lang="ja-JP" altLang="en-US" sz="1800" dirty="0"/>
              <a:t>温度データをアップロードするプログラム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3" name="コンテンツ プレースホルダー 6">
            <a:extLst>
              <a:ext uri="{FF2B5EF4-FFF2-40B4-BE49-F238E27FC236}">
                <a16:creationId xmlns:a16="http://schemas.microsoft.com/office/drawing/2014/main" id="{DDCDD7D8-B9B4-3A81-1D4D-75077AE8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056" y="4034659"/>
            <a:ext cx="3744416" cy="2609745"/>
          </a:xfrm>
        </p:spPr>
      </p:pic>
      <p:pic>
        <p:nvPicPr>
          <p:cNvPr id="7" name="図 6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391AC40A-312C-5A16-C041-1B18AAB6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1072" y="1521538"/>
            <a:ext cx="2088232" cy="2299524"/>
          </a:xfrm>
          <a:prstGeom prst="rect">
            <a:avLst/>
          </a:prstGeom>
        </p:spPr>
      </p:pic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CA074F54-2DE1-A6F0-6DDF-8BB041561A3C}"/>
              </a:ext>
            </a:extLst>
          </p:cNvPr>
          <p:cNvSpPr/>
          <p:nvPr/>
        </p:nvSpPr>
        <p:spPr>
          <a:xfrm rot="2247949">
            <a:off x="7887112" y="2839694"/>
            <a:ext cx="1380906" cy="8640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F8DF15-92E2-7314-23EA-D86130D8F593}"/>
              </a:ext>
            </a:extLst>
          </p:cNvPr>
          <p:cNvSpPr txBox="1"/>
          <p:nvPr/>
        </p:nvSpPr>
        <p:spPr>
          <a:xfrm>
            <a:off x="5457056" y="834964"/>
            <a:ext cx="36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今回の目標</a:t>
            </a:r>
            <a:endParaRPr kumimoji="1" lang="en-US" altLang="ja-JP" dirty="0"/>
          </a:p>
          <a:p>
            <a:r>
              <a:rPr kumimoji="1" lang="ja-JP" altLang="en-US" dirty="0"/>
              <a:t>温度</a:t>
            </a:r>
            <a:r>
              <a:rPr lang="ja-JP" altLang="en-US" dirty="0"/>
              <a:t>データをクラウドへアップロード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4FF1AA-8BBA-D837-6CAC-6A892C8F9EE1}"/>
              </a:ext>
            </a:extLst>
          </p:cNvPr>
          <p:cNvSpPr txBox="1"/>
          <p:nvPr/>
        </p:nvSpPr>
        <p:spPr>
          <a:xfrm>
            <a:off x="5169024" y="3117853"/>
            <a:ext cx="10801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温度センサ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39662CE-94FA-6039-BAF3-764D9B0C096E}"/>
              </a:ext>
            </a:extLst>
          </p:cNvPr>
          <p:cNvCxnSpPr>
            <a:stCxn id="10" idx="3"/>
          </p:cNvCxnSpPr>
          <p:nvPr/>
        </p:nvCxnSpPr>
        <p:spPr>
          <a:xfrm>
            <a:off x="6249144" y="3271742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6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4D240E0-DFEF-CCF9-8622-7E499C5C8B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488" y="900238"/>
            <a:ext cx="8801368" cy="25287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AED883-1018-4F59-A3D5-8E4597533416}"/>
              </a:ext>
            </a:extLst>
          </p:cNvPr>
          <p:cNvCxnSpPr>
            <a:cxnSpLocks/>
          </p:cNvCxnSpPr>
          <p:nvPr/>
        </p:nvCxnSpPr>
        <p:spPr>
          <a:xfrm>
            <a:off x="1784648" y="1618023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E95961-6D4A-47D6-8758-17382C8D5594}"/>
              </a:ext>
            </a:extLst>
          </p:cNvPr>
          <p:cNvSpPr txBox="1"/>
          <p:nvPr/>
        </p:nvSpPr>
        <p:spPr>
          <a:xfrm>
            <a:off x="3293483" y="1327607"/>
            <a:ext cx="2910438" cy="319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自身のユーザーキーが与えられる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17F30E-DEC9-4258-A158-46F55AEBF053}"/>
              </a:ext>
            </a:extLst>
          </p:cNvPr>
          <p:cNvCxnSpPr>
            <a:cxnSpLocks/>
          </p:cNvCxnSpPr>
          <p:nvPr/>
        </p:nvCxnSpPr>
        <p:spPr>
          <a:xfrm flipH="1">
            <a:off x="3077459" y="1487426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120E48-5071-4F3B-AEAE-1022EBF73967}"/>
              </a:ext>
            </a:extLst>
          </p:cNvPr>
          <p:cNvSpPr/>
          <p:nvPr/>
        </p:nvSpPr>
        <p:spPr>
          <a:xfrm>
            <a:off x="704528" y="2348879"/>
            <a:ext cx="1152128" cy="360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A93E8D-8676-46EB-BAEF-8923D2FB1763}"/>
              </a:ext>
            </a:extLst>
          </p:cNvPr>
          <p:cNvSpPr txBox="1"/>
          <p:nvPr/>
        </p:nvSpPr>
        <p:spPr>
          <a:xfrm>
            <a:off x="906973" y="2818789"/>
            <a:ext cx="2172910" cy="31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77" dirty="0"/>
              <a:t>「チャネルを作る」を選択</a:t>
            </a:r>
            <a:endParaRPr lang="en-US" altLang="ja-JP" sz="1477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0815D-B7EF-4528-AA17-1A5A1F6C0567}"/>
              </a:ext>
            </a:extLst>
          </p:cNvPr>
          <p:cNvSpPr txBox="1"/>
          <p:nvPr/>
        </p:nvSpPr>
        <p:spPr>
          <a:xfrm>
            <a:off x="7185248" y="1298384"/>
            <a:ext cx="2658757" cy="31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77" dirty="0"/>
              <a:t>登録したメールアドレスが表示</a:t>
            </a:r>
            <a:endParaRPr lang="ja-JP" altLang="en-US" sz="1846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70C6AC-3161-5448-8F98-981BD64BE7C9}"/>
              </a:ext>
            </a:extLst>
          </p:cNvPr>
          <p:cNvSpPr/>
          <p:nvPr/>
        </p:nvSpPr>
        <p:spPr>
          <a:xfrm>
            <a:off x="7545288" y="980728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F5A366-AD06-5ED0-5F70-D970F99DC7C6}"/>
              </a:ext>
            </a:extLst>
          </p:cNvPr>
          <p:cNvSpPr/>
          <p:nvPr/>
        </p:nvSpPr>
        <p:spPr>
          <a:xfrm>
            <a:off x="1784648" y="1387432"/>
            <a:ext cx="1080120" cy="1585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F2B4C-3FBB-A9FD-2DDB-8E1CE83E7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488" y="3888818"/>
            <a:ext cx="8856984" cy="19597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83D61F-A08F-C1F7-983C-70312875BE0B}"/>
              </a:ext>
            </a:extLst>
          </p:cNvPr>
          <p:cNvSpPr txBox="1"/>
          <p:nvPr/>
        </p:nvSpPr>
        <p:spPr>
          <a:xfrm>
            <a:off x="2851649" y="5878843"/>
            <a:ext cx="5300705" cy="10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「チャネルを作る」を選択すると新たなチャネルが表に追加される。</a:t>
            </a:r>
            <a:endParaRPr lang="en-US" altLang="ja-JP" sz="1477" dirty="0"/>
          </a:p>
          <a:p>
            <a:r>
              <a:rPr lang="ja-JP" altLang="en-US" sz="1477" dirty="0"/>
              <a:t>同時に</a:t>
            </a:r>
            <a:r>
              <a:rPr lang="ja-JP" altLang="en-US" sz="1477" b="1" u="sng" dirty="0"/>
              <a:t>チャネル</a:t>
            </a:r>
            <a:r>
              <a:rPr lang="en-US" altLang="ja-JP" sz="1477" b="1" u="sng" dirty="0"/>
              <a:t>ID</a:t>
            </a:r>
            <a:r>
              <a:rPr lang="ja-JP" altLang="en-US" sz="1477" b="1" u="sng" dirty="0"/>
              <a:t>，リードキー，ライトキー</a:t>
            </a:r>
            <a:r>
              <a:rPr lang="ja-JP" altLang="en-US" sz="1477" dirty="0"/>
              <a:t>が与えられる。</a:t>
            </a:r>
            <a:endParaRPr lang="en-US" altLang="ja-JP" sz="1477" dirty="0"/>
          </a:p>
          <a:p>
            <a:r>
              <a:rPr lang="ja-JP" altLang="en-US" sz="1477" dirty="0"/>
              <a:t>この</a:t>
            </a:r>
            <a:r>
              <a:rPr lang="en-US" altLang="ja-JP" sz="1477" dirty="0"/>
              <a:t>3</a:t>
            </a:r>
            <a:r>
              <a:rPr lang="ja-JP" altLang="en-US" sz="1477" dirty="0"/>
              <a:t>つはプログラムを書く際に必要！</a:t>
            </a:r>
            <a:endParaRPr lang="en-US" altLang="ja-JP" sz="1477" dirty="0"/>
          </a:p>
          <a:p>
            <a:r>
              <a:rPr lang="ja-JP" altLang="en-US" sz="1477" dirty="0"/>
              <a:t>次に，チャンネル名をクリックしてチャート（図）を追加していく。</a:t>
            </a:r>
            <a:endParaRPr lang="en-US" altLang="ja-JP" sz="1477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84FC22D4-844D-D869-989E-49390F0B64AB}"/>
              </a:ext>
            </a:extLst>
          </p:cNvPr>
          <p:cNvSpPr/>
          <p:nvPr/>
        </p:nvSpPr>
        <p:spPr>
          <a:xfrm>
            <a:off x="4385132" y="3220100"/>
            <a:ext cx="567868" cy="600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984E-98A9-334F-F900-6E38BC4D9A9B}"/>
              </a:ext>
            </a:extLst>
          </p:cNvPr>
          <p:cNvSpPr/>
          <p:nvPr/>
        </p:nvSpPr>
        <p:spPr>
          <a:xfrm>
            <a:off x="1640632" y="4339193"/>
            <a:ext cx="1080120" cy="1585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53B102-83D9-2B52-4DF8-542B97750AF5}"/>
              </a:ext>
            </a:extLst>
          </p:cNvPr>
          <p:cNvSpPr txBox="1"/>
          <p:nvPr/>
        </p:nvSpPr>
        <p:spPr>
          <a:xfrm>
            <a:off x="5788030" y="4244758"/>
            <a:ext cx="344244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77" dirty="0"/>
              <a:t>※</a:t>
            </a:r>
            <a:r>
              <a:rPr lang="ja-JP" altLang="en-US" sz="1477" dirty="0"/>
              <a:t>研修後、このチャネルは削除されます。</a:t>
            </a:r>
            <a:endParaRPr lang="en-US" altLang="ja-JP" sz="1477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8060F1-1C3C-2675-FA8F-2F8840B80AF3}"/>
              </a:ext>
            </a:extLst>
          </p:cNvPr>
          <p:cNvSpPr/>
          <p:nvPr/>
        </p:nvSpPr>
        <p:spPr>
          <a:xfrm>
            <a:off x="7689304" y="3947112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AEB417-2B68-B369-5622-5BB70CD64143}"/>
              </a:ext>
            </a:extLst>
          </p:cNvPr>
          <p:cNvCxnSpPr>
            <a:cxnSpLocks/>
          </p:cNvCxnSpPr>
          <p:nvPr/>
        </p:nvCxnSpPr>
        <p:spPr>
          <a:xfrm>
            <a:off x="3186683" y="5301208"/>
            <a:ext cx="3134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E72CC40-2CDA-37D2-4983-0A6A2185DC3C}"/>
              </a:ext>
            </a:extLst>
          </p:cNvPr>
          <p:cNvCxnSpPr>
            <a:cxnSpLocks/>
          </p:cNvCxnSpPr>
          <p:nvPr/>
        </p:nvCxnSpPr>
        <p:spPr>
          <a:xfrm flipV="1">
            <a:off x="4745172" y="5301208"/>
            <a:ext cx="135820" cy="577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チャート（グラフ）の追加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F2B4C-3FBB-A9FD-2DDB-8E1CE83E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488" y="1052736"/>
            <a:ext cx="8856984" cy="19597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83D61F-A08F-C1F7-983C-70312875BE0B}"/>
              </a:ext>
            </a:extLst>
          </p:cNvPr>
          <p:cNvSpPr txBox="1"/>
          <p:nvPr/>
        </p:nvSpPr>
        <p:spPr>
          <a:xfrm>
            <a:off x="632520" y="3029085"/>
            <a:ext cx="5300705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次に，チャンネル名をクリックしてチャート（図）を追加していく。</a:t>
            </a:r>
            <a:endParaRPr lang="en-US" altLang="ja-JP" sz="1477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984E-98A9-334F-F900-6E38BC4D9A9B}"/>
              </a:ext>
            </a:extLst>
          </p:cNvPr>
          <p:cNvSpPr/>
          <p:nvPr/>
        </p:nvSpPr>
        <p:spPr>
          <a:xfrm>
            <a:off x="1640632" y="1503111"/>
            <a:ext cx="1080120" cy="1585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53B102-83D9-2B52-4DF8-542B97750AF5}"/>
              </a:ext>
            </a:extLst>
          </p:cNvPr>
          <p:cNvSpPr txBox="1"/>
          <p:nvPr/>
        </p:nvSpPr>
        <p:spPr>
          <a:xfrm>
            <a:off x="5788030" y="1408676"/>
            <a:ext cx="344244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77" dirty="0"/>
              <a:t>※</a:t>
            </a:r>
            <a:r>
              <a:rPr lang="ja-JP" altLang="en-US" sz="1477" dirty="0"/>
              <a:t>研修後、このチャネルは削除されます。</a:t>
            </a:r>
            <a:endParaRPr lang="en-US" altLang="ja-JP" sz="1477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8060F1-1C3C-2675-FA8F-2F8840B80AF3}"/>
              </a:ext>
            </a:extLst>
          </p:cNvPr>
          <p:cNvSpPr/>
          <p:nvPr/>
        </p:nvSpPr>
        <p:spPr>
          <a:xfrm>
            <a:off x="7689304" y="1111030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C7FFDE-62C3-C289-019E-2830AC03AD16}"/>
              </a:ext>
            </a:extLst>
          </p:cNvPr>
          <p:cNvSpPr/>
          <p:nvPr/>
        </p:nvSpPr>
        <p:spPr>
          <a:xfrm>
            <a:off x="704528" y="2162283"/>
            <a:ext cx="936104" cy="33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FCF5A83-FD0A-B659-EF8A-3038C95A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544" y="3602443"/>
            <a:ext cx="8006905" cy="2623496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5969C69-49F4-E287-868E-5E4EEA8CEA55}"/>
              </a:ext>
            </a:extLst>
          </p:cNvPr>
          <p:cNvCxnSpPr>
            <a:cxnSpLocks/>
          </p:cNvCxnSpPr>
          <p:nvPr/>
        </p:nvCxnSpPr>
        <p:spPr>
          <a:xfrm flipH="1" flipV="1">
            <a:off x="1640632" y="2492896"/>
            <a:ext cx="216024" cy="57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CD0551-701F-84B9-37DA-A4111C96CB73}"/>
              </a:ext>
            </a:extLst>
          </p:cNvPr>
          <p:cNvSpPr txBox="1"/>
          <p:nvPr/>
        </p:nvSpPr>
        <p:spPr>
          <a:xfrm>
            <a:off x="2122627" y="5195069"/>
            <a:ext cx="5300705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77" dirty="0"/>
              <a:t>最初は真っ白</a:t>
            </a:r>
            <a:endParaRPr lang="en-US" altLang="ja-JP" sz="1477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DE26DD7-6BE1-92CA-6CC0-7FA43423315A}"/>
              </a:ext>
            </a:extLst>
          </p:cNvPr>
          <p:cNvSpPr/>
          <p:nvPr/>
        </p:nvSpPr>
        <p:spPr>
          <a:xfrm>
            <a:off x="7833320" y="3645024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8C92EC90-93E1-BD34-BBAE-70ABF8615713}"/>
              </a:ext>
            </a:extLst>
          </p:cNvPr>
          <p:cNvSpPr/>
          <p:nvPr/>
        </p:nvSpPr>
        <p:spPr>
          <a:xfrm>
            <a:off x="5933225" y="2708920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9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チャート（グラフ）の追加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FCF5A83-FD0A-B659-EF8A-3038C95A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544" y="908720"/>
            <a:ext cx="8006905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CD0551-701F-84B9-37DA-A4111C96CB73}"/>
              </a:ext>
            </a:extLst>
          </p:cNvPr>
          <p:cNvSpPr txBox="1"/>
          <p:nvPr/>
        </p:nvSpPr>
        <p:spPr>
          <a:xfrm>
            <a:off x="4880992" y="1455007"/>
            <a:ext cx="1966277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77" dirty="0"/>
              <a:t>このマークをクリック</a:t>
            </a:r>
            <a:endParaRPr lang="en-US" altLang="ja-JP" sz="1477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DE26DD7-6BE1-92CA-6CC0-7FA43423315A}"/>
              </a:ext>
            </a:extLst>
          </p:cNvPr>
          <p:cNvSpPr/>
          <p:nvPr/>
        </p:nvSpPr>
        <p:spPr>
          <a:xfrm>
            <a:off x="7833320" y="951301"/>
            <a:ext cx="792088" cy="144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2EB4EC9-2F21-357C-FD57-67B193B64658}"/>
              </a:ext>
            </a:extLst>
          </p:cNvPr>
          <p:cNvSpPr/>
          <p:nvPr/>
        </p:nvSpPr>
        <p:spPr>
          <a:xfrm>
            <a:off x="4736976" y="885729"/>
            <a:ext cx="288032" cy="38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E99BE13-828A-E84A-D4C1-E5505898D15A}"/>
              </a:ext>
            </a:extLst>
          </p:cNvPr>
          <p:cNvCxnSpPr>
            <a:cxnSpLocks/>
          </p:cNvCxnSpPr>
          <p:nvPr/>
        </p:nvCxnSpPr>
        <p:spPr>
          <a:xfrm flipH="1" flipV="1">
            <a:off x="4970016" y="1326855"/>
            <a:ext cx="271016" cy="19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9DCD10FE-E145-9ADE-F00D-D2DA548290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545" y="3396916"/>
            <a:ext cx="3744416" cy="2575355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D622CB1-D028-472C-1EC6-820B7B97EDB3}"/>
              </a:ext>
            </a:extLst>
          </p:cNvPr>
          <p:cNvSpPr txBox="1"/>
          <p:nvPr/>
        </p:nvSpPr>
        <p:spPr>
          <a:xfrm>
            <a:off x="1208585" y="5597769"/>
            <a:ext cx="3672408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チャートの作成中という画面が出てくるので</a:t>
            </a:r>
            <a:endParaRPr lang="en-US" altLang="ja-JP" sz="1477" dirty="0"/>
          </a:p>
          <a:p>
            <a:r>
              <a:rPr lang="ja-JP" altLang="en-US" sz="1477" dirty="0"/>
              <a:t>「チャネル</a:t>
            </a:r>
            <a:r>
              <a:rPr lang="en-US" altLang="ja-JP" sz="1477" dirty="0"/>
              <a:t>/</a:t>
            </a:r>
            <a:r>
              <a:rPr lang="ja-JP" altLang="en-US" sz="1477" dirty="0"/>
              <a:t>データ設定」をクリック</a:t>
            </a:r>
            <a:endParaRPr lang="en-US" altLang="ja-JP" sz="1477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528759F-5AFB-28BC-3F28-E68F783E83E0}"/>
              </a:ext>
            </a:extLst>
          </p:cNvPr>
          <p:cNvSpPr/>
          <p:nvPr/>
        </p:nvSpPr>
        <p:spPr>
          <a:xfrm>
            <a:off x="1784648" y="4582708"/>
            <a:ext cx="1224136" cy="38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9B0FE84C-16E2-8943-14D1-E2F405F8B1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6196" y="2801710"/>
            <a:ext cx="3816423" cy="356199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64EC17-3FC7-105D-F9F7-F4C96811A9F8}"/>
              </a:ext>
            </a:extLst>
          </p:cNvPr>
          <p:cNvSpPr txBox="1"/>
          <p:nvPr/>
        </p:nvSpPr>
        <p:spPr>
          <a:xfrm>
            <a:off x="6664860" y="6393819"/>
            <a:ext cx="207095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チャート設定画面が開く</a:t>
            </a:r>
            <a:endParaRPr lang="en-US" altLang="ja-JP" sz="1477" dirty="0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F4CE4F18-BC0F-FA1E-3E14-56CB88C86300}"/>
              </a:ext>
            </a:extLst>
          </p:cNvPr>
          <p:cNvSpPr/>
          <p:nvPr/>
        </p:nvSpPr>
        <p:spPr>
          <a:xfrm>
            <a:off x="2288704" y="2117988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11D7263D-1F9F-4C3E-C6F5-2C7AA0174A1A}"/>
              </a:ext>
            </a:extLst>
          </p:cNvPr>
          <p:cNvSpPr/>
          <p:nvPr/>
        </p:nvSpPr>
        <p:spPr>
          <a:xfrm rot="16200000">
            <a:off x="4916997" y="3969106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0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チャート（グラフ）の追加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1613BA-D3E5-3828-A7BC-2B588093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431" y="1232755"/>
            <a:ext cx="4015989" cy="43924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914CDFD-F1AE-E3BF-AF84-8FB6E3CB1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2900" y="3068960"/>
            <a:ext cx="4836694" cy="2772309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95AA2FF8-7C87-06E9-CA79-8F635A309406}"/>
              </a:ext>
            </a:extLst>
          </p:cNvPr>
          <p:cNvSpPr/>
          <p:nvPr/>
        </p:nvSpPr>
        <p:spPr>
          <a:xfrm rot="16200000">
            <a:off x="4293125" y="4401107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1F480A-0580-B933-EAB7-699E08EB64D9}"/>
              </a:ext>
            </a:extLst>
          </p:cNvPr>
          <p:cNvSpPr txBox="1"/>
          <p:nvPr/>
        </p:nvSpPr>
        <p:spPr>
          <a:xfrm>
            <a:off x="4953000" y="1240823"/>
            <a:ext cx="4734586" cy="10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チャート名を記入し、チャートの種類を「折れ線グラフ」に設定</a:t>
            </a:r>
            <a:endParaRPr lang="en-US" altLang="ja-JP" sz="1477" dirty="0"/>
          </a:p>
          <a:p>
            <a:r>
              <a:rPr lang="en-US" altLang="ja-JP" sz="1477" dirty="0"/>
              <a:t>d1~d8</a:t>
            </a:r>
            <a:r>
              <a:rPr lang="ja-JP" altLang="en-US" sz="1477" dirty="0"/>
              <a:t>のラジオボックスで表示の設定</a:t>
            </a:r>
            <a:endParaRPr lang="en-US" altLang="ja-JP" sz="1477" dirty="0"/>
          </a:p>
          <a:p>
            <a:r>
              <a:rPr lang="ja-JP" altLang="en-US" sz="1477" dirty="0"/>
              <a:t>また設定画面の下部で軸の最小値と最大値を設定する</a:t>
            </a:r>
            <a:endParaRPr lang="en-US" altLang="ja-JP" sz="1477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A9BC0D-25F7-DC6C-20CB-A2B0F5EEC3A4}"/>
              </a:ext>
            </a:extLst>
          </p:cNvPr>
          <p:cNvSpPr/>
          <p:nvPr/>
        </p:nvSpPr>
        <p:spPr>
          <a:xfrm>
            <a:off x="488504" y="2132857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162654-9717-AD2C-3CBF-22DB63016673}"/>
              </a:ext>
            </a:extLst>
          </p:cNvPr>
          <p:cNvSpPr/>
          <p:nvPr/>
        </p:nvSpPr>
        <p:spPr>
          <a:xfrm>
            <a:off x="416496" y="2897422"/>
            <a:ext cx="3816424" cy="1251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C7BB74-D12C-7494-CBBD-BEBAB28935A0}"/>
              </a:ext>
            </a:extLst>
          </p:cNvPr>
          <p:cNvSpPr txBox="1"/>
          <p:nvPr/>
        </p:nvSpPr>
        <p:spPr>
          <a:xfrm>
            <a:off x="299976" y="5157192"/>
            <a:ext cx="3240360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表示件数はグラフの内容によって変更</a:t>
            </a:r>
            <a:endParaRPr lang="en-US" altLang="ja-JP" sz="1477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CB64F-E52B-477A-EC80-A36C6F8221B4}"/>
              </a:ext>
            </a:extLst>
          </p:cNvPr>
          <p:cNvSpPr txBox="1"/>
          <p:nvPr/>
        </p:nvSpPr>
        <p:spPr>
          <a:xfrm>
            <a:off x="6321152" y="2724690"/>
            <a:ext cx="297826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この逆三角マークで再設定が可能</a:t>
            </a:r>
            <a:endParaRPr lang="en-US" altLang="ja-JP" sz="1477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E3F01-08D2-287E-EBD7-D45ECAA09628}"/>
              </a:ext>
            </a:extLst>
          </p:cNvPr>
          <p:cNvSpPr/>
          <p:nvPr/>
        </p:nvSpPr>
        <p:spPr>
          <a:xfrm>
            <a:off x="6681192" y="3284984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B457B0-906E-AA12-74DE-C11B8428443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753200" y="2994388"/>
            <a:ext cx="214825" cy="290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436358F-EE4B-EAE3-ABA6-469AC59572A1}"/>
              </a:ext>
            </a:extLst>
          </p:cNvPr>
          <p:cNvCxnSpPr>
            <a:cxnSpLocks/>
          </p:cNvCxnSpPr>
          <p:nvPr/>
        </p:nvCxnSpPr>
        <p:spPr>
          <a:xfrm flipH="1" flipV="1">
            <a:off x="1280592" y="4790195"/>
            <a:ext cx="288032" cy="439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7B3254D-5CDE-606B-55FC-21ADF0717F47}"/>
              </a:ext>
            </a:extLst>
          </p:cNvPr>
          <p:cNvCxnSpPr>
            <a:cxnSpLocks/>
          </p:cNvCxnSpPr>
          <p:nvPr/>
        </p:nvCxnSpPr>
        <p:spPr>
          <a:xfrm flipV="1">
            <a:off x="2018380" y="4013548"/>
            <a:ext cx="0" cy="1214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CAAA69-A83D-5835-59C8-7E14FF6053A5}"/>
              </a:ext>
            </a:extLst>
          </p:cNvPr>
          <p:cNvCxnSpPr>
            <a:cxnSpLocks/>
          </p:cNvCxnSpPr>
          <p:nvPr/>
        </p:nvCxnSpPr>
        <p:spPr>
          <a:xfrm flipV="1">
            <a:off x="2317081" y="4013548"/>
            <a:ext cx="778174" cy="1172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7326-5B17-486B-A193-7CBC9B8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チャート（グラフ）の公開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60B51-8F9A-44F7-95A1-E16CEE2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914CDFD-F1AE-E3BF-AF84-8FB6E3CB13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025" y="1317775"/>
            <a:ext cx="4466648" cy="256020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1F480A-0580-B933-EAB7-699E08EB64D9}"/>
              </a:ext>
            </a:extLst>
          </p:cNvPr>
          <p:cNvSpPr txBox="1"/>
          <p:nvPr/>
        </p:nvSpPr>
        <p:spPr>
          <a:xfrm>
            <a:off x="6249144" y="3875820"/>
            <a:ext cx="2877930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公開ボードにチェックを入れ、</a:t>
            </a:r>
            <a:endParaRPr lang="en-US" altLang="ja-JP" sz="1477" dirty="0"/>
          </a:p>
          <a:p>
            <a:r>
              <a:rPr lang="ja-JP" altLang="en-US" sz="1477" dirty="0"/>
              <a:t>「ボード属性を設定」するをクリック</a:t>
            </a:r>
            <a:endParaRPr lang="en-US" altLang="ja-JP" sz="1477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CB64F-E52B-477A-EC80-A36C6F8221B4}"/>
              </a:ext>
            </a:extLst>
          </p:cNvPr>
          <p:cNvSpPr txBox="1"/>
          <p:nvPr/>
        </p:nvSpPr>
        <p:spPr>
          <a:xfrm>
            <a:off x="1712640" y="841175"/>
            <a:ext cx="297826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77" dirty="0"/>
              <a:t>この歯車マークで公開設定が可能</a:t>
            </a:r>
            <a:endParaRPr lang="en-US" altLang="ja-JP" sz="1477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E3F01-08D2-287E-EBD7-D45ECAA09628}"/>
              </a:ext>
            </a:extLst>
          </p:cNvPr>
          <p:cNvSpPr/>
          <p:nvPr/>
        </p:nvSpPr>
        <p:spPr>
          <a:xfrm>
            <a:off x="3286810" y="1317775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B457B0-906E-AA12-74DE-C11B8428443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24808" y="1150766"/>
            <a:ext cx="134010" cy="16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D0FAC544-75E9-63F2-E35B-4F711F314C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8758" y="1268760"/>
            <a:ext cx="4082754" cy="260706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25D520-B9FA-66AB-1016-DB15A3542206}"/>
              </a:ext>
            </a:extLst>
          </p:cNvPr>
          <p:cNvSpPr/>
          <p:nvPr/>
        </p:nvSpPr>
        <p:spPr>
          <a:xfrm>
            <a:off x="6329076" y="2196912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B382A8-BB65-91C7-95C1-1ED0FB6F068B}"/>
              </a:ext>
            </a:extLst>
          </p:cNvPr>
          <p:cNvSpPr/>
          <p:nvPr/>
        </p:nvSpPr>
        <p:spPr>
          <a:xfrm>
            <a:off x="6361278" y="3312522"/>
            <a:ext cx="833170" cy="232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33F4D46-067F-4251-3AF1-92ABBB1007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8744" y="4652807"/>
            <a:ext cx="3881578" cy="18728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B06444-D911-DB03-CB69-9076145C8AF7}"/>
              </a:ext>
            </a:extLst>
          </p:cNvPr>
          <p:cNvSpPr txBox="1"/>
          <p:nvPr/>
        </p:nvSpPr>
        <p:spPr>
          <a:xfrm>
            <a:off x="6681192" y="5167614"/>
            <a:ext cx="2805922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77" dirty="0"/>
              <a:t>Web</a:t>
            </a:r>
            <a:r>
              <a:rPr lang="ja-JP" altLang="en-US" sz="1477" dirty="0"/>
              <a:t>ページのアドレスをコピーし</a:t>
            </a:r>
            <a:endParaRPr lang="en-US" altLang="ja-JP" sz="1477" dirty="0"/>
          </a:p>
          <a:p>
            <a:r>
              <a:rPr lang="ja-JP" altLang="en-US" sz="1477" dirty="0"/>
              <a:t>共有することで、グラフの内容を共有することができる</a:t>
            </a:r>
            <a:endParaRPr lang="en-US" altLang="ja-JP" sz="1477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EB74E5C0-8B1B-D0F0-A806-1BFEBE18ED7A}"/>
              </a:ext>
            </a:extLst>
          </p:cNvPr>
          <p:cNvSpPr/>
          <p:nvPr/>
        </p:nvSpPr>
        <p:spPr>
          <a:xfrm rot="16200000">
            <a:off x="4751168" y="1993687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7A02FAD9-5BCA-A615-294C-72D2216FF60F}"/>
              </a:ext>
            </a:extLst>
          </p:cNvPr>
          <p:cNvSpPr/>
          <p:nvPr/>
        </p:nvSpPr>
        <p:spPr>
          <a:xfrm rot="2181868">
            <a:off x="5036184" y="3406491"/>
            <a:ext cx="648071" cy="1008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1564191-6CED-3142-6BC3-A9D5CA1C9A87}"/>
              </a:ext>
            </a:extLst>
          </p:cNvPr>
          <p:cNvSpPr/>
          <p:nvPr/>
        </p:nvSpPr>
        <p:spPr>
          <a:xfrm>
            <a:off x="3286810" y="4581128"/>
            <a:ext cx="13061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/>
          </a:p>
        </p:txBody>
      </p:sp>
    </p:spTree>
    <p:extLst>
      <p:ext uri="{BB962C8B-B14F-4D97-AF65-F5344CB8AC3E}">
        <p14:creationId xmlns:p14="http://schemas.microsoft.com/office/powerpoint/2010/main" val="356377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533F7-B415-4486-8D48-C1CD7D8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74" y="1"/>
            <a:ext cx="9515062" cy="684213"/>
          </a:xfrm>
        </p:spPr>
        <p:txBody>
          <a:bodyPr/>
          <a:lstStyle/>
          <a:p>
            <a:r>
              <a:rPr kumimoji="1" lang="en-US" altLang="ja-JP" dirty="0"/>
              <a:t>Ambient</a:t>
            </a:r>
            <a:r>
              <a:rPr kumimoji="1" lang="ja-JP" altLang="en-US" dirty="0"/>
              <a:t>の</a:t>
            </a:r>
            <a:r>
              <a:rPr lang="en-US" altLang="ja-JP" dirty="0"/>
              <a:t>P</a:t>
            </a:r>
            <a:r>
              <a:rPr kumimoji="1" lang="en-US" altLang="ja-JP" dirty="0"/>
              <a:t>ython</a:t>
            </a:r>
            <a:r>
              <a:rPr kumimoji="1" lang="ja-JP" altLang="en-US" dirty="0"/>
              <a:t>ライブラリ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76F9B2-FFF8-4209-860C-97B16091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D25338-9DAB-455C-AFC1-0666CEAF6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488" y="2420888"/>
            <a:ext cx="6811326" cy="62873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193631-43E1-45AD-A17C-1EC3AD1E2524}"/>
              </a:ext>
            </a:extLst>
          </p:cNvPr>
          <p:cNvSpPr txBox="1"/>
          <p:nvPr/>
        </p:nvSpPr>
        <p:spPr>
          <a:xfrm>
            <a:off x="262474" y="1741989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♦インストール</a:t>
            </a:r>
            <a:endParaRPr lang="en-US" altLang="ja-JP" sz="1600" dirty="0"/>
          </a:p>
          <a:p>
            <a:r>
              <a:rPr lang="en-US" altLang="ja-JP" sz="1600" dirty="0"/>
              <a:t>LX-Terminal</a:t>
            </a:r>
            <a:r>
              <a:rPr lang="ja-JP" altLang="en-US" sz="1600" dirty="0"/>
              <a:t>上で以下のコマンドを実行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D58F62-156D-4007-BE3C-2970C056757B}"/>
              </a:ext>
            </a:extLst>
          </p:cNvPr>
          <p:cNvSpPr txBox="1"/>
          <p:nvPr/>
        </p:nvSpPr>
        <p:spPr>
          <a:xfrm>
            <a:off x="262474" y="969944"/>
            <a:ext cx="917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Ambient</a:t>
            </a:r>
            <a:r>
              <a:rPr lang="ja-JP" altLang="en-US" sz="1600" dirty="0"/>
              <a:t>の</a:t>
            </a:r>
            <a:r>
              <a:rPr lang="en-US" altLang="ja-JP" sz="1600" dirty="0"/>
              <a:t>Python</a:t>
            </a:r>
            <a:r>
              <a:rPr lang="ja-JP" altLang="en-US" sz="1600" dirty="0"/>
              <a:t>ライブラリは</a:t>
            </a:r>
            <a:r>
              <a:rPr lang="en-US" altLang="ja-JP" sz="1600" dirty="0"/>
              <a:t>Web</a:t>
            </a:r>
            <a:r>
              <a:rPr lang="ja-JP" altLang="en-US" sz="1600" dirty="0"/>
              <a:t>上で公開されている。このライブラリをインストールすることで簡単に</a:t>
            </a:r>
            <a:r>
              <a:rPr lang="en-US" altLang="ja-JP" sz="1600" dirty="0"/>
              <a:t>Ambient</a:t>
            </a:r>
            <a:r>
              <a:rPr lang="ja-JP" altLang="en-US" sz="1600" dirty="0"/>
              <a:t>を使用することができる。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937C01-23A9-42E7-AA0B-2D22EEFD8542}"/>
              </a:ext>
            </a:extLst>
          </p:cNvPr>
          <p:cNvSpPr txBox="1"/>
          <p:nvPr/>
        </p:nvSpPr>
        <p:spPr>
          <a:xfrm>
            <a:off x="344488" y="3272779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♦ライブラリの読み込み</a:t>
            </a:r>
            <a:endParaRPr lang="en-US" altLang="ja-JP" sz="1600" dirty="0"/>
          </a:p>
          <a:p>
            <a:r>
              <a:rPr lang="ja-JP" altLang="en-US" sz="1600" dirty="0"/>
              <a:t>プログラムの先頭に記述する。</a:t>
            </a:r>
            <a:endParaRPr lang="en-US" altLang="ja-JP" sz="1600" dirty="0"/>
          </a:p>
          <a:p>
            <a:r>
              <a:rPr lang="en-US" altLang="ja-JP" sz="1600" dirty="0"/>
              <a:t>i</a:t>
            </a:r>
            <a:r>
              <a:rPr kumimoji="1" lang="en-US" altLang="ja-JP" sz="1600" dirty="0"/>
              <a:t>mport ambient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BCB927-E2F5-440E-A576-1E2BAD50ED22}"/>
              </a:ext>
            </a:extLst>
          </p:cNvPr>
          <p:cNvSpPr txBox="1"/>
          <p:nvPr/>
        </p:nvSpPr>
        <p:spPr>
          <a:xfrm>
            <a:off x="357456" y="4295942"/>
            <a:ext cx="8392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♦</a:t>
            </a:r>
            <a:r>
              <a:rPr lang="en-US" altLang="ja-JP" sz="1600" dirty="0"/>
              <a:t>Ambient</a:t>
            </a:r>
            <a:r>
              <a:rPr lang="ja-JP" altLang="en-US" sz="1600" dirty="0"/>
              <a:t>へのデータ送信</a:t>
            </a:r>
            <a:endParaRPr lang="en-US" altLang="ja-JP" sz="1600" dirty="0"/>
          </a:p>
          <a:p>
            <a:r>
              <a:rPr lang="ja-JP" altLang="en-US" sz="1600" dirty="0"/>
              <a:t>チャネル</a:t>
            </a:r>
            <a:r>
              <a:rPr lang="en-US" altLang="ja-JP" sz="1600" dirty="0"/>
              <a:t>ID</a:t>
            </a:r>
            <a:r>
              <a:rPr lang="ja-JP" altLang="en-US" sz="1600" dirty="0"/>
              <a:t>，ライトキー，リードキーを指定する。</a:t>
            </a:r>
            <a:endParaRPr lang="en-US" altLang="ja-JP" sz="1600" dirty="0"/>
          </a:p>
          <a:p>
            <a:r>
              <a:rPr lang="en-US" altLang="ja-JP" sz="1600" dirty="0" err="1"/>
              <a:t>a</a:t>
            </a:r>
            <a:r>
              <a:rPr kumimoji="1" lang="en-US" altLang="ja-JP" sz="1600" dirty="0" err="1"/>
              <a:t>mb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ambient.Ambient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チャネル</a:t>
            </a:r>
            <a:r>
              <a:rPr kumimoji="1" lang="en-US" altLang="ja-JP" sz="1600" dirty="0"/>
              <a:t>ID</a:t>
            </a:r>
            <a:r>
              <a:rPr kumimoji="1" lang="ja-JP" altLang="en-US" sz="1600" dirty="0"/>
              <a:t>，ライトキー，リードキー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 </a:t>
            </a:r>
          </a:p>
          <a:p>
            <a:r>
              <a:rPr lang="en-US" altLang="ja-JP" sz="1600" dirty="0"/>
              <a:t>send()</a:t>
            </a:r>
            <a:r>
              <a:rPr lang="ja-JP" altLang="en-US" sz="1600" dirty="0"/>
              <a:t>メソッドでデータを送信する。最大で</a:t>
            </a:r>
            <a:r>
              <a:rPr lang="en-US" altLang="ja-JP" sz="1600" dirty="0"/>
              <a:t>8</a:t>
            </a:r>
            <a:r>
              <a:rPr lang="ja-JP" altLang="en-US" sz="1600" dirty="0"/>
              <a:t>個までのデータを送信できる。</a:t>
            </a:r>
            <a:endParaRPr lang="en-US" altLang="ja-JP" sz="1600" dirty="0"/>
          </a:p>
          <a:p>
            <a:r>
              <a:rPr kumimoji="1" lang="en-US" altLang="ja-JP" sz="1600" dirty="0"/>
              <a:t>response = </a:t>
            </a:r>
            <a:r>
              <a:rPr kumimoji="1" lang="en-US" altLang="ja-JP" sz="1600" dirty="0" err="1"/>
              <a:t>amb.send</a:t>
            </a:r>
            <a:r>
              <a:rPr kumimoji="1" lang="en-US" altLang="ja-JP" sz="1600" dirty="0"/>
              <a:t>({‘d1’ : </a:t>
            </a:r>
            <a:r>
              <a:rPr kumimoji="1" lang="ja-JP" altLang="en-US" sz="1600" dirty="0"/>
              <a:t>数値， </a:t>
            </a:r>
            <a:r>
              <a:rPr kumimoji="1" lang="en-US" altLang="ja-JP" sz="1600" dirty="0"/>
              <a:t>‘d2’ : </a:t>
            </a:r>
            <a:r>
              <a:rPr kumimoji="1" lang="ja-JP" altLang="en-US" sz="1600" dirty="0"/>
              <a:t>数値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　・・・</a:t>
            </a:r>
            <a:r>
              <a:rPr kumimoji="1" lang="en-US" altLang="ja-JP" sz="1600" dirty="0"/>
              <a:t>,’d8’ : </a:t>
            </a:r>
            <a:r>
              <a:rPr kumimoji="1" lang="ja-JP" altLang="en-US" sz="1600" dirty="0"/>
              <a:t>数値</a:t>
            </a:r>
            <a:r>
              <a:rPr kumimoji="1" lang="en-US" altLang="ja-JP" sz="1600" dirty="0"/>
              <a:t>})</a:t>
            </a:r>
            <a:endParaRPr kumimoji="1" lang="ja-JP" altLang="en-US" sz="16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DCD86-576E-D831-7B52-8697F2792E7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40632" y="2852936"/>
            <a:ext cx="1728192" cy="5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14C52C-EC25-290B-AF22-BBA48202E7F2}"/>
              </a:ext>
            </a:extLst>
          </p:cNvPr>
          <p:cNvSpPr txBox="1"/>
          <p:nvPr/>
        </p:nvSpPr>
        <p:spPr>
          <a:xfrm>
            <a:off x="3368824" y="3219213"/>
            <a:ext cx="417646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</a:t>
            </a:r>
            <a:r>
              <a:rPr kumimoji="1" lang="en-US" altLang="ja-JP" sz="1400" dirty="0"/>
              <a:t>pip</a:t>
            </a:r>
            <a:r>
              <a:rPr kumimoji="1" lang="ja-JP" altLang="en-US" sz="1400" dirty="0"/>
              <a:t>」を</a:t>
            </a:r>
            <a:r>
              <a:rPr lang="ja-JP" altLang="en-US" sz="1400" dirty="0"/>
              <a:t>「</a:t>
            </a:r>
            <a:r>
              <a:rPr kumimoji="1" lang="en-US" altLang="ja-JP" sz="1400" dirty="0"/>
              <a:t>pip3</a:t>
            </a:r>
            <a:r>
              <a:rPr kumimoji="1" lang="ja-JP" altLang="en-US" sz="1400" dirty="0"/>
              <a:t>」</a:t>
            </a:r>
            <a:r>
              <a:rPr lang="ja-JP" altLang="en-US" sz="1400" dirty="0"/>
              <a:t>とした</a:t>
            </a:r>
            <a:r>
              <a:rPr kumimoji="1" lang="ja-JP" altLang="en-US" sz="1400" dirty="0"/>
              <a:t>場合も実行しておいたほうが良い</a:t>
            </a:r>
          </a:p>
        </p:txBody>
      </p:sp>
    </p:spTree>
    <p:extLst>
      <p:ext uri="{BB962C8B-B14F-4D97-AF65-F5344CB8AC3E}">
        <p14:creationId xmlns:p14="http://schemas.microsoft.com/office/powerpoint/2010/main" val="194637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533F7-B415-4486-8D48-C1CD7D8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9" y="20802"/>
            <a:ext cx="9154252" cy="631581"/>
          </a:xfrm>
        </p:spPr>
        <p:txBody>
          <a:bodyPr/>
          <a:lstStyle/>
          <a:p>
            <a:r>
              <a:rPr kumimoji="1" lang="ja-JP" altLang="en-US" sz="3200" dirty="0"/>
              <a:t>温度データを</a:t>
            </a:r>
            <a:r>
              <a:rPr kumimoji="1" lang="en-US" altLang="ja-JP" sz="3200" dirty="0"/>
              <a:t>60</a:t>
            </a:r>
            <a:r>
              <a:rPr kumimoji="1" lang="ja-JP" altLang="en-US" sz="3200" dirty="0"/>
              <a:t>秒間隔でアップロードするプログラム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76F9B2-FFF8-4209-860C-97B16091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202220D-CB0E-D503-2D6C-E8E5B13649BA}"/>
              </a:ext>
            </a:extLst>
          </p:cNvPr>
          <p:cNvSpPr txBox="1"/>
          <p:nvPr/>
        </p:nvSpPr>
        <p:spPr>
          <a:xfrm>
            <a:off x="272479" y="860803"/>
            <a:ext cx="2202788" cy="307777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/>
              <a:t>adt7410_ambient.py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A998A60-A166-1474-EB32-8AC8E91BF2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479" y="1168580"/>
            <a:ext cx="3960441" cy="22341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E63B635-BB3B-EE52-B14C-7E2A9E42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272479" y="3647953"/>
            <a:ext cx="6192688" cy="2794751"/>
          </a:xfrm>
          <a:prstGeom prst="rect">
            <a:avLst/>
          </a:prstGeom>
        </p:spPr>
      </p:pic>
      <p:sp>
        <p:nvSpPr>
          <p:cNvPr id="3" name="右中かっこ 2">
            <a:extLst>
              <a:ext uri="{FF2B5EF4-FFF2-40B4-BE49-F238E27FC236}">
                <a16:creationId xmlns:a16="http://schemas.microsoft.com/office/drawing/2014/main" id="{A4A4AA75-07FD-B29F-A2E6-F30921A6063D}"/>
              </a:ext>
            </a:extLst>
          </p:cNvPr>
          <p:cNvSpPr/>
          <p:nvPr/>
        </p:nvSpPr>
        <p:spPr>
          <a:xfrm>
            <a:off x="4382818" y="1219118"/>
            <a:ext cx="288032" cy="631581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B5EF2-F089-EB13-4BC1-B133A5B413B7}"/>
              </a:ext>
            </a:extLst>
          </p:cNvPr>
          <p:cNvSpPr txBox="1"/>
          <p:nvPr/>
        </p:nvSpPr>
        <p:spPr>
          <a:xfrm>
            <a:off x="4787239" y="121911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インポートの一覧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import ambient</a:t>
            </a:r>
            <a:r>
              <a:rPr lang="ja-JP" altLang="en-US" dirty="0"/>
              <a:t>」を追加</a:t>
            </a:r>
            <a:endParaRPr kumimoji="1"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405298C-4246-606E-71D1-6C147754ECFC}"/>
              </a:ext>
            </a:extLst>
          </p:cNvPr>
          <p:cNvSpPr/>
          <p:nvPr/>
        </p:nvSpPr>
        <p:spPr>
          <a:xfrm>
            <a:off x="4382818" y="1969876"/>
            <a:ext cx="288032" cy="631581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471C1B-FCC3-4116-0875-BA4E122A2703}"/>
              </a:ext>
            </a:extLst>
          </p:cNvPr>
          <p:cNvSpPr txBox="1"/>
          <p:nvPr/>
        </p:nvSpPr>
        <p:spPr>
          <a:xfrm>
            <a:off x="4787239" y="19707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Ambient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やキーをここに入れる</a:t>
            </a:r>
            <a:endParaRPr kumimoji="1" lang="en-US" altLang="ja-JP" dirty="0"/>
          </a:p>
          <a:p>
            <a:r>
              <a:rPr lang="ja-JP" altLang="en-US" dirty="0"/>
              <a:t>自分で作成した場合は適宜変更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2BCEC-2211-42E4-D77D-719BAF42D33E}"/>
              </a:ext>
            </a:extLst>
          </p:cNvPr>
          <p:cNvSpPr txBox="1"/>
          <p:nvPr/>
        </p:nvSpPr>
        <p:spPr>
          <a:xfrm>
            <a:off x="6753200" y="4077072"/>
            <a:ext cx="31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Ambient</a:t>
            </a:r>
            <a:r>
              <a:rPr lang="ja-JP" altLang="en-US" sz="1800" dirty="0"/>
              <a:t>に必要なプログラムを「</a:t>
            </a:r>
            <a:r>
              <a:rPr lang="en-US" altLang="ja-JP" sz="1800" dirty="0" err="1"/>
              <a:t>amb</a:t>
            </a:r>
            <a:r>
              <a:rPr lang="ja-JP" altLang="en-US" sz="1800" dirty="0"/>
              <a:t>」に集約＆設定。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566A57-AA80-9A22-D992-3E6B5914993A}"/>
              </a:ext>
            </a:extLst>
          </p:cNvPr>
          <p:cNvCxnSpPr>
            <a:stCxn id="8" idx="1"/>
          </p:cNvCxnSpPr>
          <p:nvPr/>
        </p:nvCxnSpPr>
        <p:spPr>
          <a:xfrm flipH="1">
            <a:off x="5817096" y="4400238"/>
            <a:ext cx="936104" cy="18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A92D80-77FD-EC34-F2AA-7446E2FC3524}"/>
              </a:ext>
            </a:extLst>
          </p:cNvPr>
          <p:cNvSpPr txBox="1"/>
          <p:nvPr/>
        </p:nvSpPr>
        <p:spPr>
          <a:xfrm>
            <a:off x="6753200" y="5046569"/>
            <a:ext cx="31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得た温度データを</a:t>
            </a:r>
            <a:r>
              <a:rPr lang="en-US" altLang="ja-JP" sz="1800" dirty="0" err="1"/>
              <a:t>amb.send</a:t>
            </a:r>
            <a:r>
              <a:rPr lang="ja-JP" altLang="en-US" sz="1800" dirty="0"/>
              <a:t>で</a:t>
            </a:r>
            <a:endParaRPr lang="en-US" altLang="ja-JP" sz="1800" dirty="0"/>
          </a:p>
          <a:p>
            <a:r>
              <a:rPr kumimoji="1" lang="en-US" altLang="ja-JP" dirty="0"/>
              <a:t>Ambient</a:t>
            </a:r>
            <a:r>
              <a:rPr kumimoji="1" lang="ja-JP" altLang="en-US" dirty="0"/>
              <a:t>に送信する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4C8D4B3-7E97-B1DD-1ADD-3C49D8D49082}"/>
              </a:ext>
            </a:extLst>
          </p:cNvPr>
          <p:cNvCxnSpPr>
            <a:cxnSpLocks/>
          </p:cNvCxnSpPr>
          <p:nvPr/>
        </p:nvCxnSpPr>
        <p:spPr>
          <a:xfrm flipH="1">
            <a:off x="4382818" y="5394645"/>
            <a:ext cx="23703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1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52FFB-3DBB-18AE-ADC3-F0EFCAD4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データ転送後の</a:t>
            </a:r>
            <a:r>
              <a:rPr lang="en-US" altLang="ja-JP" dirty="0"/>
              <a:t>Ambient</a:t>
            </a:r>
            <a:r>
              <a:rPr lang="ja-JP" altLang="en-US" dirty="0"/>
              <a:t>の様子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693AE4E6-53EB-E208-BE09-D5B52DB0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616" y="1196752"/>
            <a:ext cx="6508895" cy="453650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4FD96A-748D-C7EB-6990-98509B23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BAAC50-475E-6345-5617-B727B5155FF8}"/>
              </a:ext>
            </a:extLst>
          </p:cNvPr>
          <p:cNvSpPr txBox="1"/>
          <p:nvPr/>
        </p:nvSpPr>
        <p:spPr>
          <a:xfrm>
            <a:off x="2864768" y="57332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データ送信後のグラフの様子</a:t>
            </a:r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7A587DE4-10B1-9A88-53FD-A6A37A9B797E}"/>
              </a:ext>
            </a:extLst>
          </p:cNvPr>
          <p:cNvSpPr txBox="1">
            <a:spLocks/>
          </p:cNvSpPr>
          <p:nvPr/>
        </p:nvSpPr>
        <p:spPr>
          <a:xfrm>
            <a:off x="8625408" y="6381328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7FE76-0E27-CB80-DB64-904222F2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B1838-6DBE-E719-90DE-6DE101CC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41" y="980728"/>
            <a:ext cx="3175983" cy="29964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センシングをしたい</a:t>
            </a:r>
            <a:endParaRPr kumimoji="1" lang="en-US" altLang="ja-JP" dirty="0"/>
          </a:p>
          <a:p>
            <a:pPr lvl="1"/>
            <a:r>
              <a:rPr lang="ja-JP" altLang="en-US" dirty="0"/>
              <a:t>温度</a:t>
            </a:r>
            <a:endParaRPr lang="en-US" altLang="ja-JP" dirty="0"/>
          </a:p>
          <a:p>
            <a:pPr lvl="1"/>
            <a:r>
              <a:rPr kumimoji="1" lang="ja-JP" altLang="en-US" dirty="0"/>
              <a:t>湿度</a:t>
            </a:r>
            <a:endParaRPr kumimoji="1" lang="en-US" altLang="ja-JP" dirty="0"/>
          </a:p>
          <a:p>
            <a:pPr lvl="1"/>
            <a:r>
              <a:rPr lang="ja-JP" altLang="en-US" dirty="0"/>
              <a:t>照度</a:t>
            </a:r>
            <a:endParaRPr lang="en-US" altLang="ja-JP" dirty="0"/>
          </a:p>
          <a:p>
            <a:pPr lvl="1"/>
            <a:r>
              <a:rPr kumimoji="1" lang="ja-JP" altLang="en-US" dirty="0"/>
              <a:t>距離</a:t>
            </a:r>
            <a:endParaRPr kumimoji="1" lang="en-US" altLang="ja-JP" dirty="0"/>
          </a:p>
          <a:p>
            <a:pPr lvl="1"/>
            <a:r>
              <a:rPr lang="ja-JP" altLang="en-US" dirty="0"/>
              <a:t>角度など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0BE66-5345-DDA3-3A84-AB31A598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923CC7F-4E52-1882-B593-8792D2F533E9}"/>
              </a:ext>
            </a:extLst>
          </p:cNvPr>
          <p:cNvSpPr txBox="1">
            <a:spLocks/>
          </p:cNvSpPr>
          <p:nvPr/>
        </p:nvSpPr>
        <p:spPr bwMode="auto">
          <a:xfrm>
            <a:off x="4664968" y="980728"/>
            <a:ext cx="4536504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8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8901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477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0021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dirty="0"/>
              <a:t>センサを探す</a:t>
            </a:r>
            <a:endParaRPr lang="en-US" altLang="ja-JP" dirty="0"/>
          </a:p>
          <a:p>
            <a:pPr marL="0" indent="0">
              <a:buFont typeface="Arial" charset="0"/>
              <a:buNone/>
            </a:pPr>
            <a:r>
              <a:rPr lang="ja-JP" altLang="en-US" sz="2000" dirty="0"/>
              <a:t>　　例）温度⇒</a:t>
            </a:r>
            <a:r>
              <a:rPr lang="en-US" altLang="ja-JP" sz="2000" dirty="0"/>
              <a:t>(ADT7410)</a:t>
            </a:r>
          </a:p>
          <a:p>
            <a:pPr marL="0" indent="0">
              <a:buFont typeface="Arial" charset="0"/>
              <a:buNone/>
            </a:pPr>
            <a:r>
              <a:rPr lang="ja-JP" altLang="en-US" dirty="0"/>
              <a:t>・見るべき内容</a:t>
            </a:r>
            <a:endParaRPr lang="en-US" altLang="ja-JP" dirty="0"/>
          </a:p>
          <a:p>
            <a:pPr lvl="1"/>
            <a:r>
              <a:rPr lang="ja-JP" altLang="en-US" dirty="0"/>
              <a:t>測定したい範囲か</a:t>
            </a:r>
            <a:endParaRPr lang="en-US" altLang="ja-JP" dirty="0"/>
          </a:p>
          <a:p>
            <a:pPr lvl="1"/>
            <a:r>
              <a:rPr lang="ja-JP" altLang="en-US" dirty="0"/>
              <a:t>通信方法は何か</a:t>
            </a:r>
            <a:endParaRPr lang="en-US" altLang="ja-JP" dirty="0"/>
          </a:p>
          <a:p>
            <a:pPr lvl="2"/>
            <a:r>
              <a:rPr lang="ja-JP" altLang="en-US" dirty="0"/>
              <a:t>アナログ</a:t>
            </a:r>
            <a:endParaRPr lang="en-US" altLang="ja-JP" dirty="0"/>
          </a:p>
          <a:p>
            <a:pPr lvl="2"/>
            <a:r>
              <a:rPr lang="en-US" altLang="ja-JP" dirty="0"/>
              <a:t>SPI</a:t>
            </a:r>
            <a:r>
              <a:rPr lang="ja-JP" altLang="en-US" dirty="0"/>
              <a:t>通信</a:t>
            </a:r>
            <a:endParaRPr lang="en-US" altLang="ja-JP" dirty="0"/>
          </a:p>
          <a:p>
            <a:pPr lvl="2"/>
            <a:r>
              <a:rPr lang="en-US" altLang="ja-JP" b="1" dirty="0">
                <a:solidFill>
                  <a:srgbClr val="00B050"/>
                </a:solidFill>
              </a:rPr>
              <a:t>I2C</a:t>
            </a:r>
            <a:r>
              <a:rPr lang="ja-JP" altLang="en-US" b="1" dirty="0">
                <a:solidFill>
                  <a:srgbClr val="00B050"/>
                </a:solidFill>
              </a:rPr>
              <a:t>通信</a:t>
            </a:r>
            <a:endParaRPr lang="en-US" altLang="ja-JP" b="1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ネットにサンプルプログラムはあるか</a:t>
            </a:r>
            <a:br>
              <a:rPr lang="en-US" altLang="ja-JP" dirty="0"/>
            </a:br>
            <a:r>
              <a:rPr lang="ja-JP" altLang="en-US" sz="1800" dirty="0"/>
              <a:t>例）　「ラズパイ　</a:t>
            </a:r>
            <a:r>
              <a:rPr lang="en-US" altLang="ja-JP" sz="1800" dirty="0"/>
              <a:t>ADT7410</a:t>
            </a:r>
            <a:r>
              <a:rPr lang="ja-JP" altLang="en-US" sz="1800" dirty="0"/>
              <a:t>」検索</a:t>
            </a:r>
            <a:endParaRPr lang="en-US" altLang="ja-JP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D0CA97B-1A6B-CB6B-C24D-34403D4C66AC}"/>
              </a:ext>
            </a:extLst>
          </p:cNvPr>
          <p:cNvSpPr/>
          <p:nvPr/>
        </p:nvSpPr>
        <p:spPr>
          <a:xfrm>
            <a:off x="3584848" y="2348880"/>
            <a:ext cx="1080120" cy="5040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8F7273-BBFB-0545-F617-6ED92A3FD176}"/>
              </a:ext>
            </a:extLst>
          </p:cNvPr>
          <p:cNvSpPr txBox="1"/>
          <p:nvPr/>
        </p:nvSpPr>
        <p:spPr>
          <a:xfrm>
            <a:off x="3080792" y="5934669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今回は</a:t>
            </a:r>
            <a:r>
              <a:rPr kumimoji="1" lang="en-US" altLang="ja-JP" dirty="0"/>
              <a:t>I2C</a:t>
            </a:r>
            <a:r>
              <a:rPr kumimoji="1" lang="ja-JP" altLang="en-US" dirty="0"/>
              <a:t>通信の話からスタート</a:t>
            </a:r>
            <a:endParaRPr kumimoji="1" lang="en-US" altLang="ja-JP" dirty="0"/>
          </a:p>
          <a:p>
            <a:r>
              <a:rPr lang="ja-JP" altLang="en-US" dirty="0"/>
              <a:t>アナログ入力、</a:t>
            </a:r>
            <a:r>
              <a:rPr lang="en-US" altLang="ja-JP" dirty="0"/>
              <a:t>SPI</a:t>
            </a:r>
            <a:r>
              <a:rPr lang="ja-JP" altLang="en-US" dirty="0"/>
              <a:t>通信、</a:t>
            </a:r>
            <a:r>
              <a:rPr lang="en-US" altLang="ja-JP" dirty="0"/>
              <a:t>I2C</a:t>
            </a:r>
            <a:r>
              <a:rPr lang="ja-JP" altLang="en-US" dirty="0"/>
              <a:t>通信ができれば、だいたいのセンサに対応可能</a:t>
            </a:r>
            <a:endParaRPr kumimoji="1" lang="ja-JP" altLang="en-US" dirty="0"/>
          </a:p>
        </p:txBody>
      </p:sp>
      <p:sp>
        <p:nvSpPr>
          <p:cNvPr id="9" name="スライド番号プレースホルダー 3">
            <a:extLst>
              <a:ext uri="{FF2B5EF4-FFF2-40B4-BE49-F238E27FC236}">
                <a16:creationId xmlns:a16="http://schemas.microsoft.com/office/drawing/2014/main" id="{BE7250E8-9017-2A42-9C3C-E2040AA3490A}"/>
              </a:ext>
            </a:extLst>
          </p:cNvPr>
          <p:cNvSpPr txBox="1">
            <a:spLocks/>
          </p:cNvSpPr>
          <p:nvPr/>
        </p:nvSpPr>
        <p:spPr>
          <a:xfrm>
            <a:off x="8750300" y="6492874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9D107-A2C0-4351-B7F3-506C76C8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</a:t>
            </a:r>
            <a:r>
              <a:rPr kumimoji="1" lang="ja-JP" altLang="en-US" dirty="0"/>
              <a:t>通信とは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D7F38-BB04-4E88-A4AB-9E99C81D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673AEB-BE4A-4B5A-AD5B-ED58F5BAC71F}"/>
              </a:ext>
            </a:extLst>
          </p:cNvPr>
          <p:cNvSpPr txBox="1"/>
          <p:nvPr/>
        </p:nvSpPr>
        <p:spPr>
          <a:xfrm>
            <a:off x="262474" y="908720"/>
            <a:ext cx="9227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I2C</a:t>
            </a:r>
            <a:r>
              <a:rPr kumimoji="1" lang="ja-JP" altLang="en-US" sz="1600" dirty="0"/>
              <a:t>通信</a:t>
            </a:r>
            <a:endParaRPr kumimoji="1" lang="en-US" altLang="ja-JP" sz="1600" dirty="0"/>
          </a:p>
          <a:p>
            <a:r>
              <a:rPr kumimoji="1" lang="ja-JP" altLang="en-US" sz="1600" dirty="0"/>
              <a:t>スレーブ（制御される側）毎に固有に割り振られている番号（</a:t>
            </a:r>
            <a:r>
              <a:rPr kumimoji="1" lang="ja-JP" altLang="en-US" sz="1600" dirty="0">
                <a:solidFill>
                  <a:srgbClr val="FF0000"/>
                </a:solidFill>
              </a:rPr>
              <a:t>スレーブアドレス</a:t>
            </a:r>
            <a:r>
              <a:rPr kumimoji="1" lang="ja-JP" altLang="en-US" sz="1600" dirty="0"/>
              <a:t>）を使用して，</a:t>
            </a:r>
            <a:r>
              <a:rPr lang="ja-JP" altLang="en-US" sz="1600" dirty="0"/>
              <a:t>「</a:t>
            </a:r>
            <a:r>
              <a:rPr lang="en-US" altLang="ja-JP" sz="1600" dirty="0"/>
              <a:t>SCL</a:t>
            </a:r>
            <a:r>
              <a:rPr lang="ja-JP" altLang="en-US" sz="1600" dirty="0"/>
              <a:t>」と「</a:t>
            </a:r>
            <a:r>
              <a:rPr lang="en-US" altLang="ja-JP" sz="1600" dirty="0"/>
              <a:t>SDA</a:t>
            </a:r>
            <a:r>
              <a:rPr lang="ja-JP" altLang="en-US" sz="1600" dirty="0"/>
              <a:t>」と呼ばれる</a:t>
            </a:r>
            <a:r>
              <a:rPr lang="en-US" altLang="ja-JP" sz="1600" dirty="0"/>
              <a:t>2</a:t>
            </a:r>
            <a:r>
              <a:rPr lang="ja-JP" altLang="en-US" sz="1600" dirty="0"/>
              <a:t>本の信号線のみで通信を行う方法。</a:t>
            </a:r>
            <a:endParaRPr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スレーブアドレスはバスアドレスと呼ばれる場合もある。</a:t>
            </a:r>
            <a:endParaRPr lang="en-US" altLang="ja-JP" sz="1600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BC2C07E-BB5F-4666-8051-D1CEFFF3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24499"/>
              </p:ext>
            </p:extLst>
          </p:nvPr>
        </p:nvGraphicFramePr>
        <p:xfrm>
          <a:off x="369646" y="2245564"/>
          <a:ext cx="396044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01151267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197613364"/>
                    </a:ext>
                  </a:extLst>
                </a:gridCol>
              </a:tblGrid>
              <a:tr h="2406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SCL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Serial Clock</a:t>
                      </a:r>
                      <a:r>
                        <a:rPr kumimoji="1" lang="ja-JP" altLang="en-US" sz="1400" dirty="0"/>
                        <a:t>の略で，クロック信号として使用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84820"/>
                  </a:ext>
                </a:extLst>
              </a:tr>
              <a:tr h="223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SDA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Serial Data</a:t>
                      </a:r>
                      <a:r>
                        <a:rPr kumimoji="1" lang="ja-JP" altLang="en-US" sz="1400" dirty="0"/>
                        <a:t>の略で，データ信号として使用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604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E8BC66-38A2-4580-BE54-93E98E118DEA}"/>
              </a:ext>
            </a:extLst>
          </p:cNvPr>
          <p:cNvSpPr txBox="1"/>
          <p:nvPr/>
        </p:nvSpPr>
        <p:spPr>
          <a:xfrm>
            <a:off x="303645" y="3291101"/>
            <a:ext cx="51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SPI</a:t>
            </a:r>
            <a:r>
              <a:rPr kumimoji="1" lang="ja-JP" altLang="en-US" sz="1400" b="1" u="sng" dirty="0"/>
              <a:t>通信と同じところ</a:t>
            </a:r>
            <a:endParaRPr kumimoji="1" lang="en-US" altLang="ja-JP" sz="1400" b="1" u="sng" dirty="0"/>
          </a:p>
          <a:p>
            <a:r>
              <a:rPr lang="ja-JP" altLang="en-US" sz="1400" dirty="0"/>
              <a:t>・データ信号線（</a:t>
            </a:r>
            <a:r>
              <a:rPr lang="en-US" altLang="ja-JP" sz="1400" dirty="0"/>
              <a:t>SDA</a:t>
            </a:r>
            <a:r>
              <a:rPr lang="ja-JP" altLang="en-US" sz="1400" dirty="0"/>
              <a:t>）に送りたいデータ（</a:t>
            </a:r>
            <a:r>
              <a:rPr lang="en-US" altLang="ja-JP" sz="1400" dirty="0"/>
              <a:t>0</a:t>
            </a:r>
            <a:r>
              <a:rPr lang="ja-JP" altLang="en-US" sz="1400" dirty="0"/>
              <a:t>か</a:t>
            </a:r>
            <a:r>
              <a:rPr lang="en-US" altLang="ja-JP" sz="1400" dirty="0"/>
              <a:t>1</a:t>
            </a:r>
            <a:r>
              <a:rPr lang="ja-JP" altLang="en-US" sz="1400" dirty="0"/>
              <a:t>）をセットした後に，</a:t>
            </a:r>
            <a:br>
              <a:rPr lang="en-US" altLang="ja-JP" sz="1400" dirty="0"/>
            </a:br>
            <a:r>
              <a:rPr lang="ja-JP" altLang="en-US" sz="1400" dirty="0"/>
              <a:t>クロック信号（</a:t>
            </a:r>
            <a:r>
              <a:rPr lang="en-US" altLang="ja-JP" sz="1400" dirty="0"/>
              <a:t>SCL</a:t>
            </a:r>
            <a:r>
              <a:rPr lang="ja-JP" altLang="en-US" sz="1400" dirty="0"/>
              <a:t>）を変化させてデータを読むタイミングを知らせる。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b="1" u="sng" dirty="0"/>
              <a:t>SPI</a:t>
            </a:r>
            <a:r>
              <a:rPr lang="ja-JP" altLang="en-US" sz="1400" b="1" u="sng" dirty="0"/>
              <a:t>通信と異なるところ</a:t>
            </a:r>
            <a:endParaRPr lang="en-US" altLang="ja-JP" sz="1400" b="1" u="sng" dirty="0"/>
          </a:p>
          <a:p>
            <a:r>
              <a:rPr lang="ja-JP" altLang="en-US" sz="1400" dirty="0"/>
              <a:t>・スレーブを選択するチップセレクト（</a:t>
            </a:r>
            <a:r>
              <a:rPr lang="en-US" altLang="ja-JP" sz="1400" dirty="0"/>
              <a:t>CS</a:t>
            </a:r>
            <a:r>
              <a:rPr lang="ja-JP" altLang="en-US" sz="1400" dirty="0"/>
              <a:t>）信号がなく，スレーブ</a:t>
            </a:r>
            <a:br>
              <a:rPr lang="en-US" altLang="ja-JP" sz="1400" dirty="0"/>
            </a:br>
            <a:r>
              <a:rPr lang="ja-JP" altLang="en-US" sz="1400" dirty="0"/>
              <a:t>アドレスを使用して通信相手を指定する。</a:t>
            </a:r>
            <a:endParaRPr lang="en-US" altLang="ja-JP" sz="1400" dirty="0"/>
          </a:p>
          <a:p>
            <a:r>
              <a:rPr lang="ja-JP" altLang="en-US" sz="1400" dirty="0"/>
              <a:t>・クロック信号線とデータ信号線にスレーブを複数接続可能。</a:t>
            </a:r>
            <a:endParaRPr lang="en-US" altLang="ja-JP" sz="1400" dirty="0"/>
          </a:p>
          <a:p>
            <a:r>
              <a:rPr lang="ja-JP" altLang="en-US" sz="1400" dirty="0"/>
              <a:t>⇒</a:t>
            </a:r>
            <a:r>
              <a:rPr lang="ja-JP" altLang="en-US" sz="1400" b="1" dirty="0"/>
              <a:t>アドレスが異なれば、同じ線で複数のデバイスに接続できる</a:t>
            </a:r>
            <a:endParaRPr lang="en-US" altLang="ja-JP" sz="1400" b="1" dirty="0"/>
          </a:p>
          <a:p>
            <a:endParaRPr lang="en-US" altLang="ja-JP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B4A7F0-2973-4500-8171-211143D5349C}"/>
              </a:ext>
            </a:extLst>
          </p:cNvPr>
          <p:cNvSpPr txBox="1"/>
          <p:nvPr/>
        </p:nvSpPr>
        <p:spPr>
          <a:xfrm>
            <a:off x="2396941" y="6473010"/>
            <a:ext cx="489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I2C</a:t>
            </a:r>
            <a:r>
              <a:rPr kumimoji="1" lang="ja-JP" altLang="en-US" sz="1400" dirty="0"/>
              <a:t>参考ページ：</a:t>
            </a:r>
            <a:r>
              <a:rPr lang="en-US" altLang="ja-JP" sz="1400" dirty="0"/>
              <a:t>https://tool-lab.com/make/pic-practice-36/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9673AF-C2BC-407B-85C2-9DBAE163EB66}"/>
              </a:ext>
            </a:extLst>
          </p:cNvPr>
          <p:cNvSpPr txBox="1"/>
          <p:nvPr/>
        </p:nvSpPr>
        <p:spPr>
          <a:xfrm>
            <a:off x="369140" y="5780003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通信の詳細は参考資料参照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8A2893B-A453-493D-B1EC-818311CC33CF}"/>
              </a:ext>
            </a:extLst>
          </p:cNvPr>
          <p:cNvGrpSpPr/>
          <p:nvPr/>
        </p:nvGrpSpPr>
        <p:grpSpPr>
          <a:xfrm>
            <a:off x="5386523" y="2216712"/>
            <a:ext cx="4222229" cy="2739361"/>
            <a:chOff x="5102634" y="1221421"/>
            <a:chExt cx="4222229" cy="2739361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8B0120A-DA58-403D-8308-DD1C2660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5567" y="1268079"/>
              <a:ext cx="1008112" cy="1166683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B695573-A2F4-4FA3-9940-FD68408877E1}"/>
                </a:ext>
              </a:extLst>
            </p:cNvPr>
            <p:cNvSpPr/>
            <p:nvPr/>
          </p:nvSpPr>
          <p:spPr>
            <a:xfrm>
              <a:off x="5219785" y="1221421"/>
              <a:ext cx="1173375" cy="12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7DEEB82-8EF6-4D74-A83C-00AB519C10EC}"/>
                </a:ext>
              </a:extLst>
            </p:cNvPr>
            <p:cNvCxnSpPr/>
            <p:nvPr/>
          </p:nvCxnSpPr>
          <p:spPr>
            <a:xfrm>
              <a:off x="6393160" y="1623582"/>
              <a:ext cx="26642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DB54262-DC1C-4F21-A79F-744D3F8E0378}"/>
                </a:ext>
              </a:extLst>
            </p:cNvPr>
            <p:cNvCxnSpPr/>
            <p:nvPr/>
          </p:nvCxnSpPr>
          <p:spPr>
            <a:xfrm>
              <a:off x="6393160" y="2199646"/>
              <a:ext cx="26642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D0D43DB-C0C9-4BDA-9852-CA29D1F5669A}"/>
                </a:ext>
              </a:extLst>
            </p:cNvPr>
            <p:cNvSpPr txBox="1"/>
            <p:nvPr/>
          </p:nvSpPr>
          <p:spPr>
            <a:xfrm>
              <a:off x="8604783" y="1360877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400" dirty="0"/>
                <a:t>SDA</a:t>
              </a:r>
              <a:endParaRPr kumimoji="1" lang="ja-JP" altLang="en-US" sz="14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5D19274-B3DC-4676-B703-EBF840BF4EAB}"/>
                </a:ext>
              </a:extLst>
            </p:cNvPr>
            <p:cNvSpPr txBox="1"/>
            <p:nvPr/>
          </p:nvSpPr>
          <p:spPr>
            <a:xfrm>
              <a:off x="8600027" y="192127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400" dirty="0"/>
                <a:t>SCL</a:t>
              </a:r>
              <a:endParaRPr kumimoji="1" lang="ja-JP" altLang="en-US" sz="1400" dirty="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873F8D2-D7B8-4998-98FE-99574C1C6280}"/>
                </a:ext>
              </a:extLst>
            </p:cNvPr>
            <p:cNvCxnSpPr/>
            <p:nvPr/>
          </p:nvCxnSpPr>
          <p:spPr>
            <a:xfrm>
              <a:off x="7258948" y="1587710"/>
              <a:ext cx="0" cy="118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5891FA8-7597-4373-A9AB-9F9A165C0750}"/>
                </a:ext>
              </a:extLst>
            </p:cNvPr>
            <p:cNvSpPr/>
            <p:nvPr/>
          </p:nvSpPr>
          <p:spPr>
            <a:xfrm rot="2541726" flipH="1" flipV="1">
              <a:off x="7195524" y="1546002"/>
              <a:ext cx="113062" cy="1102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14BC322-7410-4DD9-9866-2785800D2C57}"/>
                </a:ext>
              </a:extLst>
            </p:cNvPr>
            <p:cNvSpPr/>
            <p:nvPr/>
          </p:nvSpPr>
          <p:spPr>
            <a:xfrm rot="2541726" flipH="1" flipV="1">
              <a:off x="7483556" y="2137743"/>
              <a:ext cx="113062" cy="1102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70D2F03-78FA-4EEE-BC7F-90739E23638B}"/>
                </a:ext>
              </a:extLst>
            </p:cNvPr>
            <p:cNvCxnSpPr>
              <a:cxnSpLocks/>
            </p:cNvCxnSpPr>
            <p:nvPr/>
          </p:nvCxnSpPr>
          <p:spPr>
            <a:xfrm>
              <a:off x="7546980" y="2122984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34E8994-49E8-44C2-A8B6-E62B44E34B2C}"/>
                </a:ext>
              </a:extLst>
            </p:cNvPr>
            <p:cNvSpPr/>
            <p:nvPr/>
          </p:nvSpPr>
          <p:spPr>
            <a:xfrm>
              <a:off x="6776138" y="2750227"/>
              <a:ext cx="1008112" cy="59491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44869B0-9FDD-4E13-8C7D-97557834B0BD}"/>
                </a:ext>
              </a:extLst>
            </p:cNvPr>
            <p:cNvSpPr txBox="1"/>
            <p:nvPr/>
          </p:nvSpPr>
          <p:spPr>
            <a:xfrm>
              <a:off x="6787446" y="2799311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温度センサ</a:t>
              </a:r>
              <a:endParaRPr kumimoji="1" lang="en-US" altLang="ja-JP" sz="1400" dirty="0"/>
            </a:p>
            <a:p>
              <a:r>
                <a:rPr lang="en-US" altLang="ja-JP" sz="1400" dirty="0"/>
                <a:t>     0x48</a:t>
              </a:r>
              <a:endParaRPr kumimoji="1" lang="ja-JP" altLang="en-US" sz="1400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1856AC4-C335-43C0-83A0-2D23AD8488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3083" y="1623710"/>
              <a:ext cx="1" cy="11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79272420-452B-4F7E-BEBA-44966FD20B93}"/>
                </a:ext>
              </a:extLst>
            </p:cNvPr>
            <p:cNvSpPr/>
            <p:nvPr/>
          </p:nvSpPr>
          <p:spPr>
            <a:xfrm rot="2541726" flipH="1" flipV="1">
              <a:off x="8419660" y="1561679"/>
              <a:ext cx="113062" cy="1102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382FC11-B8A0-4982-898D-8CDB28CEEB15}"/>
                </a:ext>
              </a:extLst>
            </p:cNvPr>
            <p:cNvCxnSpPr>
              <a:cxnSpLocks/>
            </p:cNvCxnSpPr>
            <p:nvPr/>
          </p:nvCxnSpPr>
          <p:spPr>
            <a:xfrm>
              <a:off x="8771116" y="2122983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425EBCB0-E6A6-4FCB-8DC8-F581259BB6AF}"/>
                </a:ext>
              </a:extLst>
            </p:cNvPr>
            <p:cNvSpPr/>
            <p:nvPr/>
          </p:nvSpPr>
          <p:spPr>
            <a:xfrm rot="2541726" flipH="1" flipV="1">
              <a:off x="8707692" y="2137743"/>
              <a:ext cx="113062" cy="1102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DC0EE38-14DC-4A20-BD9B-4E520C9D0EF6}"/>
                </a:ext>
              </a:extLst>
            </p:cNvPr>
            <p:cNvSpPr/>
            <p:nvPr/>
          </p:nvSpPr>
          <p:spPr>
            <a:xfrm>
              <a:off x="8042451" y="2750226"/>
              <a:ext cx="1008112" cy="60958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3CAF110-BE6A-4DD8-9389-D3C129BBDF64}"/>
                </a:ext>
              </a:extLst>
            </p:cNvPr>
            <p:cNvSpPr txBox="1"/>
            <p:nvPr/>
          </p:nvSpPr>
          <p:spPr>
            <a:xfrm>
              <a:off x="8042451" y="2804208"/>
              <a:ext cx="1037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照度センサ</a:t>
              </a:r>
              <a:endParaRPr kumimoji="1" lang="en-US" altLang="ja-JP" sz="1400" dirty="0"/>
            </a:p>
            <a:p>
              <a:r>
                <a:rPr lang="en-US" altLang="ja-JP" sz="1400" dirty="0"/>
                <a:t>     0x39</a:t>
              </a:r>
              <a:endParaRPr kumimoji="1" lang="ja-JP" altLang="en-US" sz="14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58088CA-EEA3-43AF-BCE7-05B8FD58CFAD}"/>
                </a:ext>
              </a:extLst>
            </p:cNvPr>
            <p:cNvSpPr txBox="1"/>
            <p:nvPr/>
          </p:nvSpPr>
          <p:spPr>
            <a:xfrm>
              <a:off x="5102634" y="2527437"/>
              <a:ext cx="140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マスター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（制御する側）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C4BE67C-B9FC-4606-BFA3-97EFC7E6C458}"/>
                </a:ext>
              </a:extLst>
            </p:cNvPr>
            <p:cNvSpPr txBox="1"/>
            <p:nvPr/>
          </p:nvSpPr>
          <p:spPr>
            <a:xfrm>
              <a:off x="6776138" y="3437562"/>
              <a:ext cx="2320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>
                  <a:solidFill>
                    <a:srgbClr val="00B0F0"/>
                  </a:solidFill>
                </a:rPr>
                <a:t>スレーブ</a:t>
              </a:r>
              <a:endParaRPr lang="en-US" altLang="ja-JP" sz="1400" dirty="0">
                <a:solidFill>
                  <a:srgbClr val="00B0F0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rgbClr val="00B0F0"/>
                  </a:solidFill>
                </a:rPr>
                <a:t>（制御される側）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D1A2F5-FDB9-477A-BAEC-9381B9346CD1}"/>
              </a:ext>
            </a:extLst>
          </p:cNvPr>
          <p:cNvSpPr txBox="1"/>
          <p:nvPr/>
        </p:nvSpPr>
        <p:spPr>
          <a:xfrm>
            <a:off x="6375232" y="4999324"/>
            <a:ext cx="245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</a:t>
            </a:r>
            <a:r>
              <a:rPr lang="en-US" altLang="ja-JP" sz="1400" dirty="0"/>
              <a:t>1</a:t>
            </a:r>
            <a:r>
              <a:rPr lang="ja-JP" altLang="en-US" sz="1400" dirty="0"/>
              <a:t>　</a:t>
            </a:r>
            <a:r>
              <a:rPr kumimoji="1" lang="en-US" altLang="ja-JP" sz="1400" dirty="0"/>
              <a:t>I2C</a:t>
            </a:r>
            <a:r>
              <a:rPr kumimoji="1" lang="ja-JP" altLang="en-US" sz="1400" dirty="0"/>
              <a:t>通信のイメージ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CA159C8-A1C6-1993-D3CA-C0C2C29335AF}"/>
              </a:ext>
            </a:extLst>
          </p:cNvPr>
          <p:cNvCxnSpPr>
            <a:cxnSpLocks/>
          </p:cNvCxnSpPr>
          <p:nvPr/>
        </p:nvCxnSpPr>
        <p:spPr>
          <a:xfrm>
            <a:off x="6691673" y="2510056"/>
            <a:ext cx="65144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8EFD60-68F2-013E-FBF0-4A5C159D545D}"/>
              </a:ext>
            </a:extLst>
          </p:cNvPr>
          <p:cNvSpPr txBox="1"/>
          <p:nvPr/>
        </p:nvSpPr>
        <p:spPr>
          <a:xfrm>
            <a:off x="6691673" y="2162164"/>
            <a:ext cx="183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0x48</a:t>
            </a:r>
            <a:r>
              <a:rPr kumimoji="1" lang="ja-JP" altLang="en-US" sz="1200" dirty="0"/>
              <a:t>のセンサ値教えて！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37C1F0C-9DFE-AA3E-A5C7-75F3D2D2E97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611395" y="2439163"/>
            <a:ext cx="49" cy="128803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759EFFB-29F9-9237-FA1D-12467C4E0449}"/>
              </a:ext>
            </a:extLst>
          </p:cNvPr>
          <p:cNvCxnSpPr>
            <a:cxnSpLocks/>
          </p:cNvCxnSpPr>
          <p:nvPr/>
        </p:nvCxnSpPr>
        <p:spPr>
          <a:xfrm flipV="1">
            <a:off x="7460347" y="2720666"/>
            <a:ext cx="0" cy="10073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8A386D-B0D7-5A24-FF32-DD5FD9C8C1FB}"/>
              </a:ext>
            </a:extLst>
          </p:cNvPr>
          <p:cNvSpPr txBox="1"/>
          <p:nvPr/>
        </p:nvSpPr>
        <p:spPr>
          <a:xfrm>
            <a:off x="6507288" y="3494215"/>
            <a:ext cx="108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0110010</a:t>
            </a:r>
            <a:r>
              <a:rPr kumimoji="1" lang="ja-JP" altLang="en-US" sz="1200" dirty="0"/>
              <a:t>です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4C5FD11-9331-8478-4C1A-43CD99CD46A5}"/>
              </a:ext>
            </a:extLst>
          </p:cNvPr>
          <p:cNvCxnSpPr>
            <a:cxnSpLocks/>
          </p:cNvCxnSpPr>
          <p:nvPr/>
        </p:nvCxnSpPr>
        <p:spPr>
          <a:xfrm flipH="1">
            <a:off x="6691673" y="2736635"/>
            <a:ext cx="651445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B99FA-DE2D-4167-8112-088DCCCD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</a:t>
            </a:r>
            <a:r>
              <a:rPr lang="ja-JP" altLang="en-US" dirty="0"/>
              <a:t>モジュールの有効化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496C4-58AC-4A77-A8F6-9A21F8C3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8A9579-0E6E-4DEB-AACA-AF88CBBBC3AA}"/>
              </a:ext>
            </a:extLst>
          </p:cNvPr>
          <p:cNvGrpSpPr/>
          <p:nvPr/>
        </p:nvGrpSpPr>
        <p:grpSpPr>
          <a:xfrm>
            <a:off x="200472" y="1295897"/>
            <a:ext cx="5256583" cy="4104456"/>
            <a:chOff x="262474" y="980728"/>
            <a:chExt cx="5266591" cy="410445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7E02205-E635-4E3C-9673-49C0C1CE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475" y="980728"/>
              <a:ext cx="5266590" cy="4104456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97BAFDE-CD69-4349-9F8A-34257C30E452}"/>
                </a:ext>
              </a:extLst>
            </p:cNvPr>
            <p:cNvSpPr/>
            <p:nvPr/>
          </p:nvSpPr>
          <p:spPr>
            <a:xfrm>
              <a:off x="262474" y="980728"/>
              <a:ext cx="22603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28CC214-F394-496D-8C75-2BE62E9D2FC7}"/>
                </a:ext>
              </a:extLst>
            </p:cNvPr>
            <p:cNvSpPr txBox="1"/>
            <p:nvPr/>
          </p:nvSpPr>
          <p:spPr>
            <a:xfrm>
              <a:off x="387306" y="1612779"/>
              <a:ext cx="37053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①ここから</a:t>
              </a:r>
              <a:r>
                <a:rPr kumimoji="1" lang="en-US" altLang="ja-JP" sz="1600" dirty="0"/>
                <a:t>Raspberry Pi</a:t>
              </a:r>
              <a:r>
                <a:rPr kumimoji="1" lang="ja-JP" altLang="en-US" sz="1600" dirty="0"/>
                <a:t>の設定を選択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1A5CDE-2661-41BD-8003-9347DAB097B7}"/>
                </a:ext>
              </a:extLst>
            </p:cNvPr>
            <p:cNvSpPr/>
            <p:nvPr/>
          </p:nvSpPr>
          <p:spPr>
            <a:xfrm>
              <a:off x="1136576" y="3429000"/>
              <a:ext cx="381642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E8CFAFC-F9B5-4E1E-AA9E-1232F41F3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63" y="1261849"/>
              <a:ext cx="194524" cy="4355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E0B2481-76AE-46E7-BE44-F4FD831865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8824" y="3685615"/>
              <a:ext cx="615146" cy="385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92CDCD1-9AF6-4FA5-8193-A160CEA962A0}"/>
                </a:ext>
              </a:extLst>
            </p:cNvPr>
            <p:cNvSpPr txBox="1"/>
            <p:nvPr/>
          </p:nvSpPr>
          <p:spPr>
            <a:xfrm>
              <a:off x="2144688" y="4080208"/>
              <a:ext cx="324036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/>
                <a:t>②</a:t>
              </a:r>
              <a:r>
                <a:rPr lang="en-US" altLang="ja-JP" sz="1600" dirty="0"/>
                <a:t>I2C</a:t>
              </a:r>
              <a:r>
                <a:rPr lang="ja-JP" altLang="en-US" sz="1600" dirty="0"/>
                <a:t>の設定を有効にする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6F2ED8-518A-4E3F-9B50-044DD0466DD6}"/>
              </a:ext>
            </a:extLst>
          </p:cNvPr>
          <p:cNvSpPr txBox="1"/>
          <p:nvPr/>
        </p:nvSpPr>
        <p:spPr>
          <a:xfrm>
            <a:off x="119248" y="89224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①</a:t>
            </a:r>
            <a:r>
              <a:rPr kumimoji="1" lang="en-US" altLang="ja-JP" sz="1600" dirty="0"/>
              <a:t>I2C</a:t>
            </a:r>
            <a:r>
              <a:rPr kumimoji="1" lang="ja-JP" altLang="en-US" sz="1600" dirty="0"/>
              <a:t>モジュールの有効化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B4C4C2-0EE8-437C-BD0B-083641EBD9E2}"/>
              </a:ext>
            </a:extLst>
          </p:cNvPr>
          <p:cNvSpPr txBox="1"/>
          <p:nvPr/>
        </p:nvSpPr>
        <p:spPr>
          <a:xfrm>
            <a:off x="5586491" y="999446"/>
            <a:ext cx="354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②必要なパッケージをネットワークからインストール（</a:t>
            </a:r>
            <a:r>
              <a:rPr lang="ja-JP" altLang="en-US" sz="1600" b="1" dirty="0">
                <a:solidFill>
                  <a:srgbClr val="FF0000"/>
                </a:solidFill>
              </a:rPr>
              <a:t>ラズベリーパイ３の場合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D6941D7-0CCC-4EA1-B039-3ADB67C175E9}"/>
              </a:ext>
            </a:extLst>
          </p:cNvPr>
          <p:cNvSpPr txBox="1"/>
          <p:nvPr/>
        </p:nvSpPr>
        <p:spPr>
          <a:xfrm>
            <a:off x="5608759" y="1617572"/>
            <a:ext cx="409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LX</a:t>
            </a:r>
            <a:r>
              <a:rPr kumimoji="1" lang="ja-JP" altLang="en-US" sz="1600" dirty="0"/>
              <a:t>ターミナル上で以下のコマンドを実行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9D9C74-356A-445B-9440-2AEB61CD6C94}"/>
              </a:ext>
            </a:extLst>
          </p:cNvPr>
          <p:cNvSpPr txBox="1"/>
          <p:nvPr/>
        </p:nvSpPr>
        <p:spPr>
          <a:xfrm>
            <a:off x="5694329" y="2012551"/>
            <a:ext cx="20333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solidFill>
                  <a:schemeClr val="bg1"/>
                </a:solidFill>
              </a:rPr>
              <a:t>s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udo</a:t>
            </a:r>
            <a:r>
              <a:rPr kumimoji="1" lang="en-US" altLang="ja-JP" sz="1600" dirty="0">
                <a:solidFill>
                  <a:schemeClr val="bg1"/>
                </a:solidFill>
              </a:rPr>
              <a:t> apt-get update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35AAEE-453D-453F-AE7F-4178BDA6DBAB}"/>
              </a:ext>
            </a:extLst>
          </p:cNvPr>
          <p:cNvSpPr txBox="1"/>
          <p:nvPr/>
        </p:nvSpPr>
        <p:spPr>
          <a:xfrm>
            <a:off x="5694329" y="2602454"/>
            <a:ext cx="410445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chemeClr val="bg1"/>
                </a:solidFill>
              </a:rPr>
              <a:t>s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udo</a:t>
            </a:r>
            <a:r>
              <a:rPr kumimoji="1" lang="en-US" altLang="ja-JP" sz="1600" dirty="0">
                <a:solidFill>
                  <a:schemeClr val="bg1"/>
                </a:solidFill>
              </a:rPr>
              <a:t> apt-get install i2c-tools python-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smbus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58AE43-F1E7-442D-91F6-9F34DD130042}"/>
              </a:ext>
            </a:extLst>
          </p:cNvPr>
          <p:cNvSpPr txBox="1"/>
          <p:nvPr/>
        </p:nvSpPr>
        <p:spPr>
          <a:xfrm>
            <a:off x="5586491" y="4271623"/>
            <a:ext cx="409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③正常終了したら</a:t>
            </a:r>
            <a:r>
              <a:rPr lang="ja-JP" altLang="en-US" sz="1600" dirty="0">
                <a:solidFill>
                  <a:srgbClr val="FF0000"/>
                </a:solidFill>
              </a:rPr>
              <a:t>再起動</a:t>
            </a:r>
            <a:r>
              <a:rPr lang="ja-JP" altLang="en-US" sz="1600" dirty="0"/>
              <a:t>を行う。</a:t>
            </a:r>
            <a:endParaRPr lang="en-US" altLang="ja-JP" sz="1600" dirty="0"/>
          </a:p>
          <a:p>
            <a:r>
              <a:rPr kumimoji="1" lang="ja-JP" altLang="en-US" sz="1600" dirty="0"/>
              <a:t>（再起動を行わないと設定が反映されないので注意！）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5493B1-D888-48FA-B2C5-620DA3070F02}"/>
              </a:ext>
            </a:extLst>
          </p:cNvPr>
          <p:cNvSpPr txBox="1"/>
          <p:nvPr/>
        </p:nvSpPr>
        <p:spPr>
          <a:xfrm>
            <a:off x="1324027" y="5471776"/>
            <a:ext cx="313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</a:t>
            </a:r>
            <a:r>
              <a:rPr lang="en-US" altLang="ja-JP" sz="1400" dirty="0"/>
              <a:t>2</a:t>
            </a:r>
            <a:r>
              <a:rPr lang="ja-JP" altLang="en-US" sz="1400" dirty="0"/>
              <a:t>　</a:t>
            </a:r>
            <a:r>
              <a:rPr lang="en-US" altLang="ja-JP" sz="1400" dirty="0"/>
              <a:t>Raspberry Pi</a:t>
            </a:r>
            <a:r>
              <a:rPr lang="ja-JP" altLang="en-US" sz="1400" dirty="0"/>
              <a:t>の設定画面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0F9163-A51A-4032-AABE-E14EFE4DC869}"/>
              </a:ext>
            </a:extLst>
          </p:cNvPr>
          <p:cNvSpPr txBox="1"/>
          <p:nvPr/>
        </p:nvSpPr>
        <p:spPr>
          <a:xfrm>
            <a:off x="1522251" y="1563836"/>
            <a:ext cx="25373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②</a:t>
            </a:r>
            <a:r>
              <a:rPr lang="en-US" altLang="ja-JP" sz="1600" dirty="0"/>
              <a:t>LX</a:t>
            </a:r>
            <a:r>
              <a:rPr lang="ja-JP" altLang="en-US" sz="1600" dirty="0"/>
              <a:t>ターミナル画面を開く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89A0B7-4AF1-4444-9446-67821BFA788E}"/>
              </a:ext>
            </a:extLst>
          </p:cNvPr>
          <p:cNvCxnSpPr>
            <a:cxnSpLocks/>
          </p:cNvCxnSpPr>
          <p:nvPr/>
        </p:nvCxnSpPr>
        <p:spPr>
          <a:xfrm flipH="1" flipV="1">
            <a:off x="992560" y="1452629"/>
            <a:ext cx="648073" cy="3385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E33821-0CC2-4017-A0FC-C19E8EBD1333}"/>
              </a:ext>
            </a:extLst>
          </p:cNvPr>
          <p:cNvSpPr/>
          <p:nvPr/>
        </p:nvSpPr>
        <p:spPr>
          <a:xfrm>
            <a:off x="833655" y="1287887"/>
            <a:ext cx="225600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2474" y="1"/>
            <a:ext cx="8794982" cy="684213"/>
          </a:xfrm>
        </p:spPr>
        <p:txBody>
          <a:bodyPr/>
          <a:lstStyle/>
          <a:p>
            <a:r>
              <a:rPr lang="ja-JP" altLang="en-US" dirty="0"/>
              <a:t>温度センサの接続</a:t>
            </a:r>
            <a:r>
              <a:rPr kumimoji="1" lang="ja-JP" altLang="en-US" dirty="0"/>
              <a:t>とスレーブアドレスの確認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56AE46-9A01-4C26-BBCF-FD764E76FD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7" y="1496388"/>
            <a:ext cx="4293771" cy="40324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F1457F-E27D-468D-BE41-C9AD2CA74306}"/>
              </a:ext>
            </a:extLst>
          </p:cNvPr>
          <p:cNvSpPr txBox="1"/>
          <p:nvPr/>
        </p:nvSpPr>
        <p:spPr>
          <a:xfrm>
            <a:off x="4533583" y="928821"/>
            <a:ext cx="537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左図の回路作成後にターミナル画面で以下のコマンドを実行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9F7ED5-D831-498F-97FB-CF4048471E05}"/>
              </a:ext>
            </a:extLst>
          </p:cNvPr>
          <p:cNvSpPr txBox="1"/>
          <p:nvPr/>
        </p:nvSpPr>
        <p:spPr>
          <a:xfrm>
            <a:off x="4631165" y="1292130"/>
            <a:ext cx="21307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bg1"/>
                </a:solidFill>
              </a:rPr>
              <a:t>s</a:t>
            </a:r>
            <a:r>
              <a:rPr kumimoji="1" lang="en-US" altLang="ja-JP" dirty="0" err="1">
                <a:solidFill>
                  <a:schemeClr val="bg1"/>
                </a:solidFill>
              </a:rPr>
              <a:t>udo</a:t>
            </a:r>
            <a:r>
              <a:rPr kumimoji="1" lang="en-US" altLang="ja-JP" dirty="0">
                <a:solidFill>
                  <a:schemeClr val="bg1"/>
                </a:solidFill>
              </a:rPr>
              <a:t> i2cdetect -y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0CC1C8-3451-4107-A2AB-246A545B6867}"/>
              </a:ext>
            </a:extLst>
          </p:cNvPr>
          <p:cNvSpPr txBox="1"/>
          <p:nvPr/>
        </p:nvSpPr>
        <p:spPr>
          <a:xfrm>
            <a:off x="4533582" y="1813960"/>
            <a:ext cx="5315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温度センサが</a:t>
            </a:r>
            <a:r>
              <a:rPr kumimoji="1" lang="en-US" altLang="ja-JP" sz="1600" dirty="0"/>
              <a:t>Raspberry Pi</a:t>
            </a:r>
            <a:r>
              <a:rPr kumimoji="1" lang="ja-JP" altLang="en-US" sz="1600" dirty="0"/>
              <a:t>から正常に認識されていれば下図のように「</a:t>
            </a:r>
            <a:r>
              <a:rPr kumimoji="1" lang="en-US" altLang="ja-JP" sz="1600" dirty="0">
                <a:solidFill>
                  <a:srgbClr val="FF0000"/>
                </a:solidFill>
              </a:rPr>
              <a:t>48</a:t>
            </a:r>
            <a:r>
              <a:rPr kumimoji="1" lang="ja-JP" altLang="en-US" sz="1600" dirty="0"/>
              <a:t>」という数値が表示される。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表示されない場合は</a:t>
            </a:r>
            <a:r>
              <a:rPr lang="en-US" altLang="ja-JP" sz="1600" dirty="0"/>
              <a:t>I2C</a:t>
            </a:r>
            <a:r>
              <a:rPr lang="ja-JP" altLang="en-US" sz="1600" dirty="0"/>
              <a:t>モジュールの有効化及びパッケージをインストール後の再起動がされていない可能性あり。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044308-0972-4F7C-B476-E43BB9D67DBC}"/>
              </a:ext>
            </a:extLst>
          </p:cNvPr>
          <p:cNvSpPr txBox="1"/>
          <p:nvPr/>
        </p:nvSpPr>
        <p:spPr>
          <a:xfrm>
            <a:off x="416496" y="564468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図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　</a:t>
            </a:r>
            <a:r>
              <a:rPr lang="en-US" altLang="ja-JP" sz="1400" dirty="0"/>
              <a:t>Raspberry Pi</a:t>
            </a:r>
            <a:r>
              <a:rPr lang="ja-JP" altLang="en-US" sz="1400" dirty="0"/>
              <a:t>と温度センサの接続図</a:t>
            </a:r>
            <a:endParaRPr kumimoji="1" lang="ja-JP" altLang="en-US" sz="1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F7851F-4628-4416-A94B-161C572905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12" y="821037"/>
            <a:ext cx="771550" cy="94218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A3A277-E322-4CCA-BE36-8CE1193D3ECC}"/>
              </a:ext>
            </a:extLst>
          </p:cNvPr>
          <p:cNvSpPr txBox="1"/>
          <p:nvPr/>
        </p:nvSpPr>
        <p:spPr>
          <a:xfrm>
            <a:off x="2360712" y="4154659"/>
            <a:ext cx="10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温度センサ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2B0023A-11B6-58C3-65FE-E41440260036}"/>
              </a:ext>
            </a:extLst>
          </p:cNvPr>
          <p:cNvCxnSpPr/>
          <p:nvPr/>
        </p:nvCxnSpPr>
        <p:spPr>
          <a:xfrm>
            <a:off x="931689" y="2952000"/>
            <a:ext cx="20162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7DE5345-B56C-B8DB-F5B3-BD3B57E40477}"/>
              </a:ext>
            </a:extLst>
          </p:cNvPr>
          <p:cNvCxnSpPr>
            <a:cxnSpLocks/>
          </p:cNvCxnSpPr>
          <p:nvPr/>
        </p:nvCxnSpPr>
        <p:spPr>
          <a:xfrm>
            <a:off x="931689" y="2375936"/>
            <a:ext cx="0" cy="5760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B55D786-6803-4677-0923-C7824307EEE5}"/>
              </a:ext>
            </a:extLst>
          </p:cNvPr>
          <p:cNvCxnSpPr>
            <a:cxnSpLocks/>
          </p:cNvCxnSpPr>
          <p:nvPr/>
        </p:nvCxnSpPr>
        <p:spPr>
          <a:xfrm>
            <a:off x="931689" y="2375936"/>
            <a:ext cx="12449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8FDF3B-D6BF-253E-EC5A-5348705829A0}"/>
              </a:ext>
            </a:extLst>
          </p:cNvPr>
          <p:cNvCxnSpPr>
            <a:cxnSpLocks/>
          </p:cNvCxnSpPr>
          <p:nvPr/>
        </p:nvCxnSpPr>
        <p:spPr>
          <a:xfrm>
            <a:off x="2946152" y="2852936"/>
            <a:ext cx="0" cy="990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869E2B3-2A7C-47F7-5058-442D3DB740AE}"/>
              </a:ext>
            </a:extLst>
          </p:cNvPr>
          <p:cNvCxnSpPr>
            <a:cxnSpLocks/>
          </p:cNvCxnSpPr>
          <p:nvPr/>
        </p:nvCxnSpPr>
        <p:spPr>
          <a:xfrm>
            <a:off x="2808000" y="2708920"/>
            <a:ext cx="0" cy="1710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E26CA91-F0E3-BDC6-5ED8-18811AE139CC}"/>
              </a:ext>
            </a:extLst>
          </p:cNvPr>
          <p:cNvCxnSpPr>
            <a:cxnSpLocks/>
          </p:cNvCxnSpPr>
          <p:nvPr/>
        </p:nvCxnSpPr>
        <p:spPr>
          <a:xfrm>
            <a:off x="1332062" y="2708920"/>
            <a:ext cx="147593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925912-9AF6-9279-9A2F-8124FC6EA4A7}"/>
              </a:ext>
            </a:extLst>
          </p:cNvPr>
          <p:cNvCxnSpPr>
            <a:cxnSpLocks/>
          </p:cNvCxnSpPr>
          <p:nvPr/>
        </p:nvCxnSpPr>
        <p:spPr>
          <a:xfrm>
            <a:off x="1060164" y="2501312"/>
            <a:ext cx="267494" cy="2160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0136F3A-194F-8910-8CB6-67AE347C064F}"/>
              </a:ext>
            </a:extLst>
          </p:cNvPr>
          <p:cNvGrpSpPr/>
          <p:nvPr/>
        </p:nvGrpSpPr>
        <p:grpSpPr>
          <a:xfrm>
            <a:off x="4512297" y="3296659"/>
            <a:ext cx="5062464" cy="2613055"/>
            <a:chOff x="4512297" y="3296660"/>
            <a:chExt cx="3465039" cy="178852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6B460CC-C9EF-4C3E-9BBF-9438EBC80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12297" y="3296660"/>
              <a:ext cx="3465039" cy="1788524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1982F0C4-D036-4705-7F54-159D28641FE8}"/>
                </a:ext>
              </a:extLst>
            </p:cNvPr>
            <p:cNvSpPr/>
            <p:nvPr/>
          </p:nvSpPr>
          <p:spPr>
            <a:xfrm>
              <a:off x="6264000" y="4248000"/>
              <a:ext cx="288032" cy="30615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D71E06-8CB9-D79B-3AAF-7C46B516584A}"/>
              </a:ext>
            </a:extLst>
          </p:cNvPr>
          <p:cNvSpPr txBox="1"/>
          <p:nvPr/>
        </p:nvSpPr>
        <p:spPr>
          <a:xfrm>
            <a:off x="4928078" y="5993836"/>
            <a:ext cx="440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アドレスが被らなければ、いくつも並列でつなぎ、</a:t>
            </a:r>
            <a:endParaRPr kumimoji="1" lang="en-US" altLang="ja-JP" sz="1600" dirty="0"/>
          </a:p>
          <a:p>
            <a:r>
              <a:rPr kumimoji="1" lang="ja-JP" altLang="en-US" sz="1600" dirty="0"/>
              <a:t>同時に使用できる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4D7AD-9428-43DE-BFC1-8F7A532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温度センサ（</a:t>
            </a:r>
            <a:r>
              <a:rPr kumimoji="1" lang="en-US" altLang="ja-JP" dirty="0"/>
              <a:t>ADT7410</a:t>
            </a:r>
            <a:r>
              <a:rPr kumimoji="1" lang="ja-JP" altLang="en-US" dirty="0"/>
              <a:t>）の仕様①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B797F-1F93-4AA8-9C7A-4EDCC2CA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9B7356-C33E-49B2-B4CE-320D4E01A9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96" y="1468125"/>
            <a:ext cx="2054992" cy="1800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0D1CFA-7F6C-4B13-84A5-4E6EB0F2E963}"/>
              </a:ext>
            </a:extLst>
          </p:cNvPr>
          <p:cNvSpPr txBox="1"/>
          <p:nvPr/>
        </p:nvSpPr>
        <p:spPr>
          <a:xfrm>
            <a:off x="4412939" y="1211268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♦主な仕様</a:t>
            </a:r>
            <a:endParaRPr lang="en-US" altLang="ja-JP" sz="1600" dirty="0"/>
          </a:p>
          <a:p>
            <a:r>
              <a:rPr lang="ja-JP" altLang="en-US" sz="1600" dirty="0"/>
              <a:t>・電圧範囲　</a:t>
            </a:r>
            <a:r>
              <a:rPr lang="en-US" altLang="ja-JP" sz="1600" dirty="0"/>
              <a:t>2.7V</a:t>
            </a:r>
            <a:r>
              <a:rPr lang="ja-JP" altLang="en-US" sz="1600" dirty="0"/>
              <a:t>～</a:t>
            </a:r>
            <a:r>
              <a:rPr lang="en-US" altLang="ja-JP" sz="1600" dirty="0"/>
              <a:t>5.5V</a:t>
            </a:r>
          </a:p>
          <a:p>
            <a:r>
              <a:rPr lang="ja-JP" altLang="en-US" sz="1600" dirty="0"/>
              <a:t>・動作</a:t>
            </a:r>
            <a:r>
              <a:rPr lang="en-US" altLang="ja-JP" sz="1600" dirty="0"/>
              <a:t>/</a:t>
            </a:r>
            <a:r>
              <a:rPr lang="ja-JP" altLang="en-US" sz="1600" dirty="0"/>
              <a:t>測定温度範囲　</a:t>
            </a:r>
            <a:r>
              <a:rPr lang="en-US" altLang="ja-JP" sz="1600" dirty="0"/>
              <a:t>-55</a:t>
            </a:r>
            <a:r>
              <a:rPr lang="ja-JP" altLang="en-US" sz="1600" dirty="0"/>
              <a:t>℃～</a:t>
            </a:r>
            <a:r>
              <a:rPr lang="en-US" altLang="ja-JP" sz="1600" dirty="0"/>
              <a:t>150</a:t>
            </a:r>
            <a:r>
              <a:rPr lang="ja-JP" altLang="en-US" sz="1600" dirty="0"/>
              <a:t>℃</a:t>
            </a:r>
            <a:endParaRPr lang="en-US" altLang="ja-JP" sz="1600" dirty="0"/>
          </a:p>
          <a:p>
            <a:r>
              <a:rPr lang="ja-JP" altLang="en-US" sz="1600" dirty="0"/>
              <a:t>・分解能　</a:t>
            </a:r>
            <a:r>
              <a:rPr lang="en-US" altLang="ja-JP" sz="1600" dirty="0"/>
              <a:t>16bit / </a:t>
            </a:r>
            <a:r>
              <a:rPr lang="en-US" altLang="ja-JP" sz="1600" b="1" u="sng" dirty="0">
                <a:solidFill>
                  <a:srgbClr val="FF0000"/>
                </a:solidFill>
              </a:rPr>
              <a:t>13bit</a:t>
            </a:r>
            <a:r>
              <a:rPr lang="ja-JP" altLang="en-US" sz="1600" b="1" u="sng" dirty="0">
                <a:solidFill>
                  <a:srgbClr val="FF0000"/>
                </a:solidFill>
              </a:rPr>
              <a:t>（デフォルト）</a:t>
            </a:r>
            <a:endParaRPr lang="en-US" altLang="ja-JP" sz="1600" b="1" u="sng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・インターフェース　</a:t>
            </a:r>
            <a:r>
              <a:rPr lang="en-US" altLang="ja-JP" sz="1600" dirty="0"/>
              <a:t>I2C</a:t>
            </a:r>
          </a:p>
          <a:p>
            <a:r>
              <a:rPr lang="ja-JP" altLang="en-US" sz="1600" dirty="0"/>
              <a:t>・価格　</a:t>
            </a:r>
            <a:r>
              <a:rPr lang="en-US" altLang="ja-JP" sz="1600" dirty="0"/>
              <a:t>600</a:t>
            </a:r>
            <a:r>
              <a:rPr lang="ja-JP" altLang="en-US" sz="1600" dirty="0"/>
              <a:t>円（秋月電子）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E0E11C-E6B1-491C-B2BB-B99921E47C08}"/>
              </a:ext>
            </a:extLst>
          </p:cNvPr>
          <p:cNvSpPr txBox="1"/>
          <p:nvPr/>
        </p:nvSpPr>
        <p:spPr>
          <a:xfrm>
            <a:off x="4200823" y="3408078"/>
            <a:ext cx="5576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■</a:t>
            </a:r>
            <a:r>
              <a:rPr kumimoji="1" lang="en-US" altLang="ja-JP" sz="1600" dirty="0"/>
              <a:t>I2C</a:t>
            </a:r>
            <a:r>
              <a:rPr lang="ja-JP" altLang="en-US" sz="1600" dirty="0"/>
              <a:t>スレーブアドレス</a:t>
            </a:r>
            <a:r>
              <a:rPr kumimoji="1" lang="ja-JP" altLang="en-US" sz="1600" dirty="0"/>
              <a:t>選択</a:t>
            </a:r>
            <a:endParaRPr kumimoji="1" lang="en-US" altLang="ja-JP" sz="1600" dirty="0"/>
          </a:p>
          <a:p>
            <a:r>
              <a:rPr kumimoji="1" lang="en-US" altLang="ja-JP" sz="1600" dirty="0"/>
              <a:t>ADT7410</a:t>
            </a:r>
            <a:r>
              <a:rPr kumimoji="1" lang="ja-JP" altLang="en-US" sz="1600" dirty="0"/>
              <a:t>の</a:t>
            </a:r>
            <a:r>
              <a:rPr kumimoji="1" lang="en-US" altLang="ja-JP" sz="1600" dirty="0"/>
              <a:t>A1</a:t>
            </a:r>
            <a:r>
              <a:rPr kumimoji="1" lang="ja-JP" altLang="en-US" sz="1600" dirty="0"/>
              <a:t>・</a:t>
            </a:r>
            <a:r>
              <a:rPr kumimoji="1" lang="en-US" altLang="ja-JP" sz="1600" dirty="0"/>
              <a:t>A0</a:t>
            </a:r>
            <a:r>
              <a:rPr kumimoji="1" lang="ja-JP" altLang="en-US" sz="1600" dirty="0"/>
              <a:t>ピンでアドレスを設定する。</a:t>
            </a:r>
            <a:endParaRPr kumimoji="1" lang="en-US" altLang="ja-JP" sz="1600" dirty="0"/>
          </a:p>
          <a:p>
            <a:r>
              <a:rPr kumimoji="1" lang="ja-JP" altLang="en-US" sz="1600" dirty="0"/>
              <a:t>デフォルト状態では</a:t>
            </a:r>
            <a:r>
              <a:rPr kumimoji="1" lang="en-US" altLang="ja-JP" sz="1600" dirty="0"/>
              <a:t>A1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A0</a:t>
            </a:r>
            <a:r>
              <a:rPr kumimoji="1" lang="ja-JP" altLang="en-US" sz="1600" dirty="0"/>
              <a:t>がオープン</a:t>
            </a:r>
            <a:r>
              <a:rPr lang="ja-JP" altLang="en-US" sz="1600" dirty="0">
                <a:sym typeface="Wingdings" panose="05000000000000000000" pitchFamily="2" charset="2"/>
              </a:rPr>
              <a:t>（</a:t>
            </a:r>
            <a:r>
              <a:rPr lang="en-US" altLang="ja-JP" sz="1600" dirty="0">
                <a:sym typeface="Wingdings" panose="05000000000000000000" pitchFamily="2" charset="2"/>
              </a:rPr>
              <a:t>0x48</a:t>
            </a:r>
            <a:r>
              <a:rPr lang="ja-JP" altLang="en-US" sz="1600" dirty="0">
                <a:sym typeface="Wingdings" panose="05000000000000000000" pitchFamily="2" charset="2"/>
              </a:rPr>
              <a:t>）になっている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r>
              <a:rPr lang="en-US" altLang="ja-JP" sz="1600" dirty="0">
                <a:sym typeface="Wingdings" panose="05000000000000000000" pitchFamily="2" charset="2"/>
              </a:rPr>
              <a:t>4</a:t>
            </a:r>
            <a:r>
              <a:rPr lang="ja-JP" altLang="en-US" sz="1600" dirty="0">
                <a:sym typeface="Wingdings" panose="05000000000000000000" pitchFamily="2" charset="2"/>
              </a:rPr>
              <a:t>つの異なるアドレスを変更することで</a:t>
            </a:r>
            <a:r>
              <a:rPr lang="en-US" altLang="ja-JP" sz="1600" dirty="0">
                <a:sym typeface="Wingdings" panose="05000000000000000000" pitchFamily="2" charset="2"/>
              </a:rPr>
              <a:t>4</a:t>
            </a:r>
            <a:r>
              <a:rPr lang="ja-JP" altLang="en-US" sz="1600" dirty="0">
                <a:sym typeface="Wingdings" panose="05000000000000000000" pitchFamily="2" charset="2"/>
              </a:rPr>
              <a:t>つまで同時に接続可能</a:t>
            </a:r>
            <a:endParaRPr kumimoji="1" lang="ja-JP" altLang="en-US" sz="1600" dirty="0"/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1301ECFC-52BC-440B-9804-D66BCA26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69698"/>
              </p:ext>
            </p:extLst>
          </p:nvPr>
        </p:nvGraphicFramePr>
        <p:xfrm>
          <a:off x="4520711" y="4719632"/>
          <a:ext cx="352839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174232446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04801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159801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0157709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94185398"/>
                    </a:ext>
                  </a:extLst>
                </a:gridCol>
              </a:tblGrid>
              <a:tr h="2215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Hex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J4</a:t>
                      </a:r>
                      <a:r>
                        <a:rPr kumimoji="1" lang="ja-JP" altLang="en-US" sz="1400" dirty="0"/>
                        <a:t>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J3</a:t>
                      </a:r>
                      <a:r>
                        <a:rPr kumimoji="1" lang="ja-JP" altLang="en-US" sz="1400" dirty="0"/>
                        <a:t>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789652"/>
                  </a:ext>
                </a:extLst>
              </a:tr>
              <a:tr h="2827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0x48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オープン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オープン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7533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0x49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オープン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ショート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806"/>
                  </a:ext>
                </a:extLst>
              </a:tr>
              <a:tr h="261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0x4A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ショート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オープン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484577"/>
                  </a:ext>
                </a:extLst>
              </a:tr>
              <a:tr h="17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0x4B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ショート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ショート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94922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1CA261-D25E-4FEB-8B15-AA32B28E4AD5}"/>
              </a:ext>
            </a:extLst>
          </p:cNvPr>
          <p:cNvSpPr txBox="1"/>
          <p:nvPr/>
        </p:nvSpPr>
        <p:spPr>
          <a:xfrm>
            <a:off x="262474" y="1033540"/>
            <a:ext cx="317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温度センサ（</a:t>
            </a:r>
            <a:r>
              <a:rPr kumimoji="1" lang="en-US" altLang="ja-JP" dirty="0"/>
              <a:t>ADT7410</a:t>
            </a:r>
            <a:r>
              <a:rPr kumimoji="1" lang="ja-JP" altLang="en-US" dirty="0"/>
              <a:t>）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B4661E-31D6-4786-89DB-FFCEB7364119}"/>
              </a:ext>
            </a:extLst>
          </p:cNvPr>
          <p:cNvGrpSpPr/>
          <p:nvPr/>
        </p:nvGrpSpPr>
        <p:grpSpPr>
          <a:xfrm>
            <a:off x="560512" y="3946687"/>
            <a:ext cx="2952328" cy="2209656"/>
            <a:chOff x="706757" y="3614804"/>
            <a:chExt cx="2952328" cy="220965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EF8527D-6337-4F35-9333-AD0AC0F5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757" y="3614804"/>
              <a:ext cx="2952328" cy="2209656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1BD3646-3DE3-4FC9-8AE2-B568819F8DD7}"/>
                </a:ext>
              </a:extLst>
            </p:cNvPr>
            <p:cNvSpPr/>
            <p:nvPr/>
          </p:nvSpPr>
          <p:spPr>
            <a:xfrm>
              <a:off x="1640632" y="3717032"/>
              <a:ext cx="648072" cy="160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28F3CD8-6D8E-4131-AF0B-EA74D5F6CD68}"/>
                </a:ext>
              </a:extLst>
            </p:cNvPr>
            <p:cNvSpPr/>
            <p:nvPr/>
          </p:nvSpPr>
          <p:spPr>
            <a:xfrm>
              <a:off x="1640632" y="5628511"/>
              <a:ext cx="648072" cy="160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5B9EE5-D4DF-4698-9365-9F11B19AC4FB}"/>
              </a:ext>
            </a:extLst>
          </p:cNvPr>
          <p:cNvCxnSpPr/>
          <p:nvPr/>
        </p:nvCxnSpPr>
        <p:spPr>
          <a:xfrm flipH="1">
            <a:off x="1665962" y="4032445"/>
            <a:ext cx="165629" cy="354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6B0A395-3DDE-4E8E-8062-6AF801F47E2D}"/>
              </a:ext>
            </a:extLst>
          </p:cNvPr>
          <p:cNvCxnSpPr/>
          <p:nvPr/>
        </p:nvCxnSpPr>
        <p:spPr>
          <a:xfrm flipH="1">
            <a:off x="1959961" y="4032445"/>
            <a:ext cx="165629" cy="354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CD5EF8B-0202-4402-BCBE-E81E4CEA3746}"/>
              </a:ext>
            </a:extLst>
          </p:cNvPr>
          <p:cNvSpPr txBox="1"/>
          <p:nvPr/>
        </p:nvSpPr>
        <p:spPr>
          <a:xfrm>
            <a:off x="560512" y="3470753"/>
            <a:ext cx="245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ここをはんだ付けすると</a:t>
            </a:r>
            <a:endParaRPr kumimoji="1" lang="en-US" altLang="ja-JP" sz="1400" dirty="0"/>
          </a:p>
          <a:p>
            <a:r>
              <a:rPr kumimoji="1" lang="ja-JP" altLang="en-US" sz="1400" dirty="0"/>
              <a:t>スレーブアドレスを選択できる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C1F8BE3-A6B7-4AA9-B0CC-180D9B3C7112}"/>
              </a:ext>
            </a:extLst>
          </p:cNvPr>
          <p:cNvSpPr/>
          <p:nvPr/>
        </p:nvSpPr>
        <p:spPr>
          <a:xfrm>
            <a:off x="4520711" y="5021565"/>
            <a:ext cx="35283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98E42B5-13C2-4CD2-95CC-9FD0A53533B8}"/>
              </a:ext>
            </a:extLst>
          </p:cNvPr>
          <p:cNvCxnSpPr/>
          <p:nvPr/>
        </p:nvCxnSpPr>
        <p:spPr>
          <a:xfrm flipH="1">
            <a:off x="8070345" y="4776179"/>
            <a:ext cx="462051" cy="423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FBE631-66A7-426E-81AD-CF7CE4D226A8}"/>
              </a:ext>
            </a:extLst>
          </p:cNvPr>
          <p:cNvSpPr txBox="1"/>
          <p:nvPr/>
        </p:nvSpPr>
        <p:spPr>
          <a:xfrm>
            <a:off x="8478051" y="456574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デフォルト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7705DE-66B1-0140-F732-9D10EAAADFC6}"/>
              </a:ext>
            </a:extLst>
          </p:cNvPr>
          <p:cNvSpPr txBox="1"/>
          <p:nvPr/>
        </p:nvSpPr>
        <p:spPr>
          <a:xfrm>
            <a:off x="559719" y="5984877"/>
            <a:ext cx="245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</a:t>
            </a:r>
            <a:r>
              <a:rPr lang="en-US" altLang="ja-JP" sz="1400" dirty="0"/>
              <a:t>4</a:t>
            </a:r>
            <a:r>
              <a:rPr lang="ja-JP" altLang="en-US" sz="1400" dirty="0"/>
              <a:t>　温度センサ</a:t>
            </a:r>
            <a:r>
              <a:rPr lang="en-US" altLang="ja-JP" sz="1400" dirty="0"/>
              <a:t>ADT7410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903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85C86257-4179-97EC-59C8-CAE828DED170}"/>
              </a:ext>
            </a:extLst>
          </p:cNvPr>
          <p:cNvSpPr/>
          <p:nvPr/>
        </p:nvSpPr>
        <p:spPr>
          <a:xfrm>
            <a:off x="2936776" y="2598125"/>
            <a:ext cx="3600400" cy="3956405"/>
          </a:xfrm>
          <a:prstGeom prst="wedgeRectCallout">
            <a:avLst>
              <a:gd name="adj1" fmla="val -80093"/>
              <a:gd name="adj2" fmla="val -7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9CA7-B402-437C-88DA-7E11676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温度センサ（</a:t>
            </a:r>
            <a:r>
              <a:rPr kumimoji="1" lang="en-US" altLang="ja-JP" dirty="0"/>
              <a:t>ADT7410</a:t>
            </a:r>
            <a:r>
              <a:rPr kumimoji="1" lang="ja-JP" altLang="en-US" dirty="0"/>
              <a:t>）の仕様②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F27D84-7E9E-4CF5-926B-D2C9F3AF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705" y="6469234"/>
            <a:ext cx="1155700" cy="365125"/>
          </a:xfrm>
        </p:spPr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377316-4A6D-46A0-BD81-A9B5F2ABF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92" y="2695860"/>
            <a:ext cx="3312367" cy="384277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1B594C-1D14-4635-905F-CB7C4DB48F7D}"/>
              </a:ext>
            </a:extLst>
          </p:cNvPr>
          <p:cNvSpPr txBox="1"/>
          <p:nvPr/>
        </p:nvSpPr>
        <p:spPr>
          <a:xfrm>
            <a:off x="280351" y="878127"/>
            <a:ext cx="7321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レジスタ</a:t>
            </a:r>
            <a:r>
              <a:rPr lang="ja-JP" altLang="en-US" sz="1600" dirty="0"/>
              <a:t>・・・センサのメニュー表。レジスタに数字を書き込むことで設定を変更したり，</a:t>
            </a:r>
            <a:br>
              <a:rPr lang="en-US" altLang="ja-JP" sz="1600" dirty="0"/>
            </a:br>
            <a:r>
              <a:rPr lang="ja-JP" altLang="en-US" sz="1600" dirty="0"/>
              <a:t>　　　　　　　 データを取得したりすることができる。</a:t>
            </a:r>
            <a:endParaRPr lang="en-US" altLang="ja-JP" sz="1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1B4853-C89F-4D4D-8E26-2B044AF608AF}"/>
              </a:ext>
            </a:extLst>
          </p:cNvPr>
          <p:cNvSpPr txBox="1"/>
          <p:nvPr/>
        </p:nvSpPr>
        <p:spPr>
          <a:xfrm>
            <a:off x="259640" y="1605345"/>
            <a:ext cx="929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今回使用する温度センサ（</a:t>
            </a:r>
            <a:r>
              <a:rPr lang="en-US" altLang="ja-JP" sz="1600" dirty="0"/>
              <a:t>ADT7410</a:t>
            </a:r>
            <a:r>
              <a:rPr lang="ja-JP" altLang="en-US" sz="1600" dirty="0"/>
              <a:t>）は</a:t>
            </a:r>
            <a:r>
              <a:rPr lang="en-US" altLang="ja-JP" sz="1600" dirty="0"/>
              <a:t>13</a:t>
            </a:r>
            <a:r>
              <a:rPr lang="ja-JP" altLang="en-US" sz="1600" dirty="0"/>
              <a:t>個のレジスタを内蔵している。（今回使用するレジスタは</a:t>
            </a:r>
            <a:r>
              <a:rPr lang="en-US" altLang="ja-JP" sz="1600" dirty="0"/>
              <a:t>3</a:t>
            </a:r>
            <a:r>
              <a:rPr lang="ja-JP" altLang="en-US" sz="1600" dirty="0"/>
              <a:t>個）</a:t>
            </a:r>
            <a:endParaRPr lang="en-US" altLang="ja-JP" sz="1600" dirty="0"/>
          </a:p>
          <a:p>
            <a:r>
              <a:rPr lang="ja-JP" altLang="en-US" sz="1600" dirty="0"/>
              <a:t>すべてのレジスタは</a:t>
            </a:r>
            <a:r>
              <a:rPr lang="en-US" altLang="ja-JP" sz="1600" dirty="0">
                <a:solidFill>
                  <a:srgbClr val="FF0000"/>
                </a:solidFill>
              </a:rPr>
              <a:t>8</a:t>
            </a:r>
            <a:r>
              <a:rPr lang="ja-JP" altLang="en-US" sz="1600" dirty="0">
                <a:solidFill>
                  <a:srgbClr val="FF0000"/>
                </a:solidFill>
              </a:rPr>
              <a:t>ビット（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srgbClr val="FF0000"/>
                </a:solidFill>
              </a:rPr>
              <a:t>バイト）幅</a:t>
            </a:r>
            <a:r>
              <a:rPr lang="ja-JP" altLang="en-US" sz="1600" dirty="0"/>
              <a:t>である。</a:t>
            </a:r>
            <a:endParaRPr lang="en-US" altLang="ja-JP" sz="1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8FFA288-DB94-26DE-5E88-54526DFEDB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302" y="2623742"/>
            <a:ext cx="1008112" cy="116668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21224A-BBCD-4395-0DAD-0EBAB511F018}"/>
              </a:ext>
            </a:extLst>
          </p:cNvPr>
          <p:cNvSpPr/>
          <p:nvPr/>
        </p:nvSpPr>
        <p:spPr>
          <a:xfrm>
            <a:off x="632520" y="2577084"/>
            <a:ext cx="1173375" cy="12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AB015-C1DC-0105-5226-B486FFD26D75}"/>
              </a:ext>
            </a:extLst>
          </p:cNvPr>
          <p:cNvSpPr/>
          <p:nvPr/>
        </p:nvSpPr>
        <p:spPr>
          <a:xfrm>
            <a:off x="837419" y="4004024"/>
            <a:ext cx="1008112" cy="594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B15E6C-7BE9-1689-DC86-6C3081826252}"/>
              </a:ext>
            </a:extLst>
          </p:cNvPr>
          <p:cNvSpPr txBox="1"/>
          <p:nvPr/>
        </p:nvSpPr>
        <p:spPr>
          <a:xfrm>
            <a:off x="848727" y="405310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温度センサ</a:t>
            </a:r>
            <a:endParaRPr kumimoji="1" lang="en-US" altLang="ja-JP" sz="1400" dirty="0"/>
          </a:p>
          <a:p>
            <a:r>
              <a:rPr lang="en-US" altLang="ja-JP" sz="1400" dirty="0"/>
              <a:t>     0x48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030BF1-809D-7C92-8A5F-0940F2E30CA1}"/>
              </a:ext>
            </a:extLst>
          </p:cNvPr>
          <p:cNvSpPr/>
          <p:nvPr/>
        </p:nvSpPr>
        <p:spPr>
          <a:xfrm>
            <a:off x="837419" y="4868120"/>
            <a:ext cx="1008112" cy="594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F71191-EADA-1B43-2AD0-C96925F51956}"/>
              </a:ext>
            </a:extLst>
          </p:cNvPr>
          <p:cNvSpPr txBox="1"/>
          <p:nvPr/>
        </p:nvSpPr>
        <p:spPr>
          <a:xfrm>
            <a:off x="848727" y="491720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照度</a:t>
            </a:r>
            <a:r>
              <a:rPr kumimoji="1" lang="ja-JP" altLang="en-US" sz="1400" dirty="0"/>
              <a:t>センサ</a:t>
            </a:r>
            <a:endParaRPr kumimoji="1" lang="en-US" altLang="ja-JP" sz="1400" dirty="0"/>
          </a:p>
          <a:p>
            <a:r>
              <a:rPr lang="en-US" altLang="ja-JP" sz="1400" dirty="0"/>
              <a:t>     0x39</a:t>
            </a:r>
            <a:endParaRPr kumimoji="1" lang="ja-JP" altLang="en-US" sz="1400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4F44F40F-91B2-40D8-AF02-B6EC26B676C0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113614" y="4441771"/>
            <a:ext cx="1328492" cy="119117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F70E7E-10D7-2724-82D0-2423C356B3D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8109" y="4301480"/>
            <a:ext cx="1193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65B0330-02CB-938D-8535-2686A9FACF70}"/>
              </a:ext>
            </a:extLst>
          </p:cNvPr>
          <p:cNvSpPr/>
          <p:nvPr/>
        </p:nvSpPr>
        <p:spPr>
          <a:xfrm>
            <a:off x="559995" y="4787216"/>
            <a:ext cx="1440343" cy="88030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>
            <a:extLst>
              <a:ext uri="{FF2B5EF4-FFF2-40B4-BE49-F238E27FC236}">
                <a16:creationId xmlns:a16="http://schemas.microsoft.com/office/drawing/2014/main" id="{A9675E41-CA72-CBB1-CFB2-2E0B1EE6C209}"/>
              </a:ext>
            </a:extLst>
          </p:cNvPr>
          <p:cNvSpPr/>
          <p:nvPr/>
        </p:nvSpPr>
        <p:spPr>
          <a:xfrm>
            <a:off x="2716782" y="5580833"/>
            <a:ext cx="2448272" cy="71852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D923C2D5-C41B-5061-D789-E2AF30F7A193}"/>
              </a:ext>
            </a:extLst>
          </p:cNvPr>
          <p:cNvSpPr/>
          <p:nvPr/>
        </p:nvSpPr>
        <p:spPr>
          <a:xfrm>
            <a:off x="6753201" y="2514223"/>
            <a:ext cx="3022758" cy="1192300"/>
          </a:xfrm>
          <a:prstGeom prst="wedgeRectCallout">
            <a:avLst>
              <a:gd name="adj1" fmla="val -64824"/>
              <a:gd name="adj2" fmla="val 273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11">
            <a:extLst>
              <a:ext uri="{FF2B5EF4-FFF2-40B4-BE49-F238E27FC236}">
                <a16:creationId xmlns:a16="http://schemas.microsoft.com/office/drawing/2014/main" id="{74314F17-189F-4131-837E-F4509DB3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68301"/>
              </p:ext>
            </p:extLst>
          </p:nvPr>
        </p:nvGraphicFramePr>
        <p:xfrm>
          <a:off x="6843920" y="3150742"/>
          <a:ext cx="28413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65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34225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B7C7DD4B-E768-D147-F2F9-A5E91BA419FB}"/>
              </a:ext>
            </a:extLst>
          </p:cNvPr>
          <p:cNvSpPr/>
          <p:nvPr/>
        </p:nvSpPr>
        <p:spPr>
          <a:xfrm>
            <a:off x="6753201" y="3753180"/>
            <a:ext cx="3022758" cy="1192300"/>
          </a:xfrm>
          <a:prstGeom prst="wedgeRectCallout">
            <a:avLst>
              <a:gd name="adj1" fmla="val -74332"/>
              <a:gd name="adj2" fmla="val -530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2" name="表 11">
            <a:extLst>
              <a:ext uri="{FF2B5EF4-FFF2-40B4-BE49-F238E27FC236}">
                <a16:creationId xmlns:a16="http://schemas.microsoft.com/office/drawing/2014/main" id="{4CB3D49B-1CCD-31C8-BDA7-E9052DFC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69087"/>
              </p:ext>
            </p:extLst>
          </p:nvPr>
        </p:nvGraphicFramePr>
        <p:xfrm>
          <a:off x="6843920" y="4464556"/>
          <a:ext cx="28413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65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34225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1EF72B3C-9A04-B366-E950-B544B6A4AFD6}"/>
              </a:ext>
            </a:extLst>
          </p:cNvPr>
          <p:cNvSpPr/>
          <p:nvPr/>
        </p:nvSpPr>
        <p:spPr>
          <a:xfrm>
            <a:off x="6753200" y="5346868"/>
            <a:ext cx="3022758" cy="1192300"/>
          </a:xfrm>
          <a:prstGeom prst="wedgeRectCallout">
            <a:avLst>
              <a:gd name="adj1" fmla="val -114089"/>
              <a:gd name="adj2" fmla="val -15164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4" name="表 11">
            <a:extLst>
              <a:ext uri="{FF2B5EF4-FFF2-40B4-BE49-F238E27FC236}">
                <a16:creationId xmlns:a16="http://schemas.microsoft.com/office/drawing/2014/main" id="{2A64EC65-F046-22A9-5184-414BAD102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34899"/>
              </p:ext>
            </p:extLst>
          </p:nvPr>
        </p:nvGraphicFramePr>
        <p:xfrm>
          <a:off x="6833413" y="6002663"/>
          <a:ext cx="28413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65">
                  <a:extLst>
                    <a:ext uri="{9D8B030D-6E8A-4147-A177-3AD203B41FA5}">
                      <a16:colId xmlns:a16="http://schemas.microsoft.com/office/drawing/2014/main" val="4113571184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055937402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83000321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11343655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491135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223561839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292657847"/>
                    </a:ext>
                  </a:extLst>
                </a:gridCol>
                <a:gridCol w="355165">
                  <a:extLst>
                    <a:ext uri="{9D8B030D-6E8A-4147-A177-3AD203B41FA5}">
                      <a16:colId xmlns:a16="http://schemas.microsoft.com/office/drawing/2014/main" val="3535158951"/>
                    </a:ext>
                  </a:extLst>
                </a:gridCol>
              </a:tblGrid>
              <a:tr h="34225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93208"/>
                  </a:ext>
                </a:extLst>
              </a:tr>
            </a:tbl>
          </a:graphicData>
        </a:graphic>
      </p:graphicFrame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56DFEE9-D28C-6838-7D69-D384419B91BE}"/>
              </a:ext>
            </a:extLst>
          </p:cNvPr>
          <p:cNvCxnSpPr/>
          <p:nvPr/>
        </p:nvCxnSpPr>
        <p:spPr>
          <a:xfrm>
            <a:off x="3188803" y="3516502"/>
            <a:ext cx="3096344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28F96CF-D47A-5008-A63A-0F2307C7C8E2}"/>
              </a:ext>
            </a:extLst>
          </p:cNvPr>
          <p:cNvCxnSpPr/>
          <p:nvPr/>
        </p:nvCxnSpPr>
        <p:spPr>
          <a:xfrm>
            <a:off x="3188803" y="3702340"/>
            <a:ext cx="309634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F93B3E4-C76F-DFD8-6BE3-FD75ACD495B8}"/>
              </a:ext>
            </a:extLst>
          </p:cNvPr>
          <p:cNvCxnSpPr/>
          <p:nvPr/>
        </p:nvCxnSpPr>
        <p:spPr>
          <a:xfrm>
            <a:off x="3188803" y="4101590"/>
            <a:ext cx="3096344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17C7D9E-7B39-AB98-B524-B637F36152EF}"/>
              </a:ext>
            </a:extLst>
          </p:cNvPr>
          <p:cNvSpPr txBox="1"/>
          <p:nvPr/>
        </p:nvSpPr>
        <p:spPr>
          <a:xfrm>
            <a:off x="7586910" y="347315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8</a:t>
            </a:r>
            <a:r>
              <a:rPr lang="ja-JP" altLang="en-US" sz="1100" dirty="0"/>
              <a:t> </a:t>
            </a:r>
            <a:r>
              <a:rPr kumimoji="1" lang="ja-JP" altLang="en-US" sz="1100" dirty="0"/>
              <a:t>ビット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8D808E-6F70-EDFC-2569-C0196F10B00E}"/>
              </a:ext>
            </a:extLst>
          </p:cNvPr>
          <p:cNvSpPr txBox="1"/>
          <p:nvPr/>
        </p:nvSpPr>
        <p:spPr>
          <a:xfrm>
            <a:off x="488504" y="21746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どのアドレス？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C7A7CB-722F-34EC-C8ED-C12A2553FDF9}"/>
              </a:ext>
            </a:extLst>
          </p:cNvPr>
          <p:cNvSpPr txBox="1"/>
          <p:nvPr/>
        </p:nvSpPr>
        <p:spPr>
          <a:xfrm>
            <a:off x="3908883" y="21746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どのレジスタ？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00E766C-3DA5-3C23-F128-C195DE22B923}"/>
              </a:ext>
            </a:extLst>
          </p:cNvPr>
          <p:cNvSpPr txBox="1"/>
          <p:nvPr/>
        </p:nvSpPr>
        <p:spPr>
          <a:xfrm>
            <a:off x="7164181" y="2158733"/>
            <a:ext cx="24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どういうデータ</a:t>
            </a:r>
            <a:r>
              <a:rPr kumimoji="1" lang="en-US" altLang="ja-JP" dirty="0"/>
              <a:t>or</a:t>
            </a:r>
            <a:r>
              <a:rPr kumimoji="1" lang="ja-JP" altLang="en-US" dirty="0"/>
              <a:t>設定？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9D0BE0-0835-1579-3204-9F80978B3315}"/>
              </a:ext>
            </a:extLst>
          </p:cNvPr>
          <p:cNvSpPr txBox="1"/>
          <p:nvPr/>
        </p:nvSpPr>
        <p:spPr>
          <a:xfrm>
            <a:off x="6826784" y="2551027"/>
            <a:ext cx="27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温度データ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上位</a:t>
            </a:r>
            <a:r>
              <a:rPr kumimoji="1" lang="en-US" altLang="ja-JP" dirty="0"/>
              <a:t>8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4B9E931-102F-68F4-83B0-CB16B1C6CAE5}"/>
              </a:ext>
            </a:extLst>
          </p:cNvPr>
          <p:cNvSpPr txBox="1"/>
          <p:nvPr/>
        </p:nvSpPr>
        <p:spPr>
          <a:xfrm>
            <a:off x="7068987" y="2812188"/>
            <a:ext cx="157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読み取り専用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DC78679-D822-1A30-9624-4265C42E4DD1}"/>
              </a:ext>
            </a:extLst>
          </p:cNvPr>
          <p:cNvSpPr txBox="1"/>
          <p:nvPr/>
        </p:nvSpPr>
        <p:spPr>
          <a:xfrm>
            <a:off x="6826784" y="3780446"/>
            <a:ext cx="27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温度データ</a:t>
            </a:r>
            <a:r>
              <a:rPr kumimoji="1" lang="en-US" altLang="ja-JP" dirty="0"/>
              <a:t>(</a:t>
            </a:r>
            <a:r>
              <a:rPr lang="ja-JP" altLang="en-US" dirty="0"/>
              <a:t>下位</a:t>
            </a:r>
            <a:r>
              <a:rPr kumimoji="1" lang="en-US" altLang="ja-JP" dirty="0"/>
              <a:t>8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94D2574-2B5F-736A-FA6C-76F67D181D16}"/>
              </a:ext>
            </a:extLst>
          </p:cNvPr>
          <p:cNvSpPr txBox="1"/>
          <p:nvPr/>
        </p:nvSpPr>
        <p:spPr>
          <a:xfrm>
            <a:off x="7068987" y="4041607"/>
            <a:ext cx="157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読み取り専用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FB4246-B48B-0C2B-C083-C541D1EFF058}"/>
              </a:ext>
            </a:extLst>
          </p:cNvPr>
          <p:cNvSpPr txBox="1"/>
          <p:nvPr/>
        </p:nvSpPr>
        <p:spPr>
          <a:xfrm>
            <a:off x="6826784" y="5389329"/>
            <a:ext cx="27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センサーの設定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92C3F0F-A3BB-06FE-18F5-7D16AF1A50A4}"/>
              </a:ext>
            </a:extLst>
          </p:cNvPr>
          <p:cNvSpPr txBox="1"/>
          <p:nvPr/>
        </p:nvSpPr>
        <p:spPr>
          <a:xfrm>
            <a:off x="7068987" y="5650490"/>
            <a:ext cx="157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lang="ja-JP" altLang="en-US" sz="1600" dirty="0"/>
              <a:t>書き込み</a:t>
            </a:r>
            <a:r>
              <a:rPr kumimoji="1" lang="ja-JP" altLang="en-US" sz="1600" dirty="0"/>
              <a:t>専用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868E7F-E9DA-C1F5-7140-299EDB1A4684}"/>
              </a:ext>
            </a:extLst>
          </p:cNvPr>
          <p:cNvSpPr txBox="1"/>
          <p:nvPr/>
        </p:nvSpPr>
        <p:spPr>
          <a:xfrm>
            <a:off x="4046230" y="6566315"/>
            <a:ext cx="3022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図</a:t>
            </a:r>
            <a:r>
              <a:rPr lang="en-US" altLang="ja-JP" sz="1400" dirty="0"/>
              <a:t>5</a:t>
            </a:r>
            <a:r>
              <a:rPr lang="ja-JP" altLang="en-US" sz="1400" dirty="0"/>
              <a:t>　レジスタとその中身の</a:t>
            </a:r>
            <a:r>
              <a:rPr kumimoji="1" lang="ja-JP" altLang="en-US" sz="1400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285879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9CA7-B402-437C-88DA-7E11676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温度取得の流れ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F27D84-7E9E-4CF5-926B-D2C9F3AF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597F63-D68A-4909-8414-5F08E13B06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8744" y="1124610"/>
            <a:ext cx="1368152" cy="167481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8B4B16B-DBE4-4A46-9D59-5ADCF5F0FC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224" y="1126816"/>
            <a:ext cx="1911858" cy="1674813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65A464A-01E1-4D0E-B709-35D1DFA567E7}"/>
              </a:ext>
            </a:extLst>
          </p:cNvPr>
          <p:cNvCxnSpPr/>
          <p:nvPr/>
        </p:nvCxnSpPr>
        <p:spPr>
          <a:xfrm>
            <a:off x="4232920" y="1575288"/>
            <a:ext cx="259228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87BFF6-7C42-4FC6-98CE-B9C8884C035C}"/>
              </a:ext>
            </a:extLst>
          </p:cNvPr>
          <p:cNvSpPr txBox="1"/>
          <p:nvPr/>
        </p:nvSpPr>
        <p:spPr>
          <a:xfrm>
            <a:off x="4160912" y="1188772"/>
            <a:ext cx="302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「この分解能で温度情報をください！」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BC76C4-C901-4EA3-A627-E0C85CFAAD19}"/>
              </a:ext>
            </a:extLst>
          </p:cNvPr>
          <p:cNvSpPr txBox="1"/>
          <p:nvPr/>
        </p:nvSpPr>
        <p:spPr>
          <a:xfrm>
            <a:off x="4918844" y="158481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w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rite_</a:t>
            </a:r>
            <a:r>
              <a:rPr lang="en-US" altLang="ja-JP" sz="1400" dirty="0" err="1">
                <a:solidFill>
                  <a:srgbClr val="FF0000"/>
                </a:solidFill>
              </a:rPr>
              <a:t>byte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_data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D01C36-65D8-447A-B522-5533136E7C35}"/>
              </a:ext>
            </a:extLst>
          </p:cNvPr>
          <p:cNvSpPr txBox="1"/>
          <p:nvPr/>
        </p:nvSpPr>
        <p:spPr>
          <a:xfrm>
            <a:off x="3869184" y="5951509"/>
            <a:ext cx="295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　</a:t>
            </a:r>
            <a:r>
              <a:rPr lang="en-US" altLang="ja-JP" sz="1400" dirty="0"/>
              <a:t>Write/Read</a:t>
            </a:r>
            <a:r>
              <a:rPr lang="ja-JP" altLang="en-US" sz="1400" dirty="0"/>
              <a:t>のイメージ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394650-D333-787D-B722-E0B28CFDADED}"/>
              </a:ext>
            </a:extLst>
          </p:cNvPr>
          <p:cNvSpPr txBox="1"/>
          <p:nvPr/>
        </p:nvSpPr>
        <p:spPr>
          <a:xfrm>
            <a:off x="490039" y="163885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設定レジスタの</a:t>
            </a:r>
            <a:endParaRPr kumimoji="1" lang="en-US" altLang="ja-JP" dirty="0"/>
          </a:p>
          <a:p>
            <a:r>
              <a:rPr kumimoji="1" lang="ja-JP" altLang="en-US" dirty="0"/>
              <a:t>書き込み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8DAB55-7947-809B-0C3A-F3E8B2FEDA91}"/>
              </a:ext>
            </a:extLst>
          </p:cNvPr>
          <p:cNvSpPr/>
          <p:nvPr/>
        </p:nvSpPr>
        <p:spPr>
          <a:xfrm>
            <a:off x="262474" y="836712"/>
            <a:ext cx="8938998" cy="20917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E215C87-489D-5E45-2468-D97BABDC3E08}"/>
              </a:ext>
            </a:extLst>
          </p:cNvPr>
          <p:cNvGrpSpPr/>
          <p:nvPr/>
        </p:nvGrpSpPr>
        <p:grpSpPr>
          <a:xfrm>
            <a:off x="283633" y="3086563"/>
            <a:ext cx="8938998" cy="2610507"/>
            <a:chOff x="272847" y="2672205"/>
            <a:chExt cx="8938998" cy="26105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02A5754-4204-33F0-3939-4EDF9B953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8744" y="3406247"/>
              <a:ext cx="1368152" cy="1674813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83EC7A9-C515-0CB4-AC67-FF0B0983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9224" y="3408453"/>
              <a:ext cx="1911858" cy="1674813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8C0175D-27E3-6947-02D8-5EEF2A2B1ED9}"/>
                </a:ext>
              </a:extLst>
            </p:cNvPr>
            <p:cNvCxnSpPr/>
            <p:nvPr/>
          </p:nvCxnSpPr>
          <p:spPr>
            <a:xfrm>
              <a:off x="4232920" y="3856925"/>
              <a:ext cx="25922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A76A062-33A7-BAFB-DECF-C0E76B0C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920" y="4511192"/>
              <a:ext cx="259228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ACE38BB-CDF6-7880-E272-0FF8AE62C120}"/>
                </a:ext>
              </a:extLst>
            </p:cNvPr>
            <p:cNvSpPr txBox="1"/>
            <p:nvPr/>
          </p:nvSpPr>
          <p:spPr>
            <a:xfrm>
              <a:off x="4160912" y="3470409"/>
              <a:ext cx="302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「今の温度は何度ですか？」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5AE371D-9A17-8666-50A7-2D33DDAC4DAE}"/>
                </a:ext>
              </a:extLst>
            </p:cNvPr>
            <p:cNvSpPr txBox="1"/>
            <p:nvPr/>
          </p:nvSpPr>
          <p:spPr>
            <a:xfrm>
              <a:off x="4366150" y="4600872"/>
              <a:ext cx="260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「</a:t>
              </a:r>
              <a:r>
                <a:rPr kumimoji="1" lang="en-US" altLang="ja-JP" sz="1400" dirty="0"/>
                <a:t>0b1110100100101</a:t>
              </a:r>
              <a:r>
                <a:rPr kumimoji="1" lang="ja-JP" altLang="en-US" sz="1400" dirty="0"/>
                <a:t>」℃です！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5937B60-A2A0-F184-C9C7-D019AC218B19}"/>
                </a:ext>
              </a:extLst>
            </p:cNvPr>
            <p:cNvSpPr txBox="1"/>
            <p:nvPr/>
          </p:nvSpPr>
          <p:spPr>
            <a:xfrm>
              <a:off x="4918844" y="3879007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>
                  <a:solidFill>
                    <a:srgbClr val="FF0000"/>
                  </a:solidFill>
                </a:rPr>
                <a:t>read_byte_data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E75A471-3A2C-2916-5544-B5DCC9AB6AF9}"/>
                </a:ext>
              </a:extLst>
            </p:cNvPr>
            <p:cNvSpPr txBox="1"/>
            <p:nvPr/>
          </p:nvSpPr>
          <p:spPr>
            <a:xfrm>
              <a:off x="490039" y="387900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温度情報を</a:t>
              </a:r>
              <a:endParaRPr kumimoji="1" lang="en-US" altLang="ja-JP" dirty="0"/>
            </a:p>
            <a:p>
              <a:r>
                <a:rPr lang="ja-JP" altLang="en-US" dirty="0"/>
                <a:t>読み込み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AE14699-BBAE-221B-AF0D-AE965D73881A}"/>
                </a:ext>
              </a:extLst>
            </p:cNvPr>
            <p:cNvSpPr/>
            <p:nvPr/>
          </p:nvSpPr>
          <p:spPr>
            <a:xfrm>
              <a:off x="272847" y="3191006"/>
              <a:ext cx="8938998" cy="209170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CBB2EE7-CB1F-9C0A-4519-FDA1152FCBB7}"/>
                </a:ext>
              </a:extLst>
            </p:cNvPr>
            <p:cNvSpPr txBox="1"/>
            <p:nvPr/>
          </p:nvSpPr>
          <p:spPr>
            <a:xfrm>
              <a:off x="5997116" y="267220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繰り返し</a:t>
              </a:r>
            </a:p>
          </p:txBody>
        </p:sp>
      </p:grpSp>
      <p:sp>
        <p:nvSpPr>
          <p:cNvPr id="19" name="矢印: 上 18">
            <a:extLst>
              <a:ext uri="{FF2B5EF4-FFF2-40B4-BE49-F238E27FC236}">
                <a16:creationId xmlns:a16="http://schemas.microsoft.com/office/drawing/2014/main" id="{ED92D23C-B426-B27D-9C7A-A2DF62E27F83}"/>
              </a:ext>
            </a:extLst>
          </p:cNvPr>
          <p:cNvSpPr/>
          <p:nvPr/>
        </p:nvSpPr>
        <p:spPr>
          <a:xfrm>
            <a:off x="3635149" y="3014663"/>
            <a:ext cx="288032" cy="486344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 19">
            <a:extLst>
              <a:ext uri="{FF2B5EF4-FFF2-40B4-BE49-F238E27FC236}">
                <a16:creationId xmlns:a16="http://schemas.microsoft.com/office/drawing/2014/main" id="{9E04B409-ED95-4834-65EB-97E20006E1DF}"/>
              </a:ext>
            </a:extLst>
          </p:cNvPr>
          <p:cNvSpPr/>
          <p:nvPr/>
        </p:nvSpPr>
        <p:spPr>
          <a:xfrm rot="10800000">
            <a:off x="5541698" y="3032774"/>
            <a:ext cx="288032" cy="486344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5EA8A89-C39E-189C-7E08-05E44A8B9A15}"/>
              </a:ext>
            </a:extLst>
          </p:cNvPr>
          <p:cNvSpPr/>
          <p:nvPr/>
        </p:nvSpPr>
        <p:spPr>
          <a:xfrm>
            <a:off x="4929630" y="2301861"/>
            <a:ext cx="1834356" cy="476974"/>
          </a:xfrm>
          <a:prstGeom prst="wedgeRoundRectCallout">
            <a:avLst>
              <a:gd name="adj1" fmla="val -19991"/>
              <a:gd name="adj2" fmla="val -1386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さきほどインストールしたモジュールの関数</a:t>
            </a:r>
          </a:p>
        </p:txBody>
      </p:sp>
    </p:spTree>
    <p:extLst>
      <p:ext uri="{BB962C8B-B14F-4D97-AF65-F5344CB8AC3E}">
        <p14:creationId xmlns:p14="http://schemas.microsoft.com/office/powerpoint/2010/main" val="32292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20319</TotalTime>
  <Words>2285</Words>
  <Application>Microsoft Office PowerPoint</Application>
  <PresentationFormat>A4 210 x 297 mm</PresentationFormat>
  <Paragraphs>431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HGP創英角ｺﾞｼｯｸUB</vt:lpstr>
      <vt:lpstr>ＭＳ ゴシック</vt:lpstr>
      <vt:lpstr>Arial</vt:lpstr>
      <vt:lpstr>Calibri</vt:lpstr>
      <vt:lpstr>Calibri Light</vt:lpstr>
      <vt:lpstr>Times New Roman</vt:lpstr>
      <vt:lpstr>Wingdings</vt:lpstr>
      <vt:lpstr>Office ​​テーマ</vt:lpstr>
      <vt:lpstr>デザインの設定</vt:lpstr>
      <vt:lpstr>PowerPoint プレゼンテーション</vt:lpstr>
      <vt:lpstr>目次</vt:lpstr>
      <vt:lpstr>概要</vt:lpstr>
      <vt:lpstr>I2C通信とは</vt:lpstr>
      <vt:lpstr>I2Cモジュールの有効化</vt:lpstr>
      <vt:lpstr>温度センサの接続とスレーブアドレスの確認</vt:lpstr>
      <vt:lpstr>温度センサ（ADT7410）の仕様①</vt:lpstr>
      <vt:lpstr>温度センサ（ADT7410）の仕様②</vt:lpstr>
      <vt:lpstr>温度取得の流れ</vt:lpstr>
      <vt:lpstr>設定レジスタ</vt:lpstr>
      <vt:lpstr>温度レジスタ</vt:lpstr>
      <vt:lpstr>プログラムコードの解説①</vt:lpstr>
      <vt:lpstr>プログラムコードの解説②</vt:lpstr>
      <vt:lpstr>後半</vt:lpstr>
      <vt:lpstr>Ambient　 IoTデータ可視化サービス環境構築</vt:lpstr>
      <vt:lpstr>検索</vt:lpstr>
      <vt:lpstr>ホーム画面</vt:lpstr>
      <vt:lpstr>ユーザー登録</vt:lpstr>
      <vt:lpstr>メイン画面</vt:lpstr>
      <vt:lpstr>メイン画面</vt:lpstr>
      <vt:lpstr>チャート（グラフ）の追加</vt:lpstr>
      <vt:lpstr>チャート（グラフ）の追加</vt:lpstr>
      <vt:lpstr>チャート（グラフ）の追加</vt:lpstr>
      <vt:lpstr>チャート（グラフ）の公開</vt:lpstr>
      <vt:lpstr>AmbientのPythonライブラリ</vt:lpstr>
      <vt:lpstr>温度データを60秒間隔でアップロードするプログラム</vt:lpstr>
      <vt:lpstr>データ転送後のAmbientの様子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kiban</dc:creator>
  <cp:lastModifiedBy>産技セ 富田</cp:lastModifiedBy>
  <cp:revision>1656</cp:revision>
  <cp:lastPrinted>2023-08-02T06:56:59Z</cp:lastPrinted>
  <dcterms:created xsi:type="dcterms:W3CDTF">2011-06-27T07:44:37Z</dcterms:created>
  <dcterms:modified xsi:type="dcterms:W3CDTF">2023-08-07T07:56:44Z</dcterms:modified>
</cp:coreProperties>
</file>