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96" r:id="rId2"/>
  </p:sldMasterIdLst>
  <p:notesMasterIdLst>
    <p:notesMasterId r:id="rId24"/>
  </p:notesMasterIdLst>
  <p:handoutMasterIdLst>
    <p:handoutMasterId r:id="rId25"/>
  </p:handoutMasterIdLst>
  <p:sldIdLst>
    <p:sldId id="357" r:id="rId3"/>
    <p:sldId id="440" r:id="rId4"/>
    <p:sldId id="380" r:id="rId5"/>
    <p:sldId id="387" r:id="rId6"/>
    <p:sldId id="392" r:id="rId7"/>
    <p:sldId id="393" r:id="rId8"/>
    <p:sldId id="414" r:id="rId9"/>
    <p:sldId id="389" r:id="rId10"/>
    <p:sldId id="394" r:id="rId11"/>
    <p:sldId id="402" r:id="rId12"/>
    <p:sldId id="372" r:id="rId13"/>
    <p:sldId id="379" r:id="rId14"/>
    <p:sldId id="384" r:id="rId15"/>
    <p:sldId id="442" r:id="rId16"/>
    <p:sldId id="441" r:id="rId17"/>
    <p:sldId id="443" r:id="rId18"/>
    <p:sldId id="403" r:id="rId19"/>
    <p:sldId id="405" r:id="rId20"/>
    <p:sldId id="385" r:id="rId21"/>
    <p:sldId id="406" r:id="rId22"/>
    <p:sldId id="407" r:id="rId23"/>
  </p:sldIdLst>
  <p:sldSz cx="9906000" cy="6858000" type="A4"/>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91" userDrawn="1">
          <p15:clr>
            <a:srgbClr val="A4A3A4"/>
          </p15:clr>
        </p15:guide>
        <p15:guide id="2" pos="2104" userDrawn="1">
          <p15:clr>
            <a:srgbClr val="A4A3A4"/>
          </p15:clr>
        </p15:guide>
        <p15:guide id="3" orient="horz" pos="3108" userDrawn="1">
          <p15:clr>
            <a:srgbClr val="A4A3A4"/>
          </p15:clr>
        </p15:guide>
        <p15:guide id="4" pos="212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F00FF"/>
    <a:srgbClr val="3B1CF8"/>
    <a:srgbClr val="996633"/>
    <a:srgbClr val="A89AFC"/>
    <a:srgbClr val="6F58FA"/>
    <a:srgbClr val="0000CC"/>
    <a:srgbClr val="2206CC"/>
    <a:srgbClr val="0066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74" autoAdjust="0"/>
    <p:restoredTop sz="96370" autoAdjust="0"/>
  </p:normalViewPr>
  <p:slideViewPr>
    <p:cSldViewPr>
      <p:cViewPr varScale="1">
        <p:scale>
          <a:sx n="124" d="100"/>
          <a:sy n="124" d="100"/>
        </p:scale>
        <p:origin x="432" y="9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3810" y="96"/>
      </p:cViewPr>
      <p:guideLst>
        <p:guide orient="horz" pos="3091"/>
        <p:guide pos="2104"/>
        <p:guide orient="horz" pos="3108"/>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スライド番号プレースホルダ 4"/>
          <p:cNvSpPr>
            <a:spLocks noGrp="1"/>
          </p:cNvSpPr>
          <p:nvPr>
            <p:ph type="sldNum" sz="quarter" idx="3"/>
          </p:nvPr>
        </p:nvSpPr>
        <p:spPr>
          <a:xfrm>
            <a:off x="3816351" y="9371015"/>
            <a:ext cx="2917826" cy="493712"/>
          </a:xfrm>
          <a:prstGeom prst="rect">
            <a:avLst/>
          </a:prstGeom>
        </p:spPr>
        <p:txBody>
          <a:bodyPr vert="horz" lIns="91374" tIns="45683" rIns="91374" bIns="45683" rtlCol="0" anchor="b"/>
          <a:lstStyle>
            <a:lvl1pPr algn="r" fontAlgn="auto">
              <a:spcBef>
                <a:spcPts val="0"/>
              </a:spcBef>
              <a:spcAft>
                <a:spcPts val="0"/>
              </a:spcAft>
              <a:defRPr sz="1200">
                <a:latin typeface="+mn-lt"/>
                <a:ea typeface="+mn-ea"/>
              </a:defRPr>
            </a:lvl1pPr>
          </a:lstStyle>
          <a:p>
            <a:pPr>
              <a:defRPr/>
            </a:pPr>
            <a:fld id="{1D6A079D-C7A6-4D61-B3B4-33335BDA6B92}" type="slidenum">
              <a:rPr lang="ja-JP" altLang="en-US"/>
              <a:pPr>
                <a:defRPr/>
              </a:pPr>
              <a:t>‹#›</a:t>
            </a:fld>
            <a:endParaRPr lang="ja-JP" altLang="en-US"/>
          </a:p>
        </p:txBody>
      </p:sp>
    </p:spTree>
    <p:extLst>
      <p:ext uri="{BB962C8B-B14F-4D97-AF65-F5344CB8AC3E}">
        <p14:creationId xmlns:p14="http://schemas.microsoft.com/office/powerpoint/2010/main" val="2788309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9" y="3"/>
            <a:ext cx="2919413" cy="493712"/>
          </a:xfrm>
          <a:prstGeom prst="rect">
            <a:avLst/>
          </a:prstGeom>
        </p:spPr>
        <p:txBody>
          <a:bodyPr vert="horz" lIns="91374" tIns="45683" rIns="91374" bIns="45683"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16351" y="3"/>
            <a:ext cx="2917826" cy="493712"/>
          </a:xfrm>
          <a:prstGeom prst="rect">
            <a:avLst/>
          </a:prstGeom>
        </p:spPr>
        <p:txBody>
          <a:bodyPr vert="horz" lIns="91374" tIns="45683" rIns="91374" bIns="45683" rtlCol="0"/>
          <a:lstStyle>
            <a:lvl1pPr algn="r" fontAlgn="auto">
              <a:spcBef>
                <a:spcPts val="0"/>
              </a:spcBef>
              <a:spcAft>
                <a:spcPts val="0"/>
              </a:spcAft>
              <a:defRPr sz="1200">
                <a:latin typeface="+mn-lt"/>
                <a:ea typeface="+mn-ea"/>
              </a:defRPr>
            </a:lvl1pPr>
          </a:lstStyle>
          <a:p>
            <a:pPr>
              <a:defRPr/>
            </a:pPr>
            <a:fld id="{F430D884-6F68-4446-A96E-55A26AF40BFE}" type="datetimeFigureOut">
              <a:rPr lang="ja-JP" altLang="en-US"/>
              <a:pPr>
                <a:defRPr/>
              </a:pPr>
              <a:t>2023/8/2</a:t>
            </a:fld>
            <a:endParaRPr lang="ja-JP" altLang="en-US"/>
          </a:p>
        </p:txBody>
      </p:sp>
      <p:sp>
        <p:nvSpPr>
          <p:cNvPr id="4" name="スライド イメージ プレースホルダ 3"/>
          <p:cNvSpPr>
            <a:spLocks noGrp="1" noRot="1" noChangeAspect="1"/>
          </p:cNvSpPr>
          <p:nvPr>
            <p:ph type="sldImg" idx="2"/>
          </p:nvPr>
        </p:nvSpPr>
        <p:spPr>
          <a:xfrm>
            <a:off x="698500" y="739775"/>
            <a:ext cx="5340350" cy="3698875"/>
          </a:xfrm>
          <a:prstGeom prst="rect">
            <a:avLst/>
          </a:prstGeom>
          <a:noFill/>
          <a:ln w="12700">
            <a:solidFill>
              <a:prstClr val="black"/>
            </a:solidFill>
          </a:ln>
        </p:spPr>
        <p:txBody>
          <a:bodyPr vert="horz" lIns="91374" tIns="45683" rIns="91374" bIns="45683" rtlCol="0" anchor="ctr"/>
          <a:lstStyle/>
          <a:p>
            <a:pPr lvl="0"/>
            <a:endParaRPr lang="ja-JP" altLang="en-US" noProof="0"/>
          </a:p>
        </p:txBody>
      </p:sp>
      <p:sp>
        <p:nvSpPr>
          <p:cNvPr id="5" name="ノート プレースホルダ 4"/>
          <p:cNvSpPr>
            <a:spLocks noGrp="1"/>
          </p:cNvSpPr>
          <p:nvPr>
            <p:ph type="body" sz="quarter" idx="3"/>
          </p:nvPr>
        </p:nvSpPr>
        <p:spPr>
          <a:xfrm>
            <a:off x="673103" y="4686306"/>
            <a:ext cx="5389562" cy="4440238"/>
          </a:xfrm>
          <a:prstGeom prst="rect">
            <a:avLst/>
          </a:prstGeom>
        </p:spPr>
        <p:txBody>
          <a:bodyPr vert="horz" lIns="91374" tIns="45683" rIns="91374" bIns="45683"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9" y="9371015"/>
            <a:ext cx="2919413" cy="493712"/>
          </a:xfrm>
          <a:prstGeom prst="rect">
            <a:avLst/>
          </a:prstGeom>
        </p:spPr>
        <p:txBody>
          <a:bodyPr vert="horz" lIns="91374" tIns="45683" rIns="91374" bIns="45683"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16351" y="9371015"/>
            <a:ext cx="2917826" cy="493712"/>
          </a:xfrm>
          <a:prstGeom prst="rect">
            <a:avLst/>
          </a:prstGeom>
        </p:spPr>
        <p:txBody>
          <a:bodyPr vert="horz" lIns="91374" tIns="45683" rIns="91374" bIns="45683" rtlCol="0" anchor="b"/>
          <a:lstStyle>
            <a:lvl1pPr algn="r" fontAlgn="auto">
              <a:spcBef>
                <a:spcPts val="0"/>
              </a:spcBef>
              <a:spcAft>
                <a:spcPts val="0"/>
              </a:spcAft>
              <a:defRPr sz="1200">
                <a:latin typeface="+mn-lt"/>
                <a:ea typeface="+mn-ea"/>
              </a:defRPr>
            </a:lvl1pPr>
          </a:lstStyle>
          <a:p>
            <a:pPr>
              <a:defRPr/>
            </a:pPr>
            <a:fld id="{778361E9-B8B6-4010-9985-68EE94D80718}" type="slidenum">
              <a:rPr lang="ja-JP" altLang="en-US"/>
              <a:pPr>
                <a:defRPr/>
              </a:pPr>
              <a:t>‹#›</a:t>
            </a:fld>
            <a:endParaRPr lang="ja-JP" altLang="en-US"/>
          </a:p>
        </p:txBody>
      </p:sp>
    </p:spTree>
    <p:extLst>
      <p:ext uri="{BB962C8B-B14F-4D97-AF65-F5344CB8AC3E}">
        <p14:creationId xmlns:p14="http://schemas.microsoft.com/office/powerpoint/2010/main" val="4111910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772817"/>
            <a:ext cx="8420100" cy="1470025"/>
          </a:xfrm>
        </p:spPr>
        <p:txBody>
          <a:bodyPr>
            <a:normAutofit/>
          </a:bodyPr>
          <a:lstStyle>
            <a:lvl1pPr>
              <a:defRPr sz="4000">
                <a:latin typeface="Arial" pitchFamily="34" charset="0"/>
                <a:cs typeface="Arial" pitchFamily="34" charset="0"/>
              </a:defRPr>
            </a:lvl1pPr>
          </a:lstStyle>
          <a:p>
            <a:r>
              <a:rPr lang="ja-JP" altLang="en-US" dirty="0"/>
              <a:t>マスター タイトルの書式設定</a:t>
            </a:r>
          </a:p>
        </p:txBody>
      </p:sp>
      <p:sp>
        <p:nvSpPr>
          <p:cNvPr id="3" name="サブタイトル 2"/>
          <p:cNvSpPr>
            <a:spLocks noGrp="1"/>
          </p:cNvSpPr>
          <p:nvPr>
            <p:ph type="subTitle" idx="1"/>
          </p:nvPr>
        </p:nvSpPr>
        <p:spPr>
          <a:xfrm>
            <a:off x="2070346" y="4077072"/>
            <a:ext cx="5759069" cy="1728192"/>
          </a:xfrm>
        </p:spPr>
        <p:txBody>
          <a:bodyPr/>
          <a:lstStyle>
            <a:lvl1pPr marL="0" indent="0" algn="l">
              <a:buNone/>
              <a:defRPr sz="28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p>
        </p:txBody>
      </p:sp>
      <p:sp>
        <p:nvSpPr>
          <p:cNvPr id="4" name="スライド番号プレースホルダー 5"/>
          <p:cNvSpPr>
            <a:spLocks noGrp="1"/>
          </p:cNvSpPr>
          <p:nvPr>
            <p:ph type="sldNum" sz="quarter" idx="10"/>
          </p:nvPr>
        </p:nvSpPr>
        <p:spPr/>
        <p:txBody>
          <a:bodyPr/>
          <a:lstStyle>
            <a:lvl1pPr>
              <a:defRPr>
                <a:latin typeface="Arial" pitchFamily="34" charset="0"/>
                <a:cs typeface="Arial" pitchFamily="34" charset="0"/>
              </a:defRPr>
            </a:lvl1pPr>
          </a:lstStyle>
          <a:p>
            <a:pPr>
              <a:defRPr/>
            </a:pPr>
            <a:fld id="{C49999B9-0E4F-4133-ADB5-D044AA67CA33}" type="slidenum">
              <a:rPr lang="ja-JP" altLang="en-US">
                <a:solidFill>
                  <a:prstClr val="white"/>
                </a:solidFill>
              </a:rPr>
              <a:pPr>
                <a:defRPr/>
              </a:pPr>
              <a:t>‹#›</a:t>
            </a:fld>
            <a:endParaRPr lang="ja-JP" altLang="en-US" dirty="0">
              <a:solidFill>
                <a:prstClr val="white"/>
              </a:solidFill>
            </a:endParaRPr>
          </a:p>
        </p:txBody>
      </p:sp>
    </p:spTree>
    <p:extLst>
      <p:ext uri="{BB962C8B-B14F-4D97-AF65-F5344CB8AC3E}">
        <p14:creationId xmlns:p14="http://schemas.microsoft.com/office/powerpoint/2010/main" val="30706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DD4113AD-2E8C-41D8-B88B-05793F8EBA7D}" type="datetime1">
              <a:rPr lang="ja-JP" altLang="en-US" smtClean="0">
                <a:solidFill>
                  <a:prstClr val="black"/>
                </a:solidFill>
              </a:rPr>
              <a:t>2023/8/2</a:t>
            </a:fld>
            <a:endParaRPr lang="ja-JP" altLang="en-US">
              <a:solidFill>
                <a:prstClr val="black"/>
              </a:solidFill>
            </a:endParaRPr>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187BBB1C-EF7E-41FA-BDDC-DBB844B9A475}"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16850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274639"/>
            <a:ext cx="652145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5D5455A2-F3C3-435A-BFAD-02F5285A585C}" type="datetime1">
              <a:rPr lang="ja-JP" altLang="en-US" smtClean="0">
                <a:solidFill>
                  <a:prstClr val="black"/>
                </a:solidFill>
              </a:rPr>
              <a:t>2023/8/2</a:t>
            </a:fld>
            <a:endParaRPr lang="ja-JP" altLang="en-US">
              <a:solidFill>
                <a:prstClr val="black"/>
              </a:solidFill>
            </a:endParaRPr>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FDD963F6-E763-40D3-88D9-824AF89A3041}"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1427437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12236EB-FC88-4E16-AECD-CBD7AFAFF1A0}" type="datetime1">
              <a:rPr kumimoji="1" lang="ja-JP" altLang="en-US" smtClean="0"/>
              <a:t>2023/8/2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3639842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DD56C8E-1AF1-4CC9-A953-B8C51990B40E}" type="datetime1">
              <a:rPr kumimoji="1" lang="ja-JP" altLang="en-US" smtClean="0"/>
              <a:t>2023/8/2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2482617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61A97EB-C1C4-4E8C-8D06-0BC3A98F99B1}" type="datetime1">
              <a:rPr kumimoji="1" lang="ja-JP" altLang="en-US" smtClean="0"/>
              <a:t>2023/8/2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302127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3276EC-3EE0-4582-A387-72924A6AF3D9}" type="datetime1">
              <a:rPr kumimoji="1" lang="ja-JP" altLang="en-US" smtClean="0"/>
              <a:t>2023/8/2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1878872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61AB96-81C6-4D2D-A82F-1BD10096EFF1}" type="datetime1">
              <a:rPr kumimoji="1" lang="ja-JP" altLang="en-US" smtClean="0"/>
              <a:t>2023/8/2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657447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2A525D8-85E3-4B16-AA32-AE8600EB5845}" type="datetime1">
              <a:rPr kumimoji="1" lang="ja-JP" altLang="en-US" smtClean="0"/>
              <a:t>2023/8/2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2460802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8D9EE58-EE42-48FF-B7B8-85E55793AE2F}" type="datetime1">
              <a:rPr kumimoji="1" lang="ja-JP" altLang="en-US" smtClean="0"/>
              <a:t>2023/8/2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912552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D9417F-EB0F-4AD4-B4B2-0E371AA3624E}" type="datetime1">
              <a:rPr kumimoji="1" lang="ja-JP" altLang="en-US" smtClean="0"/>
              <a:t>2023/8/2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145043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62474" y="1"/>
            <a:ext cx="7888881" cy="684213"/>
          </a:xfrm>
        </p:spPr>
        <p:txBody>
          <a:bodyPr/>
          <a:lstStyle>
            <a:lvl1pPr algn="l">
              <a:defRPr>
                <a:latin typeface="Arial" pitchFamily="34" charset="0"/>
                <a:cs typeface="Arial" pitchFamily="34" charset="0"/>
              </a:defRPr>
            </a:lvl1p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10"/>
          </p:nvPr>
        </p:nvSpPr>
        <p:spPr>
          <a:xfrm>
            <a:off x="1496616" y="5445224"/>
            <a:ext cx="2311400" cy="365125"/>
          </a:xfrm>
          <a:prstGeom prst="rect">
            <a:avLst/>
          </a:prstGeom>
        </p:spPr>
        <p:txBody>
          <a:bodyPr/>
          <a:lstStyle>
            <a:lvl1pPr fontAlgn="auto">
              <a:spcBef>
                <a:spcPts val="0"/>
              </a:spcBef>
              <a:spcAft>
                <a:spcPts val="0"/>
              </a:spcAft>
              <a:defRPr>
                <a:latin typeface="+mn-lt"/>
                <a:ea typeface="+mn-ea"/>
              </a:defRPr>
            </a:lvl1pPr>
          </a:lstStyle>
          <a:p>
            <a:pPr>
              <a:defRPr/>
            </a:pPr>
            <a:fld id="{71D53E77-6B06-4EFE-AC53-C780CD89D8CF}" type="datetime1">
              <a:rPr lang="ja-JP" altLang="en-US" smtClean="0">
                <a:solidFill>
                  <a:prstClr val="black"/>
                </a:solidFill>
              </a:rPr>
              <a:t>2023/8/2</a:t>
            </a:fld>
            <a:endParaRPr lang="ja-JP" altLang="en-US">
              <a:solidFill>
                <a:prstClr val="black"/>
              </a:solidFill>
            </a:endParaRPr>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6" name="スライド番号プレースホルダー 5"/>
          <p:cNvSpPr>
            <a:spLocks noGrp="1"/>
          </p:cNvSpPr>
          <p:nvPr>
            <p:ph type="sldNum" sz="quarter" idx="12"/>
          </p:nvPr>
        </p:nvSpPr>
        <p:spPr/>
        <p:txBody>
          <a:bodyPr/>
          <a:lstStyle>
            <a:lvl1pPr>
              <a:defRPr>
                <a:latin typeface="Arial" pitchFamily="34" charset="0"/>
                <a:cs typeface="Arial" pitchFamily="34" charset="0"/>
              </a:defRPr>
            </a:lvl1pPr>
          </a:lstStyle>
          <a:p>
            <a:pPr>
              <a:defRPr/>
            </a:pPr>
            <a:fld id="{A8A9A64E-0D62-4F09-88B5-57DCC1A9F195}" type="slidenum">
              <a:rPr lang="ja-JP" altLang="en-US">
                <a:solidFill>
                  <a:prstClr val="white"/>
                </a:solidFill>
              </a:rPr>
              <a:pPr>
                <a:defRPr/>
              </a:pPr>
              <a:t>‹#›</a:t>
            </a:fld>
            <a:endParaRPr lang="ja-JP" altLang="en-US" dirty="0">
              <a:solidFill>
                <a:prstClr val="white"/>
              </a:solidFill>
            </a:endParaRPr>
          </a:p>
        </p:txBody>
      </p:sp>
    </p:spTree>
    <p:extLst>
      <p:ext uri="{BB962C8B-B14F-4D97-AF65-F5344CB8AC3E}">
        <p14:creationId xmlns:p14="http://schemas.microsoft.com/office/powerpoint/2010/main" val="162538824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AF10AB5-2DC5-4E82-A02D-A152C395CECE}" type="datetime1">
              <a:rPr kumimoji="1" lang="ja-JP" altLang="en-US" smtClean="0"/>
              <a:t>2023/8/2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4228080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797358B-8C3B-41A8-83EA-A3A133D2C487}" type="datetime1">
              <a:rPr kumimoji="1" lang="ja-JP" altLang="en-US" smtClean="0"/>
              <a:t>2023/8/2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4106390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E0267BC-E4C0-4EBE-B0AF-4C5CDEF42462}" type="datetime1">
              <a:rPr kumimoji="1" lang="ja-JP" altLang="en-US" smtClean="0"/>
              <a:t>2023/8/2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157200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51F3D5B3-0856-46A7-BB21-AC08DCB32CE9}" type="datetime1">
              <a:rPr lang="ja-JP" altLang="en-US" smtClean="0">
                <a:solidFill>
                  <a:prstClr val="black"/>
                </a:solidFill>
              </a:rPr>
              <a:t>2023/8/2</a:t>
            </a:fld>
            <a:endParaRPr lang="ja-JP" altLang="en-US">
              <a:solidFill>
                <a:prstClr val="black"/>
              </a:solidFill>
            </a:endParaRPr>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82252730-0C90-4069-AAFE-D8C2BDD4227F}"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85690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CE45D2D7-1626-412D-BF42-5A104340EF6A}" type="datetime1">
              <a:rPr lang="ja-JP" altLang="en-US" smtClean="0">
                <a:solidFill>
                  <a:prstClr val="black"/>
                </a:solidFill>
              </a:rPr>
              <a:t>2023/8/2</a:t>
            </a:fld>
            <a:endParaRPr lang="ja-JP" altLang="en-US">
              <a:solidFill>
                <a:prstClr val="black"/>
              </a:solidFill>
            </a:endParaRPr>
          </a:p>
        </p:txBody>
      </p:sp>
      <p:sp>
        <p:nvSpPr>
          <p:cNvPr id="6" name="フッター プレースホルダー 5"/>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7" name="スライド番号プレースホルダー 6"/>
          <p:cNvSpPr>
            <a:spLocks noGrp="1"/>
          </p:cNvSpPr>
          <p:nvPr>
            <p:ph type="sldNum" sz="quarter" idx="12"/>
          </p:nvPr>
        </p:nvSpPr>
        <p:spPr/>
        <p:txBody>
          <a:bodyPr/>
          <a:lstStyle>
            <a:lvl1pPr>
              <a:defRPr/>
            </a:lvl1pPr>
          </a:lstStyle>
          <a:p>
            <a:pPr>
              <a:defRPr/>
            </a:pPr>
            <a:fld id="{B1D4F6F1-BD11-436A-86D0-86DC40B6CC78}"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139487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5170B68F-AC54-4583-93B3-13D31F2082C2}" type="datetime1">
              <a:rPr lang="ja-JP" altLang="en-US" smtClean="0">
                <a:solidFill>
                  <a:prstClr val="black"/>
                </a:solidFill>
              </a:rPr>
              <a:t>2023/8/2</a:t>
            </a:fld>
            <a:endParaRPr lang="ja-JP" altLang="en-US">
              <a:solidFill>
                <a:prstClr val="black"/>
              </a:solidFill>
            </a:endParaRPr>
          </a:p>
        </p:txBody>
      </p:sp>
      <p:sp>
        <p:nvSpPr>
          <p:cNvPr id="8" name="フッター プレースホルダー 7"/>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9" name="スライド番号プレースホルダー 8"/>
          <p:cNvSpPr>
            <a:spLocks noGrp="1"/>
          </p:cNvSpPr>
          <p:nvPr>
            <p:ph type="sldNum" sz="quarter" idx="12"/>
          </p:nvPr>
        </p:nvSpPr>
        <p:spPr/>
        <p:txBody>
          <a:bodyPr/>
          <a:lstStyle>
            <a:lvl1pPr>
              <a:defRPr/>
            </a:lvl1pPr>
          </a:lstStyle>
          <a:p>
            <a:pPr>
              <a:defRPr/>
            </a:pPr>
            <a:fld id="{75C96B3A-29F0-41C8-BB6F-55EE85AAD947}"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72854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4A3A2E5A-984B-4DAE-8C44-40DBC7A5AED6}" type="datetime1">
              <a:rPr lang="ja-JP" altLang="en-US" smtClean="0">
                <a:solidFill>
                  <a:prstClr val="black"/>
                </a:solidFill>
              </a:rPr>
              <a:t>2023/8/2</a:t>
            </a:fld>
            <a:endParaRPr lang="ja-JP" altLang="en-US">
              <a:solidFill>
                <a:prstClr val="black"/>
              </a:solidFill>
            </a:endParaRPr>
          </a:p>
        </p:txBody>
      </p:sp>
      <p:sp>
        <p:nvSpPr>
          <p:cNvPr id="4" name="フッター プレースホルダー 3"/>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5" name="スライド番号プレースホルダー 4"/>
          <p:cNvSpPr>
            <a:spLocks noGrp="1"/>
          </p:cNvSpPr>
          <p:nvPr>
            <p:ph type="sldNum" sz="quarter" idx="12"/>
          </p:nvPr>
        </p:nvSpPr>
        <p:spPr/>
        <p:txBody>
          <a:bodyPr/>
          <a:lstStyle>
            <a:lvl1pPr>
              <a:defRPr/>
            </a:lvl1pPr>
          </a:lstStyle>
          <a:p>
            <a:pPr>
              <a:defRPr/>
            </a:pPr>
            <a:fld id="{909A7DA2-6607-4AC1-8FCE-DBC362A08BCA}"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48736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3E0D3F5E-4ACB-4AC6-A8D9-FFDF4281AC66}" type="datetime1">
              <a:rPr lang="ja-JP" altLang="en-US" smtClean="0">
                <a:solidFill>
                  <a:prstClr val="black"/>
                </a:solidFill>
              </a:rPr>
              <a:t>2023/8/2</a:t>
            </a:fld>
            <a:endParaRPr lang="ja-JP" altLang="en-US">
              <a:solidFill>
                <a:prstClr val="black"/>
              </a:solidFill>
            </a:endParaRPr>
          </a:p>
        </p:txBody>
      </p:sp>
      <p:sp>
        <p:nvSpPr>
          <p:cNvPr id="3" name="フッター プレースホルダー 2"/>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4" name="スライド番号プレースホルダー 3"/>
          <p:cNvSpPr>
            <a:spLocks noGrp="1"/>
          </p:cNvSpPr>
          <p:nvPr>
            <p:ph type="sldNum" sz="quarter" idx="12"/>
          </p:nvPr>
        </p:nvSpPr>
        <p:spPr/>
        <p:txBody>
          <a:bodyPr/>
          <a:lstStyle>
            <a:lvl1pPr>
              <a:defRPr/>
            </a:lvl1pPr>
          </a:lstStyle>
          <a:p>
            <a:pPr>
              <a:defRPr/>
            </a:pPr>
            <a:fld id="{7EFEEC88-5605-4148-8957-A9423F21BE2F}"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424461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29F51A07-CC13-47D0-848B-C480B3BFE41F}" type="datetime1">
              <a:rPr lang="ja-JP" altLang="en-US" smtClean="0">
                <a:solidFill>
                  <a:prstClr val="black"/>
                </a:solidFill>
              </a:rPr>
              <a:t>2023/8/2</a:t>
            </a:fld>
            <a:endParaRPr lang="ja-JP" altLang="en-US">
              <a:solidFill>
                <a:prstClr val="black"/>
              </a:solidFill>
            </a:endParaRPr>
          </a:p>
        </p:txBody>
      </p:sp>
      <p:sp>
        <p:nvSpPr>
          <p:cNvPr id="6" name="フッター プレースホルダー 5"/>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7" name="スライド番号プレースホルダー 6"/>
          <p:cNvSpPr>
            <a:spLocks noGrp="1"/>
          </p:cNvSpPr>
          <p:nvPr>
            <p:ph type="sldNum" sz="quarter" idx="12"/>
          </p:nvPr>
        </p:nvSpPr>
        <p:spPr/>
        <p:txBody>
          <a:bodyPr/>
          <a:lstStyle>
            <a:lvl1pPr>
              <a:defRPr/>
            </a:lvl1pPr>
          </a:lstStyle>
          <a:p>
            <a:pPr>
              <a:defRPr/>
            </a:pPr>
            <a:fld id="{119012CD-F6B0-4D49-A767-F9A9EE8055AA}"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90280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a:xfrm>
            <a:off x="6969224" y="6373813"/>
            <a:ext cx="2311400" cy="365125"/>
          </a:xfrm>
          <a:prstGeom prst="rect">
            <a:avLst/>
          </a:prstGeom>
        </p:spPr>
        <p:txBody>
          <a:bodyPr/>
          <a:lstStyle>
            <a:lvl1pPr fontAlgn="auto">
              <a:spcBef>
                <a:spcPts val="0"/>
              </a:spcBef>
              <a:spcAft>
                <a:spcPts val="0"/>
              </a:spcAft>
              <a:defRPr>
                <a:latin typeface="+mn-lt"/>
                <a:ea typeface="+mn-ea"/>
              </a:defRPr>
            </a:lvl1pPr>
          </a:lstStyle>
          <a:p>
            <a:pPr>
              <a:defRPr/>
            </a:pPr>
            <a:fld id="{7A10B52B-87A8-4174-AF98-8C4177DDE9C2}" type="datetime1">
              <a:rPr lang="ja-JP" altLang="en-US" smtClean="0">
                <a:solidFill>
                  <a:prstClr val="black"/>
                </a:solidFill>
              </a:rPr>
              <a:t>2023/8/2</a:t>
            </a:fld>
            <a:endParaRPr lang="ja-JP" altLang="en-US">
              <a:solidFill>
                <a:prstClr val="black"/>
              </a:solidFill>
            </a:endParaRPr>
          </a:p>
        </p:txBody>
      </p:sp>
      <p:sp>
        <p:nvSpPr>
          <p:cNvPr id="6" name="フッター プレースホルダー 5"/>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7" name="スライド番号プレースホルダー 6"/>
          <p:cNvSpPr>
            <a:spLocks noGrp="1"/>
          </p:cNvSpPr>
          <p:nvPr>
            <p:ph type="sldNum" sz="quarter" idx="12"/>
          </p:nvPr>
        </p:nvSpPr>
        <p:spPr/>
        <p:txBody>
          <a:bodyPr/>
          <a:lstStyle>
            <a:lvl1pPr>
              <a:defRPr/>
            </a:lvl1pPr>
          </a:lstStyle>
          <a:p>
            <a:pPr>
              <a:defRPr/>
            </a:pPr>
            <a:fld id="{6F5907FF-EC7A-4110-9C8D-79AD7F9BDFE1}"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50241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タイトル 1"/>
          <p:cNvSpPr txBox="1">
            <a:spLocks/>
          </p:cNvSpPr>
          <p:nvPr userDrawn="1"/>
        </p:nvSpPr>
        <p:spPr bwMode="auto">
          <a:xfrm>
            <a:off x="0" y="0"/>
            <a:ext cx="9906000" cy="755650"/>
          </a:xfrm>
          <a:prstGeom prst="rect">
            <a:avLst/>
          </a:prstGeom>
          <a:solidFill>
            <a:srgbClr val="E2E2E2"/>
          </a:solidFill>
          <a:ln>
            <a:noFill/>
          </a:ln>
        </p:spPr>
        <p:txBody>
          <a:bodyPr anchor="ctr"/>
          <a:lstStyle>
            <a:lvl1pPr marL="177800"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fontAlgn="auto" hangingPunct="1">
              <a:spcBef>
                <a:spcPts val="0"/>
              </a:spcBef>
              <a:spcAft>
                <a:spcPts val="0"/>
              </a:spcAft>
              <a:buFont typeface="Wingdings" pitchFamily="2" charset="2"/>
              <a:buNone/>
              <a:defRPr/>
            </a:pPr>
            <a:endParaRPr lang="ja-JP" altLang="en-US" dirty="0">
              <a:solidFill>
                <a:srgbClr val="000000"/>
              </a:solidFill>
              <a:latin typeface="HGP創英角ｺﾞｼｯｸUB" pitchFamily="50" charset="-128"/>
              <a:ea typeface="HGP創英角ｺﾞｼｯｸUB" pitchFamily="50" charset="-128"/>
            </a:endParaRPr>
          </a:p>
        </p:txBody>
      </p:sp>
      <p:sp>
        <p:nvSpPr>
          <p:cNvPr id="1027" name="テキスト プレースホルダー 2"/>
          <p:cNvSpPr>
            <a:spLocks noGrp="1"/>
          </p:cNvSpPr>
          <p:nvPr>
            <p:ph type="body" idx="1"/>
          </p:nvPr>
        </p:nvSpPr>
        <p:spPr bwMode="auto">
          <a:xfrm>
            <a:off x="264849" y="936626"/>
            <a:ext cx="9381464"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29" name="正方形/長方形 9"/>
          <p:cNvSpPr>
            <a:spLocks noChangeArrowheads="1"/>
          </p:cNvSpPr>
          <p:nvPr userDrawn="1"/>
        </p:nvSpPr>
        <p:spPr bwMode="auto">
          <a:xfrm>
            <a:off x="0" y="646114"/>
            <a:ext cx="9906000" cy="65087"/>
          </a:xfrm>
          <a:prstGeom prst="rect">
            <a:avLst/>
          </a:prstGeom>
          <a:solidFill>
            <a:srgbClr val="2D2D85"/>
          </a:solidFill>
          <a:ln>
            <a:noFill/>
          </a:ln>
        </p:spPr>
        <p:txBody>
          <a:bodyPr lIns="0" tIns="0" rIns="0" bIns="0"/>
          <a:lstStyle>
            <a:lvl1pPr eaLnBrk="0" hangingPunct="0">
              <a:defRPr kumimoji="1">
                <a:solidFill>
                  <a:schemeClr val="tx1"/>
                </a:solidFill>
                <a:latin typeface="Calibri" pitchFamily="34" charset="0"/>
                <a:ea typeface="ＭＳ Ｐゴシック" charset="-128"/>
              </a:defRPr>
            </a:lvl1pPr>
            <a:lvl2pPr marL="742950" indent="-285750" eaLnBrk="0" hangingPunct="0">
              <a:defRPr kumimoji="1">
                <a:solidFill>
                  <a:schemeClr val="tx1"/>
                </a:solidFill>
                <a:latin typeface="Calibri" pitchFamily="34" charset="0"/>
                <a:ea typeface="ＭＳ Ｐゴシック" charset="-128"/>
              </a:defRPr>
            </a:lvl2pPr>
            <a:lvl3pPr marL="1143000" indent="-228600" eaLnBrk="0" hangingPunct="0">
              <a:defRPr kumimoji="1">
                <a:solidFill>
                  <a:schemeClr val="tx1"/>
                </a:solidFill>
                <a:latin typeface="Calibri" pitchFamily="34" charset="0"/>
                <a:ea typeface="ＭＳ Ｐゴシック" charset="-128"/>
              </a:defRPr>
            </a:lvl3pPr>
            <a:lvl4pPr marL="1600200" indent="-228600" eaLnBrk="0" hangingPunct="0">
              <a:defRPr kumimoji="1">
                <a:solidFill>
                  <a:schemeClr val="tx1"/>
                </a:solidFill>
                <a:latin typeface="Calibri" pitchFamily="34" charset="0"/>
                <a:ea typeface="ＭＳ Ｐゴシック" charset="-128"/>
              </a:defRPr>
            </a:lvl4pPr>
            <a:lvl5pPr marL="2057400" indent="-228600" eaLnBrk="0" hangingPunct="0">
              <a:defRPr kumimoji="1">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charset="-128"/>
              </a:defRPr>
            </a:lvl9pPr>
          </a:lstStyle>
          <a:p>
            <a:pPr eaLnBrk="1" hangingPunct="1">
              <a:defRPr/>
            </a:pPr>
            <a:endParaRPr lang="ja-JP" altLang="en-US">
              <a:solidFill>
                <a:srgbClr val="000000"/>
              </a:solidFill>
              <a:latin typeface="Times New Roman" pitchFamily="18" charset="0"/>
            </a:endParaRPr>
          </a:p>
        </p:txBody>
      </p:sp>
      <p:sp>
        <p:nvSpPr>
          <p:cNvPr id="6" name="スライド番号プレースホルダー 5"/>
          <p:cNvSpPr>
            <a:spLocks noGrp="1"/>
          </p:cNvSpPr>
          <p:nvPr>
            <p:ph type="sldNum" sz="quarter" idx="4"/>
          </p:nvPr>
        </p:nvSpPr>
        <p:spPr>
          <a:xfrm>
            <a:off x="8750300" y="6492876"/>
            <a:ext cx="1155700" cy="365125"/>
          </a:xfrm>
          <a:prstGeom prst="rect">
            <a:avLst/>
          </a:prstGeom>
        </p:spPr>
        <p:txBody>
          <a:bodyPr vert="horz" lIns="91440" tIns="45720" rIns="91440" bIns="45720" rtlCol="0" anchor="ctr"/>
          <a:lstStyle>
            <a:lvl1pPr algn="r" fontAlgn="auto">
              <a:spcBef>
                <a:spcPts val="0"/>
              </a:spcBef>
              <a:spcAft>
                <a:spcPts val="0"/>
              </a:spcAft>
              <a:defRPr sz="1800">
                <a:solidFill>
                  <a:schemeClr val="bg1"/>
                </a:solidFill>
                <a:latin typeface="+mn-lt"/>
                <a:ea typeface="+mn-ea"/>
              </a:defRPr>
            </a:lvl1pPr>
          </a:lstStyle>
          <a:p>
            <a:pPr>
              <a:defRPr/>
            </a:pPr>
            <a:fld id="{9959C0DE-BDE9-4D9D-9A95-F8EB19609A1B}" type="slidenum">
              <a:rPr lang="ja-JP" altLang="en-US">
                <a:solidFill>
                  <a:prstClr val="white"/>
                </a:solidFill>
              </a:rPr>
              <a:pPr>
                <a:defRPr/>
              </a:pPr>
              <a:t>‹#›</a:t>
            </a:fld>
            <a:endParaRPr lang="ja-JP" altLang="en-US" dirty="0">
              <a:solidFill>
                <a:prstClr val="white"/>
              </a:solidFill>
            </a:endParaRPr>
          </a:p>
        </p:txBody>
      </p:sp>
      <p:sp>
        <p:nvSpPr>
          <p:cNvPr id="1032" name="タイトル プレースホルダー 1"/>
          <p:cNvSpPr>
            <a:spLocks noGrp="1"/>
          </p:cNvSpPr>
          <p:nvPr>
            <p:ph type="title"/>
          </p:nvPr>
        </p:nvSpPr>
        <p:spPr bwMode="auto">
          <a:xfrm>
            <a:off x="182299" y="1"/>
            <a:ext cx="825156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pic>
        <p:nvPicPr>
          <p:cNvPr id="13" name="図 12"/>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00233" y="6378333"/>
            <a:ext cx="458857" cy="437679"/>
          </a:xfrm>
          <a:prstGeom prst="rect">
            <a:avLst/>
          </a:prstGeom>
        </p:spPr>
      </p:pic>
      <p:sp>
        <p:nvSpPr>
          <p:cNvPr id="14" name="テキスト ボックス 13"/>
          <p:cNvSpPr txBox="1"/>
          <p:nvPr userDrawn="1"/>
        </p:nvSpPr>
        <p:spPr bwMode="auto">
          <a:xfrm>
            <a:off x="620195" y="6435350"/>
            <a:ext cx="1692275" cy="143629"/>
          </a:xfrm>
          <a:prstGeom prst="rect">
            <a:avLst/>
          </a:prstGeom>
          <a:noFill/>
          <a:ln w="9525">
            <a:noFill/>
            <a:miter lim="800000"/>
            <a:headEnd/>
            <a:tailEnd/>
          </a:ln>
        </p:spPr>
        <p:txBody>
          <a:bodyPr wrap="square" rtlCol="0">
            <a:spAutoFit/>
          </a:bodyPr>
          <a:lstStyle/>
          <a:p>
            <a:pPr algn="dist">
              <a:lnSpc>
                <a:spcPts val="400"/>
              </a:lnSpc>
              <a:spcBef>
                <a:spcPct val="50000"/>
              </a:spcBef>
            </a:pPr>
            <a:r>
              <a:rPr kumimoji="1" lang="ja-JP" altLang="en-US" sz="1100" b="1" i="0" dirty="0">
                <a:ln w="3175">
                  <a:noFill/>
                </a:ln>
                <a:solidFill>
                  <a:srgbClr val="000066"/>
                </a:solidFill>
                <a:latin typeface="ＭＳ ゴシック" panose="020B0609070205080204" pitchFamily="49" charset="-128"/>
                <a:ea typeface="ＭＳ ゴシック" panose="020B0609070205080204" pitchFamily="49" charset="-128"/>
              </a:rPr>
              <a:t>茨城県</a:t>
            </a:r>
            <a:r>
              <a:rPr kumimoji="1" lang="ja-JP" altLang="en-US" sz="1100" b="1" dirty="0">
                <a:ln w="3175">
                  <a:noFill/>
                </a:ln>
                <a:solidFill>
                  <a:srgbClr val="000066"/>
                </a:solidFill>
                <a:latin typeface="ＭＳ ゴシック" panose="020B0609070205080204" pitchFamily="49" charset="-128"/>
                <a:ea typeface="ＭＳ ゴシック" panose="020B0609070205080204" pitchFamily="49" charset="-128"/>
              </a:rPr>
              <a:t>産業技術</a:t>
            </a:r>
            <a:endParaRPr kumimoji="1" lang="en-US" altLang="ja-JP" sz="1100" b="1" dirty="0">
              <a:ln w="3175">
                <a:noFill/>
              </a:ln>
              <a:solidFill>
                <a:srgbClr val="000066"/>
              </a:solidFill>
              <a:latin typeface="ＭＳ ゴシック" panose="020B0609070205080204" pitchFamily="49" charset="-128"/>
              <a:ea typeface="ＭＳ ゴシック" panose="020B0609070205080204" pitchFamily="49" charset="-128"/>
            </a:endParaRPr>
          </a:p>
        </p:txBody>
      </p:sp>
      <p:sp>
        <p:nvSpPr>
          <p:cNvPr id="15" name="テキスト ボックス 14"/>
          <p:cNvSpPr txBox="1"/>
          <p:nvPr userDrawn="1"/>
        </p:nvSpPr>
        <p:spPr bwMode="auto">
          <a:xfrm>
            <a:off x="599240" y="6579808"/>
            <a:ext cx="1692275" cy="154594"/>
          </a:xfrm>
          <a:prstGeom prst="rect">
            <a:avLst/>
          </a:prstGeom>
          <a:noFill/>
          <a:ln w="9525">
            <a:noFill/>
            <a:miter lim="800000"/>
            <a:headEnd/>
            <a:tailEnd/>
          </a:ln>
        </p:spPr>
        <p:txBody>
          <a:bodyPr wrap="square" rtlCol="0" anchor="ctr">
            <a:spAutoFit/>
          </a:bodyPr>
          <a:lstStyle/>
          <a:p>
            <a:pPr algn="dist">
              <a:lnSpc>
                <a:spcPts val="400"/>
              </a:lnSpc>
              <a:spcBef>
                <a:spcPct val="50000"/>
              </a:spcBef>
            </a:pPr>
            <a:r>
              <a:rPr kumimoji="1" lang="ja-JP" altLang="en-US" sz="1100" b="1" spc="-150" dirty="0">
                <a:ln w="3175">
                  <a:noFill/>
                </a:ln>
                <a:solidFill>
                  <a:srgbClr val="000066"/>
                </a:solidFill>
                <a:effectLst/>
                <a:latin typeface="ＭＳ ゴシック" panose="020B0609070205080204" pitchFamily="49" charset="-128"/>
                <a:ea typeface="ＭＳ ゴシック" panose="020B0609070205080204" pitchFamily="49" charset="-128"/>
              </a:rPr>
              <a:t>イノベーションセンター</a:t>
            </a:r>
            <a:endParaRPr kumimoji="1" lang="en-US" altLang="ja-JP" sz="1100" b="1" spc="-150" dirty="0">
              <a:ln w="3175">
                <a:noFill/>
              </a:ln>
              <a:solidFill>
                <a:srgbClr val="000066"/>
              </a:solidFill>
              <a:effectLst/>
              <a:latin typeface="ＭＳ ゴシック" panose="020B0609070205080204" pitchFamily="49" charset="-128"/>
              <a:ea typeface="ＭＳ ゴシック" panose="020B0609070205080204" pitchFamily="49" charset="-128"/>
            </a:endParaRPr>
          </a:p>
        </p:txBody>
      </p:sp>
      <p:sp>
        <p:nvSpPr>
          <p:cNvPr id="16" name="テキスト ボックス 15"/>
          <p:cNvSpPr txBox="1"/>
          <p:nvPr userDrawn="1"/>
        </p:nvSpPr>
        <p:spPr bwMode="auto">
          <a:xfrm>
            <a:off x="639246" y="6683802"/>
            <a:ext cx="1618456" cy="143629"/>
          </a:xfrm>
          <a:prstGeom prst="rect">
            <a:avLst/>
          </a:prstGeom>
          <a:noFill/>
          <a:ln w="9525">
            <a:noFill/>
            <a:miter lim="800000"/>
            <a:headEnd/>
            <a:tailEnd/>
          </a:ln>
        </p:spPr>
        <p:txBody>
          <a:bodyPr wrap="square" rtlCol="0">
            <a:spAutoFit/>
          </a:bodyPr>
          <a:lstStyle/>
          <a:p>
            <a:pPr algn="dist">
              <a:lnSpc>
                <a:spcPts val="400"/>
              </a:lnSpc>
              <a:spcBef>
                <a:spcPct val="50000"/>
              </a:spcBef>
            </a:pPr>
            <a:r>
              <a:rPr kumimoji="1" lang="en-US" altLang="ja-JP" sz="600" b="0" spc="-150" dirty="0">
                <a:ln w="3175">
                  <a:noFill/>
                </a:ln>
                <a:solidFill>
                  <a:srgbClr val="000066"/>
                </a:solidFill>
                <a:latin typeface="Arial" panose="020B0604020202020204" pitchFamily="34" charset="0"/>
                <a:ea typeface="+mj-ea"/>
                <a:cs typeface="Arial" panose="020B0604020202020204" pitchFamily="34" charset="0"/>
              </a:rPr>
              <a:t>Ibaraki</a:t>
            </a:r>
            <a:r>
              <a:rPr kumimoji="1" lang="en-US" altLang="ja-JP" sz="600" b="0" spc="-150" baseline="0" dirty="0">
                <a:ln w="3175">
                  <a:noFill/>
                </a:ln>
                <a:solidFill>
                  <a:srgbClr val="000066"/>
                </a:solidFill>
                <a:latin typeface="Arial" panose="020B0604020202020204" pitchFamily="34" charset="0"/>
                <a:ea typeface="+mj-ea"/>
                <a:cs typeface="Arial" panose="020B0604020202020204" pitchFamily="34" charset="0"/>
              </a:rPr>
              <a:t> Prefecture</a:t>
            </a:r>
            <a:endParaRPr kumimoji="1" lang="ja-JP" altLang="en-US" sz="600" b="0" spc="-150" dirty="0">
              <a:ln w="3175">
                <a:noFill/>
              </a:ln>
              <a:solidFill>
                <a:srgbClr val="000066"/>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2457180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0" fontAlgn="base" hangingPunct="0">
        <a:spcBef>
          <a:spcPct val="0"/>
        </a:spcBef>
        <a:spcAft>
          <a:spcPct val="0"/>
        </a:spcAft>
        <a:defRPr kumimoji="1" sz="3600" kern="1200">
          <a:solidFill>
            <a:srgbClr val="2D2D85"/>
          </a:solidFill>
          <a:latin typeface="+mj-lt"/>
          <a:ea typeface="+mj-ea"/>
          <a:cs typeface="+mj-cs"/>
        </a:defRPr>
      </a:lvl1pPr>
      <a:lvl2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2pPr>
      <a:lvl3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3pPr>
      <a:lvl4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4pPr>
      <a:lvl5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5pPr>
      <a:lvl6pPr marL="457200" algn="ctr" rtl="0" fontAlgn="base">
        <a:spcBef>
          <a:spcPct val="0"/>
        </a:spcBef>
        <a:spcAft>
          <a:spcPct val="0"/>
        </a:spcAft>
        <a:defRPr kumimoji="1" sz="3600">
          <a:solidFill>
            <a:srgbClr val="2D2D85"/>
          </a:solidFill>
          <a:latin typeface="Calibri" pitchFamily="34" charset="0"/>
          <a:ea typeface="ＭＳ Ｐゴシック" charset="-128"/>
        </a:defRPr>
      </a:lvl6pPr>
      <a:lvl7pPr marL="914400" algn="ctr" rtl="0" fontAlgn="base">
        <a:spcBef>
          <a:spcPct val="0"/>
        </a:spcBef>
        <a:spcAft>
          <a:spcPct val="0"/>
        </a:spcAft>
        <a:defRPr kumimoji="1" sz="3600">
          <a:solidFill>
            <a:srgbClr val="2D2D85"/>
          </a:solidFill>
          <a:latin typeface="Calibri" pitchFamily="34" charset="0"/>
          <a:ea typeface="ＭＳ Ｐゴシック" charset="-128"/>
        </a:defRPr>
      </a:lvl7pPr>
      <a:lvl8pPr marL="1371600" algn="ctr" rtl="0" fontAlgn="base">
        <a:spcBef>
          <a:spcPct val="0"/>
        </a:spcBef>
        <a:spcAft>
          <a:spcPct val="0"/>
        </a:spcAft>
        <a:defRPr kumimoji="1" sz="3600">
          <a:solidFill>
            <a:srgbClr val="2D2D85"/>
          </a:solidFill>
          <a:latin typeface="Calibri" pitchFamily="34" charset="0"/>
          <a:ea typeface="ＭＳ Ｐゴシック" charset="-128"/>
        </a:defRPr>
      </a:lvl8pPr>
      <a:lvl9pPr marL="1828800" algn="ctr" rtl="0" fontAlgn="base">
        <a:spcBef>
          <a:spcPct val="0"/>
        </a:spcBef>
        <a:spcAft>
          <a:spcPct val="0"/>
        </a:spcAft>
        <a:defRPr kumimoji="1" sz="3600">
          <a:solidFill>
            <a:srgbClr val="2D2D85"/>
          </a:solidFill>
          <a:latin typeface="Calibri" pitchFamily="34" charset="0"/>
          <a:ea typeface="ＭＳ Ｐゴシック" charset="-128"/>
        </a:defRPr>
      </a:lvl9pPr>
    </p:titleStyle>
    <p:bodyStyle>
      <a:lvl1pPr marL="268288" indent="-268288"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628650" indent="-268288"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989013" indent="-268288"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347788" indent="-2667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1700213" indent="-268288"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52C41-C28A-4B5F-903F-B8E591C478C8}" type="datetime1">
              <a:rPr kumimoji="1" lang="ja-JP" altLang="en-US" smtClean="0"/>
              <a:t>2023/8/2</a:t>
            </a:fld>
            <a:endParaRPr kumimoji="1" lang="ja-JP" altLang="en-US"/>
          </a:p>
        </p:txBody>
      </p:sp>
      <p:sp>
        <p:nvSpPr>
          <p:cNvPr id="5" name="フッター プレースホルダー 4"/>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16755899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a:t>
            </a:fld>
            <a:endParaRPr lang="ja-JP" altLang="en-US" dirty="0">
              <a:solidFill>
                <a:schemeClr val="tx1"/>
              </a:solidFill>
            </a:endParaRPr>
          </a:p>
        </p:txBody>
      </p:sp>
      <p:sp>
        <p:nvSpPr>
          <p:cNvPr id="7" name="タイトル 1"/>
          <p:cNvSpPr txBox="1">
            <a:spLocks/>
          </p:cNvSpPr>
          <p:nvPr/>
        </p:nvSpPr>
        <p:spPr>
          <a:xfrm>
            <a:off x="732756" y="1504554"/>
            <a:ext cx="8440488" cy="3096344"/>
          </a:xfrm>
          <a:prstGeom prst="rect">
            <a:avLst/>
          </a:prstGeom>
        </p:spPr>
        <p:txBody>
          <a:bodyPr/>
          <a:lstStyle/>
          <a:p>
            <a:pPr lvl="0" algn="ctr" eaLnBrk="0" hangingPunct="0">
              <a:defRPr/>
            </a:pPr>
            <a:r>
              <a:rPr lang="en-US" altLang="ja-JP" sz="4000" dirty="0">
                <a:solidFill>
                  <a:srgbClr val="2D2D85"/>
                </a:solidFill>
                <a:latin typeface="+mj-lt"/>
                <a:ea typeface="+mj-ea"/>
                <a:cs typeface="+mj-cs"/>
              </a:rPr>
              <a:t>R5</a:t>
            </a:r>
            <a:r>
              <a:rPr lang="ja-JP" altLang="en-US" sz="4000" dirty="0">
                <a:solidFill>
                  <a:srgbClr val="2D2D85"/>
                </a:solidFill>
                <a:latin typeface="+mj-lt"/>
                <a:ea typeface="+mj-ea"/>
                <a:cs typeface="+mj-cs"/>
              </a:rPr>
              <a:t>年度次世代技術活用人材育成事業技術修得コース　実習座学</a:t>
            </a:r>
            <a:r>
              <a:rPr lang="en-US" altLang="ja-JP" sz="4000" dirty="0">
                <a:solidFill>
                  <a:srgbClr val="2D2D85"/>
                </a:solidFill>
                <a:latin typeface="+mj-lt"/>
                <a:ea typeface="+mj-ea"/>
                <a:cs typeface="+mj-cs"/>
              </a:rPr>
              <a:t>(IoT)</a:t>
            </a:r>
          </a:p>
          <a:p>
            <a:pPr lvl="0" algn="ctr" eaLnBrk="0" hangingPunct="0">
              <a:defRPr/>
            </a:pPr>
            <a:r>
              <a:rPr lang="ja-JP" altLang="en-US" sz="4000" dirty="0">
                <a:solidFill>
                  <a:srgbClr val="2D2D85"/>
                </a:solidFill>
                <a:latin typeface="+mj-lt"/>
                <a:ea typeface="+mj-ea"/>
                <a:cs typeface="+mj-cs"/>
              </a:rPr>
              <a:t>第</a:t>
            </a:r>
            <a:r>
              <a:rPr lang="en-US" altLang="ja-JP" sz="4000" dirty="0">
                <a:solidFill>
                  <a:srgbClr val="2D2D85"/>
                </a:solidFill>
                <a:latin typeface="+mj-lt"/>
                <a:ea typeface="+mj-ea"/>
                <a:cs typeface="+mj-cs"/>
              </a:rPr>
              <a:t>2</a:t>
            </a:r>
            <a:r>
              <a:rPr lang="ja-JP" altLang="en-US" sz="4000" dirty="0">
                <a:solidFill>
                  <a:srgbClr val="2D2D85"/>
                </a:solidFill>
                <a:latin typeface="+mj-lt"/>
                <a:ea typeface="+mj-ea"/>
                <a:cs typeface="+mj-cs"/>
              </a:rPr>
              <a:t>回</a:t>
            </a:r>
            <a:endParaRPr lang="en-US" altLang="ja-JP" sz="4000" dirty="0">
              <a:solidFill>
                <a:srgbClr val="2D2D85"/>
              </a:solidFill>
              <a:latin typeface="+mj-lt"/>
              <a:ea typeface="+mj-ea"/>
              <a:cs typeface="+mj-cs"/>
            </a:endParaRPr>
          </a:p>
          <a:p>
            <a:pPr lvl="0" algn="ctr" eaLnBrk="0" hangingPunct="0">
              <a:defRPr/>
            </a:pPr>
            <a:r>
              <a:rPr lang="ja-JP" altLang="en-US" sz="4000" dirty="0">
                <a:solidFill>
                  <a:srgbClr val="FF0000"/>
                </a:solidFill>
                <a:latin typeface="+mj-lt"/>
                <a:ea typeface="+mj-ea"/>
                <a:cs typeface="+mj-cs"/>
              </a:rPr>
              <a:t>研修資料</a:t>
            </a:r>
            <a:endParaRPr lang="en-US" altLang="ja-JP" sz="4000" dirty="0">
              <a:solidFill>
                <a:srgbClr val="FF0000"/>
              </a:solidFill>
              <a:latin typeface="+mj-lt"/>
              <a:ea typeface="+mj-ea"/>
              <a:cs typeface="+mj-cs"/>
            </a:endParaRPr>
          </a:p>
        </p:txBody>
      </p:sp>
      <p:sp>
        <p:nvSpPr>
          <p:cNvPr id="9" name="タイトル 1"/>
          <p:cNvSpPr txBox="1">
            <a:spLocks/>
          </p:cNvSpPr>
          <p:nvPr/>
        </p:nvSpPr>
        <p:spPr>
          <a:xfrm>
            <a:off x="2576736" y="4725144"/>
            <a:ext cx="6696743" cy="1080120"/>
          </a:xfrm>
          <a:prstGeom prst="rect">
            <a:avLst/>
          </a:prstGeo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lang="ja-JP" altLang="en-US" sz="2400" noProof="0" dirty="0">
                <a:solidFill>
                  <a:srgbClr val="2D2D85"/>
                </a:solidFill>
                <a:latin typeface="+mj-lt"/>
                <a:ea typeface="+mj-ea"/>
                <a:cs typeface="+mj-cs"/>
              </a:rPr>
              <a:t>茨城県産業技術イノベーションセンター</a:t>
            </a:r>
            <a:endParaRPr lang="en-US" altLang="ja-JP" sz="2400" noProof="0" dirty="0">
              <a:solidFill>
                <a:srgbClr val="2D2D85"/>
              </a:solidFill>
              <a:latin typeface="+mj-lt"/>
              <a:ea typeface="+mj-ea"/>
              <a:cs typeface="+mj-cs"/>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ja-JP" sz="2400" dirty="0">
                <a:solidFill>
                  <a:srgbClr val="2D2D85"/>
                </a:solidFill>
                <a:latin typeface="+mj-lt"/>
                <a:ea typeface="+mj-ea"/>
                <a:cs typeface="+mj-cs"/>
              </a:rPr>
              <a:t>IT</a:t>
            </a:r>
            <a:r>
              <a:rPr lang="ja-JP" altLang="en-US" sz="2400" dirty="0">
                <a:solidFill>
                  <a:srgbClr val="2D2D85"/>
                </a:solidFill>
                <a:latin typeface="+mj-lt"/>
                <a:ea typeface="+mj-ea"/>
                <a:cs typeface="+mj-cs"/>
              </a:rPr>
              <a:t>・マテリアルグループ</a:t>
            </a:r>
            <a:endParaRPr kumimoji="1" lang="en-US" altLang="ja-JP" sz="2400" b="0" i="0" u="none" strike="noStrike" kern="1200" cap="none" spc="0" normalizeH="0" baseline="0" dirty="0">
              <a:ln>
                <a:noFill/>
              </a:ln>
              <a:solidFill>
                <a:srgbClr val="2D2D85"/>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9966E64-85C0-442D-A0EE-A5AA95EC39FD}"/>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10</a:t>
            </a:fld>
            <a:endParaRPr lang="ja-JP" altLang="en-US" dirty="0">
              <a:solidFill>
                <a:schemeClr val="tx1"/>
              </a:solidFill>
            </a:endParaRPr>
          </a:p>
        </p:txBody>
      </p:sp>
      <p:pic>
        <p:nvPicPr>
          <p:cNvPr id="3" name="図 2">
            <a:extLst>
              <a:ext uri="{FF2B5EF4-FFF2-40B4-BE49-F238E27FC236}">
                <a16:creationId xmlns:a16="http://schemas.microsoft.com/office/drawing/2014/main" id="{549A69CE-9E82-49E9-99AC-C135B62BB04E}"/>
              </a:ext>
            </a:extLst>
          </p:cNvPr>
          <p:cNvPicPr>
            <a:picLocks noChangeAspect="1"/>
          </p:cNvPicPr>
          <p:nvPr/>
        </p:nvPicPr>
        <p:blipFill>
          <a:blip r:embed="rId2" cstate="print"/>
          <a:stretch>
            <a:fillRect/>
          </a:stretch>
        </p:blipFill>
        <p:spPr>
          <a:xfrm>
            <a:off x="489616" y="1124744"/>
            <a:ext cx="5128113" cy="2519933"/>
          </a:xfrm>
          <a:prstGeom prst="rect">
            <a:avLst/>
          </a:prstGeom>
        </p:spPr>
      </p:pic>
      <p:sp>
        <p:nvSpPr>
          <p:cNvPr id="6" name="タイトル 1">
            <a:extLst>
              <a:ext uri="{FF2B5EF4-FFF2-40B4-BE49-F238E27FC236}">
                <a16:creationId xmlns:a16="http://schemas.microsoft.com/office/drawing/2014/main" id="{7192AB1E-A59A-4587-8A89-A0B9111DFB27}"/>
              </a:ext>
            </a:extLst>
          </p:cNvPr>
          <p:cNvSpPr>
            <a:spLocks noGrp="1"/>
          </p:cNvSpPr>
          <p:nvPr>
            <p:ph type="title"/>
          </p:nvPr>
        </p:nvSpPr>
        <p:spPr>
          <a:xfrm>
            <a:off x="262474" y="1"/>
            <a:ext cx="8487826" cy="684213"/>
          </a:xfrm>
        </p:spPr>
        <p:txBody>
          <a:bodyPr/>
          <a:lstStyle/>
          <a:p>
            <a:r>
              <a:rPr kumimoji="1" lang="en-US" altLang="ja-JP" sz="3200" dirty="0"/>
              <a:t>Raspberry</a:t>
            </a:r>
            <a:r>
              <a:rPr kumimoji="1" lang="ja-JP" altLang="en-US" sz="3200" dirty="0"/>
              <a:t> </a:t>
            </a:r>
            <a:r>
              <a:rPr kumimoji="1" lang="en-US" altLang="ja-JP" sz="3200" dirty="0"/>
              <a:t>Pi</a:t>
            </a:r>
            <a:r>
              <a:rPr kumimoji="1" lang="ja-JP" altLang="en-US" sz="3200" dirty="0"/>
              <a:t>で</a:t>
            </a:r>
            <a:r>
              <a:rPr kumimoji="1" lang="en-US" altLang="ja-JP" sz="3200" dirty="0"/>
              <a:t>AD</a:t>
            </a:r>
            <a:r>
              <a:rPr kumimoji="1" lang="ja-JP" altLang="en-US" sz="3200" dirty="0"/>
              <a:t>変換</a:t>
            </a:r>
          </a:p>
        </p:txBody>
      </p:sp>
      <p:sp>
        <p:nvSpPr>
          <p:cNvPr id="12" name="正方形/長方形 11">
            <a:extLst>
              <a:ext uri="{FF2B5EF4-FFF2-40B4-BE49-F238E27FC236}">
                <a16:creationId xmlns:a16="http://schemas.microsoft.com/office/drawing/2014/main" id="{1D47BBB4-A97B-4341-9908-47FC9311ED64}"/>
              </a:ext>
            </a:extLst>
          </p:cNvPr>
          <p:cNvSpPr/>
          <p:nvPr/>
        </p:nvSpPr>
        <p:spPr>
          <a:xfrm>
            <a:off x="4339948" y="1715097"/>
            <a:ext cx="1152128" cy="1012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dirty="0">
              <a:solidFill>
                <a:srgbClr val="FF0000"/>
              </a:solidFill>
            </a:endParaRPr>
          </a:p>
        </p:txBody>
      </p:sp>
      <p:sp>
        <p:nvSpPr>
          <p:cNvPr id="14" name="テキスト ボックス 13">
            <a:extLst>
              <a:ext uri="{FF2B5EF4-FFF2-40B4-BE49-F238E27FC236}">
                <a16:creationId xmlns:a16="http://schemas.microsoft.com/office/drawing/2014/main" id="{4E4EEB8C-3F79-4CD4-A2DA-75E2C86DEDF8}"/>
              </a:ext>
            </a:extLst>
          </p:cNvPr>
          <p:cNvSpPr txBox="1"/>
          <p:nvPr/>
        </p:nvSpPr>
        <p:spPr>
          <a:xfrm>
            <a:off x="214848" y="3789040"/>
            <a:ext cx="7030159" cy="2400657"/>
          </a:xfrm>
          <a:prstGeom prst="rect">
            <a:avLst/>
          </a:prstGeom>
          <a:noFill/>
        </p:spPr>
        <p:txBody>
          <a:bodyPr wrap="square" rtlCol="0">
            <a:spAutoFit/>
          </a:bodyPr>
          <a:lstStyle/>
          <a:p>
            <a:r>
              <a:rPr lang="ja-JP" altLang="en-US" sz="2000" dirty="0"/>
              <a:t>■ </a:t>
            </a:r>
            <a:r>
              <a:rPr lang="en-US" altLang="ja-JP" sz="2000" dirty="0"/>
              <a:t>AD</a:t>
            </a:r>
            <a:r>
              <a:rPr lang="ja-JP" altLang="en-US" sz="2000" dirty="0"/>
              <a:t>変換されたデジタル量を</a:t>
            </a:r>
            <a:r>
              <a:rPr lang="en-US" altLang="ja-JP" sz="2000" dirty="0"/>
              <a:t>Raspberry</a:t>
            </a:r>
            <a:r>
              <a:rPr lang="ja-JP" altLang="en-US" sz="2000" dirty="0"/>
              <a:t> </a:t>
            </a:r>
            <a:r>
              <a:rPr lang="en-US" altLang="ja-JP" sz="2000" dirty="0"/>
              <a:t>Pi</a:t>
            </a:r>
            <a:r>
              <a:rPr lang="ja-JP" altLang="en-US" sz="2000" dirty="0"/>
              <a:t>で読み取るために</a:t>
            </a:r>
            <a:endParaRPr lang="en-US" altLang="ja-JP" sz="2000" dirty="0"/>
          </a:p>
          <a:p>
            <a:endParaRPr lang="en-US" altLang="ja-JP" sz="800" dirty="0"/>
          </a:p>
          <a:p>
            <a:r>
              <a:rPr lang="ja-JP" altLang="en-US" dirty="0"/>
              <a:t>　　① </a:t>
            </a:r>
            <a:r>
              <a:rPr lang="en-US" altLang="ja-JP" dirty="0"/>
              <a:t>Raspberry Pi</a:t>
            </a:r>
            <a:r>
              <a:rPr lang="ja-JP" altLang="en-US" dirty="0"/>
              <a:t>のインターフェース設定で </a:t>
            </a:r>
            <a:r>
              <a:rPr lang="en-US" altLang="ja-JP" dirty="0"/>
              <a:t>SPI</a:t>
            </a:r>
            <a:r>
              <a:rPr lang="ja-JP" altLang="en-US" dirty="0"/>
              <a:t>を有効にする</a:t>
            </a:r>
            <a:endParaRPr lang="en-US" altLang="ja-JP" dirty="0"/>
          </a:p>
          <a:p>
            <a:br>
              <a:rPr lang="en-US" altLang="ja-JP" sz="800" dirty="0"/>
            </a:br>
            <a:r>
              <a:rPr lang="ja-JP" altLang="en-US" dirty="0"/>
              <a:t>　　② </a:t>
            </a:r>
            <a:r>
              <a:rPr lang="en-US" altLang="ja-JP" dirty="0"/>
              <a:t>AD</a:t>
            </a:r>
            <a:r>
              <a:rPr lang="ja-JP" altLang="en-US" dirty="0"/>
              <a:t>変換器（</a:t>
            </a:r>
            <a:r>
              <a:rPr lang="en-US" altLang="ja-JP" dirty="0"/>
              <a:t>MCP3208</a:t>
            </a:r>
            <a:r>
              <a:rPr lang="ja-JP" altLang="en-US" dirty="0"/>
              <a:t>）の仕様を理解しょう</a:t>
            </a:r>
            <a:endParaRPr lang="en-US" altLang="ja-JP" dirty="0"/>
          </a:p>
          <a:p>
            <a:endParaRPr lang="en-US" altLang="ja-JP" sz="800" dirty="0"/>
          </a:p>
          <a:p>
            <a:r>
              <a:rPr lang="ja-JP" altLang="en-US" dirty="0"/>
              <a:t>　　③ </a:t>
            </a:r>
            <a:r>
              <a:rPr lang="en-US" altLang="ja-JP" dirty="0"/>
              <a:t>SPI</a:t>
            </a:r>
            <a:r>
              <a:rPr lang="ja-JP" altLang="en-US" dirty="0"/>
              <a:t>（</a:t>
            </a:r>
            <a:r>
              <a:rPr lang="en-US" altLang="ja-JP" b="1" dirty="0">
                <a:solidFill>
                  <a:srgbClr val="0000FF"/>
                </a:solidFill>
              </a:rPr>
              <a:t>Serial Peripheral Interface</a:t>
            </a:r>
            <a:r>
              <a:rPr lang="ja-JP" altLang="en-US" dirty="0"/>
              <a:t>）通信の仕様を理解しよう</a:t>
            </a:r>
            <a:endParaRPr lang="en-US" altLang="ja-JP" dirty="0"/>
          </a:p>
          <a:p>
            <a:endParaRPr lang="en-US" altLang="ja-JP" sz="800" dirty="0"/>
          </a:p>
          <a:p>
            <a:r>
              <a:rPr lang="ja-JP" altLang="en-US" dirty="0"/>
              <a:t>　　④ 回路工作して </a:t>
            </a:r>
            <a:r>
              <a:rPr lang="en-US" altLang="ja-JP" dirty="0"/>
              <a:t>Python</a:t>
            </a:r>
            <a:r>
              <a:rPr lang="ja-JP" altLang="en-US" dirty="0"/>
              <a:t>プログラムで動かしてみよう</a:t>
            </a:r>
            <a:endParaRPr lang="en-US" altLang="ja-JP" dirty="0"/>
          </a:p>
          <a:p>
            <a:endParaRPr kumimoji="1" lang="en-US" altLang="ja-JP" sz="800" dirty="0"/>
          </a:p>
          <a:p>
            <a:r>
              <a:rPr kumimoji="1" lang="ja-JP" altLang="en-US" dirty="0"/>
              <a:t>　　⑤ </a:t>
            </a:r>
            <a:r>
              <a:rPr lang="ja-JP" altLang="en-US" dirty="0"/>
              <a:t>プログラムを理解しよう</a:t>
            </a:r>
            <a:endParaRPr kumimoji="1" lang="ja-JP" altLang="en-US" dirty="0"/>
          </a:p>
        </p:txBody>
      </p:sp>
      <p:sp>
        <p:nvSpPr>
          <p:cNvPr id="15" name="正方形/長方形 14">
            <a:extLst>
              <a:ext uri="{FF2B5EF4-FFF2-40B4-BE49-F238E27FC236}">
                <a16:creationId xmlns:a16="http://schemas.microsoft.com/office/drawing/2014/main" id="{3E357FB7-BED0-42AA-B556-4F6B0BEAC898}"/>
              </a:ext>
            </a:extLst>
          </p:cNvPr>
          <p:cNvSpPr/>
          <p:nvPr/>
        </p:nvSpPr>
        <p:spPr>
          <a:xfrm>
            <a:off x="1723277" y="1100361"/>
            <a:ext cx="2078707" cy="2880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rgbClr val="FF0000"/>
                </a:solidFill>
              </a:rPr>
              <a:t>AD</a:t>
            </a:r>
            <a:r>
              <a:rPr lang="ja-JP" altLang="en-US" sz="1400" b="1" dirty="0">
                <a:solidFill>
                  <a:srgbClr val="FF0000"/>
                </a:solidFill>
              </a:rPr>
              <a:t>コンバータ（</a:t>
            </a:r>
            <a:r>
              <a:rPr lang="en-US" altLang="ja-JP" sz="1400" b="1" dirty="0">
                <a:solidFill>
                  <a:srgbClr val="FF0000"/>
                </a:solidFill>
              </a:rPr>
              <a:t>12</a:t>
            </a:r>
            <a:r>
              <a:rPr lang="ja-JP" altLang="en-US" sz="1400" b="1" dirty="0">
                <a:solidFill>
                  <a:srgbClr val="FF0000"/>
                </a:solidFill>
              </a:rPr>
              <a:t>ビット）</a:t>
            </a:r>
            <a:endParaRPr kumimoji="1" lang="ja-JP" altLang="en-US" sz="1400" b="1" dirty="0">
              <a:solidFill>
                <a:srgbClr val="FF0000"/>
              </a:solidFill>
            </a:endParaRPr>
          </a:p>
        </p:txBody>
      </p:sp>
      <p:sp>
        <p:nvSpPr>
          <p:cNvPr id="16" name="正方形/長方形 15">
            <a:extLst>
              <a:ext uri="{FF2B5EF4-FFF2-40B4-BE49-F238E27FC236}">
                <a16:creationId xmlns:a16="http://schemas.microsoft.com/office/drawing/2014/main" id="{1E7DA91E-AF3D-488F-A3F6-30473A7554FA}"/>
              </a:ext>
            </a:extLst>
          </p:cNvPr>
          <p:cNvSpPr/>
          <p:nvPr/>
        </p:nvSpPr>
        <p:spPr>
          <a:xfrm>
            <a:off x="1723277" y="1100361"/>
            <a:ext cx="2078706" cy="1651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dirty="0">
              <a:solidFill>
                <a:srgbClr val="FF0000"/>
              </a:solidFill>
            </a:endParaRPr>
          </a:p>
        </p:txBody>
      </p:sp>
      <p:pic>
        <p:nvPicPr>
          <p:cNvPr id="17" name="図 16">
            <a:extLst>
              <a:ext uri="{FF2B5EF4-FFF2-40B4-BE49-F238E27FC236}">
                <a16:creationId xmlns:a16="http://schemas.microsoft.com/office/drawing/2014/main" id="{6A9775A8-6669-4AD2-BD4C-B3C38227C26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54885" y="4473390"/>
            <a:ext cx="2025320" cy="1760856"/>
          </a:xfrm>
          <a:prstGeom prst="rect">
            <a:avLst/>
          </a:prstGeom>
        </p:spPr>
      </p:pic>
      <p:sp>
        <p:nvSpPr>
          <p:cNvPr id="18" name="正方形/長方形 17">
            <a:extLst>
              <a:ext uri="{FF2B5EF4-FFF2-40B4-BE49-F238E27FC236}">
                <a16:creationId xmlns:a16="http://schemas.microsoft.com/office/drawing/2014/main" id="{6A915AB1-C922-4294-9950-7D28D2269E97}"/>
              </a:ext>
            </a:extLst>
          </p:cNvPr>
          <p:cNvSpPr/>
          <p:nvPr/>
        </p:nvSpPr>
        <p:spPr>
          <a:xfrm>
            <a:off x="7329263" y="4234158"/>
            <a:ext cx="2335197"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Arial" panose="020B0604020202020204" pitchFamily="34" charset="0"/>
                <a:cs typeface="Arial" panose="020B0604020202020204" pitchFamily="34" charset="0"/>
              </a:rPr>
              <a:t>AD</a:t>
            </a:r>
            <a:r>
              <a:rPr lang="ja-JP" altLang="en-US" sz="1600" b="1" dirty="0">
                <a:solidFill>
                  <a:schemeClr val="tx1"/>
                </a:solidFill>
                <a:latin typeface="Arial" panose="020B0604020202020204" pitchFamily="34" charset="0"/>
                <a:cs typeface="Arial" panose="020B0604020202020204" pitchFamily="34" charset="0"/>
              </a:rPr>
              <a:t>変換器（</a:t>
            </a:r>
            <a:r>
              <a:rPr lang="en-US" altLang="ja-JP" sz="1600" b="1" dirty="0">
                <a:solidFill>
                  <a:schemeClr val="tx1"/>
                </a:solidFill>
                <a:latin typeface="Arial" panose="020B0604020202020204" pitchFamily="34" charset="0"/>
                <a:cs typeface="Arial" panose="020B0604020202020204" pitchFamily="34" charset="0"/>
              </a:rPr>
              <a:t>12</a:t>
            </a:r>
            <a:r>
              <a:rPr lang="ja-JP" altLang="en-US" sz="1600" b="1" dirty="0">
                <a:solidFill>
                  <a:schemeClr val="tx1"/>
                </a:solidFill>
                <a:latin typeface="Arial" panose="020B0604020202020204" pitchFamily="34" charset="0"/>
                <a:cs typeface="Arial" panose="020B0604020202020204" pitchFamily="34" charset="0"/>
              </a:rPr>
              <a:t>ビット）</a:t>
            </a:r>
            <a:endParaRPr kumimoji="1" lang="ja-JP" altLang="en-US" sz="1600" b="1" dirty="0">
              <a:solidFill>
                <a:schemeClr val="tx1"/>
              </a:solidFill>
              <a:latin typeface="Arial" panose="020B0604020202020204" pitchFamily="34" charset="0"/>
              <a:cs typeface="Arial" panose="020B0604020202020204" pitchFamily="34" charset="0"/>
            </a:endParaRPr>
          </a:p>
        </p:txBody>
      </p:sp>
      <p:sp>
        <p:nvSpPr>
          <p:cNvPr id="19" name="吹き出し: 角を丸めた四角形 18">
            <a:extLst>
              <a:ext uri="{FF2B5EF4-FFF2-40B4-BE49-F238E27FC236}">
                <a16:creationId xmlns:a16="http://schemas.microsoft.com/office/drawing/2014/main" id="{89E4BD33-E3F4-483E-BA49-22D7F38D7ED8}"/>
              </a:ext>
            </a:extLst>
          </p:cNvPr>
          <p:cNvSpPr/>
          <p:nvPr/>
        </p:nvSpPr>
        <p:spPr>
          <a:xfrm>
            <a:off x="7329263" y="4059340"/>
            <a:ext cx="2335197" cy="2360088"/>
          </a:xfrm>
          <a:prstGeom prst="wedgeRoundRectCallout">
            <a:avLst>
              <a:gd name="adj1" fmla="val -122397"/>
              <a:gd name="adj2" fmla="val -18533"/>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D19AE36C-1D62-4173-9E4F-AC56B0E7BC78}"/>
              </a:ext>
            </a:extLst>
          </p:cNvPr>
          <p:cNvSpPr/>
          <p:nvPr/>
        </p:nvSpPr>
        <p:spPr>
          <a:xfrm>
            <a:off x="2216692" y="836712"/>
            <a:ext cx="1010443" cy="174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0000FF"/>
                </a:solidFill>
                <a:latin typeface="Arial" panose="020B0604020202020204" pitchFamily="34" charset="0"/>
                <a:cs typeface="Arial" panose="020B0604020202020204" pitchFamily="34" charset="0"/>
              </a:rPr>
              <a:t>スレーブ</a:t>
            </a:r>
          </a:p>
        </p:txBody>
      </p:sp>
      <p:sp>
        <p:nvSpPr>
          <p:cNvPr id="21" name="正方形/長方形 20">
            <a:extLst>
              <a:ext uri="{FF2B5EF4-FFF2-40B4-BE49-F238E27FC236}">
                <a16:creationId xmlns:a16="http://schemas.microsoft.com/office/drawing/2014/main" id="{7FFFA3F6-FAFE-4D61-93E6-2EDC3A85C0D8}"/>
              </a:ext>
            </a:extLst>
          </p:cNvPr>
          <p:cNvSpPr/>
          <p:nvPr/>
        </p:nvSpPr>
        <p:spPr>
          <a:xfrm>
            <a:off x="4444735" y="1142925"/>
            <a:ext cx="1010443" cy="174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FF0000"/>
                </a:solidFill>
                <a:latin typeface="Arial" panose="020B0604020202020204" pitchFamily="34" charset="0"/>
                <a:cs typeface="Arial" panose="020B0604020202020204" pitchFamily="34" charset="0"/>
              </a:rPr>
              <a:t>マスター</a:t>
            </a:r>
          </a:p>
        </p:txBody>
      </p:sp>
      <p:sp>
        <p:nvSpPr>
          <p:cNvPr id="22" name="正方形/長方形 21">
            <a:extLst>
              <a:ext uri="{FF2B5EF4-FFF2-40B4-BE49-F238E27FC236}">
                <a16:creationId xmlns:a16="http://schemas.microsoft.com/office/drawing/2014/main" id="{DEB70B18-EF04-43CF-BF79-BC0545959F8A}"/>
              </a:ext>
            </a:extLst>
          </p:cNvPr>
          <p:cNvSpPr/>
          <p:nvPr/>
        </p:nvSpPr>
        <p:spPr>
          <a:xfrm>
            <a:off x="5112507" y="3494792"/>
            <a:ext cx="1010443" cy="174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Arial" panose="020B0604020202020204" pitchFamily="34" charset="0"/>
                <a:cs typeface="Arial" panose="020B0604020202020204" pitchFamily="34" charset="0"/>
              </a:rPr>
              <a:t>構成</a:t>
            </a:r>
          </a:p>
        </p:txBody>
      </p:sp>
      <p:sp>
        <p:nvSpPr>
          <p:cNvPr id="11" name="正方形/長方形 10">
            <a:extLst>
              <a:ext uri="{FF2B5EF4-FFF2-40B4-BE49-F238E27FC236}">
                <a16:creationId xmlns:a16="http://schemas.microsoft.com/office/drawing/2014/main" id="{8B158B9D-A828-421D-94C4-ED2A9E204A81}"/>
              </a:ext>
            </a:extLst>
          </p:cNvPr>
          <p:cNvSpPr/>
          <p:nvPr/>
        </p:nvSpPr>
        <p:spPr>
          <a:xfrm>
            <a:off x="4338693" y="1435454"/>
            <a:ext cx="1152128" cy="2880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rgbClr val="FF0000"/>
                </a:solidFill>
              </a:rPr>
              <a:t>Raspberry</a:t>
            </a:r>
            <a:r>
              <a:rPr lang="ja-JP" altLang="en-US" sz="1400" b="1" dirty="0">
                <a:solidFill>
                  <a:srgbClr val="FF0000"/>
                </a:solidFill>
              </a:rPr>
              <a:t> </a:t>
            </a:r>
            <a:r>
              <a:rPr lang="en-US" altLang="ja-JP" sz="1400" b="1" dirty="0">
                <a:solidFill>
                  <a:srgbClr val="FF0000"/>
                </a:solidFill>
              </a:rPr>
              <a:t>Pi</a:t>
            </a:r>
            <a:endParaRPr kumimoji="1" lang="ja-JP" altLang="en-US" sz="1400" b="1" dirty="0">
              <a:solidFill>
                <a:srgbClr val="FF0000"/>
              </a:solidFill>
            </a:endParaRPr>
          </a:p>
        </p:txBody>
      </p:sp>
      <p:sp>
        <p:nvSpPr>
          <p:cNvPr id="23" name="正方形/長方形 22">
            <a:extLst>
              <a:ext uri="{FF2B5EF4-FFF2-40B4-BE49-F238E27FC236}">
                <a16:creationId xmlns:a16="http://schemas.microsoft.com/office/drawing/2014/main" id="{B4A5BD06-B9E5-48FC-A0A5-80AC3DECDC14}"/>
              </a:ext>
            </a:extLst>
          </p:cNvPr>
          <p:cNvSpPr/>
          <p:nvPr/>
        </p:nvSpPr>
        <p:spPr>
          <a:xfrm>
            <a:off x="4266476" y="2450951"/>
            <a:ext cx="1270977" cy="332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dirty="0">
              <a:solidFill>
                <a:srgbClr val="FF0000"/>
              </a:solidFill>
            </a:endParaRPr>
          </a:p>
        </p:txBody>
      </p:sp>
      <p:sp>
        <p:nvSpPr>
          <p:cNvPr id="24" name="正方形/長方形 23">
            <a:extLst>
              <a:ext uri="{FF2B5EF4-FFF2-40B4-BE49-F238E27FC236}">
                <a16:creationId xmlns:a16="http://schemas.microsoft.com/office/drawing/2014/main" id="{0D9DD743-07DA-4245-9D63-6877ABF392B8}"/>
              </a:ext>
            </a:extLst>
          </p:cNvPr>
          <p:cNvSpPr/>
          <p:nvPr/>
        </p:nvSpPr>
        <p:spPr>
          <a:xfrm>
            <a:off x="4338693" y="1715709"/>
            <a:ext cx="1153383" cy="71948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dirty="0">
              <a:solidFill>
                <a:srgbClr val="FF0000"/>
              </a:solidFill>
            </a:endParaRPr>
          </a:p>
        </p:txBody>
      </p:sp>
      <p:sp>
        <p:nvSpPr>
          <p:cNvPr id="9" name="星: 8 pt 8">
            <a:extLst>
              <a:ext uri="{FF2B5EF4-FFF2-40B4-BE49-F238E27FC236}">
                <a16:creationId xmlns:a16="http://schemas.microsoft.com/office/drawing/2014/main" id="{CED706E6-BF66-401C-BE82-F483B83A2D1A}"/>
              </a:ext>
            </a:extLst>
          </p:cNvPr>
          <p:cNvSpPr/>
          <p:nvPr/>
        </p:nvSpPr>
        <p:spPr>
          <a:xfrm>
            <a:off x="5610925" y="961338"/>
            <a:ext cx="3614806" cy="2177599"/>
          </a:xfrm>
          <a:prstGeom prst="star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F0000"/>
                </a:solidFill>
              </a:rPr>
              <a:t>本日のテーマ</a:t>
            </a:r>
          </a:p>
        </p:txBody>
      </p:sp>
    </p:spTree>
    <p:extLst>
      <p:ext uri="{BB962C8B-B14F-4D97-AF65-F5344CB8AC3E}">
        <p14:creationId xmlns:p14="http://schemas.microsoft.com/office/powerpoint/2010/main" val="172952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96E9C-98D7-4982-B5CD-25C4CD55997A}"/>
              </a:ext>
            </a:extLst>
          </p:cNvPr>
          <p:cNvSpPr>
            <a:spLocks noGrp="1"/>
          </p:cNvSpPr>
          <p:nvPr>
            <p:ph type="title"/>
          </p:nvPr>
        </p:nvSpPr>
        <p:spPr/>
        <p:txBody>
          <a:bodyPr/>
          <a:lstStyle/>
          <a:p>
            <a:r>
              <a:rPr lang="en-US" altLang="ja-JP" dirty="0"/>
              <a:t>SPI</a:t>
            </a:r>
            <a:r>
              <a:rPr lang="ja-JP" altLang="en-US" dirty="0"/>
              <a:t>モジュールの設定</a:t>
            </a:r>
            <a:endParaRPr kumimoji="1" lang="ja-JP" altLang="en-US" dirty="0"/>
          </a:p>
        </p:txBody>
      </p:sp>
      <p:sp>
        <p:nvSpPr>
          <p:cNvPr id="4" name="スライド番号プレースホルダー 3">
            <a:extLst>
              <a:ext uri="{FF2B5EF4-FFF2-40B4-BE49-F238E27FC236}">
                <a16:creationId xmlns:a16="http://schemas.microsoft.com/office/drawing/2014/main" id="{6A0733FD-796C-4525-9AD3-A41B8DC45195}"/>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11</a:t>
            </a:fld>
            <a:endParaRPr lang="ja-JP" altLang="en-US" dirty="0">
              <a:solidFill>
                <a:schemeClr val="tx1"/>
              </a:solidFill>
            </a:endParaRPr>
          </a:p>
        </p:txBody>
      </p:sp>
      <p:sp>
        <p:nvSpPr>
          <p:cNvPr id="31" name="テキスト ボックス 30">
            <a:extLst>
              <a:ext uri="{FF2B5EF4-FFF2-40B4-BE49-F238E27FC236}">
                <a16:creationId xmlns:a16="http://schemas.microsoft.com/office/drawing/2014/main" id="{9EA6DF17-D144-43F9-80DF-09A29402C633}"/>
              </a:ext>
            </a:extLst>
          </p:cNvPr>
          <p:cNvSpPr txBox="1"/>
          <p:nvPr/>
        </p:nvSpPr>
        <p:spPr>
          <a:xfrm>
            <a:off x="262474" y="965627"/>
            <a:ext cx="4546511" cy="2308324"/>
          </a:xfrm>
          <a:prstGeom prst="rect">
            <a:avLst/>
          </a:prstGeom>
          <a:noFill/>
        </p:spPr>
        <p:txBody>
          <a:bodyPr wrap="square" rtlCol="0">
            <a:spAutoFit/>
          </a:bodyPr>
          <a:lstStyle/>
          <a:p>
            <a:r>
              <a:rPr lang="ja-JP" altLang="en-US" b="1" dirty="0">
                <a:solidFill>
                  <a:srgbClr val="0000FF"/>
                </a:solidFill>
              </a:rPr>
              <a:t>まず、始めに ・・・</a:t>
            </a:r>
            <a:endParaRPr lang="en-US" altLang="ja-JP" b="1" dirty="0">
              <a:solidFill>
                <a:srgbClr val="0000FF"/>
              </a:solidFill>
            </a:endParaRPr>
          </a:p>
          <a:p>
            <a:r>
              <a:rPr lang="en-US" altLang="ja-JP" dirty="0"/>
              <a:t>Raspberry Pi</a:t>
            </a:r>
            <a:r>
              <a:rPr lang="ja-JP" altLang="en-US" dirty="0"/>
              <a:t>の設定から</a:t>
            </a:r>
            <a:r>
              <a:rPr lang="en-US" altLang="ja-JP" dirty="0"/>
              <a:t>SPI</a:t>
            </a:r>
            <a:r>
              <a:rPr lang="ja-JP" altLang="en-US" dirty="0"/>
              <a:t>モジュールを</a:t>
            </a:r>
            <a:endParaRPr lang="en-US" altLang="ja-JP" dirty="0"/>
          </a:p>
          <a:p>
            <a:r>
              <a:rPr lang="ja-JP" altLang="en-US" dirty="0"/>
              <a:t>読み込ませるための設定を行う。</a:t>
            </a:r>
            <a:endParaRPr lang="en-US" altLang="ja-JP" dirty="0"/>
          </a:p>
          <a:p>
            <a:endParaRPr kumimoji="1" lang="en-US" altLang="ja-JP" dirty="0"/>
          </a:p>
          <a:p>
            <a:r>
              <a:rPr lang="ja-JP" altLang="en-US" dirty="0"/>
              <a:t>右図に示すように</a:t>
            </a:r>
            <a:endParaRPr lang="en-US" altLang="ja-JP" dirty="0"/>
          </a:p>
          <a:p>
            <a:r>
              <a:rPr lang="ja-JP" altLang="en-US" dirty="0"/>
              <a:t>左上の</a:t>
            </a:r>
            <a:r>
              <a:rPr lang="en-US" altLang="ja-JP" dirty="0"/>
              <a:t>Raspberry Pi</a:t>
            </a:r>
            <a:r>
              <a:rPr lang="ja-JP" altLang="en-US" dirty="0"/>
              <a:t>のメニューボタンから、</a:t>
            </a:r>
            <a:endParaRPr lang="en-US" altLang="ja-JP" dirty="0"/>
          </a:p>
          <a:p>
            <a:r>
              <a:rPr lang="ja-JP" altLang="en-US" dirty="0"/>
              <a:t>「設定」＞「</a:t>
            </a:r>
            <a:r>
              <a:rPr lang="en-US" altLang="ja-JP" dirty="0"/>
              <a:t>Raspberry Pi</a:t>
            </a:r>
            <a:r>
              <a:rPr lang="ja-JP" altLang="en-US" dirty="0"/>
              <a:t>の設定」を</a:t>
            </a:r>
            <a:endParaRPr lang="en-US" altLang="ja-JP" dirty="0"/>
          </a:p>
          <a:p>
            <a:r>
              <a:rPr lang="ja-JP" altLang="en-US" dirty="0"/>
              <a:t>クリックし、システム設定を開く。</a:t>
            </a:r>
            <a:endParaRPr kumimoji="1" lang="ja-JP" altLang="en-US" dirty="0"/>
          </a:p>
        </p:txBody>
      </p:sp>
      <p:sp>
        <p:nvSpPr>
          <p:cNvPr id="33" name="テキスト ボックス 32">
            <a:extLst>
              <a:ext uri="{FF2B5EF4-FFF2-40B4-BE49-F238E27FC236}">
                <a16:creationId xmlns:a16="http://schemas.microsoft.com/office/drawing/2014/main" id="{9264E664-4A7F-48D6-B881-82E22B48A102}"/>
              </a:ext>
            </a:extLst>
          </p:cNvPr>
          <p:cNvSpPr txBox="1"/>
          <p:nvPr/>
        </p:nvSpPr>
        <p:spPr>
          <a:xfrm>
            <a:off x="271652" y="3789040"/>
            <a:ext cx="4612942" cy="1754326"/>
          </a:xfrm>
          <a:prstGeom prst="rect">
            <a:avLst/>
          </a:prstGeom>
          <a:noFill/>
        </p:spPr>
        <p:txBody>
          <a:bodyPr wrap="square" rtlCol="0">
            <a:spAutoFit/>
          </a:bodyPr>
          <a:lstStyle/>
          <a:p>
            <a:r>
              <a:rPr lang="ja-JP" altLang="en-US" dirty="0"/>
              <a:t>次に 「インターフェイス」タブをクリックし、</a:t>
            </a:r>
            <a:endParaRPr lang="en-US" altLang="ja-JP" dirty="0"/>
          </a:p>
          <a:p>
            <a:r>
              <a:rPr lang="ja-JP" altLang="en-US" dirty="0"/>
              <a:t>「</a:t>
            </a:r>
            <a:r>
              <a:rPr lang="en-US" altLang="ja-JP" dirty="0"/>
              <a:t>SPI</a:t>
            </a:r>
            <a:r>
              <a:rPr lang="ja-JP" altLang="en-US" dirty="0"/>
              <a:t>」が「有効」になっていることを確認する。</a:t>
            </a:r>
            <a:endParaRPr lang="en-US" altLang="ja-JP" dirty="0"/>
          </a:p>
          <a:p>
            <a:r>
              <a:rPr lang="ja-JP" altLang="en-US" dirty="0"/>
              <a:t>「無効」になっていた場合は「有効」を選択し、「</a:t>
            </a:r>
            <a:r>
              <a:rPr lang="en-US" altLang="ja-JP" dirty="0"/>
              <a:t>OK</a:t>
            </a:r>
            <a:r>
              <a:rPr lang="ja-JP" altLang="en-US" dirty="0"/>
              <a:t>」ボタンをクリックする。</a:t>
            </a:r>
            <a:endParaRPr lang="en-US" altLang="ja-JP" dirty="0"/>
          </a:p>
          <a:p>
            <a:r>
              <a:rPr lang="ja-JP" altLang="en-US" dirty="0"/>
              <a:t>変更を有効にするため再起動する。</a:t>
            </a:r>
            <a:endParaRPr lang="en-US" altLang="ja-JP" dirty="0"/>
          </a:p>
          <a:p>
            <a:r>
              <a:rPr kumimoji="1" lang="ja-JP" altLang="en-US" dirty="0"/>
              <a:t>再起動：</a:t>
            </a:r>
            <a:r>
              <a:rPr kumimoji="1" lang="en-US" altLang="ja-JP" dirty="0" err="1"/>
              <a:t>LXTerminal</a:t>
            </a:r>
            <a:r>
              <a:rPr kumimoji="1" lang="ja-JP" altLang="en-US" dirty="0"/>
              <a:t>で 「</a:t>
            </a:r>
            <a:r>
              <a:rPr kumimoji="1" lang="en-US" altLang="ja-JP" dirty="0"/>
              <a:t>reboot</a:t>
            </a:r>
            <a:r>
              <a:rPr kumimoji="1" lang="ja-JP" altLang="en-US" dirty="0"/>
              <a:t>」</a:t>
            </a:r>
            <a:r>
              <a:rPr kumimoji="1" lang="en-US" altLang="ja-JP" dirty="0"/>
              <a:t> </a:t>
            </a:r>
            <a:r>
              <a:rPr kumimoji="1" lang="ja-JP" altLang="en-US" dirty="0"/>
              <a:t>を実行する。</a:t>
            </a:r>
            <a:endParaRPr kumimoji="1" lang="en-US" altLang="ja-JP" dirty="0"/>
          </a:p>
        </p:txBody>
      </p:sp>
      <p:pic>
        <p:nvPicPr>
          <p:cNvPr id="5" name="図 4">
            <a:extLst>
              <a:ext uri="{FF2B5EF4-FFF2-40B4-BE49-F238E27FC236}">
                <a16:creationId xmlns:a16="http://schemas.microsoft.com/office/drawing/2014/main" id="{EFA6898C-4880-4CE5-AA39-C9D369E7D21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80992" y="817662"/>
            <a:ext cx="4784068" cy="2790707"/>
          </a:xfrm>
          <a:prstGeom prst="rect">
            <a:avLst/>
          </a:prstGeom>
        </p:spPr>
      </p:pic>
      <p:grpSp>
        <p:nvGrpSpPr>
          <p:cNvPr id="17" name="グループ化 16">
            <a:extLst>
              <a:ext uri="{FF2B5EF4-FFF2-40B4-BE49-F238E27FC236}">
                <a16:creationId xmlns:a16="http://schemas.microsoft.com/office/drawing/2014/main" id="{29BBEE0B-0931-4590-B9CE-9D30A2330CAF}"/>
              </a:ext>
            </a:extLst>
          </p:cNvPr>
          <p:cNvGrpSpPr/>
          <p:nvPr/>
        </p:nvGrpSpPr>
        <p:grpSpPr>
          <a:xfrm>
            <a:off x="4953000" y="3724621"/>
            <a:ext cx="4718084" cy="2988171"/>
            <a:chOff x="5206394" y="3780193"/>
            <a:chExt cx="4248880" cy="2712683"/>
          </a:xfrm>
        </p:grpSpPr>
        <p:pic>
          <p:nvPicPr>
            <p:cNvPr id="9" name="図 8">
              <a:extLst>
                <a:ext uri="{FF2B5EF4-FFF2-40B4-BE49-F238E27FC236}">
                  <a16:creationId xmlns:a16="http://schemas.microsoft.com/office/drawing/2014/main" id="{4034244C-5EC9-4E79-BABF-7B9E3B7A56A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206394" y="3780193"/>
              <a:ext cx="4248880" cy="2712683"/>
            </a:xfrm>
            <a:prstGeom prst="rect">
              <a:avLst/>
            </a:prstGeom>
          </p:spPr>
        </p:pic>
        <p:sp>
          <p:nvSpPr>
            <p:cNvPr id="10" name="正方形/長方形 9">
              <a:extLst>
                <a:ext uri="{FF2B5EF4-FFF2-40B4-BE49-F238E27FC236}">
                  <a16:creationId xmlns:a16="http://schemas.microsoft.com/office/drawing/2014/main" id="{80921CA0-6B8F-48E0-9EA7-5695B07A8374}"/>
                </a:ext>
              </a:extLst>
            </p:cNvPr>
            <p:cNvSpPr/>
            <p:nvPr/>
          </p:nvSpPr>
          <p:spPr>
            <a:xfrm>
              <a:off x="6342151" y="4328209"/>
              <a:ext cx="864096" cy="2083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71C1D548-BFBC-4AAE-B25F-DA3D8336DA44}"/>
                </a:ext>
              </a:extLst>
            </p:cNvPr>
            <p:cNvSpPr/>
            <p:nvPr/>
          </p:nvSpPr>
          <p:spPr>
            <a:xfrm>
              <a:off x="7327254" y="4990735"/>
              <a:ext cx="399827" cy="2083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18C0139A-7ECC-4F3A-966B-5A1776373F57}"/>
                </a:ext>
              </a:extLst>
            </p:cNvPr>
            <p:cNvSpPr/>
            <p:nvPr/>
          </p:nvSpPr>
          <p:spPr>
            <a:xfrm>
              <a:off x="8558775" y="6050137"/>
              <a:ext cx="579078" cy="2083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85B89952-9027-41D3-990E-78DA58562E41}"/>
                </a:ext>
              </a:extLst>
            </p:cNvPr>
            <p:cNvCxnSpPr/>
            <p:nvPr/>
          </p:nvCxnSpPr>
          <p:spPr>
            <a:xfrm>
              <a:off x="5605968" y="5165548"/>
              <a:ext cx="2160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0076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p:txBody>
          <a:bodyPr/>
          <a:lstStyle/>
          <a:p>
            <a:r>
              <a:rPr kumimoji="1" lang="ja-JP" altLang="en-US" dirty="0"/>
              <a:t>回路構成</a:t>
            </a:r>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12</a:t>
            </a:fld>
            <a:endParaRPr lang="ja-JP" altLang="en-US" dirty="0">
              <a:solidFill>
                <a:schemeClr val="tx1"/>
              </a:solidFill>
            </a:endParaRPr>
          </a:p>
        </p:txBody>
      </p:sp>
      <p:sp>
        <p:nvSpPr>
          <p:cNvPr id="9" name="テキスト ボックス 8">
            <a:extLst>
              <a:ext uri="{FF2B5EF4-FFF2-40B4-BE49-F238E27FC236}">
                <a16:creationId xmlns:a16="http://schemas.microsoft.com/office/drawing/2014/main" id="{F2DF734D-A5FC-4CF7-B21B-DFCF5DE25AEB}"/>
              </a:ext>
            </a:extLst>
          </p:cNvPr>
          <p:cNvSpPr txBox="1"/>
          <p:nvPr/>
        </p:nvSpPr>
        <p:spPr>
          <a:xfrm>
            <a:off x="2839989" y="6426617"/>
            <a:ext cx="5472608" cy="369332"/>
          </a:xfrm>
          <a:prstGeom prst="rect">
            <a:avLst/>
          </a:prstGeom>
          <a:solidFill>
            <a:schemeClr val="bg1"/>
          </a:solidFill>
        </p:spPr>
        <p:txBody>
          <a:bodyPr wrap="square" rtlCol="0">
            <a:spAutoFit/>
          </a:bodyPr>
          <a:lstStyle/>
          <a:p>
            <a:pPr algn="ctr"/>
            <a:r>
              <a:rPr kumimoji="1" lang="ja-JP" altLang="en-US" sz="1400" b="1" dirty="0"/>
              <a:t>半固定抵抗を用いた回路のブレッドボード上での回路</a:t>
            </a:r>
            <a:endParaRPr kumimoji="1" lang="en-US" altLang="ja-JP" sz="1400" b="1" dirty="0"/>
          </a:p>
          <a:p>
            <a:pPr algn="ctr"/>
            <a:endParaRPr kumimoji="1" lang="ja-JP" altLang="en-US" sz="400" b="1" dirty="0"/>
          </a:p>
        </p:txBody>
      </p:sp>
      <p:grpSp>
        <p:nvGrpSpPr>
          <p:cNvPr id="29" name="グループ化 28">
            <a:extLst>
              <a:ext uri="{FF2B5EF4-FFF2-40B4-BE49-F238E27FC236}">
                <a16:creationId xmlns:a16="http://schemas.microsoft.com/office/drawing/2014/main" id="{63DA1E7D-564C-38B3-C378-14DA048617AA}"/>
              </a:ext>
            </a:extLst>
          </p:cNvPr>
          <p:cNvGrpSpPr/>
          <p:nvPr/>
        </p:nvGrpSpPr>
        <p:grpSpPr>
          <a:xfrm>
            <a:off x="2065362" y="843295"/>
            <a:ext cx="5407918" cy="2067161"/>
            <a:chOff x="105120" y="780930"/>
            <a:chExt cx="5495952" cy="2138521"/>
          </a:xfrm>
        </p:grpSpPr>
        <p:pic>
          <p:nvPicPr>
            <p:cNvPr id="5" name="図 4">
              <a:extLst>
                <a:ext uri="{FF2B5EF4-FFF2-40B4-BE49-F238E27FC236}">
                  <a16:creationId xmlns:a16="http://schemas.microsoft.com/office/drawing/2014/main" id="{23000200-3355-4908-B6F4-E2A10E42A9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6536" y="986373"/>
              <a:ext cx="3558469" cy="1933078"/>
            </a:xfrm>
            <a:prstGeom prst="rect">
              <a:avLst/>
            </a:prstGeom>
          </p:spPr>
        </p:pic>
        <p:sp>
          <p:nvSpPr>
            <p:cNvPr id="19" name="正方形/長方形 18">
              <a:extLst>
                <a:ext uri="{FF2B5EF4-FFF2-40B4-BE49-F238E27FC236}">
                  <a16:creationId xmlns:a16="http://schemas.microsoft.com/office/drawing/2014/main" id="{DC3482B7-9C30-4842-A78B-6E48164982FE}"/>
                </a:ext>
              </a:extLst>
            </p:cNvPr>
            <p:cNvSpPr/>
            <p:nvPr/>
          </p:nvSpPr>
          <p:spPr>
            <a:xfrm>
              <a:off x="4192130" y="1814288"/>
              <a:ext cx="1394525" cy="828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b="1" dirty="0">
                  <a:solidFill>
                    <a:schemeClr val="tx1"/>
                  </a:solidFill>
                </a:rPr>
                <a:t>Serial Clock</a:t>
              </a:r>
            </a:p>
            <a:p>
              <a:r>
                <a:rPr kumimoji="1" lang="en-US" altLang="ja-JP" sz="1100" b="1" dirty="0">
                  <a:solidFill>
                    <a:schemeClr val="tx1"/>
                  </a:solidFill>
                </a:rPr>
                <a:t>Master In Slave Out</a:t>
              </a:r>
            </a:p>
            <a:p>
              <a:r>
                <a:rPr lang="en-US" altLang="ja-JP" sz="1100" b="1" dirty="0">
                  <a:solidFill>
                    <a:schemeClr val="tx1"/>
                  </a:solidFill>
                </a:rPr>
                <a:t>Master Out Slave In</a:t>
              </a:r>
            </a:p>
            <a:p>
              <a:r>
                <a:rPr kumimoji="1" lang="en-US" altLang="ja-JP" sz="1100" b="1" dirty="0">
                  <a:solidFill>
                    <a:schemeClr val="tx1"/>
                  </a:solidFill>
                </a:rPr>
                <a:t>Chip Enable Out</a:t>
              </a:r>
              <a:endParaRPr kumimoji="1" lang="ja-JP" altLang="en-US" sz="1100" b="1" dirty="0">
                <a:solidFill>
                  <a:schemeClr val="tx1"/>
                </a:solidFill>
              </a:endParaRPr>
            </a:p>
          </p:txBody>
        </p:sp>
        <p:sp>
          <p:nvSpPr>
            <p:cNvPr id="20" name="正方形/長方形 19">
              <a:extLst>
                <a:ext uri="{FF2B5EF4-FFF2-40B4-BE49-F238E27FC236}">
                  <a16:creationId xmlns:a16="http://schemas.microsoft.com/office/drawing/2014/main" id="{CD51FEE4-6177-4152-875D-FC3BC53E261C}"/>
                </a:ext>
              </a:extLst>
            </p:cNvPr>
            <p:cNvSpPr/>
            <p:nvPr/>
          </p:nvSpPr>
          <p:spPr>
            <a:xfrm>
              <a:off x="1547784" y="840568"/>
              <a:ext cx="1728192" cy="242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Arial" panose="020B0604020202020204" pitchFamily="34" charset="0"/>
                  <a:cs typeface="Arial" panose="020B0604020202020204" pitchFamily="34" charset="0"/>
                </a:rPr>
                <a:t>AD </a:t>
              </a:r>
              <a:r>
                <a:rPr lang="ja-JP" altLang="en-US" sz="1600" b="1" dirty="0">
                  <a:solidFill>
                    <a:schemeClr val="tx1"/>
                  </a:solidFill>
                  <a:latin typeface="Arial" panose="020B0604020202020204" pitchFamily="34" charset="0"/>
                  <a:cs typeface="Arial" panose="020B0604020202020204" pitchFamily="34" charset="0"/>
                </a:rPr>
                <a:t>コンバータ</a:t>
              </a:r>
              <a:endParaRPr kumimoji="1" lang="ja-JP" altLang="en-US" sz="1600" b="1" dirty="0">
                <a:solidFill>
                  <a:schemeClr val="tx1"/>
                </a:solidFill>
                <a:latin typeface="Arial" panose="020B0604020202020204" pitchFamily="34" charset="0"/>
                <a:cs typeface="Arial" panose="020B0604020202020204" pitchFamily="34" charset="0"/>
              </a:endParaRPr>
            </a:p>
          </p:txBody>
        </p:sp>
        <p:pic>
          <p:nvPicPr>
            <p:cNvPr id="21" name="図 20">
              <a:extLst>
                <a:ext uri="{FF2B5EF4-FFF2-40B4-BE49-F238E27FC236}">
                  <a16:creationId xmlns:a16="http://schemas.microsoft.com/office/drawing/2014/main" id="{5B8B01ED-7FDA-4FE3-AAAE-8D8FA8626B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8944" y="1387079"/>
              <a:ext cx="644496" cy="508014"/>
            </a:xfrm>
            <a:prstGeom prst="rect">
              <a:avLst/>
            </a:prstGeom>
          </p:spPr>
        </p:pic>
        <p:sp>
          <p:nvSpPr>
            <p:cNvPr id="22" name="正方形/長方形 21">
              <a:extLst>
                <a:ext uri="{FF2B5EF4-FFF2-40B4-BE49-F238E27FC236}">
                  <a16:creationId xmlns:a16="http://schemas.microsoft.com/office/drawing/2014/main" id="{8A6B7C04-6512-484A-B2AA-498C35221551}"/>
                </a:ext>
              </a:extLst>
            </p:cNvPr>
            <p:cNvSpPr/>
            <p:nvPr/>
          </p:nvSpPr>
          <p:spPr>
            <a:xfrm>
              <a:off x="1966064" y="1083147"/>
              <a:ext cx="1010443" cy="174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0000FF"/>
                  </a:solidFill>
                  <a:latin typeface="Arial" panose="020B0604020202020204" pitchFamily="34" charset="0"/>
                  <a:cs typeface="Arial" panose="020B0604020202020204" pitchFamily="34" charset="0"/>
                </a:rPr>
                <a:t>スレーブ</a:t>
              </a:r>
            </a:p>
          </p:txBody>
        </p:sp>
        <p:cxnSp>
          <p:nvCxnSpPr>
            <p:cNvPr id="24" name="直線コネクタ 23">
              <a:extLst>
                <a:ext uri="{FF2B5EF4-FFF2-40B4-BE49-F238E27FC236}">
                  <a16:creationId xmlns:a16="http://schemas.microsoft.com/office/drawing/2014/main" id="{E329A0C2-C456-4EED-B40E-E45ECC6CC6C2}"/>
                </a:ext>
              </a:extLst>
            </p:cNvPr>
            <p:cNvCxnSpPr/>
            <p:nvPr/>
          </p:nvCxnSpPr>
          <p:spPr>
            <a:xfrm flipV="1">
              <a:off x="3857322" y="1297335"/>
              <a:ext cx="0" cy="1266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0AB53AD-E770-4A32-BE83-BB7F124B6F06}"/>
                </a:ext>
              </a:extLst>
            </p:cNvPr>
            <p:cNvCxnSpPr/>
            <p:nvPr/>
          </p:nvCxnSpPr>
          <p:spPr>
            <a:xfrm flipV="1">
              <a:off x="3857322" y="2697733"/>
              <a:ext cx="0" cy="1266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2272447-D882-40F7-983A-0ED55D1DE24B}"/>
                </a:ext>
              </a:extLst>
            </p:cNvPr>
            <p:cNvCxnSpPr>
              <a:cxnSpLocks/>
            </p:cNvCxnSpPr>
            <p:nvPr/>
          </p:nvCxnSpPr>
          <p:spPr>
            <a:xfrm>
              <a:off x="3857322" y="1297335"/>
              <a:ext cx="17281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38E3586-39CA-4AD4-B9DB-6656BE5B025D}"/>
                </a:ext>
              </a:extLst>
            </p:cNvPr>
            <p:cNvCxnSpPr>
              <a:cxnSpLocks/>
            </p:cNvCxnSpPr>
            <p:nvPr/>
          </p:nvCxnSpPr>
          <p:spPr>
            <a:xfrm>
              <a:off x="3857322" y="2824361"/>
              <a:ext cx="17281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0D77266-70AE-4715-9E30-F1A632C35D8C}"/>
                </a:ext>
              </a:extLst>
            </p:cNvPr>
            <p:cNvCxnSpPr/>
            <p:nvPr/>
          </p:nvCxnSpPr>
          <p:spPr>
            <a:xfrm>
              <a:off x="5585514" y="1297335"/>
              <a:ext cx="0" cy="1527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4D239FB4-05F9-4B8E-A75A-446FB88FAA34}"/>
                </a:ext>
              </a:extLst>
            </p:cNvPr>
            <p:cNvSpPr/>
            <p:nvPr/>
          </p:nvSpPr>
          <p:spPr>
            <a:xfrm>
              <a:off x="3872880" y="848877"/>
              <a:ext cx="1728192" cy="242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rPr>
                <a:t>Raspberry</a:t>
              </a:r>
              <a:r>
                <a:rPr lang="ja-JP" altLang="en-US" sz="1600" b="1" dirty="0">
                  <a:solidFill>
                    <a:schemeClr val="tx1"/>
                  </a:solidFill>
                </a:rPr>
                <a:t> </a:t>
              </a:r>
              <a:r>
                <a:rPr lang="en-US" altLang="ja-JP" sz="1600" b="1" dirty="0">
                  <a:solidFill>
                    <a:schemeClr val="tx1"/>
                  </a:solidFill>
                </a:rPr>
                <a:t>Pi</a:t>
              </a:r>
              <a:endParaRPr lang="ja-JP" altLang="en-US" sz="1600" b="1" dirty="0">
                <a:solidFill>
                  <a:schemeClr val="tx1"/>
                </a:solidFill>
              </a:endParaRPr>
            </a:p>
          </p:txBody>
        </p:sp>
        <p:sp>
          <p:nvSpPr>
            <p:cNvPr id="34" name="正方形/長方形 33">
              <a:extLst>
                <a:ext uri="{FF2B5EF4-FFF2-40B4-BE49-F238E27FC236}">
                  <a16:creationId xmlns:a16="http://schemas.microsoft.com/office/drawing/2014/main" id="{E09A1FB4-AB3F-43E8-AC63-CE1355C39291}"/>
                </a:ext>
              </a:extLst>
            </p:cNvPr>
            <p:cNvSpPr/>
            <p:nvPr/>
          </p:nvSpPr>
          <p:spPr>
            <a:xfrm>
              <a:off x="4267993" y="1094492"/>
              <a:ext cx="1010443" cy="174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FF0000"/>
                  </a:solidFill>
                  <a:latin typeface="Arial" panose="020B0604020202020204" pitchFamily="34" charset="0"/>
                  <a:cs typeface="Arial" panose="020B0604020202020204" pitchFamily="34" charset="0"/>
                </a:rPr>
                <a:t>マスター</a:t>
              </a:r>
            </a:p>
          </p:txBody>
        </p:sp>
        <p:cxnSp>
          <p:nvCxnSpPr>
            <p:cNvPr id="16" name="直線矢印コネクタ 15">
              <a:extLst>
                <a:ext uri="{FF2B5EF4-FFF2-40B4-BE49-F238E27FC236}">
                  <a16:creationId xmlns:a16="http://schemas.microsoft.com/office/drawing/2014/main" id="{D84FEB9C-C5E1-419E-9CF6-80AE1C7096FE}"/>
                </a:ext>
              </a:extLst>
            </p:cNvPr>
            <p:cNvCxnSpPr>
              <a:cxnSpLocks/>
            </p:cNvCxnSpPr>
            <p:nvPr/>
          </p:nvCxnSpPr>
          <p:spPr>
            <a:xfrm flipH="1">
              <a:off x="2936776" y="1994183"/>
              <a:ext cx="44633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4C630CCE-FA42-44D7-BAA7-614BF83B8A4C}"/>
                </a:ext>
              </a:extLst>
            </p:cNvPr>
            <p:cNvCxnSpPr>
              <a:cxnSpLocks/>
            </p:cNvCxnSpPr>
            <p:nvPr/>
          </p:nvCxnSpPr>
          <p:spPr>
            <a:xfrm>
              <a:off x="2936776" y="2146583"/>
              <a:ext cx="446338" cy="0"/>
            </a:xfrm>
            <a:prstGeom prst="straightConnector1">
              <a:avLst/>
            </a:prstGeom>
            <a:ln w="28575">
              <a:solidFill>
                <a:srgbClr val="3B1CF8"/>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2FA4D6-66B5-403B-9EA4-7863B30386DA}"/>
                </a:ext>
              </a:extLst>
            </p:cNvPr>
            <p:cNvCxnSpPr>
              <a:cxnSpLocks/>
            </p:cNvCxnSpPr>
            <p:nvPr/>
          </p:nvCxnSpPr>
          <p:spPr>
            <a:xfrm flipH="1">
              <a:off x="2936776" y="2298983"/>
              <a:ext cx="44633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F302DE5-2BFC-4EA0-AA37-D94126C8DE6C}"/>
                </a:ext>
              </a:extLst>
            </p:cNvPr>
            <p:cNvCxnSpPr>
              <a:cxnSpLocks/>
            </p:cNvCxnSpPr>
            <p:nvPr/>
          </p:nvCxnSpPr>
          <p:spPr>
            <a:xfrm flipH="1">
              <a:off x="2936776" y="2451383"/>
              <a:ext cx="44633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2CE95423-DE5D-4289-8353-990D45E4D51C}"/>
                </a:ext>
              </a:extLst>
            </p:cNvPr>
            <p:cNvSpPr/>
            <p:nvPr/>
          </p:nvSpPr>
          <p:spPr>
            <a:xfrm>
              <a:off x="105120" y="780930"/>
              <a:ext cx="1219252" cy="242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Arial" panose="020B0604020202020204" pitchFamily="34" charset="0"/>
                  <a:cs typeface="Arial" panose="020B0604020202020204" pitchFamily="34" charset="0"/>
                </a:rPr>
                <a:t>アナログ素子</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7" name="正方形/長方形 6">
              <a:extLst>
                <a:ext uri="{FF2B5EF4-FFF2-40B4-BE49-F238E27FC236}">
                  <a16:creationId xmlns:a16="http://schemas.microsoft.com/office/drawing/2014/main" id="{BEC5BAB5-D41C-9063-8ACF-43DBF5E63D01}"/>
                </a:ext>
              </a:extLst>
            </p:cNvPr>
            <p:cNvSpPr/>
            <p:nvPr/>
          </p:nvSpPr>
          <p:spPr>
            <a:xfrm>
              <a:off x="1949024" y="1461965"/>
              <a:ext cx="270470" cy="148367"/>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E5E8D41C-58B6-209F-0136-B1032AB816CB}"/>
              </a:ext>
            </a:extLst>
          </p:cNvPr>
          <p:cNvGrpSpPr/>
          <p:nvPr/>
        </p:nvGrpSpPr>
        <p:grpSpPr>
          <a:xfrm>
            <a:off x="2026563" y="3197880"/>
            <a:ext cx="6062973" cy="3213244"/>
            <a:chOff x="179496" y="3197286"/>
            <a:chExt cx="5709607" cy="3083411"/>
          </a:xfrm>
        </p:grpSpPr>
        <p:grpSp>
          <p:nvGrpSpPr>
            <p:cNvPr id="17" name="グループ化 16">
              <a:extLst>
                <a:ext uri="{FF2B5EF4-FFF2-40B4-BE49-F238E27FC236}">
                  <a16:creationId xmlns:a16="http://schemas.microsoft.com/office/drawing/2014/main" id="{D6EF90E9-5AB7-C4E4-6CAC-56AEC04D6D5B}"/>
                </a:ext>
              </a:extLst>
            </p:cNvPr>
            <p:cNvGrpSpPr/>
            <p:nvPr/>
          </p:nvGrpSpPr>
          <p:grpSpPr>
            <a:xfrm>
              <a:off x="179496" y="3197286"/>
              <a:ext cx="5709607" cy="3083411"/>
              <a:chOff x="360307" y="3553408"/>
              <a:chExt cx="5406018" cy="2871330"/>
            </a:xfrm>
          </p:grpSpPr>
          <p:sp>
            <p:nvSpPr>
              <p:cNvPr id="51" name="矢印: 五方向 50">
                <a:extLst>
                  <a:ext uri="{FF2B5EF4-FFF2-40B4-BE49-F238E27FC236}">
                    <a16:creationId xmlns:a16="http://schemas.microsoft.com/office/drawing/2014/main" id="{24B8D894-7EB2-4A79-B644-BEB7A2246E8F}"/>
                  </a:ext>
                </a:extLst>
              </p:cNvPr>
              <p:cNvSpPr/>
              <p:nvPr/>
            </p:nvSpPr>
            <p:spPr>
              <a:xfrm>
                <a:off x="422187" y="5968191"/>
                <a:ext cx="868479" cy="132832"/>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GND</a:t>
                </a:r>
                <a:endParaRPr kumimoji="1" lang="ja-JP" altLang="en-US" sz="1200" b="1" dirty="0">
                  <a:solidFill>
                    <a:schemeClr val="tx1"/>
                  </a:solidFill>
                </a:endParaRPr>
              </a:p>
            </p:txBody>
          </p:sp>
          <p:grpSp>
            <p:nvGrpSpPr>
              <p:cNvPr id="12" name="グループ化 11">
                <a:extLst>
                  <a:ext uri="{FF2B5EF4-FFF2-40B4-BE49-F238E27FC236}">
                    <a16:creationId xmlns:a16="http://schemas.microsoft.com/office/drawing/2014/main" id="{28E50C11-B29E-4965-BF47-9B61455A0D8E}"/>
                  </a:ext>
                </a:extLst>
              </p:cNvPr>
              <p:cNvGrpSpPr/>
              <p:nvPr/>
            </p:nvGrpSpPr>
            <p:grpSpPr>
              <a:xfrm>
                <a:off x="388268" y="3553408"/>
                <a:ext cx="5378057" cy="2871330"/>
                <a:chOff x="354002" y="3366517"/>
                <a:chExt cx="5378057" cy="3086819"/>
              </a:xfrm>
            </p:grpSpPr>
            <p:pic>
              <p:nvPicPr>
                <p:cNvPr id="11" name="図 10">
                  <a:extLst>
                    <a:ext uri="{FF2B5EF4-FFF2-40B4-BE49-F238E27FC236}">
                      <a16:creationId xmlns:a16="http://schemas.microsoft.com/office/drawing/2014/main" id="{13B21E15-CA1B-4DDE-BD26-A1F6EBB5E31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7921" y="3366517"/>
                  <a:ext cx="5344138" cy="3086819"/>
                </a:xfrm>
                <a:prstGeom prst="rect">
                  <a:avLst/>
                </a:prstGeom>
              </p:spPr>
            </p:pic>
            <p:sp>
              <p:nvSpPr>
                <p:cNvPr id="35" name="矢印: 五方向 34">
                  <a:extLst>
                    <a:ext uri="{FF2B5EF4-FFF2-40B4-BE49-F238E27FC236}">
                      <a16:creationId xmlns:a16="http://schemas.microsoft.com/office/drawing/2014/main" id="{8DC530D2-5F66-4FA2-A4BC-542FF30052A2}"/>
                    </a:ext>
                  </a:extLst>
                </p:cNvPr>
                <p:cNvSpPr/>
                <p:nvPr/>
              </p:nvSpPr>
              <p:spPr>
                <a:xfrm>
                  <a:off x="387921" y="3701792"/>
                  <a:ext cx="902197" cy="14401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3.3V</a:t>
                  </a:r>
                  <a:endParaRPr kumimoji="1" lang="ja-JP" altLang="en-US" sz="1200" b="1" dirty="0">
                    <a:solidFill>
                      <a:schemeClr val="tx1"/>
                    </a:solidFill>
                  </a:endParaRPr>
                </a:p>
              </p:txBody>
            </p:sp>
            <p:sp>
              <p:nvSpPr>
                <p:cNvPr id="36" name="矢印: 五方向 35">
                  <a:extLst>
                    <a:ext uri="{FF2B5EF4-FFF2-40B4-BE49-F238E27FC236}">
                      <a16:creationId xmlns:a16="http://schemas.microsoft.com/office/drawing/2014/main" id="{F194758D-04B4-4D6B-94AC-BB6BC45677F2}"/>
                    </a:ext>
                  </a:extLst>
                </p:cNvPr>
                <p:cNvSpPr/>
                <p:nvPr/>
              </p:nvSpPr>
              <p:spPr>
                <a:xfrm flipH="1">
                  <a:off x="1962572" y="3930392"/>
                  <a:ext cx="854954" cy="142801"/>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GND</a:t>
                  </a:r>
                  <a:endParaRPr kumimoji="1" lang="ja-JP" altLang="en-US" sz="1200" b="1" dirty="0">
                    <a:solidFill>
                      <a:schemeClr val="tx1"/>
                    </a:solidFill>
                  </a:endParaRPr>
                </a:p>
              </p:txBody>
            </p:sp>
            <p:sp>
              <p:nvSpPr>
                <p:cNvPr id="37" name="矢印: 五方向 36">
                  <a:extLst>
                    <a:ext uri="{FF2B5EF4-FFF2-40B4-BE49-F238E27FC236}">
                      <a16:creationId xmlns:a16="http://schemas.microsoft.com/office/drawing/2014/main" id="{C7378378-711B-427F-9A28-F8EB122C5389}"/>
                    </a:ext>
                  </a:extLst>
                </p:cNvPr>
                <p:cNvSpPr/>
                <p:nvPr/>
              </p:nvSpPr>
              <p:spPr>
                <a:xfrm flipH="1">
                  <a:off x="1979718" y="4995764"/>
                  <a:ext cx="837808" cy="16086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200" b="1" dirty="0">
                      <a:solidFill>
                        <a:schemeClr val="tx1"/>
                      </a:solidFill>
                    </a:rPr>
                    <a:t>SPI CEO (8)</a:t>
                  </a:r>
                  <a:endParaRPr kumimoji="1" lang="ja-JP" altLang="en-US" sz="1200" b="1" dirty="0">
                    <a:solidFill>
                      <a:schemeClr val="tx1"/>
                    </a:solidFill>
                  </a:endParaRPr>
                </a:p>
              </p:txBody>
            </p:sp>
            <p:sp>
              <p:nvSpPr>
                <p:cNvPr id="38" name="矢印: 五方向 37">
                  <a:extLst>
                    <a:ext uri="{FF2B5EF4-FFF2-40B4-BE49-F238E27FC236}">
                      <a16:creationId xmlns:a16="http://schemas.microsoft.com/office/drawing/2014/main" id="{0F268DF1-C762-48E2-B52E-B16F9D94AA51}"/>
                    </a:ext>
                  </a:extLst>
                </p:cNvPr>
                <p:cNvSpPr/>
                <p:nvPr/>
              </p:nvSpPr>
              <p:spPr>
                <a:xfrm>
                  <a:off x="354026" y="4733622"/>
                  <a:ext cx="936104" cy="144016"/>
                </a:xfrm>
                <a:prstGeom prst="homePlate">
                  <a:avLst/>
                </a:prstGeom>
                <a:solidFill>
                  <a:srgbClr val="FFFFCC"/>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kumimoji="1" lang="en-US" altLang="ja-JP" sz="1200" b="1" dirty="0">
                      <a:solidFill>
                        <a:schemeClr val="tx1"/>
                      </a:solidFill>
                    </a:rPr>
                    <a:t>SPI MOSI(10)</a:t>
                  </a:r>
                  <a:endParaRPr kumimoji="1" lang="ja-JP" altLang="en-US" sz="1200" b="1" dirty="0">
                    <a:solidFill>
                      <a:schemeClr val="tx1"/>
                    </a:solidFill>
                  </a:endParaRPr>
                </a:p>
              </p:txBody>
            </p:sp>
            <p:sp>
              <p:nvSpPr>
                <p:cNvPr id="39" name="矢印: 五方向 38">
                  <a:extLst>
                    <a:ext uri="{FF2B5EF4-FFF2-40B4-BE49-F238E27FC236}">
                      <a16:creationId xmlns:a16="http://schemas.microsoft.com/office/drawing/2014/main" id="{EAFCC3B1-E954-441F-8AD0-3F835927C4B2}"/>
                    </a:ext>
                  </a:extLst>
                </p:cNvPr>
                <p:cNvSpPr/>
                <p:nvPr/>
              </p:nvSpPr>
              <p:spPr>
                <a:xfrm>
                  <a:off x="354010" y="4893554"/>
                  <a:ext cx="936104" cy="144016"/>
                </a:xfrm>
                <a:prstGeom prst="homePlate">
                  <a:avLst/>
                </a:prstGeom>
                <a:solidFill>
                  <a:srgbClr val="FFFFCC"/>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kumimoji="1" lang="en-US" altLang="ja-JP" sz="1200" b="1" dirty="0">
                      <a:solidFill>
                        <a:schemeClr val="tx1"/>
                      </a:solidFill>
                    </a:rPr>
                    <a:t>SPI MISO (9)</a:t>
                  </a:r>
                  <a:endParaRPr kumimoji="1" lang="ja-JP" altLang="en-US" sz="1200" b="1" dirty="0">
                    <a:solidFill>
                      <a:schemeClr val="tx1"/>
                    </a:solidFill>
                  </a:endParaRPr>
                </a:p>
              </p:txBody>
            </p:sp>
            <p:sp>
              <p:nvSpPr>
                <p:cNvPr id="40" name="矢印: 五方向 39">
                  <a:extLst>
                    <a:ext uri="{FF2B5EF4-FFF2-40B4-BE49-F238E27FC236}">
                      <a16:creationId xmlns:a16="http://schemas.microsoft.com/office/drawing/2014/main" id="{F917A640-F119-47D7-BCFE-BAE905812265}"/>
                    </a:ext>
                  </a:extLst>
                </p:cNvPr>
                <p:cNvSpPr/>
                <p:nvPr/>
              </p:nvSpPr>
              <p:spPr>
                <a:xfrm>
                  <a:off x="354002" y="5036428"/>
                  <a:ext cx="936104" cy="14401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kumimoji="1" lang="en-US" altLang="ja-JP" sz="1200" b="1" dirty="0">
                      <a:solidFill>
                        <a:schemeClr val="tx1"/>
                      </a:solidFill>
                    </a:rPr>
                    <a:t>SPI SCLK(11)</a:t>
                  </a:r>
                  <a:endParaRPr kumimoji="1" lang="ja-JP" altLang="en-US" sz="1200" b="1" dirty="0">
                    <a:solidFill>
                      <a:schemeClr val="tx1"/>
                    </a:solidFill>
                  </a:endParaRPr>
                </a:p>
              </p:txBody>
            </p:sp>
          </p:grpSp>
          <p:cxnSp>
            <p:nvCxnSpPr>
              <p:cNvPr id="8" name="直線コネクタ 7">
                <a:extLst>
                  <a:ext uri="{FF2B5EF4-FFF2-40B4-BE49-F238E27FC236}">
                    <a16:creationId xmlns:a16="http://schemas.microsoft.com/office/drawing/2014/main" id="{DA59A26D-8103-4A5D-8974-E7F0A998B846}"/>
                  </a:ext>
                </a:extLst>
              </p:cNvPr>
              <p:cNvCxnSpPr/>
              <p:nvPr/>
            </p:nvCxnSpPr>
            <p:spPr>
              <a:xfrm>
                <a:off x="1568624" y="4932000"/>
                <a:ext cx="12241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85BED979-48D1-46F8-94A8-6A4FCC704239}"/>
                  </a:ext>
                </a:extLst>
              </p:cNvPr>
              <p:cNvCxnSpPr>
                <a:cxnSpLocks/>
              </p:cNvCxnSpPr>
              <p:nvPr/>
            </p:nvCxnSpPr>
            <p:spPr>
              <a:xfrm>
                <a:off x="2790000" y="4716000"/>
                <a:ext cx="0" cy="21524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35B9692-55A6-4BE2-A811-82C98819FE56}"/>
                  </a:ext>
                </a:extLst>
              </p:cNvPr>
              <p:cNvCxnSpPr>
                <a:cxnSpLocks/>
              </p:cNvCxnSpPr>
              <p:nvPr/>
            </p:nvCxnSpPr>
            <p:spPr>
              <a:xfrm>
                <a:off x="2790000" y="4716000"/>
                <a:ext cx="1044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4E492C0-990D-4973-AE65-6178F168EEAD}"/>
                  </a:ext>
                </a:extLst>
              </p:cNvPr>
              <p:cNvCxnSpPr>
                <a:cxnSpLocks/>
              </p:cNvCxnSpPr>
              <p:nvPr/>
            </p:nvCxnSpPr>
            <p:spPr>
              <a:xfrm rot="-60000" flipH="1">
                <a:off x="3834000" y="4431600"/>
                <a:ext cx="358130" cy="28724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0FBCD0D5-CC71-4004-8E9A-C688F388323A}"/>
                  </a:ext>
                </a:extLst>
              </p:cNvPr>
              <p:cNvCxnSpPr>
                <a:cxnSpLocks/>
              </p:cNvCxnSpPr>
              <p:nvPr/>
            </p:nvCxnSpPr>
            <p:spPr>
              <a:xfrm>
                <a:off x="1568624" y="5040000"/>
                <a:ext cx="1109104"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62B448A-B783-4537-BEF5-2DF0AE060FBB}"/>
                  </a:ext>
                </a:extLst>
              </p:cNvPr>
              <p:cNvCxnSpPr>
                <a:cxnSpLocks/>
              </p:cNvCxnSpPr>
              <p:nvPr/>
            </p:nvCxnSpPr>
            <p:spPr>
              <a:xfrm>
                <a:off x="2677728" y="4677694"/>
                <a:ext cx="0" cy="3672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4FCC23F4-CECF-4238-BD02-AA5A12F7E9BE}"/>
                  </a:ext>
                </a:extLst>
              </p:cNvPr>
              <p:cNvCxnSpPr>
                <a:cxnSpLocks/>
              </p:cNvCxnSpPr>
              <p:nvPr/>
            </p:nvCxnSpPr>
            <p:spPr>
              <a:xfrm>
                <a:off x="2677728" y="4675159"/>
                <a:ext cx="1153792"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90128F40-FA72-4BD0-B700-72A704AEB717}"/>
                  </a:ext>
                </a:extLst>
              </p:cNvPr>
              <p:cNvCxnSpPr>
                <a:cxnSpLocks/>
              </p:cNvCxnSpPr>
              <p:nvPr/>
            </p:nvCxnSpPr>
            <p:spPr>
              <a:xfrm flipH="1">
                <a:off x="3823200" y="4429564"/>
                <a:ext cx="216000" cy="246663"/>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2C31BE2D-88B4-4536-B54A-EDBA004B04B6}"/>
                  </a:ext>
                </a:extLst>
              </p:cNvPr>
              <p:cNvCxnSpPr>
                <a:cxnSpLocks/>
              </p:cNvCxnSpPr>
              <p:nvPr/>
            </p:nvCxnSpPr>
            <p:spPr>
              <a:xfrm>
                <a:off x="1827672" y="5454000"/>
                <a:ext cx="114883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03EBBC9F-4C27-44BE-8F1C-F6E323ACA28F}"/>
                  </a:ext>
                </a:extLst>
              </p:cNvPr>
              <p:cNvCxnSpPr>
                <a:cxnSpLocks/>
              </p:cNvCxnSpPr>
              <p:nvPr/>
            </p:nvCxnSpPr>
            <p:spPr>
              <a:xfrm rot="120000">
                <a:off x="1580400" y="5157192"/>
                <a:ext cx="259048" cy="29215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0EBB4BDC-6D49-4E8B-8C4F-F885EFFD4BE8}"/>
                  </a:ext>
                </a:extLst>
              </p:cNvPr>
              <p:cNvCxnSpPr>
                <a:cxnSpLocks/>
              </p:cNvCxnSpPr>
              <p:nvPr/>
            </p:nvCxnSpPr>
            <p:spPr>
              <a:xfrm>
                <a:off x="2980800" y="4608000"/>
                <a:ext cx="0" cy="84600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6259D355-B196-40B5-A9A4-401BEDAB6E64}"/>
                  </a:ext>
                </a:extLst>
              </p:cNvPr>
              <p:cNvCxnSpPr>
                <a:cxnSpLocks/>
              </p:cNvCxnSpPr>
              <p:nvPr/>
            </p:nvCxnSpPr>
            <p:spPr>
              <a:xfrm>
                <a:off x="2976507" y="4608000"/>
                <a:ext cx="84669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2835233-EC72-4152-81C8-3DF671145EB5}"/>
                  </a:ext>
                </a:extLst>
              </p:cNvPr>
              <p:cNvCxnSpPr>
                <a:cxnSpLocks/>
              </p:cNvCxnSpPr>
              <p:nvPr/>
            </p:nvCxnSpPr>
            <p:spPr>
              <a:xfrm rot="540000" flipH="1">
                <a:off x="3834000" y="4423613"/>
                <a:ext cx="49680" cy="17875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矢印: 五方向 56">
                <a:extLst>
                  <a:ext uri="{FF2B5EF4-FFF2-40B4-BE49-F238E27FC236}">
                    <a16:creationId xmlns:a16="http://schemas.microsoft.com/office/drawing/2014/main" id="{8273FEF5-21D8-4F6C-929A-B8C0FB7B0F0E}"/>
                  </a:ext>
                </a:extLst>
              </p:cNvPr>
              <p:cNvSpPr/>
              <p:nvPr/>
            </p:nvSpPr>
            <p:spPr>
              <a:xfrm>
                <a:off x="360307" y="5954871"/>
                <a:ext cx="940696" cy="159471"/>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GND</a:t>
                </a:r>
                <a:endParaRPr kumimoji="1" lang="ja-JP" altLang="en-US" sz="1200" b="1" dirty="0">
                  <a:solidFill>
                    <a:schemeClr val="tx1"/>
                  </a:solidFill>
                </a:endParaRPr>
              </a:p>
            </p:txBody>
          </p:sp>
        </p:grpSp>
        <p:sp>
          <p:nvSpPr>
            <p:cNvPr id="23" name="楕円 22">
              <a:extLst>
                <a:ext uri="{FF2B5EF4-FFF2-40B4-BE49-F238E27FC236}">
                  <a16:creationId xmlns:a16="http://schemas.microsoft.com/office/drawing/2014/main" id="{89A4D59D-678B-AC0B-395A-3455195A5020}"/>
                </a:ext>
              </a:extLst>
            </p:cNvPr>
            <p:cNvSpPr/>
            <p:nvPr/>
          </p:nvSpPr>
          <p:spPr>
            <a:xfrm>
              <a:off x="3423153" y="4932292"/>
              <a:ext cx="81939" cy="67445"/>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吹き出し: 角を丸めた四角形 2">
            <a:extLst>
              <a:ext uri="{FF2B5EF4-FFF2-40B4-BE49-F238E27FC236}">
                <a16:creationId xmlns:a16="http://schemas.microsoft.com/office/drawing/2014/main" id="{19D8551B-916C-DBAE-739E-6F58F6E859BE}"/>
              </a:ext>
            </a:extLst>
          </p:cNvPr>
          <p:cNvSpPr/>
          <p:nvPr/>
        </p:nvSpPr>
        <p:spPr>
          <a:xfrm>
            <a:off x="56455" y="5061310"/>
            <a:ext cx="2058417" cy="638830"/>
          </a:xfrm>
          <a:prstGeom prst="wedgeRoundRectCallout">
            <a:avLst>
              <a:gd name="adj1" fmla="val 46528"/>
              <a:gd name="adj2" fmla="val -76707"/>
              <a:gd name="adj3" fmla="val 16667"/>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accent1"/>
                </a:solidFill>
              </a:rPr>
              <a:t>入力</a:t>
            </a:r>
            <a:r>
              <a:rPr lang="ja-JP" altLang="en-US" sz="1400" dirty="0">
                <a:solidFill>
                  <a:schemeClr val="tx1"/>
                </a:solidFill>
              </a:rPr>
              <a:t>設定</a:t>
            </a:r>
            <a:endParaRPr lang="en-US" altLang="ja-JP" sz="1400" dirty="0">
              <a:solidFill>
                <a:schemeClr val="tx1"/>
              </a:solidFill>
            </a:endParaRPr>
          </a:p>
          <a:p>
            <a:pPr algn="ctr"/>
            <a:r>
              <a:rPr kumimoji="1" lang="en-US" altLang="ja-JP" sz="1400" dirty="0">
                <a:solidFill>
                  <a:schemeClr val="tx1"/>
                </a:solidFill>
              </a:rPr>
              <a:t>AD</a:t>
            </a:r>
            <a:r>
              <a:rPr kumimoji="1" lang="ja-JP" altLang="en-US" sz="1400" dirty="0">
                <a:solidFill>
                  <a:schemeClr val="tx1"/>
                </a:solidFill>
              </a:rPr>
              <a:t>変換器 ⇒ </a:t>
            </a:r>
            <a:r>
              <a:rPr kumimoji="1" lang="en-US" altLang="ja-JP" sz="1400" dirty="0">
                <a:solidFill>
                  <a:schemeClr val="tx1"/>
                </a:solidFill>
              </a:rPr>
              <a:t>Raspberry </a:t>
            </a:r>
            <a:r>
              <a:rPr kumimoji="1" lang="ja-JP" altLang="en-US" sz="1400" dirty="0">
                <a:solidFill>
                  <a:schemeClr val="tx1"/>
                </a:solidFill>
              </a:rPr>
              <a:t> </a:t>
            </a:r>
          </a:p>
        </p:txBody>
      </p:sp>
      <p:sp>
        <p:nvSpPr>
          <p:cNvPr id="6" name="吹き出し: 角を丸めた四角形 5">
            <a:extLst>
              <a:ext uri="{FF2B5EF4-FFF2-40B4-BE49-F238E27FC236}">
                <a16:creationId xmlns:a16="http://schemas.microsoft.com/office/drawing/2014/main" id="{4D2F9B65-7E04-89CC-1845-DB8E3ABFA1E7}"/>
              </a:ext>
            </a:extLst>
          </p:cNvPr>
          <p:cNvSpPr/>
          <p:nvPr/>
        </p:nvSpPr>
        <p:spPr>
          <a:xfrm>
            <a:off x="56456" y="3191754"/>
            <a:ext cx="2001466" cy="684213"/>
          </a:xfrm>
          <a:prstGeom prst="wedgeRoundRectCallout">
            <a:avLst>
              <a:gd name="adj1" fmla="val 50415"/>
              <a:gd name="adj2" fmla="val 164429"/>
              <a:gd name="adj3" fmla="val 16667"/>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rgbClr val="FF0000"/>
                </a:solidFill>
              </a:rPr>
              <a:t>出力</a:t>
            </a:r>
            <a:r>
              <a:rPr lang="ja-JP" altLang="en-US" sz="1400" dirty="0">
                <a:solidFill>
                  <a:schemeClr val="tx1"/>
                </a:solidFill>
              </a:rPr>
              <a:t>設定</a:t>
            </a:r>
            <a:endParaRPr lang="en-US" altLang="ja-JP" sz="1400" dirty="0">
              <a:solidFill>
                <a:schemeClr val="tx1"/>
              </a:solidFill>
            </a:endParaRPr>
          </a:p>
          <a:p>
            <a:pPr algn="ctr"/>
            <a:r>
              <a:rPr kumimoji="1" lang="en-US" altLang="ja-JP" sz="1400" dirty="0">
                <a:solidFill>
                  <a:schemeClr val="tx1"/>
                </a:solidFill>
              </a:rPr>
              <a:t>Raspberry </a:t>
            </a:r>
            <a:r>
              <a:rPr kumimoji="1" lang="ja-JP" altLang="en-US" sz="1400" dirty="0">
                <a:solidFill>
                  <a:schemeClr val="tx1"/>
                </a:solidFill>
              </a:rPr>
              <a:t>⇒ </a:t>
            </a:r>
            <a:r>
              <a:rPr kumimoji="1" lang="en-US" altLang="ja-JP" sz="1400" dirty="0">
                <a:solidFill>
                  <a:schemeClr val="tx1"/>
                </a:solidFill>
              </a:rPr>
              <a:t>AD</a:t>
            </a:r>
            <a:r>
              <a:rPr kumimoji="1" lang="ja-JP" altLang="en-US" sz="1400" dirty="0">
                <a:solidFill>
                  <a:schemeClr val="tx1"/>
                </a:solidFill>
              </a:rPr>
              <a:t>変換器</a:t>
            </a:r>
          </a:p>
        </p:txBody>
      </p:sp>
      <p:sp>
        <p:nvSpPr>
          <p:cNvPr id="10" name="フローチャート: 論理積ゲート 9">
            <a:extLst>
              <a:ext uri="{FF2B5EF4-FFF2-40B4-BE49-F238E27FC236}">
                <a16:creationId xmlns:a16="http://schemas.microsoft.com/office/drawing/2014/main" id="{909357B0-EFD8-9873-92F8-25BD2A88FA7F}"/>
              </a:ext>
            </a:extLst>
          </p:cNvPr>
          <p:cNvSpPr/>
          <p:nvPr/>
        </p:nvSpPr>
        <p:spPr>
          <a:xfrm>
            <a:off x="5470969" y="4760533"/>
            <a:ext cx="87010" cy="172776"/>
          </a:xfrm>
          <a:prstGeom prst="flowChartDelay">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四角形 12">
            <a:extLst>
              <a:ext uri="{FF2B5EF4-FFF2-40B4-BE49-F238E27FC236}">
                <a16:creationId xmlns:a16="http://schemas.microsoft.com/office/drawing/2014/main" id="{2064915D-4C1F-AF9B-69D4-332744C0F134}"/>
              </a:ext>
            </a:extLst>
          </p:cNvPr>
          <p:cNvSpPr/>
          <p:nvPr/>
        </p:nvSpPr>
        <p:spPr>
          <a:xfrm>
            <a:off x="6753200" y="5517232"/>
            <a:ext cx="2952328" cy="792088"/>
          </a:xfrm>
          <a:prstGeom prst="wedgeRectCallout">
            <a:avLst>
              <a:gd name="adj1" fmla="val -24916"/>
              <a:gd name="adj2" fmla="val -1500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ボリューム（半固定抵抗）</a:t>
            </a:r>
            <a:endParaRPr lang="en-US" altLang="ja-JP" sz="1600" dirty="0"/>
          </a:p>
          <a:p>
            <a:r>
              <a:rPr kumimoji="1" lang="ja-JP" altLang="en-US" sz="1600" dirty="0"/>
              <a:t>つまみを回すことで、</a:t>
            </a:r>
            <a:r>
              <a:rPr kumimoji="1" lang="en-US" altLang="ja-JP" sz="1600" dirty="0"/>
              <a:t>0V</a:t>
            </a:r>
            <a:r>
              <a:rPr lang="ja-JP" altLang="en-US" sz="1600" dirty="0"/>
              <a:t>～</a:t>
            </a:r>
            <a:r>
              <a:rPr lang="en-US" altLang="ja-JP" sz="1600" dirty="0"/>
              <a:t>3.3V</a:t>
            </a:r>
            <a:r>
              <a:rPr lang="ja-JP" altLang="en-US" sz="1600" dirty="0"/>
              <a:t>の間の電圧を任意に出力できる</a:t>
            </a:r>
            <a:endParaRPr kumimoji="1" lang="ja-JP" altLang="en-US" sz="1600" dirty="0"/>
          </a:p>
        </p:txBody>
      </p:sp>
    </p:spTree>
    <p:extLst>
      <p:ext uri="{BB962C8B-B14F-4D97-AF65-F5344CB8AC3E}">
        <p14:creationId xmlns:p14="http://schemas.microsoft.com/office/powerpoint/2010/main" val="102596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a:xfrm>
            <a:off x="262474" y="1"/>
            <a:ext cx="9515062" cy="684213"/>
          </a:xfrm>
        </p:spPr>
        <p:txBody>
          <a:bodyPr/>
          <a:lstStyle/>
          <a:p>
            <a:r>
              <a:rPr kumimoji="1" lang="ja-JP" altLang="en-US" dirty="0"/>
              <a:t>プログラムの実行・結果</a:t>
            </a:r>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13</a:t>
            </a:fld>
            <a:endParaRPr lang="ja-JP" altLang="en-US" dirty="0">
              <a:solidFill>
                <a:schemeClr val="tx1"/>
              </a:solidFill>
            </a:endParaRPr>
          </a:p>
        </p:txBody>
      </p:sp>
      <p:sp>
        <p:nvSpPr>
          <p:cNvPr id="29" name="テキスト ボックス 28">
            <a:extLst>
              <a:ext uri="{FF2B5EF4-FFF2-40B4-BE49-F238E27FC236}">
                <a16:creationId xmlns:a16="http://schemas.microsoft.com/office/drawing/2014/main" id="{59B03CD8-0D79-44E3-9E63-1A5DD53B1D10}"/>
              </a:ext>
            </a:extLst>
          </p:cNvPr>
          <p:cNvSpPr txBox="1"/>
          <p:nvPr/>
        </p:nvSpPr>
        <p:spPr>
          <a:xfrm>
            <a:off x="128463" y="827420"/>
            <a:ext cx="3672409" cy="369332"/>
          </a:xfrm>
          <a:prstGeom prst="rect">
            <a:avLst/>
          </a:prstGeom>
          <a:solidFill>
            <a:srgbClr val="CCFFFF"/>
          </a:solidFill>
        </p:spPr>
        <p:txBody>
          <a:bodyPr wrap="square" rtlCol="0">
            <a:spAutoFit/>
          </a:bodyPr>
          <a:lstStyle/>
          <a:p>
            <a:r>
              <a:rPr lang="ja-JP" altLang="en-US" dirty="0"/>
              <a:t>■ </a:t>
            </a:r>
            <a:r>
              <a:rPr lang="en-US" altLang="ja-JP" dirty="0"/>
              <a:t>ADC.py</a:t>
            </a:r>
            <a:r>
              <a:rPr lang="ja-JP" altLang="en-US" dirty="0"/>
              <a:t> を実行してみましょう</a:t>
            </a:r>
            <a:endParaRPr kumimoji="1" lang="ja-JP" altLang="en-US" dirty="0"/>
          </a:p>
        </p:txBody>
      </p:sp>
      <p:sp>
        <p:nvSpPr>
          <p:cNvPr id="32" name="テキスト ボックス 31">
            <a:extLst>
              <a:ext uri="{FF2B5EF4-FFF2-40B4-BE49-F238E27FC236}">
                <a16:creationId xmlns:a16="http://schemas.microsoft.com/office/drawing/2014/main" id="{DBEA5E70-5059-4240-BFB1-A6548ECF1018}"/>
              </a:ext>
            </a:extLst>
          </p:cNvPr>
          <p:cNvSpPr txBox="1"/>
          <p:nvPr/>
        </p:nvSpPr>
        <p:spPr>
          <a:xfrm>
            <a:off x="288830" y="4673775"/>
            <a:ext cx="4763521" cy="1477328"/>
          </a:xfrm>
          <a:prstGeom prst="rect">
            <a:avLst/>
          </a:prstGeom>
          <a:noFill/>
        </p:spPr>
        <p:txBody>
          <a:bodyPr wrap="square" rtlCol="0">
            <a:spAutoFit/>
          </a:bodyPr>
          <a:lstStyle/>
          <a:p>
            <a:r>
              <a:rPr lang="ja-JP" altLang="en-US" dirty="0"/>
              <a:t>このプログラムを実行すると、</a:t>
            </a:r>
            <a:r>
              <a:rPr lang="en-US" altLang="ja-JP" dirty="0"/>
              <a:t>AD</a:t>
            </a:r>
            <a:r>
              <a:rPr lang="ja-JP" altLang="en-US" dirty="0"/>
              <a:t>変換で読み取った電圧に対応する値が </a:t>
            </a:r>
            <a:r>
              <a:rPr lang="en-US" altLang="ja-JP" dirty="0"/>
              <a:t>Python</a:t>
            </a:r>
            <a:r>
              <a:rPr lang="ja-JP" altLang="en-US" dirty="0"/>
              <a:t> </a:t>
            </a:r>
            <a:r>
              <a:rPr lang="en-US" altLang="ja-JP" dirty="0"/>
              <a:t>Shell</a:t>
            </a:r>
            <a:r>
              <a:rPr lang="ja-JP" altLang="en-US" dirty="0"/>
              <a:t> に</a:t>
            </a:r>
            <a:endParaRPr lang="en-US" altLang="ja-JP" dirty="0"/>
          </a:p>
          <a:p>
            <a:r>
              <a:rPr kumimoji="1" lang="ja-JP" altLang="en-US" dirty="0"/>
              <a:t>表示される。</a:t>
            </a:r>
            <a:endParaRPr kumimoji="1" lang="en-US" altLang="ja-JP" dirty="0"/>
          </a:p>
          <a:p>
            <a:r>
              <a:rPr lang="ja-JP" altLang="en-US" dirty="0"/>
              <a:t>ボリューム（半固定抵抗）のつまみを回すことで、値が変化する。</a:t>
            </a:r>
            <a:r>
              <a:rPr kumimoji="1" lang="en-US" altLang="ja-JP" dirty="0"/>
              <a:t>12bit</a:t>
            </a:r>
            <a:r>
              <a:rPr kumimoji="1" lang="ja-JP" altLang="en-US" dirty="0"/>
              <a:t> 階調 </a:t>
            </a:r>
            <a:r>
              <a:rPr kumimoji="1" lang="en-US" altLang="ja-JP" dirty="0"/>
              <a:t>4095</a:t>
            </a:r>
            <a:r>
              <a:rPr kumimoji="1" lang="ja-JP" altLang="en-US" dirty="0"/>
              <a:t>～</a:t>
            </a:r>
            <a:r>
              <a:rPr kumimoji="1" lang="en-US" altLang="ja-JP" dirty="0"/>
              <a:t>0</a:t>
            </a:r>
            <a:r>
              <a:rPr kumimoji="1" lang="ja-JP" altLang="en-US" dirty="0"/>
              <a:t>。</a:t>
            </a:r>
          </a:p>
        </p:txBody>
      </p:sp>
      <p:pic>
        <p:nvPicPr>
          <p:cNvPr id="3" name="図 2">
            <a:extLst>
              <a:ext uri="{FF2B5EF4-FFF2-40B4-BE49-F238E27FC236}">
                <a16:creationId xmlns:a16="http://schemas.microsoft.com/office/drawing/2014/main" id="{C29EB976-B3EB-4AD3-B359-28EEFBA0BCDE}"/>
              </a:ext>
            </a:extLst>
          </p:cNvPr>
          <p:cNvPicPr>
            <a:picLocks noChangeAspect="1"/>
          </p:cNvPicPr>
          <p:nvPr/>
        </p:nvPicPr>
        <p:blipFill>
          <a:blip r:embed="rId2" cstate="print"/>
          <a:stretch>
            <a:fillRect/>
          </a:stretch>
        </p:blipFill>
        <p:spPr>
          <a:xfrm>
            <a:off x="5370093" y="869157"/>
            <a:ext cx="4400550" cy="5438775"/>
          </a:xfrm>
          <a:prstGeom prst="rect">
            <a:avLst/>
          </a:prstGeom>
        </p:spPr>
      </p:pic>
      <p:grpSp>
        <p:nvGrpSpPr>
          <p:cNvPr id="17" name="グループ化 16">
            <a:extLst>
              <a:ext uri="{FF2B5EF4-FFF2-40B4-BE49-F238E27FC236}">
                <a16:creationId xmlns:a16="http://schemas.microsoft.com/office/drawing/2014/main" id="{F1B80E82-2793-43C8-BC02-DA1AC8AA2711}"/>
              </a:ext>
            </a:extLst>
          </p:cNvPr>
          <p:cNvGrpSpPr/>
          <p:nvPr/>
        </p:nvGrpSpPr>
        <p:grpSpPr>
          <a:xfrm>
            <a:off x="23095" y="1499598"/>
            <a:ext cx="5378057" cy="2871330"/>
            <a:chOff x="388268" y="3553408"/>
            <a:chExt cx="5378057" cy="2871330"/>
          </a:xfrm>
        </p:grpSpPr>
        <p:grpSp>
          <p:nvGrpSpPr>
            <p:cNvPr id="18" name="グループ化 17">
              <a:extLst>
                <a:ext uri="{FF2B5EF4-FFF2-40B4-BE49-F238E27FC236}">
                  <a16:creationId xmlns:a16="http://schemas.microsoft.com/office/drawing/2014/main" id="{2EF77C76-F263-4E64-9AC8-D90DC22A2CF5}"/>
                </a:ext>
              </a:extLst>
            </p:cNvPr>
            <p:cNvGrpSpPr/>
            <p:nvPr/>
          </p:nvGrpSpPr>
          <p:grpSpPr>
            <a:xfrm>
              <a:off x="388268" y="3553408"/>
              <a:ext cx="5378057" cy="2871330"/>
              <a:chOff x="354002" y="3366517"/>
              <a:chExt cx="5378057" cy="3086819"/>
            </a:xfrm>
          </p:grpSpPr>
          <p:pic>
            <p:nvPicPr>
              <p:cNvPr id="34" name="図 33">
                <a:extLst>
                  <a:ext uri="{FF2B5EF4-FFF2-40B4-BE49-F238E27FC236}">
                    <a16:creationId xmlns:a16="http://schemas.microsoft.com/office/drawing/2014/main" id="{3C54A6D3-C31C-4E11-81B7-B9A9146DF09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7921" y="3366517"/>
                <a:ext cx="5344138" cy="3086819"/>
              </a:xfrm>
              <a:prstGeom prst="rect">
                <a:avLst/>
              </a:prstGeom>
            </p:spPr>
          </p:pic>
          <p:sp>
            <p:nvSpPr>
              <p:cNvPr id="35" name="四角形: 角を丸くする 34">
                <a:extLst>
                  <a:ext uri="{FF2B5EF4-FFF2-40B4-BE49-F238E27FC236}">
                    <a16:creationId xmlns:a16="http://schemas.microsoft.com/office/drawing/2014/main" id="{A6277B45-B5E5-4CE4-B3AA-7629CD8325DB}"/>
                  </a:ext>
                </a:extLst>
              </p:cNvPr>
              <p:cNvSpPr/>
              <p:nvPr/>
            </p:nvSpPr>
            <p:spPr>
              <a:xfrm>
                <a:off x="2643462" y="5638339"/>
                <a:ext cx="2957610" cy="619043"/>
              </a:xfrm>
              <a:prstGeom prst="roundRect">
                <a:avLst/>
              </a:prstGeom>
              <a:solidFill>
                <a:srgbClr val="CC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Raspberry Pi</a:t>
                </a:r>
                <a:r>
                  <a:rPr lang="ja-JP" altLang="en-US" dirty="0">
                    <a:solidFill>
                      <a:schemeClr val="tx1"/>
                    </a:solidFill>
                  </a:rPr>
                  <a:t> の各端子と </a:t>
                </a:r>
                <a:endParaRPr lang="en-US" altLang="ja-JP" dirty="0">
                  <a:solidFill>
                    <a:schemeClr val="tx1"/>
                  </a:solidFill>
                </a:endParaRPr>
              </a:p>
              <a:p>
                <a:r>
                  <a:rPr lang="en-US" altLang="ja-JP" dirty="0">
                    <a:solidFill>
                      <a:schemeClr val="tx1"/>
                    </a:solidFill>
                  </a:rPr>
                  <a:t>AD</a:t>
                </a:r>
                <a:r>
                  <a:rPr lang="ja-JP" altLang="en-US" dirty="0">
                    <a:solidFill>
                      <a:schemeClr val="tx1"/>
                    </a:solidFill>
                  </a:rPr>
                  <a:t>コンバーターを接続する</a:t>
                </a:r>
                <a:endParaRPr kumimoji="1" lang="ja-JP" altLang="en-US" dirty="0">
                  <a:solidFill>
                    <a:schemeClr val="tx1"/>
                  </a:solidFill>
                </a:endParaRPr>
              </a:p>
            </p:txBody>
          </p:sp>
          <p:sp>
            <p:nvSpPr>
              <p:cNvPr id="36" name="矢印: 五方向 35">
                <a:extLst>
                  <a:ext uri="{FF2B5EF4-FFF2-40B4-BE49-F238E27FC236}">
                    <a16:creationId xmlns:a16="http://schemas.microsoft.com/office/drawing/2014/main" id="{2222BDD4-B857-4B89-9CBA-FC8921454E9D}"/>
                  </a:ext>
                </a:extLst>
              </p:cNvPr>
              <p:cNvSpPr/>
              <p:nvPr/>
            </p:nvSpPr>
            <p:spPr>
              <a:xfrm>
                <a:off x="387921" y="3701792"/>
                <a:ext cx="902197" cy="14401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3.3V</a:t>
                </a:r>
                <a:endParaRPr kumimoji="1" lang="ja-JP" altLang="en-US" sz="1200" b="1" dirty="0">
                  <a:solidFill>
                    <a:schemeClr val="tx1"/>
                  </a:solidFill>
                </a:endParaRPr>
              </a:p>
            </p:txBody>
          </p:sp>
          <p:sp>
            <p:nvSpPr>
              <p:cNvPr id="37" name="矢印: 五方向 36">
                <a:extLst>
                  <a:ext uri="{FF2B5EF4-FFF2-40B4-BE49-F238E27FC236}">
                    <a16:creationId xmlns:a16="http://schemas.microsoft.com/office/drawing/2014/main" id="{E4F8E75B-89E9-4E83-9CB5-C47E8884C8CC}"/>
                  </a:ext>
                </a:extLst>
              </p:cNvPr>
              <p:cNvSpPr/>
              <p:nvPr/>
            </p:nvSpPr>
            <p:spPr>
              <a:xfrm flipH="1">
                <a:off x="1962572" y="3930392"/>
                <a:ext cx="854954" cy="142801"/>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GND</a:t>
                </a:r>
                <a:endParaRPr kumimoji="1" lang="ja-JP" altLang="en-US" sz="1200" b="1" dirty="0">
                  <a:solidFill>
                    <a:schemeClr val="tx1"/>
                  </a:solidFill>
                </a:endParaRPr>
              </a:p>
            </p:txBody>
          </p:sp>
          <p:sp>
            <p:nvSpPr>
              <p:cNvPr id="38" name="矢印: 五方向 37">
                <a:extLst>
                  <a:ext uri="{FF2B5EF4-FFF2-40B4-BE49-F238E27FC236}">
                    <a16:creationId xmlns:a16="http://schemas.microsoft.com/office/drawing/2014/main" id="{488A77E4-955D-4DC8-A4E4-FA0B56D34A8A}"/>
                  </a:ext>
                </a:extLst>
              </p:cNvPr>
              <p:cNvSpPr/>
              <p:nvPr/>
            </p:nvSpPr>
            <p:spPr>
              <a:xfrm flipH="1">
                <a:off x="1979718" y="4995764"/>
                <a:ext cx="837808" cy="16086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200" b="1" dirty="0">
                    <a:solidFill>
                      <a:schemeClr val="tx1"/>
                    </a:solidFill>
                  </a:rPr>
                  <a:t>SPI CEO (8)</a:t>
                </a:r>
                <a:endParaRPr kumimoji="1" lang="ja-JP" altLang="en-US" sz="1200" b="1" dirty="0">
                  <a:solidFill>
                    <a:schemeClr val="tx1"/>
                  </a:solidFill>
                </a:endParaRPr>
              </a:p>
            </p:txBody>
          </p:sp>
          <p:sp>
            <p:nvSpPr>
              <p:cNvPr id="39" name="矢印: 五方向 38">
                <a:extLst>
                  <a:ext uri="{FF2B5EF4-FFF2-40B4-BE49-F238E27FC236}">
                    <a16:creationId xmlns:a16="http://schemas.microsoft.com/office/drawing/2014/main" id="{09CE9F0B-69AD-412F-BA2D-625EEBA8A64E}"/>
                  </a:ext>
                </a:extLst>
              </p:cNvPr>
              <p:cNvSpPr/>
              <p:nvPr/>
            </p:nvSpPr>
            <p:spPr>
              <a:xfrm>
                <a:off x="354026" y="4750680"/>
                <a:ext cx="936104" cy="14401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kumimoji="1" lang="en-US" altLang="ja-JP" sz="1200" b="1" dirty="0">
                    <a:solidFill>
                      <a:schemeClr val="tx1"/>
                    </a:solidFill>
                  </a:rPr>
                  <a:t>SPI MOSI(10)</a:t>
                </a:r>
                <a:endParaRPr kumimoji="1" lang="ja-JP" altLang="en-US" sz="1200" b="1" dirty="0">
                  <a:solidFill>
                    <a:schemeClr val="tx1"/>
                  </a:solidFill>
                </a:endParaRPr>
              </a:p>
            </p:txBody>
          </p:sp>
          <p:sp>
            <p:nvSpPr>
              <p:cNvPr id="40" name="矢印: 五方向 39">
                <a:extLst>
                  <a:ext uri="{FF2B5EF4-FFF2-40B4-BE49-F238E27FC236}">
                    <a16:creationId xmlns:a16="http://schemas.microsoft.com/office/drawing/2014/main" id="{34E8069C-98DC-4080-893E-80F82737EB46}"/>
                  </a:ext>
                </a:extLst>
              </p:cNvPr>
              <p:cNvSpPr/>
              <p:nvPr/>
            </p:nvSpPr>
            <p:spPr>
              <a:xfrm>
                <a:off x="354010" y="4893554"/>
                <a:ext cx="936104" cy="14401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kumimoji="1" lang="en-US" altLang="ja-JP" sz="1200" b="1" dirty="0">
                    <a:solidFill>
                      <a:schemeClr val="tx1"/>
                    </a:solidFill>
                  </a:rPr>
                  <a:t>SPI MISO (9)</a:t>
                </a:r>
                <a:endParaRPr kumimoji="1" lang="ja-JP" altLang="en-US" sz="1200" b="1" dirty="0">
                  <a:solidFill>
                    <a:schemeClr val="tx1"/>
                  </a:solidFill>
                </a:endParaRPr>
              </a:p>
            </p:txBody>
          </p:sp>
          <p:sp>
            <p:nvSpPr>
              <p:cNvPr id="41" name="矢印: 五方向 40">
                <a:extLst>
                  <a:ext uri="{FF2B5EF4-FFF2-40B4-BE49-F238E27FC236}">
                    <a16:creationId xmlns:a16="http://schemas.microsoft.com/office/drawing/2014/main" id="{FF127904-5746-4C48-ACDE-E38AD9A0807D}"/>
                  </a:ext>
                </a:extLst>
              </p:cNvPr>
              <p:cNvSpPr/>
              <p:nvPr/>
            </p:nvSpPr>
            <p:spPr>
              <a:xfrm>
                <a:off x="354002" y="5036428"/>
                <a:ext cx="936104" cy="14401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kumimoji="1" lang="en-US" altLang="ja-JP" sz="1200" b="1" dirty="0">
                    <a:solidFill>
                      <a:schemeClr val="tx1"/>
                    </a:solidFill>
                  </a:rPr>
                  <a:t>SPI SCLK(11)</a:t>
                </a:r>
                <a:endParaRPr kumimoji="1" lang="ja-JP" altLang="en-US" sz="1200" b="1" dirty="0">
                  <a:solidFill>
                    <a:schemeClr val="tx1"/>
                  </a:solidFill>
                </a:endParaRPr>
              </a:p>
            </p:txBody>
          </p:sp>
        </p:grpSp>
        <p:cxnSp>
          <p:nvCxnSpPr>
            <p:cNvPr id="19" name="直線コネクタ 18">
              <a:extLst>
                <a:ext uri="{FF2B5EF4-FFF2-40B4-BE49-F238E27FC236}">
                  <a16:creationId xmlns:a16="http://schemas.microsoft.com/office/drawing/2014/main" id="{57936955-3DBD-48BE-89D9-25A022F2318A}"/>
                </a:ext>
              </a:extLst>
            </p:cNvPr>
            <p:cNvCxnSpPr/>
            <p:nvPr/>
          </p:nvCxnSpPr>
          <p:spPr>
            <a:xfrm>
              <a:off x="1568624" y="4932000"/>
              <a:ext cx="12241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9976DA7-B6B2-4245-99F6-B31675D19A1C}"/>
                </a:ext>
              </a:extLst>
            </p:cNvPr>
            <p:cNvCxnSpPr>
              <a:cxnSpLocks/>
            </p:cNvCxnSpPr>
            <p:nvPr/>
          </p:nvCxnSpPr>
          <p:spPr>
            <a:xfrm>
              <a:off x="2790000" y="4716000"/>
              <a:ext cx="0" cy="21524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02C9AD1-D505-4643-8AEB-84367C1DB009}"/>
                </a:ext>
              </a:extLst>
            </p:cNvPr>
            <p:cNvCxnSpPr>
              <a:cxnSpLocks/>
            </p:cNvCxnSpPr>
            <p:nvPr/>
          </p:nvCxnSpPr>
          <p:spPr>
            <a:xfrm>
              <a:off x="2790000" y="4716000"/>
              <a:ext cx="1044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F82F74C-989A-400F-A64A-C13845B386D9}"/>
                </a:ext>
              </a:extLst>
            </p:cNvPr>
            <p:cNvCxnSpPr>
              <a:cxnSpLocks/>
            </p:cNvCxnSpPr>
            <p:nvPr/>
          </p:nvCxnSpPr>
          <p:spPr>
            <a:xfrm rot="-60000" flipH="1">
              <a:off x="3834000" y="4431600"/>
              <a:ext cx="358130" cy="28724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E1E79BF-7019-4016-B3B4-976FCB1885AC}"/>
                </a:ext>
              </a:extLst>
            </p:cNvPr>
            <p:cNvCxnSpPr>
              <a:cxnSpLocks/>
            </p:cNvCxnSpPr>
            <p:nvPr/>
          </p:nvCxnSpPr>
          <p:spPr>
            <a:xfrm>
              <a:off x="1568624" y="5040000"/>
              <a:ext cx="1109104"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63CA917-FABA-4ABE-8D0B-0F19B983BD1A}"/>
                </a:ext>
              </a:extLst>
            </p:cNvPr>
            <p:cNvCxnSpPr>
              <a:cxnSpLocks/>
            </p:cNvCxnSpPr>
            <p:nvPr/>
          </p:nvCxnSpPr>
          <p:spPr>
            <a:xfrm>
              <a:off x="2677728" y="4677694"/>
              <a:ext cx="0" cy="3672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469CBD7-D3EA-4D86-AE28-6BE603A9732E}"/>
                </a:ext>
              </a:extLst>
            </p:cNvPr>
            <p:cNvCxnSpPr>
              <a:cxnSpLocks/>
            </p:cNvCxnSpPr>
            <p:nvPr/>
          </p:nvCxnSpPr>
          <p:spPr>
            <a:xfrm>
              <a:off x="2677728" y="4675159"/>
              <a:ext cx="1153792"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392746F-7B32-4B75-9A4F-8894385E76F6}"/>
                </a:ext>
              </a:extLst>
            </p:cNvPr>
            <p:cNvCxnSpPr>
              <a:cxnSpLocks/>
            </p:cNvCxnSpPr>
            <p:nvPr/>
          </p:nvCxnSpPr>
          <p:spPr>
            <a:xfrm flipH="1">
              <a:off x="3823200" y="4429564"/>
              <a:ext cx="216000" cy="246663"/>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859574C-56C7-49C5-97EA-5E4A5BC9CFC6}"/>
                </a:ext>
              </a:extLst>
            </p:cNvPr>
            <p:cNvCxnSpPr>
              <a:cxnSpLocks/>
            </p:cNvCxnSpPr>
            <p:nvPr/>
          </p:nvCxnSpPr>
          <p:spPr>
            <a:xfrm>
              <a:off x="1827672" y="5454000"/>
              <a:ext cx="114883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9E64101-6283-406B-A808-F8BE652F2CC4}"/>
                </a:ext>
              </a:extLst>
            </p:cNvPr>
            <p:cNvCxnSpPr>
              <a:cxnSpLocks/>
            </p:cNvCxnSpPr>
            <p:nvPr/>
          </p:nvCxnSpPr>
          <p:spPr>
            <a:xfrm rot="120000">
              <a:off x="1580400" y="5157192"/>
              <a:ext cx="259048" cy="29215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B9A12BA-F0B9-45DF-8FB8-5C990AB8701D}"/>
                </a:ext>
              </a:extLst>
            </p:cNvPr>
            <p:cNvCxnSpPr>
              <a:cxnSpLocks/>
            </p:cNvCxnSpPr>
            <p:nvPr/>
          </p:nvCxnSpPr>
          <p:spPr>
            <a:xfrm>
              <a:off x="2980800" y="4608000"/>
              <a:ext cx="0" cy="84600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5514B2F9-A813-4F50-94E7-03B39DC79693}"/>
                </a:ext>
              </a:extLst>
            </p:cNvPr>
            <p:cNvCxnSpPr>
              <a:cxnSpLocks/>
            </p:cNvCxnSpPr>
            <p:nvPr/>
          </p:nvCxnSpPr>
          <p:spPr>
            <a:xfrm>
              <a:off x="2976507" y="4608000"/>
              <a:ext cx="84669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D4919CA-0BFF-4BDB-919F-0555A91AFC7E}"/>
                </a:ext>
              </a:extLst>
            </p:cNvPr>
            <p:cNvCxnSpPr>
              <a:cxnSpLocks/>
            </p:cNvCxnSpPr>
            <p:nvPr/>
          </p:nvCxnSpPr>
          <p:spPr>
            <a:xfrm rot="540000" flipH="1">
              <a:off x="3834000" y="4423613"/>
              <a:ext cx="49680" cy="17875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42" name="矢印: 五方向 41">
            <a:extLst>
              <a:ext uri="{FF2B5EF4-FFF2-40B4-BE49-F238E27FC236}">
                <a16:creationId xmlns:a16="http://schemas.microsoft.com/office/drawing/2014/main" id="{F847D442-D523-4CAA-96A2-7380A284506D}"/>
              </a:ext>
            </a:extLst>
          </p:cNvPr>
          <p:cNvSpPr/>
          <p:nvPr/>
        </p:nvSpPr>
        <p:spPr>
          <a:xfrm>
            <a:off x="-7520" y="3895329"/>
            <a:ext cx="940696" cy="159471"/>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GND</a:t>
            </a:r>
            <a:endParaRPr kumimoji="1" lang="ja-JP" altLang="en-US" sz="1200" b="1" dirty="0">
              <a:solidFill>
                <a:schemeClr val="tx1"/>
              </a:solidFill>
            </a:endParaRPr>
          </a:p>
        </p:txBody>
      </p:sp>
      <p:cxnSp>
        <p:nvCxnSpPr>
          <p:cNvPr id="6" name="直線矢印コネクタ 5">
            <a:extLst>
              <a:ext uri="{FF2B5EF4-FFF2-40B4-BE49-F238E27FC236}">
                <a16:creationId xmlns:a16="http://schemas.microsoft.com/office/drawing/2014/main" id="{7F07AEF3-7365-8E4A-41B7-5D1F5E888EAF}"/>
              </a:ext>
            </a:extLst>
          </p:cNvPr>
          <p:cNvCxnSpPr>
            <a:cxnSpLocks/>
          </p:cNvCxnSpPr>
          <p:nvPr/>
        </p:nvCxnSpPr>
        <p:spPr>
          <a:xfrm>
            <a:off x="8121352" y="2024109"/>
            <a:ext cx="0" cy="3637139"/>
          </a:xfrm>
          <a:prstGeom prst="straightConnector1">
            <a:avLst/>
          </a:prstGeom>
          <a:ln w="19050">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2A581CE-D51A-6897-F695-FBA85BE52A96}"/>
              </a:ext>
            </a:extLst>
          </p:cNvPr>
          <p:cNvSpPr txBox="1"/>
          <p:nvPr/>
        </p:nvSpPr>
        <p:spPr>
          <a:xfrm>
            <a:off x="8121352" y="5476759"/>
            <a:ext cx="499648" cy="338554"/>
          </a:xfrm>
          <a:prstGeom prst="rect">
            <a:avLst/>
          </a:prstGeom>
          <a:noFill/>
        </p:spPr>
        <p:txBody>
          <a:bodyPr wrap="square" rtlCol="0">
            <a:spAutoFit/>
          </a:bodyPr>
          <a:lstStyle/>
          <a:p>
            <a:pPr algn="ctr"/>
            <a:r>
              <a:rPr kumimoji="1" lang="en-US" altLang="ja-JP" sz="1600" dirty="0">
                <a:solidFill>
                  <a:schemeClr val="bg1"/>
                </a:solidFill>
              </a:rPr>
              <a:t>0V</a:t>
            </a:r>
            <a:endParaRPr kumimoji="1" lang="ja-JP" altLang="en-US" dirty="0">
              <a:solidFill>
                <a:schemeClr val="bg1"/>
              </a:solidFill>
            </a:endParaRPr>
          </a:p>
        </p:txBody>
      </p:sp>
      <p:sp>
        <p:nvSpPr>
          <p:cNvPr id="10" name="テキスト ボックス 9">
            <a:extLst>
              <a:ext uri="{FF2B5EF4-FFF2-40B4-BE49-F238E27FC236}">
                <a16:creationId xmlns:a16="http://schemas.microsoft.com/office/drawing/2014/main" id="{D19B214B-0279-5766-C61E-81CE79CEC88E}"/>
              </a:ext>
            </a:extLst>
          </p:cNvPr>
          <p:cNvSpPr txBox="1"/>
          <p:nvPr/>
        </p:nvSpPr>
        <p:spPr>
          <a:xfrm>
            <a:off x="8113256" y="1921248"/>
            <a:ext cx="728173" cy="338554"/>
          </a:xfrm>
          <a:prstGeom prst="rect">
            <a:avLst/>
          </a:prstGeom>
          <a:noFill/>
        </p:spPr>
        <p:txBody>
          <a:bodyPr wrap="square" rtlCol="0">
            <a:spAutoFit/>
          </a:bodyPr>
          <a:lstStyle/>
          <a:p>
            <a:pPr algn="ctr"/>
            <a:r>
              <a:rPr lang="en-US" altLang="ja-JP" sz="1600" dirty="0">
                <a:solidFill>
                  <a:schemeClr val="bg1"/>
                </a:solidFill>
              </a:rPr>
              <a:t>3.3</a:t>
            </a:r>
            <a:r>
              <a:rPr kumimoji="1" lang="en-US" altLang="ja-JP" sz="1600" dirty="0">
                <a:solidFill>
                  <a:schemeClr val="bg1"/>
                </a:solidFill>
              </a:rPr>
              <a:t>V</a:t>
            </a:r>
            <a:endParaRPr kumimoji="1" lang="ja-JP" altLang="en-US" dirty="0">
              <a:solidFill>
                <a:schemeClr val="bg1"/>
              </a:solidFill>
            </a:endParaRPr>
          </a:p>
        </p:txBody>
      </p:sp>
    </p:spTree>
    <p:extLst>
      <p:ext uri="{BB962C8B-B14F-4D97-AF65-F5344CB8AC3E}">
        <p14:creationId xmlns:p14="http://schemas.microsoft.com/office/powerpoint/2010/main" val="94804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a:xfrm>
            <a:off x="262473" y="1"/>
            <a:ext cx="8362935" cy="684213"/>
          </a:xfrm>
        </p:spPr>
        <p:txBody>
          <a:bodyPr/>
          <a:lstStyle/>
          <a:p>
            <a:r>
              <a:rPr kumimoji="1" lang="en-US" altLang="ja-JP" sz="3200" dirty="0"/>
              <a:t>AD</a:t>
            </a:r>
            <a:r>
              <a:rPr kumimoji="1" lang="ja-JP" altLang="en-US" sz="3200" dirty="0"/>
              <a:t>変換器の仕様と動作説明</a:t>
            </a:r>
            <a:r>
              <a:rPr lang="ja-JP" altLang="en-US" sz="3200" dirty="0"/>
              <a:t>①</a:t>
            </a:r>
            <a:endParaRPr kumimoji="1" lang="ja-JP" altLang="en-US" sz="3200" dirty="0"/>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14</a:t>
            </a:fld>
            <a:endParaRPr lang="ja-JP" altLang="en-US" dirty="0">
              <a:solidFill>
                <a:schemeClr val="tx1"/>
              </a:solidFill>
            </a:endParaRPr>
          </a:p>
        </p:txBody>
      </p:sp>
      <p:sp>
        <p:nvSpPr>
          <p:cNvPr id="6" name="テキスト ボックス 5">
            <a:extLst>
              <a:ext uri="{FF2B5EF4-FFF2-40B4-BE49-F238E27FC236}">
                <a16:creationId xmlns:a16="http://schemas.microsoft.com/office/drawing/2014/main" id="{66810C18-BB35-45D2-88FA-6F60E2670B8F}"/>
              </a:ext>
            </a:extLst>
          </p:cNvPr>
          <p:cNvSpPr txBox="1"/>
          <p:nvPr/>
        </p:nvSpPr>
        <p:spPr>
          <a:xfrm>
            <a:off x="150203" y="861092"/>
            <a:ext cx="9217024" cy="369332"/>
          </a:xfrm>
          <a:prstGeom prst="rect">
            <a:avLst/>
          </a:prstGeom>
          <a:noFill/>
        </p:spPr>
        <p:txBody>
          <a:bodyPr wrap="square" rtlCol="0">
            <a:spAutoFit/>
          </a:bodyPr>
          <a:lstStyle/>
          <a:p>
            <a:r>
              <a:rPr lang="ja-JP" altLang="en-US" dirty="0"/>
              <a:t>■ </a:t>
            </a:r>
            <a:r>
              <a:rPr lang="en-US" altLang="ja-JP" dirty="0"/>
              <a:t>AD</a:t>
            </a:r>
            <a:r>
              <a:rPr lang="ja-JP" altLang="en-US" dirty="0"/>
              <a:t>変換器（</a:t>
            </a:r>
            <a:r>
              <a:rPr lang="en-US" altLang="ja-JP" dirty="0"/>
              <a:t>MCP3208</a:t>
            </a:r>
            <a:r>
              <a:rPr lang="ja-JP" altLang="en-US" dirty="0"/>
              <a:t>）の</a:t>
            </a:r>
            <a:r>
              <a:rPr lang="en-US" altLang="ja-JP" dirty="0"/>
              <a:t>SPI</a:t>
            </a:r>
            <a:r>
              <a:rPr lang="ja-JP" altLang="en-US" dirty="0"/>
              <a:t>通信仕様</a:t>
            </a:r>
            <a:endParaRPr lang="en-US" altLang="ja-JP" dirty="0"/>
          </a:p>
        </p:txBody>
      </p:sp>
      <p:sp>
        <p:nvSpPr>
          <p:cNvPr id="27" name="テキスト ボックス 26">
            <a:extLst>
              <a:ext uri="{FF2B5EF4-FFF2-40B4-BE49-F238E27FC236}">
                <a16:creationId xmlns:a16="http://schemas.microsoft.com/office/drawing/2014/main" id="{D297B4FD-C87A-4ABF-A756-37456EAA2C73}"/>
              </a:ext>
            </a:extLst>
          </p:cNvPr>
          <p:cNvSpPr txBox="1"/>
          <p:nvPr/>
        </p:nvSpPr>
        <p:spPr>
          <a:xfrm>
            <a:off x="337079" y="4406550"/>
            <a:ext cx="9451442" cy="1815882"/>
          </a:xfrm>
          <a:prstGeom prst="rect">
            <a:avLst/>
          </a:prstGeom>
          <a:noFill/>
        </p:spPr>
        <p:txBody>
          <a:bodyPr wrap="square" rtlCol="0">
            <a:spAutoFit/>
          </a:bodyPr>
          <a:lstStyle/>
          <a:p>
            <a:r>
              <a:rPr lang="ja-JP" altLang="en-US" sz="1600" dirty="0"/>
              <a:t>①</a:t>
            </a:r>
            <a:r>
              <a:rPr lang="en-US" altLang="ja-JP" sz="1600" dirty="0"/>
              <a:t>Raspberry Pi</a:t>
            </a:r>
            <a:r>
              <a:rPr lang="ja-JP" altLang="en-US" sz="1600" dirty="0"/>
              <a:t> ⇒</a:t>
            </a:r>
            <a:r>
              <a:rPr lang="en-US" altLang="ja-JP" sz="1600" dirty="0"/>
              <a:t>AD</a:t>
            </a:r>
            <a:r>
              <a:rPr lang="ja-JP" altLang="en-US" sz="1600" dirty="0"/>
              <a:t>変換器に</a:t>
            </a:r>
            <a:r>
              <a:rPr lang="en-US" altLang="ja-JP" sz="1600" b="1" dirty="0">
                <a:solidFill>
                  <a:srgbClr val="FFC000"/>
                </a:solidFill>
              </a:rPr>
              <a:t>CS</a:t>
            </a:r>
            <a:r>
              <a:rPr lang="ja-JP" altLang="en-US" sz="1600" b="1" dirty="0">
                <a:solidFill>
                  <a:srgbClr val="FFC000"/>
                </a:solidFill>
              </a:rPr>
              <a:t>（</a:t>
            </a:r>
            <a:r>
              <a:rPr lang="en-US" altLang="ja-JP" sz="1600" b="1" dirty="0">
                <a:solidFill>
                  <a:srgbClr val="FFC000"/>
                </a:solidFill>
              </a:rPr>
              <a:t>CEO</a:t>
            </a:r>
            <a:r>
              <a:rPr lang="ja-JP" altLang="en-US" sz="1600" b="1" dirty="0">
                <a:solidFill>
                  <a:srgbClr val="FFC000"/>
                </a:solidFill>
              </a:rPr>
              <a:t>）</a:t>
            </a:r>
            <a:r>
              <a:rPr lang="ja-JP" altLang="en-US" sz="1600" dirty="0"/>
              <a:t>を</a:t>
            </a:r>
            <a:r>
              <a:rPr lang="en-US" altLang="ja-JP" sz="1600" dirty="0"/>
              <a:t>High </a:t>
            </a:r>
            <a:r>
              <a:rPr lang="ja-JP" altLang="en-US" sz="1600" dirty="0"/>
              <a:t>⇒ </a:t>
            </a:r>
            <a:r>
              <a:rPr lang="en-US" altLang="ja-JP" sz="1600" dirty="0"/>
              <a:t>Low</a:t>
            </a:r>
            <a:r>
              <a:rPr lang="ja-JP" altLang="en-US" sz="1600" dirty="0"/>
              <a:t>にすることで通信相手を指定する。</a:t>
            </a:r>
            <a:endParaRPr lang="en-US" altLang="ja-JP" sz="1600" dirty="0"/>
          </a:p>
          <a:p>
            <a:endParaRPr lang="en-US" altLang="ja-JP" sz="1600" dirty="0"/>
          </a:p>
          <a:p>
            <a:r>
              <a:rPr lang="ja-JP" altLang="en-US" sz="1600" dirty="0"/>
              <a:t>②</a:t>
            </a:r>
            <a:r>
              <a:rPr lang="en-US" altLang="ja-JP" sz="1600" dirty="0"/>
              <a:t>Raspberry Pi</a:t>
            </a:r>
            <a:r>
              <a:rPr lang="ja-JP" altLang="en-US" sz="1600" dirty="0"/>
              <a:t> ⇒ </a:t>
            </a:r>
            <a:r>
              <a:rPr lang="en-US" altLang="ja-JP" sz="1600" dirty="0"/>
              <a:t>AD</a:t>
            </a:r>
            <a:r>
              <a:rPr lang="ja-JP" altLang="en-US" sz="1600" dirty="0"/>
              <a:t>変換器に</a:t>
            </a:r>
            <a:r>
              <a:rPr lang="ja-JP" altLang="en-US" sz="1600" b="1" dirty="0">
                <a:solidFill>
                  <a:srgbClr val="0000FF"/>
                </a:solidFill>
              </a:rPr>
              <a:t>クロック（</a:t>
            </a:r>
            <a:r>
              <a:rPr lang="en-US" altLang="ja-JP" sz="1600" b="1" dirty="0">
                <a:solidFill>
                  <a:srgbClr val="0000FF"/>
                </a:solidFill>
              </a:rPr>
              <a:t>SCLK</a:t>
            </a:r>
            <a:r>
              <a:rPr lang="ja-JP" altLang="en-US" sz="1600" b="1" dirty="0">
                <a:solidFill>
                  <a:srgbClr val="0000FF"/>
                </a:solidFill>
              </a:rPr>
              <a:t>）</a:t>
            </a:r>
            <a:r>
              <a:rPr lang="ja-JP" altLang="en-US" sz="1600" dirty="0"/>
              <a:t>を供給する。</a:t>
            </a:r>
            <a:r>
              <a:rPr lang="en-US" altLang="ja-JP" sz="1600" dirty="0"/>
              <a:t>AD</a:t>
            </a:r>
            <a:r>
              <a:rPr lang="ja-JP" altLang="en-US" sz="1600" dirty="0"/>
              <a:t>変換器はこのクロックで動作する。</a:t>
            </a:r>
            <a:endParaRPr lang="en-US" altLang="ja-JP" sz="1600" dirty="0"/>
          </a:p>
          <a:p>
            <a:endParaRPr lang="en-US" altLang="ja-JP" sz="1600" dirty="0"/>
          </a:p>
          <a:p>
            <a:r>
              <a:rPr lang="ja-JP" altLang="en-US" sz="1600" dirty="0"/>
              <a:t>③</a:t>
            </a:r>
            <a:r>
              <a:rPr lang="en-US" altLang="ja-JP" sz="1600" dirty="0"/>
              <a:t>Raspberry Pi</a:t>
            </a:r>
            <a:r>
              <a:rPr lang="ja-JP" altLang="en-US" sz="1600" dirty="0"/>
              <a:t> ⇒ </a:t>
            </a:r>
            <a:r>
              <a:rPr lang="en-US" altLang="ja-JP" sz="1600" dirty="0"/>
              <a:t>AD</a:t>
            </a:r>
            <a:r>
              <a:rPr lang="ja-JP" altLang="en-US" sz="1600" dirty="0"/>
              <a:t>変換器に</a:t>
            </a:r>
            <a:r>
              <a:rPr lang="en-US" altLang="ja-JP" sz="1600" b="1" dirty="0">
                <a:solidFill>
                  <a:srgbClr val="FF0000"/>
                </a:solidFill>
              </a:rPr>
              <a:t>MOSI</a:t>
            </a:r>
            <a:r>
              <a:rPr lang="ja-JP" altLang="en-US" sz="1600" b="1" dirty="0">
                <a:solidFill>
                  <a:srgbClr val="FF0000"/>
                </a:solidFill>
              </a:rPr>
              <a:t>で </a:t>
            </a:r>
            <a:r>
              <a:rPr lang="en-US" altLang="ja-JP" sz="1600" b="1" dirty="0">
                <a:solidFill>
                  <a:srgbClr val="FF0000"/>
                </a:solidFill>
              </a:rPr>
              <a:t>AD</a:t>
            </a:r>
            <a:r>
              <a:rPr lang="ja-JP" altLang="en-US" sz="1600" b="1" dirty="0">
                <a:solidFill>
                  <a:srgbClr val="FF0000"/>
                </a:solidFill>
              </a:rPr>
              <a:t>変換器の制御ビット</a:t>
            </a:r>
            <a:r>
              <a:rPr lang="ja-JP" altLang="en-US" sz="1600" dirty="0"/>
              <a:t>を設定する。</a:t>
            </a:r>
            <a:endParaRPr lang="en-US" altLang="ja-JP" sz="1600" dirty="0"/>
          </a:p>
          <a:p>
            <a:r>
              <a:rPr lang="ja-JP" altLang="en-US" sz="1600" dirty="0"/>
              <a:t>　★１   </a:t>
            </a:r>
            <a:r>
              <a:rPr lang="en-US" altLang="ja-JP" sz="1600" dirty="0">
                <a:solidFill>
                  <a:srgbClr val="FF0000"/>
                </a:solidFill>
              </a:rPr>
              <a:t>5</a:t>
            </a:r>
            <a:r>
              <a:rPr lang="ja-JP" altLang="en-US" sz="1600" dirty="0">
                <a:solidFill>
                  <a:srgbClr val="FF0000"/>
                </a:solidFill>
              </a:rPr>
              <a:t>ビット</a:t>
            </a:r>
            <a:r>
              <a:rPr lang="ja-JP" altLang="en-US" sz="1600" dirty="0"/>
              <a:t>を設定する。 「開始</a:t>
            </a:r>
            <a:r>
              <a:rPr lang="en-US" altLang="ja-JP" sz="1600" dirty="0"/>
              <a:t>=</a:t>
            </a:r>
            <a:r>
              <a:rPr lang="en-US" altLang="ja-JP" sz="1600" b="1" dirty="0">
                <a:solidFill>
                  <a:srgbClr val="FF0000"/>
                </a:solidFill>
              </a:rPr>
              <a:t>1</a:t>
            </a:r>
            <a:r>
              <a:rPr lang="ja-JP" altLang="en-US" sz="1600" dirty="0"/>
              <a:t>」 「シングルエンド方式</a:t>
            </a:r>
            <a:r>
              <a:rPr lang="en-US" altLang="ja-JP" sz="1600" dirty="0"/>
              <a:t>=</a:t>
            </a:r>
            <a:r>
              <a:rPr lang="en-US" altLang="ja-JP" sz="1600" b="1" dirty="0">
                <a:solidFill>
                  <a:srgbClr val="FF0000"/>
                </a:solidFill>
              </a:rPr>
              <a:t>1</a:t>
            </a:r>
            <a:r>
              <a:rPr lang="ja-JP" altLang="en-US" sz="1600" dirty="0"/>
              <a:t>」 「</a:t>
            </a:r>
            <a:r>
              <a:rPr lang="en-US" altLang="ja-JP" sz="1600" dirty="0">
                <a:solidFill>
                  <a:srgbClr val="FF0000"/>
                </a:solidFill>
              </a:rPr>
              <a:t>CH0</a:t>
            </a:r>
            <a:r>
              <a:rPr lang="ja-JP" altLang="en-US" sz="1600" dirty="0"/>
              <a:t>を選択：</a:t>
            </a:r>
            <a:r>
              <a:rPr lang="en-US" altLang="ja-JP" sz="1600" dirty="0"/>
              <a:t>D2=</a:t>
            </a:r>
            <a:r>
              <a:rPr lang="en-US" altLang="ja-JP" sz="1600" b="1" dirty="0">
                <a:solidFill>
                  <a:srgbClr val="FF0000"/>
                </a:solidFill>
              </a:rPr>
              <a:t>0</a:t>
            </a:r>
            <a:r>
              <a:rPr lang="en-US" altLang="ja-JP" sz="1600" dirty="0"/>
              <a:t>,D1=</a:t>
            </a:r>
            <a:r>
              <a:rPr lang="en-US" altLang="ja-JP" sz="1600" b="1" dirty="0">
                <a:solidFill>
                  <a:srgbClr val="FF0000"/>
                </a:solidFill>
              </a:rPr>
              <a:t>0</a:t>
            </a:r>
            <a:r>
              <a:rPr lang="en-US" altLang="ja-JP" sz="1600" dirty="0"/>
              <a:t>,D0=</a:t>
            </a:r>
            <a:r>
              <a:rPr lang="en-US" altLang="ja-JP" sz="1600" b="1" dirty="0">
                <a:solidFill>
                  <a:srgbClr val="FF0000"/>
                </a:solidFill>
              </a:rPr>
              <a:t>0</a:t>
            </a:r>
            <a:r>
              <a:rPr lang="ja-JP" altLang="en-US" sz="1600" dirty="0"/>
              <a:t>」 </a:t>
            </a:r>
            <a:endParaRPr lang="en-US" altLang="ja-JP" sz="1600" dirty="0"/>
          </a:p>
          <a:p>
            <a:r>
              <a:rPr lang="ja-JP" altLang="en-US" sz="1600" dirty="0"/>
              <a:t>　★２　クロックの立下りで確定させる。</a:t>
            </a:r>
            <a:r>
              <a:rPr lang="en-US" altLang="ja-JP" sz="1600" dirty="0"/>
              <a:t>AD</a:t>
            </a:r>
            <a:r>
              <a:rPr lang="ja-JP" altLang="en-US" sz="1600" dirty="0"/>
              <a:t>はクロックの立上がりでデータを受け取る。</a:t>
            </a:r>
            <a:endParaRPr lang="en-US" altLang="ja-JP" sz="1600" dirty="0"/>
          </a:p>
        </p:txBody>
      </p:sp>
      <p:cxnSp>
        <p:nvCxnSpPr>
          <p:cNvPr id="10" name="直線コネクタ 9">
            <a:extLst>
              <a:ext uri="{FF2B5EF4-FFF2-40B4-BE49-F238E27FC236}">
                <a16:creationId xmlns:a16="http://schemas.microsoft.com/office/drawing/2014/main" id="{8EED9C9B-B912-59D2-2FC1-456E40B280C6}"/>
              </a:ext>
            </a:extLst>
          </p:cNvPr>
          <p:cNvCxnSpPr/>
          <p:nvPr/>
        </p:nvCxnSpPr>
        <p:spPr>
          <a:xfrm>
            <a:off x="3138527" y="4427250"/>
            <a:ext cx="28803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0EF50670-136A-F654-5C70-6E85ACBF071E}"/>
              </a:ext>
            </a:extLst>
          </p:cNvPr>
          <p:cNvGrpSpPr/>
          <p:nvPr/>
        </p:nvGrpSpPr>
        <p:grpSpPr>
          <a:xfrm>
            <a:off x="336341" y="1548254"/>
            <a:ext cx="9217024" cy="2540465"/>
            <a:chOff x="336341" y="1548254"/>
            <a:chExt cx="9217024" cy="2540465"/>
          </a:xfrm>
        </p:grpSpPr>
        <p:grpSp>
          <p:nvGrpSpPr>
            <p:cNvPr id="16" name="グループ化 15">
              <a:extLst>
                <a:ext uri="{FF2B5EF4-FFF2-40B4-BE49-F238E27FC236}">
                  <a16:creationId xmlns:a16="http://schemas.microsoft.com/office/drawing/2014/main" id="{1DB39BE6-D72B-9A48-6C5C-B2F8E50D8CC2}"/>
                </a:ext>
              </a:extLst>
            </p:cNvPr>
            <p:cNvGrpSpPr/>
            <p:nvPr/>
          </p:nvGrpSpPr>
          <p:grpSpPr>
            <a:xfrm>
              <a:off x="336341" y="1548254"/>
              <a:ext cx="9217024" cy="2540465"/>
              <a:chOff x="344488" y="1418738"/>
              <a:chExt cx="9217024" cy="2540465"/>
            </a:xfrm>
          </p:grpSpPr>
          <p:grpSp>
            <p:nvGrpSpPr>
              <p:cNvPr id="8" name="グループ化 7">
                <a:extLst>
                  <a:ext uri="{FF2B5EF4-FFF2-40B4-BE49-F238E27FC236}">
                    <a16:creationId xmlns:a16="http://schemas.microsoft.com/office/drawing/2014/main" id="{B3C32119-71A3-7248-E2C8-82CC004EEB16}"/>
                  </a:ext>
                </a:extLst>
              </p:cNvPr>
              <p:cNvGrpSpPr/>
              <p:nvPr/>
            </p:nvGrpSpPr>
            <p:grpSpPr>
              <a:xfrm>
                <a:off x="344488" y="1418738"/>
                <a:ext cx="9217024" cy="2540465"/>
                <a:chOff x="3429382" y="3912921"/>
                <a:chExt cx="6348156" cy="1846623"/>
              </a:xfrm>
            </p:grpSpPr>
            <p:pic>
              <p:nvPicPr>
                <p:cNvPr id="7" name="図 6">
                  <a:extLst>
                    <a:ext uri="{FF2B5EF4-FFF2-40B4-BE49-F238E27FC236}">
                      <a16:creationId xmlns:a16="http://schemas.microsoft.com/office/drawing/2014/main" id="{3A5BA0E9-67E2-40CC-938B-07CC2D873BAF}"/>
                    </a:ext>
                  </a:extLst>
                </p:cNvPr>
                <p:cNvPicPr>
                  <a:picLocks noChangeAspect="1"/>
                </p:cNvPicPr>
                <p:nvPr/>
              </p:nvPicPr>
              <p:blipFill>
                <a:blip r:embed="rId2" cstate="print"/>
                <a:stretch>
                  <a:fillRect/>
                </a:stretch>
              </p:blipFill>
              <p:spPr>
                <a:xfrm>
                  <a:off x="3429382" y="3912921"/>
                  <a:ext cx="6348156" cy="1841606"/>
                </a:xfrm>
                <a:prstGeom prst="rect">
                  <a:avLst/>
                </a:prstGeom>
              </p:spPr>
            </p:pic>
            <p:cxnSp>
              <p:nvCxnSpPr>
                <p:cNvPr id="21" name="直線コネクタ 20">
                  <a:extLst>
                    <a:ext uri="{FF2B5EF4-FFF2-40B4-BE49-F238E27FC236}">
                      <a16:creationId xmlns:a16="http://schemas.microsoft.com/office/drawing/2014/main" id="{379CC142-8002-4EC3-BF37-538A60A4E87E}"/>
                    </a:ext>
                  </a:extLst>
                </p:cNvPr>
                <p:cNvCxnSpPr>
                  <a:cxnSpLocks/>
                </p:cNvCxnSpPr>
                <p:nvPr/>
              </p:nvCxnSpPr>
              <p:spPr>
                <a:xfrm>
                  <a:off x="3446527" y="5759544"/>
                  <a:ext cx="6302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正方形/長方形 10">
                <a:extLst>
                  <a:ext uri="{FF2B5EF4-FFF2-40B4-BE49-F238E27FC236}">
                    <a16:creationId xmlns:a16="http://schemas.microsoft.com/office/drawing/2014/main" id="{861DC59E-177A-2FE0-E249-E1CE07D29204}"/>
                  </a:ext>
                </a:extLst>
              </p:cNvPr>
              <p:cNvSpPr/>
              <p:nvPr/>
            </p:nvSpPr>
            <p:spPr>
              <a:xfrm>
                <a:off x="2792760" y="2780928"/>
                <a:ext cx="1944216" cy="7200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5144FF0-668D-2DBA-65E6-2C4CB47E7724}"/>
                  </a:ext>
                </a:extLst>
              </p:cNvPr>
              <p:cNvSpPr txBox="1"/>
              <p:nvPr/>
            </p:nvSpPr>
            <p:spPr>
              <a:xfrm>
                <a:off x="2943183" y="3193231"/>
                <a:ext cx="1805875" cy="307777"/>
              </a:xfrm>
              <a:prstGeom prst="rect">
                <a:avLst/>
              </a:prstGeom>
              <a:noFill/>
            </p:spPr>
            <p:txBody>
              <a:bodyPr wrap="square" rtlCol="0">
                <a:spAutoFit/>
              </a:bodyPr>
              <a:lstStyle/>
              <a:p>
                <a:r>
                  <a:rPr kumimoji="1" lang="en-US" altLang="ja-JP" sz="1400" dirty="0">
                    <a:solidFill>
                      <a:srgbClr val="FF0000"/>
                    </a:solidFill>
                  </a:rPr>
                  <a:t>1    1   0       0      0</a:t>
                </a:r>
                <a:endParaRPr kumimoji="1" lang="ja-JP" altLang="en-US" sz="1400" dirty="0">
                  <a:solidFill>
                    <a:srgbClr val="FF0000"/>
                  </a:solidFill>
                </a:endParaRPr>
              </a:p>
            </p:txBody>
          </p:sp>
          <p:sp>
            <p:nvSpPr>
              <p:cNvPr id="14" name="正方形/長方形 13">
                <a:extLst>
                  <a:ext uri="{FF2B5EF4-FFF2-40B4-BE49-F238E27FC236}">
                    <a16:creationId xmlns:a16="http://schemas.microsoft.com/office/drawing/2014/main" id="{B5347A43-F244-290D-26FF-105B99A7ED18}"/>
                  </a:ext>
                </a:extLst>
              </p:cNvPr>
              <p:cNvSpPr/>
              <p:nvPr/>
            </p:nvSpPr>
            <p:spPr>
              <a:xfrm>
                <a:off x="369381" y="2972579"/>
                <a:ext cx="739055" cy="37454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MOSI</a:t>
                </a:r>
                <a:endParaRPr kumimoji="1" lang="ja-JP" altLang="en-US" sz="1600" dirty="0">
                  <a:solidFill>
                    <a:srgbClr val="FF0000"/>
                  </a:solidFill>
                </a:endParaRPr>
              </a:p>
            </p:txBody>
          </p:sp>
        </p:grpSp>
        <p:sp>
          <p:nvSpPr>
            <p:cNvPr id="22" name="正方形/長方形 21">
              <a:extLst>
                <a:ext uri="{FF2B5EF4-FFF2-40B4-BE49-F238E27FC236}">
                  <a16:creationId xmlns:a16="http://schemas.microsoft.com/office/drawing/2014/main" id="{53BA1A40-75B2-5ED8-D536-DDB8A4BC73D0}"/>
                </a:ext>
              </a:extLst>
            </p:cNvPr>
            <p:cNvSpPr/>
            <p:nvPr/>
          </p:nvSpPr>
          <p:spPr>
            <a:xfrm>
              <a:off x="352635" y="3614098"/>
              <a:ext cx="739055" cy="374540"/>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B0F0"/>
                  </a:solidFill>
                </a:rPr>
                <a:t>MISO</a:t>
              </a:r>
              <a:endParaRPr kumimoji="1" lang="ja-JP" altLang="en-US" sz="1600" dirty="0">
                <a:solidFill>
                  <a:srgbClr val="00B0F0"/>
                </a:solidFill>
              </a:endParaRPr>
            </a:p>
          </p:txBody>
        </p:sp>
      </p:grpSp>
    </p:spTree>
    <p:extLst>
      <p:ext uri="{BB962C8B-B14F-4D97-AF65-F5344CB8AC3E}">
        <p14:creationId xmlns:p14="http://schemas.microsoft.com/office/powerpoint/2010/main" val="362443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B4935-D206-3EC2-90D1-CD49AC444637}"/>
              </a:ext>
            </a:extLst>
          </p:cNvPr>
          <p:cNvSpPr>
            <a:spLocks noGrp="1"/>
          </p:cNvSpPr>
          <p:nvPr>
            <p:ph type="title"/>
          </p:nvPr>
        </p:nvSpPr>
        <p:spPr/>
        <p:txBody>
          <a:bodyPr/>
          <a:lstStyle/>
          <a:p>
            <a:r>
              <a:rPr kumimoji="1" lang="en-US" altLang="ja-JP" dirty="0"/>
              <a:t>mcp3208</a:t>
            </a:r>
            <a:r>
              <a:rPr kumimoji="1" lang="ja-JP" altLang="en-US" dirty="0"/>
              <a:t>の制御ビット</a:t>
            </a:r>
          </a:p>
        </p:txBody>
      </p:sp>
      <p:sp>
        <p:nvSpPr>
          <p:cNvPr id="4" name="スライド番号プレースホルダー 3">
            <a:extLst>
              <a:ext uri="{FF2B5EF4-FFF2-40B4-BE49-F238E27FC236}">
                <a16:creationId xmlns:a16="http://schemas.microsoft.com/office/drawing/2014/main" id="{58A31A1F-7015-1D7D-3C86-ED0F714BF21C}"/>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15</a:t>
            </a:fld>
            <a:endParaRPr lang="ja-JP" altLang="en-US" dirty="0">
              <a:solidFill>
                <a:schemeClr val="tx1"/>
              </a:solidFill>
            </a:endParaRPr>
          </a:p>
        </p:txBody>
      </p:sp>
      <p:grpSp>
        <p:nvGrpSpPr>
          <p:cNvPr id="8" name="グループ化 7">
            <a:extLst>
              <a:ext uri="{FF2B5EF4-FFF2-40B4-BE49-F238E27FC236}">
                <a16:creationId xmlns:a16="http://schemas.microsoft.com/office/drawing/2014/main" id="{3577CF60-42FF-ADE1-3E62-5C1A982B70DE}"/>
              </a:ext>
            </a:extLst>
          </p:cNvPr>
          <p:cNvGrpSpPr/>
          <p:nvPr/>
        </p:nvGrpSpPr>
        <p:grpSpPr>
          <a:xfrm>
            <a:off x="416496" y="1268760"/>
            <a:ext cx="3240360" cy="4824535"/>
            <a:chOff x="6105128" y="849319"/>
            <a:chExt cx="3456384" cy="5820041"/>
          </a:xfrm>
        </p:grpSpPr>
        <p:pic>
          <p:nvPicPr>
            <p:cNvPr id="5" name="図 4">
              <a:extLst>
                <a:ext uri="{FF2B5EF4-FFF2-40B4-BE49-F238E27FC236}">
                  <a16:creationId xmlns:a16="http://schemas.microsoft.com/office/drawing/2014/main" id="{D0CB1850-B04A-FE6A-9675-222922EF071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05128" y="1184400"/>
              <a:ext cx="3456384" cy="5484960"/>
            </a:xfrm>
            <a:prstGeom prst="rect">
              <a:avLst/>
            </a:prstGeom>
          </p:spPr>
        </p:pic>
        <p:sp>
          <p:nvSpPr>
            <p:cNvPr id="6" name="正方形/長方形 5">
              <a:extLst>
                <a:ext uri="{FF2B5EF4-FFF2-40B4-BE49-F238E27FC236}">
                  <a16:creationId xmlns:a16="http://schemas.microsoft.com/office/drawing/2014/main" id="{BA38F1B4-9120-1F51-0AA8-0CAC0CB1A205}"/>
                </a:ext>
              </a:extLst>
            </p:cNvPr>
            <p:cNvSpPr/>
            <p:nvPr/>
          </p:nvSpPr>
          <p:spPr>
            <a:xfrm>
              <a:off x="6125201" y="1741764"/>
              <a:ext cx="3389010" cy="2257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8CAD182-5CA3-DE30-0A7D-2CD18CB217F9}"/>
                </a:ext>
              </a:extLst>
            </p:cNvPr>
            <p:cNvSpPr txBox="1"/>
            <p:nvPr/>
          </p:nvSpPr>
          <p:spPr>
            <a:xfrm>
              <a:off x="6133703" y="849319"/>
              <a:ext cx="3380508" cy="338554"/>
            </a:xfrm>
            <a:prstGeom prst="rect">
              <a:avLst/>
            </a:prstGeom>
            <a:noFill/>
          </p:spPr>
          <p:txBody>
            <a:bodyPr wrap="square" rtlCol="0">
              <a:spAutoFit/>
            </a:bodyPr>
            <a:lstStyle/>
            <a:p>
              <a:pPr algn="ctr"/>
              <a:r>
                <a:rPr lang="en-US" altLang="ja-JP" sz="1600" b="1" dirty="0"/>
                <a:t>MCP3208</a:t>
              </a:r>
              <a:r>
                <a:rPr lang="ja-JP" altLang="en-US" sz="1600" b="1" dirty="0"/>
                <a:t>の構成ビット</a:t>
              </a:r>
              <a:endParaRPr kumimoji="1" lang="ja-JP" altLang="en-US" sz="1600" b="1" dirty="0"/>
            </a:p>
          </p:txBody>
        </p:sp>
      </p:grpSp>
      <p:sp>
        <p:nvSpPr>
          <p:cNvPr id="9" name="矢印: 右 8">
            <a:extLst>
              <a:ext uri="{FF2B5EF4-FFF2-40B4-BE49-F238E27FC236}">
                <a16:creationId xmlns:a16="http://schemas.microsoft.com/office/drawing/2014/main" id="{53CB6905-ADC4-4FB6-0FB5-DE8259DC5B03}"/>
              </a:ext>
            </a:extLst>
          </p:cNvPr>
          <p:cNvSpPr/>
          <p:nvPr/>
        </p:nvSpPr>
        <p:spPr>
          <a:xfrm>
            <a:off x="3764868" y="1703722"/>
            <a:ext cx="216024" cy="201133"/>
          </a:xfrm>
          <a:prstGeom prst="rightArrow">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01392743-1CFD-475A-F3D3-544BE364B2F0}"/>
              </a:ext>
            </a:extLst>
          </p:cNvPr>
          <p:cNvGrpSpPr/>
          <p:nvPr/>
        </p:nvGrpSpPr>
        <p:grpSpPr>
          <a:xfrm>
            <a:off x="3872146" y="3189266"/>
            <a:ext cx="5841047" cy="3207718"/>
            <a:chOff x="3974234" y="2386075"/>
            <a:chExt cx="5841047" cy="3207718"/>
          </a:xfrm>
        </p:grpSpPr>
        <p:sp>
          <p:nvSpPr>
            <p:cNvPr id="11" name="テキスト ボックス 10">
              <a:extLst>
                <a:ext uri="{FF2B5EF4-FFF2-40B4-BE49-F238E27FC236}">
                  <a16:creationId xmlns:a16="http://schemas.microsoft.com/office/drawing/2014/main" id="{B553F028-5302-4CB6-3532-972DC0686D71}"/>
                </a:ext>
              </a:extLst>
            </p:cNvPr>
            <p:cNvSpPr txBox="1"/>
            <p:nvPr/>
          </p:nvSpPr>
          <p:spPr>
            <a:xfrm>
              <a:off x="4039584" y="2386075"/>
              <a:ext cx="2425584" cy="369332"/>
            </a:xfrm>
            <a:prstGeom prst="rect">
              <a:avLst/>
            </a:prstGeom>
            <a:noFill/>
          </p:spPr>
          <p:txBody>
            <a:bodyPr wrap="square" rtlCol="0">
              <a:spAutoFit/>
            </a:bodyPr>
            <a:lstStyle/>
            <a:p>
              <a:r>
                <a:rPr kumimoji="1" lang="ja-JP" altLang="en-US" dirty="0"/>
                <a:t>①シングルエンド方式</a:t>
              </a:r>
            </a:p>
          </p:txBody>
        </p:sp>
        <p:cxnSp>
          <p:nvCxnSpPr>
            <p:cNvPr id="13" name="直線コネクタ 12">
              <a:extLst>
                <a:ext uri="{FF2B5EF4-FFF2-40B4-BE49-F238E27FC236}">
                  <a16:creationId xmlns:a16="http://schemas.microsoft.com/office/drawing/2014/main" id="{CC01A36B-9D98-1D2B-E67A-A323242EBB2C}"/>
                </a:ext>
              </a:extLst>
            </p:cNvPr>
            <p:cNvCxnSpPr>
              <a:cxnSpLocks/>
            </p:cNvCxnSpPr>
            <p:nvPr/>
          </p:nvCxnSpPr>
          <p:spPr>
            <a:xfrm>
              <a:off x="4736976" y="2924944"/>
              <a:ext cx="21602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AFBB08C-5422-D5A2-55DA-6B963B0A3FA2}"/>
                </a:ext>
              </a:extLst>
            </p:cNvPr>
            <p:cNvCxnSpPr>
              <a:cxnSpLocks/>
            </p:cNvCxnSpPr>
            <p:nvPr/>
          </p:nvCxnSpPr>
          <p:spPr>
            <a:xfrm>
              <a:off x="4736976" y="3452426"/>
              <a:ext cx="2160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BCDFD5F-7CF5-E235-FBC2-3DA68A9AA7AA}"/>
                </a:ext>
              </a:extLst>
            </p:cNvPr>
            <p:cNvCxnSpPr>
              <a:cxnSpLocks/>
            </p:cNvCxnSpPr>
            <p:nvPr/>
          </p:nvCxnSpPr>
          <p:spPr>
            <a:xfrm>
              <a:off x="5745088" y="3452426"/>
              <a:ext cx="0" cy="192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0A65D1-8A49-F104-A700-7ACF6EDE623F}"/>
                </a:ext>
              </a:extLst>
            </p:cNvPr>
            <p:cNvCxnSpPr>
              <a:cxnSpLocks/>
            </p:cNvCxnSpPr>
            <p:nvPr/>
          </p:nvCxnSpPr>
          <p:spPr>
            <a:xfrm>
              <a:off x="5601072" y="3645024"/>
              <a:ext cx="288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CEF7D917-E1F6-F744-A51D-90F6D61A3663}"/>
                </a:ext>
              </a:extLst>
            </p:cNvPr>
            <p:cNvCxnSpPr>
              <a:cxnSpLocks/>
            </p:cNvCxnSpPr>
            <p:nvPr/>
          </p:nvCxnSpPr>
          <p:spPr>
            <a:xfrm flipV="1">
              <a:off x="5601072" y="3654887"/>
              <a:ext cx="83845" cy="116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55A7E7F-8EA0-D14D-9DD2-3EF753FD096B}"/>
                </a:ext>
              </a:extLst>
            </p:cNvPr>
            <p:cNvCxnSpPr>
              <a:cxnSpLocks/>
            </p:cNvCxnSpPr>
            <p:nvPr/>
          </p:nvCxnSpPr>
          <p:spPr>
            <a:xfrm flipV="1">
              <a:off x="5691328" y="3665241"/>
              <a:ext cx="83845" cy="116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0F43180-5742-CDF3-1AD1-D0282423AA5F}"/>
                </a:ext>
              </a:extLst>
            </p:cNvPr>
            <p:cNvCxnSpPr>
              <a:cxnSpLocks/>
            </p:cNvCxnSpPr>
            <p:nvPr/>
          </p:nvCxnSpPr>
          <p:spPr>
            <a:xfrm flipV="1">
              <a:off x="5781583" y="3666719"/>
              <a:ext cx="83845" cy="116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99912B73-4DE6-F006-F22B-4E8B3B260680}"/>
                </a:ext>
              </a:extLst>
            </p:cNvPr>
            <p:cNvSpPr txBox="1"/>
            <p:nvPr/>
          </p:nvSpPr>
          <p:spPr>
            <a:xfrm>
              <a:off x="4007773" y="3283149"/>
              <a:ext cx="822173" cy="584775"/>
            </a:xfrm>
            <a:prstGeom prst="rect">
              <a:avLst/>
            </a:prstGeom>
            <a:noFill/>
          </p:spPr>
          <p:txBody>
            <a:bodyPr wrap="square" rtlCol="0">
              <a:spAutoFit/>
            </a:bodyPr>
            <a:lstStyle/>
            <a:p>
              <a:pPr algn="ctr"/>
              <a:r>
                <a:rPr kumimoji="1" lang="en-US" altLang="ja-JP" sz="1600" dirty="0"/>
                <a:t>GND</a:t>
              </a:r>
            </a:p>
            <a:p>
              <a:pPr algn="ctr"/>
              <a:r>
                <a:rPr lang="ja-JP" altLang="en-US" sz="1600" dirty="0"/>
                <a:t>（</a:t>
              </a:r>
              <a:r>
                <a:rPr lang="en-US" altLang="ja-JP" sz="1600" dirty="0"/>
                <a:t>0V</a:t>
              </a:r>
              <a:r>
                <a:rPr lang="ja-JP" altLang="en-US" sz="1600" dirty="0"/>
                <a:t>）</a:t>
              </a:r>
              <a:endParaRPr kumimoji="1" lang="ja-JP" altLang="en-US" sz="1600" dirty="0"/>
            </a:p>
          </p:txBody>
        </p:sp>
        <p:sp>
          <p:nvSpPr>
            <p:cNvPr id="36" name="テキスト ボックス 35">
              <a:extLst>
                <a:ext uri="{FF2B5EF4-FFF2-40B4-BE49-F238E27FC236}">
                  <a16:creationId xmlns:a16="http://schemas.microsoft.com/office/drawing/2014/main" id="{352C1BFC-C176-3B5E-88EE-8F7D870E6CE8}"/>
                </a:ext>
              </a:extLst>
            </p:cNvPr>
            <p:cNvSpPr txBox="1"/>
            <p:nvPr/>
          </p:nvSpPr>
          <p:spPr>
            <a:xfrm>
              <a:off x="3974234" y="2765493"/>
              <a:ext cx="822173" cy="338554"/>
            </a:xfrm>
            <a:prstGeom prst="rect">
              <a:avLst/>
            </a:prstGeom>
            <a:noFill/>
          </p:spPr>
          <p:txBody>
            <a:bodyPr wrap="square" rtlCol="0">
              <a:spAutoFit/>
            </a:bodyPr>
            <a:lstStyle/>
            <a:p>
              <a:pPr algn="ctr"/>
              <a:r>
                <a:rPr lang="en-US" altLang="ja-JP" sz="1600" dirty="0">
                  <a:solidFill>
                    <a:schemeClr val="accent1"/>
                  </a:solidFill>
                </a:rPr>
                <a:t>DATA</a:t>
              </a:r>
              <a:endParaRPr kumimoji="1" lang="en-US" altLang="ja-JP" sz="1600" dirty="0">
                <a:solidFill>
                  <a:schemeClr val="accent1"/>
                </a:solidFill>
              </a:endParaRPr>
            </a:p>
          </p:txBody>
        </p:sp>
        <p:cxnSp>
          <p:nvCxnSpPr>
            <p:cNvPr id="38" name="直線矢印コネクタ 37">
              <a:extLst>
                <a:ext uri="{FF2B5EF4-FFF2-40B4-BE49-F238E27FC236}">
                  <a16:creationId xmlns:a16="http://schemas.microsoft.com/office/drawing/2014/main" id="{DCF20324-AF7D-B98B-8DC8-0B85E616993D}"/>
                </a:ext>
              </a:extLst>
            </p:cNvPr>
            <p:cNvCxnSpPr/>
            <p:nvPr/>
          </p:nvCxnSpPr>
          <p:spPr>
            <a:xfrm>
              <a:off x="6105128" y="2950973"/>
              <a:ext cx="0" cy="45547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吹き出し: 四角形 38">
              <a:extLst>
                <a:ext uri="{FF2B5EF4-FFF2-40B4-BE49-F238E27FC236}">
                  <a16:creationId xmlns:a16="http://schemas.microsoft.com/office/drawing/2014/main" id="{AA42D99F-9D5B-2E26-4B35-E815AF2AECC0}"/>
                </a:ext>
              </a:extLst>
            </p:cNvPr>
            <p:cNvSpPr/>
            <p:nvPr/>
          </p:nvSpPr>
          <p:spPr>
            <a:xfrm>
              <a:off x="7295002" y="2855385"/>
              <a:ext cx="2520279" cy="684214"/>
            </a:xfrm>
            <a:prstGeom prst="wedgeRectCallout">
              <a:avLst>
                <a:gd name="adj1" fmla="val -94394"/>
                <a:gd name="adj2" fmla="val -3108"/>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GND</a:t>
              </a:r>
              <a:r>
                <a:rPr lang="ja-JP" altLang="en-US" sz="1600" dirty="0">
                  <a:solidFill>
                    <a:schemeClr val="tx1"/>
                  </a:solidFill>
                </a:rPr>
                <a:t>を基準に信号の電圧レベルで“</a:t>
              </a:r>
              <a:r>
                <a:rPr lang="en-US" altLang="ja-JP" sz="1600" dirty="0">
                  <a:solidFill>
                    <a:schemeClr val="tx1"/>
                  </a:solidFill>
                </a:rPr>
                <a:t>L</a:t>
              </a:r>
              <a:r>
                <a:rPr lang="ja-JP" altLang="en-US" sz="1600" dirty="0">
                  <a:solidFill>
                    <a:schemeClr val="tx1"/>
                  </a:solidFill>
                </a:rPr>
                <a:t>”と“</a:t>
              </a:r>
              <a:r>
                <a:rPr lang="en-US" altLang="ja-JP" sz="1600" dirty="0">
                  <a:solidFill>
                    <a:schemeClr val="tx1"/>
                  </a:solidFill>
                </a:rPr>
                <a:t>H</a:t>
              </a:r>
              <a:r>
                <a:rPr lang="ja-JP" altLang="en-US" sz="1600" dirty="0">
                  <a:solidFill>
                    <a:schemeClr val="tx1"/>
                  </a:solidFill>
                </a:rPr>
                <a:t>”が決まる</a:t>
              </a:r>
              <a:endParaRPr kumimoji="1" lang="ja-JP" altLang="en-US" sz="1600" dirty="0">
                <a:solidFill>
                  <a:schemeClr val="tx1"/>
                </a:solidFill>
              </a:endParaRPr>
            </a:p>
          </p:txBody>
        </p:sp>
        <p:cxnSp>
          <p:nvCxnSpPr>
            <p:cNvPr id="40" name="直線コネクタ 39">
              <a:extLst>
                <a:ext uri="{FF2B5EF4-FFF2-40B4-BE49-F238E27FC236}">
                  <a16:creationId xmlns:a16="http://schemas.microsoft.com/office/drawing/2014/main" id="{6306ED14-07F7-786F-E1FB-83FC132171E3}"/>
                </a:ext>
              </a:extLst>
            </p:cNvPr>
            <p:cNvCxnSpPr>
              <a:cxnSpLocks/>
            </p:cNvCxnSpPr>
            <p:nvPr/>
          </p:nvCxnSpPr>
          <p:spPr>
            <a:xfrm>
              <a:off x="4796407" y="4845279"/>
              <a:ext cx="216024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D0D06A3-6236-3A4D-D157-1EECD152DFD8}"/>
                </a:ext>
              </a:extLst>
            </p:cNvPr>
            <p:cNvSpPr txBox="1"/>
            <p:nvPr/>
          </p:nvSpPr>
          <p:spPr>
            <a:xfrm>
              <a:off x="4007773" y="4678538"/>
              <a:ext cx="822173" cy="338554"/>
            </a:xfrm>
            <a:prstGeom prst="rect">
              <a:avLst/>
            </a:prstGeom>
            <a:noFill/>
          </p:spPr>
          <p:txBody>
            <a:bodyPr wrap="square" rtlCol="0">
              <a:spAutoFit/>
            </a:bodyPr>
            <a:lstStyle/>
            <a:p>
              <a:pPr algn="ctr"/>
              <a:r>
                <a:rPr lang="en-US" altLang="ja-JP" sz="1600" dirty="0">
                  <a:solidFill>
                    <a:schemeClr val="accent1"/>
                  </a:solidFill>
                </a:rPr>
                <a:t>DATA1</a:t>
              </a:r>
              <a:endParaRPr kumimoji="1" lang="en-US" altLang="ja-JP" sz="1600" dirty="0">
                <a:solidFill>
                  <a:schemeClr val="accent1"/>
                </a:solidFill>
              </a:endParaRPr>
            </a:p>
          </p:txBody>
        </p:sp>
        <p:cxnSp>
          <p:nvCxnSpPr>
            <p:cNvPr id="42" name="直線コネクタ 41">
              <a:extLst>
                <a:ext uri="{FF2B5EF4-FFF2-40B4-BE49-F238E27FC236}">
                  <a16:creationId xmlns:a16="http://schemas.microsoft.com/office/drawing/2014/main" id="{4C404DA7-2131-5700-B8E1-7D2DC692F575}"/>
                </a:ext>
              </a:extLst>
            </p:cNvPr>
            <p:cNvCxnSpPr>
              <a:cxnSpLocks/>
            </p:cNvCxnSpPr>
            <p:nvPr/>
          </p:nvCxnSpPr>
          <p:spPr>
            <a:xfrm>
              <a:off x="4833151" y="5424516"/>
              <a:ext cx="216024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ECAD96EB-EEE3-373E-5C0F-6E20F318F9DC}"/>
                </a:ext>
              </a:extLst>
            </p:cNvPr>
            <p:cNvSpPr txBox="1"/>
            <p:nvPr/>
          </p:nvSpPr>
          <p:spPr>
            <a:xfrm>
              <a:off x="4031452" y="5255239"/>
              <a:ext cx="830305" cy="338554"/>
            </a:xfrm>
            <a:prstGeom prst="rect">
              <a:avLst/>
            </a:prstGeom>
            <a:noFill/>
          </p:spPr>
          <p:txBody>
            <a:bodyPr wrap="square" rtlCol="0">
              <a:spAutoFit/>
            </a:bodyPr>
            <a:lstStyle/>
            <a:p>
              <a:pPr algn="ctr"/>
              <a:r>
                <a:rPr lang="en-US" altLang="ja-JP" sz="1600" dirty="0">
                  <a:solidFill>
                    <a:schemeClr val="accent1"/>
                  </a:solidFill>
                </a:rPr>
                <a:t>DATA2</a:t>
              </a:r>
              <a:endParaRPr kumimoji="1" lang="en-US" altLang="ja-JP" sz="1600" dirty="0">
                <a:solidFill>
                  <a:schemeClr val="accent1"/>
                </a:solidFill>
              </a:endParaRPr>
            </a:p>
          </p:txBody>
        </p:sp>
        <p:cxnSp>
          <p:nvCxnSpPr>
            <p:cNvPr id="44" name="直線矢印コネクタ 43">
              <a:extLst>
                <a:ext uri="{FF2B5EF4-FFF2-40B4-BE49-F238E27FC236}">
                  <a16:creationId xmlns:a16="http://schemas.microsoft.com/office/drawing/2014/main" id="{DED1E1AD-496B-4616-7D9F-538D59281E4D}"/>
                </a:ext>
              </a:extLst>
            </p:cNvPr>
            <p:cNvCxnSpPr/>
            <p:nvPr/>
          </p:nvCxnSpPr>
          <p:spPr>
            <a:xfrm>
              <a:off x="6095021" y="4889669"/>
              <a:ext cx="0" cy="45547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吹き出し: 四角形 44">
              <a:extLst>
                <a:ext uri="{FF2B5EF4-FFF2-40B4-BE49-F238E27FC236}">
                  <a16:creationId xmlns:a16="http://schemas.microsoft.com/office/drawing/2014/main" id="{FDF91185-C7E5-4B4A-F2B1-FB2081484C23}"/>
                </a:ext>
              </a:extLst>
            </p:cNvPr>
            <p:cNvSpPr/>
            <p:nvPr/>
          </p:nvSpPr>
          <p:spPr>
            <a:xfrm>
              <a:off x="7270835" y="4845279"/>
              <a:ext cx="2290678" cy="684214"/>
            </a:xfrm>
            <a:prstGeom prst="wedgeRectCallout">
              <a:avLst>
                <a:gd name="adj1" fmla="val -94394"/>
                <a:gd name="adj2" fmla="val -3108"/>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二つの信号の電位差で“</a:t>
              </a:r>
              <a:r>
                <a:rPr lang="en-US" altLang="ja-JP" sz="1600" dirty="0">
                  <a:solidFill>
                    <a:schemeClr val="tx1"/>
                  </a:solidFill>
                </a:rPr>
                <a:t>L</a:t>
              </a:r>
              <a:r>
                <a:rPr lang="ja-JP" altLang="en-US" sz="1600" dirty="0">
                  <a:solidFill>
                    <a:schemeClr val="tx1"/>
                  </a:solidFill>
                </a:rPr>
                <a:t>”と“</a:t>
              </a:r>
              <a:r>
                <a:rPr lang="en-US" altLang="ja-JP" sz="1600" dirty="0">
                  <a:solidFill>
                    <a:schemeClr val="tx1"/>
                  </a:solidFill>
                </a:rPr>
                <a:t>H</a:t>
              </a:r>
              <a:r>
                <a:rPr lang="ja-JP" altLang="en-US" sz="1600" dirty="0">
                  <a:solidFill>
                    <a:schemeClr val="tx1"/>
                  </a:solidFill>
                </a:rPr>
                <a:t>”が決まる</a:t>
              </a:r>
              <a:endParaRPr kumimoji="1" lang="ja-JP" altLang="en-US" sz="1600" dirty="0">
                <a:solidFill>
                  <a:schemeClr val="tx1"/>
                </a:solidFill>
              </a:endParaRPr>
            </a:p>
          </p:txBody>
        </p:sp>
        <p:sp>
          <p:nvSpPr>
            <p:cNvPr id="46" name="テキスト ボックス 45">
              <a:extLst>
                <a:ext uri="{FF2B5EF4-FFF2-40B4-BE49-F238E27FC236}">
                  <a16:creationId xmlns:a16="http://schemas.microsoft.com/office/drawing/2014/main" id="{29DDD835-FE67-BFBE-7D1B-C3F4F77C2F2E}"/>
                </a:ext>
              </a:extLst>
            </p:cNvPr>
            <p:cNvSpPr txBox="1"/>
            <p:nvPr/>
          </p:nvSpPr>
          <p:spPr>
            <a:xfrm>
              <a:off x="4045740" y="4324596"/>
              <a:ext cx="2425584" cy="369332"/>
            </a:xfrm>
            <a:prstGeom prst="rect">
              <a:avLst/>
            </a:prstGeom>
            <a:noFill/>
          </p:spPr>
          <p:txBody>
            <a:bodyPr wrap="square" rtlCol="0">
              <a:spAutoFit/>
            </a:bodyPr>
            <a:lstStyle/>
            <a:p>
              <a:r>
                <a:rPr lang="ja-JP" altLang="en-US" dirty="0"/>
                <a:t>②差動</a:t>
              </a:r>
              <a:r>
                <a:rPr kumimoji="1" lang="ja-JP" altLang="en-US" dirty="0"/>
                <a:t>方式</a:t>
              </a:r>
            </a:p>
          </p:txBody>
        </p:sp>
      </p:grpSp>
      <p:sp>
        <p:nvSpPr>
          <p:cNvPr id="49" name="テキスト ボックス 48">
            <a:extLst>
              <a:ext uri="{FF2B5EF4-FFF2-40B4-BE49-F238E27FC236}">
                <a16:creationId xmlns:a16="http://schemas.microsoft.com/office/drawing/2014/main" id="{36A83B33-7468-57B0-25A2-4601FF7C93F6}"/>
              </a:ext>
            </a:extLst>
          </p:cNvPr>
          <p:cNvSpPr txBox="1"/>
          <p:nvPr/>
        </p:nvSpPr>
        <p:spPr>
          <a:xfrm>
            <a:off x="4275352" y="1976318"/>
            <a:ext cx="4604806" cy="923330"/>
          </a:xfrm>
          <a:prstGeom prst="rect">
            <a:avLst/>
          </a:prstGeom>
          <a:noFill/>
        </p:spPr>
        <p:txBody>
          <a:bodyPr wrap="square" rtlCol="0">
            <a:spAutoFit/>
          </a:bodyPr>
          <a:lstStyle/>
          <a:p>
            <a:r>
              <a:rPr kumimoji="1" lang="ja-JP" altLang="en-US" dirty="0"/>
              <a:t>入力構成：シングルエンド方式</a:t>
            </a:r>
            <a:endParaRPr kumimoji="1" lang="en-US" altLang="ja-JP" dirty="0"/>
          </a:p>
          <a:p>
            <a:r>
              <a:rPr lang="ja-JP" altLang="en-US" dirty="0"/>
              <a:t>チャンネル：</a:t>
            </a:r>
            <a:r>
              <a:rPr lang="en-US" altLang="ja-JP" dirty="0"/>
              <a:t>CH0</a:t>
            </a:r>
          </a:p>
          <a:p>
            <a:r>
              <a:rPr lang="ja-JP" altLang="en-US" dirty="0"/>
              <a:t>で</a:t>
            </a:r>
            <a:r>
              <a:rPr lang="en-US" altLang="ja-JP" dirty="0"/>
              <a:t>AD</a:t>
            </a:r>
            <a:r>
              <a:rPr lang="ja-JP" altLang="en-US" dirty="0"/>
              <a:t>変換して下さい！という信号を送る。</a:t>
            </a:r>
            <a:endParaRPr kumimoji="1" lang="en-US" altLang="ja-JP" dirty="0"/>
          </a:p>
        </p:txBody>
      </p:sp>
      <p:sp>
        <p:nvSpPr>
          <p:cNvPr id="50" name="テキスト ボックス 49">
            <a:extLst>
              <a:ext uri="{FF2B5EF4-FFF2-40B4-BE49-F238E27FC236}">
                <a16:creationId xmlns:a16="http://schemas.microsoft.com/office/drawing/2014/main" id="{AC4E962E-2EE5-AAD9-C4B0-3635C91484B3}"/>
              </a:ext>
            </a:extLst>
          </p:cNvPr>
          <p:cNvSpPr txBox="1"/>
          <p:nvPr/>
        </p:nvSpPr>
        <p:spPr>
          <a:xfrm>
            <a:off x="4088904" y="1635546"/>
            <a:ext cx="3672408" cy="369332"/>
          </a:xfrm>
          <a:prstGeom prst="rect">
            <a:avLst/>
          </a:prstGeom>
          <a:noFill/>
        </p:spPr>
        <p:txBody>
          <a:bodyPr wrap="square" rtlCol="0">
            <a:spAutoFit/>
          </a:bodyPr>
          <a:lstStyle/>
          <a:p>
            <a:r>
              <a:rPr kumimoji="1" lang="en-US" altLang="ja-JP" dirty="0"/>
              <a:t>Raspberry Pi</a:t>
            </a:r>
            <a:r>
              <a:rPr kumimoji="1" lang="ja-JP" altLang="en-US" dirty="0"/>
              <a:t>　⇒　</a:t>
            </a:r>
            <a:r>
              <a:rPr kumimoji="1" lang="en-US" altLang="ja-JP" dirty="0"/>
              <a:t>mcp3208</a:t>
            </a:r>
            <a:endParaRPr kumimoji="1" lang="ja-JP" altLang="en-US" dirty="0"/>
          </a:p>
        </p:txBody>
      </p:sp>
      <p:sp>
        <p:nvSpPr>
          <p:cNvPr id="3" name="テキスト ボックス 2">
            <a:extLst>
              <a:ext uri="{FF2B5EF4-FFF2-40B4-BE49-F238E27FC236}">
                <a16:creationId xmlns:a16="http://schemas.microsoft.com/office/drawing/2014/main" id="{658BD313-EDED-784C-FC2D-640A64CEC075}"/>
              </a:ext>
            </a:extLst>
          </p:cNvPr>
          <p:cNvSpPr txBox="1"/>
          <p:nvPr/>
        </p:nvSpPr>
        <p:spPr>
          <a:xfrm>
            <a:off x="308483" y="824636"/>
            <a:ext cx="6884431" cy="338554"/>
          </a:xfrm>
          <a:prstGeom prst="rect">
            <a:avLst/>
          </a:prstGeom>
          <a:noFill/>
        </p:spPr>
        <p:txBody>
          <a:bodyPr wrap="square" rtlCol="0">
            <a:spAutoFit/>
          </a:bodyPr>
          <a:lstStyle/>
          <a:p>
            <a:r>
              <a:rPr kumimoji="1" lang="en-US" altLang="ja-JP" sz="1600" dirty="0"/>
              <a:t>Raspberry Pi</a:t>
            </a:r>
            <a:r>
              <a:rPr lang="ja-JP" altLang="en-US" sz="1600" dirty="0"/>
              <a:t> </a:t>
            </a:r>
            <a:r>
              <a:rPr kumimoji="1" lang="ja-JP" altLang="en-US" sz="1600" dirty="0"/>
              <a:t>⇒ </a:t>
            </a:r>
            <a:r>
              <a:rPr kumimoji="1" lang="en-US" altLang="ja-JP" sz="1600" dirty="0"/>
              <a:t>mcp3208 </a:t>
            </a:r>
            <a:r>
              <a:rPr lang="ja-JP" altLang="en-US" sz="1600" dirty="0"/>
              <a:t>へ</a:t>
            </a:r>
            <a:r>
              <a:rPr lang="en-US" altLang="ja-JP" sz="1600" dirty="0"/>
              <a:t>AD</a:t>
            </a:r>
            <a:r>
              <a:rPr lang="ja-JP" altLang="en-US" sz="1600" dirty="0"/>
              <a:t>変換の方式とチャンネル</a:t>
            </a:r>
            <a:r>
              <a:rPr lang="en-US" altLang="ja-JP" sz="1600" dirty="0"/>
              <a:t>No.</a:t>
            </a:r>
            <a:r>
              <a:rPr lang="ja-JP" altLang="en-US" sz="1600" dirty="0"/>
              <a:t>を指定する。</a:t>
            </a:r>
            <a:endParaRPr kumimoji="1" lang="ja-JP" altLang="en-US" sz="1600" dirty="0"/>
          </a:p>
        </p:txBody>
      </p:sp>
    </p:spTree>
    <p:extLst>
      <p:ext uri="{BB962C8B-B14F-4D97-AF65-F5344CB8AC3E}">
        <p14:creationId xmlns:p14="http://schemas.microsoft.com/office/powerpoint/2010/main" val="31295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a:xfrm>
            <a:off x="262473" y="1"/>
            <a:ext cx="8362935" cy="684213"/>
          </a:xfrm>
        </p:spPr>
        <p:txBody>
          <a:bodyPr/>
          <a:lstStyle/>
          <a:p>
            <a:r>
              <a:rPr kumimoji="1" lang="en-US" altLang="ja-JP" sz="3200" dirty="0"/>
              <a:t>AD</a:t>
            </a:r>
            <a:r>
              <a:rPr kumimoji="1" lang="ja-JP" altLang="en-US" sz="3200" dirty="0"/>
              <a:t>変換器の仕様と動作説明</a:t>
            </a:r>
            <a:r>
              <a:rPr lang="ja-JP" altLang="en-US" sz="3200" dirty="0"/>
              <a:t>②</a:t>
            </a:r>
            <a:endParaRPr kumimoji="1" lang="ja-JP" altLang="en-US" sz="3200" dirty="0"/>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16</a:t>
            </a:fld>
            <a:endParaRPr lang="ja-JP" altLang="en-US" dirty="0">
              <a:solidFill>
                <a:schemeClr val="tx1"/>
              </a:solidFill>
            </a:endParaRPr>
          </a:p>
        </p:txBody>
      </p:sp>
      <p:sp>
        <p:nvSpPr>
          <p:cNvPr id="27" name="テキスト ボックス 26">
            <a:extLst>
              <a:ext uri="{FF2B5EF4-FFF2-40B4-BE49-F238E27FC236}">
                <a16:creationId xmlns:a16="http://schemas.microsoft.com/office/drawing/2014/main" id="{D297B4FD-C87A-4ABF-A756-37456EAA2C73}"/>
              </a:ext>
            </a:extLst>
          </p:cNvPr>
          <p:cNvSpPr txBox="1"/>
          <p:nvPr/>
        </p:nvSpPr>
        <p:spPr>
          <a:xfrm>
            <a:off x="270619" y="1052736"/>
            <a:ext cx="9451442" cy="1323439"/>
          </a:xfrm>
          <a:prstGeom prst="rect">
            <a:avLst/>
          </a:prstGeom>
          <a:noFill/>
        </p:spPr>
        <p:txBody>
          <a:bodyPr wrap="square" rtlCol="0">
            <a:spAutoFit/>
          </a:bodyPr>
          <a:lstStyle/>
          <a:p>
            <a:r>
              <a:rPr lang="ja-JP" altLang="en-US" sz="1600" dirty="0"/>
              <a:t>④</a:t>
            </a:r>
            <a:r>
              <a:rPr lang="en-US" altLang="ja-JP" sz="1600" dirty="0"/>
              <a:t>AD</a:t>
            </a:r>
            <a:r>
              <a:rPr lang="ja-JP" altLang="en-US" sz="1600" dirty="0"/>
              <a:t>変換器は、</a:t>
            </a:r>
            <a:r>
              <a:rPr lang="en-US" altLang="ja-JP" sz="1600" b="1" dirty="0">
                <a:solidFill>
                  <a:srgbClr val="00B0F0"/>
                </a:solidFill>
              </a:rPr>
              <a:t>MISO</a:t>
            </a:r>
            <a:r>
              <a:rPr lang="ja-JP" altLang="en-US" sz="1600" b="1" dirty="0">
                <a:solidFill>
                  <a:srgbClr val="0000FF"/>
                </a:solidFill>
              </a:rPr>
              <a:t> </a:t>
            </a:r>
            <a:r>
              <a:rPr lang="ja-JP" altLang="en-US" sz="1600" dirty="0"/>
              <a:t>を使い</a:t>
            </a:r>
            <a:r>
              <a:rPr lang="en-US" altLang="ja-JP" sz="1600" dirty="0"/>
              <a:t>AD</a:t>
            </a:r>
            <a:r>
              <a:rPr lang="ja-JP" altLang="en-US" sz="1600" dirty="0"/>
              <a:t>変換したデータを</a:t>
            </a:r>
            <a:r>
              <a:rPr lang="en-US" altLang="ja-JP" sz="1600" dirty="0"/>
              <a:t>Raspberry</a:t>
            </a:r>
            <a:r>
              <a:rPr lang="ja-JP" altLang="en-US" sz="1600" dirty="0"/>
              <a:t> </a:t>
            </a:r>
            <a:r>
              <a:rPr lang="en-US" altLang="ja-JP" sz="1600" dirty="0"/>
              <a:t>Pi</a:t>
            </a:r>
            <a:r>
              <a:rPr lang="ja-JP" altLang="en-US" sz="1600" dirty="0"/>
              <a:t>に送信する。</a:t>
            </a:r>
            <a:endParaRPr lang="en-US" altLang="ja-JP" sz="1600" dirty="0"/>
          </a:p>
          <a:p>
            <a:r>
              <a:rPr lang="ja-JP" altLang="en-US" sz="1600" dirty="0"/>
              <a:t>　  「</a:t>
            </a:r>
            <a:r>
              <a:rPr lang="ja-JP" altLang="en-US" sz="1600" dirty="0">
                <a:solidFill>
                  <a:srgbClr val="00B050"/>
                </a:solidFill>
              </a:rPr>
              <a:t>ヌルビット（無効ビット）</a:t>
            </a:r>
            <a:r>
              <a:rPr lang="ja-JP" altLang="en-US" sz="1600" dirty="0"/>
              <a:t>」に続き、</a:t>
            </a:r>
            <a:r>
              <a:rPr lang="en-US" altLang="ja-JP" sz="1600" dirty="0">
                <a:solidFill>
                  <a:srgbClr val="00B050"/>
                </a:solidFill>
              </a:rPr>
              <a:t>B11</a:t>
            </a:r>
            <a:r>
              <a:rPr lang="ja-JP" altLang="en-US" sz="1600" dirty="0">
                <a:solidFill>
                  <a:srgbClr val="00B050"/>
                </a:solidFill>
              </a:rPr>
              <a:t>～</a:t>
            </a:r>
            <a:r>
              <a:rPr lang="en-US" altLang="ja-JP" sz="1600" dirty="0">
                <a:solidFill>
                  <a:srgbClr val="00B050"/>
                </a:solidFill>
              </a:rPr>
              <a:t>B0</a:t>
            </a:r>
            <a:r>
              <a:rPr lang="ja-JP" altLang="en-US" sz="1600" dirty="0">
                <a:solidFill>
                  <a:srgbClr val="00B050"/>
                </a:solidFill>
              </a:rPr>
              <a:t>の</a:t>
            </a:r>
            <a:r>
              <a:rPr lang="en-US" altLang="ja-JP" sz="1600" dirty="0">
                <a:solidFill>
                  <a:srgbClr val="00B050"/>
                </a:solidFill>
              </a:rPr>
              <a:t>12</a:t>
            </a:r>
            <a:r>
              <a:rPr lang="ja-JP" altLang="en-US" sz="1600" dirty="0">
                <a:solidFill>
                  <a:srgbClr val="00B050"/>
                </a:solidFill>
              </a:rPr>
              <a:t>ビットのデータ</a:t>
            </a:r>
            <a:r>
              <a:rPr lang="ja-JP" altLang="en-US" sz="1600" dirty="0"/>
              <a:t>を、</a:t>
            </a:r>
            <a:r>
              <a:rPr lang="en-US" altLang="ja-JP" sz="1600" dirty="0"/>
              <a:t>MSB</a:t>
            </a:r>
            <a:r>
              <a:rPr lang="ja-JP" altLang="en-US" sz="1600" dirty="0"/>
              <a:t>（最上位ビット）の</a:t>
            </a:r>
            <a:r>
              <a:rPr lang="en-US" altLang="ja-JP" sz="1600" dirty="0"/>
              <a:t>B11</a:t>
            </a:r>
            <a:r>
              <a:rPr lang="ja-JP" altLang="en-US" sz="1600" dirty="0"/>
              <a:t>から</a:t>
            </a:r>
            <a:r>
              <a:rPr lang="ja-JP" altLang="en-US" sz="1600" dirty="0">
                <a:solidFill>
                  <a:srgbClr val="00B0F0"/>
                </a:solidFill>
              </a:rPr>
              <a:t>クロックの立下り</a:t>
            </a:r>
            <a:r>
              <a:rPr lang="ja-JP" altLang="en-US" sz="1600" dirty="0"/>
              <a:t>に同期して「</a:t>
            </a:r>
            <a:r>
              <a:rPr lang="en-US" altLang="ja-JP" sz="1600" dirty="0"/>
              <a:t>High</a:t>
            </a:r>
            <a:r>
              <a:rPr lang="ja-JP" altLang="en-US" sz="1600" dirty="0"/>
              <a:t>」</a:t>
            </a:r>
            <a:r>
              <a:rPr lang="en-US" altLang="ja-JP" sz="1600" dirty="0"/>
              <a:t> or </a:t>
            </a:r>
            <a:r>
              <a:rPr lang="ja-JP" altLang="en-US" sz="1600" dirty="0"/>
              <a:t>「</a:t>
            </a:r>
            <a:r>
              <a:rPr lang="en-US" altLang="ja-JP" sz="1600" dirty="0"/>
              <a:t>Low</a:t>
            </a:r>
            <a:r>
              <a:rPr lang="ja-JP" altLang="en-US" sz="1600" dirty="0"/>
              <a:t>」の信号を出力する。</a:t>
            </a:r>
            <a:endParaRPr lang="en-US" altLang="ja-JP" sz="1600" dirty="0"/>
          </a:p>
          <a:p>
            <a:endParaRPr lang="en-US" altLang="ja-JP" sz="1600" dirty="0"/>
          </a:p>
          <a:p>
            <a:r>
              <a:rPr lang="ja-JP" altLang="en-US" sz="1600" dirty="0"/>
              <a:t>⑤</a:t>
            </a:r>
            <a:r>
              <a:rPr lang="en-US" altLang="ja-JP" sz="1600" dirty="0"/>
              <a:t>Raspberry Pi</a:t>
            </a:r>
            <a:r>
              <a:rPr lang="ja-JP" altLang="en-US" sz="1600" dirty="0"/>
              <a:t> で</a:t>
            </a:r>
            <a:r>
              <a:rPr lang="en-US" altLang="ja-JP" sz="1600" dirty="0"/>
              <a:t>MISO</a:t>
            </a:r>
            <a:r>
              <a:rPr lang="ja-JP" altLang="en-US" sz="1600" dirty="0"/>
              <a:t>は</a:t>
            </a:r>
            <a:r>
              <a:rPr lang="ja-JP" altLang="en-US" sz="1600" dirty="0">
                <a:solidFill>
                  <a:srgbClr val="00B0F0"/>
                </a:solidFill>
              </a:rPr>
              <a:t>入力設定</a:t>
            </a:r>
            <a:r>
              <a:rPr lang="ja-JP" altLang="en-US" sz="1600" dirty="0"/>
              <a:t>なので</a:t>
            </a:r>
            <a:r>
              <a:rPr lang="en-US" altLang="ja-JP" sz="1600" dirty="0"/>
              <a:t>AD</a:t>
            </a:r>
            <a:r>
              <a:rPr lang="ja-JP" altLang="en-US" sz="1600" dirty="0"/>
              <a:t>変換器から出力された「</a:t>
            </a:r>
            <a:r>
              <a:rPr lang="en-US" altLang="ja-JP" sz="1600" dirty="0"/>
              <a:t>High</a:t>
            </a:r>
            <a:r>
              <a:rPr lang="ja-JP" altLang="en-US" sz="1600" dirty="0"/>
              <a:t>」</a:t>
            </a:r>
            <a:r>
              <a:rPr lang="en-US" altLang="ja-JP" sz="1600" dirty="0"/>
              <a:t> or </a:t>
            </a:r>
            <a:r>
              <a:rPr lang="ja-JP" altLang="en-US" sz="1600" dirty="0"/>
              <a:t>「</a:t>
            </a:r>
            <a:r>
              <a:rPr lang="en-US" altLang="ja-JP" sz="1600" dirty="0"/>
              <a:t>Low</a:t>
            </a:r>
            <a:r>
              <a:rPr lang="ja-JP" altLang="en-US" sz="1600" dirty="0"/>
              <a:t>」を受信する。</a:t>
            </a:r>
            <a:endParaRPr kumimoji="1" lang="ja-JP" altLang="en-US" sz="1600" dirty="0"/>
          </a:p>
        </p:txBody>
      </p:sp>
      <p:grpSp>
        <p:nvGrpSpPr>
          <p:cNvPr id="16" name="グループ化 15">
            <a:extLst>
              <a:ext uri="{FF2B5EF4-FFF2-40B4-BE49-F238E27FC236}">
                <a16:creationId xmlns:a16="http://schemas.microsoft.com/office/drawing/2014/main" id="{7BEF37AC-C0BB-B9AC-FEA7-A33972BD855B}"/>
              </a:ext>
            </a:extLst>
          </p:cNvPr>
          <p:cNvGrpSpPr/>
          <p:nvPr/>
        </p:nvGrpSpPr>
        <p:grpSpPr>
          <a:xfrm>
            <a:off x="452499" y="2924944"/>
            <a:ext cx="9001002" cy="2690585"/>
            <a:chOff x="452499" y="2636912"/>
            <a:chExt cx="9001002" cy="2690585"/>
          </a:xfrm>
        </p:grpSpPr>
        <p:grpSp>
          <p:nvGrpSpPr>
            <p:cNvPr id="8" name="グループ化 7">
              <a:extLst>
                <a:ext uri="{FF2B5EF4-FFF2-40B4-BE49-F238E27FC236}">
                  <a16:creationId xmlns:a16="http://schemas.microsoft.com/office/drawing/2014/main" id="{0A9154FF-1C3A-103C-84A6-865619E43D98}"/>
                </a:ext>
              </a:extLst>
            </p:cNvPr>
            <p:cNvGrpSpPr/>
            <p:nvPr/>
          </p:nvGrpSpPr>
          <p:grpSpPr>
            <a:xfrm>
              <a:off x="452499" y="2636912"/>
              <a:ext cx="9001002" cy="2690585"/>
              <a:chOff x="3429382" y="3912921"/>
              <a:chExt cx="6348156" cy="1846623"/>
            </a:xfrm>
          </p:grpSpPr>
          <p:pic>
            <p:nvPicPr>
              <p:cNvPr id="7" name="図 6">
                <a:extLst>
                  <a:ext uri="{FF2B5EF4-FFF2-40B4-BE49-F238E27FC236}">
                    <a16:creationId xmlns:a16="http://schemas.microsoft.com/office/drawing/2014/main" id="{3A5BA0E9-67E2-40CC-938B-07CC2D873BAF}"/>
                  </a:ext>
                </a:extLst>
              </p:cNvPr>
              <p:cNvPicPr>
                <a:picLocks noChangeAspect="1"/>
              </p:cNvPicPr>
              <p:nvPr/>
            </p:nvPicPr>
            <p:blipFill>
              <a:blip r:embed="rId2" cstate="print"/>
              <a:stretch>
                <a:fillRect/>
              </a:stretch>
            </p:blipFill>
            <p:spPr>
              <a:xfrm>
                <a:off x="3429382" y="3912921"/>
                <a:ext cx="6348156" cy="1841606"/>
              </a:xfrm>
              <a:prstGeom prst="rect">
                <a:avLst/>
              </a:prstGeom>
            </p:spPr>
          </p:pic>
          <p:cxnSp>
            <p:nvCxnSpPr>
              <p:cNvPr id="21" name="直線コネクタ 20">
                <a:extLst>
                  <a:ext uri="{FF2B5EF4-FFF2-40B4-BE49-F238E27FC236}">
                    <a16:creationId xmlns:a16="http://schemas.microsoft.com/office/drawing/2014/main" id="{379CC142-8002-4EC3-BF37-538A60A4E87E}"/>
                  </a:ext>
                </a:extLst>
              </p:cNvPr>
              <p:cNvCxnSpPr>
                <a:cxnSpLocks/>
              </p:cNvCxnSpPr>
              <p:nvPr/>
            </p:nvCxnSpPr>
            <p:spPr>
              <a:xfrm>
                <a:off x="3446527" y="5759544"/>
                <a:ext cx="6302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正方形/長方形 8">
              <a:extLst>
                <a:ext uri="{FF2B5EF4-FFF2-40B4-BE49-F238E27FC236}">
                  <a16:creationId xmlns:a16="http://schemas.microsoft.com/office/drawing/2014/main" id="{0F3D90A6-DFD3-C233-67CF-3438B88EC299}"/>
                </a:ext>
              </a:extLst>
            </p:cNvPr>
            <p:cNvSpPr/>
            <p:nvPr/>
          </p:nvSpPr>
          <p:spPr>
            <a:xfrm>
              <a:off x="4808984" y="4772786"/>
              <a:ext cx="3941316" cy="50301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753D074-9654-1ACC-04A8-F06A8E0062D8}"/>
                </a:ext>
              </a:extLst>
            </p:cNvPr>
            <p:cNvSpPr/>
            <p:nvPr/>
          </p:nvSpPr>
          <p:spPr>
            <a:xfrm>
              <a:off x="672171" y="4941168"/>
              <a:ext cx="483529" cy="286987"/>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EA456E8C-5052-C486-04EA-E6C7852B2B10}"/>
                </a:ext>
              </a:extLst>
            </p:cNvPr>
            <p:cNvSpPr/>
            <p:nvPr/>
          </p:nvSpPr>
          <p:spPr>
            <a:xfrm>
              <a:off x="464219" y="4854850"/>
              <a:ext cx="739055" cy="374540"/>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B0F0"/>
                  </a:solidFill>
                </a:rPr>
                <a:t>MISO</a:t>
              </a:r>
              <a:endParaRPr kumimoji="1" lang="ja-JP" altLang="en-US" sz="1600" dirty="0">
                <a:solidFill>
                  <a:srgbClr val="00B0F0"/>
                </a:solidFill>
              </a:endParaRPr>
            </a:p>
          </p:txBody>
        </p:sp>
        <p:sp>
          <p:nvSpPr>
            <p:cNvPr id="14" name="正方形/長方形 13">
              <a:extLst>
                <a:ext uri="{FF2B5EF4-FFF2-40B4-BE49-F238E27FC236}">
                  <a16:creationId xmlns:a16="http://schemas.microsoft.com/office/drawing/2014/main" id="{EEA5E81E-D247-81A8-2B10-7920C0C7B0CA}"/>
                </a:ext>
              </a:extLst>
            </p:cNvPr>
            <p:cNvSpPr/>
            <p:nvPr/>
          </p:nvSpPr>
          <p:spPr>
            <a:xfrm>
              <a:off x="464218" y="4289385"/>
              <a:ext cx="739055" cy="37454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MOSI</a:t>
              </a:r>
              <a:endParaRPr kumimoji="1" lang="ja-JP" altLang="en-US" sz="1600" dirty="0">
                <a:solidFill>
                  <a:srgbClr val="FF0000"/>
                </a:solidFill>
              </a:endParaRPr>
            </a:p>
          </p:txBody>
        </p:sp>
      </p:grpSp>
    </p:spTree>
    <p:extLst>
      <p:ext uri="{BB962C8B-B14F-4D97-AF65-F5344CB8AC3E}">
        <p14:creationId xmlns:p14="http://schemas.microsoft.com/office/powerpoint/2010/main" val="93857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a:extLst>
              <a:ext uri="{FF2B5EF4-FFF2-40B4-BE49-F238E27FC236}">
                <a16:creationId xmlns:a16="http://schemas.microsoft.com/office/drawing/2014/main" id="{445FAE53-FF22-4416-B2F9-A4825B322B4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40632" y="3636011"/>
            <a:ext cx="7958435" cy="3033349"/>
          </a:xfrm>
          <a:prstGeom prst="rect">
            <a:avLst/>
          </a:prstGeom>
        </p:spPr>
      </p:pic>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p:txBody>
          <a:bodyPr/>
          <a:lstStyle/>
          <a:p>
            <a:r>
              <a:rPr kumimoji="1" lang="en-US" altLang="ja-JP" dirty="0"/>
              <a:t>AD</a:t>
            </a:r>
            <a:r>
              <a:rPr kumimoji="1" lang="ja-JP" altLang="en-US" dirty="0"/>
              <a:t>変換器の実動作波形</a:t>
            </a:r>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17</a:t>
            </a:fld>
            <a:endParaRPr lang="ja-JP" altLang="en-US" dirty="0">
              <a:solidFill>
                <a:schemeClr val="tx1"/>
              </a:solidFill>
            </a:endParaRPr>
          </a:p>
        </p:txBody>
      </p:sp>
      <p:grpSp>
        <p:nvGrpSpPr>
          <p:cNvPr id="17" name="グループ化 16">
            <a:extLst>
              <a:ext uri="{FF2B5EF4-FFF2-40B4-BE49-F238E27FC236}">
                <a16:creationId xmlns:a16="http://schemas.microsoft.com/office/drawing/2014/main" id="{2629E770-75D0-8128-14EF-A22200C38694}"/>
              </a:ext>
            </a:extLst>
          </p:cNvPr>
          <p:cNvGrpSpPr/>
          <p:nvPr/>
        </p:nvGrpSpPr>
        <p:grpSpPr>
          <a:xfrm>
            <a:off x="712715" y="4116556"/>
            <a:ext cx="1000742" cy="2186864"/>
            <a:chOff x="1489996" y="3972009"/>
            <a:chExt cx="1000742" cy="2186864"/>
          </a:xfrm>
        </p:grpSpPr>
        <p:sp>
          <p:nvSpPr>
            <p:cNvPr id="9" name="テキスト ボックス 8">
              <a:extLst>
                <a:ext uri="{FF2B5EF4-FFF2-40B4-BE49-F238E27FC236}">
                  <a16:creationId xmlns:a16="http://schemas.microsoft.com/office/drawing/2014/main" id="{4C2D5CEA-2071-44A9-BB4E-E794B8FAB420}"/>
                </a:ext>
              </a:extLst>
            </p:cNvPr>
            <p:cNvSpPr txBox="1"/>
            <p:nvPr/>
          </p:nvSpPr>
          <p:spPr>
            <a:xfrm>
              <a:off x="1635611" y="3972009"/>
              <a:ext cx="711960" cy="307777"/>
            </a:xfrm>
            <a:prstGeom prst="rect">
              <a:avLst/>
            </a:prstGeom>
            <a:noFill/>
          </p:spPr>
          <p:txBody>
            <a:bodyPr wrap="square" rtlCol="0">
              <a:spAutoFit/>
            </a:bodyPr>
            <a:lstStyle/>
            <a:p>
              <a:pPr algn="r"/>
              <a:r>
                <a:rPr lang="en-US" altLang="ja-JP" sz="1400" dirty="0"/>
                <a:t>CS</a:t>
              </a:r>
              <a:endParaRPr kumimoji="1" lang="ja-JP" altLang="en-US" sz="1400" dirty="0"/>
            </a:p>
          </p:txBody>
        </p:sp>
        <p:sp>
          <p:nvSpPr>
            <p:cNvPr id="10" name="テキスト ボックス 9">
              <a:extLst>
                <a:ext uri="{FF2B5EF4-FFF2-40B4-BE49-F238E27FC236}">
                  <a16:creationId xmlns:a16="http://schemas.microsoft.com/office/drawing/2014/main" id="{1B416BF9-70DD-44FA-8F1E-CD3A520F1016}"/>
                </a:ext>
              </a:extLst>
            </p:cNvPr>
            <p:cNvSpPr txBox="1"/>
            <p:nvPr/>
          </p:nvSpPr>
          <p:spPr>
            <a:xfrm>
              <a:off x="1731222" y="4653973"/>
              <a:ext cx="759516" cy="307777"/>
            </a:xfrm>
            <a:prstGeom prst="rect">
              <a:avLst/>
            </a:prstGeom>
            <a:noFill/>
          </p:spPr>
          <p:txBody>
            <a:bodyPr wrap="square" rtlCol="0">
              <a:spAutoFit/>
            </a:bodyPr>
            <a:lstStyle/>
            <a:p>
              <a:pPr algn="ctr"/>
              <a:r>
                <a:rPr lang="en-US" altLang="ja-JP" sz="1400" dirty="0"/>
                <a:t>SCLK</a:t>
              </a:r>
              <a:endParaRPr kumimoji="1" lang="ja-JP" altLang="en-US" sz="1400" dirty="0"/>
            </a:p>
          </p:txBody>
        </p:sp>
        <p:sp>
          <p:nvSpPr>
            <p:cNvPr id="11" name="テキスト ボックス 10">
              <a:extLst>
                <a:ext uri="{FF2B5EF4-FFF2-40B4-BE49-F238E27FC236}">
                  <a16:creationId xmlns:a16="http://schemas.microsoft.com/office/drawing/2014/main" id="{87DB8C0C-EA18-4BBF-AA31-10614791E5DC}"/>
                </a:ext>
              </a:extLst>
            </p:cNvPr>
            <p:cNvSpPr txBox="1"/>
            <p:nvPr/>
          </p:nvSpPr>
          <p:spPr>
            <a:xfrm>
              <a:off x="1489996" y="5272139"/>
              <a:ext cx="909379" cy="307777"/>
            </a:xfrm>
            <a:prstGeom prst="rect">
              <a:avLst/>
            </a:prstGeom>
            <a:noFill/>
          </p:spPr>
          <p:txBody>
            <a:bodyPr wrap="square" rtlCol="0">
              <a:spAutoFit/>
            </a:bodyPr>
            <a:lstStyle/>
            <a:p>
              <a:pPr algn="r"/>
              <a:r>
                <a:rPr lang="en-US" altLang="ja-JP" sz="1400" dirty="0">
                  <a:solidFill>
                    <a:srgbClr val="FF0000"/>
                  </a:solidFill>
                </a:rPr>
                <a:t>MOSI</a:t>
              </a:r>
            </a:p>
          </p:txBody>
        </p:sp>
        <p:sp>
          <p:nvSpPr>
            <p:cNvPr id="12" name="テキスト ボックス 11">
              <a:extLst>
                <a:ext uri="{FF2B5EF4-FFF2-40B4-BE49-F238E27FC236}">
                  <a16:creationId xmlns:a16="http://schemas.microsoft.com/office/drawing/2014/main" id="{8B1AAD7F-C02E-4970-8BD6-30AE533A899F}"/>
                </a:ext>
              </a:extLst>
            </p:cNvPr>
            <p:cNvSpPr txBox="1"/>
            <p:nvPr/>
          </p:nvSpPr>
          <p:spPr>
            <a:xfrm>
              <a:off x="1500698" y="5851096"/>
              <a:ext cx="909379" cy="307777"/>
            </a:xfrm>
            <a:prstGeom prst="rect">
              <a:avLst/>
            </a:prstGeom>
            <a:noFill/>
          </p:spPr>
          <p:txBody>
            <a:bodyPr wrap="square" rtlCol="0">
              <a:spAutoFit/>
            </a:bodyPr>
            <a:lstStyle/>
            <a:p>
              <a:pPr algn="r"/>
              <a:r>
                <a:rPr lang="en-US" altLang="ja-JP" sz="1400" dirty="0">
                  <a:solidFill>
                    <a:srgbClr val="00B0F0"/>
                  </a:solidFill>
                </a:rPr>
                <a:t>MISO</a:t>
              </a:r>
              <a:r>
                <a:rPr lang="ja-JP" altLang="en-US" sz="1400" dirty="0">
                  <a:solidFill>
                    <a:srgbClr val="00B0F0"/>
                  </a:solidFill>
                </a:rPr>
                <a:t> </a:t>
              </a:r>
              <a:endParaRPr lang="en-US" altLang="ja-JP" sz="1400" dirty="0">
                <a:solidFill>
                  <a:srgbClr val="00B0F0"/>
                </a:solidFill>
              </a:endParaRPr>
            </a:p>
          </p:txBody>
        </p:sp>
      </p:grpSp>
      <p:sp>
        <p:nvSpPr>
          <p:cNvPr id="30" name="テキスト ボックス 29">
            <a:extLst>
              <a:ext uri="{FF2B5EF4-FFF2-40B4-BE49-F238E27FC236}">
                <a16:creationId xmlns:a16="http://schemas.microsoft.com/office/drawing/2014/main" id="{067CE84D-0237-4351-B115-62CA56276857}"/>
              </a:ext>
            </a:extLst>
          </p:cNvPr>
          <p:cNvSpPr txBox="1"/>
          <p:nvPr/>
        </p:nvSpPr>
        <p:spPr>
          <a:xfrm>
            <a:off x="3660062" y="5261782"/>
            <a:ext cx="1433621" cy="261610"/>
          </a:xfrm>
          <a:prstGeom prst="rect">
            <a:avLst/>
          </a:prstGeom>
          <a:noFill/>
        </p:spPr>
        <p:txBody>
          <a:bodyPr wrap="square" rtlCol="0">
            <a:spAutoFit/>
          </a:bodyPr>
          <a:lstStyle/>
          <a:p>
            <a:r>
              <a:rPr lang="en-US" altLang="ja-JP" sz="1100" b="1" dirty="0">
                <a:solidFill>
                  <a:srgbClr val="FF00FF"/>
                </a:solidFill>
              </a:rPr>
              <a:t>1</a:t>
            </a:r>
            <a:r>
              <a:rPr lang="ja-JP" altLang="en-US" sz="1100" b="1" dirty="0">
                <a:solidFill>
                  <a:srgbClr val="FF00FF"/>
                </a:solidFill>
              </a:rPr>
              <a:t>　  </a:t>
            </a:r>
            <a:r>
              <a:rPr lang="en-US" altLang="ja-JP" sz="1100" b="1" dirty="0">
                <a:solidFill>
                  <a:srgbClr val="FF00FF"/>
                </a:solidFill>
              </a:rPr>
              <a:t>1       0</a:t>
            </a:r>
            <a:r>
              <a:rPr lang="ja-JP" altLang="en-US" sz="1100" b="1" dirty="0">
                <a:solidFill>
                  <a:srgbClr val="FF00FF"/>
                </a:solidFill>
              </a:rPr>
              <a:t>　 </a:t>
            </a:r>
            <a:r>
              <a:rPr lang="en-US" altLang="ja-JP" sz="1100" b="1" dirty="0">
                <a:solidFill>
                  <a:srgbClr val="FF00FF"/>
                </a:solidFill>
              </a:rPr>
              <a:t>0</a:t>
            </a:r>
            <a:r>
              <a:rPr lang="ja-JP" altLang="en-US" sz="1100" b="1" dirty="0">
                <a:solidFill>
                  <a:srgbClr val="FF00FF"/>
                </a:solidFill>
              </a:rPr>
              <a:t>　 </a:t>
            </a:r>
            <a:r>
              <a:rPr lang="en-US" altLang="ja-JP" sz="1100" b="1" dirty="0">
                <a:solidFill>
                  <a:srgbClr val="FF00FF"/>
                </a:solidFill>
              </a:rPr>
              <a:t>0</a:t>
            </a:r>
            <a:endParaRPr kumimoji="1" lang="ja-JP" altLang="en-US" sz="1100" b="1" dirty="0">
              <a:solidFill>
                <a:srgbClr val="FF00FF"/>
              </a:solidFill>
            </a:endParaRPr>
          </a:p>
        </p:txBody>
      </p:sp>
      <p:sp>
        <p:nvSpPr>
          <p:cNvPr id="31" name="四角形: 角を丸くする 30">
            <a:extLst>
              <a:ext uri="{FF2B5EF4-FFF2-40B4-BE49-F238E27FC236}">
                <a16:creationId xmlns:a16="http://schemas.microsoft.com/office/drawing/2014/main" id="{AE52F7BD-5937-419F-8245-B402CBBB5B1F}"/>
              </a:ext>
            </a:extLst>
          </p:cNvPr>
          <p:cNvSpPr/>
          <p:nvPr/>
        </p:nvSpPr>
        <p:spPr>
          <a:xfrm>
            <a:off x="3437501" y="5002587"/>
            <a:ext cx="1515498" cy="745909"/>
          </a:xfrm>
          <a:prstGeom prst="roundRect">
            <a:avLst/>
          </a:prstGeom>
          <a:noFill/>
          <a:ln w="1270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4B68DB9C-1AFD-45F0-874D-1C660608A460}"/>
              </a:ext>
            </a:extLst>
          </p:cNvPr>
          <p:cNvSpPr txBox="1"/>
          <p:nvPr/>
        </p:nvSpPr>
        <p:spPr>
          <a:xfrm>
            <a:off x="3602978" y="4285465"/>
            <a:ext cx="5238455" cy="261610"/>
          </a:xfrm>
          <a:prstGeom prst="rect">
            <a:avLst/>
          </a:prstGeom>
          <a:noFill/>
        </p:spPr>
        <p:txBody>
          <a:bodyPr wrap="square" rtlCol="0">
            <a:spAutoFit/>
          </a:bodyPr>
          <a:lstStyle/>
          <a:p>
            <a:r>
              <a:rPr lang="en-US" altLang="ja-JP" sz="1100" b="1" dirty="0">
                <a:solidFill>
                  <a:schemeClr val="accent5"/>
                </a:solidFill>
              </a:rPr>
              <a:t>1       2    3    4    5       6   7       8     9    10  11   12   13   14   15  16   17   18</a:t>
            </a:r>
            <a:endParaRPr kumimoji="1" lang="ja-JP" altLang="en-US" sz="1100" b="1" dirty="0">
              <a:solidFill>
                <a:schemeClr val="accent5"/>
              </a:solidFill>
            </a:endParaRPr>
          </a:p>
        </p:txBody>
      </p:sp>
      <p:sp>
        <p:nvSpPr>
          <p:cNvPr id="41" name="テキスト ボックス 40">
            <a:extLst>
              <a:ext uri="{FF2B5EF4-FFF2-40B4-BE49-F238E27FC236}">
                <a16:creationId xmlns:a16="http://schemas.microsoft.com/office/drawing/2014/main" id="{EE569BDA-B722-41EE-92E6-478E4787C155}"/>
              </a:ext>
            </a:extLst>
          </p:cNvPr>
          <p:cNvSpPr txBox="1"/>
          <p:nvPr/>
        </p:nvSpPr>
        <p:spPr>
          <a:xfrm>
            <a:off x="5313039" y="5759677"/>
            <a:ext cx="3332861" cy="261610"/>
          </a:xfrm>
          <a:prstGeom prst="rect">
            <a:avLst/>
          </a:prstGeom>
          <a:noFill/>
        </p:spPr>
        <p:txBody>
          <a:bodyPr wrap="square" rtlCol="0">
            <a:spAutoFit/>
          </a:bodyPr>
          <a:lstStyle/>
          <a:p>
            <a:r>
              <a:rPr lang="en-US" altLang="ja-JP" sz="1100" b="1" dirty="0">
                <a:solidFill>
                  <a:srgbClr val="00B050"/>
                </a:solidFill>
              </a:rPr>
              <a:t>D11  </a:t>
            </a:r>
            <a:r>
              <a:rPr lang="ja-JP" altLang="en-US" sz="1100" b="1" dirty="0">
                <a:solidFill>
                  <a:srgbClr val="00B050"/>
                </a:solidFill>
              </a:rPr>
              <a:t>・　・　・　　　　　　　　　　　　　　　　　　　　　　</a:t>
            </a:r>
            <a:r>
              <a:rPr lang="en-US" altLang="ja-JP" sz="1100" b="1" dirty="0">
                <a:solidFill>
                  <a:srgbClr val="00B050"/>
                </a:solidFill>
              </a:rPr>
              <a:t>D0</a:t>
            </a:r>
            <a:endParaRPr kumimoji="1" lang="ja-JP" altLang="en-US" sz="1100" b="1" dirty="0">
              <a:solidFill>
                <a:srgbClr val="00B050"/>
              </a:solidFill>
            </a:endParaRPr>
          </a:p>
        </p:txBody>
      </p:sp>
      <p:grpSp>
        <p:nvGrpSpPr>
          <p:cNvPr id="3" name="グループ化 2">
            <a:extLst>
              <a:ext uri="{FF2B5EF4-FFF2-40B4-BE49-F238E27FC236}">
                <a16:creationId xmlns:a16="http://schemas.microsoft.com/office/drawing/2014/main" id="{33B5B617-1D4F-BCBB-02E1-A6AE3360B4FE}"/>
              </a:ext>
            </a:extLst>
          </p:cNvPr>
          <p:cNvGrpSpPr/>
          <p:nvPr/>
        </p:nvGrpSpPr>
        <p:grpSpPr>
          <a:xfrm>
            <a:off x="715337" y="899167"/>
            <a:ext cx="8919486" cy="2281331"/>
            <a:chOff x="3446527" y="1057766"/>
            <a:chExt cx="6348156" cy="1605434"/>
          </a:xfrm>
        </p:grpSpPr>
        <p:pic>
          <p:nvPicPr>
            <p:cNvPr id="27" name="図 26">
              <a:extLst>
                <a:ext uri="{FF2B5EF4-FFF2-40B4-BE49-F238E27FC236}">
                  <a16:creationId xmlns:a16="http://schemas.microsoft.com/office/drawing/2014/main" id="{85F655F5-C976-4D37-AA70-6C591E705A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46527" y="1057766"/>
              <a:ext cx="6348156" cy="1605434"/>
            </a:xfrm>
            <a:prstGeom prst="rect">
              <a:avLst/>
            </a:prstGeom>
          </p:spPr>
        </p:pic>
        <p:sp>
          <p:nvSpPr>
            <p:cNvPr id="36" name="テキスト ボックス 35">
              <a:extLst>
                <a:ext uri="{FF2B5EF4-FFF2-40B4-BE49-F238E27FC236}">
                  <a16:creationId xmlns:a16="http://schemas.microsoft.com/office/drawing/2014/main" id="{69E1C387-3D7A-4BA6-BA14-6BBEDF4C5741}"/>
                </a:ext>
              </a:extLst>
            </p:cNvPr>
            <p:cNvSpPr txBox="1"/>
            <p:nvPr/>
          </p:nvSpPr>
          <p:spPr>
            <a:xfrm>
              <a:off x="5234933" y="2162803"/>
              <a:ext cx="1227613" cy="157810"/>
            </a:xfrm>
            <a:prstGeom prst="rect">
              <a:avLst/>
            </a:prstGeom>
            <a:noFill/>
          </p:spPr>
          <p:txBody>
            <a:bodyPr wrap="square" rtlCol="0">
              <a:noAutofit/>
            </a:bodyPr>
            <a:lstStyle/>
            <a:p>
              <a:r>
                <a:rPr lang="en-US" altLang="ja-JP" sz="1100" b="1" dirty="0">
                  <a:solidFill>
                    <a:srgbClr val="FF0000"/>
                  </a:solidFill>
                </a:rPr>
                <a:t>1 </a:t>
              </a:r>
              <a:r>
                <a:rPr lang="ja-JP" altLang="en-US" sz="1100" b="1" dirty="0">
                  <a:solidFill>
                    <a:srgbClr val="FF0000"/>
                  </a:solidFill>
                </a:rPr>
                <a:t>　 </a:t>
              </a:r>
              <a:r>
                <a:rPr lang="en-US" altLang="ja-JP" sz="1100" b="1" dirty="0">
                  <a:solidFill>
                    <a:srgbClr val="FF0000"/>
                  </a:solidFill>
                </a:rPr>
                <a:t>1</a:t>
              </a:r>
              <a:r>
                <a:rPr lang="ja-JP" altLang="en-US" sz="1100" b="1" dirty="0">
                  <a:solidFill>
                    <a:srgbClr val="FF0000"/>
                  </a:solidFill>
                </a:rPr>
                <a:t>　　</a:t>
              </a:r>
              <a:r>
                <a:rPr lang="en-US" altLang="ja-JP" sz="1100" b="1" dirty="0">
                  <a:solidFill>
                    <a:srgbClr val="FF0000"/>
                  </a:solidFill>
                </a:rPr>
                <a:t>0</a:t>
              </a:r>
              <a:r>
                <a:rPr lang="ja-JP" altLang="en-US" sz="1100" b="1" dirty="0">
                  <a:solidFill>
                    <a:srgbClr val="FF0000"/>
                  </a:solidFill>
                </a:rPr>
                <a:t>　 　　</a:t>
              </a:r>
              <a:r>
                <a:rPr lang="en-US" altLang="ja-JP" sz="1100" b="1" dirty="0">
                  <a:solidFill>
                    <a:srgbClr val="FF0000"/>
                  </a:solidFill>
                </a:rPr>
                <a:t>0</a:t>
              </a:r>
              <a:r>
                <a:rPr lang="ja-JP" altLang="en-US" sz="1100" b="1" dirty="0">
                  <a:solidFill>
                    <a:srgbClr val="FF0000"/>
                  </a:solidFill>
                </a:rPr>
                <a:t>　 　　 </a:t>
              </a:r>
              <a:r>
                <a:rPr lang="en-US" altLang="ja-JP" sz="1100" b="1" dirty="0">
                  <a:solidFill>
                    <a:srgbClr val="FF0000"/>
                  </a:solidFill>
                </a:rPr>
                <a:t>0</a:t>
              </a:r>
              <a:endParaRPr kumimoji="1" lang="ja-JP" altLang="en-US" sz="1100" b="1" dirty="0">
                <a:solidFill>
                  <a:srgbClr val="FF0000"/>
                </a:solidFill>
              </a:endParaRPr>
            </a:p>
          </p:txBody>
        </p:sp>
        <p:cxnSp>
          <p:nvCxnSpPr>
            <p:cNvPr id="42" name="直線コネクタ 41">
              <a:extLst>
                <a:ext uri="{FF2B5EF4-FFF2-40B4-BE49-F238E27FC236}">
                  <a16:creationId xmlns:a16="http://schemas.microsoft.com/office/drawing/2014/main" id="{66348989-82EA-4884-A17E-ADFE95572726}"/>
                </a:ext>
              </a:extLst>
            </p:cNvPr>
            <p:cNvCxnSpPr>
              <a:cxnSpLocks/>
            </p:cNvCxnSpPr>
            <p:nvPr/>
          </p:nvCxnSpPr>
          <p:spPr>
            <a:xfrm>
              <a:off x="3446527" y="2663200"/>
              <a:ext cx="6302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直線矢印コネクタ 27">
            <a:extLst>
              <a:ext uri="{FF2B5EF4-FFF2-40B4-BE49-F238E27FC236}">
                <a16:creationId xmlns:a16="http://schemas.microsoft.com/office/drawing/2014/main" id="{BA605C40-9CCF-4A19-A446-7E5E8024BA16}"/>
              </a:ext>
            </a:extLst>
          </p:cNvPr>
          <p:cNvCxnSpPr>
            <a:cxnSpLocks/>
          </p:cNvCxnSpPr>
          <p:nvPr/>
        </p:nvCxnSpPr>
        <p:spPr>
          <a:xfrm>
            <a:off x="3368824" y="2693680"/>
            <a:ext cx="468308" cy="24746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D968427E-E6B1-4D83-9A28-71AA9739CEFD}"/>
              </a:ext>
            </a:extLst>
          </p:cNvPr>
          <p:cNvCxnSpPr/>
          <p:nvPr/>
        </p:nvCxnSpPr>
        <p:spPr>
          <a:xfrm>
            <a:off x="2576736" y="6021288"/>
            <a:ext cx="720080" cy="0"/>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828A77F3-BB46-44B1-9342-1F085D0CFC8A}"/>
              </a:ext>
            </a:extLst>
          </p:cNvPr>
          <p:cNvSpPr txBox="1"/>
          <p:nvPr/>
        </p:nvSpPr>
        <p:spPr>
          <a:xfrm>
            <a:off x="2576736" y="5759678"/>
            <a:ext cx="720080" cy="261610"/>
          </a:xfrm>
          <a:prstGeom prst="rect">
            <a:avLst/>
          </a:prstGeom>
          <a:noFill/>
        </p:spPr>
        <p:txBody>
          <a:bodyPr wrap="square" rtlCol="0">
            <a:spAutoFit/>
          </a:bodyPr>
          <a:lstStyle/>
          <a:p>
            <a:r>
              <a:rPr kumimoji="1" lang="en-US" altLang="ja-JP" sz="1100" dirty="0">
                <a:solidFill>
                  <a:schemeClr val="bg1"/>
                </a:solidFill>
              </a:rPr>
              <a:t>40μs/div</a:t>
            </a:r>
            <a:endParaRPr kumimoji="1" lang="ja-JP" altLang="en-US" sz="1100" dirty="0">
              <a:solidFill>
                <a:schemeClr val="bg1"/>
              </a:solidFill>
            </a:endParaRPr>
          </a:p>
        </p:txBody>
      </p:sp>
      <p:sp>
        <p:nvSpPr>
          <p:cNvPr id="7" name="正方形/長方形 6">
            <a:extLst>
              <a:ext uri="{FF2B5EF4-FFF2-40B4-BE49-F238E27FC236}">
                <a16:creationId xmlns:a16="http://schemas.microsoft.com/office/drawing/2014/main" id="{14A04639-D4CC-1A9B-1246-BD3A6C0216C7}"/>
              </a:ext>
            </a:extLst>
          </p:cNvPr>
          <p:cNvSpPr/>
          <p:nvPr/>
        </p:nvSpPr>
        <p:spPr>
          <a:xfrm>
            <a:off x="732016" y="2240671"/>
            <a:ext cx="739055" cy="37454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MOSI</a:t>
            </a:r>
            <a:endParaRPr kumimoji="1" lang="ja-JP" altLang="en-US" sz="1600" dirty="0">
              <a:solidFill>
                <a:srgbClr val="FF0000"/>
              </a:solidFill>
            </a:endParaRPr>
          </a:p>
        </p:txBody>
      </p:sp>
      <p:sp>
        <p:nvSpPr>
          <p:cNvPr id="8" name="正方形/長方形 7">
            <a:extLst>
              <a:ext uri="{FF2B5EF4-FFF2-40B4-BE49-F238E27FC236}">
                <a16:creationId xmlns:a16="http://schemas.microsoft.com/office/drawing/2014/main" id="{CD332691-38D9-6E1E-D933-B34A1038EA36}"/>
              </a:ext>
            </a:extLst>
          </p:cNvPr>
          <p:cNvSpPr/>
          <p:nvPr/>
        </p:nvSpPr>
        <p:spPr>
          <a:xfrm>
            <a:off x="723417" y="2752674"/>
            <a:ext cx="739055" cy="374540"/>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B0F0"/>
                </a:solidFill>
              </a:rPr>
              <a:t>MISO</a:t>
            </a:r>
            <a:endParaRPr kumimoji="1" lang="ja-JP" altLang="en-US" sz="1600" dirty="0">
              <a:solidFill>
                <a:srgbClr val="00B0F0"/>
              </a:solidFill>
            </a:endParaRPr>
          </a:p>
        </p:txBody>
      </p:sp>
      <p:cxnSp>
        <p:nvCxnSpPr>
          <p:cNvPr id="16" name="直線矢印コネクタ 15">
            <a:extLst>
              <a:ext uri="{FF2B5EF4-FFF2-40B4-BE49-F238E27FC236}">
                <a16:creationId xmlns:a16="http://schemas.microsoft.com/office/drawing/2014/main" id="{D2F8A504-EEBA-8E8E-AC2C-980ED1A364A3}"/>
              </a:ext>
            </a:extLst>
          </p:cNvPr>
          <p:cNvCxnSpPr>
            <a:cxnSpLocks/>
          </p:cNvCxnSpPr>
          <p:nvPr/>
        </p:nvCxnSpPr>
        <p:spPr>
          <a:xfrm>
            <a:off x="3656856" y="2690006"/>
            <a:ext cx="459103" cy="24746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49C1D46-2125-C2E7-0D94-E768DC441C65}"/>
              </a:ext>
            </a:extLst>
          </p:cNvPr>
          <p:cNvCxnSpPr>
            <a:cxnSpLocks/>
          </p:cNvCxnSpPr>
          <p:nvPr/>
        </p:nvCxnSpPr>
        <p:spPr>
          <a:xfrm>
            <a:off x="3907841" y="2695827"/>
            <a:ext cx="469031" cy="25622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AE6F261-B223-9E34-ED1C-B02D77402B68}"/>
              </a:ext>
            </a:extLst>
          </p:cNvPr>
          <p:cNvCxnSpPr>
            <a:cxnSpLocks/>
          </p:cNvCxnSpPr>
          <p:nvPr/>
        </p:nvCxnSpPr>
        <p:spPr>
          <a:xfrm>
            <a:off x="4256644" y="2652779"/>
            <a:ext cx="329655" cy="26053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0CBDDCE-39B0-FB78-A248-62ACDBD7A783}"/>
              </a:ext>
            </a:extLst>
          </p:cNvPr>
          <p:cNvCxnSpPr>
            <a:cxnSpLocks/>
          </p:cNvCxnSpPr>
          <p:nvPr/>
        </p:nvCxnSpPr>
        <p:spPr>
          <a:xfrm>
            <a:off x="4700808" y="2674302"/>
            <a:ext cx="119483" cy="25838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AA679013-49AA-DD51-E566-DF94934F5A12}"/>
              </a:ext>
            </a:extLst>
          </p:cNvPr>
          <p:cNvSpPr txBox="1"/>
          <p:nvPr/>
        </p:nvSpPr>
        <p:spPr>
          <a:xfrm>
            <a:off x="5257768" y="5216217"/>
            <a:ext cx="3388133" cy="276999"/>
          </a:xfrm>
          <a:prstGeom prst="rect">
            <a:avLst/>
          </a:prstGeom>
          <a:solidFill>
            <a:schemeClr val="bg1"/>
          </a:solidFill>
        </p:spPr>
        <p:txBody>
          <a:bodyPr wrap="square" rtlCol="0">
            <a:spAutoFit/>
          </a:bodyPr>
          <a:lstStyle/>
          <a:p>
            <a:r>
              <a:rPr kumimoji="1" lang="ja-JP" altLang="en-US" sz="1200" dirty="0"/>
              <a:t>シングルエンド方式で</a:t>
            </a:r>
            <a:r>
              <a:rPr kumimoji="1" lang="en-US" altLang="ja-JP" sz="1200" dirty="0"/>
              <a:t>CH0</a:t>
            </a:r>
            <a:r>
              <a:rPr lang="ja-JP" altLang="en-US" sz="1200" dirty="0"/>
              <a:t>を</a:t>
            </a:r>
            <a:r>
              <a:rPr kumimoji="1" lang="en-US" altLang="ja-JP" sz="1200" dirty="0"/>
              <a:t>AD</a:t>
            </a:r>
            <a:r>
              <a:rPr kumimoji="1" lang="ja-JP" altLang="en-US" sz="1200" dirty="0"/>
              <a:t>変換して下さい！</a:t>
            </a:r>
          </a:p>
        </p:txBody>
      </p:sp>
    </p:spTree>
    <p:extLst>
      <p:ext uri="{BB962C8B-B14F-4D97-AF65-F5344CB8AC3E}">
        <p14:creationId xmlns:p14="http://schemas.microsoft.com/office/powerpoint/2010/main" val="1790668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42D24B63-E7F7-68F6-5EE1-A6909B859B0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75375" y="1000700"/>
            <a:ext cx="5030625" cy="3467400"/>
          </a:xfrm>
          <a:prstGeom prst="rect">
            <a:avLst/>
          </a:prstGeom>
        </p:spPr>
      </p:pic>
      <p:pic>
        <p:nvPicPr>
          <p:cNvPr id="5" name="図 4">
            <a:extLst>
              <a:ext uri="{FF2B5EF4-FFF2-40B4-BE49-F238E27FC236}">
                <a16:creationId xmlns:a16="http://schemas.microsoft.com/office/drawing/2014/main" id="{032A347C-0F7E-05E4-FE14-FF44A3275A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137" y="814815"/>
            <a:ext cx="4864586" cy="5350489"/>
          </a:xfrm>
          <a:prstGeom prst="rect">
            <a:avLst/>
          </a:prstGeom>
        </p:spPr>
      </p:pic>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a:xfrm>
            <a:off x="262474" y="1"/>
            <a:ext cx="9515062" cy="684213"/>
          </a:xfrm>
        </p:spPr>
        <p:txBody>
          <a:bodyPr/>
          <a:lstStyle/>
          <a:p>
            <a:r>
              <a:rPr kumimoji="1" lang="ja-JP" altLang="en-US" dirty="0"/>
              <a:t>プログラムの</a:t>
            </a:r>
            <a:r>
              <a:rPr lang="ja-JP" altLang="en-US" dirty="0"/>
              <a:t>概要</a:t>
            </a:r>
            <a:endParaRPr kumimoji="1" lang="ja-JP" altLang="en-US" dirty="0"/>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18</a:t>
            </a:fld>
            <a:endParaRPr lang="ja-JP" altLang="en-US" dirty="0">
              <a:solidFill>
                <a:schemeClr val="tx1"/>
              </a:solidFill>
            </a:endParaRPr>
          </a:p>
        </p:txBody>
      </p:sp>
      <p:sp>
        <p:nvSpPr>
          <p:cNvPr id="9" name="右大かっこ 8">
            <a:extLst>
              <a:ext uri="{FF2B5EF4-FFF2-40B4-BE49-F238E27FC236}">
                <a16:creationId xmlns:a16="http://schemas.microsoft.com/office/drawing/2014/main" id="{A882A647-6A7D-484C-8FAD-A84785AD4939}"/>
              </a:ext>
            </a:extLst>
          </p:cNvPr>
          <p:cNvSpPr/>
          <p:nvPr/>
        </p:nvSpPr>
        <p:spPr>
          <a:xfrm>
            <a:off x="3642013" y="1340768"/>
            <a:ext cx="535484" cy="4702417"/>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56494673-9C34-4507-9587-E6397B486C90}"/>
              </a:ext>
            </a:extLst>
          </p:cNvPr>
          <p:cNvSpPr/>
          <p:nvPr/>
        </p:nvSpPr>
        <p:spPr>
          <a:xfrm>
            <a:off x="5217818" y="2728551"/>
            <a:ext cx="4670425" cy="916473"/>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中かっこ 12">
            <a:extLst>
              <a:ext uri="{FF2B5EF4-FFF2-40B4-BE49-F238E27FC236}">
                <a16:creationId xmlns:a16="http://schemas.microsoft.com/office/drawing/2014/main" id="{3465B503-EF4C-4572-ACBB-A1EA8F47385F}"/>
              </a:ext>
            </a:extLst>
          </p:cNvPr>
          <p:cNvSpPr/>
          <p:nvPr/>
        </p:nvSpPr>
        <p:spPr>
          <a:xfrm>
            <a:off x="7329265" y="1125502"/>
            <a:ext cx="278306" cy="1511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吹き出し: 角を丸めた四角形 13">
            <a:extLst>
              <a:ext uri="{FF2B5EF4-FFF2-40B4-BE49-F238E27FC236}">
                <a16:creationId xmlns:a16="http://schemas.microsoft.com/office/drawing/2014/main" id="{79B68E8C-046A-4B82-93B4-2CBB285EBD87}"/>
              </a:ext>
            </a:extLst>
          </p:cNvPr>
          <p:cNvSpPr/>
          <p:nvPr/>
        </p:nvSpPr>
        <p:spPr>
          <a:xfrm>
            <a:off x="7607571" y="1700808"/>
            <a:ext cx="1273263" cy="376277"/>
          </a:xfrm>
          <a:prstGeom prst="wedgeRoundRectCallout">
            <a:avLst>
              <a:gd name="adj1" fmla="val -49548"/>
              <a:gd name="adj2" fmla="val 16187"/>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GPIO</a:t>
            </a:r>
            <a:r>
              <a:rPr lang="ja-JP" altLang="en-US" sz="1600" dirty="0">
                <a:solidFill>
                  <a:schemeClr val="tx1"/>
                </a:solidFill>
              </a:rPr>
              <a:t>の設定</a:t>
            </a:r>
            <a:endParaRPr kumimoji="1" lang="ja-JP" altLang="en-US" sz="1600" dirty="0">
              <a:solidFill>
                <a:schemeClr val="tx1"/>
              </a:solidFill>
            </a:endParaRPr>
          </a:p>
        </p:txBody>
      </p:sp>
      <p:sp>
        <p:nvSpPr>
          <p:cNvPr id="11" name="吹き出し: 角を丸めた四角形 10">
            <a:extLst>
              <a:ext uri="{FF2B5EF4-FFF2-40B4-BE49-F238E27FC236}">
                <a16:creationId xmlns:a16="http://schemas.microsoft.com/office/drawing/2014/main" id="{EE0D580E-48D4-4AFA-8F32-939BFA586B4B}"/>
              </a:ext>
            </a:extLst>
          </p:cNvPr>
          <p:cNvSpPr/>
          <p:nvPr/>
        </p:nvSpPr>
        <p:spPr>
          <a:xfrm>
            <a:off x="7236798" y="3490393"/>
            <a:ext cx="2627615" cy="684214"/>
          </a:xfrm>
          <a:prstGeom prst="wedgeRoundRectCallout">
            <a:avLst>
              <a:gd name="adj1" fmla="val -24307"/>
              <a:gd name="adj2" fmla="val -46494"/>
              <a:gd name="adj3" fmla="val 16667"/>
            </a:avLst>
          </a:prstGeom>
          <a:solidFill>
            <a:srgbClr val="CCFFFF"/>
          </a:solidFill>
          <a:ln w="12700"/>
        </p:spPr>
        <p:style>
          <a:lnRef idx="2">
            <a:schemeClr val="accent1">
              <a:shade val="50000"/>
            </a:schemeClr>
          </a:lnRef>
          <a:fillRef idx="1">
            <a:schemeClr val="accent1"/>
          </a:fillRef>
          <a:effectRef idx="0">
            <a:schemeClr val="accent1"/>
          </a:effectRef>
          <a:fontRef idx="minor">
            <a:schemeClr val="lt1"/>
          </a:fontRef>
        </p:style>
        <p:txBody>
          <a:bodyPr tIns="0" rIns="0" bIns="0" rtlCol="0" anchor="ctr"/>
          <a:lstStyle/>
          <a:p>
            <a:r>
              <a:rPr lang="ja-JP" altLang="en-US" sz="1400" b="1" dirty="0">
                <a:solidFill>
                  <a:schemeClr val="tx1"/>
                </a:solidFill>
              </a:rPr>
              <a:t>メイン処理</a:t>
            </a:r>
            <a:endParaRPr lang="en-US" altLang="ja-JP" sz="1400" b="1" dirty="0">
              <a:solidFill>
                <a:schemeClr val="tx1"/>
              </a:solidFill>
            </a:endParaRPr>
          </a:p>
          <a:p>
            <a:r>
              <a:rPr lang="en-US" altLang="ja-JP" sz="1400" b="1" dirty="0">
                <a:solidFill>
                  <a:schemeClr val="tx1"/>
                </a:solidFill>
              </a:rPr>
              <a:t>AD</a:t>
            </a:r>
            <a:r>
              <a:rPr lang="ja-JP" altLang="en-US" sz="1400" b="1" dirty="0">
                <a:solidFill>
                  <a:schemeClr val="tx1"/>
                </a:solidFill>
              </a:rPr>
              <a:t>読込関数</a:t>
            </a:r>
            <a:r>
              <a:rPr lang="ja-JP" altLang="en-US" sz="1400" b="1" dirty="0">
                <a:solidFill>
                  <a:srgbClr val="0000FF"/>
                </a:solidFill>
              </a:rPr>
              <a:t>（</a:t>
            </a:r>
            <a:r>
              <a:rPr lang="en-US" altLang="ja-JP" sz="1400" b="1" dirty="0" err="1">
                <a:solidFill>
                  <a:srgbClr val="0000FF"/>
                </a:solidFill>
              </a:rPr>
              <a:t>readadc</a:t>
            </a:r>
            <a:r>
              <a:rPr lang="ja-JP" altLang="en-US" sz="1400" b="1" dirty="0">
                <a:solidFill>
                  <a:srgbClr val="0000FF"/>
                </a:solidFill>
              </a:rPr>
              <a:t>）</a:t>
            </a:r>
            <a:r>
              <a:rPr lang="ja-JP" altLang="en-US" sz="1400" b="1" dirty="0">
                <a:solidFill>
                  <a:schemeClr val="tx1"/>
                </a:solidFill>
              </a:rPr>
              <a:t>を起動し</a:t>
            </a:r>
            <a:endParaRPr lang="en-US" altLang="ja-JP" sz="1400" b="1" dirty="0">
              <a:solidFill>
                <a:schemeClr val="tx1"/>
              </a:solidFill>
            </a:endParaRPr>
          </a:p>
          <a:p>
            <a:r>
              <a:rPr lang="ja-JP" altLang="en-US" sz="1400" b="1" dirty="0">
                <a:solidFill>
                  <a:schemeClr val="tx1"/>
                </a:solidFill>
              </a:rPr>
              <a:t>データを </a:t>
            </a:r>
            <a:r>
              <a:rPr lang="en-US" altLang="ja-JP" sz="1400" b="1" dirty="0">
                <a:solidFill>
                  <a:schemeClr val="tx1"/>
                </a:solidFill>
              </a:rPr>
              <a:t>inputVal0</a:t>
            </a:r>
            <a:r>
              <a:rPr lang="ja-JP" altLang="en-US" sz="1400" b="1" dirty="0">
                <a:solidFill>
                  <a:schemeClr val="tx1"/>
                </a:solidFill>
              </a:rPr>
              <a:t> に格納、表示</a:t>
            </a:r>
            <a:endParaRPr lang="en-US" altLang="ja-JP" sz="1400" b="1" dirty="0">
              <a:solidFill>
                <a:schemeClr val="tx1"/>
              </a:solidFill>
            </a:endParaRPr>
          </a:p>
        </p:txBody>
      </p:sp>
      <p:sp>
        <p:nvSpPr>
          <p:cNvPr id="10" name="吹き出し: 角を丸めた四角形 9">
            <a:extLst>
              <a:ext uri="{FF2B5EF4-FFF2-40B4-BE49-F238E27FC236}">
                <a16:creationId xmlns:a16="http://schemas.microsoft.com/office/drawing/2014/main" id="{3F124698-C679-47F3-8465-7AE66B48AAEB}"/>
              </a:ext>
            </a:extLst>
          </p:cNvPr>
          <p:cNvSpPr/>
          <p:nvPr/>
        </p:nvSpPr>
        <p:spPr>
          <a:xfrm>
            <a:off x="3479619" y="3043139"/>
            <a:ext cx="1395756" cy="744132"/>
          </a:xfrm>
          <a:prstGeom prst="wedgeRoundRectCallout">
            <a:avLst>
              <a:gd name="adj1" fmla="val -49838"/>
              <a:gd name="adj2" fmla="val 8040"/>
              <a:gd name="adj3" fmla="val 16667"/>
            </a:avLst>
          </a:prstGeom>
          <a:solidFill>
            <a:srgbClr val="FFFFCC"/>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ja-JP" altLang="en-US" sz="1400" b="1" dirty="0">
                <a:solidFill>
                  <a:schemeClr val="tx1"/>
                </a:solidFill>
              </a:rPr>
              <a:t> </a:t>
            </a:r>
            <a:r>
              <a:rPr lang="en-US" altLang="ja-JP" sz="1400" b="1" dirty="0">
                <a:solidFill>
                  <a:schemeClr val="tx1"/>
                </a:solidFill>
              </a:rPr>
              <a:t>AD</a:t>
            </a:r>
            <a:r>
              <a:rPr lang="ja-JP" altLang="en-US" sz="1400" b="1" dirty="0">
                <a:solidFill>
                  <a:schemeClr val="tx1"/>
                </a:solidFill>
              </a:rPr>
              <a:t>からデータを読み取る関数</a:t>
            </a:r>
            <a:endParaRPr lang="en-US" altLang="ja-JP" sz="1400" b="1" dirty="0">
              <a:solidFill>
                <a:schemeClr val="tx1"/>
              </a:solidFill>
            </a:endParaRPr>
          </a:p>
          <a:p>
            <a:r>
              <a:rPr lang="ja-JP" altLang="en-US" sz="1400" b="1" dirty="0">
                <a:solidFill>
                  <a:schemeClr val="tx1"/>
                </a:solidFill>
              </a:rPr>
              <a:t> 関数名：</a:t>
            </a:r>
            <a:r>
              <a:rPr lang="en-US" altLang="ja-JP" sz="1400" b="1" dirty="0" err="1">
                <a:solidFill>
                  <a:srgbClr val="0000FF"/>
                </a:solidFill>
              </a:rPr>
              <a:t>readadc</a:t>
            </a:r>
            <a:endParaRPr lang="en-US" altLang="ja-JP" sz="1400" b="1" dirty="0">
              <a:solidFill>
                <a:schemeClr val="accent6">
                  <a:lumMod val="75000"/>
                </a:schemeClr>
              </a:solidFill>
            </a:endParaRPr>
          </a:p>
        </p:txBody>
      </p:sp>
    </p:spTree>
    <p:extLst>
      <p:ext uri="{BB962C8B-B14F-4D97-AF65-F5344CB8AC3E}">
        <p14:creationId xmlns:p14="http://schemas.microsoft.com/office/powerpoint/2010/main" val="4103514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5AB0A77-EE3C-6485-8BF2-D1E5B65F54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937" y="1107635"/>
            <a:ext cx="5710775" cy="3997079"/>
          </a:xfrm>
          <a:prstGeom prst="rect">
            <a:avLst/>
          </a:prstGeom>
        </p:spPr>
      </p:pic>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19</a:t>
            </a:fld>
            <a:endParaRPr lang="ja-JP" altLang="en-US" dirty="0">
              <a:solidFill>
                <a:schemeClr val="tx1"/>
              </a:solidFill>
            </a:endParaRPr>
          </a:p>
        </p:txBody>
      </p:sp>
      <p:sp>
        <p:nvSpPr>
          <p:cNvPr id="14" name="タイトル 1">
            <a:extLst>
              <a:ext uri="{FF2B5EF4-FFF2-40B4-BE49-F238E27FC236}">
                <a16:creationId xmlns:a16="http://schemas.microsoft.com/office/drawing/2014/main" id="{10445DA1-66EB-40B8-8228-393818CC0F70}"/>
              </a:ext>
            </a:extLst>
          </p:cNvPr>
          <p:cNvSpPr txBox="1">
            <a:spLocks/>
          </p:cNvSpPr>
          <p:nvPr/>
        </p:nvSpPr>
        <p:spPr bwMode="auto">
          <a:xfrm>
            <a:off x="269463" y="-15238"/>
            <a:ext cx="8355941"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rgbClr val="2D2D85"/>
                </a:solidFill>
                <a:latin typeface="Arial" pitchFamily="34" charset="0"/>
                <a:ea typeface="+mj-ea"/>
                <a:cs typeface="Arial" pitchFamily="34" charset="0"/>
              </a:defRPr>
            </a:lvl1pPr>
            <a:lvl2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2pPr>
            <a:lvl3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3pPr>
            <a:lvl4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4pPr>
            <a:lvl5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5pPr>
            <a:lvl6pPr marL="457200" algn="ctr" rtl="0" fontAlgn="base">
              <a:spcBef>
                <a:spcPct val="0"/>
              </a:spcBef>
              <a:spcAft>
                <a:spcPct val="0"/>
              </a:spcAft>
              <a:defRPr kumimoji="1" sz="3600">
                <a:solidFill>
                  <a:srgbClr val="2D2D85"/>
                </a:solidFill>
                <a:latin typeface="Calibri" pitchFamily="34" charset="0"/>
                <a:ea typeface="ＭＳ Ｐゴシック" charset="-128"/>
              </a:defRPr>
            </a:lvl6pPr>
            <a:lvl7pPr marL="914400" algn="ctr" rtl="0" fontAlgn="base">
              <a:spcBef>
                <a:spcPct val="0"/>
              </a:spcBef>
              <a:spcAft>
                <a:spcPct val="0"/>
              </a:spcAft>
              <a:defRPr kumimoji="1" sz="3600">
                <a:solidFill>
                  <a:srgbClr val="2D2D85"/>
                </a:solidFill>
                <a:latin typeface="Calibri" pitchFamily="34" charset="0"/>
                <a:ea typeface="ＭＳ Ｐゴシック" charset="-128"/>
              </a:defRPr>
            </a:lvl7pPr>
            <a:lvl8pPr marL="1371600" algn="ctr" rtl="0" fontAlgn="base">
              <a:spcBef>
                <a:spcPct val="0"/>
              </a:spcBef>
              <a:spcAft>
                <a:spcPct val="0"/>
              </a:spcAft>
              <a:defRPr kumimoji="1" sz="3600">
                <a:solidFill>
                  <a:srgbClr val="2D2D85"/>
                </a:solidFill>
                <a:latin typeface="Calibri" pitchFamily="34" charset="0"/>
                <a:ea typeface="ＭＳ Ｐゴシック" charset="-128"/>
              </a:defRPr>
            </a:lvl8pPr>
            <a:lvl9pPr marL="1828800" algn="ctr" rtl="0" fontAlgn="base">
              <a:spcBef>
                <a:spcPct val="0"/>
              </a:spcBef>
              <a:spcAft>
                <a:spcPct val="0"/>
              </a:spcAft>
              <a:defRPr kumimoji="1" sz="3600">
                <a:solidFill>
                  <a:srgbClr val="2D2D85"/>
                </a:solidFill>
                <a:latin typeface="Calibri" pitchFamily="34" charset="0"/>
                <a:ea typeface="ＭＳ Ｐゴシック" charset="-128"/>
              </a:defRPr>
            </a:lvl9pPr>
          </a:lstStyle>
          <a:p>
            <a:r>
              <a:rPr lang="ja-JP" altLang="en-US" sz="3200" dirty="0"/>
              <a:t>プログラムの解説（</a:t>
            </a:r>
            <a:r>
              <a:rPr lang="en-US" altLang="ja-JP" sz="3200" dirty="0"/>
              <a:t>GPIO</a:t>
            </a:r>
            <a:r>
              <a:rPr lang="ja-JP" altLang="en-US" sz="3200" dirty="0"/>
              <a:t>初期設定、メイン処理）</a:t>
            </a:r>
          </a:p>
        </p:txBody>
      </p:sp>
      <p:sp>
        <p:nvSpPr>
          <p:cNvPr id="15" name="右中かっこ 14">
            <a:extLst>
              <a:ext uri="{FF2B5EF4-FFF2-40B4-BE49-F238E27FC236}">
                <a16:creationId xmlns:a16="http://schemas.microsoft.com/office/drawing/2014/main" id="{D0B54779-AC09-4708-8167-C78619B233A8}"/>
              </a:ext>
            </a:extLst>
          </p:cNvPr>
          <p:cNvSpPr/>
          <p:nvPr/>
        </p:nvSpPr>
        <p:spPr>
          <a:xfrm>
            <a:off x="1712397" y="1401089"/>
            <a:ext cx="360283" cy="6775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吹き出し: 角を丸めた四角形 15">
            <a:extLst>
              <a:ext uri="{FF2B5EF4-FFF2-40B4-BE49-F238E27FC236}">
                <a16:creationId xmlns:a16="http://schemas.microsoft.com/office/drawing/2014/main" id="{A79481E2-EB1B-403D-A08B-BBAE94B485A0}"/>
              </a:ext>
            </a:extLst>
          </p:cNvPr>
          <p:cNvSpPr/>
          <p:nvPr/>
        </p:nvSpPr>
        <p:spPr>
          <a:xfrm>
            <a:off x="2142614" y="1511771"/>
            <a:ext cx="2450346" cy="561365"/>
          </a:xfrm>
          <a:prstGeom prst="wedgeRoundRectCallout">
            <a:avLst>
              <a:gd name="adj1" fmla="val -49548"/>
              <a:gd name="adj2" fmla="val 16187"/>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GPIO</a:t>
            </a:r>
            <a:r>
              <a:rPr lang="ja-JP" altLang="en-US" sz="1400" dirty="0">
                <a:solidFill>
                  <a:schemeClr val="tx1"/>
                </a:solidFill>
              </a:rPr>
              <a:t>の</a:t>
            </a:r>
            <a:r>
              <a:rPr lang="en-US" altLang="ja-JP" sz="1400" dirty="0">
                <a:solidFill>
                  <a:schemeClr val="tx1"/>
                </a:solidFill>
              </a:rPr>
              <a:t>BCM</a:t>
            </a:r>
            <a:r>
              <a:rPr lang="ja-JP" altLang="en-US" sz="1400" dirty="0">
                <a:solidFill>
                  <a:schemeClr val="tx1"/>
                </a:solidFill>
              </a:rPr>
              <a:t>番号での設定</a:t>
            </a:r>
            <a:endParaRPr lang="en-US" altLang="ja-JP" sz="1400" dirty="0">
              <a:solidFill>
                <a:schemeClr val="tx1"/>
              </a:solidFill>
            </a:endParaRPr>
          </a:p>
          <a:p>
            <a:r>
              <a:rPr kumimoji="1" lang="ja-JP" altLang="en-US" sz="1400" dirty="0">
                <a:solidFill>
                  <a:schemeClr val="tx1"/>
                </a:solidFill>
              </a:rPr>
              <a:t>ピンの名前を変数として定義</a:t>
            </a:r>
          </a:p>
        </p:txBody>
      </p:sp>
      <p:pic>
        <p:nvPicPr>
          <p:cNvPr id="23" name="図 22">
            <a:extLst>
              <a:ext uri="{FF2B5EF4-FFF2-40B4-BE49-F238E27FC236}">
                <a16:creationId xmlns:a16="http://schemas.microsoft.com/office/drawing/2014/main" id="{0E468EF0-6581-410A-ACEF-0AFD0F20DD9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799179" y="1107635"/>
            <a:ext cx="2773402" cy="3768396"/>
          </a:xfrm>
          <a:prstGeom prst="rect">
            <a:avLst/>
          </a:prstGeom>
        </p:spPr>
      </p:pic>
      <p:sp>
        <p:nvSpPr>
          <p:cNvPr id="26" name="正方形/長方形 25">
            <a:extLst>
              <a:ext uri="{FF2B5EF4-FFF2-40B4-BE49-F238E27FC236}">
                <a16:creationId xmlns:a16="http://schemas.microsoft.com/office/drawing/2014/main" id="{AACC6D30-A22C-4169-BDBC-00C4B02487CC}"/>
              </a:ext>
            </a:extLst>
          </p:cNvPr>
          <p:cNvSpPr/>
          <p:nvPr/>
        </p:nvSpPr>
        <p:spPr>
          <a:xfrm>
            <a:off x="6759400" y="2815288"/>
            <a:ext cx="1426479" cy="137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吹き出し: 角を丸めた四角形 33">
            <a:extLst>
              <a:ext uri="{FF2B5EF4-FFF2-40B4-BE49-F238E27FC236}">
                <a16:creationId xmlns:a16="http://schemas.microsoft.com/office/drawing/2014/main" id="{920E5E14-0B0D-4EA6-8960-58C21277908A}"/>
              </a:ext>
            </a:extLst>
          </p:cNvPr>
          <p:cNvSpPr/>
          <p:nvPr/>
        </p:nvSpPr>
        <p:spPr>
          <a:xfrm>
            <a:off x="3688857" y="2134872"/>
            <a:ext cx="2378172" cy="926584"/>
          </a:xfrm>
          <a:prstGeom prst="wedgeRoundRectCallout">
            <a:avLst>
              <a:gd name="adj1" fmla="val -49548"/>
              <a:gd name="adj2" fmla="val 16187"/>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err="1">
                <a:solidFill>
                  <a:schemeClr val="tx1"/>
                </a:solidFill>
              </a:rPr>
              <a:t>GPIO.setup</a:t>
            </a:r>
            <a:r>
              <a:rPr lang="en-US" altLang="ja-JP" sz="1400" dirty="0">
                <a:solidFill>
                  <a:schemeClr val="tx1"/>
                </a:solidFill>
              </a:rPr>
              <a:t> (</a:t>
            </a:r>
            <a:r>
              <a:rPr lang="en-US" altLang="ja-JP" sz="1400" b="1" dirty="0">
                <a:solidFill>
                  <a:srgbClr val="FF0000"/>
                </a:solidFill>
              </a:rPr>
              <a:t>11</a:t>
            </a:r>
            <a:r>
              <a:rPr lang="en-US" altLang="ja-JP" sz="1400" dirty="0">
                <a:solidFill>
                  <a:schemeClr val="tx1"/>
                </a:solidFill>
              </a:rPr>
              <a:t>, </a:t>
            </a:r>
            <a:r>
              <a:rPr lang="en-US" altLang="ja-JP" sz="1400" dirty="0">
                <a:solidFill>
                  <a:srgbClr val="FF0000"/>
                </a:solidFill>
              </a:rPr>
              <a:t>GPIO.OUT </a:t>
            </a:r>
            <a:r>
              <a:rPr lang="en-US" altLang="ja-JP" sz="1400" dirty="0">
                <a:solidFill>
                  <a:schemeClr val="tx1"/>
                </a:solidFill>
              </a:rPr>
              <a:t>)</a:t>
            </a:r>
          </a:p>
          <a:p>
            <a:r>
              <a:rPr lang="en-US" altLang="ja-JP" sz="1400" dirty="0" err="1">
                <a:solidFill>
                  <a:schemeClr val="tx1"/>
                </a:solidFill>
              </a:rPr>
              <a:t>GPIO.setup</a:t>
            </a:r>
            <a:r>
              <a:rPr lang="en-US" altLang="ja-JP" sz="1400" dirty="0">
                <a:solidFill>
                  <a:schemeClr val="tx1"/>
                </a:solidFill>
              </a:rPr>
              <a:t> (</a:t>
            </a:r>
            <a:r>
              <a:rPr lang="en-US" altLang="ja-JP" sz="1400" b="1" dirty="0">
                <a:solidFill>
                  <a:srgbClr val="FF0000"/>
                </a:solidFill>
              </a:rPr>
              <a:t>10</a:t>
            </a:r>
            <a:r>
              <a:rPr lang="en-US" altLang="ja-JP" sz="1400" dirty="0">
                <a:solidFill>
                  <a:schemeClr val="tx1"/>
                </a:solidFill>
              </a:rPr>
              <a:t>, </a:t>
            </a:r>
            <a:r>
              <a:rPr lang="en-US" altLang="ja-JP" sz="1400" dirty="0">
                <a:solidFill>
                  <a:srgbClr val="FF0000"/>
                </a:solidFill>
              </a:rPr>
              <a:t>GPIO.OUT </a:t>
            </a:r>
            <a:r>
              <a:rPr lang="en-US" altLang="ja-JP" sz="1400" dirty="0">
                <a:solidFill>
                  <a:schemeClr val="tx1"/>
                </a:solidFill>
              </a:rPr>
              <a:t>)</a:t>
            </a:r>
          </a:p>
          <a:p>
            <a:r>
              <a:rPr lang="en-US" altLang="ja-JP" sz="1400" dirty="0" err="1">
                <a:solidFill>
                  <a:schemeClr val="tx1"/>
                </a:solidFill>
              </a:rPr>
              <a:t>GPIO.setup</a:t>
            </a:r>
            <a:r>
              <a:rPr lang="en-US" altLang="ja-JP" sz="1400" dirty="0">
                <a:solidFill>
                  <a:schemeClr val="tx1"/>
                </a:solidFill>
              </a:rPr>
              <a:t> (</a:t>
            </a:r>
            <a:r>
              <a:rPr lang="en-US" altLang="ja-JP" sz="1400" b="1" dirty="0">
                <a:solidFill>
                  <a:srgbClr val="00B0F0"/>
                </a:solidFill>
              </a:rPr>
              <a:t>9</a:t>
            </a:r>
            <a:r>
              <a:rPr lang="en-US" altLang="ja-JP" sz="1400" dirty="0">
                <a:solidFill>
                  <a:schemeClr val="tx1"/>
                </a:solidFill>
              </a:rPr>
              <a:t>, </a:t>
            </a:r>
            <a:r>
              <a:rPr lang="en-US" altLang="ja-JP" sz="1400" dirty="0">
                <a:solidFill>
                  <a:srgbClr val="00B0F0"/>
                </a:solidFill>
              </a:rPr>
              <a:t>GPIO.IN </a:t>
            </a:r>
            <a:r>
              <a:rPr lang="en-US" altLang="ja-JP" sz="1400" dirty="0">
                <a:solidFill>
                  <a:schemeClr val="tx1"/>
                </a:solidFill>
              </a:rPr>
              <a:t>)</a:t>
            </a:r>
          </a:p>
          <a:p>
            <a:r>
              <a:rPr lang="en-US" altLang="ja-JP" sz="1400" dirty="0" err="1">
                <a:solidFill>
                  <a:schemeClr val="tx1"/>
                </a:solidFill>
              </a:rPr>
              <a:t>GPIO.setup</a:t>
            </a:r>
            <a:r>
              <a:rPr lang="en-US" altLang="ja-JP" sz="1400" dirty="0">
                <a:solidFill>
                  <a:schemeClr val="tx1"/>
                </a:solidFill>
              </a:rPr>
              <a:t> (</a:t>
            </a:r>
            <a:r>
              <a:rPr lang="en-US" altLang="ja-JP" sz="1400" b="1" dirty="0">
                <a:solidFill>
                  <a:srgbClr val="FF0000"/>
                </a:solidFill>
              </a:rPr>
              <a:t>8</a:t>
            </a:r>
            <a:r>
              <a:rPr lang="en-US" altLang="ja-JP" sz="1400" dirty="0">
                <a:solidFill>
                  <a:schemeClr val="tx1"/>
                </a:solidFill>
              </a:rPr>
              <a:t>, </a:t>
            </a:r>
            <a:r>
              <a:rPr lang="en-US" altLang="ja-JP" sz="1400" dirty="0">
                <a:solidFill>
                  <a:srgbClr val="FF0000"/>
                </a:solidFill>
              </a:rPr>
              <a:t>GPIO.OUT </a:t>
            </a:r>
            <a:r>
              <a:rPr lang="en-US" altLang="ja-JP" sz="1400" dirty="0">
                <a:solidFill>
                  <a:schemeClr val="tx1"/>
                </a:solidFill>
              </a:rPr>
              <a:t>)</a:t>
            </a:r>
          </a:p>
        </p:txBody>
      </p:sp>
      <p:sp>
        <p:nvSpPr>
          <p:cNvPr id="36" name="矢印: 下 35">
            <a:extLst>
              <a:ext uri="{FF2B5EF4-FFF2-40B4-BE49-F238E27FC236}">
                <a16:creationId xmlns:a16="http://schemas.microsoft.com/office/drawing/2014/main" id="{B6744F4A-CAA4-4D12-A919-83B0776EA5A0}"/>
              </a:ext>
            </a:extLst>
          </p:cNvPr>
          <p:cNvSpPr/>
          <p:nvPr/>
        </p:nvSpPr>
        <p:spPr>
          <a:xfrm rot="16200000">
            <a:off x="3186774" y="2428592"/>
            <a:ext cx="411248" cy="415412"/>
          </a:xfrm>
          <a:prstGeom prst="downArrow">
            <a:avLst>
              <a:gd name="adj1" fmla="val 65838"/>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四角形: 角を丸くする 39">
            <a:extLst>
              <a:ext uri="{FF2B5EF4-FFF2-40B4-BE49-F238E27FC236}">
                <a16:creationId xmlns:a16="http://schemas.microsoft.com/office/drawing/2014/main" id="{58219D0F-F9BC-4731-827B-5EE153ADF477}"/>
              </a:ext>
            </a:extLst>
          </p:cNvPr>
          <p:cNvSpPr/>
          <p:nvPr/>
        </p:nvSpPr>
        <p:spPr>
          <a:xfrm>
            <a:off x="450405" y="3124423"/>
            <a:ext cx="5616624" cy="1054939"/>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吹き出し: 角を丸めた四角形 17">
            <a:extLst>
              <a:ext uri="{FF2B5EF4-FFF2-40B4-BE49-F238E27FC236}">
                <a16:creationId xmlns:a16="http://schemas.microsoft.com/office/drawing/2014/main" id="{045D5690-1870-4B37-8231-73BA31A55BB5}"/>
              </a:ext>
            </a:extLst>
          </p:cNvPr>
          <p:cNvSpPr/>
          <p:nvPr/>
        </p:nvSpPr>
        <p:spPr>
          <a:xfrm>
            <a:off x="2360712" y="5132124"/>
            <a:ext cx="6984776" cy="1417684"/>
          </a:xfrm>
          <a:prstGeom prst="wedgeRoundRectCallout">
            <a:avLst>
              <a:gd name="adj1" fmla="val -27315"/>
              <a:gd name="adj2" fmla="val -134326"/>
              <a:gd name="adj3" fmla="val 16667"/>
            </a:avLst>
          </a:prstGeom>
          <a:solidFill>
            <a:srgbClr val="CCFFFF"/>
          </a:solidFill>
          <a:ln w="12700"/>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ja-JP" altLang="en-US" sz="1600" dirty="0">
                <a:solidFill>
                  <a:schemeClr val="tx1"/>
                </a:solidFill>
              </a:rPr>
              <a:t>メイン処理。</a:t>
            </a:r>
            <a:endParaRPr lang="en-US" altLang="ja-JP" sz="1600" dirty="0">
              <a:solidFill>
                <a:schemeClr val="tx1"/>
              </a:solidFill>
            </a:endParaRPr>
          </a:p>
          <a:p>
            <a:r>
              <a:rPr lang="en-US" altLang="ja-JP" sz="1600" dirty="0">
                <a:solidFill>
                  <a:schemeClr val="tx1"/>
                </a:solidFill>
              </a:rPr>
              <a:t>AD</a:t>
            </a:r>
            <a:r>
              <a:rPr lang="ja-JP" altLang="en-US" sz="1600" dirty="0">
                <a:solidFill>
                  <a:schemeClr val="tx1"/>
                </a:solidFill>
              </a:rPr>
              <a:t>読込関数</a:t>
            </a:r>
            <a:r>
              <a:rPr lang="ja-JP" altLang="en-US" sz="1600" b="1" dirty="0">
                <a:solidFill>
                  <a:srgbClr val="0000FF"/>
                </a:solidFill>
              </a:rPr>
              <a:t>（</a:t>
            </a:r>
            <a:r>
              <a:rPr lang="en-US" altLang="ja-JP" sz="1600" b="1" dirty="0" err="1">
                <a:solidFill>
                  <a:srgbClr val="0000FF"/>
                </a:solidFill>
              </a:rPr>
              <a:t>readadc</a:t>
            </a:r>
            <a:r>
              <a:rPr lang="ja-JP" altLang="en-US" sz="1600" b="1" dirty="0">
                <a:solidFill>
                  <a:srgbClr val="0000FF"/>
                </a:solidFill>
              </a:rPr>
              <a:t>）</a:t>
            </a:r>
            <a:r>
              <a:rPr lang="ja-JP" altLang="en-US" sz="1600" dirty="0">
                <a:solidFill>
                  <a:schemeClr val="tx1"/>
                </a:solidFill>
              </a:rPr>
              <a:t>を呼び出し、データを </a:t>
            </a:r>
            <a:r>
              <a:rPr lang="en-US" altLang="ja-JP" sz="1600" dirty="0">
                <a:solidFill>
                  <a:schemeClr val="tx1"/>
                </a:solidFill>
              </a:rPr>
              <a:t>inputVal0</a:t>
            </a:r>
            <a:r>
              <a:rPr lang="ja-JP" altLang="en-US" sz="1600" dirty="0">
                <a:solidFill>
                  <a:schemeClr val="tx1"/>
                </a:solidFill>
              </a:rPr>
              <a:t> に格納。</a:t>
            </a:r>
            <a:endParaRPr lang="en-US" altLang="ja-JP" sz="1600" dirty="0">
              <a:solidFill>
                <a:schemeClr val="tx1"/>
              </a:solidFill>
            </a:endParaRPr>
          </a:p>
          <a:p>
            <a:r>
              <a:rPr lang="ja-JP" altLang="en-US" sz="1600" dirty="0">
                <a:solidFill>
                  <a:schemeClr val="tx1"/>
                </a:solidFill>
              </a:rPr>
              <a:t>データ（</a:t>
            </a:r>
            <a:r>
              <a:rPr lang="en-US" altLang="ja-JP" sz="1600" dirty="0">
                <a:solidFill>
                  <a:schemeClr val="tx1"/>
                </a:solidFill>
              </a:rPr>
              <a:t> inputVal0 </a:t>
            </a:r>
            <a:r>
              <a:rPr lang="ja-JP" altLang="en-US" sz="1600" dirty="0">
                <a:solidFill>
                  <a:schemeClr val="tx1"/>
                </a:solidFill>
              </a:rPr>
              <a:t>） を表示。</a:t>
            </a:r>
            <a:endParaRPr lang="en-US" altLang="ja-JP" sz="1600" dirty="0">
              <a:solidFill>
                <a:schemeClr val="tx1"/>
              </a:solidFill>
            </a:endParaRPr>
          </a:p>
          <a:p>
            <a:r>
              <a:rPr lang="en-US" altLang="ja-JP" sz="1600" dirty="0">
                <a:solidFill>
                  <a:schemeClr val="tx1"/>
                </a:solidFill>
              </a:rPr>
              <a:t>1.0</a:t>
            </a:r>
            <a:r>
              <a:rPr lang="ja-JP" altLang="en-US" sz="1600" dirty="0">
                <a:solidFill>
                  <a:schemeClr val="tx1"/>
                </a:solidFill>
              </a:rPr>
              <a:t>秒待ち。</a:t>
            </a:r>
            <a:endParaRPr lang="en-US" altLang="ja-JP" sz="1600" dirty="0">
              <a:solidFill>
                <a:schemeClr val="tx1"/>
              </a:solidFill>
            </a:endParaRPr>
          </a:p>
          <a:p>
            <a:r>
              <a:rPr lang="ja-JP" altLang="en-US" sz="1600" dirty="0">
                <a:solidFill>
                  <a:schemeClr val="tx1"/>
                </a:solidFill>
              </a:rPr>
              <a:t>割り込み（</a:t>
            </a:r>
            <a:r>
              <a:rPr lang="en-US" altLang="ja-JP" sz="1600" dirty="0" err="1">
                <a:solidFill>
                  <a:schemeClr val="tx1"/>
                </a:solidFill>
              </a:rPr>
              <a:t>KeybordInterrupt</a:t>
            </a:r>
            <a:r>
              <a:rPr lang="ja-JP" altLang="en-US" sz="1600" dirty="0">
                <a:solidFill>
                  <a:schemeClr val="tx1"/>
                </a:solidFill>
              </a:rPr>
              <a:t>）が入るまで、繰り返す（約</a:t>
            </a:r>
            <a:r>
              <a:rPr lang="en-US" altLang="ja-JP" sz="1600" dirty="0">
                <a:solidFill>
                  <a:schemeClr val="tx1"/>
                </a:solidFill>
              </a:rPr>
              <a:t>1.0 </a:t>
            </a:r>
            <a:r>
              <a:rPr lang="ja-JP" altLang="en-US" sz="1600" dirty="0">
                <a:solidFill>
                  <a:schemeClr val="tx1"/>
                </a:solidFill>
              </a:rPr>
              <a:t>秒おきにデータ更新）</a:t>
            </a:r>
            <a:endParaRPr lang="en-US" altLang="ja-JP" sz="1600" dirty="0">
              <a:solidFill>
                <a:schemeClr val="tx1"/>
              </a:solidFill>
            </a:endParaRPr>
          </a:p>
        </p:txBody>
      </p:sp>
      <p:sp>
        <p:nvSpPr>
          <p:cNvPr id="21" name="吹き出し: 角を丸めた四角形 20">
            <a:extLst>
              <a:ext uri="{FF2B5EF4-FFF2-40B4-BE49-F238E27FC236}">
                <a16:creationId xmlns:a16="http://schemas.microsoft.com/office/drawing/2014/main" id="{60FB8FA7-B0E0-47E0-B62E-F0FF0AE876AE}"/>
              </a:ext>
            </a:extLst>
          </p:cNvPr>
          <p:cNvSpPr/>
          <p:nvPr/>
        </p:nvSpPr>
        <p:spPr>
          <a:xfrm>
            <a:off x="2985362" y="822514"/>
            <a:ext cx="3081667" cy="438764"/>
          </a:xfrm>
          <a:prstGeom prst="wedgeRoundRectCallout">
            <a:avLst>
              <a:gd name="adj1" fmla="val -63679"/>
              <a:gd name="adj2" fmla="val 54585"/>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altLang="ja-JP" sz="1400" dirty="0">
                <a:solidFill>
                  <a:schemeClr val="tx1"/>
                </a:solidFill>
              </a:rPr>
              <a:t>GPIO</a:t>
            </a:r>
            <a:r>
              <a:rPr lang="ja-JP" altLang="en-US" sz="1400" dirty="0">
                <a:solidFill>
                  <a:schemeClr val="tx1"/>
                </a:solidFill>
              </a:rPr>
              <a:t>（</a:t>
            </a:r>
            <a:r>
              <a:rPr lang="en-US" altLang="ja-JP" sz="1400" dirty="0">
                <a:solidFill>
                  <a:schemeClr val="tx1"/>
                </a:solidFill>
              </a:rPr>
              <a:t>General-purpose</a:t>
            </a:r>
            <a:r>
              <a:rPr lang="ja-JP" altLang="en-US" sz="1400" dirty="0">
                <a:solidFill>
                  <a:schemeClr val="tx1"/>
                </a:solidFill>
              </a:rPr>
              <a:t> </a:t>
            </a:r>
            <a:r>
              <a:rPr lang="en-US" altLang="ja-JP" sz="1400" dirty="0">
                <a:solidFill>
                  <a:schemeClr val="tx1"/>
                </a:solidFill>
              </a:rPr>
              <a:t>input/output)</a:t>
            </a:r>
          </a:p>
          <a:p>
            <a:r>
              <a:rPr lang="ja-JP" altLang="en-US" sz="1400" dirty="0">
                <a:solidFill>
                  <a:schemeClr val="tx1"/>
                </a:solidFill>
              </a:rPr>
              <a:t>汎用入出力 を </a:t>
            </a:r>
            <a:r>
              <a:rPr lang="en-US" altLang="ja-JP" sz="1400" dirty="0">
                <a:solidFill>
                  <a:schemeClr val="tx1"/>
                </a:solidFill>
              </a:rPr>
              <a:t>BCM</a:t>
            </a:r>
            <a:r>
              <a:rPr lang="ja-JP" altLang="en-US" sz="1400" dirty="0">
                <a:solidFill>
                  <a:schemeClr val="tx1"/>
                </a:solidFill>
              </a:rPr>
              <a:t>番号で定義する</a:t>
            </a:r>
            <a:endParaRPr kumimoji="1" lang="ja-JP" altLang="en-US" sz="1400" dirty="0">
              <a:solidFill>
                <a:schemeClr val="tx1"/>
              </a:solidFill>
            </a:endParaRPr>
          </a:p>
        </p:txBody>
      </p:sp>
      <p:sp>
        <p:nvSpPr>
          <p:cNvPr id="2" name="正方形/長方形 1">
            <a:extLst>
              <a:ext uri="{FF2B5EF4-FFF2-40B4-BE49-F238E27FC236}">
                <a16:creationId xmlns:a16="http://schemas.microsoft.com/office/drawing/2014/main" id="{B39BC4B7-868C-E7F2-FBD7-D72A7D4D33AB}"/>
              </a:ext>
            </a:extLst>
          </p:cNvPr>
          <p:cNvSpPr/>
          <p:nvPr/>
        </p:nvSpPr>
        <p:spPr>
          <a:xfrm>
            <a:off x="6759401" y="3006606"/>
            <a:ext cx="1426479" cy="11781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00B0F0"/>
              </a:solidFill>
            </a:endParaRPr>
          </a:p>
        </p:txBody>
      </p:sp>
      <p:sp>
        <p:nvSpPr>
          <p:cNvPr id="3" name="正方形/長方形 2">
            <a:extLst>
              <a:ext uri="{FF2B5EF4-FFF2-40B4-BE49-F238E27FC236}">
                <a16:creationId xmlns:a16="http://schemas.microsoft.com/office/drawing/2014/main" id="{52021C94-B4C9-D25B-EADB-6247E3402935}"/>
              </a:ext>
            </a:extLst>
          </p:cNvPr>
          <p:cNvSpPr/>
          <p:nvPr/>
        </p:nvSpPr>
        <p:spPr>
          <a:xfrm>
            <a:off x="6759399" y="3177950"/>
            <a:ext cx="1426479" cy="137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E0DAF57-D69A-735F-D736-815AE3831494}"/>
              </a:ext>
            </a:extLst>
          </p:cNvPr>
          <p:cNvSpPr/>
          <p:nvPr/>
        </p:nvSpPr>
        <p:spPr>
          <a:xfrm>
            <a:off x="8210380" y="3175364"/>
            <a:ext cx="1426479" cy="137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69878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552075A-EEEB-CECB-3195-609C0E124AF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47482" y="2033826"/>
            <a:ext cx="3275533" cy="1000836"/>
          </a:xfrm>
          <a:prstGeom prst="rect">
            <a:avLst/>
          </a:prstGeom>
        </p:spPr>
      </p:pic>
      <p:sp>
        <p:nvSpPr>
          <p:cNvPr id="13" name="吹き出し: 四角形 12">
            <a:extLst>
              <a:ext uri="{FF2B5EF4-FFF2-40B4-BE49-F238E27FC236}">
                <a16:creationId xmlns:a16="http://schemas.microsoft.com/office/drawing/2014/main" id="{2CFA5B52-C11D-7CE9-44DE-67345D94C1E8}"/>
              </a:ext>
            </a:extLst>
          </p:cNvPr>
          <p:cNvSpPr/>
          <p:nvPr/>
        </p:nvSpPr>
        <p:spPr>
          <a:xfrm>
            <a:off x="4880992" y="3429000"/>
            <a:ext cx="4608512" cy="1944216"/>
          </a:xfrm>
          <a:prstGeom prst="wedgeRectCallout">
            <a:avLst>
              <a:gd name="adj1" fmla="val -23101"/>
              <a:gd name="adj2" fmla="val -7565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6197A2C-4F7A-41D9-B265-D106EE017C02}"/>
              </a:ext>
            </a:extLst>
          </p:cNvPr>
          <p:cNvSpPr>
            <a:spLocks noGrp="1"/>
          </p:cNvSpPr>
          <p:nvPr>
            <p:ph type="title"/>
          </p:nvPr>
        </p:nvSpPr>
        <p:spPr/>
        <p:txBody>
          <a:bodyPr/>
          <a:lstStyle/>
          <a:p>
            <a:r>
              <a:rPr kumimoji="1" lang="ja-JP" altLang="en-US" dirty="0"/>
              <a:t>目次</a:t>
            </a:r>
          </a:p>
        </p:txBody>
      </p:sp>
      <p:sp>
        <p:nvSpPr>
          <p:cNvPr id="4" name="スライド番号プレースホルダー 3">
            <a:extLst>
              <a:ext uri="{FF2B5EF4-FFF2-40B4-BE49-F238E27FC236}">
                <a16:creationId xmlns:a16="http://schemas.microsoft.com/office/drawing/2014/main" id="{6CCAEDD7-43FD-4B37-9691-E7506F4D274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a:t>
            </a:fld>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964AE15A-DBCB-4FA0-A8B6-A4433A3B9EBF}"/>
              </a:ext>
            </a:extLst>
          </p:cNvPr>
          <p:cNvSpPr txBox="1"/>
          <p:nvPr/>
        </p:nvSpPr>
        <p:spPr>
          <a:xfrm>
            <a:off x="632520" y="1124744"/>
            <a:ext cx="5217360" cy="5016758"/>
          </a:xfrm>
          <a:prstGeom prst="rect">
            <a:avLst/>
          </a:prstGeom>
          <a:noFill/>
        </p:spPr>
        <p:txBody>
          <a:bodyPr wrap="square" rtlCol="0">
            <a:spAutoFit/>
          </a:bodyPr>
          <a:lstStyle/>
          <a:p>
            <a:pPr marL="457200" indent="-457200">
              <a:buFont typeface="Wingdings" panose="05000000000000000000" pitchFamily="2" charset="2"/>
              <a:buChar char="Ø"/>
            </a:pPr>
            <a:r>
              <a:rPr lang="en-US" altLang="ja-JP" sz="2000" dirty="0"/>
              <a:t>AD</a:t>
            </a:r>
            <a:r>
              <a:rPr lang="ja-JP" altLang="en-US" sz="2000" dirty="0"/>
              <a:t>変換とは</a:t>
            </a:r>
            <a:r>
              <a:rPr kumimoji="1" lang="ja-JP" altLang="en-US" sz="2000" dirty="0"/>
              <a:t>？</a:t>
            </a:r>
            <a:endParaRPr lang="en-US" altLang="ja-JP" sz="2000" dirty="0"/>
          </a:p>
          <a:p>
            <a:pPr marL="457200" indent="-457200">
              <a:buFont typeface="Wingdings" panose="05000000000000000000" pitchFamily="2" charset="2"/>
              <a:buChar char="Ø"/>
            </a:pPr>
            <a:r>
              <a:rPr lang="en-US" altLang="ja-JP" sz="2000" dirty="0"/>
              <a:t>mcp3208</a:t>
            </a:r>
            <a:r>
              <a:rPr lang="ja-JP" altLang="en-US" sz="2000" dirty="0"/>
              <a:t>の仕様</a:t>
            </a:r>
            <a:endParaRPr lang="en-US" altLang="ja-JP" sz="2000" dirty="0"/>
          </a:p>
          <a:p>
            <a:pPr marL="457200" indent="-457200">
              <a:buFont typeface="Wingdings" panose="05000000000000000000" pitchFamily="2" charset="2"/>
              <a:buChar char="Ø"/>
            </a:pPr>
            <a:r>
              <a:rPr lang="ja-JP" altLang="en-US" sz="2000" dirty="0"/>
              <a:t>分解能</a:t>
            </a:r>
            <a:endParaRPr lang="en-US" altLang="ja-JP" sz="2000" dirty="0"/>
          </a:p>
          <a:p>
            <a:pPr marL="457200" indent="-457200">
              <a:buFont typeface="Wingdings" panose="05000000000000000000" pitchFamily="2" charset="2"/>
              <a:buChar char="Ø"/>
            </a:pPr>
            <a:r>
              <a:rPr lang="ja-JP" altLang="en-US" sz="2000" dirty="0"/>
              <a:t>逐次比較法</a:t>
            </a:r>
            <a:endParaRPr lang="en-US" altLang="ja-JP" sz="2000" dirty="0"/>
          </a:p>
          <a:p>
            <a:pPr marL="457200" indent="-457200">
              <a:buFont typeface="Wingdings" panose="05000000000000000000" pitchFamily="2" charset="2"/>
              <a:buChar char="Ø"/>
            </a:pPr>
            <a:r>
              <a:rPr kumimoji="1" lang="ja-JP" altLang="en-US" sz="2000" dirty="0"/>
              <a:t>通信</a:t>
            </a:r>
            <a:r>
              <a:rPr lang="ja-JP" altLang="en-US" sz="2000" dirty="0"/>
              <a:t>システム</a:t>
            </a:r>
            <a:endParaRPr lang="en-US" altLang="ja-JP" sz="2000" dirty="0"/>
          </a:p>
          <a:p>
            <a:pPr marL="457200" indent="-457200">
              <a:buFont typeface="Wingdings" panose="05000000000000000000" pitchFamily="2" charset="2"/>
              <a:buChar char="Ø"/>
            </a:pPr>
            <a:r>
              <a:rPr kumimoji="1" lang="en-US" altLang="ja-JP" sz="2000" dirty="0"/>
              <a:t>SPI</a:t>
            </a:r>
            <a:r>
              <a:rPr lang="ja-JP" altLang="en-US" sz="2000" dirty="0"/>
              <a:t>通信①、②</a:t>
            </a:r>
            <a:endParaRPr lang="en-US" altLang="ja-JP" sz="2000" dirty="0"/>
          </a:p>
          <a:p>
            <a:pPr marL="457200" indent="-457200">
              <a:buFont typeface="Wingdings" panose="05000000000000000000" pitchFamily="2" charset="2"/>
              <a:buChar char="Ø"/>
            </a:pPr>
            <a:r>
              <a:rPr lang="en-US" altLang="ja-JP" sz="2000" dirty="0"/>
              <a:t>Raspberry Pi</a:t>
            </a:r>
            <a:r>
              <a:rPr lang="ja-JP" altLang="en-US" sz="2000" dirty="0"/>
              <a:t>で</a:t>
            </a:r>
            <a:r>
              <a:rPr lang="en-US" altLang="ja-JP" sz="2000" dirty="0"/>
              <a:t>AD</a:t>
            </a:r>
            <a:r>
              <a:rPr lang="ja-JP" altLang="en-US" sz="2000" dirty="0"/>
              <a:t>変換</a:t>
            </a:r>
            <a:endParaRPr lang="en-US" altLang="ja-JP" sz="2000" dirty="0"/>
          </a:p>
          <a:p>
            <a:pPr marL="457200" indent="-457200">
              <a:buFont typeface="Wingdings" panose="05000000000000000000" pitchFamily="2" charset="2"/>
              <a:buChar char="Ø"/>
            </a:pPr>
            <a:r>
              <a:rPr lang="en-US" altLang="ja-JP" sz="2000" dirty="0"/>
              <a:t>SPI</a:t>
            </a:r>
            <a:r>
              <a:rPr lang="ja-JP" altLang="en-US" sz="2000" dirty="0"/>
              <a:t>モジュールの設定</a:t>
            </a:r>
            <a:endParaRPr lang="en-US" altLang="ja-JP" sz="2000" dirty="0"/>
          </a:p>
          <a:p>
            <a:pPr marL="457200" indent="-457200">
              <a:buFont typeface="Wingdings" panose="05000000000000000000" pitchFamily="2" charset="2"/>
              <a:buChar char="Ø"/>
            </a:pPr>
            <a:r>
              <a:rPr lang="ja-JP" altLang="en-US" sz="2000" dirty="0"/>
              <a:t>回路構成</a:t>
            </a:r>
            <a:endParaRPr lang="en-US" altLang="ja-JP" sz="2000" dirty="0"/>
          </a:p>
          <a:p>
            <a:pPr marL="457200" indent="-457200">
              <a:buFont typeface="Wingdings" panose="05000000000000000000" pitchFamily="2" charset="2"/>
              <a:buChar char="Ø"/>
            </a:pPr>
            <a:r>
              <a:rPr lang="ja-JP" altLang="en-US" sz="2000" dirty="0"/>
              <a:t>プログラムの実行・結果</a:t>
            </a:r>
            <a:endParaRPr lang="en-US" altLang="ja-JP" sz="2000" dirty="0"/>
          </a:p>
          <a:p>
            <a:pPr marL="457200" indent="-457200">
              <a:buFont typeface="Wingdings" panose="05000000000000000000" pitchFamily="2" charset="2"/>
              <a:buChar char="Ø"/>
            </a:pPr>
            <a:r>
              <a:rPr lang="en-US" altLang="ja-JP" sz="2000" dirty="0"/>
              <a:t>AD</a:t>
            </a:r>
            <a:r>
              <a:rPr lang="ja-JP" altLang="en-US" sz="2000" dirty="0"/>
              <a:t>変換器の仕様と動作説明①</a:t>
            </a:r>
            <a:endParaRPr lang="en-US" altLang="ja-JP" sz="2000" dirty="0"/>
          </a:p>
          <a:p>
            <a:pPr marL="457200" indent="-457200">
              <a:buFont typeface="Wingdings" panose="05000000000000000000" pitchFamily="2" charset="2"/>
              <a:buChar char="Ø"/>
            </a:pPr>
            <a:r>
              <a:rPr kumimoji="1" lang="en-US" altLang="ja-JP" sz="2000" dirty="0"/>
              <a:t>mcp3208</a:t>
            </a:r>
            <a:r>
              <a:rPr kumimoji="1" lang="ja-JP" altLang="en-US" sz="2000" dirty="0"/>
              <a:t>の制御ビット</a:t>
            </a:r>
            <a:endParaRPr kumimoji="1" lang="en-US" altLang="ja-JP" sz="2000" dirty="0"/>
          </a:p>
          <a:p>
            <a:pPr marL="457200" indent="-457200">
              <a:buFont typeface="Wingdings" panose="05000000000000000000" pitchFamily="2" charset="2"/>
              <a:buChar char="Ø"/>
            </a:pPr>
            <a:r>
              <a:rPr lang="en-US" altLang="ja-JP" sz="2000" dirty="0"/>
              <a:t>AD</a:t>
            </a:r>
            <a:r>
              <a:rPr lang="ja-JP" altLang="en-US" sz="2000" dirty="0"/>
              <a:t>変換器の仕様と動作説明②</a:t>
            </a:r>
            <a:endParaRPr lang="en-US" altLang="ja-JP" sz="2000" dirty="0"/>
          </a:p>
          <a:p>
            <a:pPr marL="457200" indent="-457200">
              <a:buFont typeface="Wingdings" panose="05000000000000000000" pitchFamily="2" charset="2"/>
              <a:buChar char="Ø"/>
            </a:pPr>
            <a:r>
              <a:rPr kumimoji="1" lang="en-US" altLang="ja-JP" sz="2000" dirty="0"/>
              <a:t>AD</a:t>
            </a:r>
            <a:r>
              <a:rPr kumimoji="1" lang="ja-JP" altLang="en-US" sz="2000" dirty="0"/>
              <a:t>変換器の</a:t>
            </a:r>
            <a:r>
              <a:rPr lang="ja-JP" altLang="en-US" sz="2000" dirty="0"/>
              <a:t>実動作波形</a:t>
            </a:r>
            <a:endParaRPr kumimoji="1" lang="en-US" altLang="ja-JP" sz="2000" dirty="0"/>
          </a:p>
          <a:p>
            <a:pPr marL="457200" indent="-457200">
              <a:buFont typeface="Wingdings" panose="05000000000000000000" pitchFamily="2" charset="2"/>
              <a:buChar char="Ø"/>
            </a:pPr>
            <a:r>
              <a:rPr lang="ja-JP" altLang="en-US" sz="2000" dirty="0"/>
              <a:t>プログラムの概要</a:t>
            </a:r>
            <a:endParaRPr lang="en-US" altLang="ja-JP" sz="2000" dirty="0"/>
          </a:p>
          <a:p>
            <a:pPr marL="457200" indent="-457200">
              <a:buFont typeface="Wingdings" panose="05000000000000000000" pitchFamily="2" charset="2"/>
              <a:buChar char="Ø"/>
            </a:pPr>
            <a:r>
              <a:rPr lang="ja-JP" altLang="en-US" sz="2000" dirty="0"/>
              <a:t>プログラムの解説</a:t>
            </a:r>
            <a:endParaRPr kumimoji="1" lang="en-US" altLang="ja-JP" sz="2000" dirty="0"/>
          </a:p>
        </p:txBody>
      </p:sp>
      <p:sp>
        <p:nvSpPr>
          <p:cNvPr id="3" name="テキスト ボックス 2">
            <a:extLst>
              <a:ext uri="{FF2B5EF4-FFF2-40B4-BE49-F238E27FC236}">
                <a16:creationId xmlns:a16="http://schemas.microsoft.com/office/drawing/2014/main" id="{E157A9CC-F4C7-020E-2AB4-ACD937A27BB8}"/>
              </a:ext>
            </a:extLst>
          </p:cNvPr>
          <p:cNvSpPr txBox="1"/>
          <p:nvPr/>
        </p:nvSpPr>
        <p:spPr>
          <a:xfrm>
            <a:off x="4748775" y="1285630"/>
            <a:ext cx="482453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目標：アナログ信号を取得する</a:t>
            </a:r>
          </a:p>
        </p:txBody>
      </p:sp>
      <p:pic>
        <p:nvPicPr>
          <p:cNvPr id="8" name="図 7" descr="アイコン&#10;&#10;自動的に生成された説明">
            <a:extLst>
              <a:ext uri="{FF2B5EF4-FFF2-40B4-BE49-F238E27FC236}">
                <a16:creationId xmlns:a16="http://schemas.microsoft.com/office/drawing/2014/main" id="{2EE434B1-D53A-A26C-E58F-447D98DFD88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47179" y="3802312"/>
            <a:ext cx="1068860" cy="1017962"/>
          </a:xfrm>
          <a:prstGeom prst="rect">
            <a:avLst/>
          </a:prstGeom>
        </p:spPr>
      </p:pic>
      <p:pic>
        <p:nvPicPr>
          <p:cNvPr id="10" name="図 9" descr="アイコン が含まれている画像&#10;&#10;自動的に生成された説明">
            <a:extLst>
              <a:ext uri="{FF2B5EF4-FFF2-40B4-BE49-F238E27FC236}">
                <a16:creationId xmlns:a16="http://schemas.microsoft.com/office/drawing/2014/main" id="{EA3DB05F-0A7B-35C9-CB39-F3BD7A80C60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24768" y="3713377"/>
            <a:ext cx="1195832" cy="1195832"/>
          </a:xfrm>
          <a:prstGeom prst="rect">
            <a:avLst/>
          </a:prstGeom>
        </p:spPr>
      </p:pic>
      <p:pic>
        <p:nvPicPr>
          <p:cNvPr id="12" name="図 11" descr="ダイアグラム&#10;&#10;中程度の精度で自動的に生成された説明">
            <a:extLst>
              <a:ext uri="{FF2B5EF4-FFF2-40B4-BE49-F238E27FC236}">
                <a16:creationId xmlns:a16="http://schemas.microsoft.com/office/drawing/2014/main" id="{7051477D-03EE-C059-7933-3E58F1E9A4C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29329" y="3930356"/>
            <a:ext cx="1229538" cy="922832"/>
          </a:xfrm>
          <a:prstGeom prst="rect">
            <a:avLst/>
          </a:prstGeom>
        </p:spPr>
      </p:pic>
      <p:sp>
        <p:nvSpPr>
          <p:cNvPr id="14" name="テキスト ボックス 13">
            <a:extLst>
              <a:ext uri="{FF2B5EF4-FFF2-40B4-BE49-F238E27FC236}">
                <a16:creationId xmlns:a16="http://schemas.microsoft.com/office/drawing/2014/main" id="{753D5DCA-112B-CB67-6A07-688F9570E604}"/>
              </a:ext>
            </a:extLst>
          </p:cNvPr>
          <p:cNvSpPr txBox="1"/>
          <p:nvPr/>
        </p:nvSpPr>
        <p:spPr>
          <a:xfrm>
            <a:off x="5998041" y="3466349"/>
            <a:ext cx="2448272" cy="369332"/>
          </a:xfrm>
          <a:prstGeom prst="rect">
            <a:avLst/>
          </a:prstGeom>
          <a:noFill/>
        </p:spPr>
        <p:txBody>
          <a:bodyPr wrap="square" rtlCol="0">
            <a:spAutoFit/>
          </a:bodyPr>
          <a:lstStyle/>
          <a:p>
            <a:pPr algn="ctr"/>
            <a:r>
              <a:rPr kumimoji="1" lang="ja-JP" altLang="en-US" dirty="0"/>
              <a:t>アナログ信号の例</a:t>
            </a:r>
          </a:p>
        </p:txBody>
      </p:sp>
      <p:sp>
        <p:nvSpPr>
          <p:cNvPr id="15" name="テキスト ボックス 14">
            <a:extLst>
              <a:ext uri="{FF2B5EF4-FFF2-40B4-BE49-F238E27FC236}">
                <a16:creationId xmlns:a16="http://schemas.microsoft.com/office/drawing/2014/main" id="{49D5AA1D-0E85-9B05-4347-1716E93BEB39}"/>
              </a:ext>
            </a:extLst>
          </p:cNvPr>
          <p:cNvSpPr txBox="1"/>
          <p:nvPr/>
        </p:nvSpPr>
        <p:spPr>
          <a:xfrm>
            <a:off x="5242545" y="4909209"/>
            <a:ext cx="1068860" cy="369332"/>
          </a:xfrm>
          <a:prstGeom prst="rect">
            <a:avLst/>
          </a:prstGeom>
          <a:noFill/>
        </p:spPr>
        <p:txBody>
          <a:bodyPr wrap="square" rtlCol="0">
            <a:spAutoFit/>
          </a:bodyPr>
          <a:lstStyle/>
          <a:p>
            <a:pPr algn="ctr"/>
            <a:r>
              <a:rPr kumimoji="1" lang="ja-JP" altLang="en-US" dirty="0"/>
              <a:t>光情報</a:t>
            </a:r>
          </a:p>
        </p:txBody>
      </p:sp>
      <p:sp>
        <p:nvSpPr>
          <p:cNvPr id="16" name="テキスト ボックス 15">
            <a:extLst>
              <a:ext uri="{FF2B5EF4-FFF2-40B4-BE49-F238E27FC236}">
                <a16:creationId xmlns:a16="http://schemas.microsoft.com/office/drawing/2014/main" id="{2E03C8C2-006F-957A-313D-8E9CEAB85E8C}"/>
              </a:ext>
            </a:extLst>
          </p:cNvPr>
          <p:cNvSpPr txBox="1"/>
          <p:nvPr/>
        </p:nvSpPr>
        <p:spPr>
          <a:xfrm>
            <a:off x="6691341" y="4909209"/>
            <a:ext cx="1195831" cy="369332"/>
          </a:xfrm>
          <a:prstGeom prst="rect">
            <a:avLst/>
          </a:prstGeom>
          <a:noFill/>
        </p:spPr>
        <p:txBody>
          <a:bodyPr wrap="square" rtlCol="0">
            <a:spAutoFit/>
          </a:bodyPr>
          <a:lstStyle/>
          <a:p>
            <a:pPr algn="ctr"/>
            <a:r>
              <a:rPr lang="ja-JP" altLang="en-US" dirty="0"/>
              <a:t>振動</a:t>
            </a:r>
            <a:r>
              <a:rPr kumimoji="1" lang="ja-JP" altLang="en-US" dirty="0"/>
              <a:t>情報</a:t>
            </a:r>
          </a:p>
        </p:txBody>
      </p:sp>
      <p:sp>
        <p:nvSpPr>
          <p:cNvPr id="17" name="テキスト ボックス 16">
            <a:extLst>
              <a:ext uri="{FF2B5EF4-FFF2-40B4-BE49-F238E27FC236}">
                <a16:creationId xmlns:a16="http://schemas.microsoft.com/office/drawing/2014/main" id="{2A50DA28-DFFE-856B-3C47-DD54C81DA67F}"/>
              </a:ext>
            </a:extLst>
          </p:cNvPr>
          <p:cNvSpPr txBox="1"/>
          <p:nvPr/>
        </p:nvSpPr>
        <p:spPr>
          <a:xfrm>
            <a:off x="8224864" y="4909209"/>
            <a:ext cx="1195831" cy="369332"/>
          </a:xfrm>
          <a:prstGeom prst="rect">
            <a:avLst/>
          </a:prstGeom>
          <a:noFill/>
        </p:spPr>
        <p:txBody>
          <a:bodyPr wrap="square" rtlCol="0">
            <a:spAutoFit/>
          </a:bodyPr>
          <a:lstStyle/>
          <a:p>
            <a:pPr algn="ctr"/>
            <a:r>
              <a:rPr kumimoji="1" lang="ja-JP" altLang="en-US" dirty="0"/>
              <a:t>温度情報</a:t>
            </a:r>
          </a:p>
        </p:txBody>
      </p:sp>
      <p:sp>
        <p:nvSpPr>
          <p:cNvPr id="18" name="テキスト ボックス 17">
            <a:extLst>
              <a:ext uri="{FF2B5EF4-FFF2-40B4-BE49-F238E27FC236}">
                <a16:creationId xmlns:a16="http://schemas.microsoft.com/office/drawing/2014/main" id="{57DA9D29-2235-630C-F0EF-156D2E6A6CD6}"/>
              </a:ext>
            </a:extLst>
          </p:cNvPr>
          <p:cNvSpPr txBox="1"/>
          <p:nvPr/>
        </p:nvSpPr>
        <p:spPr>
          <a:xfrm>
            <a:off x="5122381" y="5532520"/>
            <a:ext cx="4298314" cy="646331"/>
          </a:xfrm>
          <a:prstGeom prst="rect">
            <a:avLst/>
          </a:prstGeom>
          <a:noFill/>
        </p:spPr>
        <p:txBody>
          <a:bodyPr wrap="square" rtlCol="0">
            <a:spAutoFit/>
          </a:bodyPr>
          <a:lstStyle/>
          <a:p>
            <a:pPr algn="ctr"/>
            <a:r>
              <a:rPr kumimoji="1" lang="ja-JP" altLang="en-US" dirty="0"/>
              <a:t>今回の講義ではアナログ信号をラズベリーパイに取り込む手法を修得する</a:t>
            </a:r>
          </a:p>
        </p:txBody>
      </p:sp>
    </p:spTree>
    <p:extLst>
      <p:ext uri="{BB962C8B-B14F-4D97-AF65-F5344CB8AC3E}">
        <p14:creationId xmlns:p14="http://schemas.microsoft.com/office/powerpoint/2010/main" val="2597667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737368BD-EAE6-613A-E9DB-A70F3618EB3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b="39039"/>
          <a:stretch/>
        </p:blipFill>
        <p:spPr>
          <a:xfrm>
            <a:off x="96243" y="903139"/>
            <a:ext cx="5178504" cy="3382559"/>
          </a:xfrm>
          <a:prstGeom prst="rect">
            <a:avLst/>
          </a:prstGeom>
        </p:spPr>
      </p:pic>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a:xfrm>
            <a:off x="262474" y="1"/>
            <a:ext cx="9515062" cy="684213"/>
          </a:xfrm>
        </p:spPr>
        <p:txBody>
          <a:bodyPr/>
          <a:lstStyle/>
          <a:p>
            <a:r>
              <a:rPr kumimoji="1" lang="ja-JP" altLang="en-US" dirty="0"/>
              <a:t>プログラムの解説（制御ビット）</a:t>
            </a:r>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20</a:t>
            </a:fld>
            <a:endParaRPr lang="ja-JP" altLang="en-US" dirty="0">
              <a:solidFill>
                <a:schemeClr val="tx1"/>
              </a:solidFill>
            </a:endParaRPr>
          </a:p>
        </p:txBody>
      </p:sp>
      <p:sp>
        <p:nvSpPr>
          <p:cNvPr id="20" name="右中かっこ 19">
            <a:extLst>
              <a:ext uri="{FF2B5EF4-FFF2-40B4-BE49-F238E27FC236}">
                <a16:creationId xmlns:a16="http://schemas.microsoft.com/office/drawing/2014/main" id="{AAF25ECF-4194-47DA-9C03-1DA010A3AF23}"/>
              </a:ext>
            </a:extLst>
          </p:cNvPr>
          <p:cNvSpPr/>
          <p:nvPr/>
        </p:nvSpPr>
        <p:spPr>
          <a:xfrm>
            <a:off x="2936776" y="1918736"/>
            <a:ext cx="126746" cy="330318"/>
          </a:xfrm>
          <a:prstGeom prst="rightBrace">
            <a:avLst>
              <a:gd name="adj1" fmla="val 8333"/>
              <a:gd name="adj2" fmla="val 37391"/>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吹き出し: 角を丸めた四角形 21">
            <a:extLst>
              <a:ext uri="{FF2B5EF4-FFF2-40B4-BE49-F238E27FC236}">
                <a16:creationId xmlns:a16="http://schemas.microsoft.com/office/drawing/2014/main" id="{3AF7D689-0B70-49CF-866A-07CD1239BA3F}"/>
              </a:ext>
            </a:extLst>
          </p:cNvPr>
          <p:cNvSpPr/>
          <p:nvPr/>
        </p:nvSpPr>
        <p:spPr>
          <a:xfrm>
            <a:off x="4858839" y="1227921"/>
            <a:ext cx="2408142" cy="316044"/>
          </a:xfrm>
          <a:prstGeom prst="wedgeRoundRectCallout">
            <a:avLst>
              <a:gd name="adj1" fmla="val -122534"/>
              <a:gd name="adj2" fmla="val 203433"/>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lang="ja-JP" altLang="en-US" sz="1200" dirty="0">
                <a:solidFill>
                  <a:schemeClr val="tx1"/>
                </a:solidFill>
              </a:rPr>
              <a:t>初期設定：</a:t>
            </a:r>
            <a:r>
              <a:rPr lang="en-US" altLang="ja-JP" sz="1200" dirty="0">
                <a:solidFill>
                  <a:schemeClr val="tx1"/>
                </a:solidFill>
              </a:rPr>
              <a:t>CS</a:t>
            </a:r>
            <a:r>
              <a:rPr lang="ja-JP" altLang="en-US" sz="1200" dirty="0">
                <a:solidFill>
                  <a:schemeClr val="tx1"/>
                </a:solidFill>
              </a:rPr>
              <a:t>を</a:t>
            </a:r>
            <a:r>
              <a:rPr lang="en-US" altLang="ja-JP" sz="1200" dirty="0">
                <a:solidFill>
                  <a:schemeClr val="tx1"/>
                </a:solidFill>
              </a:rPr>
              <a:t>High</a:t>
            </a:r>
            <a:r>
              <a:rPr lang="ja-JP" altLang="en-US" sz="1200" dirty="0">
                <a:solidFill>
                  <a:schemeClr val="tx1"/>
                </a:solidFill>
              </a:rPr>
              <a:t>、クロックを</a:t>
            </a:r>
            <a:r>
              <a:rPr lang="en-US" altLang="ja-JP" sz="1200" dirty="0">
                <a:solidFill>
                  <a:schemeClr val="tx1"/>
                </a:solidFill>
              </a:rPr>
              <a:t>Low</a:t>
            </a:r>
          </a:p>
        </p:txBody>
      </p:sp>
      <p:grpSp>
        <p:nvGrpSpPr>
          <p:cNvPr id="13" name="グループ化 12">
            <a:extLst>
              <a:ext uri="{FF2B5EF4-FFF2-40B4-BE49-F238E27FC236}">
                <a16:creationId xmlns:a16="http://schemas.microsoft.com/office/drawing/2014/main" id="{A7B02B37-8B83-421B-B7B7-B9D22E7C14C2}"/>
              </a:ext>
            </a:extLst>
          </p:cNvPr>
          <p:cNvGrpSpPr/>
          <p:nvPr/>
        </p:nvGrpSpPr>
        <p:grpSpPr>
          <a:xfrm>
            <a:off x="6426492" y="3294615"/>
            <a:ext cx="3329400" cy="1874470"/>
            <a:chOff x="5490476" y="4090660"/>
            <a:chExt cx="3312368" cy="2220657"/>
          </a:xfrm>
        </p:grpSpPr>
        <p:pic>
          <p:nvPicPr>
            <p:cNvPr id="35" name="図 34">
              <a:extLst>
                <a:ext uri="{FF2B5EF4-FFF2-40B4-BE49-F238E27FC236}">
                  <a16:creationId xmlns:a16="http://schemas.microsoft.com/office/drawing/2014/main" id="{7C5E84ED-4A5B-4846-84D0-0262F989B2E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490476" y="4090660"/>
              <a:ext cx="3312368" cy="2220657"/>
            </a:xfrm>
            <a:prstGeom prst="rect">
              <a:avLst/>
            </a:prstGeom>
          </p:spPr>
        </p:pic>
        <p:sp>
          <p:nvSpPr>
            <p:cNvPr id="37" name="テキスト ボックス 36">
              <a:extLst>
                <a:ext uri="{FF2B5EF4-FFF2-40B4-BE49-F238E27FC236}">
                  <a16:creationId xmlns:a16="http://schemas.microsoft.com/office/drawing/2014/main" id="{3F3A46C9-07A8-42CF-86C4-46EEE5EBDB51}"/>
                </a:ext>
              </a:extLst>
            </p:cNvPr>
            <p:cNvSpPr txBox="1"/>
            <p:nvPr/>
          </p:nvSpPr>
          <p:spPr>
            <a:xfrm>
              <a:off x="7286501" y="5679581"/>
              <a:ext cx="1319004" cy="261610"/>
            </a:xfrm>
            <a:prstGeom prst="rect">
              <a:avLst/>
            </a:prstGeom>
            <a:noFill/>
          </p:spPr>
          <p:txBody>
            <a:bodyPr wrap="square" rtlCol="0">
              <a:spAutoFit/>
            </a:bodyPr>
            <a:lstStyle/>
            <a:p>
              <a:r>
                <a:rPr lang="en-US" altLang="ja-JP" sz="1100" b="1" dirty="0">
                  <a:solidFill>
                    <a:srgbClr val="FF00FF"/>
                  </a:solidFill>
                </a:rPr>
                <a:t>1</a:t>
              </a:r>
              <a:r>
                <a:rPr lang="ja-JP" altLang="en-US" sz="1100" b="1" dirty="0">
                  <a:solidFill>
                    <a:srgbClr val="FF00FF"/>
                  </a:solidFill>
                </a:rPr>
                <a:t>　  </a:t>
              </a:r>
              <a:r>
                <a:rPr lang="en-US" altLang="ja-JP" sz="1100" b="1" dirty="0">
                  <a:solidFill>
                    <a:srgbClr val="FF00FF"/>
                  </a:solidFill>
                </a:rPr>
                <a:t>1    0</a:t>
              </a:r>
              <a:r>
                <a:rPr lang="ja-JP" altLang="en-US" sz="1100" b="1" dirty="0">
                  <a:solidFill>
                    <a:srgbClr val="FF00FF"/>
                  </a:solidFill>
                </a:rPr>
                <a:t>　 </a:t>
              </a:r>
              <a:r>
                <a:rPr lang="en-US" altLang="ja-JP" sz="1100" b="1" dirty="0">
                  <a:solidFill>
                    <a:srgbClr val="FF00FF"/>
                  </a:solidFill>
                </a:rPr>
                <a:t>0</a:t>
              </a:r>
              <a:r>
                <a:rPr lang="ja-JP" altLang="en-US" sz="1100" b="1" dirty="0">
                  <a:solidFill>
                    <a:srgbClr val="FF00FF"/>
                  </a:solidFill>
                </a:rPr>
                <a:t>　 </a:t>
              </a:r>
              <a:r>
                <a:rPr lang="en-US" altLang="ja-JP" sz="1100" b="1" dirty="0">
                  <a:solidFill>
                    <a:srgbClr val="FF00FF"/>
                  </a:solidFill>
                </a:rPr>
                <a:t>0</a:t>
              </a:r>
              <a:endParaRPr kumimoji="1" lang="ja-JP" altLang="en-US" sz="1100" b="1" dirty="0">
                <a:solidFill>
                  <a:srgbClr val="FF00FF"/>
                </a:solidFill>
              </a:endParaRPr>
            </a:p>
          </p:txBody>
        </p:sp>
        <p:sp>
          <p:nvSpPr>
            <p:cNvPr id="38" name="四角形: 角を丸くする 37">
              <a:extLst>
                <a:ext uri="{FF2B5EF4-FFF2-40B4-BE49-F238E27FC236}">
                  <a16:creationId xmlns:a16="http://schemas.microsoft.com/office/drawing/2014/main" id="{0E6E8097-F437-4865-811A-6C4ECFF20D48}"/>
                </a:ext>
              </a:extLst>
            </p:cNvPr>
            <p:cNvSpPr/>
            <p:nvPr/>
          </p:nvSpPr>
          <p:spPr>
            <a:xfrm>
              <a:off x="7099905" y="4821442"/>
              <a:ext cx="1368152" cy="1415870"/>
            </a:xfrm>
            <a:prstGeom prst="roundRect">
              <a:avLst/>
            </a:prstGeom>
            <a:noFill/>
            <a:ln w="1270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3A39B6-40F7-464B-8142-A6E6F28EA77B}"/>
                </a:ext>
              </a:extLst>
            </p:cNvPr>
            <p:cNvSpPr txBox="1"/>
            <p:nvPr/>
          </p:nvSpPr>
          <p:spPr>
            <a:xfrm>
              <a:off x="5643004" y="4270835"/>
              <a:ext cx="807173" cy="369332"/>
            </a:xfrm>
            <a:prstGeom prst="rect">
              <a:avLst/>
            </a:prstGeom>
            <a:noFill/>
          </p:spPr>
          <p:txBody>
            <a:bodyPr wrap="square" rtlCol="0">
              <a:spAutoFit/>
            </a:bodyPr>
            <a:lstStyle/>
            <a:p>
              <a:r>
                <a:rPr kumimoji="1" lang="ja-JP" altLang="en-US" sz="1600" dirty="0">
                  <a:solidFill>
                    <a:schemeClr val="bg1"/>
                  </a:solidFill>
                </a:rPr>
                <a:t>ｃｓ</a:t>
              </a:r>
              <a:r>
                <a:rPr kumimoji="1" lang="en-US" altLang="ja-JP" sz="1600" dirty="0">
                  <a:solidFill>
                    <a:schemeClr val="bg1"/>
                  </a:solidFill>
                </a:rPr>
                <a:t>pin</a:t>
              </a:r>
              <a:endParaRPr kumimoji="1" lang="ja-JP" altLang="en-US" sz="1600" dirty="0">
                <a:solidFill>
                  <a:schemeClr val="bg1"/>
                </a:solidFill>
              </a:endParaRPr>
            </a:p>
          </p:txBody>
        </p:sp>
        <p:sp>
          <p:nvSpPr>
            <p:cNvPr id="39" name="テキスト ボックス 38">
              <a:extLst>
                <a:ext uri="{FF2B5EF4-FFF2-40B4-BE49-F238E27FC236}">
                  <a16:creationId xmlns:a16="http://schemas.microsoft.com/office/drawing/2014/main" id="{157979EA-DF2F-4D74-B03A-52A8FCF60B5A}"/>
                </a:ext>
              </a:extLst>
            </p:cNvPr>
            <p:cNvSpPr txBox="1"/>
            <p:nvPr/>
          </p:nvSpPr>
          <p:spPr>
            <a:xfrm>
              <a:off x="5648470" y="4931876"/>
              <a:ext cx="1107124" cy="369332"/>
            </a:xfrm>
            <a:prstGeom prst="rect">
              <a:avLst/>
            </a:prstGeom>
            <a:noFill/>
          </p:spPr>
          <p:txBody>
            <a:bodyPr wrap="square" rtlCol="0">
              <a:spAutoFit/>
            </a:bodyPr>
            <a:lstStyle/>
            <a:p>
              <a:r>
                <a:rPr kumimoji="1" lang="ja-JP" altLang="en-US" sz="1600" dirty="0">
                  <a:solidFill>
                    <a:schemeClr val="bg1"/>
                  </a:solidFill>
                </a:rPr>
                <a:t>ｃ</a:t>
              </a:r>
              <a:r>
                <a:rPr kumimoji="1" lang="en-US" altLang="ja-JP" sz="1600" dirty="0" err="1">
                  <a:solidFill>
                    <a:schemeClr val="bg1"/>
                  </a:solidFill>
                </a:rPr>
                <a:t>lockpin</a:t>
              </a:r>
              <a:endParaRPr kumimoji="1" lang="ja-JP" altLang="en-US" sz="1600" dirty="0">
                <a:solidFill>
                  <a:schemeClr val="bg1"/>
                </a:solidFill>
              </a:endParaRPr>
            </a:p>
          </p:txBody>
        </p:sp>
        <p:sp>
          <p:nvSpPr>
            <p:cNvPr id="40" name="テキスト ボックス 39">
              <a:extLst>
                <a:ext uri="{FF2B5EF4-FFF2-40B4-BE49-F238E27FC236}">
                  <a16:creationId xmlns:a16="http://schemas.microsoft.com/office/drawing/2014/main" id="{BAE9E3CE-5E2F-45EF-8991-F642C2F7F87A}"/>
                </a:ext>
              </a:extLst>
            </p:cNvPr>
            <p:cNvSpPr txBox="1"/>
            <p:nvPr/>
          </p:nvSpPr>
          <p:spPr>
            <a:xfrm>
              <a:off x="5646076" y="5651956"/>
              <a:ext cx="1107124" cy="369332"/>
            </a:xfrm>
            <a:prstGeom prst="rect">
              <a:avLst/>
            </a:prstGeom>
            <a:noFill/>
          </p:spPr>
          <p:txBody>
            <a:bodyPr wrap="square" rtlCol="0">
              <a:spAutoFit/>
            </a:bodyPr>
            <a:lstStyle/>
            <a:p>
              <a:r>
                <a:rPr kumimoji="1" lang="en-US" altLang="ja-JP" sz="1600" dirty="0" err="1">
                  <a:solidFill>
                    <a:schemeClr val="bg1"/>
                  </a:solidFill>
                </a:rPr>
                <a:t>mosipin</a:t>
              </a:r>
              <a:endParaRPr kumimoji="1" lang="ja-JP" altLang="en-US" sz="1600" dirty="0">
                <a:solidFill>
                  <a:schemeClr val="bg1"/>
                </a:solidFill>
              </a:endParaRPr>
            </a:p>
          </p:txBody>
        </p:sp>
      </p:grpSp>
      <p:sp>
        <p:nvSpPr>
          <p:cNvPr id="36" name="吹き出し: 角を丸めた四角形 35">
            <a:extLst>
              <a:ext uri="{FF2B5EF4-FFF2-40B4-BE49-F238E27FC236}">
                <a16:creationId xmlns:a16="http://schemas.microsoft.com/office/drawing/2014/main" id="{47321BCB-0EB4-4927-A751-5B9ED763A608}"/>
              </a:ext>
            </a:extLst>
          </p:cNvPr>
          <p:cNvSpPr/>
          <p:nvPr/>
        </p:nvSpPr>
        <p:spPr>
          <a:xfrm>
            <a:off x="6453891" y="2934968"/>
            <a:ext cx="1368151" cy="1434594"/>
          </a:xfrm>
          <a:prstGeom prst="wedgeRoundRectCallout">
            <a:avLst>
              <a:gd name="adj1" fmla="val -50479"/>
              <a:gd name="adj2" fmla="val 22123"/>
              <a:gd name="adj3" fmla="val 16667"/>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600" dirty="0">
              <a:solidFill>
                <a:schemeClr val="tx1"/>
              </a:solidFill>
            </a:endParaRPr>
          </a:p>
        </p:txBody>
      </p:sp>
      <p:sp>
        <p:nvSpPr>
          <p:cNvPr id="14" name="テキスト ボックス 13">
            <a:extLst>
              <a:ext uri="{FF2B5EF4-FFF2-40B4-BE49-F238E27FC236}">
                <a16:creationId xmlns:a16="http://schemas.microsoft.com/office/drawing/2014/main" id="{1BE2B2C6-1D82-4D27-9973-A4509EF0F884}"/>
              </a:ext>
            </a:extLst>
          </p:cNvPr>
          <p:cNvSpPr txBox="1"/>
          <p:nvPr/>
        </p:nvSpPr>
        <p:spPr>
          <a:xfrm>
            <a:off x="8016330" y="5361365"/>
            <a:ext cx="684261" cy="307777"/>
          </a:xfrm>
          <a:prstGeom prst="rect">
            <a:avLst/>
          </a:prstGeom>
          <a:noFill/>
        </p:spPr>
        <p:txBody>
          <a:bodyPr wrap="square" rtlCol="0">
            <a:spAutoFit/>
          </a:bodyPr>
          <a:lstStyle/>
          <a:p>
            <a:r>
              <a:rPr lang="ja-JP" altLang="en-US" sz="1400" b="1" dirty="0"/>
              <a:t>ｼﾝｸﾞﾙ </a:t>
            </a:r>
            <a:endParaRPr lang="en-US" altLang="ja-JP" sz="1400" b="1" dirty="0"/>
          </a:p>
        </p:txBody>
      </p:sp>
      <p:cxnSp>
        <p:nvCxnSpPr>
          <p:cNvPr id="42" name="直線矢印コネクタ 41">
            <a:extLst>
              <a:ext uri="{FF2B5EF4-FFF2-40B4-BE49-F238E27FC236}">
                <a16:creationId xmlns:a16="http://schemas.microsoft.com/office/drawing/2014/main" id="{B093191C-E0E2-4C9C-AE38-29A94B6BB571}"/>
              </a:ext>
            </a:extLst>
          </p:cNvPr>
          <p:cNvCxnSpPr>
            <a:cxnSpLocks/>
          </p:cNvCxnSpPr>
          <p:nvPr/>
        </p:nvCxnSpPr>
        <p:spPr>
          <a:xfrm flipV="1">
            <a:off x="7906043" y="4895272"/>
            <a:ext cx="385153" cy="339640"/>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0CDE686-A9B0-4CB7-A951-7049C15CA47D}"/>
              </a:ext>
            </a:extLst>
          </p:cNvPr>
          <p:cNvCxnSpPr>
            <a:cxnSpLocks/>
            <a:stCxn id="14" idx="0"/>
          </p:cNvCxnSpPr>
          <p:nvPr/>
        </p:nvCxnSpPr>
        <p:spPr>
          <a:xfrm flipV="1">
            <a:off x="8358461" y="4891363"/>
            <a:ext cx="182316" cy="470002"/>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69474ABA-BFBC-42EE-8A88-FFB887DE46B1}"/>
              </a:ext>
            </a:extLst>
          </p:cNvPr>
          <p:cNvCxnSpPr>
            <a:cxnSpLocks/>
          </p:cNvCxnSpPr>
          <p:nvPr/>
        </p:nvCxnSpPr>
        <p:spPr>
          <a:xfrm flipV="1">
            <a:off x="8676817" y="4856660"/>
            <a:ext cx="155676" cy="992533"/>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4" name="右中かっこ 33">
            <a:extLst>
              <a:ext uri="{FF2B5EF4-FFF2-40B4-BE49-F238E27FC236}">
                <a16:creationId xmlns:a16="http://schemas.microsoft.com/office/drawing/2014/main" id="{C2550160-F795-41F5-A507-62364C607CE5}"/>
              </a:ext>
            </a:extLst>
          </p:cNvPr>
          <p:cNvSpPr/>
          <p:nvPr/>
        </p:nvSpPr>
        <p:spPr>
          <a:xfrm>
            <a:off x="3437254" y="2964499"/>
            <a:ext cx="164312" cy="94441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吹き出し: 角を丸めた四角形 47">
            <a:extLst>
              <a:ext uri="{FF2B5EF4-FFF2-40B4-BE49-F238E27FC236}">
                <a16:creationId xmlns:a16="http://schemas.microsoft.com/office/drawing/2014/main" id="{95BDCB1C-465B-486A-BFAA-62BB26D91B59}"/>
              </a:ext>
            </a:extLst>
          </p:cNvPr>
          <p:cNvSpPr/>
          <p:nvPr/>
        </p:nvSpPr>
        <p:spPr>
          <a:xfrm>
            <a:off x="258920" y="5167221"/>
            <a:ext cx="6505942" cy="1166224"/>
          </a:xfrm>
          <a:prstGeom prst="wedgeRoundRectCallout">
            <a:avLst>
              <a:gd name="adj1" fmla="val -19091"/>
              <a:gd name="adj2" fmla="val -40074"/>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72000" rIns="0" bIns="72000" rtlCol="0" anchor="ctr"/>
          <a:lstStyle/>
          <a:p>
            <a:r>
              <a:rPr lang="en-US" altLang="ja-JP" sz="1200" dirty="0">
                <a:solidFill>
                  <a:schemeClr val="tx1"/>
                </a:solidFill>
              </a:rPr>
              <a:t>【for</a:t>
            </a:r>
            <a:r>
              <a:rPr lang="ja-JP" altLang="en-US" sz="1200" dirty="0">
                <a:solidFill>
                  <a:schemeClr val="tx1"/>
                </a:solidFill>
              </a:rPr>
              <a:t>文の処理内容</a:t>
            </a:r>
            <a:r>
              <a:rPr lang="en-US" altLang="ja-JP" sz="1200" dirty="0">
                <a:solidFill>
                  <a:schemeClr val="tx1"/>
                </a:solidFill>
              </a:rPr>
              <a:t>】</a:t>
            </a:r>
            <a:r>
              <a:rPr lang="ja-JP" altLang="en-US" sz="1200" dirty="0">
                <a:solidFill>
                  <a:schemeClr val="tx1"/>
                </a:solidFill>
              </a:rPr>
              <a:t> </a:t>
            </a:r>
            <a:endParaRPr lang="en-US" altLang="ja-JP" sz="1200" dirty="0">
              <a:solidFill>
                <a:schemeClr val="tx1"/>
              </a:solidFill>
            </a:endParaRPr>
          </a:p>
          <a:p>
            <a:r>
              <a:rPr lang="en-US" altLang="ja-JP" sz="1200" dirty="0">
                <a:solidFill>
                  <a:schemeClr val="tx1"/>
                </a:solidFill>
              </a:rPr>
              <a:t>1</a:t>
            </a:r>
            <a:r>
              <a:rPr lang="ja-JP" altLang="en-US" sz="1200" dirty="0">
                <a:solidFill>
                  <a:schemeClr val="tx1"/>
                </a:solidFill>
              </a:rPr>
              <a:t>回目　</a:t>
            </a:r>
            <a:r>
              <a:rPr lang="en-US" altLang="ja-JP" sz="1200" dirty="0">
                <a:solidFill>
                  <a:schemeClr val="tx1"/>
                </a:solidFill>
                <a:highlight>
                  <a:srgbClr val="00FFFF"/>
                </a:highlight>
              </a:rPr>
              <a:t>0b</a:t>
            </a:r>
            <a:r>
              <a:rPr lang="en-US" altLang="ja-JP" sz="1200" b="1" dirty="0">
                <a:solidFill>
                  <a:srgbClr val="FF0000"/>
                </a:solidFill>
              </a:rPr>
              <a:t>1100 0</a:t>
            </a:r>
            <a:r>
              <a:rPr lang="en-US" altLang="ja-JP" sz="1200" dirty="0">
                <a:solidFill>
                  <a:schemeClr val="tx1"/>
                </a:solidFill>
              </a:rPr>
              <a:t>000</a:t>
            </a:r>
            <a:r>
              <a:rPr lang="ja-JP" altLang="en-US" sz="1200" dirty="0">
                <a:solidFill>
                  <a:schemeClr val="tx1"/>
                </a:solidFill>
              </a:rPr>
              <a:t>  </a:t>
            </a:r>
            <a:r>
              <a:rPr lang="en-US" altLang="ja-JP" sz="1200" dirty="0">
                <a:solidFill>
                  <a:schemeClr val="tx1"/>
                </a:solidFill>
              </a:rPr>
              <a:t>&amp;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1000 0000</a:t>
            </a:r>
            <a:r>
              <a:rPr lang="ja-JP" altLang="en-US" sz="1200" dirty="0">
                <a:solidFill>
                  <a:schemeClr val="tx1"/>
                </a:solidFill>
              </a:rPr>
              <a:t> ⇒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と等しいので </a:t>
            </a:r>
            <a:r>
              <a:rPr lang="en-US" altLang="ja-JP" sz="1200" dirty="0" err="1">
                <a:solidFill>
                  <a:schemeClr val="tx1"/>
                </a:solidFill>
              </a:rPr>
              <a:t>mosipin</a:t>
            </a:r>
            <a:r>
              <a:rPr lang="ja-JP" altLang="en-US" sz="1200" dirty="0">
                <a:solidFill>
                  <a:schemeClr val="tx1"/>
                </a:solidFill>
              </a:rPr>
              <a:t> を</a:t>
            </a:r>
            <a:r>
              <a:rPr lang="en-US" altLang="ja-JP" sz="1200" dirty="0">
                <a:solidFill>
                  <a:srgbClr val="FF0000"/>
                </a:solidFill>
              </a:rPr>
              <a:t>High</a:t>
            </a:r>
            <a:r>
              <a:rPr lang="en-US" altLang="ja-JP" sz="1200" dirty="0">
                <a:solidFill>
                  <a:schemeClr val="tx1"/>
                </a:solidFill>
              </a:rPr>
              <a:t>  </a:t>
            </a:r>
          </a:p>
          <a:p>
            <a:r>
              <a:rPr lang="ja-JP" altLang="en-US" sz="1200" dirty="0">
                <a:solidFill>
                  <a:schemeClr val="tx1"/>
                </a:solidFill>
              </a:rPr>
              <a:t> </a:t>
            </a:r>
            <a:r>
              <a:rPr lang="en-US" altLang="ja-JP" sz="1200" dirty="0">
                <a:solidFill>
                  <a:schemeClr val="tx1"/>
                </a:solidFill>
              </a:rPr>
              <a:t>2</a:t>
            </a:r>
            <a:r>
              <a:rPr lang="ja-JP" altLang="en-US" sz="1200" dirty="0">
                <a:solidFill>
                  <a:schemeClr val="tx1"/>
                </a:solidFill>
              </a:rPr>
              <a:t>回目　</a:t>
            </a:r>
            <a:r>
              <a:rPr lang="en-US" altLang="ja-JP" sz="1200" dirty="0">
                <a:solidFill>
                  <a:schemeClr val="tx1"/>
                </a:solidFill>
                <a:highlight>
                  <a:srgbClr val="00FFFF"/>
                </a:highlight>
              </a:rPr>
              <a:t>0b</a:t>
            </a:r>
            <a:r>
              <a:rPr lang="en-US" altLang="ja-JP" sz="1200" b="1" dirty="0">
                <a:solidFill>
                  <a:srgbClr val="FF0000"/>
                </a:solidFill>
              </a:rPr>
              <a:t>1000 </a:t>
            </a:r>
            <a:r>
              <a:rPr lang="en-US" altLang="ja-JP" sz="1200" dirty="0">
                <a:solidFill>
                  <a:schemeClr val="tx1"/>
                </a:solidFill>
              </a:rPr>
              <a:t>0000</a:t>
            </a:r>
            <a:r>
              <a:rPr lang="ja-JP" altLang="en-US" sz="1200" dirty="0">
                <a:solidFill>
                  <a:schemeClr val="tx1"/>
                </a:solidFill>
              </a:rPr>
              <a:t>  </a:t>
            </a:r>
            <a:r>
              <a:rPr lang="en-US" altLang="ja-JP" sz="1200" dirty="0">
                <a:solidFill>
                  <a:schemeClr val="tx1"/>
                </a:solidFill>
              </a:rPr>
              <a:t>&amp;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1000 0000</a:t>
            </a:r>
            <a:r>
              <a:rPr lang="ja-JP" altLang="en-US" sz="1200" dirty="0">
                <a:solidFill>
                  <a:schemeClr val="tx1"/>
                </a:solidFill>
              </a:rPr>
              <a:t> ⇒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と等しいので </a:t>
            </a:r>
            <a:r>
              <a:rPr lang="en-US" altLang="ja-JP" sz="1200" dirty="0" err="1">
                <a:solidFill>
                  <a:schemeClr val="tx1"/>
                </a:solidFill>
              </a:rPr>
              <a:t>mosipin</a:t>
            </a:r>
            <a:r>
              <a:rPr lang="ja-JP" altLang="en-US" sz="1200" dirty="0">
                <a:solidFill>
                  <a:schemeClr val="tx1"/>
                </a:solidFill>
              </a:rPr>
              <a:t> を</a:t>
            </a:r>
            <a:r>
              <a:rPr lang="en-US" altLang="ja-JP" sz="1200" dirty="0">
                <a:solidFill>
                  <a:srgbClr val="FF0000"/>
                </a:solidFill>
              </a:rPr>
              <a:t>High</a:t>
            </a:r>
          </a:p>
          <a:p>
            <a:r>
              <a:rPr lang="ja-JP" altLang="en-US" sz="1200" dirty="0">
                <a:solidFill>
                  <a:schemeClr val="tx1"/>
                </a:solidFill>
              </a:rPr>
              <a:t> </a:t>
            </a:r>
            <a:r>
              <a:rPr lang="en-US" altLang="ja-JP" sz="1200" dirty="0">
                <a:solidFill>
                  <a:schemeClr val="tx1"/>
                </a:solidFill>
              </a:rPr>
              <a:t>3</a:t>
            </a:r>
            <a:r>
              <a:rPr lang="ja-JP" altLang="en-US" sz="1200" dirty="0">
                <a:solidFill>
                  <a:schemeClr val="tx1"/>
                </a:solidFill>
              </a:rPr>
              <a:t>回目　</a:t>
            </a:r>
            <a:r>
              <a:rPr lang="en-US" altLang="ja-JP" sz="1200" dirty="0">
                <a:solidFill>
                  <a:schemeClr val="tx1"/>
                </a:solidFill>
                <a:highlight>
                  <a:srgbClr val="00FFFF"/>
                </a:highlight>
              </a:rPr>
              <a:t>0b</a:t>
            </a:r>
            <a:r>
              <a:rPr lang="en-US" altLang="ja-JP" sz="1200" b="1" dirty="0">
                <a:solidFill>
                  <a:srgbClr val="FF0000"/>
                </a:solidFill>
              </a:rPr>
              <a:t>000</a:t>
            </a:r>
            <a:r>
              <a:rPr lang="en-US" altLang="ja-JP" sz="1200" dirty="0">
                <a:solidFill>
                  <a:schemeClr val="tx1"/>
                </a:solidFill>
              </a:rPr>
              <a:t>0 0000</a:t>
            </a:r>
            <a:r>
              <a:rPr lang="ja-JP" altLang="en-US" sz="1200" dirty="0">
                <a:solidFill>
                  <a:schemeClr val="tx1"/>
                </a:solidFill>
              </a:rPr>
              <a:t>  </a:t>
            </a:r>
            <a:r>
              <a:rPr lang="en-US" altLang="ja-JP" sz="1200" dirty="0">
                <a:solidFill>
                  <a:schemeClr val="tx1"/>
                </a:solidFill>
              </a:rPr>
              <a:t>&amp;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0000 0000</a:t>
            </a:r>
            <a:r>
              <a:rPr lang="ja-JP" altLang="en-US" sz="1200" dirty="0">
                <a:solidFill>
                  <a:schemeClr val="tx1"/>
                </a:solidFill>
              </a:rPr>
              <a:t> ⇒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と等しくない   </a:t>
            </a:r>
            <a:r>
              <a:rPr lang="en-US" altLang="ja-JP" sz="1200" dirty="0" err="1">
                <a:solidFill>
                  <a:schemeClr val="tx1"/>
                </a:solidFill>
              </a:rPr>
              <a:t>mosipin</a:t>
            </a:r>
            <a:r>
              <a:rPr lang="ja-JP" altLang="en-US" sz="1200" dirty="0">
                <a:solidFill>
                  <a:schemeClr val="tx1"/>
                </a:solidFill>
              </a:rPr>
              <a:t> を</a:t>
            </a:r>
            <a:r>
              <a:rPr lang="en-US" altLang="ja-JP" sz="1200" dirty="0">
                <a:solidFill>
                  <a:srgbClr val="00B0F0"/>
                </a:solidFill>
              </a:rPr>
              <a:t>Low</a:t>
            </a:r>
          </a:p>
          <a:p>
            <a:r>
              <a:rPr lang="ja-JP" altLang="en-US" sz="1200" dirty="0">
                <a:solidFill>
                  <a:schemeClr val="tx1"/>
                </a:solidFill>
              </a:rPr>
              <a:t> </a:t>
            </a:r>
            <a:r>
              <a:rPr lang="en-US" altLang="ja-JP" sz="1200" dirty="0">
                <a:solidFill>
                  <a:schemeClr val="tx1"/>
                </a:solidFill>
              </a:rPr>
              <a:t>4</a:t>
            </a:r>
            <a:r>
              <a:rPr lang="ja-JP" altLang="en-US" sz="1200" dirty="0">
                <a:solidFill>
                  <a:schemeClr val="tx1"/>
                </a:solidFill>
              </a:rPr>
              <a:t>回目　</a:t>
            </a:r>
            <a:r>
              <a:rPr lang="en-US" altLang="ja-JP" sz="1200" dirty="0">
                <a:solidFill>
                  <a:schemeClr val="tx1"/>
                </a:solidFill>
                <a:highlight>
                  <a:srgbClr val="00FFFF"/>
                </a:highlight>
              </a:rPr>
              <a:t>0b</a:t>
            </a:r>
            <a:r>
              <a:rPr lang="en-US" altLang="ja-JP" sz="1200" b="1" dirty="0">
                <a:solidFill>
                  <a:srgbClr val="FF0000"/>
                </a:solidFill>
              </a:rPr>
              <a:t>00</a:t>
            </a:r>
            <a:r>
              <a:rPr lang="en-US" altLang="ja-JP" sz="1200" dirty="0">
                <a:solidFill>
                  <a:schemeClr val="tx1"/>
                </a:solidFill>
              </a:rPr>
              <a:t>00 0000</a:t>
            </a:r>
            <a:r>
              <a:rPr lang="ja-JP" altLang="en-US" sz="1200" dirty="0">
                <a:solidFill>
                  <a:schemeClr val="tx1"/>
                </a:solidFill>
              </a:rPr>
              <a:t>  </a:t>
            </a:r>
            <a:r>
              <a:rPr lang="en-US" altLang="ja-JP" sz="1200" dirty="0">
                <a:solidFill>
                  <a:schemeClr val="tx1"/>
                </a:solidFill>
              </a:rPr>
              <a:t>&amp;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0000 0000</a:t>
            </a:r>
            <a:r>
              <a:rPr lang="ja-JP" altLang="en-US" sz="1200" dirty="0">
                <a:solidFill>
                  <a:schemeClr val="tx1"/>
                </a:solidFill>
              </a:rPr>
              <a:t> ⇒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と等しくない   </a:t>
            </a:r>
            <a:r>
              <a:rPr lang="en-US" altLang="ja-JP" sz="1200" dirty="0" err="1">
                <a:solidFill>
                  <a:schemeClr val="tx1"/>
                </a:solidFill>
              </a:rPr>
              <a:t>mosipin</a:t>
            </a:r>
            <a:r>
              <a:rPr lang="ja-JP" altLang="en-US" sz="1200" dirty="0">
                <a:solidFill>
                  <a:schemeClr val="tx1"/>
                </a:solidFill>
              </a:rPr>
              <a:t> を</a:t>
            </a:r>
            <a:r>
              <a:rPr lang="en-US" altLang="ja-JP" sz="1200" dirty="0">
                <a:solidFill>
                  <a:srgbClr val="00B0F0"/>
                </a:solidFill>
              </a:rPr>
              <a:t>Low</a:t>
            </a:r>
          </a:p>
          <a:p>
            <a:r>
              <a:rPr lang="ja-JP" altLang="en-US" sz="1200" dirty="0">
                <a:solidFill>
                  <a:schemeClr val="tx1"/>
                </a:solidFill>
              </a:rPr>
              <a:t> </a:t>
            </a:r>
            <a:r>
              <a:rPr lang="en-US" altLang="ja-JP" sz="1200" dirty="0">
                <a:solidFill>
                  <a:schemeClr val="tx1"/>
                </a:solidFill>
              </a:rPr>
              <a:t>5</a:t>
            </a:r>
            <a:r>
              <a:rPr lang="ja-JP" altLang="en-US" sz="1200" dirty="0">
                <a:solidFill>
                  <a:schemeClr val="tx1"/>
                </a:solidFill>
              </a:rPr>
              <a:t>回目　</a:t>
            </a:r>
            <a:r>
              <a:rPr lang="en-US" altLang="ja-JP" sz="1200" dirty="0">
                <a:solidFill>
                  <a:schemeClr val="tx1"/>
                </a:solidFill>
                <a:highlight>
                  <a:srgbClr val="00FFFF"/>
                </a:highlight>
              </a:rPr>
              <a:t>0b</a:t>
            </a:r>
            <a:r>
              <a:rPr lang="en-US" altLang="ja-JP" sz="1200" b="1" dirty="0">
                <a:solidFill>
                  <a:srgbClr val="FF0000"/>
                </a:solidFill>
              </a:rPr>
              <a:t>0</a:t>
            </a:r>
            <a:r>
              <a:rPr lang="en-US" altLang="ja-JP" sz="1200" dirty="0">
                <a:solidFill>
                  <a:schemeClr val="tx1"/>
                </a:solidFill>
              </a:rPr>
              <a:t>000 0000</a:t>
            </a:r>
            <a:r>
              <a:rPr lang="ja-JP" altLang="en-US" sz="1200" dirty="0">
                <a:solidFill>
                  <a:schemeClr val="tx1"/>
                </a:solidFill>
              </a:rPr>
              <a:t>  </a:t>
            </a:r>
            <a:r>
              <a:rPr lang="en-US" altLang="ja-JP" sz="1200" dirty="0">
                <a:solidFill>
                  <a:schemeClr val="tx1"/>
                </a:solidFill>
              </a:rPr>
              <a:t>&amp;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0000 0000</a:t>
            </a:r>
            <a:r>
              <a:rPr lang="ja-JP" altLang="en-US" sz="1200" dirty="0">
                <a:solidFill>
                  <a:schemeClr val="tx1"/>
                </a:solidFill>
              </a:rPr>
              <a:t> ⇒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と等しくない   </a:t>
            </a:r>
            <a:r>
              <a:rPr lang="en-US" altLang="ja-JP" sz="1200" dirty="0" err="1">
                <a:solidFill>
                  <a:schemeClr val="tx1"/>
                </a:solidFill>
              </a:rPr>
              <a:t>mosipin</a:t>
            </a:r>
            <a:r>
              <a:rPr lang="ja-JP" altLang="en-US" sz="1200" dirty="0">
                <a:solidFill>
                  <a:schemeClr val="tx1"/>
                </a:solidFill>
              </a:rPr>
              <a:t> を</a:t>
            </a:r>
            <a:r>
              <a:rPr lang="en-US" altLang="ja-JP" sz="1200" dirty="0">
                <a:solidFill>
                  <a:srgbClr val="00B0F0"/>
                </a:solidFill>
              </a:rPr>
              <a:t>Low</a:t>
            </a:r>
          </a:p>
        </p:txBody>
      </p:sp>
      <p:cxnSp>
        <p:nvCxnSpPr>
          <p:cNvPr id="49" name="直線矢印コネクタ 48">
            <a:extLst>
              <a:ext uri="{FF2B5EF4-FFF2-40B4-BE49-F238E27FC236}">
                <a16:creationId xmlns:a16="http://schemas.microsoft.com/office/drawing/2014/main" id="{61FA6233-B202-44C3-8BA6-2CCA1400FF67}"/>
              </a:ext>
            </a:extLst>
          </p:cNvPr>
          <p:cNvCxnSpPr>
            <a:cxnSpLocks/>
            <a:endCxn id="51" idx="1"/>
          </p:cNvCxnSpPr>
          <p:nvPr/>
        </p:nvCxnSpPr>
        <p:spPr>
          <a:xfrm flipV="1">
            <a:off x="6609303" y="5351946"/>
            <a:ext cx="870958" cy="112674"/>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2DD10ACD-2583-41F6-B988-FE472FAFAD23}"/>
              </a:ext>
            </a:extLst>
          </p:cNvPr>
          <p:cNvCxnSpPr>
            <a:cxnSpLocks/>
          </p:cNvCxnSpPr>
          <p:nvPr/>
        </p:nvCxnSpPr>
        <p:spPr>
          <a:xfrm flipV="1">
            <a:off x="6677915" y="5541554"/>
            <a:ext cx="1349242" cy="127588"/>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716C980-8888-45F1-A1DB-4804F6B1D4D7}"/>
              </a:ext>
            </a:extLst>
          </p:cNvPr>
          <p:cNvCxnSpPr>
            <a:cxnSpLocks/>
          </p:cNvCxnSpPr>
          <p:nvPr/>
        </p:nvCxnSpPr>
        <p:spPr>
          <a:xfrm flipV="1">
            <a:off x="6709647" y="6195105"/>
            <a:ext cx="1621715" cy="42207"/>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B573320B-FD07-4F69-AECA-CF5B0780C15A}"/>
              </a:ext>
            </a:extLst>
          </p:cNvPr>
          <p:cNvCxnSpPr>
            <a:cxnSpLocks/>
          </p:cNvCxnSpPr>
          <p:nvPr/>
        </p:nvCxnSpPr>
        <p:spPr>
          <a:xfrm flipV="1">
            <a:off x="8770436" y="4891363"/>
            <a:ext cx="275976" cy="995965"/>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714A64D7-7110-4D53-9E26-8B3191B93A7A}"/>
              </a:ext>
            </a:extLst>
          </p:cNvPr>
          <p:cNvCxnSpPr>
            <a:cxnSpLocks/>
            <a:stCxn id="53" idx="3"/>
          </p:cNvCxnSpPr>
          <p:nvPr/>
        </p:nvCxnSpPr>
        <p:spPr>
          <a:xfrm flipV="1">
            <a:off x="8807649" y="4856660"/>
            <a:ext cx="426507" cy="1184557"/>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1BE0CDC2-BD0F-4972-9472-91258F47D2EF}"/>
              </a:ext>
            </a:extLst>
          </p:cNvPr>
          <p:cNvCxnSpPr>
            <a:cxnSpLocks/>
          </p:cNvCxnSpPr>
          <p:nvPr/>
        </p:nvCxnSpPr>
        <p:spPr>
          <a:xfrm>
            <a:off x="6687048" y="5849193"/>
            <a:ext cx="1644314" cy="62901"/>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95D9FB29-61FC-4D9A-8132-7C88BEF194AF}"/>
              </a:ext>
            </a:extLst>
          </p:cNvPr>
          <p:cNvCxnSpPr>
            <a:cxnSpLocks/>
          </p:cNvCxnSpPr>
          <p:nvPr/>
        </p:nvCxnSpPr>
        <p:spPr>
          <a:xfrm flipV="1">
            <a:off x="6681846" y="6047193"/>
            <a:ext cx="1554562" cy="6830"/>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5" name="右中かっこ 4">
            <a:extLst>
              <a:ext uri="{FF2B5EF4-FFF2-40B4-BE49-F238E27FC236}">
                <a16:creationId xmlns:a16="http://schemas.microsoft.com/office/drawing/2014/main" id="{52C9065B-B364-2B6B-4DC5-069B027D9FF7}"/>
              </a:ext>
            </a:extLst>
          </p:cNvPr>
          <p:cNvSpPr/>
          <p:nvPr/>
        </p:nvSpPr>
        <p:spPr>
          <a:xfrm>
            <a:off x="3344048" y="3908911"/>
            <a:ext cx="100806" cy="297575"/>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吹き出し: 角を丸めた四角形 16">
            <a:extLst>
              <a:ext uri="{FF2B5EF4-FFF2-40B4-BE49-F238E27FC236}">
                <a16:creationId xmlns:a16="http://schemas.microsoft.com/office/drawing/2014/main" id="{037DCB63-6075-BD97-16E2-D1ED131C0056}"/>
              </a:ext>
            </a:extLst>
          </p:cNvPr>
          <p:cNvSpPr/>
          <p:nvPr/>
        </p:nvSpPr>
        <p:spPr>
          <a:xfrm>
            <a:off x="5390417" y="1704627"/>
            <a:ext cx="2789848" cy="303653"/>
          </a:xfrm>
          <a:prstGeom prst="wedgeRoundRectCallout">
            <a:avLst>
              <a:gd name="adj1" fmla="val -144657"/>
              <a:gd name="adj2" fmla="val 152324"/>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lang="en-US" altLang="ja-JP" sz="1200" dirty="0">
                <a:solidFill>
                  <a:schemeClr val="tx1"/>
                </a:solidFill>
              </a:rPr>
              <a:t>CS</a:t>
            </a:r>
            <a:r>
              <a:rPr lang="ja-JP" altLang="en-US" sz="1200" dirty="0">
                <a:solidFill>
                  <a:schemeClr val="tx1"/>
                </a:solidFill>
              </a:rPr>
              <a:t>を</a:t>
            </a:r>
            <a:r>
              <a:rPr lang="en-US" altLang="ja-JP" sz="1200" dirty="0">
                <a:solidFill>
                  <a:schemeClr val="tx1"/>
                </a:solidFill>
              </a:rPr>
              <a:t>Low</a:t>
            </a:r>
            <a:r>
              <a:rPr lang="ja-JP" altLang="en-US" sz="1200" dirty="0">
                <a:solidFill>
                  <a:schemeClr val="tx1"/>
                </a:solidFill>
              </a:rPr>
              <a:t>にして</a:t>
            </a:r>
            <a:r>
              <a:rPr lang="en-US" altLang="ja-JP" sz="1200" dirty="0">
                <a:solidFill>
                  <a:schemeClr val="tx1"/>
                </a:solidFill>
              </a:rPr>
              <a:t>mcp3208</a:t>
            </a:r>
            <a:r>
              <a:rPr lang="ja-JP" altLang="en-US" sz="1200" dirty="0">
                <a:solidFill>
                  <a:schemeClr val="tx1"/>
                </a:solidFill>
              </a:rPr>
              <a:t>を通信相手に指定</a:t>
            </a:r>
            <a:endParaRPr kumimoji="1" lang="ja-JP" altLang="en-US" sz="1200" dirty="0">
              <a:solidFill>
                <a:schemeClr val="tx1"/>
              </a:solidFill>
            </a:endParaRPr>
          </a:p>
        </p:txBody>
      </p:sp>
      <p:sp>
        <p:nvSpPr>
          <p:cNvPr id="18" name="右中かっこ 17">
            <a:extLst>
              <a:ext uri="{FF2B5EF4-FFF2-40B4-BE49-F238E27FC236}">
                <a16:creationId xmlns:a16="http://schemas.microsoft.com/office/drawing/2014/main" id="{374D767A-84FA-DBFD-26A9-9E20EF9B2319}"/>
              </a:ext>
            </a:extLst>
          </p:cNvPr>
          <p:cNvSpPr/>
          <p:nvPr/>
        </p:nvSpPr>
        <p:spPr>
          <a:xfrm>
            <a:off x="2871670" y="2516959"/>
            <a:ext cx="126746" cy="362385"/>
          </a:xfrm>
          <a:prstGeom prst="rightBrace">
            <a:avLst>
              <a:gd name="adj1" fmla="val 8333"/>
              <a:gd name="adj2" fmla="val 37391"/>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吹き出し: 角を丸めた四角形 26">
            <a:extLst>
              <a:ext uri="{FF2B5EF4-FFF2-40B4-BE49-F238E27FC236}">
                <a16:creationId xmlns:a16="http://schemas.microsoft.com/office/drawing/2014/main" id="{1B2D3172-8EC0-AFC7-4139-384122EEAC16}"/>
              </a:ext>
            </a:extLst>
          </p:cNvPr>
          <p:cNvSpPr/>
          <p:nvPr/>
        </p:nvSpPr>
        <p:spPr>
          <a:xfrm>
            <a:off x="4878763" y="2172090"/>
            <a:ext cx="3616060" cy="875526"/>
          </a:xfrm>
          <a:prstGeom prst="wedgeRoundRectCallout">
            <a:avLst>
              <a:gd name="adj1" fmla="val -102950"/>
              <a:gd name="adj2" fmla="val 6581"/>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lang="en-US" altLang="ja-JP" sz="1200" dirty="0" err="1">
                <a:solidFill>
                  <a:schemeClr val="tx1"/>
                </a:solidFill>
              </a:rPr>
              <a:t>commandout</a:t>
            </a:r>
            <a:r>
              <a:rPr lang="en-US" altLang="ja-JP" sz="1200" dirty="0">
                <a:solidFill>
                  <a:schemeClr val="tx1"/>
                </a:solidFill>
              </a:rPr>
              <a:t> </a:t>
            </a:r>
            <a:r>
              <a:rPr lang="ja-JP" altLang="en-US" sz="1200" dirty="0">
                <a:solidFill>
                  <a:schemeClr val="tx1"/>
                </a:solidFill>
              </a:rPr>
              <a:t>に </a:t>
            </a:r>
            <a:r>
              <a:rPr lang="en-US" altLang="ja-JP" sz="1200" dirty="0" err="1">
                <a:solidFill>
                  <a:schemeClr val="tx1"/>
                </a:solidFill>
              </a:rPr>
              <a:t>adcnum</a:t>
            </a:r>
            <a:r>
              <a:rPr lang="en-US" altLang="ja-JP" sz="1200" dirty="0">
                <a:solidFill>
                  <a:schemeClr val="tx1"/>
                </a:solidFill>
              </a:rPr>
              <a:t> ( </a:t>
            </a:r>
            <a:r>
              <a:rPr lang="en-US" altLang="ja-JP" sz="1200" b="1" dirty="0">
                <a:solidFill>
                  <a:srgbClr val="FF0000"/>
                </a:solidFill>
              </a:rPr>
              <a:t>0 </a:t>
            </a:r>
            <a:r>
              <a:rPr lang="ja-JP" altLang="en-US" sz="1200" dirty="0">
                <a:solidFill>
                  <a:schemeClr val="tx1"/>
                </a:solidFill>
              </a:rPr>
              <a:t>）を入れる</a:t>
            </a:r>
            <a:endParaRPr lang="en-US" altLang="ja-JP" sz="1200" dirty="0">
              <a:solidFill>
                <a:schemeClr val="tx1"/>
              </a:solidFill>
            </a:endParaRPr>
          </a:p>
          <a:p>
            <a:r>
              <a:rPr lang="en-US" altLang="ja-JP" sz="1200" dirty="0" err="1">
                <a:solidFill>
                  <a:schemeClr val="tx1"/>
                </a:solidFill>
              </a:rPr>
              <a:t>commandout</a:t>
            </a:r>
            <a:r>
              <a:rPr lang="en-US" altLang="ja-JP" sz="1200" dirty="0">
                <a:solidFill>
                  <a:schemeClr val="tx1"/>
                </a:solidFill>
              </a:rPr>
              <a:t> = </a:t>
            </a:r>
            <a:r>
              <a:rPr lang="en-US" altLang="ja-JP" sz="1200" dirty="0">
                <a:solidFill>
                  <a:schemeClr val="tx1"/>
                </a:solidFill>
                <a:highlight>
                  <a:srgbClr val="00FFFF"/>
                </a:highlight>
              </a:rPr>
              <a:t>0b</a:t>
            </a:r>
            <a:r>
              <a:rPr lang="en-US" altLang="ja-JP" sz="1200" dirty="0">
                <a:solidFill>
                  <a:schemeClr val="tx1"/>
                </a:solidFill>
              </a:rPr>
              <a:t>0000 0000  OR  </a:t>
            </a:r>
            <a:r>
              <a:rPr lang="en-US" altLang="ja-JP" sz="1200" dirty="0">
                <a:solidFill>
                  <a:schemeClr val="tx1"/>
                </a:solidFill>
                <a:highlight>
                  <a:srgbClr val="00FFFF"/>
                </a:highlight>
              </a:rPr>
              <a:t>0b</a:t>
            </a:r>
            <a:r>
              <a:rPr lang="en-US" altLang="ja-JP" sz="1200" dirty="0">
                <a:solidFill>
                  <a:schemeClr val="tx1"/>
                </a:solidFill>
              </a:rPr>
              <a:t>0001 1000 </a:t>
            </a:r>
            <a:r>
              <a:rPr lang="ja-JP" altLang="en-US" sz="1200" dirty="0">
                <a:solidFill>
                  <a:schemeClr val="tx1"/>
                </a:solidFill>
              </a:rPr>
              <a:t>⇐ </a:t>
            </a:r>
            <a:r>
              <a:rPr lang="en-US" altLang="ja-JP" sz="1200" dirty="0">
                <a:solidFill>
                  <a:schemeClr val="tx1"/>
                </a:solidFill>
              </a:rPr>
              <a:t>0x</a:t>
            </a:r>
            <a:r>
              <a:rPr lang="en-US" altLang="ja-JP" sz="1200" b="1" dirty="0">
                <a:solidFill>
                  <a:srgbClr val="FF0000"/>
                </a:solidFill>
              </a:rPr>
              <a:t>18</a:t>
            </a:r>
          </a:p>
          <a:p>
            <a:r>
              <a:rPr lang="ja-JP" altLang="en-US" sz="1200" dirty="0">
                <a:solidFill>
                  <a:schemeClr val="tx1"/>
                </a:solidFill>
              </a:rPr>
              <a:t>　　　　　　　　  </a:t>
            </a:r>
            <a:r>
              <a:rPr lang="en-US" altLang="ja-JP" sz="1200" dirty="0">
                <a:solidFill>
                  <a:schemeClr val="tx1"/>
                </a:solidFill>
              </a:rPr>
              <a:t>=</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0001 1000</a:t>
            </a:r>
            <a:r>
              <a:rPr lang="ja-JP" altLang="en-US" sz="1200" dirty="0">
                <a:solidFill>
                  <a:schemeClr val="tx1"/>
                </a:solidFill>
              </a:rPr>
              <a:t> </a:t>
            </a:r>
            <a:r>
              <a:rPr lang="en-US" altLang="ja-JP" sz="1200" dirty="0">
                <a:solidFill>
                  <a:schemeClr val="tx1"/>
                </a:solidFill>
              </a:rPr>
              <a:t> </a:t>
            </a:r>
            <a:r>
              <a:rPr lang="ja-JP" altLang="en-US" sz="1200" dirty="0">
                <a:solidFill>
                  <a:schemeClr val="tx1"/>
                </a:solidFill>
              </a:rPr>
              <a:t>⇐ 論理和を取った結果</a:t>
            </a:r>
            <a:endParaRPr lang="en-US" altLang="ja-JP" sz="1200" dirty="0">
              <a:solidFill>
                <a:schemeClr val="tx1"/>
              </a:solidFill>
            </a:endParaRPr>
          </a:p>
          <a:p>
            <a:r>
              <a:rPr lang="ja-JP" altLang="en-US" sz="1200" dirty="0">
                <a:solidFill>
                  <a:schemeClr val="tx1"/>
                </a:solidFill>
              </a:rPr>
              <a:t>　　　　　　　　  </a:t>
            </a:r>
            <a:r>
              <a:rPr lang="en-US" altLang="ja-JP" sz="1200" dirty="0">
                <a:solidFill>
                  <a:schemeClr val="tx1"/>
                </a:solidFill>
              </a:rPr>
              <a:t>=</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1100</a:t>
            </a:r>
            <a:r>
              <a:rPr lang="ja-JP" altLang="en-US" sz="1200" dirty="0">
                <a:solidFill>
                  <a:schemeClr val="tx1"/>
                </a:solidFill>
              </a:rPr>
              <a:t> </a:t>
            </a:r>
            <a:r>
              <a:rPr lang="en-US" altLang="ja-JP" sz="1200" dirty="0">
                <a:solidFill>
                  <a:schemeClr val="tx1"/>
                </a:solidFill>
              </a:rPr>
              <a:t>0000</a:t>
            </a:r>
            <a:r>
              <a:rPr lang="ja-JP" altLang="en-US" sz="1200" dirty="0">
                <a:solidFill>
                  <a:schemeClr val="tx1"/>
                </a:solidFill>
              </a:rPr>
              <a:t>  ⇐ </a:t>
            </a:r>
            <a:r>
              <a:rPr lang="en-US" altLang="ja-JP" sz="1200" dirty="0">
                <a:solidFill>
                  <a:schemeClr val="tx1"/>
                </a:solidFill>
              </a:rPr>
              <a:t>3</a:t>
            </a:r>
            <a:r>
              <a:rPr lang="ja-JP" altLang="en-US" sz="1200" dirty="0">
                <a:solidFill>
                  <a:schemeClr val="tx1"/>
                </a:solidFill>
              </a:rPr>
              <a:t>ﾋﾞｯﾄ左ｼﾌﾄ した結果</a:t>
            </a:r>
            <a:endParaRPr lang="en-US" altLang="ja-JP" sz="1200" dirty="0">
              <a:solidFill>
                <a:schemeClr val="tx1"/>
              </a:solidFill>
            </a:endParaRPr>
          </a:p>
        </p:txBody>
      </p:sp>
      <p:sp>
        <p:nvSpPr>
          <p:cNvPr id="32" name="吹き出し: 角を丸めた四角形 31">
            <a:extLst>
              <a:ext uri="{FF2B5EF4-FFF2-40B4-BE49-F238E27FC236}">
                <a16:creationId xmlns:a16="http://schemas.microsoft.com/office/drawing/2014/main" id="{889937A2-B9E8-5B28-F800-9EDD5168A654}"/>
              </a:ext>
            </a:extLst>
          </p:cNvPr>
          <p:cNvSpPr/>
          <p:nvPr/>
        </p:nvSpPr>
        <p:spPr>
          <a:xfrm>
            <a:off x="1695606" y="4367055"/>
            <a:ext cx="3163233" cy="733395"/>
          </a:xfrm>
          <a:prstGeom prst="wedgeRoundRectCallout">
            <a:avLst>
              <a:gd name="adj1" fmla="val 5952"/>
              <a:gd name="adj2" fmla="val -94400"/>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kumimoji="1" lang="ja-JP" altLang="en-US" sz="1200" dirty="0">
                <a:solidFill>
                  <a:schemeClr val="tx1"/>
                </a:solidFill>
              </a:rPr>
              <a:t>・</a:t>
            </a:r>
            <a:r>
              <a:rPr kumimoji="1" lang="en-US" altLang="ja-JP" sz="1200" dirty="0">
                <a:solidFill>
                  <a:schemeClr val="tx1"/>
                </a:solidFill>
              </a:rPr>
              <a:t>mcp3208</a:t>
            </a:r>
            <a:r>
              <a:rPr kumimoji="1" lang="ja-JP" altLang="en-US" sz="1200" dirty="0">
                <a:solidFill>
                  <a:schemeClr val="tx1"/>
                </a:solidFill>
              </a:rPr>
              <a:t>へ</a:t>
            </a:r>
            <a:r>
              <a:rPr kumimoji="1" lang="en-US" altLang="ja-JP" sz="1200" dirty="0">
                <a:solidFill>
                  <a:schemeClr val="tx1"/>
                </a:solidFill>
              </a:rPr>
              <a:t>1</a:t>
            </a:r>
            <a:r>
              <a:rPr kumimoji="1" lang="ja-JP" altLang="en-US" sz="1200" dirty="0">
                <a:solidFill>
                  <a:schemeClr val="tx1"/>
                </a:solidFill>
              </a:rPr>
              <a:t>クロック</a:t>
            </a:r>
            <a:r>
              <a:rPr lang="ja-JP" altLang="en-US" sz="1200" dirty="0">
                <a:solidFill>
                  <a:schemeClr val="tx1"/>
                </a:solidFill>
              </a:rPr>
              <a:t>送る。</a:t>
            </a:r>
            <a:endParaRPr lang="en-US" altLang="ja-JP" sz="1200" dirty="0">
              <a:solidFill>
                <a:schemeClr val="tx1"/>
              </a:solidFill>
            </a:endParaRPr>
          </a:p>
          <a:p>
            <a:r>
              <a:rPr kumimoji="1" lang="ja-JP" altLang="en-US" sz="1200" dirty="0">
                <a:solidFill>
                  <a:schemeClr val="tx1"/>
                </a:solidFill>
              </a:rPr>
              <a:t>・クロックの立ち下がりのタイミングで</a:t>
            </a:r>
            <a:r>
              <a:rPr kumimoji="1" lang="en-US" altLang="ja-JP" sz="1200" dirty="0">
                <a:solidFill>
                  <a:schemeClr val="tx1"/>
                </a:solidFill>
              </a:rPr>
              <a:t>AD</a:t>
            </a:r>
            <a:r>
              <a:rPr kumimoji="1" lang="ja-JP" altLang="en-US" sz="1200" dirty="0">
                <a:solidFill>
                  <a:schemeClr val="tx1"/>
                </a:solidFill>
              </a:rPr>
              <a:t>変換器は</a:t>
            </a:r>
            <a:r>
              <a:rPr kumimoji="1" lang="en-US" altLang="ja-JP" sz="1200" dirty="0" err="1">
                <a:solidFill>
                  <a:schemeClr val="tx1"/>
                </a:solidFill>
              </a:rPr>
              <a:t>mosipi</a:t>
            </a:r>
            <a:r>
              <a:rPr lang="ja-JP" altLang="en-US" sz="1200" dirty="0">
                <a:solidFill>
                  <a:schemeClr val="tx1"/>
                </a:solidFill>
              </a:rPr>
              <a:t>の出力</a:t>
            </a:r>
            <a:r>
              <a:rPr kumimoji="1" lang="ja-JP" altLang="en-US" sz="1200" dirty="0">
                <a:solidFill>
                  <a:schemeClr val="tx1"/>
                </a:solidFill>
              </a:rPr>
              <a:t>を読み込む。</a:t>
            </a:r>
          </a:p>
        </p:txBody>
      </p:sp>
      <p:sp>
        <p:nvSpPr>
          <p:cNvPr id="33" name="吹き出し: 角を丸めた四角形 32">
            <a:extLst>
              <a:ext uri="{FF2B5EF4-FFF2-40B4-BE49-F238E27FC236}">
                <a16:creationId xmlns:a16="http://schemas.microsoft.com/office/drawing/2014/main" id="{71FDBB21-DAA6-13DE-2292-206E4FCCE2CF}"/>
              </a:ext>
            </a:extLst>
          </p:cNvPr>
          <p:cNvSpPr/>
          <p:nvPr/>
        </p:nvSpPr>
        <p:spPr>
          <a:xfrm>
            <a:off x="3793537" y="3268592"/>
            <a:ext cx="2632955" cy="887446"/>
          </a:xfrm>
          <a:prstGeom prst="wedgeRoundRectCallout">
            <a:avLst>
              <a:gd name="adj1" fmla="val -54807"/>
              <a:gd name="adj2" fmla="val -3442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lang="ja-JP" altLang="en-US" sz="1200" dirty="0">
                <a:solidFill>
                  <a:schemeClr val="tx1"/>
                </a:solidFill>
              </a:rPr>
              <a:t>一気にデータを送りたいが信号線は一本なので最上位ビットから順に「</a:t>
            </a:r>
            <a:r>
              <a:rPr lang="en-US" altLang="ja-JP" sz="1200" dirty="0">
                <a:solidFill>
                  <a:schemeClr val="tx1"/>
                </a:solidFill>
              </a:rPr>
              <a:t>1</a:t>
            </a:r>
            <a:r>
              <a:rPr lang="ja-JP" altLang="en-US" sz="1200" dirty="0">
                <a:solidFill>
                  <a:schemeClr val="tx1"/>
                </a:solidFill>
              </a:rPr>
              <a:t>」 </a:t>
            </a:r>
            <a:r>
              <a:rPr lang="en-US" altLang="ja-JP" sz="1200" dirty="0">
                <a:solidFill>
                  <a:schemeClr val="tx1"/>
                </a:solidFill>
              </a:rPr>
              <a:t>or </a:t>
            </a:r>
            <a:r>
              <a:rPr lang="ja-JP" altLang="en-US" sz="1200" dirty="0">
                <a:solidFill>
                  <a:schemeClr val="tx1"/>
                </a:solidFill>
              </a:rPr>
              <a:t>「</a:t>
            </a:r>
            <a:r>
              <a:rPr lang="en-US" altLang="ja-JP" sz="1200" dirty="0">
                <a:solidFill>
                  <a:schemeClr val="tx1"/>
                </a:solidFill>
              </a:rPr>
              <a:t>0</a:t>
            </a:r>
            <a:r>
              <a:rPr lang="ja-JP" altLang="en-US" sz="1200" dirty="0">
                <a:solidFill>
                  <a:schemeClr val="tx1"/>
                </a:solidFill>
              </a:rPr>
              <a:t>」を評価して</a:t>
            </a:r>
            <a:r>
              <a:rPr lang="en-US" altLang="ja-JP" sz="1200" dirty="0" err="1">
                <a:solidFill>
                  <a:schemeClr val="tx1"/>
                </a:solidFill>
              </a:rPr>
              <a:t>mosipn</a:t>
            </a:r>
            <a:r>
              <a:rPr lang="ja-JP" altLang="en-US" sz="1200" dirty="0">
                <a:solidFill>
                  <a:schemeClr val="tx1"/>
                </a:solidFill>
              </a:rPr>
              <a:t>の出力を決める。</a:t>
            </a:r>
            <a:endParaRPr lang="en-US" altLang="ja-JP" sz="1200" dirty="0">
              <a:solidFill>
                <a:schemeClr val="tx1"/>
              </a:solidFill>
            </a:endParaRPr>
          </a:p>
        </p:txBody>
      </p:sp>
      <p:sp>
        <p:nvSpPr>
          <p:cNvPr id="51" name="テキスト ボックス 50">
            <a:extLst>
              <a:ext uri="{FF2B5EF4-FFF2-40B4-BE49-F238E27FC236}">
                <a16:creationId xmlns:a16="http://schemas.microsoft.com/office/drawing/2014/main" id="{A2E8EDE3-8D51-5681-4458-257FE8B4DD9C}"/>
              </a:ext>
            </a:extLst>
          </p:cNvPr>
          <p:cNvSpPr txBox="1"/>
          <p:nvPr/>
        </p:nvSpPr>
        <p:spPr>
          <a:xfrm>
            <a:off x="7480261" y="5198057"/>
            <a:ext cx="588780" cy="307777"/>
          </a:xfrm>
          <a:prstGeom prst="rect">
            <a:avLst/>
          </a:prstGeom>
          <a:noFill/>
        </p:spPr>
        <p:txBody>
          <a:bodyPr wrap="square" rtlCol="0">
            <a:spAutoFit/>
          </a:bodyPr>
          <a:lstStyle/>
          <a:p>
            <a:r>
              <a:rPr lang="ja-JP" altLang="en-US" sz="1400" b="1" dirty="0"/>
              <a:t>開始</a:t>
            </a:r>
            <a:endParaRPr lang="en-US" altLang="ja-JP" sz="1400" b="1" dirty="0"/>
          </a:p>
        </p:txBody>
      </p:sp>
      <p:sp>
        <p:nvSpPr>
          <p:cNvPr id="53" name="テキスト ボックス 52">
            <a:extLst>
              <a:ext uri="{FF2B5EF4-FFF2-40B4-BE49-F238E27FC236}">
                <a16:creationId xmlns:a16="http://schemas.microsoft.com/office/drawing/2014/main" id="{7802C1B9-A30D-A7B8-A243-000017EEDF7F}"/>
              </a:ext>
            </a:extLst>
          </p:cNvPr>
          <p:cNvSpPr txBox="1"/>
          <p:nvPr/>
        </p:nvSpPr>
        <p:spPr>
          <a:xfrm>
            <a:off x="8250875" y="5887328"/>
            <a:ext cx="556774" cy="307777"/>
          </a:xfrm>
          <a:prstGeom prst="rect">
            <a:avLst/>
          </a:prstGeom>
          <a:noFill/>
        </p:spPr>
        <p:txBody>
          <a:bodyPr wrap="square" rtlCol="0">
            <a:spAutoFit/>
          </a:bodyPr>
          <a:lstStyle/>
          <a:p>
            <a:pPr algn="ctr"/>
            <a:r>
              <a:rPr lang="en-US" altLang="ja-JP" sz="1400" b="1" dirty="0"/>
              <a:t>ch0</a:t>
            </a:r>
          </a:p>
        </p:txBody>
      </p:sp>
    </p:spTree>
    <p:extLst>
      <p:ext uri="{BB962C8B-B14F-4D97-AF65-F5344CB8AC3E}">
        <p14:creationId xmlns:p14="http://schemas.microsoft.com/office/powerpoint/2010/main" val="1922708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3BFD35C4-A331-A77D-5F88-9831F8AA1E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1232" y="917371"/>
            <a:ext cx="5928874" cy="2385267"/>
          </a:xfrm>
          <a:prstGeom prst="rect">
            <a:avLst/>
          </a:prstGeom>
        </p:spPr>
      </p:pic>
      <p:pic>
        <p:nvPicPr>
          <p:cNvPr id="70" name="図 69">
            <a:extLst>
              <a:ext uri="{FF2B5EF4-FFF2-40B4-BE49-F238E27FC236}">
                <a16:creationId xmlns:a16="http://schemas.microsoft.com/office/drawing/2014/main" id="{54382AC6-2C63-401E-AD4C-7A3CBD857D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32720" y="3708019"/>
            <a:ext cx="7166347" cy="3033349"/>
          </a:xfrm>
          <a:prstGeom prst="rect">
            <a:avLst/>
          </a:prstGeom>
        </p:spPr>
      </p:pic>
      <p:cxnSp>
        <p:nvCxnSpPr>
          <p:cNvPr id="75" name="直線矢印コネクタ 74">
            <a:extLst>
              <a:ext uri="{FF2B5EF4-FFF2-40B4-BE49-F238E27FC236}">
                <a16:creationId xmlns:a16="http://schemas.microsoft.com/office/drawing/2014/main" id="{437389CE-CD6C-4F46-B61F-0CB7B41D5D03}"/>
              </a:ext>
            </a:extLst>
          </p:cNvPr>
          <p:cNvCxnSpPr>
            <a:cxnSpLocks/>
          </p:cNvCxnSpPr>
          <p:nvPr/>
        </p:nvCxnSpPr>
        <p:spPr>
          <a:xfrm>
            <a:off x="8457009" y="5053850"/>
            <a:ext cx="0" cy="686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BA5AF64C-CB39-4694-A029-3109E9F9A18D}"/>
              </a:ext>
            </a:extLst>
          </p:cNvPr>
          <p:cNvCxnSpPr>
            <a:cxnSpLocks/>
          </p:cNvCxnSpPr>
          <p:nvPr/>
        </p:nvCxnSpPr>
        <p:spPr>
          <a:xfrm>
            <a:off x="5776838" y="5051469"/>
            <a:ext cx="0" cy="729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0FC884FA-71BB-481C-BCA4-D2B7304064F1}"/>
              </a:ext>
            </a:extLst>
          </p:cNvPr>
          <p:cNvSpPr txBox="1"/>
          <p:nvPr/>
        </p:nvSpPr>
        <p:spPr>
          <a:xfrm>
            <a:off x="5751663" y="5783397"/>
            <a:ext cx="3089770" cy="261610"/>
          </a:xfrm>
          <a:prstGeom prst="rect">
            <a:avLst/>
          </a:prstGeom>
          <a:noFill/>
        </p:spPr>
        <p:txBody>
          <a:bodyPr wrap="square" rtlCol="0">
            <a:spAutoFit/>
          </a:bodyPr>
          <a:lstStyle/>
          <a:p>
            <a:r>
              <a:rPr lang="en-US" altLang="ja-JP" sz="1100" b="1" dirty="0">
                <a:solidFill>
                  <a:srgbClr val="00B050"/>
                </a:solidFill>
              </a:rPr>
              <a:t>D11  </a:t>
            </a:r>
            <a:r>
              <a:rPr lang="ja-JP" altLang="en-US" sz="1100" b="1" dirty="0">
                <a:solidFill>
                  <a:srgbClr val="00B050"/>
                </a:solidFill>
              </a:rPr>
              <a:t>・　・　・　　　　　　　　　　　　　　　　　　　　</a:t>
            </a:r>
            <a:r>
              <a:rPr lang="en-US" altLang="ja-JP" sz="1100" b="1" dirty="0">
                <a:solidFill>
                  <a:srgbClr val="00B050"/>
                </a:solidFill>
              </a:rPr>
              <a:t>D0</a:t>
            </a:r>
            <a:endParaRPr kumimoji="1" lang="ja-JP" altLang="en-US" sz="1100" b="1" dirty="0">
              <a:solidFill>
                <a:srgbClr val="00B050"/>
              </a:solidFill>
            </a:endParaRPr>
          </a:p>
        </p:txBody>
      </p:sp>
      <p:cxnSp>
        <p:nvCxnSpPr>
          <p:cNvPr id="81" name="直線矢印コネクタ 80">
            <a:extLst>
              <a:ext uri="{FF2B5EF4-FFF2-40B4-BE49-F238E27FC236}">
                <a16:creationId xmlns:a16="http://schemas.microsoft.com/office/drawing/2014/main" id="{44E95150-5F26-4AD4-A4E3-62DD378A71CD}"/>
              </a:ext>
            </a:extLst>
          </p:cNvPr>
          <p:cNvCxnSpPr/>
          <p:nvPr/>
        </p:nvCxnSpPr>
        <p:spPr>
          <a:xfrm>
            <a:off x="2576736" y="6084394"/>
            <a:ext cx="720080" cy="0"/>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E36A37A6-BF43-480D-A709-C087ED42B583}"/>
              </a:ext>
            </a:extLst>
          </p:cNvPr>
          <p:cNvSpPr txBox="1"/>
          <p:nvPr/>
        </p:nvSpPr>
        <p:spPr>
          <a:xfrm>
            <a:off x="2576736" y="5811602"/>
            <a:ext cx="720080" cy="261610"/>
          </a:xfrm>
          <a:prstGeom prst="rect">
            <a:avLst/>
          </a:prstGeom>
          <a:noFill/>
        </p:spPr>
        <p:txBody>
          <a:bodyPr wrap="square" rtlCol="0">
            <a:spAutoFit/>
          </a:bodyPr>
          <a:lstStyle/>
          <a:p>
            <a:r>
              <a:rPr kumimoji="1" lang="en-US" altLang="ja-JP" sz="1100" dirty="0">
                <a:solidFill>
                  <a:schemeClr val="bg1"/>
                </a:solidFill>
              </a:rPr>
              <a:t>40μs/div</a:t>
            </a:r>
            <a:endParaRPr kumimoji="1" lang="ja-JP" altLang="en-US" sz="1100" dirty="0">
              <a:solidFill>
                <a:schemeClr val="bg1"/>
              </a:solidFill>
            </a:endParaRPr>
          </a:p>
        </p:txBody>
      </p:sp>
      <p:cxnSp>
        <p:nvCxnSpPr>
          <p:cNvPr id="83" name="直線矢印コネクタ 82">
            <a:extLst>
              <a:ext uri="{FF2B5EF4-FFF2-40B4-BE49-F238E27FC236}">
                <a16:creationId xmlns:a16="http://schemas.microsoft.com/office/drawing/2014/main" id="{E05073E7-52DF-41B8-95F8-4CF7042891B4}"/>
              </a:ext>
            </a:extLst>
          </p:cNvPr>
          <p:cNvCxnSpPr>
            <a:cxnSpLocks/>
          </p:cNvCxnSpPr>
          <p:nvPr/>
        </p:nvCxnSpPr>
        <p:spPr>
          <a:xfrm>
            <a:off x="5601072" y="5054057"/>
            <a:ext cx="0" cy="11023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a:xfrm>
            <a:off x="262474" y="1"/>
            <a:ext cx="8487826" cy="684213"/>
          </a:xfrm>
        </p:spPr>
        <p:txBody>
          <a:bodyPr/>
          <a:lstStyle/>
          <a:p>
            <a:r>
              <a:rPr kumimoji="1" lang="ja-JP" altLang="en-US" dirty="0"/>
              <a:t>プログラムの解説（データの読み込み）</a:t>
            </a:r>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21</a:t>
            </a:fld>
            <a:endParaRPr lang="ja-JP" altLang="en-US" dirty="0">
              <a:solidFill>
                <a:schemeClr val="tx1"/>
              </a:solidFill>
            </a:endParaRPr>
          </a:p>
        </p:txBody>
      </p:sp>
      <p:sp>
        <p:nvSpPr>
          <p:cNvPr id="8" name="右中かっこ 7">
            <a:extLst>
              <a:ext uri="{FF2B5EF4-FFF2-40B4-BE49-F238E27FC236}">
                <a16:creationId xmlns:a16="http://schemas.microsoft.com/office/drawing/2014/main" id="{7B10D0CE-CA42-6C94-685F-0B222EC06BED}"/>
              </a:ext>
            </a:extLst>
          </p:cNvPr>
          <p:cNvSpPr/>
          <p:nvPr/>
        </p:nvSpPr>
        <p:spPr>
          <a:xfrm>
            <a:off x="3794612" y="1286891"/>
            <a:ext cx="117727" cy="232231"/>
          </a:xfrm>
          <a:prstGeom prst="rightBrace">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5C66B173-205A-B607-BB28-A898CAC594AC}"/>
              </a:ext>
            </a:extLst>
          </p:cNvPr>
          <p:cNvGrpSpPr/>
          <p:nvPr/>
        </p:nvGrpSpPr>
        <p:grpSpPr>
          <a:xfrm>
            <a:off x="4894282" y="1725436"/>
            <a:ext cx="4924162" cy="1788025"/>
            <a:chOff x="4937707" y="1681046"/>
            <a:chExt cx="4924162" cy="1788025"/>
          </a:xfrm>
        </p:grpSpPr>
        <p:grpSp>
          <p:nvGrpSpPr>
            <p:cNvPr id="13" name="グループ化 12">
              <a:extLst>
                <a:ext uri="{FF2B5EF4-FFF2-40B4-BE49-F238E27FC236}">
                  <a16:creationId xmlns:a16="http://schemas.microsoft.com/office/drawing/2014/main" id="{A158E2B5-69F6-8629-77FD-B07F9C55D25A}"/>
                </a:ext>
              </a:extLst>
            </p:cNvPr>
            <p:cNvGrpSpPr/>
            <p:nvPr/>
          </p:nvGrpSpPr>
          <p:grpSpPr>
            <a:xfrm>
              <a:off x="4937707" y="1681046"/>
              <a:ext cx="4924162" cy="1788025"/>
              <a:chOff x="4701317" y="1772067"/>
              <a:chExt cx="4924162" cy="1788025"/>
            </a:xfrm>
          </p:grpSpPr>
          <p:sp>
            <p:nvSpPr>
              <p:cNvPr id="27" name="テキスト ボックス 26">
                <a:extLst>
                  <a:ext uri="{FF2B5EF4-FFF2-40B4-BE49-F238E27FC236}">
                    <a16:creationId xmlns:a16="http://schemas.microsoft.com/office/drawing/2014/main" id="{2B323577-91D2-4FE0-8925-33190EEA65FE}"/>
                  </a:ext>
                </a:extLst>
              </p:cNvPr>
              <p:cNvSpPr txBox="1"/>
              <p:nvPr/>
            </p:nvSpPr>
            <p:spPr>
              <a:xfrm>
                <a:off x="8661757" y="2103723"/>
                <a:ext cx="318269" cy="169277"/>
              </a:xfrm>
              <a:prstGeom prst="rect">
                <a:avLst/>
              </a:prstGeom>
              <a:solidFill>
                <a:srgbClr val="66FF99"/>
              </a:solidFill>
              <a:ln w="12700">
                <a:solidFill>
                  <a:schemeClr val="tx2"/>
                </a:solidFill>
              </a:ln>
            </p:spPr>
            <p:txBody>
              <a:bodyPr wrap="square" lIns="0" tIns="0" rIns="0" bIns="0" rtlCol="0">
                <a:spAutoFit/>
              </a:bodyPr>
              <a:lstStyle/>
              <a:p>
                <a:pPr algn="ctr"/>
                <a:r>
                  <a:rPr kumimoji="1" lang="ja-JP" altLang="en-US" sz="1100" b="1" dirty="0"/>
                  <a:t>ヌル</a:t>
                </a:r>
              </a:p>
            </p:txBody>
          </p:sp>
          <p:sp>
            <p:nvSpPr>
              <p:cNvPr id="28" name="テキスト ボックス 27">
                <a:extLst>
                  <a:ext uri="{FF2B5EF4-FFF2-40B4-BE49-F238E27FC236}">
                    <a16:creationId xmlns:a16="http://schemas.microsoft.com/office/drawing/2014/main" id="{4AD6C981-6CD0-4851-B498-52FE88021F35}"/>
                  </a:ext>
                </a:extLst>
              </p:cNvPr>
              <p:cNvSpPr txBox="1"/>
              <p:nvPr/>
            </p:nvSpPr>
            <p:spPr>
              <a:xfrm>
                <a:off x="8661757" y="2331404"/>
                <a:ext cx="318269" cy="169277"/>
              </a:xfrm>
              <a:prstGeom prst="rect">
                <a:avLst/>
              </a:prstGeom>
              <a:solidFill>
                <a:srgbClr val="66FF99"/>
              </a:solidFill>
              <a:ln w="12700">
                <a:solidFill>
                  <a:schemeClr val="tx2"/>
                </a:solidFill>
              </a:ln>
            </p:spPr>
            <p:txBody>
              <a:bodyPr wrap="square" lIns="0" tIns="0" rIns="0" bIns="0" rtlCol="0">
                <a:spAutoFit/>
              </a:bodyPr>
              <a:lstStyle/>
              <a:p>
                <a:pPr algn="ctr"/>
                <a:r>
                  <a:rPr lang="en-US" altLang="ja-JP" sz="1100" dirty="0"/>
                  <a:t>D11</a:t>
                </a:r>
                <a:endParaRPr kumimoji="1" lang="ja-JP" altLang="en-US" sz="1100" dirty="0"/>
              </a:p>
            </p:txBody>
          </p:sp>
          <p:sp>
            <p:nvSpPr>
              <p:cNvPr id="31" name="テキスト ボックス 30">
                <a:extLst>
                  <a:ext uri="{FF2B5EF4-FFF2-40B4-BE49-F238E27FC236}">
                    <a16:creationId xmlns:a16="http://schemas.microsoft.com/office/drawing/2014/main" id="{05FAC95A-6CDA-4799-9EB7-203D9434C221}"/>
                  </a:ext>
                </a:extLst>
              </p:cNvPr>
              <p:cNvSpPr txBox="1"/>
              <p:nvPr/>
            </p:nvSpPr>
            <p:spPr>
              <a:xfrm>
                <a:off x="9038492" y="2114655"/>
                <a:ext cx="576064" cy="169277"/>
              </a:xfrm>
              <a:prstGeom prst="rect">
                <a:avLst/>
              </a:prstGeom>
              <a:solidFill>
                <a:schemeClr val="bg1"/>
              </a:solidFill>
              <a:ln w="12700">
                <a:noFill/>
              </a:ln>
            </p:spPr>
            <p:txBody>
              <a:bodyPr wrap="square" lIns="0" tIns="0" rIns="0" bIns="0" rtlCol="0">
                <a:spAutoFit/>
              </a:bodyPr>
              <a:lstStyle/>
              <a:p>
                <a:r>
                  <a:rPr lang="en-US" altLang="ja-JP" sz="1100" dirty="0"/>
                  <a:t>  1</a:t>
                </a:r>
                <a:r>
                  <a:rPr lang="ja-JP" altLang="en-US" sz="1100" dirty="0"/>
                  <a:t>回目</a:t>
                </a:r>
                <a:endParaRPr kumimoji="1" lang="ja-JP" altLang="en-US" sz="1100" dirty="0"/>
              </a:p>
            </p:txBody>
          </p:sp>
          <p:sp>
            <p:nvSpPr>
              <p:cNvPr id="32" name="テキスト ボックス 31">
                <a:extLst>
                  <a:ext uri="{FF2B5EF4-FFF2-40B4-BE49-F238E27FC236}">
                    <a16:creationId xmlns:a16="http://schemas.microsoft.com/office/drawing/2014/main" id="{C213A4BB-2FF0-426C-84E6-56079208F600}"/>
                  </a:ext>
                </a:extLst>
              </p:cNvPr>
              <p:cNvSpPr txBox="1"/>
              <p:nvPr/>
            </p:nvSpPr>
            <p:spPr>
              <a:xfrm>
                <a:off x="9049415" y="2323562"/>
                <a:ext cx="576064" cy="169277"/>
              </a:xfrm>
              <a:prstGeom prst="rect">
                <a:avLst/>
              </a:prstGeom>
              <a:solidFill>
                <a:schemeClr val="bg1"/>
              </a:solidFill>
              <a:ln w="12700">
                <a:noFill/>
              </a:ln>
            </p:spPr>
            <p:txBody>
              <a:bodyPr wrap="square" lIns="0" tIns="0" rIns="0" bIns="0" rtlCol="0">
                <a:spAutoFit/>
              </a:bodyPr>
              <a:lstStyle/>
              <a:p>
                <a:r>
                  <a:rPr lang="en-US" altLang="ja-JP" sz="1100" dirty="0"/>
                  <a:t>  2</a:t>
                </a:r>
                <a:r>
                  <a:rPr lang="ja-JP" altLang="en-US" sz="1100" dirty="0"/>
                  <a:t>回目</a:t>
                </a:r>
                <a:endParaRPr kumimoji="1" lang="ja-JP" altLang="en-US" sz="1100" dirty="0"/>
              </a:p>
            </p:txBody>
          </p:sp>
          <p:sp>
            <p:nvSpPr>
              <p:cNvPr id="33" name="テキスト ボックス 32">
                <a:extLst>
                  <a:ext uri="{FF2B5EF4-FFF2-40B4-BE49-F238E27FC236}">
                    <a16:creationId xmlns:a16="http://schemas.microsoft.com/office/drawing/2014/main" id="{5BC276E9-952A-41EA-A316-8DD35853F8B2}"/>
                  </a:ext>
                </a:extLst>
              </p:cNvPr>
              <p:cNvSpPr txBox="1"/>
              <p:nvPr/>
            </p:nvSpPr>
            <p:spPr>
              <a:xfrm>
                <a:off x="8661757" y="2547428"/>
                <a:ext cx="318269" cy="169277"/>
              </a:xfrm>
              <a:prstGeom prst="rect">
                <a:avLst/>
              </a:prstGeom>
              <a:solidFill>
                <a:srgbClr val="66FF99"/>
              </a:solidFill>
              <a:ln w="12700">
                <a:solidFill>
                  <a:schemeClr val="tx2"/>
                </a:solidFill>
              </a:ln>
            </p:spPr>
            <p:txBody>
              <a:bodyPr wrap="square" lIns="0" tIns="0" rIns="0" bIns="0" rtlCol="0">
                <a:spAutoFit/>
              </a:bodyPr>
              <a:lstStyle/>
              <a:p>
                <a:pPr algn="ctr"/>
                <a:r>
                  <a:rPr lang="en-US" altLang="ja-JP" sz="1100" dirty="0"/>
                  <a:t>D10</a:t>
                </a:r>
                <a:endParaRPr kumimoji="1" lang="ja-JP" altLang="en-US" sz="1100" dirty="0"/>
              </a:p>
            </p:txBody>
          </p:sp>
          <p:sp>
            <p:nvSpPr>
              <p:cNvPr id="34" name="テキスト ボックス 33">
                <a:extLst>
                  <a:ext uri="{FF2B5EF4-FFF2-40B4-BE49-F238E27FC236}">
                    <a16:creationId xmlns:a16="http://schemas.microsoft.com/office/drawing/2014/main" id="{19E33E06-7170-46FE-89AA-CF1B2030A090}"/>
                  </a:ext>
                </a:extLst>
              </p:cNvPr>
              <p:cNvSpPr txBox="1"/>
              <p:nvPr/>
            </p:nvSpPr>
            <p:spPr>
              <a:xfrm>
                <a:off x="8301717" y="2547428"/>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D11</a:t>
                </a:r>
                <a:endParaRPr kumimoji="1" lang="ja-JP" altLang="en-US" sz="1100" dirty="0"/>
              </a:p>
            </p:txBody>
          </p:sp>
          <p:sp>
            <p:nvSpPr>
              <p:cNvPr id="36" name="テキスト ボックス 35">
                <a:extLst>
                  <a:ext uri="{FF2B5EF4-FFF2-40B4-BE49-F238E27FC236}">
                    <a16:creationId xmlns:a16="http://schemas.microsoft.com/office/drawing/2014/main" id="{71DABFD7-6C56-4EFF-B7A8-E99C94E8CEC7}"/>
                  </a:ext>
                </a:extLst>
              </p:cNvPr>
              <p:cNvSpPr txBox="1"/>
              <p:nvPr/>
            </p:nvSpPr>
            <p:spPr>
              <a:xfrm>
                <a:off x="9049415" y="2532469"/>
                <a:ext cx="576064" cy="169277"/>
              </a:xfrm>
              <a:prstGeom prst="rect">
                <a:avLst/>
              </a:prstGeom>
              <a:solidFill>
                <a:schemeClr val="bg1"/>
              </a:solidFill>
              <a:ln w="12700">
                <a:noFill/>
              </a:ln>
            </p:spPr>
            <p:txBody>
              <a:bodyPr wrap="square" lIns="0" tIns="0" rIns="0" bIns="0" rtlCol="0">
                <a:spAutoFit/>
              </a:bodyPr>
              <a:lstStyle/>
              <a:p>
                <a:r>
                  <a:rPr lang="en-US" altLang="ja-JP" sz="1100" dirty="0"/>
                  <a:t>  3</a:t>
                </a:r>
                <a:r>
                  <a:rPr lang="ja-JP" altLang="en-US" sz="1100" dirty="0"/>
                  <a:t>回目</a:t>
                </a:r>
                <a:endParaRPr kumimoji="1" lang="ja-JP" altLang="en-US" sz="1100" dirty="0"/>
              </a:p>
            </p:txBody>
          </p:sp>
          <p:sp>
            <p:nvSpPr>
              <p:cNvPr id="37" name="テキスト ボックス 36">
                <a:extLst>
                  <a:ext uri="{FF2B5EF4-FFF2-40B4-BE49-F238E27FC236}">
                    <a16:creationId xmlns:a16="http://schemas.microsoft.com/office/drawing/2014/main" id="{DED1E7DF-2159-45BC-97F0-A018D3AE5125}"/>
                  </a:ext>
                </a:extLst>
              </p:cNvPr>
              <p:cNvSpPr txBox="1"/>
              <p:nvPr/>
            </p:nvSpPr>
            <p:spPr>
              <a:xfrm>
                <a:off x="8661757" y="2958767"/>
                <a:ext cx="318269" cy="169277"/>
              </a:xfrm>
              <a:prstGeom prst="rect">
                <a:avLst/>
              </a:prstGeom>
              <a:solidFill>
                <a:srgbClr val="66FF99"/>
              </a:solidFill>
              <a:ln w="12700">
                <a:noFill/>
              </a:ln>
            </p:spPr>
            <p:txBody>
              <a:bodyPr wrap="square" lIns="0" tIns="0" rIns="0" bIns="0" rtlCol="0">
                <a:spAutoFit/>
              </a:bodyPr>
              <a:lstStyle/>
              <a:p>
                <a:pPr algn="ctr"/>
                <a:r>
                  <a:rPr kumimoji="1" lang="ja-JP" altLang="en-US" sz="1100" dirty="0"/>
                  <a:t>・</a:t>
                </a:r>
              </a:p>
            </p:txBody>
          </p:sp>
          <p:sp>
            <p:nvSpPr>
              <p:cNvPr id="38" name="テキスト ボックス 37">
                <a:extLst>
                  <a:ext uri="{FF2B5EF4-FFF2-40B4-BE49-F238E27FC236}">
                    <a16:creationId xmlns:a16="http://schemas.microsoft.com/office/drawing/2014/main" id="{F4260477-8FA0-4C98-8E4E-EC7D2A8D7A3C}"/>
                  </a:ext>
                </a:extLst>
              </p:cNvPr>
              <p:cNvSpPr txBox="1"/>
              <p:nvPr/>
            </p:nvSpPr>
            <p:spPr>
              <a:xfrm>
                <a:off x="8301717" y="2958767"/>
                <a:ext cx="318269" cy="169277"/>
              </a:xfrm>
              <a:prstGeom prst="rect">
                <a:avLst/>
              </a:prstGeom>
              <a:solidFill>
                <a:schemeClr val="bg1"/>
              </a:solidFill>
              <a:ln w="12700">
                <a:noFill/>
              </a:ln>
            </p:spPr>
            <p:txBody>
              <a:bodyPr wrap="square" lIns="0" tIns="0" rIns="0" bIns="0" rtlCol="0">
                <a:spAutoFit/>
              </a:bodyPr>
              <a:lstStyle/>
              <a:p>
                <a:pPr algn="ctr"/>
                <a:r>
                  <a:rPr lang="ja-JP" altLang="en-US" sz="1100" dirty="0"/>
                  <a:t>・</a:t>
                </a:r>
                <a:endParaRPr kumimoji="1" lang="ja-JP" altLang="en-US" sz="1100" dirty="0"/>
              </a:p>
            </p:txBody>
          </p:sp>
          <p:sp>
            <p:nvSpPr>
              <p:cNvPr id="39" name="テキスト ボックス 38">
                <a:extLst>
                  <a:ext uri="{FF2B5EF4-FFF2-40B4-BE49-F238E27FC236}">
                    <a16:creationId xmlns:a16="http://schemas.microsoft.com/office/drawing/2014/main" id="{CB284BF7-3BE3-48E4-924A-C68E58E5F306}"/>
                  </a:ext>
                </a:extLst>
              </p:cNvPr>
              <p:cNvSpPr txBox="1"/>
              <p:nvPr/>
            </p:nvSpPr>
            <p:spPr>
              <a:xfrm>
                <a:off x="7941677" y="2958767"/>
                <a:ext cx="318269" cy="169277"/>
              </a:xfrm>
              <a:prstGeom prst="rect">
                <a:avLst/>
              </a:prstGeom>
              <a:solidFill>
                <a:schemeClr val="bg1"/>
              </a:solidFill>
              <a:ln w="12700">
                <a:noFill/>
              </a:ln>
            </p:spPr>
            <p:txBody>
              <a:bodyPr wrap="square" lIns="0" tIns="0" rIns="0" bIns="0" rtlCol="0">
                <a:spAutoFit/>
              </a:bodyPr>
              <a:lstStyle/>
              <a:p>
                <a:pPr algn="ctr"/>
                <a:r>
                  <a:rPr lang="ja-JP" altLang="en-US" sz="1100" b="1" dirty="0"/>
                  <a:t>・</a:t>
                </a:r>
              </a:p>
            </p:txBody>
          </p:sp>
          <p:sp>
            <p:nvSpPr>
              <p:cNvPr id="40" name="テキスト ボックス 39">
                <a:extLst>
                  <a:ext uri="{FF2B5EF4-FFF2-40B4-BE49-F238E27FC236}">
                    <a16:creationId xmlns:a16="http://schemas.microsoft.com/office/drawing/2014/main" id="{9344C5E0-BBE5-464F-BFC4-E016D996FB64}"/>
                  </a:ext>
                </a:extLst>
              </p:cNvPr>
              <p:cNvSpPr txBox="1"/>
              <p:nvPr/>
            </p:nvSpPr>
            <p:spPr>
              <a:xfrm>
                <a:off x="9021377" y="2958767"/>
                <a:ext cx="576064" cy="169277"/>
              </a:xfrm>
              <a:prstGeom prst="rect">
                <a:avLst/>
              </a:prstGeom>
              <a:solidFill>
                <a:schemeClr val="bg1"/>
              </a:solidFill>
              <a:ln w="12700">
                <a:noFill/>
              </a:ln>
            </p:spPr>
            <p:txBody>
              <a:bodyPr wrap="square" lIns="0" tIns="0" rIns="0" bIns="0" rtlCol="0">
                <a:spAutoFit/>
              </a:bodyPr>
              <a:lstStyle/>
              <a:p>
                <a:r>
                  <a:rPr lang="en-US" altLang="ja-JP" sz="1100" dirty="0"/>
                  <a:t>  N</a:t>
                </a:r>
                <a:r>
                  <a:rPr lang="ja-JP" altLang="en-US" sz="1100" dirty="0"/>
                  <a:t>回目</a:t>
                </a:r>
                <a:endParaRPr kumimoji="1" lang="ja-JP" altLang="en-US" sz="1100" dirty="0"/>
              </a:p>
            </p:txBody>
          </p:sp>
          <p:sp>
            <p:nvSpPr>
              <p:cNvPr id="43" name="テキスト ボックス 42">
                <a:extLst>
                  <a:ext uri="{FF2B5EF4-FFF2-40B4-BE49-F238E27FC236}">
                    <a16:creationId xmlns:a16="http://schemas.microsoft.com/office/drawing/2014/main" id="{1C42E1D1-663C-40EA-B95B-705D22E98307}"/>
                  </a:ext>
                </a:extLst>
              </p:cNvPr>
              <p:cNvSpPr txBox="1"/>
              <p:nvPr/>
            </p:nvSpPr>
            <p:spPr>
              <a:xfrm>
                <a:off x="8661757" y="3174791"/>
                <a:ext cx="318269" cy="169277"/>
              </a:xfrm>
              <a:prstGeom prst="rect">
                <a:avLst/>
              </a:prstGeom>
              <a:solidFill>
                <a:srgbClr val="66FF99"/>
              </a:solidFill>
              <a:ln w="12700">
                <a:solidFill>
                  <a:schemeClr val="tx2"/>
                </a:solidFill>
              </a:ln>
            </p:spPr>
            <p:txBody>
              <a:bodyPr wrap="square" lIns="0" tIns="0" rIns="0" bIns="0" rtlCol="0">
                <a:spAutoFit/>
              </a:bodyPr>
              <a:lstStyle/>
              <a:p>
                <a:pPr algn="ctr"/>
                <a:r>
                  <a:rPr lang="en-US" altLang="ja-JP" sz="1100" dirty="0"/>
                  <a:t>D1</a:t>
                </a:r>
                <a:endParaRPr kumimoji="1" lang="ja-JP" altLang="en-US" sz="1100" dirty="0"/>
              </a:p>
            </p:txBody>
          </p:sp>
          <p:sp>
            <p:nvSpPr>
              <p:cNvPr id="44" name="テキスト ボックス 43">
                <a:extLst>
                  <a:ext uri="{FF2B5EF4-FFF2-40B4-BE49-F238E27FC236}">
                    <a16:creationId xmlns:a16="http://schemas.microsoft.com/office/drawing/2014/main" id="{0A96843B-ED63-460D-AE06-F42A80B45B95}"/>
                  </a:ext>
                </a:extLst>
              </p:cNvPr>
              <p:cNvSpPr txBox="1"/>
              <p:nvPr/>
            </p:nvSpPr>
            <p:spPr>
              <a:xfrm>
                <a:off x="830171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D2</a:t>
                </a:r>
                <a:endParaRPr kumimoji="1" lang="ja-JP" altLang="en-US" sz="1100" dirty="0"/>
              </a:p>
            </p:txBody>
          </p:sp>
          <p:sp>
            <p:nvSpPr>
              <p:cNvPr id="45" name="テキスト ボックス 44">
                <a:extLst>
                  <a:ext uri="{FF2B5EF4-FFF2-40B4-BE49-F238E27FC236}">
                    <a16:creationId xmlns:a16="http://schemas.microsoft.com/office/drawing/2014/main" id="{C22B5CA2-3937-4319-BA32-3BE3AD04D5EB}"/>
                  </a:ext>
                </a:extLst>
              </p:cNvPr>
              <p:cNvSpPr txBox="1"/>
              <p:nvPr/>
            </p:nvSpPr>
            <p:spPr>
              <a:xfrm>
                <a:off x="794167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D3</a:t>
                </a:r>
                <a:endParaRPr lang="ja-JP" altLang="en-US" sz="1100" dirty="0"/>
              </a:p>
            </p:txBody>
          </p:sp>
          <p:sp>
            <p:nvSpPr>
              <p:cNvPr id="46" name="テキスト ボックス 45">
                <a:extLst>
                  <a:ext uri="{FF2B5EF4-FFF2-40B4-BE49-F238E27FC236}">
                    <a16:creationId xmlns:a16="http://schemas.microsoft.com/office/drawing/2014/main" id="{403B3CB1-95FB-4624-A66F-B858611DF349}"/>
                  </a:ext>
                </a:extLst>
              </p:cNvPr>
              <p:cNvSpPr txBox="1"/>
              <p:nvPr/>
            </p:nvSpPr>
            <p:spPr>
              <a:xfrm>
                <a:off x="9040537" y="3174791"/>
                <a:ext cx="576064" cy="169277"/>
              </a:xfrm>
              <a:prstGeom prst="rect">
                <a:avLst/>
              </a:prstGeom>
              <a:solidFill>
                <a:schemeClr val="bg1"/>
              </a:solidFill>
              <a:ln w="12700">
                <a:noFill/>
              </a:ln>
            </p:spPr>
            <p:txBody>
              <a:bodyPr wrap="square" lIns="0" tIns="0" rIns="0" bIns="0" rtlCol="0">
                <a:spAutoFit/>
              </a:bodyPr>
              <a:lstStyle/>
              <a:p>
                <a:r>
                  <a:rPr lang="en-US" altLang="ja-JP" sz="1100" dirty="0"/>
                  <a:t>12</a:t>
                </a:r>
                <a:r>
                  <a:rPr lang="ja-JP" altLang="en-US" sz="1100" dirty="0"/>
                  <a:t>回目</a:t>
                </a:r>
                <a:endParaRPr kumimoji="1" lang="ja-JP" altLang="en-US" sz="1100" dirty="0"/>
              </a:p>
            </p:txBody>
          </p:sp>
          <p:sp>
            <p:nvSpPr>
              <p:cNvPr id="47" name="テキスト ボックス 46">
                <a:extLst>
                  <a:ext uri="{FF2B5EF4-FFF2-40B4-BE49-F238E27FC236}">
                    <a16:creationId xmlns:a16="http://schemas.microsoft.com/office/drawing/2014/main" id="{CF147DB1-F980-446F-B636-04427D6D1C20}"/>
                  </a:ext>
                </a:extLst>
              </p:cNvPr>
              <p:cNvSpPr txBox="1"/>
              <p:nvPr/>
            </p:nvSpPr>
            <p:spPr>
              <a:xfrm>
                <a:off x="758163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D4</a:t>
                </a:r>
                <a:endParaRPr kumimoji="1" lang="ja-JP" altLang="en-US" sz="1100" dirty="0"/>
              </a:p>
            </p:txBody>
          </p:sp>
          <p:sp>
            <p:nvSpPr>
              <p:cNvPr id="48" name="テキスト ボックス 47">
                <a:extLst>
                  <a:ext uri="{FF2B5EF4-FFF2-40B4-BE49-F238E27FC236}">
                    <a16:creationId xmlns:a16="http://schemas.microsoft.com/office/drawing/2014/main" id="{DF8BFAA9-DA9F-40E1-869B-B8F1A97C3083}"/>
                  </a:ext>
                </a:extLst>
              </p:cNvPr>
              <p:cNvSpPr txBox="1"/>
              <p:nvPr/>
            </p:nvSpPr>
            <p:spPr>
              <a:xfrm>
                <a:off x="722159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D5</a:t>
                </a:r>
                <a:endParaRPr lang="ja-JP" altLang="en-US" sz="1100" dirty="0"/>
              </a:p>
            </p:txBody>
          </p:sp>
          <p:sp>
            <p:nvSpPr>
              <p:cNvPr id="49" name="テキスト ボックス 48">
                <a:extLst>
                  <a:ext uri="{FF2B5EF4-FFF2-40B4-BE49-F238E27FC236}">
                    <a16:creationId xmlns:a16="http://schemas.microsoft.com/office/drawing/2014/main" id="{DDB8995A-28E8-48FE-8D7E-539A9F727344}"/>
                  </a:ext>
                </a:extLst>
              </p:cNvPr>
              <p:cNvSpPr txBox="1"/>
              <p:nvPr/>
            </p:nvSpPr>
            <p:spPr>
              <a:xfrm>
                <a:off x="686155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D6</a:t>
                </a:r>
                <a:endParaRPr kumimoji="1" lang="ja-JP" altLang="en-US" sz="1100" dirty="0"/>
              </a:p>
            </p:txBody>
          </p:sp>
          <p:sp>
            <p:nvSpPr>
              <p:cNvPr id="50" name="テキスト ボックス 49">
                <a:extLst>
                  <a:ext uri="{FF2B5EF4-FFF2-40B4-BE49-F238E27FC236}">
                    <a16:creationId xmlns:a16="http://schemas.microsoft.com/office/drawing/2014/main" id="{84492C94-ED3C-4A74-9772-B4F6ABCB2E05}"/>
                  </a:ext>
                </a:extLst>
              </p:cNvPr>
              <p:cNvSpPr txBox="1"/>
              <p:nvPr/>
            </p:nvSpPr>
            <p:spPr>
              <a:xfrm>
                <a:off x="650151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D7</a:t>
                </a:r>
                <a:endParaRPr lang="ja-JP" altLang="en-US" sz="1100" dirty="0"/>
              </a:p>
            </p:txBody>
          </p:sp>
          <p:sp>
            <p:nvSpPr>
              <p:cNvPr id="51" name="テキスト ボックス 50">
                <a:extLst>
                  <a:ext uri="{FF2B5EF4-FFF2-40B4-BE49-F238E27FC236}">
                    <a16:creationId xmlns:a16="http://schemas.microsoft.com/office/drawing/2014/main" id="{606E4624-F20B-4855-A820-992B09C2D403}"/>
                  </a:ext>
                </a:extLst>
              </p:cNvPr>
              <p:cNvSpPr txBox="1"/>
              <p:nvPr/>
            </p:nvSpPr>
            <p:spPr>
              <a:xfrm>
                <a:off x="506135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D11</a:t>
                </a:r>
                <a:endParaRPr kumimoji="1" lang="ja-JP" altLang="en-US" sz="1100" dirty="0"/>
              </a:p>
            </p:txBody>
          </p:sp>
          <p:sp>
            <p:nvSpPr>
              <p:cNvPr id="53" name="テキスト ボックス 52">
                <a:extLst>
                  <a:ext uri="{FF2B5EF4-FFF2-40B4-BE49-F238E27FC236}">
                    <a16:creationId xmlns:a16="http://schemas.microsoft.com/office/drawing/2014/main" id="{CFCE6E8A-6384-4F57-B594-FEC183335417}"/>
                  </a:ext>
                </a:extLst>
              </p:cNvPr>
              <p:cNvSpPr txBox="1"/>
              <p:nvPr/>
            </p:nvSpPr>
            <p:spPr>
              <a:xfrm>
                <a:off x="614147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D8</a:t>
                </a:r>
                <a:endParaRPr kumimoji="1" lang="ja-JP" altLang="en-US" sz="1100" dirty="0"/>
              </a:p>
            </p:txBody>
          </p:sp>
          <p:sp>
            <p:nvSpPr>
              <p:cNvPr id="54" name="テキスト ボックス 53">
                <a:extLst>
                  <a:ext uri="{FF2B5EF4-FFF2-40B4-BE49-F238E27FC236}">
                    <a16:creationId xmlns:a16="http://schemas.microsoft.com/office/drawing/2014/main" id="{AE9635C0-0151-4105-A365-1F363401E071}"/>
                  </a:ext>
                </a:extLst>
              </p:cNvPr>
              <p:cNvSpPr txBox="1"/>
              <p:nvPr/>
            </p:nvSpPr>
            <p:spPr>
              <a:xfrm>
                <a:off x="578143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D9</a:t>
                </a:r>
                <a:endParaRPr lang="ja-JP" altLang="en-US" sz="1100" dirty="0"/>
              </a:p>
            </p:txBody>
          </p:sp>
          <p:sp>
            <p:nvSpPr>
              <p:cNvPr id="55" name="テキスト ボックス 54">
                <a:extLst>
                  <a:ext uri="{FF2B5EF4-FFF2-40B4-BE49-F238E27FC236}">
                    <a16:creationId xmlns:a16="http://schemas.microsoft.com/office/drawing/2014/main" id="{8E1D4D58-0B84-403A-A393-C13F1F4E3CE9}"/>
                  </a:ext>
                </a:extLst>
              </p:cNvPr>
              <p:cNvSpPr txBox="1"/>
              <p:nvPr/>
            </p:nvSpPr>
            <p:spPr>
              <a:xfrm>
                <a:off x="542139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D10</a:t>
                </a:r>
                <a:endParaRPr lang="ja-JP" altLang="en-US" sz="1100" dirty="0"/>
              </a:p>
            </p:txBody>
          </p:sp>
          <p:sp>
            <p:nvSpPr>
              <p:cNvPr id="56" name="テキスト ボックス 55">
                <a:extLst>
                  <a:ext uri="{FF2B5EF4-FFF2-40B4-BE49-F238E27FC236}">
                    <a16:creationId xmlns:a16="http://schemas.microsoft.com/office/drawing/2014/main" id="{F0628791-1210-40C8-95A1-A2565830C1FB}"/>
                  </a:ext>
                </a:extLst>
              </p:cNvPr>
              <p:cNvSpPr txBox="1"/>
              <p:nvPr/>
            </p:nvSpPr>
            <p:spPr>
              <a:xfrm>
                <a:off x="8301717" y="3390815"/>
                <a:ext cx="318269" cy="169277"/>
              </a:xfrm>
              <a:prstGeom prst="rect">
                <a:avLst/>
              </a:prstGeom>
              <a:noFill/>
              <a:ln w="12700">
                <a:solidFill>
                  <a:schemeClr val="tx2"/>
                </a:solidFill>
              </a:ln>
            </p:spPr>
            <p:txBody>
              <a:bodyPr wrap="square" lIns="0" tIns="0" rIns="0" bIns="0" rtlCol="0">
                <a:spAutoFit/>
              </a:bodyPr>
              <a:lstStyle/>
              <a:p>
                <a:pPr algn="ctr"/>
                <a:r>
                  <a:rPr lang="en-US" altLang="ja-JP" sz="1100" dirty="0"/>
                  <a:t>D1</a:t>
                </a:r>
                <a:endParaRPr kumimoji="1" lang="ja-JP" altLang="en-US" sz="1100" dirty="0"/>
              </a:p>
            </p:txBody>
          </p:sp>
          <p:sp>
            <p:nvSpPr>
              <p:cNvPr id="57" name="テキスト ボックス 56">
                <a:extLst>
                  <a:ext uri="{FF2B5EF4-FFF2-40B4-BE49-F238E27FC236}">
                    <a16:creationId xmlns:a16="http://schemas.microsoft.com/office/drawing/2014/main" id="{C3087622-D529-478F-9010-6495CCA19A6C}"/>
                  </a:ext>
                </a:extLst>
              </p:cNvPr>
              <p:cNvSpPr txBox="1"/>
              <p:nvPr/>
            </p:nvSpPr>
            <p:spPr>
              <a:xfrm>
                <a:off x="794167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D2</a:t>
                </a:r>
                <a:endParaRPr kumimoji="1" lang="ja-JP" altLang="en-US" sz="1100" dirty="0"/>
              </a:p>
            </p:txBody>
          </p:sp>
          <p:sp>
            <p:nvSpPr>
              <p:cNvPr id="58" name="テキスト ボックス 57">
                <a:extLst>
                  <a:ext uri="{FF2B5EF4-FFF2-40B4-BE49-F238E27FC236}">
                    <a16:creationId xmlns:a16="http://schemas.microsoft.com/office/drawing/2014/main" id="{80ABE131-87FC-41D1-B474-A03BD64BEB23}"/>
                  </a:ext>
                </a:extLst>
              </p:cNvPr>
              <p:cNvSpPr txBox="1"/>
              <p:nvPr/>
            </p:nvSpPr>
            <p:spPr>
              <a:xfrm>
                <a:off x="758163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D3</a:t>
                </a:r>
                <a:endParaRPr lang="ja-JP" altLang="en-US" sz="1100" dirty="0"/>
              </a:p>
            </p:txBody>
          </p:sp>
          <p:sp>
            <p:nvSpPr>
              <p:cNvPr id="59" name="テキスト ボックス 58">
                <a:extLst>
                  <a:ext uri="{FF2B5EF4-FFF2-40B4-BE49-F238E27FC236}">
                    <a16:creationId xmlns:a16="http://schemas.microsoft.com/office/drawing/2014/main" id="{8DEB2C3F-8622-4997-9BC7-55E82B3AC2C4}"/>
                  </a:ext>
                </a:extLst>
              </p:cNvPr>
              <p:cNvSpPr txBox="1"/>
              <p:nvPr/>
            </p:nvSpPr>
            <p:spPr>
              <a:xfrm>
                <a:off x="9031659" y="3390815"/>
                <a:ext cx="576064" cy="169277"/>
              </a:xfrm>
              <a:prstGeom prst="rect">
                <a:avLst/>
              </a:prstGeom>
              <a:solidFill>
                <a:schemeClr val="bg1"/>
              </a:solidFill>
              <a:ln w="12700">
                <a:noFill/>
              </a:ln>
            </p:spPr>
            <p:txBody>
              <a:bodyPr wrap="square" lIns="0" tIns="0" rIns="0" bIns="0" rtlCol="0">
                <a:spAutoFit/>
              </a:bodyPr>
              <a:lstStyle/>
              <a:p>
                <a:r>
                  <a:rPr lang="en-US" altLang="ja-JP" sz="1100" dirty="0"/>
                  <a:t>13</a:t>
                </a:r>
                <a:r>
                  <a:rPr lang="ja-JP" altLang="en-US" sz="1100" dirty="0"/>
                  <a:t>回目</a:t>
                </a:r>
                <a:endParaRPr kumimoji="1" lang="ja-JP" altLang="en-US" sz="1100" dirty="0"/>
              </a:p>
            </p:txBody>
          </p:sp>
          <p:sp>
            <p:nvSpPr>
              <p:cNvPr id="60" name="テキスト ボックス 59">
                <a:extLst>
                  <a:ext uri="{FF2B5EF4-FFF2-40B4-BE49-F238E27FC236}">
                    <a16:creationId xmlns:a16="http://schemas.microsoft.com/office/drawing/2014/main" id="{DF87E48F-FBA3-4427-B610-0DF5C59811FB}"/>
                  </a:ext>
                </a:extLst>
              </p:cNvPr>
              <p:cNvSpPr txBox="1"/>
              <p:nvPr/>
            </p:nvSpPr>
            <p:spPr>
              <a:xfrm>
                <a:off x="722159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D4</a:t>
                </a:r>
                <a:endParaRPr kumimoji="1" lang="ja-JP" altLang="en-US" sz="1100" dirty="0"/>
              </a:p>
            </p:txBody>
          </p:sp>
          <p:sp>
            <p:nvSpPr>
              <p:cNvPr id="61" name="テキスト ボックス 60">
                <a:extLst>
                  <a:ext uri="{FF2B5EF4-FFF2-40B4-BE49-F238E27FC236}">
                    <a16:creationId xmlns:a16="http://schemas.microsoft.com/office/drawing/2014/main" id="{C44078AC-C87D-449A-9C67-20966AFEFF5A}"/>
                  </a:ext>
                </a:extLst>
              </p:cNvPr>
              <p:cNvSpPr txBox="1"/>
              <p:nvPr/>
            </p:nvSpPr>
            <p:spPr>
              <a:xfrm>
                <a:off x="686155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D5</a:t>
                </a:r>
                <a:endParaRPr lang="ja-JP" altLang="en-US" sz="1100" dirty="0"/>
              </a:p>
            </p:txBody>
          </p:sp>
          <p:sp>
            <p:nvSpPr>
              <p:cNvPr id="62" name="テキスト ボックス 61">
                <a:extLst>
                  <a:ext uri="{FF2B5EF4-FFF2-40B4-BE49-F238E27FC236}">
                    <a16:creationId xmlns:a16="http://schemas.microsoft.com/office/drawing/2014/main" id="{A667CDD0-2F20-4BB6-BDCD-3BCD13AA6A39}"/>
                  </a:ext>
                </a:extLst>
              </p:cNvPr>
              <p:cNvSpPr txBox="1"/>
              <p:nvPr/>
            </p:nvSpPr>
            <p:spPr>
              <a:xfrm>
                <a:off x="650151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D6</a:t>
                </a:r>
                <a:endParaRPr kumimoji="1" lang="ja-JP" altLang="en-US" sz="1100" dirty="0"/>
              </a:p>
            </p:txBody>
          </p:sp>
          <p:sp>
            <p:nvSpPr>
              <p:cNvPr id="63" name="テキスト ボックス 62">
                <a:extLst>
                  <a:ext uri="{FF2B5EF4-FFF2-40B4-BE49-F238E27FC236}">
                    <a16:creationId xmlns:a16="http://schemas.microsoft.com/office/drawing/2014/main" id="{1F269076-CD39-4654-B828-4EC93BB7A051}"/>
                  </a:ext>
                </a:extLst>
              </p:cNvPr>
              <p:cNvSpPr txBox="1"/>
              <p:nvPr/>
            </p:nvSpPr>
            <p:spPr>
              <a:xfrm>
                <a:off x="614147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D7</a:t>
                </a:r>
                <a:endParaRPr lang="ja-JP" altLang="en-US" sz="1100" dirty="0"/>
              </a:p>
            </p:txBody>
          </p:sp>
          <p:sp>
            <p:nvSpPr>
              <p:cNvPr id="64" name="テキスト ボックス 63">
                <a:extLst>
                  <a:ext uri="{FF2B5EF4-FFF2-40B4-BE49-F238E27FC236}">
                    <a16:creationId xmlns:a16="http://schemas.microsoft.com/office/drawing/2014/main" id="{143923E2-EC64-4045-BB43-771B88614CA6}"/>
                  </a:ext>
                </a:extLst>
              </p:cNvPr>
              <p:cNvSpPr txBox="1"/>
              <p:nvPr/>
            </p:nvSpPr>
            <p:spPr>
              <a:xfrm>
                <a:off x="470131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D11</a:t>
                </a:r>
                <a:endParaRPr kumimoji="1" lang="ja-JP" altLang="en-US" sz="1100" dirty="0"/>
              </a:p>
            </p:txBody>
          </p:sp>
          <p:sp>
            <p:nvSpPr>
              <p:cNvPr id="66" name="テキスト ボックス 65">
                <a:extLst>
                  <a:ext uri="{FF2B5EF4-FFF2-40B4-BE49-F238E27FC236}">
                    <a16:creationId xmlns:a16="http://schemas.microsoft.com/office/drawing/2014/main" id="{456ECB7C-BD7A-429C-A5B1-4B9932797302}"/>
                  </a:ext>
                </a:extLst>
              </p:cNvPr>
              <p:cNvSpPr txBox="1"/>
              <p:nvPr/>
            </p:nvSpPr>
            <p:spPr>
              <a:xfrm>
                <a:off x="578143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D8</a:t>
                </a:r>
                <a:endParaRPr kumimoji="1" lang="ja-JP" altLang="en-US" sz="1100" dirty="0"/>
              </a:p>
            </p:txBody>
          </p:sp>
          <p:sp>
            <p:nvSpPr>
              <p:cNvPr id="67" name="テキスト ボックス 66">
                <a:extLst>
                  <a:ext uri="{FF2B5EF4-FFF2-40B4-BE49-F238E27FC236}">
                    <a16:creationId xmlns:a16="http://schemas.microsoft.com/office/drawing/2014/main" id="{22CAA4B3-68C7-4479-9005-E30F262D1ED6}"/>
                  </a:ext>
                </a:extLst>
              </p:cNvPr>
              <p:cNvSpPr txBox="1"/>
              <p:nvPr/>
            </p:nvSpPr>
            <p:spPr>
              <a:xfrm>
                <a:off x="542139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D9</a:t>
                </a:r>
                <a:endParaRPr lang="ja-JP" altLang="en-US" sz="1100" dirty="0"/>
              </a:p>
            </p:txBody>
          </p:sp>
          <p:sp>
            <p:nvSpPr>
              <p:cNvPr id="68" name="テキスト ボックス 67">
                <a:extLst>
                  <a:ext uri="{FF2B5EF4-FFF2-40B4-BE49-F238E27FC236}">
                    <a16:creationId xmlns:a16="http://schemas.microsoft.com/office/drawing/2014/main" id="{4D508073-4F3C-497E-84EA-958423EEF7F3}"/>
                  </a:ext>
                </a:extLst>
              </p:cNvPr>
              <p:cNvSpPr txBox="1"/>
              <p:nvPr/>
            </p:nvSpPr>
            <p:spPr>
              <a:xfrm>
                <a:off x="506135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D10</a:t>
                </a:r>
                <a:endParaRPr lang="ja-JP" altLang="en-US" sz="1100" dirty="0"/>
              </a:p>
            </p:txBody>
          </p:sp>
          <p:sp>
            <p:nvSpPr>
              <p:cNvPr id="69" name="テキスト ボックス 68">
                <a:extLst>
                  <a:ext uri="{FF2B5EF4-FFF2-40B4-BE49-F238E27FC236}">
                    <a16:creationId xmlns:a16="http://schemas.microsoft.com/office/drawing/2014/main" id="{2F0E88E6-F5CF-4793-9AD1-7E728511E7D2}"/>
                  </a:ext>
                </a:extLst>
              </p:cNvPr>
              <p:cNvSpPr txBox="1"/>
              <p:nvPr/>
            </p:nvSpPr>
            <p:spPr>
              <a:xfrm>
                <a:off x="8661757" y="3390815"/>
                <a:ext cx="318269" cy="169277"/>
              </a:xfrm>
              <a:prstGeom prst="rect">
                <a:avLst/>
              </a:prstGeom>
              <a:solidFill>
                <a:srgbClr val="66FF99"/>
              </a:solidFill>
              <a:ln w="12700">
                <a:solidFill>
                  <a:schemeClr val="tx2"/>
                </a:solidFill>
              </a:ln>
            </p:spPr>
            <p:txBody>
              <a:bodyPr wrap="square" lIns="0" tIns="0" rIns="0" bIns="0" rtlCol="0">
                <a:spAutoFit/>
              </a:bodyPr>
              <a:lstStyle/>
              <a:p>
                <a:pPr algn="ctr"/>
                <a:r>
                  <a:rPr lang="en-US" altLang="ja-JP" sz="1100" dirty="0"/>
                  <a:t>D0</a:t>
                </a:r>
                <a:endParaRPr kumimoji="1" lang="ja-JP" altLang="en-US" sz="1100" dirty="0"/>
              </a:p>
            </p:txBody>
          </p:sp>
          <p:sp>
            <p:nvSpPr>
              <p:cNvPr id="72" name="テキスト ボックス 71">
                <a:extLst>
                  <a:ext uri="{FF2B5EF4-FFF2-40B4-BE49-F238E27FC236}">
                    <a16:creationId xmlns:a16="http://schemas.microsoft.com/office/drawing/2014/main" id="{49B3F789-7872-433C-AF45-B4555EC9F879}"/>
                  </a:ext>
                </a:extLst>
              </p:cNvPr>
              <p:cNvSpPr txBox="1"/>
              <p:nvPr/>
            </p:nvSpPr>
            <p:spPr>
              <a:xfrm>
                <a:off x="7258945" y="1772067"/>
                <a:ext cx="2189143" cy="215444"/>
              </a:xfrm>
              <a:prstGeom prst="rect">
                <a:avLst/>
              </a:prstGeom>
              <a:noFill/>
              <a:ln w="12700">
                <a:solidFill>
                  <a:schemeClr val="tx1"/>
                </a:solidFill>
              </a:ln>
            </p:spPr>
            <p:txBody>
              <a:bodyPr wrap="square" lIns="0" tIns="0" rIns="0" bIns="0" rtlCol="0">
                <a:spAutoFit/>
              </a:bodyPr>
              <a:lstStyle/>
              <a:p>
                <a:pPr algn="ctr"/>
                <a:r>
                  <a:rPr lang="en-US" altLang="ja-JP" sz="1400" dirty="0"/>
                  <a:t>for</a:t>
                </a:r>
                <a:r>
                  <a:rPr lang="ja-JP" altLang="en-US" sz="1400" dirty="0"/>
                  <a:t>文による</a:t>
                </a:r>
                <a:r>
                  <a:rPr lang="en-US" altLang="ja-JP" sz="1400" dirty="0"/>
                  <a:t>  </a:t>
                </a:r>
                <a:r>
                  <a:rPr lang="en-US" altLang="ja-JP" sz="1400" dirty="0" err="1"/>
                  <a:t>adcout</a:t>
                </a:r>
                <a:r>
                  <a:rPr lang="en-US" altLang="ja-JP" sz="1400" dirty="0"/>
                  <a:t> </a:t>
                </a:r>
                <a:r>
                  <a:rPr lang="ja-JP" altLang="en-US" sz="1400" dirty="0"/>
                  <a:t>の変化</a:t>
                </a:r>
                <a:endParaRPr lang="en-US" altLang="ja-JP" sz="1400" dirty="0"/>
              </a:p>
            </p:txBody>
          </p:sp>
        </p:grpSp>
        <p:sp>
          <p:nvSpPr>
            <p:cNvPr id="14" name="テキスト ボックス 13">
              <a:extLst>
                <a:ext uri="{FF2B5EF4-FFF2-40B4-BE49-F238E27FC236}">
                  <a16:creationId xmlns:a16="http://schemas.microsoft.com/office/drawing/2014/main" id="{C6C9BCF5-58F3-F6CE-166C-59797FC6F82C}"/>
                </a:ext>
              </a:extLst>
            </p:cNvPr>
            <p:cNvSpPr txBox="1"/>
            <p:nvPr/>
          </p:nvSpPr>
          <p:spPr>
            <a:xfrm>
              <a:off x="9284401" y="2646482"/>
              <a:ext cx="576064" cy="169277"/>
            </a:xfrm>
            <a:prstGeom prst="rect">
              <a:avLst/>
            </a:prstGeom>
            <a:solidFill>
              <a:schemeClr val="bg1"/>
            </a:solidFill>
            <a:ln w="12700">
              <a:noFill/>
            </a:ln>
          </p:spPr>
          <p:txBody>
            <a:bodyPr wrap="square" lIns="0" tIns="0" rIns="0" bIns="0" rtlCol="0">
              <a:spAutoFit/>
            </a:bodyPr>
            <a:lstStyle/>
            <a:p>
              <a:r>
                <a:rPr lang="en-US" altLang="ja-JP" sz="1100" dirty="0"/>
                <a:t>  4</a:t>
              </a:r>
              <a:r>
                <a:rPr lang="ja-JP" altLang="en-US" sz="1100" dirty="0"/>
                <a:t>回目</a:t>
              </a:r>
              <a:endParaRPr kumimoji="1" lang="ja-JP" altLang="en-US" sz="1100" dirty="0"/>
            </a:p>
          </p:txBody>
        </p:sp>
        <p:sp>
          <p:nvSpPr>
            <p:cNvPr id="16" name="テキスト ボックス 15">
              <a:extLst>
                <a:ext uri="{FF2B5EF4-FFF2-40B4-BE49-F238E27FC236}">
                  <a16:creationId xmlns:a16="http://schemas.microsoft.com/office/drawing/2014/main" id="{81EFA04A-1469-0A7A-3379-3558EA5C29C9}"/>
                </a:ext>
              </a:extLst>
            </p:cNvPr>
            <p:cNvSpPr txBox="1"/>
            <p:nvPr/>
          </p:nvSpPr>
          <p:spPr>
            <a:xfrm>
              <a:off x="8898147" y="2653571"/>
              <a:ext cx="318269" cy="169277"/>
            </a:xfrm>
            <a:prstGeom prst="rect">
              <a:avLst/>
            </a:prstGeom>
            <a:solidFill>
              <a:srgbClr val="66FF99"/>
            </a:solidFill>
            <a:ln w="12700">
              <a:solidFill>
                <a:schemeClr val="tx2"/>
              </a:solidFill>
            </a:ln>
          </p:spPr>
          <p:txBody>
            <a:bodyPr wrap="square" lIns="0" tIns="0" rIns="0" bIns="0" rtlCol="0">
              <a:spAutoFit/>
            </a:bodyPr>
            <a:lstStyle/>
            <a:p>
              <a:pPr algn="ctr"/>
              <a:r>
                <a:rPr lang="en-US" altLang="ja-JP" sz="1100" dirty="0"/>
                <a:t>D9</a:t>
              </a:r>
              <a:endParaRPr kumimoji="1" lang="ja-JP" altLang="en-US" sz="1100" dirty="0"/>
            </a:p>
          </p:txBody>
        </p:sp>
        <p:sp>
          <p:nvSpPr>
            <p:cNvPr id="21" name="テキスト ボックス 20">
              <a:extLst>
                <a:ext uri="{FF2B5EF4-FFF2-40B4-BE49-F238E27FC236}">
                  <a16:creationId xmlns:a16="http://schemas.microsoft.com/office/drawing/2014/main" id="{C6B13104-C8B2-14B6-F598-7D5257D7A9DE}"/>
                </a:ext>
              </a:extLst>
            </p:cNvPr>
            <p:cNvSpPr txBox="1"/>
            <p:nvPr/>
          </p:nvSpPr>
          <p:spPr>
            <a:xfrm>
              <a:off x="8538107" y="265357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D10</a:t>
              </a:r>
              <a:endParaRPr kumimoji="1" lang="ja-JP" altLang="en-US" sz="1100" dirty="0"/>
            </a:p>
          </p:txBody>
        </p:sp>
        <p:sp>
          <p:nvSpPr>
            <p:cNvPr id="22" name="テキスト ボックス 21">
              <a:extLst>
                <a:ext uri="{FF2B5EF4-FFF2-40B4-BE49-F238E27FC236}">
                  <a16:creationId xmlns:a16="http://schemas.microsoft.com/office/drawing/2014/main" id="{2CE45C75-48AF-45D7-2B73-F8C32842CB6D}"/>
                </a:ext>
              </a:extLst>
            </p:cNvPr>
            <p:cNvSpPr txBox="1"/>
            <p:nvPr/>
          </p:nvSpPr>
          <p:spPr>
            <a:xfrm>
              <a:off x="8171911" y="2654756"/>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D11</a:t>
              </a:r>
              <a:endParaRPr kumimoji="1" lang="ja-JP" altLang="en-US" sz="1100" dirty="0"/>
            </a:p>
          </p:txBody>
        </p:sp>
      </p:grpSp>
      <p:cxnSp>
        <p:nvCxnSpPr>
          <p:cNvPr id="25" name="直線矢印コネクタ 24">
            <a:extLst>
              <a:ext uri="{FF2B5EF4-FFF2-40B4-BE49-F238E27FC236}">
                <a16:creationId xmlns:a16="http://schemas.microsoft.com/office/drawing/2014/main" id="{757B1B08-E7D9-6ABC-7206-A0DC0F332521}"/>
              </a:ext>
            </a:extLst>
          </p:cNvPr>
          <p:cNvCxnSpPr>
            <a:cxnSpLocks/>
          </p:cNvCxnSpPr>
          <p:nvPr/>
        </p:nvCxnSpPr>
        <p:spPr>
          <a:xfrm>
            <a:off x="8253861" y="2135438"/>
            <a:ext cx="567102" cy="6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6F79D0E9-6D9B-8CC6-3738-D9EA5822C194}"/>
              </a:ext>
            </a:extLst>
          </p:cNvPr>
          <p:cNvSpPr txBox="1"/>
          <p:nvPr/>
        </p:nvSpPr>
        <p:spPr>
          <a:xfrm>
            <a:off x="7237231" y="2021193"/>
            <a:ext cx="1090030" cy="276999"/>
          </a:xfrm>
          <a:prstGeom prst="rect">
            <a:avLst/>
          </a:prstGeom>
          <a:noFill/>
        </p:spPr>
        <p:txBody>
          <a:bodyPr wrap="square" rtlCol="0">
            <a:spAutoFit/>
          </a:bodyPr>
          <a:lstStyle/>
          <a:p>
            <a:pPr algn="ctr"/>
            <a:r>
              <a:rPr kumimoji="1" lang="en-US" altLang="ja-JP" sz="1200" dirty="0" err="1"/>
              <a:t>i</a:t>
            </a:r>
            <a:r>
              <a:rPr kumimoji="1" lang="en-US" altLang="ja-JP" sz="1200" dirty="0"/>
              <a:t>==0</a:t>
            </a:r>
            <a:r>
              <a:rPr kumimoji="1" lang="ja-JP" altLang="en-US" sz="1200" dirty="0"/>
              <a:t>より無視</a:t>
            </a:r>
          </a:p>
        </p:txBody>
      </p:sp>
      <p:sp>
        <p:nvSpPr>
          <p:cNvPr id="3" name="テキスト ボックス 2">
            <a:extLst>
              <a:ext uri="{FF2B5EF4-FFF2-40B4-BE49-F238E27FC236}">
                <a16:creationId xmlns:a16="http://schemas.microsoft.com/office/drawing/2014/main" id="{08D7DD4C-C2C9-BCA6-4CB2-C601068A5354}"/>
              </a:ext>
            </a:extLst>
          </p:cNvPr>
          <p:cNvSpPr txBox="1"/>
          <p:nvPr/>
        </p:nvSpPr>
        <p:spPr>
          <a:xfrm>
            <a:off x="4174160" y="4355736"/>
            <a:ext cx="4435421" cy="261610"/>
          </a:xfrm>
          <a:prstGeom prst="rect">
            <a:avLst/>
          </a:prstGeom>
          <a:noFill/>
        </p:spPr>
        <p:txBody>
          <a:bodyPr wrap="square" rtlCol="0">
            <a:spAutoFit/>
          </a:bodyPr>
          <a:lstStyle/>
          <a:p>
            <a:r>
              <a:rPr lang="en-US" altLang="ja-JP" sz="1100" b="1" dirty="0">
                <a:solidFill>
                  <a:schemeClr val="accent5"/>
                </a:solidFill>
              </a:rPr>
              <a:t>1     2    3    4   5      6   7      8    9   10  11  12  13  14   15  16  17   18</a:t>
            </a:r>
            <a:endParaRPr kumimoji="1" lang="ja-JP" altLang="en-US" sz="1100" b="1" dirty="0">
              <a:solidFill>
                <a:schemeClr val="accent5"/>
              </a:solidFill>
            </a:endParaRPr>
          </a:p>
        </p:txBody>
      </p:sp>
      <p:sp>
        <p:nvSpPr>
          <p:cNvPr id="5" name="テキスト ボックス 4">
            <a:extLst>
              <a:ext uri="{FF2B5EF4-FFF2-40B4-BE49-F238E27FC236}">
                <a16:creationId xmlns:a16="http://schemas.microsoft.com/office/drawing/2014/main" id="{2772F0A6-567F-FA5F-8B7A-B19C2FAD171F}"/>
              </a:ext>
            </a:extLst>
          </p:cNvPr>
          <p:cNvSpPr txBox="1"/>
          <p:nvPr/>
        </p:nvSpPr>
        <p:spPr>
          <a:xfrm>
            <a:off x="1895806" y="4178764"/>
            <a:ext cx="459962" cy="307777"/>
          </a:xfrm>
          <a:prstGeom prst="rect">
            <a:avLst/>
          </a:prstGeom>
          <a:noFill/>
        </p:spPr>
        <p:txBody>
          <a:bodyPr wrap="square" rtlCol="0">
            <a:spAutoFit/>
          </a:bodyPr>
          <a:lstStyle/>
          <a:p>
            <a:r>
              <a:rPr lang="en-US" altLang="ja-JP" sz="1400" dirty="0"/>
              <a:t>CS</a:t>
            </a:r>
            <a:endParaRPr kumimoji="1" lang="ja-JP" altLang="en-US" sz="1400" dirty="0"/>
          </a:p>
        </p:txBody>
      </p:sp>
      <p:sp>
        <p:nvSpPr>
          <p:cNvPr id="6" name="テキスト ボックス 5">
            <a:extLst>
              <a:ext uri="{FF2B5EF4-FFF2-40B4-BE49-F238E27FC236}">
                <a16:creationId xmlns:a16="http://schemas.microsoft.com/office/drawing/2014/main" id="{7A563093-0210-221A-8390-9D22FAA0D44B}"/>
              </a:ext>
            </a:extLst>
          </p:cNvPr>
          <p:cNvSpPr txBox="1"/>
          <p:nvPr/>
        </p:nvSpPr>
        <p:spPr>
          <a:xfrm>
            <a:off x="1734497" y="4860549"/>
            <a:ext cx="746799" cy="307777"/>
          </a:xfrm>
          <a:prstGeom prst="rect">
            <a:avLst/>
          </a:prstGeom>
          <a:noFill/>
        </p:spPr>
        <p:txBody>
          <a:bodyPr wrap="square" rtlCol="0">
            <a:spAutoFit/>
          </a:bodyPr>
          <a:lstStyle/>
          <a:p>
            <a:r>
              <a:rPr lang="en-US" altLang="ja-JP" sz="1400" dirty="0"/>
              <a:t>SCLK</a:t>
            </a:r>
            <a:endParaRPr kumimoji="1" lang="ja-JP" altLang="en-US" sz="1400" dirty="0"/>
          </a:p>
        </p:txBody>
      </p:sp>
      <p:sp>
        <p:nvSpPr>
          <p:cNvPr id="10" name="テキスト ボックス 9">
            <a:extLst>
              <a:ext uri="{FF2B5EF4-FFF2-40B4-BE49-F238E27FC236}">
                <a16:creationId xmlns:a16="http://schemas.microsoft.com/office/drawing/2014/main" id="{5A07DE32-BED2-59C2-0D6A-2BCB5BE23F14}"/>
              </a:ext>
            </a:extLst>
          </p:cNvPr>
          <p:cNvSpPr txBox="1"/>
          <p:nvPr/>
        </p:nvSpPr>
        <p:spPr>
          <a:xfrm>
            <a:off x="1684726" y="5481629"/>
            <a:ext cx="851752" cy="307777"/>
          </a:xfrm>
          <a:prstGeom prst="rect">
            <a:avLst/>
          </a:prstGeom>
          <a:noFill/>
        </p:spPr>
        <p:txBody>
          <a:bodyPr wrap="square" rtlCol="0">
            <a:spAutoFit/>
          </a:bodyPr>
          <a:lstStyle/>
          <a:p>
            <a:pPr algn="ctr"/>
            <a:r>
              <a:rPr lang="en-US" altLang="ja-JP" sz="1400" dirty="0">
                <a:solidFill>
                  <a:srgbClr val="FF0000"/>
                </a:solidFill>
              </a:rPr>
              <a:t>MOSI</a:t>
            </a:r>
            <a:endParaRPr kumimoji="1" lang="ja-JP" altLang="en-US" sz="1400" dirty="0">
              <a:solidFill>
                <a:srgbClr val="FF0000"/>
              </a:solidFill>
            </a:endParaRPr>
          </a:p>
        </p:txBody>
      </p:sp>
      <p:sp>
        <p:nvSpPr>
          <p:cNvPr id="11" name="テキスト ボックス 10">
            <a:extLst>
              <a:ext uri="{FF2B5EF4-FFF2-40B4-BE49-F238E27FC236}">
                <a16:creationId xmlns:a16="http://schemas.microsoft.com/office/drawing/2014/main" id="{47BAB75A-728B-7F8F-8F95-2E6925F313F4}"/>
              </a:ext>
            </a:extLst>
          </p:cNvPr>
          <p:cNvSpPr txBox="1"/>
          <p:nvPr/>
        </p:nvSpPr>
        <p:spPr>
          <a:xfrm>
            <a:off x="1712640" y="6028210"/>
            <a:ext cx="786177" cy="307777"/>
          </a:xfrm>
          <a:prstGeom prst="rect">
            <a:avLst/>
          </a:prstGeom>
          <a:noFill/>
        </p:spPr>
        <p:txBody>
          <a:bodyPr wrap="square" rtlCol="0">
            <a:spAutoFit/>
          </a:bodyPr>
          <a:lstStyle/>
          <a:p>
            <a:pPr algn="ctr"/>
            <a:r>
              <a:rPr lang="en-US" altLang="ja-JP" sz="1400" dirty="0">
                <a:solidFill>
                  <a:srgbClr val="00B0F0"/>
                </a:solidFill>
              </a:rPr>
              <a:t>MISO</a:t>
            </a:r>
            <a:endParaRPr kumimoji="1" lang="ja-JP" altLang="en-US" sz="1400" dirty="0">
              <a:solidFill>
                <a:srgbClr val="00B0F0"/>
              </a:solidFill>
            </a:endParaRPr>
          </a:p>
        </p:txBody>
      </p:sp>
      <p:sp>
        <p:nvSpPr>
          <p:cNvPr id="12" name="吹き出し: 角を丸めた四角形 11">
            <a:extLst>
              <a:ext uri="{FF2B5EF4-FFF2-40B4-BE49-F238E27FC236}">
                <a16:creationId xmlns:a16="http://schemas.microsoft.com/office/drawing/2014/main" id="{2DAD4871-7260-6A74-12AA-C1729BFEB079}"/>
              </a:ext>
            </a:extLst>
          </p:cNvPr>
          <p:cNvSpPr/>
          <p:nvPr/>
        </p:nvSpPr>
        <p:spPr>
          <a:xfrm>
            <a:off x="4506387" y="813814"/>
            <a:ext cx="3467476" cy="717064"/>
          </a:xfrm>
          <a:prstGeom prst="wedgeRoundRectCallout">
            <a:avLst>
              <a:gd name="adj1" fmla="val -64582"/>
              <a:gd name="adj2" fmla="val 34381"/>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kumimoji="1" lang="ja-JP" altLang="en-US" sz="1200" dirty="0">
                <a:solidFill>
                  <a:schemeClr val="tx1"/>
                </a:solidFill>
              </a:rPr>
              <a:t>・ </a:t>
            </a:r>
            <a:r>
              <a:rPr kumimoji="1" lang="en-US" altLang="ja-JP" sz="1200" dirty="0">
                <a:solidFill>
                  <a:schemeClr val="tx1"/>
                </a:solidFill>
              </a:rPr>
              <a:t>mcp3208</a:t>
            </a:r>
            <a:r>
              <a:rPr kumimoji="1" lang="ja-JP" altLang="en-US" sz="1200" dirty="0">
                <a:solidFill>
                  <a:schemeClr val="tx1"/>
                </a:solidFill>
              </a:rPr>
              <a:t>へ</a:t>
            </a:r>
            <a:r>
              <a:rPr kumimoji="1" lang="en-US" altLang="ja-JP" sz="1200" dirty="0">
                <a:solidFill>
                  <a:schemeClr val="tx1"/>
                </a:solidFill>
              </a:rPr>
              <a:t>1</a:t>
            </a:r>
            <a:r>
              <a:rPr kumimoji="1" lang="ja-JP" altLang="en-US" sz="1200" dirty="0">
                <a:solidFill>
                  <a:schemeClr val="tx1"/>
                </a:solidFill>
              </a:rPr>
              <a:t>クロック</a:t>
            </a:r>
            <a:r>
              <a:rPr lang="ja-JP" altLang="en-US" sz="1200" dirty="0">
                <a:solidFill>
                  <a:schemeClr val="tx1"/>
                </a:solidFill>
              </a:rPr>
              <a:t>送る</a:t>
            </a:r>
            <a:endParaRPr lang="en-US" altLang="ja-JP" sz="1200" dirty="0">
              <a:solidFill>
                <a:schemeClr val="tx1"/>
              </a:solidFill>
            </a:endParaRPr>
          </a:p>
          <a:p>
            <a:r>
              <a:rPr kumimoji="1" lang="ja-JP" altLang="en-US" sz="1200" dirty="0">
                <a:solidFill>
                  <a:schemeClr val="tx1"/>
                </a:solidFill>
              </a:rPr>
              <a:t>・ クロックの立ち下がりで</a:t>
            </a:r>
            <a:r>
              <a:rPr kumimoji="1" lang="en-US" altLang="ja-JP" sz="1200" dirty="0">
                <a:solidFill>
                  <a:schemeClr val="tx1"/>
                </a:solidFill>
              </a:rPr>
              <a:t>AD</a:t>
            </a:r>
            <a:r>
              <a:rPr kumimoji="1" lang="ja-JP" altLang="en-US" sz="1200" dirty="0">
                <a:solidFill>
                  <a:schemeClr val="tx1"/>
                </a:solidFill>
              </a:rPr>
              <a:t>変換器は「</a:t>
            </a:r>
            <a:r>
              <a:rPr kumimoji="1" lang="en-US" altLang="ja-JP" sz="1200" dirty="0">
                <a:solidFill>
                  <a:schemeClr val="tx1"/>
                </a:solidFill>
              </a:rPr>
              <a:t>High</a:t>
            </a:r>
            <a:r>
              <a:rPr kumimoji="1" lang="ja-JP" altLang="en-US" sz="1200" dirty="0">
                <a:solidFill>
                  <a:schemeClr val="tx1"/>
                </a:solidFill>
              </a:rPr>
              <a:t>」</a:t>
            </a:r>
            <a:r>
              <a:rPr kumimoji="1" lang="en-US" altLang="ja-JP" sz="1200" dirty="0">
                <a:solidFill>
                  <a:schemeClr val="tx1"/>
                </a:solidFill>
              </a:rPr>
              <a:t>or</a:t>
            </a:r>
            <a:r>
              <a:rPr kumimoji="1" lang="ja-JP" altLang="en-US" sz="1200" dirty="0">
                <a:solidFill>
                  <a:schemeClr val="tx1"/>
                </a:solidFill>
              </a:rPr>
              <a:t>「</a:t>
            </a:r>
            <a:r>
              <a:rPr kumimoji="1" lang="en-US" altLang="ja-JP" sz="1200" dirty="0">
                <a:solidFill>
                  <a:schemeClr val="tx1"/>
                </a:solidFill>
              </a:rPr>
              <a:t>Low</a:t>
            </a:r>
            <a:r>
              <a:rPr kumimoji="1" lang="ja-JP" altLang="en-US" sz="1200" dirty="0">
                <a:solidFill>
                  <a:schemeClr val="tx1"/>
                </a:solidFill>
              </a:rPr>
              <a:t>」の信号を</a:t>
            </a:r>
            <a:r>
              <a:rPr kumimoji="1" lang="en-US" altLang="ja-JP" sz="1200" dirty="0">
                <a:solidFill>
                  <a:srgbClr val="00B0F0"/>
                </a:solidFill>
              </a:rPr>
              <a:t>MISO</a:t>
            </a:r>
            <a:r>
              <a:rPr kumimoji="1" lang="ja-JP" altLang="en-US" sz="1200" dirty="0">
                <a:solidFill>
                  <a:schemeClr val="tx1"/>
                </a:solidFill>
              </a:rPr>
              <a:t>に出力する。</a:t>
            </a:r>
          </a:p>
        </p:txBody>
      </p:sp>
    </p:spTree>
    <p:extLst>
      <p:ext uri="{BB962C8B-B14F-4D97-AF65-F5344CB8AC3E}">
        <p14:creationId xmlns:p14="http://schemas.microsoft.com/office/powerpoint/2010/main" val="282477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307673-6684-414B-B4EF-78EDAEB880EC}"/>
              </a:ext>
            </a:extLst>
          </p:cNvPr>
          <p:cNvSpPr>
            <a:spLocks noGrp="1"/>
          </p:cNvSpPr>
          <p:nvPr>
            <p:ph type="title"/>
          </p:nvPr>
        </p:nvSpPr>
        <p:spPr/>
        <p:txBody>
          <a:bodyPr/>
          <a:lstStyle/>
          <a:p>
            <a:r>
              <a:rPr kumimoji="1" lang="en-US" altLang="ja-JP" dirty="0"/>
              <a:t>AD</a:t>
            </a:r>
            <a:r>
              <a:rPr kumimoji="1" lang="ja-JP" altLang="en-US" dirty="0"/>
              <a:t>変換</a:t>
            </a:r>
            <a:r>
              <a:rPr lang="ja-JP" altLang="en-US" dirty="0"/>
              <a:t>とは？</a:t>
            </a:r>
            <a:endParaRPr kumimoji="1" lang="ja-JP" altLang="en-US" dirty="0"/>
          </a:p>
        </p:txBody>
      </p:sp>
      <p:sp>
        <p:nvSpPr>
          <p:cNvPr id="4" name="スライド番号プレースホルダー 3">
            <a:extLst>
              <a:ext uri="{FF2B5EF4-FFF2-40B4-BE49-F238E27FC236}">
                <a16:creationId xmlns:a16="http://schemas.microsoft.com/office/drawing/2014/main" id="{56CD97B7-8BFF-428D-9727-3663F906685E}"/>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3</a:t>
            </a:fld>
            <a:endParaRPr lang="ja-JP" altLang="en-US" dirty="0">
              <a:solidFill>
                <a:schemeClr val="tx1"/>
              </a:solidFill>
            </a:endParaRPr>
          </a:p>
        </p:txBody>
      </p:sp>
      <p:pic>
        <p:nvPicPr>
          <p:cNvPr id="6" name="図 5">
            <a:extLst>
              <a:ext uri="{FF2B5EF4-FFF2-40B4-BE49-F238E27FC236}">
                <a16:creationId xmlns:a16="http://schemas.microsoft.com/office/drawing/2014/main" id="{E3E0F06A-3114-4FEE-A0C1-FB7464FD12D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9282" y="1196753"/>
            <a:ext cx="3275533" cy="1000836"/>
          </a:xfrm>
          <a:prstGeom prst="rect">
            <a:avLst/>
          </a:prstGeom>
        </p:spPr>
      </p:pic>
      <p:pic>
        <p:nvPicPr>
          <p:cNvPr id="8" name="図 7">
            <a:extLst>
              <a:ext uri="{FF2B5EF4-FFF2-40B4-BE49-F238E27FC236}">
                <a16:creationId xmlns:a16="http://schemas.microsoft.com/office/drawing/2014/main" id="{D0AE4A4F-5189-4201-B48E-0663BF55BB6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9270" y="2526187"/>
            <a:ext cx="2369801" cy="1768385"/>
          </a:xfrm>
          <a:prstGeom prst="rect">
            <a:avLst/>
          </a:prstGeom>
        </p:spPr>
      </p:pic>
      <p:pic>
        <p:nvPicPr>
          <p:cNvPr id="10" name="図 9">
            <a:extLst>
              <a:ext uri="{FF2B5EF4-FFF2-40B4-BE49-F238E27FC236}">
                <a16:creationId xmlns:a16="http://schemas.microsoft.com/office/drawing/2014/main" id="{11571788-09DF-4188-B5B6-C3D5F70F612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66455" y="2517019"/>
            <a:ext cx="2369800" cy="1777553"/>
          </a:xfrm>
          <a:prstGeom prst="rect">
            <a:avLst/>
          </a:prstGeom>
        </p:spPr>
      </p:pic>
      <p:pic>
        <p:nvPicPr>
          <p:cNvPr id="12" name="図 11">
            <a:extLst>
              <a:ext uri="{FF2B5EF4-FFF2-40B4-BE49-F238E27FC236}">
                <a16:creationId xmlns:a16="http://schemas.microsoft.com/office/drawing/2014/main" id="{FF2A18B1-C30D-4E5B-9667-AB9A2D47CE4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22801" y="2526187"/>
            <a:ext cx="2369801" cy="1768385"/>
          </a:xfrm>
          <a:prstGeom prst="rect">
            <a:avLst/>
          </a:prstGeom>
        </p:spPr>
      </p:pic>
      <p:sp>
        <p:nvSpPr>
          <p:cNvPr id="13" name="テキスト ボックス 12">
            <a:extLst>
              <a:ext uri="{FF2B5EF4-FFF2-40B4-BE49-F238E27FC236}">
                <a16:creationId xmlns:a16="http://schemas.microsoft.com/office/drawing/2014/main" id="{42CD635E-940C-49FC-A82B-9A2A7BDC543E}"/>
              </a:ext>
            </a:extLst>
          </p:cNvPr>
          <p:cNvSpPr txBox="1"/>
          <p:nvPr/>
        </p:nvSpPr>
        <p:spPr>
          <a:xfrm>
            <a:off x="186319" y="4316778"/>
            <a:ext cx="3087918" cy="1077218"/>
          </a:xfrm>
          <a:prstGeom prst="rect">
            <a:avLst/>
          </a:prstGeom>
          <a:noFill/>
        </p:spPr>
        <p:txBody>
          <a:bodyPr wrap="square" rtlCol="0">
            <a:spAutoFit/>
          </a:bodyPr>
          <a:lstStyle/>
          <a:p>
            <a:r>
              <a:rPr lang="ja-JP" altLang="en-US" sz="1600" b="1" u="sng" dirty="0"/>
              <a:t>①標本化</a:t>
            </a:r>
            <a:endParaRPr lang="en-US" altLang="ja-JP" sz="1600" b="1" u="sng" dirty="0"/>
          </a:p>
          <a:p>
            <a:r>
              <a:rPr lang="ja-JP" altLang="en-US" sz="1600" dirty="0"/>
              <a:t>アナログ信号を一定時間ごとに区切り，その値を読み込むこと。</a:t>
            </a:r>
            <a:endParaRPr lang="en-US" altLang="ja-JP" sz="1600" dirty="0"/>
          </a:p>
          <a:p>
            <a:r>
              <a:rPr lang="ja-JP" altLang="en-US" sz="1600" dirty="0"/>
              <a:t>（サンプリングとも呼ぶ）</a:t>
            </a:r>
            <a:endParaRPr kumimoji="1" lang="ja-JP" altLang="en-US" sz="1600" dirty="0"/>
          </a:p>
        </p:txBody>
      </p:sp>
      <p:sp>
        <p:nvSpPr>
          <p:cNvPr id="14" name="テキスト ボックス 13">
            <a:extLst>
              <a:ext uri="{FF2B5EF4-FFF2-40B4-BE49-F238E27FC236}">
                <a16:creationId xmlns:a16="http://schemas.microsoft.com/office/drawing/2014/main" id="{F2307F15-390F-4C98-A191-D9852420F798}"/>
              </a:ext>
            </a:extLst>
          </p:cNvPr>
          <p:cNvSpPr txBox="1"/>
          <p:nvPr/>
        </p:nvSpPr>
        <p:spPr>
          <a:xfrm>
            <a:off x="3424521" y="4316778"/>
            <a:ext cx="3087918" cy="1323439"/>
          </a:xfrm>
          <a:prstGeom prst="rect">
            <a:avLst/>
          </a:prstGeom>
          <a:noFill/>
        </p:spPr>
        <p:txBody>
          <a:bodyPr wrap="square" rtlCol="0">
            <a:spAutoFit/>
          </a:bodyPr>
          <a:lstStyle/>
          <a:p>
            <a:r>
              <a:rPr lang="ja-JP" altLang="en-US" sz="1600" b="1" u="sng" dirty="0"/>
              <a:t>②量子化</a:t>
            </a:r>
            <a:endParaRPr lang="en-US" altLang="ja-JP" sz="1600" b="1" u="sng" dirty="0"/>
          </a:p>
          <a:p>
            <a:r>
              <a:rPr lang="ja-JP" altLang="en-US" sz="1600" dirty="0"/>
              <a:t>標本化した値をディジタル信号に変換できるように加工すること。</a:t>
            </a:r>
            <a:endParaRPr lang="en-US" altLang="ja-JP" sz="1600" dirty="0"/>
          </a:p>
          <a:p>
            <a:r>
              <a:rPr lang="ja-JP" altLang="en-US" sz="1600" dirty="0"/>
              <a:t>（量子化による誤差を量子化誤差と呼ぶ）</a:t>
            </a:r>
            <a:endParaRPr kumimoji="1" lang="ja-JP" altLang="en-US" sz="1600" dirty="0"/>
          </a:p>
        </p:txBody>
      </p:sp>
      <p:sp>
        <p:nvSpPr>
          <p:cNvPr id="15" name="テキスト ボックス 14">
            <a:extLst>
              <a:ext uri="{FF2B5EF4-FFF2-40B4-BE49-F238E27FC236}">
                <a16:creationId xmlns:a16="http://schemas.microsoft.com/office/drawing/2014/main" id="{96C927F9-3BB5-4788-9F85-8FFA32BC95EF}"/>
              </a:ext>
            </a:extLst>
          </p:cNvPr>
          <p:cNvSpPr txBox="1"/>
          <p:nvPr/>
        </p:nvSpPr>
        <p:spPr>
          <a:xfrm>
            <a:off x="6595151" y="4312911"/>
            <a:ext cx="3257581" cy="1077218"/>
          </a:xfrm>
          <a:prstGeom prst="rect">
            <a:avLst/>
          </a:prstGeom>
          <a:noFill/>
        </p:spPr>
        <p:txBody>
          <a:bodyPr wrap="square" rtlCol="0">
            <a:spAutoFit/>
          </a:bodyPr>
          <a:lstStyle/>
          <a:p>
            <a:r>
              <a:rPr lang="ja-JP" altLang="en-US" sz="1600" b="1" u="sng" dirty="0"/>
              <a:t>③符号化</a:t>
            </a:r>
            <a:endParaRPr lang="en-US" altLang="ja-JP" sz="1600" b="1" u="sng" dirty="0"/>
          </a:p>
          <a:p>
            <a:r>
              <a:rPr lang="ja-JP" altLang="en-US" sz="1600" dirty="0"/>
              <a:t>量子化された値を指定された</a:t>
            </a:r>
            <a:r>
              <a:rPr lang="ja-JP" altLang="en-US" sz="1600" dirty="0">
                <a:solidFill>
                  <a:srgbClr val="FF0000"/>
                </a:solidFill>
              </a:rPr>
              <a:t>２進数の桁数で表現する</a:t>
            </a:r>
            <a:r>
              <a:rPr lang="ja-JP" altLang="en-US" sz="1600" dirty="0"/>
              <a:t>こと。</a:t>
            </a:r>
            <a:endParaRPr lang="en-US" altLang="ja-JP" sz="1600" dirty="0"/>
          </a:p>
          <a:p>
            <a:r>
              <a:rPr lang="ja-JP" altLang="en-US" sz="1600" dirty="0"/>
              <a:t>（この２進数の桁数を</a:t>
            </a:r>
            <a:r>
              <a:rPr lang="ja-JP" altLang="en-US" sz="1600" dirty="0">
                <a:solidFill>
                  <a:srgbClr val="FF0000"/>
                </a:solidFill>
              </a:rPr>
              <a:t>分解能</a:t>
            </a:r>
            <a:r>
              <a:rPr lang="ja-JP" altLang="en-US" sz="1600" dirty="0"/>
              <a:t>と呼ぶ）</a:t>
            </a:r>
            <a:endParaRPr kumimoji="1" lang="ja-JP" altLang="en-US" sz="1600" dirty="0"/>
          </a:p>
        </p:txBody>
      </p:sp>
      <p:sp>
        <p:nvSpPr>
          <p:cNvPr id="16" name="矢印: 右 15">
            <a:extLst>
              <a:ext uri="{FF2B5EF4-FFF2-40B4-BE49-F238E27FC236}">
                <a16:creationId xmlns:a16="http://schemas.microsoft.com/office/drawing/2014/main" id="{EF9741BF-1C87-477D-94AD-3B747BD1589A}"/>
              </a:ext>
            </a:extLst>
          </p:cNvPr>
          <p:cNvSpPr/>
          <p:nvPr/>
        </p:nvSpPr>
        <p:spPr>
          <a:xfrm>
            <a:off x="3134775" y="3258092"/>
            <a:ext cx="360040" cy="3600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9C547D4B-716D-4BEC-8105-F0A9936CD4AA}"/>
              </a:ext>
            </a:extLst>
          </p:cNvPr>
          <p:cNvSpPr/>
          <p:nvPr/>
        </p:nvSpPr>
        <p:spPr>
          <a:xfrm>
            <a:off x="6351901" y="3265403"/>
            <a:ext cx="360040" cy="3600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96AF1AC-809E-44D1-AC9A-B6C1F0F28A0E}"/>
              </a:ext>
            </a:extLst>
          </p:cNvPr>
          <p:cNvSpPr txBox="1"/>
          <p:nvPr/>
        </p:nvSpPr>
        <p:spPr>
          <a:xfrm>
            <a:off x="219282" y="801534"/>
            <a:ext cx="1853398" cy="338554"/>
          </a:xfrm>
          <a:prstGeom prst="rect">
            <a:avLst/>
          </a:prstGeom>
          <a:noFill/>
        </p:spPr>
        <p:txBody>
          <a:bodyPr wrap="square" rtlCol="0">
            <a:spAutoFit/>
          </a:bodyPr>
          <a:lstStyle/>
          <a:p>
            <a:r>
              <a:rPr kumimoji="1" lang="en-US" altLang="ja-JP" sz="1600" dirty="0"/>
              <a:t>AD</a:t>
            </a:r>
            <a:r>
              <a:rPr kumimoji="1" lang="ja-JP" altLang="en-US" sz="1600" dirty="0"/>
              <a:t>変換の概要</a:t>
            </a:r>
          </a:p>
        </p:txBody>
      </p:sp>
      <p:sp>
        <p:nvSpPr>
          <p:cNvPr id="19" name="テキスト ボックス 18">
            <a:extLst>
              <a:ext uri="{FF2B5EF4-FFF2-40B4-BE49-F238E27FC236}">
                <a16:creationId xmlns:a16="http://schemas.microsoft.com/office/drawing/2014/main" id="{3640D8AB-181A-4369-AA75-9630BE7F99C9}"/>
              </a:ext>
            </a:extLst>
          </p:cNvPr>
          <p:cNvSpPr txBox="1"/>
          <p:nvPr/>
        </p:nvSpPr>
        <p:spPr>
          <a:xfrm>
            <a:off x="3611689" y="1391602"/>
            <a:ext cx="5840464" cy="584775"/>
          </a:xfrm>
          <a:prstGeom prst="rect">
            <a:avLst/>
          </a:prstGeom>
          <a:noFill/>
        </p:spPr>
        <p:txBody>
          <a:bodyPr wrap="square" rtlCol="0">
            <a:spAutoFit/>
          </a:bodyPr>
          <a:lstStyle/>
          <a:p>
            <a:r>
              <a:rPr kumimoji="1" lang="en-US" altLang="ja-JP" sz="1600" dirty="0"/>
              <a:t>AD</a:t>
            </a:r>
            <a:r>
              <a:rPr kumimoji="1" lang="ja-JP" altLang="en-US" sz="1600" dirty="0"/>
              <a:t>変換とは，</a:t>
            </a:r>
            <a:r>
              <a:rPr lang="ja-JP" altLang="en-US" sz="1600" dirty="0"/>
              <a:t>左</a:t>
            </a:r>
            <a:r>
              <a:rPr kumimoji="1" lang="ja-JP" altLang="en-US" sz="1600" dirty="0"/>
              <a:t>図</a:t>
            </a:r>
            <a:r>
              <a:rPr lang="ja-JP" altLang="en-US" sz="1600" dirty="0"/>
              <a:t>のようにアナログ信号（連続的に変化する信号）をディジタル信号</a:t>
            </a:r>
            <a:r>
              <a:rPr lang="ja-JP" altLang="en-US" sz="1600" dirty="0">
                <a:solidFill>
                  <a:srgbClr val="FF0000"/>
                </a:solidFill>
              </a:rPr>
              <a:t>（「</a:t>
            </a:r>
            <a:r>
              <a:rPr lang="en-US" altLang="ja-JP" sz="1600" dirty="0">
                <a:solidFill>
                  <a:srgbClr val="FF0000"/>
                </a:solidFill>
              </a:rPr>
              <a:t>0</a:t>
            </a:r>
            <a:r>
              <a:rPr lang="ja-JP" altLang="en-US" sz="1600" dirty="0">
                <a:solidFill>
                  <a:srgbClr val="FF0000"/>
                </a:solidFill>
              </a:rPr>
              <a:t>」と「</a:t>
            </a:r>
            <a:r>
              <a:rPr lang="en-US" altLang="ja-JP" sz="1600" dirty="0">
                <a:solidFill>
                  <a:srgbClr val="FF0000"/>
                </a:solidFill>
              </a:rPr>
              <a:t>1</a:t>
            </a:r>
            <a:r>
              <a:rPr lang="ja-JP" altLang="en-US" sz="1600" dirty="0">
                <a:solidFill>
                  <a:srgbClr val="FF0000"/>
                </a:solidFill>
              </a:rPr>
              <a:t>」）</a:t>
            </a:r>
            <a:r>
              <a:rPr lang="ja-JP" altLang="en-US" sz="1600" dirty="0"/>
              <a:t>に変換することである。</a:t>
            </a:r>
            <a:endParaRPr kumimoji="1" lang="ja-JP" altLang="en-US" sz="1600" dirty="0"/>
          </a:p>
        </p:txBody>
      </p:sp>
      <p:sp>
        <p:nvSpPr>
          <p:cNvPr id="3" name="テキスト ボックス 2">
            <a:extLst>
              <a:ext uri="{FF2B5EF4-FFF2-40B4-BE49-F238E27FC236}">
                <a16:creationId xmlns:a16="http://schemas.microsoft.com/office/drawing/2014/main" id="{256431D6-EEA0-7C66-690A-A7606B73221E}"/>
              </a:ext>
            </a:extLst>
          </p:cNvPr>
          <p:cNvSpPr txBox="1"/>
          <p:nvPr/>
        </p:nvSpPr>
        <p:spPr>
          <a:xfrm>
            <a:off x="2528206" y="5830153"/>
            <a:ext cx="7128792" cy="830997"/>
          </a:xfrm>
          <a:prstGeom prst="rect">
            <a:avLst/>
          </a:prstGeom>
          <a:noFill/>
        </p:spPr>
        <p:txBody>
          <a:bodyPr wrap="square" rtlCol="0">
            <a:spAutoFit/>
          </a:bodyPr>
          <a:lstStyle/>
          <a:p>
            <a:r>
              <a:rPr kumimoji="1" lang="ja-JP" altLang="en-US" sz="1600" b="1" u="sng" dirty="0"/>
              <a:t>★なぜ</a:t>
            </a:r>
            <a:r>
              <a:rPr kumimoji="1" lang="en-US" altLang="ja-JP" sz="1600" b="1" u="sng" dirty="0"/>
              <a:t>2</a:t>
            </a:r>
            <a:r>
              <a:rPr kumimoji="1" lang="ja-JP" altLang="en-US" sz="1600" b="1" u="sng" dirty="0"/>
              <a:t>進数で表現する？</a:t>
            </a:r>
            <a:endParaRPr kumimoji="1" lang="en-US" altLang="ja-JP" sz="1600" b="1" u="sng" dirty="0"/>
          </a:p>
          <a:p>
            <a:r>
              <a:rPr lang="ja-JP" altLang="en-US" sz="1600" b="0" i="0" dirty="0">
                <a:effectLst/>
                <a:latin typeface="-apple-system"/>
              </a:rPr>
              <a:t>コンピュータは電気回路で計算を行う設計上、スイッチの</a:t>
            </a:r>
            <a:r>
              <a:rPr lang="en-US" altLang="ja-JP" sz="1600" b="0" i="0" dirty="0">
                <a:effectLst/>
                <a:latin typeface="-apple-system"/>
              </a:rPr>
              <a:t>ON/OFF</a:t>
            </a:r>
            <a:r>
              <a:rPr lang="ja-JP" altLang="en-US" sz="1600" b="0" i="0" dirty="0">
                <a:effectLst/>
                <a:latin typeface="-apple-system"/>
              </a:rPr>
              <a:t>と２進数の</a:t>
            </a:r>
            <a:r>
              <a:rPr lang="en-US" altLang="ja-JP" sz="1600" b="0" i="0" dirty="0">
                <a:effectLst/>
                <a:latin typeface="-apple-system"/>
              </a:rPr>
              <a:t>0/1</a:t>
            </a:r>
            <a:r>
              <a:rPr lang="ja-JP" altLang="en-US" sz="1600" b="0" i="0" dirty="0">
                <a:effectLst/>
                <a:latin typeface="-apple-system"/>
              </a:rPr>
              <a:t>を対応させやすく簡単に計算できる。</a:t>
            </a:r>
            <a:endParaRPr kumimoji="1" lang="ja-JP" altLang="en-US" sz="1600" dirty="0"/>
          </a:p>
        </p:txBody>
      </p:sp>
    </p:spTree>
    <p:extLst>
      <p:ext uri="{BB962C8B-B14F-4D97-AF65-F5344CB8AC3E}">
        <p14:creationId xmlns:p14="http://schemas.microsoft.com/office/powerpoint/2010/main" val="279092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グラフィカル ユーザー インターフェイス, テキスト, メール&#10;&#10;自動的に生成された説明">
            <a:extLst>
              <a:ext uri="{FF2B5EF4-FFF2-40B4-BE49-F238E27FC236}">
                <a16:creationId xmlns:a16="http://schemas.microsoft.com/office/drawing/2014/main" id="{2BFBC58F-065F-1327-967D-348FBDB886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8464" y="1052736"/>
            <a:ext cx="5793491" cy="4752528"/>
          </a:xfrm>
          <a:prstGeom prst="rect">
            <a:avLst/>
          </a:prstGeom>
        </p:spPr>
      </p:pic>
      <p:sp>
        <p:nvSpPr>
          <p:cNvPr id="2" name="タイトル 1">
            <a:extLst>
              <a:ext uri="{FF2B5EF4-FFF2-40B4-BE49-F238E27FC236}">
                <a16:creationId xmlns:a16="http://schemas.microsoft.com/office/drawing/2014/main" id="{1A8C158F-F529-4B08-8AC7-25465B946DAC}"/>
              </a:ext>
            </a:extLst>
          </p:cNvPr>
          <p:cNvSpPr>
            <a:spLocks noGrp="1"/>
          </p:cNvSpPr>
          <p:nvPr>
            <p:ph type="title"/>
          </p:nvPr>
        </p:nvSpPr>
        <p:spPr/>
        <p:txBody>
          <a:bodyPr/>
          <a:lstStyle/>
          <a:p>
            <a:r>
              <a:rPr lang="en-US" altLang="ja-JP" dirty="0"/>
              <a:t>m</a:t>
            </a:r>
            <a:r>
              <a:rPr kumimoji="1" lang="en-US" altLang="ja-JP" dirty="0"/>
              <a:t>cp3208</a:t>
            </a:r>
            <a:r>
              <a:rPr lang="ja-JP" altLang="en-US" dirty="0"/>
              <a:t>の仕様</a:t>
            </a:r>
            <a:endParaRPr kumimoji="1" lang="ja-JP" altLang="en-US" dirty="0"/>
          </a:p>
        </p:txBody>
      </p:sp>
      <p:sp>
        <p:nvSpPr>
          <p:cNvPr id="4" name="スライド番号プレースホルダー 3">
            <a:extLst>
              <a:ext uri="{FF2B5EF4-FFF2-40B4-BE49-F238E27FC236}">
                <a16:creationId xmlns:a16="http://schemas.microsoft.com/office/drawing/2014/main" id="{64ED0BBE-D2CE-4E0F-8341-49735F4A50E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a:t>
            </a:fld>
            <a:endParaRPr lang="ja-JP" altLang="en-US" dirty="0">
              <a:solidFill>
                <a:schemeClr val="tx1"/>
              </a:solidFill>
            </a:endParaRPr>
          </a:p>
        </p:txBody>
      </p:sp>
      <p:pic>
        <p:nvPicPr>
          <p:cNvPr id="8" name="図 7">
            <a:extLst>
              <a:ext uri="{FF2B5EF4-FFF2-40B4-BE49-F238E27FC236}">
                <a16:creationId xmlns:a16="http://schemas.microsoft.com/office/drawing/2014/main" id="{0AE50B4C-7C9F-419A-A375-B37437F5201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8150" y="3140968"/>
            <a:ext cx="3440106" cy="2990902"/>
          </a:xfrm>
          <a:prstGeom prst="rect">
            <a:avLst/>
          </a:prstGeom>
        </p:spPr>
      </p:pic>
      <p:sp>
        <p:nvSpPr>
          <p:cNvPr id="9" name="テキスト ボックス 8">
            <a:extLst>
              <a:ext uri="{FF2B5EF4-FFF2-40B4-BE49-F238E27FC236}">
                <a16:creationId xmlns:a16="http://schemas.microsoft.com/office/drawing/2014/main" id="{F729696D-85F5-43F3-8453-2E35C58A5199}"/>
              </a:ext>
            </a:extLst>
          </p:cNvPr>
          <p:cNvSpPr txBox="1"/>
          <p:nvPr/>
        </p:nvSpPr>
        <p:spPr>
          <a:xfrm>
            <a:off x="6097371" y="1043653"/>
            <a:ext cx="3816424" cy="2031325"/>
          </a:xfrm>
          <a:prstGeom prst="rect">
            <a:avLst/>
          </a:prstGeom>
          <a:noFill/>
        </p:spPr>
        <p:txBody>
          <a:bodyPr wrap="square" rtlCol="0">
            <a:spAutoFit/>
          </a:bodyPr>
          <a:lstStyle/>
          <a:p>
            <a:r>
              <a:rPr kumimoji="1" lang="ja-JP" altLang="en-US" dirty="0"/>
              <a:t>＜主な特徴＞</a:t>
            </a:r>
            <a:endParaRPr kumimoji="1" lang="en-US" altLang="ja-JP" dirty="0"/>
          </a:p>
          <a:p>
            <a:r>
              <a:rPr lang="ja-JP" altLang="en-US" dirty="0"/>
              <a:t>・</a:t>
            </a:r>
            <a:r>
              <a:rPr lang="ja-JP" altLang="en-US" dirty="0">
                <a:highlight>
                  <a:srgbClr val="FFFF00"/>
                </a:highlight>
              </a:rPr>
              <a:t>分解能　</a:t>
            </a:r>
            <a:r>
              <a:rPr lang="en-US" altLang="ja-JP" dirty="0">
                <a:highlight>
                  <a:srgbClr val="FFFF00"/>
                </a:highlight>
              </a:rPr>
              <a:t>12bit</a:t>
            </a:r>
            <a:r>
              <a:rPr lang="ja-JP" altLang="en-US" dirty="0">
                <a:highlight>
                  <a:srgbClr val="FFFF00"/>
                </a:highlight>
              </a:rPr>
              <a:t>（</a:t>
            </a:r>
            <a:r>
              <a:rPr lang="en-US" altLang="ja-JP" dirty="0">
                <a:highlight>
                  <a:srgbClr val="FFFF00"/>
                </a:highlight>
              </a:rPr>
              <a:t>4095</a:t>
            </a:r>
            <a:r>
              <a:rPr lang="ja-JP" altLang="en-US" dirty="0">
                <a:highlight>
                  <a:srgbClr val="FFFF00"/>
                </a:highlight>
              </a:rPr>
              <a:t>）</a:t>
            </a:r>
            <a:endParaRPr lang="en-US" altLang="ja-JP" dirty="0">
              <a:highlight>
                <a:srgbClr val="FFFF00"/>
              </a:highlight>
            </a:endParaRPr>
          </a:p>
          <a:p>
            <a:r>
              <a:rPr kumimoji="1" lang="ja-JP" altLang="en-US" dirty="0"/>
              <a:t>・入力数　</a:t>
            </a:r>
            <a:r>
              <a:rPr kumimoji="1" lang="en-US" altLang="ja-JP" dirty="0"/>
              <a:t>8</a:t>
            </a:r>
            <a:r>
              <a:rPr kumimoji="1" lang="ja-JP" altLang="en-US" dirty="0"/>
              <a:t>チャンネル</a:t>
            </a:r>
            <a:endParaRPr kumimoji="1" lang="en-US" altLang="ja-JP" dirty="0"/>
          </a:p>
          <a:p>
            <a:r>
              <a:rPr lang="ja-JP" altLang="en-US" dirty="0"/>
              <a:t>・動作電圧　</a:t>
            </a:r>
            <a:r>
              <a:rPr lang="en-US" altLang="ja-JP" dirty="0"/>
              <a:t>2.7</a:t>
            </a:r>
            <a:r>
              <a:rPr lang="ja-JP" altLang="en-US" dirty="0"/>
              <a:t>～</a:t>
            </a:r>
            <a:r>
              <a:rPr lang="en-US" altLang="ja-JP" dirty="0"/>
              <a:t>5.5V</a:t>
            </a:r>
          </a:p>
          <a:p>
            <a:r>
              <a:rPr kumimoji="1" lang="ja-JP" altLang="en-US" dirty="0"/>
              <a:t>・</a:t>
            </a:r>
            <a:r>
              <a:rPr lang="ja-JP" altLang="en-US" dirty="0"/>
              <a:t>動作</a:t>
            </a:r>
            <a:r>
              <a:rPr kumimoji="1" lang="ja-JP" altLang="en-US" dirty="0"/>
              <a:t>温度範囲</a:t>
            </a:r>
            <a:r>
              <a:rPr lang="ja-JP" altLang="en-US" dirty="0"/>
              <a:t>　</a:t>
            </a:r>
            <a:r>
              <a:rPr kumimoji="1" lang="en-US" altLang="ja-JP" dirty="0"/>
              <a:t>-40</a:t>
            </a:r>
            <a:r>
              <a:rPr kumimoji="1" lang="ja-JP" altLang="en-US" dirty="0"/>
              <a:t>℃～</a:t>
            </a:r>
            <a:r>
              <a:rPr kumimoji="1" lang="en-US" altLang="ja-JP" dirty="0"/>
              <a:t>85</a:t>
            </a:r>
            <a:r>
              <a:rPr kumimoji="1" lang="ja-JP" altLang="en-US" dirty="0"/>
              <a:t>℃</a:t>
            </a:r>
            <a:endParaRPr kumimoji="1" lang="en-US" altLang="ja-JP" dirty="0"/>
          </a:p>
          <a:p>
            <a:r>
              <a:rPr lang="ja-JP" altLang="en-US" dirty="0"/>
              <a:t>・変換方式　逐次比較法</a:t>
            </a:r>
            <a:endParaRPr lang="en-US" altLang="ja-JP" dirty="0"/>
          </a:p>
          <a:p>
            <a:r>
              <a:rPr kumimoji="1" lang="ja-JP" altLang="en-US" dirty="0"/>
              <a:t>・</a:t>
            </a:r>
            <a:r>
              <a:rPr kumimoji="1" lang="ja-JP" altLang="en-US" dirty="0">
                <a:highlight>
                  <a:srgbClr val="FFFF00"/>
                </a:highlight>
              </a:rPr>
              <a:t>インターフェース　</a:t>
            </a:r>
            <a:r>
              <a:rPr kumimoji="1" lang="en-US" altLang="ja-JP" dirty="0">
                <a:highlight>
                  <a:srgbClr val="FFFF00"/>
                </a:highlight>
              </a:rPr>
              <a:t>SPI</a:t>
            </a:r>
            <a:endParaRPr kumimoji="1" lang="ja-JP" altLang="en-US" dirty="0">
              <a:highlight>
                <a:srgbClr val="FFFF00"/>
              </a:highlight>
            </a:endParaRPr>
          </a:p>
        </p:txBody>
      </p:sp>
      <p:sp>
        <p:nvSpPr>
          <p:cNvPr id="6" name="正方形/長方形 5">
            <a:extLst>
              <a:ext uri="{FF2B5EF4-FFF2-40B4-BE49-F238E27FC236}">
                <a16:creationId xmlns:a16="http://schemas.microsoft.com/office/drawing/2014/main" id="{02413812-BB28-7C89-F5B2-7083C63044B1}"/>
              </a:ext>
            </a:extLst>
          </p:cNvPr>
          <p:cNvSpPr/>
          <p:nvPr/>
        </p:nvSpPr>
        <p:spPr>
          <a:xfrm>
            <a:off x="2288704" y="1915299"/>
            <a:ext cx="2880320" cy="2880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573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4A2887-28DE-48BB-899A-182842B1FDBE}"/>
              </a:ext>
            </a:extLst>
          </p:cNvPr>
          <p:cNvSpPr>
            <a:spLocks noGrp="1"/>
          </p:cNvSpPr>
          <p:nvPr>
            <p:ph type="title"/>
          </p:nvPr>
        </p:nvSpPr>
        <p:spPr/>
        <p:txBody>
          <a:bodyPr/>
          <a:lstStyle/>
          <a:p>
            <a:r>
              <a:rPr kumimoji="1" lang="ja-JP" altLang="en-US" dirty="0"/>
              <a:t>分解能</a:t>
            </a:r>
          </a:p>
        </p:txBody>
      </p:sp>
      <p:sp>
        <p:nvSpPr>
          <p:cNvPr id="4" name="スライド番号プレースホルダー 3">
            <a:extLst>
              <a:ext uri="{FF2B5EF4-FFF2-40B4-BE49-F238E27FC236}">
                <a16:creationId xmlns:a16="http://schemas.microsoft.com/office/drawing/2014/main" id="{CDCB51AD-3733-49CD-BA99-D1A83D5ACFAA}"/>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5</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9541455D-D1DD-4C04-8415-36290F33ED3C}"/>
              </a:ext>
            </a:extLst>
          </p:cNvPr>
          <p:cNvSpPr txBox="1"/>
          <p:nvPr/>
        </p:nvSpPr>
        <p:spPr>
          <a:xfrm>
            <a:off x="106050" y="894850"/>
            <a:ext cx="6635151" cy="892552"/>
          </a:xfrm>
          <a:prstGeom prst="rect">
            <a:avLst/>
          </a:prstGeom>
          <a:noFill/>
        </p:spPr>
        <p:txBody>
          <a:bodyPr wrap="square" rtlCol="0">
            <a:spAutoFit/>
          </a:bodyPr>
          <a:lstStyle/>
          <a:p>
            <a:r>
              <a:rPr kumimoji="1" lang="ja-JP" altLang="en-US" sz="2000" b="1" u="sng" dirty="0"/>
              <a:t>分解能</a:t>
            </a:r>
            <a:endParaRPr lang="en-US" altLang="ja-JP" sz="2000" b="1" u="sng" dirty="0"/>
          </a:p>
          <a:p>
            <a:r>
              <a:rPr lang="ja-JP" altLang="en-US" sz="1600" dirty="0"/>
              <a:t>　アナログ信号をどの程度の細かさでデジタル表現（近似）できるかを示す。分解能が高いほど，アナログ値をより正確にデジタル値に変換できる。</a:t>
            </a:r>
            <a:endParaRPr kumimoji="1" lang="ja-JP" altLang="en-US" sz="1600" dirty="0"/>
          </a:p>
        </p:txBody>
      </p:sp>
      <p:graphicFrame>
        <p:nvGraphicFramePr>
          <p:cNvPr id="20" name="表 20">
            <a:extLst>
              <a:ext uri="{FF2B5EF4-FFF2-40B4-BE49-F238E27FC236}">
                <a16:creationId xmlns:a16="http://schemas.microsoft.com/office/drawing/2014/main" id="{A5630319-51F7-47C8-B191-C50DD5C157D7}"/>
              </a:ext>
            </a:extLst>
          </p:cNvPr>
          <p:cNvGraphicFramePr>
            <a:graphicFrameLocks noGrp="1"/>
          </p:cNvGraphicFramePr>
          <p:nvPr/>
        </p:nvGraphicFramePr>
        <p:xfrm>
          <a:off x="7152304" y="1363038"/>
          <a:ext cx="2215224" cy="5181600"/>
        </p:xfrm>
        <a:graphic>
          <a:graphicData uri="http://schemas.openxmlformats.org/drawingml/2006/table">
            <a:tbl>
              <a:tblPr firstRow="1" bandRow="1">
                <a:tableStyleId>{5C22544A-7EE6-4342-B048-85BDC9FD1C3A}</a:tableStyleId>
              </a:tblPr>
              <a:tblGrid>
                <a:gridCol w="738408">
                  <a:extLst>
                    <a:ext uri="{9D8B030D-6E8A-4147-A177-3AD203B41FA5}">
                      <a16:colId xmlns:a16="http://schemas.microsoft.com/office/drawing/2014/main" val="3473655531"/>
                    </a:ext>
                  </a:extLst>
                </a:gridCol>
                <a:gridCol w="738408">
                  <a:extLst>
                    <a:ext uri="{9D8B030D-6E8A-4147-A177-3AD203B41FA5}">
                      <a16:colId xmlns:a16="http://schemas.microsoft.com/office/drawing/2014/main" val="3819767651"/>
                    </a:ext>
                  </a:extLst>
                </a:gridCol>
                <a:gridCol w="738408">
                  <a:extLst>
                    <a:ext uri="{9D8B030D-6E8A-4147-A177-3AD203B41FA5}">
                      <a16:colId xmlns:a16="http://schemas.microsoft.com/office/drawing/2014/main" val="541292445"/>
                    </a:ext>
                  </a:extLst>
                </a:gridCol>
              </a:tblGrid>
              <a:tr h="242663">
                <a:tc>
                  <a:txBody>
                    <a:bodyPr/>
                    <a:lstStyle/>
                    <a:p>
                      <a:pPr algn="ctr"/>
                      <a:r>
                        <a:rPr kumimoji="1" lang="en-US" altLang="ja-JP" sz="1400" b="0" dirty="0">
                          <a:solidFill>
                            <a:schemeClr val="tx1"/>
                          </a:solidFill>
                        </a:rPr>
                        <a:t>2</a:t>
                      </a:r>
                      <a:r>
                        <a:rPr kumimoji="1" lang="ja-JP" altLang="en-US" sz="1400" b="0" dirty="0">
                          <a:solidFill>
                            <a:schemeClr val="tx1"/>
                          </a:solidFill>
                        </a:rPr>
                        <a:t>進数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b="0" dirty="0">
                          <a:solidFill>
                            <a:schemeClr val="tx1"/>
                          </a:solidFill>
                        </a:rPr>
                        <a:t>10</a:t>
                      </a:r>
                      <a:r>
                        <a:rPr kumimoji="1" lang="ja-JP" altLang="en-US" sz="1400" b="0" dirty="0">
                          <a:solidFill>
                            <a:schemeClr val="tx1"/>
                          </a:solidFill>
                        </a:rPr>
                        <a:t>進数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0" dirty="0">
                          <a:solidFill>
                            <a:schemeClr val="tx1"/>
                          </a:solidFill>
                        </a:rPr>
                        <a:t>16</a:t>
                      </a:r>
                      <a:r>
                        <a:rPr kumimoji="1" lang="ja-JP" altLang="en-US" sz="1400" b="0" dirty="0">
                          <a:solidFill>
                            <a:schemeClr val="tx1"/>
                          </a:solidFill>
                        </a:rPr>
                        <a:t>進数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49618308"/>
                  </a:ext>
                </a:extLst>
              </a:tr>
              <a:tr h="242663">
                <a:tc>
                  <a:txBody>
                    <a:bodyPr/>
                    <a:lstStyle/>
                    <a:p>
                      <a:pPr algn="ctr"/>
                      <a:r>
                        <a:rPr kumimoji="1" lang="en-US" altLang="ja-JP" sz="1400" b="0" dirty="0">
                          <a:solidFill>
                            <a:schemeClr val="tx1"/>
                          </a:solidFill>
                        </a:rPr>
                        <a:t>0000</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b="0" dirty="0">
                          <a:solidFill>
                            <a:schemeClr val="tx1"/>
                          </a:solidFill>
                        </a:rPr>
                        <a:t>0</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0" dirty="0">
                          <a:solidFill>
                            <a:schemeClr val="tx1"/>
                          </a:solidFill>
                        </a:rPr>
                        <a:t>0</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970625404"/>
                  </a:ext>
                </a:extLst>
              </a:tr>
              <a:tr h="242663">
                <a:tc>
                  <a:txBody>
                    <a:bodyPr/>
                    <a:lstStyle/>
                    <a:p>
                      <a:pPr algn="ctr"/>
                      <a:r>
                        <a:rPr kumimoji="1" lang="en-US" altLang="ja-JP" sz="1400" dirty="0"/>
                        <a:t>0001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220189318"/>
                  </a:ext>
                </a:extLst>
              </a:tr>
              <a:tr h="242663">
                <a:tc>
                  <a:txBody>
                    <a:bodyPr/>
                    <a:lstStyle/>
                    <a:p>
                      <a:pPr algn="ctr"/>
                      <a:r>
                        <a:rPr kumimoji="1" lang="en-US" altLang="ja-JP" sz="1400" dirty="0"/>
                        <a:t>0010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149761414"/>
                  </a:ext>
                </a:extLst>
              </a:tr>
              <a:tr h="242663">
                <a:tc>
                  <a:txBody>
                    <a:bodyPr/>
                    <a:lstStyle/>
                    <a:p>
                      <a:pPr algn="ctr"/>
                      <a:r>
                        <a:rPr kumimoji="1" lang="en-US" altLang="ja-JP" sz="1400" dirty="0"/>
                        <a:t>0011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23382118"/>
                  </a:ext>
                </a:extLst>
              </a:tr>
              <a:tr h="242663">
                <a:tc>
                  <a:txBody>
                    <a:bodyPr/>
                    <a:lstStyle/>
                    <a:p>
                      <a:pPr algn="ctr"/>
                      <a:r>
                        <a:rPr kumimoji="1" lang="en-US" altLang="ja-JP" sz="1400" dirty="0"/>
                        <a:t>0100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85188830"/>
                  </a:ext>
                </a:extLst>
              </a:tr>
              <a:tr h="242663">
                <a:tc>
                  <a:txBody>
                    <a:bodyPr/>
                    <a:lstStyle/>
                    <a:p>
                      <a:pPr algn="ctr"/>
                      <a:r>
                        <a:rPr kumimoji="1" lang="en-US" altLang="ja-JP" sz="1400" dirty="0"/>
                        <a:t>0101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29073081"/>
                  </a:ext>
                </a:extLst>
              </a:tr>
              <a:tr h="242663">
                <a:tc>
                  <a:txBody>
                    <a:bodyPr/>
                    <a:lstStyle/>
                    <a:p>
                      <a:pPr algn="ctr"/>
                      <a:r>
                        <a:rPr kumimoji="1" lang="en-US" altLang="ja-JP" sz="1400" dirty="0"/>
                        <a:t>0110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896568892"/>
                  </a:ext>
                </a:extLst>
              </a:tr>
              <a:tr h="242663">
                <a:tc>
                  <a:txBody>
                    <a:bodyPr/>
                    <a:lstStyle/>
                    <a:p>
                      <a:pPr algn="ctr"/>
                      <a:r>
                        <a:rPr kumimoji="1" lang="en-US" altLang="ja-JP" sz="1400" dirty="0"/>
                        <a:t>0111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7</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7</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652001552"/>
                  </a:ext>
                </a:extLst>
              </a:tr>
              <a:tr h="242663">
                <a:tc>
                  <a:txBody>
                    <a:bodyPr/>
                    <a:lstStyle/>
                    <a:p>
                      <a:pPr algn="ctr"/>
                      <a:r>
                        <a:rPr kumimoji="1" lang="en-US" altLang="ja-JP" sz="1400" dirty="0"/>
                        <a:t>1000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8</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8</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154729568"/>
                  </a:ext>
                </a:extLst>
              </a:tr>
              <a:tr h="242663">
                <a:tc>
                  <a:txBody>
                    <a:bodyPr/>
                    <a:lstStyle/>
                    <a:p>
                      <a:pPr algn="ctr"/>
                      <a:r>
                        <a:rPr kumimoji="1" lang="en-US" altLang="ja-JP" sz="1400" dirty="0"/>
                        <a:t>1001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9</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9</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655335387"/>
                  </a:ext>
                </a:extLst>
              </a:tr>
              <a:tr h="242663">
                <a:tc>
                  <a:txBody>
                    <a:bodyPr/>
                    <a:lstStyle/>
                    <a:p>
                      <a:pPr algn="ctr"/>
                      <a:r>
                        <a:rPr kumimoji="1" lang="en-US" altLang="ja-JP" sz="1400" dirty="0"/>
                        <a:t>1010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A</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79297851"/>
                  </a:ext>
                </a:extLst>
              </a:tr>
              <a:tr h="242663">
                <a:tc>
                  <a:txBody>
                    <a:bodyPr/>
                    <a:lstStyle/>
                    <a:p>
                      <a:pPr algn="ctr"/>
                      <a:r>
                        <a:rPr kumimoji="1" lang="en-US" altLang="ja-JP" sz="1400" dirty="0"/>
                        <a:t>1011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B</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849487049"/>
                  </a:ext>
                </a:extLst>
              </a:tr>
              <a:tr h="242663">
                <a:tc>
                  <a:txBody>
                    <a:bodyPr/>
                    <a:lstStyle/>
                    <a:p>
                      <a:pPr algn="ctr"/>
                      <a:r>
                        <a:rPr kumimoji="1" lang="en-US" altLang="ja-JP" sz="1400" dirty="0"/>
                        <a:t>1100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25385272"/>
                  </a:ext>
                </a:extLst>
              </a:tr>
              <a:tr h="242663">
                <a:tc>
                  <a:txBody>
                    <a:bodyPr/>
                    <a:lstStyle/>
                    <a:p>
                      <a:pPr algn="ctr"/>
                      <a:r>
                        <a:rPr kumimoji="1" lang="en-US" altLang="ja-JP" sz="1400" dirty="0"/>
                        <a:t>1101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D</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93247064"/>
                  </a:ext>
                </a:extLst>
              </a:tr>
              <a:tr h="242663">
                <a:tc>
                  <a:txBody>
                    <a:bodyPr/>
                    <a:lstStyle/>
                    <a:p>
                      <a:pPr algn="ctr"/>
                      <a:r>
                        <a:rPr kumimoji="1" lang="en-US" altLang="ja-JP" sz="1400" dirty="0"/>
                        <a:t>1110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E</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73972358"/>
                  </a:ext>
                </a:extLst>
              </a:tr>
              <a:tr h="242663">
                <a:tc>
                  <a:txBody>
                    <a:bodyPr/>
                    <a:lstStyle/>
                    <a:p>
                      <a:pPr algn="ctr"/>
                      <a:r>
                        <a:rPr kumimoji="1" lang="en-US" altLang="ja-JP" sz="1400" dirty="0"/>
                        <a:t>1111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F</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201039288"/>
                  </a:ext>
                </a:extLst>
              </a:tr>
            </a:tbl>
          </a:graphicData>
        </a:graphic>
      </p:graphicFrame>
      <p:sp>
        <p:nvSpPr>
          <p:cNvPr id="46" name="テキスト ボックス 45">
            <a:extLst>
              <a:ext uri="{FF2B5EF4-FFF2-40B4-BE49-F238E27FC236}">
                <a16:creationId xmlns:a16="http://schemas.microsoft.com/office/drawing/2014/main" id="{4387E0BC-F090-427B-B110-FC21620A89E0}"/>
              </a:ext>
            </a:extLst>
          </p:cNvPr>
          <p:cNvSpPr txBox="1"/>
          <p:nvPr/>
        </p:nvSpPr>
        <p:spPr>
          <a:xfrm>
            <a:off x="2545751" y="5018135"/>
            <a:ext cx="3980479" cy="1077218"/>
          </a:xfrm>
          <a:prstGeom prst="rect">
            <a:avLst/>
          </a:prstGeom>
          <a:noFill/>
          <a:ln>
            <a:solidFill>
              <a:srgbClr val="FF0000"/>
            </a:solidFill>
          </a:ln>
        </p:spPr>
        <p:txBody>
          <a:bodyPr wrap="square" rtlCol="0">
            <a:spAutoFit/>
          </a:bodyPr>
          <a:lstStyle/>
          <a:p>
            <a:r>
              <a:rPr lang="ja-JP" altLang="en-US" sz="1600" dirty="0"/>
              <a:t>◎</a:t>
            </a:r>
            <a:r>
              <a:rPr kumimoji="1" lang="en-US" altLang="ja-JP" sz="1600" dirty="0"/>
              <a:t>n</a:t>
            </a:r>
            <a:r>
              <a:rPr kumimoji="1" lang="ja-JP" altLang="en-US" sz="1600" dirty="0"/>
              <a:t>個の</a:t>
            </a:r>
            <a:r>
              <a:rPr kumimoji="1" lang="en-US" altLang="ja-JP" sz="1600" dirty="0"/>
              <a:t>bit</a:t>
            </a:r>
            <a:r>
              <a:rPr kumimoji="1" lang="ja-JP" altLang="en-US" sz="1600" dirty="0"/>
              <a:t>で表現できる数は</a:t>
            </a:r>
            <a:r>
              <a:rPr kumimoji="1" lang="en-US" altLang="ja-JP" sz="1600" dirty="0"/>
              <a:t>2</a:t>
            </a:r>
            <a:r>
              <a:rPr kumimoji="1" lang="en-US" altLang="ja-JP" sz="1600" baseline="30000" dirty="0"/>
              <a:t>n</a:t>
            </a:r>
            <a:r>
              <a:rPr kumimoji="1" lang="ja-JP" altLang="en-US" sz="1600" dirty="0"/>
              <a:t>通り</a:t>
            </a:r>
            <a:r>
              <a:rPr lang="ja-JP" altLang="en-US" sz="1600" dirty="0"/>
              <a:t>になる。</a:t>
            </a:r>
            <a:endParaRPr lang="en-US" altLang="ja-JP" sz="1600" dirty="0"/>
          </a:p>
          <a:p>
            <a:r>
              <a:rPr kumimoji="1" lang="ja-JP" altLang="en-US" sz="1600" dirty="0"/>
              <a:t>　</a:t>
            </a:r>
            <a:r>
              <a:rPr kumimoji="1" lang="en-US" altLang="ja-JP" sz="1600" dirty="0"/>
              <a:t>4bit </a:t>
            </a:r>
            <a:r>
              <a:rPr kumimoji="1" lang="ja-JP" altLang="en-US" sz="1600" dirty="0"/>
              <a:t>→ </a:t>
            </a:r>
            <a:r>
              <a:rPr kumimoji="1" lang="en-US" altLang="ja-JP" sz="1600" dirty="0"/>
              <a:t>2</a:t>
            </a:r>
            <a:r>
              <a:rPr kumimoji="1" lang="en-US" altLang="ja-JP" sz="1600" baseline="30000" dirty="0"/>
              <a:t>4</a:t>
            </a:r>
            <a:r>
              <a:rPr kumimoji="1" lang="ja-JP" altLang="en-US" sz="1600" dirty="0"/>
              <a:t>＝</a:t>
            </a:r>
            <a:r>
              <a:rPr kumimoji="1" lang="en-US" altLang="ja-JP" sz="1600" dirty="0"/>
              <a:t>16</a:t>
            </a:r>
            <a:r>
              <a:rPr kumimoji="1" lang="ja-JP" altLang="en-US" sz="1600" dirty="0"/>
              <a:t>通り</a:t>
            </a:r>
            <a:endParaRPr kumimoji="1" lang="en-US" altLang="ja-JP" sz="1600" dirty="0"/>
          </a:p>
          <a:p>
            <a:r>
              <a:rPr lang="ja-JP" altLang="en-US" sz="1600" dirty="0"/>
              <a:t>　</a:t>
            </a:r>
            <a:r>
              <a:rPr lang="en-US" altLang="ja-JP" sz="1600" dirty="0"/>
              <a:t>8bit </a:t>
            </a:r>
            <a:r>
              <a:rPr lang="ja-JP" altLang="en-US" sz="1600" dirty="0"/>
              <a:t>→ </a:t>
            </a:r>
            <a:r>
              <a:rPr lang="en-US" altLang="ja-JP" sz="1600" dirty="0"/>
              <a:t>2</a:t>
            </a:r>
            <a:r>
              <a:rPr lang="en-US" altLang="ja-JP" sz="1600" baseline="30000" dirty="0"/>
              <a:t>8</a:t>
            </a:r>
            <a:r>
              <a:rPr lang="ja-JP" altLang="en-US" sz="1600" dirty="0"/>
              <a:t>＝</a:t>
            </a:r>
            <a:r>
              <a:rPr lang="en-US" altLang="ja-JP" sz="1600" dirty="0"/>
              <a:t>256</a:t>
            </a:r>
            <a:r>
              <a:rPr lang="ja-JP" altLang="en-US" sz="1600" dirty="0"/>
              <a:t>通り</a:t>
            </a:r>
            <a:endParaRPr kumimoji="1" lang="en-US" altLang="ja-JP" sz="1600" dirty="0"/>
          </a:p>
          <a:p>
            <a:r>
              <a:rPr lang="ja-JP" altLang="en-US" sz="1600" dirty="0"/>
              <a:t>　</a:t>
            </a:r>
            <a:r>
              <a:rPr lang="en-US" altLang="ja-JP" sz="1600" dirty="0"/>
              <a:t>12bit</a:t>
            </a:r>
            <a:r>
              <a:rPr lang="ja-JP" altLang="en-US" sz="1600" dirty="0"/>
              <a:t> → </a:t>
            </a:r>
            <a:r>
              <a:rPr lang="en-US" altLang="ja-JP" sz="1600" dirty="0"/>
              <a:t>2</a:t>
            </a:r>
            <a:r>
              <a:rPr lang="en-US" altLang="ja-JP" sz="1600" baseline="30000" dirty="0"/>
              <a:t>12</a:t>
            </a:r>
            <a:r>
              <a:rPr lang="en-US" altLang="ja-JP" sz="1600" dirty="0"/>
              <a:t>=4096</a:t>
            </a:r>
            <a:r>
              <a:rPr lang="ja-JP" altLang="en-US" sz="1600" dirty="0"/>
              <a:t>通り</a:t>
            </a:r>
            <a:endParaRPr kumimoji="1" lang="ja-JP" altLang="en-US" sz="1600" dirty="0"/>
          </a:p>
        </p:txBody>
      </p:sp>
      <p:sp>
        <p:nvSpPr>
          <p:cNvPr id="8" name="テキスト ボックス 7">
            <a:extLst>
              <a:ext uri="{FF2B5EF4-FFF2-40B4-BE49-F238E27FC236}">
                <a16:creationId xmlns:a16="http://schemas.microsoft.com/office/drawing/2014/main" id="{5C954008-0F7A-4F28-8A2A-C7B7E421A936}"/>
              </a:ext>
            </a:extLst>
          </p:cNvPr>
          <p:cNvSpPr txBox="1"/>
          <p:nvPr/>
        </p:nvSpPr>
        <p:spPr>
          <a:xfrm>
            <a:off x="7503832" y="990757"/>
            <a:ext cx="1512168" cy="307777"/>
          </a:xfrm>
          <a:prstGeom prst="rect">
            <a:avLst/>
          </a:prstGeom>
          <a:noFill/>
        </p:spPr>
        <p:txBody>
          <a:bodyPr wrap="square" rtlCol="0">
            <a:spAutoFit/>
          </a:bodyPr>
          <a:lstStyle/>
          <a:p>
            <a:pPr algn="ctr"/>
            <a:r>
              <a:rPr lang="ja-JP" altLang="en-US" sz="1400" dirty="0"/>
              <a:t>表</a:t>
            </a:r>
            <a:r>
              <a:rPr lang="en-US" altLang="ja-JP" sz="1400" dirty="0"/>
              <a:t>1 </a:t>
            </a:r>
            <a:r>
              <a:rPr lang="ja-JP" altLang="en-US" sz="1400" dirty="0"/>
              <a:t>相互関係</a:t>
            </a:r>
            <a:endParaRPr kumimoji="1" lang="ja-JP" altLang="en-US" sz="1400" dirty="0"/>
          </a:p>
        </p:txBody>
      </p:sp>
      <p:grpSp>
        <p:nvGrpSpPr>
          <p:cNvPr id="26" name="グループ化 25">
            <a:extLst>
              <a:ext uri="{FF2B5EF4-FFF2-40B4-BE49-F238E27FC236}">
                <a16:creationId xmlns:a16="http://schemas.microsoft.com/office/drawing/2014/main" id="{DD1697C0-2E00-A1FF-31C8-BEE24BA40A72}"/>
              </a:ext>
            </a:extLst>
          </p:cNvPr>
          <p:cNvGrpSpPr/>
          <p:nvPr/>
        </p:nvGrpSpPr>
        <p:grpSpPr>
          <a:xfrm>
            <a:off x="5072889" y="2047248"/>
            <a:ext cx="1976648" cy="2378424"/>
            <a:chOff x="5098473" y="1649908"/>
            <a:chExt cx="1976648" cy="2378424"/>
          </a:xfrm>
        </p:grpSpPr>
        <p:sp>
          <p:nvSpPr>
            <p:cNvPr id="9" name="テキスト ボックス 8">
              <a:extLst>
                <a:ext uri="{FF2B5EF4-FFF2-40B4-BE49-F238E27FC236}">
                  <a16:creationId xmlns:a16="http://schemas.microsoft.com/office/drawing/2014/main" id="{27B822FE-B80B-448C-8ACA-3C970A089A3B}"/>
                </a:ext>
              </a:extLst>
            </p:cNvPr>
            <p:cNvSpPr txBox="1"/>
            <p:nvPr/>
          </p:nvSpPr>
          <p:spPr>
            <a:xfrm>
              <a:off x="5098473" y="2858781"/>
              <a:ext cx="1976648" cy="1169551"/>
            </a:xfrm>
            <a:prstGeom prst="rect">
              <a:avLst/>
            </a:prstGeom>
            <a:noFill/>
          </p:spPr>
          <p:txBody>
            <a:bodyPr wrap="square" rtlCol="0">
              <a:spAutoFit/>
            </a:bodyPr>
            <a:lstStyle/>
            <a:p>
              <a:r>
                <a:rPr kumimoji="1" lang="en-US" altLang="ja-JP" sz="1400" dirty="0"/>
                <a:t>bit</a:t>
              </a:r>
              <a:r>
                <a:rPr kumimoji="1" lang="ja-JP" altLang="en-US" sz="1400" dirty="0"/>
                <a:t>とは「</a:t>
              </a:r>
              <a:r>
                <a:rPr kumimoji="1" lang="en-US" altLang="ja-JP" sz="1400" dirty="0"/>
                <a:t>1</a:t>
              </a:r>
              <a:r>
                <a:rPr kumimoji="1" lang="ja-JP" altLang="en-US" sz="1400" dirty="0"/>
                <a:t>」か「</a:t>
              </a:r>
              <a:r>
                <a:rPr kumimoji="1" lang="en-US" altLang="ja-JP" sz="1400" dirty="0"/>
                <a:t>0</a:t>
              </a:r>
              <a:r>
                <a:rPr kumimoji="1" lang="ja-JP" altLang="en-US" sz="1400" dirty="0"/>
                <a:t>」が入る箱のようなイメージでデータの最小単位。</a:t>
              </a:r>
              <a:endParaRPr kumimoji="1" lang="en-US" altLang="ja-JP" sz="1400" dirty="0"/>
            </a:p>
            <a:p>
              <a:r>
                <a:rPr kumimoji="1" lang="en-US" altLang="ja-JP" sz="1400" dirty="0"/>
                <a:t>1bit</a:t>
              </a:r>
              <a:r>
                <a:rPr kumimoji="1" lang="ja-JP" altLang="en-US" sz="1400" dirty="0"/>
                <a:t>では</a:t>
              </a:r>
              <a:r>
                <a:rPr kumimoji="1" lang="en-US" altLang="ja-JP" sz="1400" dirty="0"/>
                <a:t>1</a:t>
              </a:r>
              <a:r>
                <a:rPr kumimoji="1" lang="ja-JP" altLang="en-US" sz="1400" dirty="0"/>
                <a:t>か</a:t>
              </a:r>
              <a:r>
                <a:rPr kumimoji="1" lang="en-US" altLang="ja-JP" sz="1400" dirty="0"/>
                <a:t>0</a:t>
              </a:r>
              <a:r>
                <a:rPr kumimoji="1" lang="ja-JP" altLang="en-US" sz="1400" dirty="0"/>
                <a:t>の</a:t>
              </a:r>
              <a:r>
                <a:rPr kumimoji="1" lang="en-US" altLang="ja-JP" sz="1400" dirty="0"/>
                <a:t>2</a:t>
              </a:r>
              <a:r>
                <a:rPr kumimoji="1" lang="ja-JP" altLang="en-US" sz="1400" dirty="0"/>
                <a:t>通りのデータしか扱えない。</a:t>
              </a:r>
            </a:p>
          </p:txBody>
        </p:sp>
        <p:grpSp>
          <p:nvGrpSpPr>
            <p:cNvPr id="10" name="グループ化 9">
              <a:extLst>
                <a:ext uri="{FF2B5EF4-FFF2-40B4-BE49-F238E27FC236}">
                  <a16:creationId xmlns:a16="http://schemas.microsoft.com/office/drawing/2014/main" id="{458CFAE1-8D8C-4803-A29C-35DC52ED0688}"/>
                </a:ext>
              </a:extLst>
            </p:cNvPr>
            <p:cNvGrpSpPr/>
            <p:nvPr/>
          </p:nvGrpSpPr>
          <p:grpSpPr>
            <a:xfrm>
              <a:off x="5328576" y="1649908"/>
              <a:ext cx="1351755" cy="1144387"/>
              <a:chOff x="5020140" y="1594437"/>
              <a:chExt cx="1351755" cy="1144387"/>
            </a:xfrm>
          </p:grpSpPr>
          <p:sp>
            <p:nvSpPr>
              <p:cNvPr id="33" name="直方体 32">
                <a:extLst>
                  <a:ext uri="{FF2B5EF4-FFF2-40B4-BE49-F238E27FC236}">
                    <a16:creationId xmlns:a16="http://schemas.microsoft.com/office/drawing/2014/main" id="{4EB41C0A-B536-4C0D-8991-BFF168A91610}"/>
                  </a:ext>
                </a:extLst>
              </p:cNvPr>
              <p:cNvSpPr/>
              <p:nvPr/>
            </p:nvSpPr>
            <p:spPr>
              <a:xfrm>
                <a:off x="5306253" y="2042455"/>
                <a:ext cx="715410" cy="696369"/>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cxnSp>
            <p:nvCxnSpPr>
              <p:cNvPr id="11" name="直線矢印コネクタ 10">
                <a:extLst>
                  <a:ext uri="{FF2B5EF4-FFF2-40B4-BE49-F238E27FC236}">
                    <a16:creationId xmlns:a16="http://schemas.microsoft.com/office/drawing/2014/main" id="{A2E610AE-B263-4329-84D7-F56C53242392}"/>
                  </a:ext>
                </a:extLst>
              </p:cNvPr>
              <p:cNvCxnSpPr>
                <a:cxnSpLocks/>
              </p:cNvCxnSpPr>
              <p:nvPr/>
            </p:nvCxnSpPr>
            <p:spPr>
              <a:xfrm>
                <a:off x="5365618" y="1905566"/>
                <a:ext cx="209237" cy="2413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D129A3A0-CBC9-47F0-A78B-BD36EBCF2E4D}"/>
                  </a:ext>
                </a:extLst>
              </p:cNvPr>
              <p:cNvSpPr txBox="1"/>
              <p:nvPr/>
            </p:nvSpPr>
            <p:spPr>
              <a:xfrm>
                <a:off x="5020140" y="1604346"/>
                <a:ext cx="511371" cy="307777"/>
              </a:xfrm>
              <a:prstGeom prst="rect">
                <a:avLst/>
              </a:prstGeom>
              <a:noFill/>
            </p:spPr>
            <p:txBody>
              <a:bodyPr wrap="square" rtlCol="0">
                <a:spAutoFit/>
              </a:bodyPr>
              <a:lstStyle/>
              <a:p>
                <a:r>
                  <a:rPr kumimoji="1" lang="ja-JP" altLang="en-US" sz="1400" dirty="0"/>
                  <a:t>「</a:t>
                </a:r>
                <a:r>
                  <a:rPr kumimoji="1" lang="en-US" altLang="ja-JP" sz="1400" dirty="0"/>
                  <a:t>1</a:t>
                </a:r>
                <a:r>
                  <a:rPr kumimoji="1" lang="ja-JP" altLang="en-US" sz="1400" dirty="0"/>
                  <a:t>」</a:t>
                </a:r>
              </a:p>
            </p:txBody>
          </p:sp>
          <p:cxnSp>
            <p:nvCxnSpPr>
              <p:cNvPr id="39" name="直線矢印コネクタ 38">
                <a:extLst>
                  <a:ext uri="{FF2B5EF4-FFF2-40B4-BE49-F238E27FC236}">
                    <a16:creationId xmlns:a16="http://schemas.microsoft.com/office/drawing/2014/main" id="{F070407B-3089-45B2-A064-E5FB95A3259D}"/>
                  </a:ext>
                </a:extLst>
              </p:cNvPr>
              <p:cNvCxnSpPr>
                <a:cxnSpLocks/>
              </p:cNvCxnSpPr>
              <p:nvPr/>
            </p:nvCxnSpPr>
            <p:spPr>
              <a:xfrm flipH="1">
                <a:off x="5755663" y="1849794"/>
                <a:ext cx="189399" cy="2894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514D3C-59AE-4D46-BE91-753DBD3FDE78}"/>
                  </a:ext>
                </a:extLst>
              </p:cNvPr>
              <p:cNvSpPr txBox="1"/>
              <p:nvPr/>
            </p:nvSpPr>
            <p:spPr>
              <a:xfrm>
                <a:off x="5860524" y="1594437"/>
                <a:ext cx="511371" cy="307777"/>
              </a:xfrm>
              <a:prstGeom prst="rect">
                <a:avLst/>
              </a:prstGeom>
              <a:noFill/>
            </p:spPr>
            <p:txBody>
              <a:bodyPr wrap="square" rtlCol="0">
                <a:spAutoFit/>
              </a:bodyPr>
              <a:lstStyle/>
              <a:p>
                <a:r>
                  <a:rPr kumimoji="1" lang="ja-JP" altLang="en-US" sz="1400" dirty="0"/>
                  <a:t>「</a:t>
                </a:r>
                <a:r>
                  <a:rPr lang="en-US" altLang="ja-JP" sz="1400" dirty="0"/>
                  <a:t>0</a:t>
                </a:r>
                <a:r>
                  <a:rPr kumimoji="1" lang="ja-JP" altLang="en-US" sz="1400" dirty="0"/>
                  <a:t>」</a:t>
                </a:r>
              </a:p>
            </p:txBody>
          </p:sp>
        </p:grpSp>
      </p:grpSp>
      <p:grpSp>
        <p:nvGrpSpPr>
          <p:cNvPr id="16" name="グループ化 15">
            <a:extLst>
              <a:ext uri="{FF2B5EF4-FFF2-40B4-BE49-F238E27FC236}">
                <a16:creationId xmlns:a16="http://schemas.microsoft.com/office/drawing/2014/main" id="{DDAE9795-3838-B342-6E1D-8D6A06CC8608}"/>
              </a:ext>
            </a:extLst>
          </p:cNvPr>
          <p:cNvGrpSpPr/>
          <p:nvPr/>
        </p:nvGrpSpPr>
        <p:grpSpPr>
          <a:xfrm>
            <a:off x="303318" y="2018928"/>
            <a:ext cx="4675181" cy="2330342"/>
            <a:chOff x="132348" y="2742892"/>
            <a:chExt cx="4675181" cy="2330342"/>
          </a:xfrm>
        </p:grpSpPr>
        <p:grpSp>
          <p:nvGrpSpPr>
            <p:cNvPr id="7" name="グループ化 6">
              <a:extLst>
                <a:ext uri="{FF2B5EF4-FFF2-40B4-BE49-F238E27FC236}">
                  <a16:creationId xmlns:a16="http://schemas.microsoft.com/office/drawing/2014/main" id="{11788C88-6F61-4083-AFAC-4E81EC4A9565}"/>
                </a:ext>
              </a:extLst>
            </p:cNvPr>
            <p:cNvGrpSpPr/>
            <p:nvPr/>
          </p:nvGrpSpPr>
          <p:grpSpPr>
            <a:xfrm>
              <a:off x="132348" y="2742892"/>
              <a:ext cx="4675181" cy="2330342"/>
              <a:chOff x="248640" y="2141848"/>
              <a:chExt cx="4675181" cy="2124298"/>
            </a:xfrm>
          </p:grpSpPr>
          <p:grpSp>
            <p:nvGrpSpPr>
              <p:cNvPr id="32" name="グループ化 31">
                <a:extLst>
                  <a:ext uri="{FF2B5EF4-FFF2-40B4-BE49-F238E27FC236}">
                    <a16:creationId xmlns:a16="http://schemas.microsoft.com/office/drawing/2014/main" id="{F2178864-43B4-465E-8722-41C9062FE10C}"/>
                  </a:ext>
                </a:extLst>
              </p:cNvPr>
              <p:cNvGrpSpPr/>
              <p:nvPr/>
            </p:nvGrpSpPr>
            <p:grpSpPr>
              <a:xfrm>
                <a:off x="248640" y="2141848"/>
                <a:ext cx="4675181" cy="2124298"/>
                <a:chOff x="273794" y="1598747"/>
                <a:chExt cx="4675181" cy="2124298"/>
              </a:xfrm>
            </p:grpSpPr>
            <p:grpSp>
              <p:nvGrpSpPr>
                <p:cNvPr id="24" name="グループ化 23">
                  <a:extLst>
                    <a:ext uri="{FF2B5EF4-FFF2-40B4-BE49-F238E27FC236}">
                      <a16:creationId xmlns:a16="http://schemas.microsoft.com/office/drawing/2014/main" id="{C69A0C19-8FD6-47BB-B199-FC5E2DFEBB44}"/>
                    </a:ext>
                  </a:extLst>
                </p:cNvPr>
                <p:cNvGrpSpPr/>
                <p:nvPr/>
              </p:nvGrpSpPr>
              <p:grpSpPr>
                <a:xfrm>
                  <a:off x="366595" y="2447019"/>
                  <a:ext cx="4582380" cy="1117607"/>
                  <a:chOff x="853289" y="2447019"/>
                  <a:chExt cx="4582380" cy="1117607"/>
                </a:xfrm>
              </p:grpSpPr>
              <p:cxnSp>
                <p:nvCxnSpPr>
                  <p:cNvPr id="12" name="直線矢印コネクタ 11">
                    <a:extLst>
                      <a:ext uri="{FF2B5EF4-FFF2-40B4-BE49-F238E27FC236}">
                        <a16:creationId xmlns:a16="http://schemas.microsoft.com/office/drawing/2014/main" id="{1D7852D3-C5AF-43AB-B589-BFA54D7331B9}"/>
                      </a:ext>
                    </a:extLst>
                  </p:cNvPr>
                  <p:cNvCxnSpPr>
                    <a:cxnSpLocks/>
                  </p:cNvCxnSpPr>
                  <p:nvPr/>
                </p:nvCxnSpPr>
                <p:spPr>
                  <a:xfrm>
                    <a:off x="2022373" y="2924944"/>
                    <a:ext cx="0" cy="36004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7C2F751-6C93-46C6-9456-9F0A547FCEF7}"/>
                      </a:ext>
                    </a:extLst>
                  </p:cNvPr>
                  <p:cNvCxnSpPr>
                    <a:cxnSpLocks/>
                  </p:cNvCxnSpPr>
                  <p:nvPr/>
                </p:nvCxnSpPr>
                <p:spPr>
                  <a:xfrm>
                    <a:off x="3473515" y="2944158"/>
                    <a:ext cx="0" cy="36004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D133B04-65B5-4A78-BAB6-56DCD06BC66C}"/>
                      </a:ext>
                    </a:extLst>
                  </p:cNvPr>
                  <p:cNvCxnSpPr>
                    <a:cxnSpLocks/>
                  </p:cNvCxnSpPr>
                  <p:nvPr/>
                </p:nvCxnSpPr>
                <p:spPr>
                  <a:xfrm>
                    <a:off x="2747070" y="2924944"/>
                    <a:ext cx="0" cy="36004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F968AF2-5F91-4001-92A4-313B8C32956D}"/>
                      </a:ext>
                    </a:extLst>
                  </p:cNvPr>
                  <p:cNvCxnSpPr>
                    <a:cxnSpLocks/>
                  </p:cNvCxnSpPr>
                  <p:nvPr/>
                </p:nvCxnSpPr>
                <p:spPr>
                  <a:xfrm>
                    <a:off x="4206914" y="2924944"/>
                    <a:ext cx="0" cy="36004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807EAE1-5364-46CA-A778-0334E08F4E7A}"/>
                      </a:ext>
                    </a:extLst>
                  </p:cNvPr>
                  <p:cNvSpPr txBox="1"/>
                  <p:nvPr/>
                </p:nvSpPr>
                <p:spPr>
                  <a:xfrm>
                    <a:off x="2272065" y="3249524"/>
                    <a:ext cx="936104" cy="307777"/>
                  </a:xfrm>
                  <a:prstGeom prst="rect">
                    <a:avLst/>
                  </a:prstGeom>
                  <a:noFill/>
                </p:spPr>
                <p:txBody>
                  <a:bodyPr wrap="square" rtlCol="0">
                    <a:spAutoFit/>
                  </a:bodyPr>
                  <a:lstStyle/>
                  <a:p>
                    <a:pPr algn="ctr"/>
                    <a:r>
                      <a:rPr lang="en-US" altLang="ja-JP" sz="1400" dirty="0"/>
                      <a:t>1 </a:t>
                    </a:r>
                    <a:r>
                      <a:rPr kumimoji="1" lang="en-US" altLang="ja-JP" sz="1400" dirty="0"/>
                      <a:t>or 0</a:t>
                    </a:r>
                  </a:p>
                </p:txBody>
              </p:sp>
              <p:sp>
                <p:nvSpPr>
                  <p:cNvPr id="18" name="テキスト ボックス 17">
                    <a:extLst>
                      <a:ext uri="{FF2B5EF4-FFF2-40B4-BE49-F238E27FC236}">
                        <a16:creationId xmlns:a16="http://schemas.microsoft.com/office/drawing/2014/main" id="{983C3339-4F84-41CF-A498-ACF8FFD04BEA}"/>
                      </a:ext>
                    </a:extLst>
                  </p:cNvPr>
                  <p:cNvSpPr txBox="1"/>
                  <p:nvPr/>
                </p:nvSpPr>
                <p:spPr>
                  <a:xfrm>
                    <a:off x="3012417" y="3252318"/>
                    <a:ext cx="936104" cy="307777"/>
                  </a:xfrm>
                  <a:prstGeom prst="rect">
                    <a:avLst/>
                  </a:prstGeom>
                  <a:noFill/>
                </p:spPr>
                <p:txBody>
                  <a:bodyPr wrap="square" rtlCol="0">
                    <a:spAutoFit/>
                  </a:bodyPr>
                  <a:lstStyle/>
                  <a:p>
                    <a:pPr algn="ctr"/>
                    <a:r>
                      <a:rPr lang="en-US" altLang="ja-JP" sz="1400" dirty="0"/>
                      <a:t>1</a:t>
                    </a:r>
                    <a:r>
                      <a:rPr kumimoji="1" lang="ja-JP" altLang="en-US" sz="1400" dirty="0"/>
                      <a:t> </a:t>
                    </a:r>
                    <a:r>
                      <a:rPr kumimoji="1" lang="en-US" altLang="ja-JP" sz="1400" dirty="0"/>
                      <a:t>or 0</a:t>
                    </a:r>
                  </a:p>
                </p:txBody>
              </p:sp>
              <p:sp>
                <p:nvSpPr>
                  <p:cNvPr id="19" name="テキスト ボックス 18">
                    <a:extLst>
                      <a:ext uri="{FF2B5EF4-FFF2-40B4-BE49-F238E27FC236}">
                        <a16:creationId xmlns:a16="http://schemas.microsoft.com/office/drawing/2014/main" id="{9999721F-EF09-4C50-9E1D-CAF2D680139D}"/>
                      </a:ext>
                    </a:extLst>
                  </p:cNvPr>
                  <p:cNvSpPr txBox="1"/>
                  <p:nvPr/>
                </p:nvSpPr>
                <p:spPr>
                  <a:xfrm>
                    <a:off x="3738862" y="3256849"/>
                    <a:ext cx="936104" cy="307777"/>
                  </a:xfrm>
                  <a:prstGeom prst="rect">
                    <a:avLst/>
                  </a:prstGeom>
                  <a:noFill/>
                </p:spPr>
                <p:txBody>
                  <a:bodyPr wrap="square" rtlCol="0">
                    <a:spAutoFit/>
                  </a:bodyPr>
                  <a:lstStyle/>
                  <a:p>
                    <a:pPr algn="ctr"/>
                    <a:r>
                      <a:rPr lang="en-US" altLang="ja-JP" sz="1400" dirty="0"/>
                      <a:t>1</a:t>
                    </a:r>
                    <a:r>
                      <a:rPr kumimoji="1" lang="ja-JP" altLang="en-US" sz="1400" dirty="0"/>
                      <a:t> </a:t>
                    </a:r>
                    <a:r>
                      <a:rPr kumimoji="1" lang="en-US" altLang="ja-JP" sz="1400" dirty="0"/>
                      <a:t>or 0</a:t>
                    </a:r>
                  </a:p>
                </p:txBody>
              </p:sp>
              <p:sp>
                <p:nvSpPr>
                  <p:cNvPr id="22" name="テキスト ボックス 21">
                    <a:extLst>
                      <a:ext uri="{FF2B5EF4-FFF2-40B4-BE49-F238E27FC236}">
                        <a16:creationId xmlns:a16="http://schemas.microsoft.com/office/drawing/2014/main" id="{114F719D-69BC-492C-8375-30238805E09F}"/>
                      </a:ext>
                    </a:extLst>
                  </p:cNvPr>
                  <p:cNvSpPr txBox="1"/>
                  <p:nvPr/>
                </p:nvSpPr>
                <p:spPr>
                  <a:xfrm>
                    <a:off x="4499565" y="2447019"/>
                    <a:ext cx="936104" cy="523220"/>
                  </a:xfrm>
                  <a:prstGeom prst="rect">
                    <a:avLst/>
                  </a:prstGeom>
                  <a:noFill/>
                </p:spPr>
                <p:txBody>
                  <a:bodyPr wrap="square" rtlCol="0">
                    <a:spAutoFit/>
                  </a:bodyPr>
                  <a:lstStyle/>
                  <a:p>
                    <a:r>
                      <a:rPr lang="en-US" altLang="ja-JP" sz="1400" dirty="0">
                        <a:solidFill>
                          <a:srgbClr val="0066FF"/>
                        </a:solidFill>
                      </a:rPr>
                      <a:t>LS</a:t>
                    </a:r>
                    <a:r>
                      <a:rPr kumimoji="1" lang="en-US" altLang="ja-JP" sz="1400" dirty="0">
                        <a:solidFill>
                          <a:srgbClr val="0066FF"/>
                        </a:solidFill>
                      </a:rPr>
                      <a:t>B</a:t>
                    </a:r>
                    <a:r>
                      <a:rPr kumimoji="1" lang="ja-JP" altLang="en-US" sz="1400" dirty="0">
                        <a:solidFill>
                          <a:srgbClr val="0066FF"/>
                        </a:solidFill>
                      </a:rPr>
                      <a:t>＝</a:t>
                    </a:r>
                    <a:endParaRPr kumimoji="1" lang="en-US" altLang="ja-JP" sz="1400" dirty="0">
                      <a:solidFill>
                        <a:srgbClr val="0066FF"/>
                      </a:solidFill>
                    </a:endParaRPr>
                  </a:p>
                  <a:p>
                    <a:r>
                      <a:rPr kumimoji="1" lang="ja-JP" altLang="en-US" sz="1400" dirty="0">
                        <a:solidFill>
                          <a:srgbClr val="0066FF"/>
                        </a:solidFill>
                      </a:rPr>
                      <a:t>最下位</a:t>
                    </a:r>
                    <a:r>
                      <a:rPr kumimoji="1" lang="en-US" altLang="ja-JP" sz="1400" dirty="0">
                        <a:solidFill>
                          <a:srgbClr val="0066FF"/>
                        </a:solidFill>
                      </a:rPr>
                      <a:t>bit</a:t>
                    </a:r>
                    <a:endParaRPr kumimoji="1" lang="ja-JP" altLang="en-US" sz="1400" dirty="0">
                      <a:solidFill>
                        <a:srgbClr val="0066FF"/>
                      </a:solidFill>
                    </a:endParaRPr>
                  </a:p>
                </p:txBody>
              </p:sp>
              <p:sp>
                <p:nvSpPr>
                  <p:cNvPr id="23" name="テキスト ボックス 22">
                    <a:extLst>
                      <a:ext uri="{FF2B5EF4-FFF2-40B4-BE49-F238E27FC236}">
                        <a16:creationId xmlns:a16="http://schemas.microsoft.com/office/drawing/2014/main" id="{AB89F877-6172-4AED-8F9B-1B74EAF9A4FF}"/>
                      </a:ext>
                    </a:extLst>
                  </p:cNvPr>
                  <p:cNvSpPr txBox="1"/>
                  <p:nvPr/>
                </p:nvSpPr>
                <p:spPr>
                  <a:xfrm>
                    <a:off x="853289" y="2447019"/>
                    <a:ext cx="969736" cy="523220"/>
                  </a:xfrm>
                  <a:prstGeom prst="rect">
                    <a:avLst/>
                  </a:prstGeom>
                  <a:noFill/>
                </p:spPr>
                <p:txBody>
                  <a:bodyPr wrap="square" rtlCol="0">
                    <a:spAutoFit/>
                  </a:bodyPr>
                  <a:lstStyle/>
                  <a:p>
                    <a:r>
                      <a:rPr lang="en-US" altLang="ja-JP" sz="1400" dirty="0">
                        <a:solidFill>
                          <a:srgbClr val="FF0000"/>
                        </a:solidFill>
                      </a:rPr>
                      <a:t>MS</a:t>
                    </a:r>
                    <a:r>
                      <a:rPr kumimoji="1" lang="en-US" altLang="ja-JP" sz="1400" dirty="0">
                        <a:solidFill>
                          <a:srgbClr val="FF0000"/>
                        </a:solidFill>
                      </a:rPr>
                      <a:t>B</a:t>
                    </a:r>
                    <a:r>
                      <a:rPr kumimoji="1" lang="ja-JP" altLang="en-US" sz="1400" dirty="0">
                        <a:solidFill>
                          <a:srgbClr val="FF0000"/>
                        </a:solidFill>
                      </a:rPr>
                      <a:t>＝</a:t>
                    </a:r>
                    <a:endParaRPr kumimoji="1" lang="en-US" altLang="ja-JP" sz="1400" dirty="0">
                      <a:solidFill>
                        <a:srgbClr val="FF0000"/>
                      </a:solidFill>
                    </a:endParaRPr>
                  </a:p>
                  <a:p>
                    <a:r>
                      <a:rPr kumimoji="1" lang="ja-JP" altLang="en-US" sz="1400" dirty="0">
                        <a:solidFill>
                          <a:srgbClr val="FF0000"/>
                        </a:solidFill>
                      </a:rPr>
                      <a:t>最上位</a:t>
                    </a:r>
                    <a:r>
                      <a:rPr kumimoji="1" lang="en-US" altLang="ja-JP" sz="1400" dirty="0">
                        <a:solidFill>
                          <a:srgbClr val="FF0000"/>
                        </a:solidFill>
                      </a:rPr>
                      <a:t>bit</a:t>
                    </a:r>
                    <a:endParaRPr kumimoji="1" lang="ja-JP" altLang="en-US" sz="1400" dirty="0">
                      <a:solidFill>
                        <a:srgbClr val="FF0000"/>
                      </a:solidFill>
                    </a:endParaRPr>
                  </a:p>
                </p:txBody>
              </p:sp>
            </p:grpSp>
            <p:sp>
              <p:nvSpPr>
                <p:cNvPr id="3" name="直方体 2">
                  <a:extLst>
                    <a:ext uri="{FF2B5EF4-FFF2-40B4-BE49-F238E27FC236}">
                      <a16:creationId xmlns:a16="http://schemas.microsoft.com/office/drawing/2014/main" id="{28B169C5-0A7D-4058-82BE-43E0F042E035}"/>
                    </a:ext>
                  </a:extLst>
                </p:cNvPr>
                <p:cNvSpPr/>
                <p:nvPr/>
              </p:nvSpPr>
              <p:spPr>
                <a:xfrm>
                  <a:off x="1336331" y="2418748"/>
                  <a:ext cx="506577" cy="470660"/>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9" name="直方体 28">
                  <a:extLst>
                    <a:ext uri="{FF2B5EF4-FFF2-40B4-BE49-F238E27FC236}">
                      <a16:creationId xmlns:a16="http://schemas.microsoft.com/office/drawing/2014/main" id="{EEF2EB6B-818B-49B5-9D34-5818A0F4BCD8}"/>
                    </a:ext>
                  </a:extLst>
                </p:cNvPr>
                <p:cNvSpPr/>
                <p:nvPr/>
              </p:nvSpPr>
              <p:spPr>
                <a:xfrm>
                  <a:off x="2009650" y="2418748"/>
                  <a:ext cx="506577" cy="470660"/>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30" name="直方体 29">
                  <a:extLst>
                    <a:ext uri="{FF2B5EF4-FFF2-40B4-BE49-F238E27FC236}">
                      <a16:creationId xmlns:a16="http://schemas.microsoft.com/office/drawing/2014/main" id="{C64B405C-5F10-4CD2-9BC9-4D9F3D0712A2}"/>
                    </a:ext>
                  </a:extLst>
                </p:cNvPr>
                <p:cNvSpPr/>
                <p:nvPr/>
              </p:nvSpPr>
              <p:spPr>
                <a:xfrm>
                  <a:off x="2731260" y="2418748"/>
                  <a:ext cx="506577" cy="470660"/>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31" name="直方体 30">
                  <a:extLst>
                    <a:ext uri="{FF2B5EF4-FFF2-40B4-BE49-F238E27FC236}">
                      <a16:creationId xmlns:a16="http://schemas.microsoft.com/office/drawing/2014/main" id="{653715A3-E9D3-4A21-AABF-393E66777CBB}"/>
                    </a:ext>
                  </a:extLst>
                </p:cNvPr>
                <p:cNvSpPr/>
                <p:nvPr/>
              </p:nvSpPr>
              <p:spPr>
                <a:xfrm>
                  <a:off x="3473055" y="2418748"/>
                  <a:ext cx="506577" cy="470660"/>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cxnSp>
              <p:nvCxnSpPr>
                <p:cNvPr id="21" name="直線矢印コネクタ 20">
                  <a:extLst>
                    <a:ext uri="{FF2B5EF4-FFF2-40B4-BE49-F238E27FC236}">
                      <a16:creationId xmlns:a16="http://schemas.microsoft.com/office/drawing/2014/main" id="{95BCA050-9952-482E-80AB-A9C53A6710AA}"/>
                    </a:ext>
                  </a:extLst>
                </p:cNvPr>
                <p:cNvCxnSpPr/>
                <p:nvPr/>
              </p:nvCxnSpPr>
              <p:spPr>
                <a:xfrm>
                  <a:off x="1336331" y="3564420"/>
                  <a:ext cx="267654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C090F640-7E79-4DC6-8457-1F108DA386C0}"/>
                    </a:ext>
                  </a:extLst>
                </p:cNvPr>
                <p:cNvSpPr txBox="1"/>
                <p:nvPr/>
              </p:nvSpPr>
              <p:spPr>
                <a:xfrm>
                  <a:off x="3864786" y="3415268"/>
                  <a:ext cx="936104" cy="307777"/>
                </a:xfrm>
                <a:prstGeom prst="rect">
                  <a:avLst/>
                </a:prstGeom>
                <a:noFill/>
              </p:spPr>
              <p:txBody>
                <a:bodyPr wrap="square" rtlCol="0">
                  <a:spAutoFit/>
                </a:bodyPr>
                <a:lstStyle/>
                <a:p>
                  <a:pPr algn="ctr"/>
                  <a:r>
                    <a:rPr kumimoji="1" lang="ja-JP" altLang="en-US" sz="1400" dirty="0"/>
                    <a:t>下位</a:t>
                  </a:r>
                  <a:r>
                    <a:rPr kumimoji="1" lang="en-US" altLang="ja-JP" sz="1400" dirty="0"/>
                    <a:t>bit</a:t>
                  </a:r>
                  <a:endParaRPr kumimoji="1" lang="ja-JP" altLang="en-US" sz="1400" dirty="0"/>
                </a:p>
              </p:txBody>
            </p:sp>
            <p:sp>
              <p:nvSpPr>
                <p:cNvPr id="35" name="テキスト ボックス 34">
                  <a:extLst>
                    <a:ext uri="{FF2B5EF4-FFF2-40B4-BE49-F238E27FC236}">
                      <a16:creationId xmlns:a16="http://schemas.microsoft.com/office/drawing/2014/main" id="{4E5F8F7C-B4F2-4741-9609-5CBAD028F7AB}"/>
                    </a:ext>
                  </a:extLst>
                </p:cNvPr>
                <p:cNvSpPr txBox="1"/>
                <p:nvPr/>
              </p:nvSpPr>
              <p:spPr>
                <a:xfrm>
                  <a:off x="529300" y="3409340"/>
                  <a:ext cx="936104" cy="307777"/>
                </a:xfrm>
                <a:prstGeom prst="rect">
                  <a:avLst/>
                </a:prstGeom>
                <a:noFill/>
              </p:spPr>
              <p:txBody>
                <a:bodyPr wrap="square" rtlCol="0">
                  <a:spAutoFit/>
                </a:bodyPr>
                <a:lstStyle/>
                <a:p>
                  <a:pPr algn="ctr"/>
                  <a:r>
                    <a:rPr kumimoji="1" lang="ja-JP" altLang="en-US" sz="1400" dirty="0"/>
                    <a:t>上位</a:t>
                  </a:r>
                  <a:r>
                    <a:rPr kumimoji="1" lang="en-US" altLang="ja-JP" sz="1400" dirty="0"/>
                    <a:t>bit</a:t>
                  </a:r>
                  <a:endParaRPr kumimoji="1" lang="ja-JP" altLang="en-US" sz="1400" dirty="0"/>
                </a:p>
              </p:txBody>
            </p:sp>
            <p:sp>
              <p:nvSpPr>
                <p:cNvPr id="36" name="テキスト ボックス 35">
                  <a:extLst>
                    <a:ext uri="{FF2B5EF4-FFF2-40B4-BE49-F238E27FC236}">
                      <a16:creationId xmlns:a16="http://schemas.microsoft.com/office/drawing/2014/main" id="{3432B24C-F953-4447-B8AD-4B5C1CC060B2}"/>
                    </a:ext>
                  </a:extLst>
                </p:cNvPr>
                <p:cNvSpPr txBox="1"/>
                <p:nvPr/>
              </p:nvSpPr>
              <p:spPr>
                <a:xfrm>
                  <a:off x="273794" y="1598747"/>
                  <a:ext cx="4595287" cy="476958"/>
                </a:xfrm>
                <a:prstGeom prst="rect">
                  <a:avLst/>
                </a:prstGeom>
                <a:noFill/>
              </p:spPr>
              <p:txBody>
                <a:bodyPr wrap="square" rtlCol="0">
                  <a:spAutoFit/>
                </a:bodyPr>
                <a:lstStyle/>
                <a:p>
                  <a:r>
                    <a:rPr lang="ja-JP" altLang="en-US" sz="1400" b="1" u="sng" dirty="0"/>
                    <a:t>（例）</a:t>
                  </a:r>
                  <a:r>
                    <a:rPr lang="en-US" altLang="ja-JP" sz="1400" b="1" u="sng" dirty="0"/>
                    <a:t>4bit</a:t>
                  </a:r>
                  <a:r>
                    <a:rPr lang="ja-JP" altLang="en-US" sz="1400" b="1" u="sng" dirty="0"/>
                    <a:t>の場合のイメージ</a:t>
                  </a:r>
                  <a:endParaRPr lang="en-US" altLang="ja-JP" sz="1400" b="1" u="sng" dirty="0"/>
                </a:p>
                <a:p>
                  <a:r>
                    <a:rPr kumimoji="1" lang="ja-JP" altLang="en-US" sz="1400" dirty="0"/>
                    <a:t>箱を</a:t>
                  </a:r>
                  <a:r>
                    <a:rPr kumimoji="1" lang="en-US" altLang="ja-JP" sz="1400" dirty="0"/>
                    <a:t>4</a:t>
                  </a:r>
                  <a:r>
                    <a:rPr kumimoji="1" lang="ja-JP" altLang="en-US" sz="1400" dirty="0"/>
                    <a:t>つ並べて考える。</a:t>
                  </a:r>
                </a:p>
              </p:txBody>
            </p:sp>
          </p:grpSp>
          <p:sp>
            <p:nvSpPr>
              <p:cNvPr id="38" name="テキスト ボックス 37">
                <a:extLst>
                  <a:ext uri="{FF2B5EF4-FFF2-40B4-BE49-F238E27FC236}">
                    <a16:creationId xmlns:a16="http://schemas.microsoft.com/office/drawing/2014/main" id="{DB77C9BA-76AB-4551-B44A-83A2444BD253}"/>
                  </a:ext>
                </a:extLst>
              </p:cNvPr>
              <p:cNvSpPr txBox="1"/>
              <p:nvPr/>
            </p:nvSpPr>
            <p:spPr>
              <a:xfrm>
                <a:off x="1040251" y="3797360"/>
                <a:ext cx="936104" cy="307777"/>
              </a:xfrm>
              <a:prstGeom prst="rect">
                <a:avLst/>
              </a:prstGeom>
              <a:noFill/>
            </p:spPr>
            <p:txBody>
              <a:bodyPr wrap="square" rtlCol="0">
                <a:spAutoFit/>
              </a:bodyPr>
              <a:lstStyle/>
              <a:p>
                <a:pPr algn="ctr"/>
                <a:r>
                  <a:rPr lang="en-US" altLang="ja-JP" sz="1400" dirty="0"/>
                  <a:t>1 </a:t>
                </a:r>
                <a:r>
                  <a:rPr kumimoji="1" lang="en-US" altLang="ja-JP" sz="1400" dirty="0"/>
                  <a:t>or 0</a:t>
                </a:r>
              </a:p>
            </p:txBody>
          </p:sp>
        </p:grpSp>
        <p:sp>
          <p:nvSpPr>
            <p:cNvPr id="34" name="テキスト ボックス 33">
              <a:extLst>
                <a:ext uri="{FF2B5EF4-FFF2-40B4-BE49-F238E27FC236}">
                  <a16:creationId xmlns:a16="http://schemas.microsoft.com/office/drawing/2014/main" id="{27608391-0463-4E56-9382-84F58F2DCFA6}"/>
                </a:ext>
              </a:extLst>
            </p:cNvPr>
            <p:cNvSpPr txBox="1"/>
            <p:nvPr/>
          </p:nvSpPr>
          <p:spPr>
            <a:xfrm>
              <a:off x="3281800" y="3356546"/>
              <a:ext cx="721608" cy="307777"/>
            </a:xfrm>
            <a:prstGeom prst="rect">
              <a:avLst/>
            </a:prstGeom>
            <a:noFill/>
          </p:spPr>
          <p:txBody>
            <a:bodyPr wrap="square" rtlCol="0">
              <a:spAutoFit/>
            </a:bodyPr>
            <a:lstStyle/>
            <a:p>
              <a:pPr algn="ctr"/>
              <a:r>
                <a:rPr kumimoji="1" lang="en-US" altLang="ja-JP" sz="1400" dirty="0"/>
                <a:t>0bit</a:t>
              </a:r>
              <a:r>
                <a:rPr kumimoji="1" lang="ja-JP" altLang="en-US" sz="1400" dirty="0"/>
                <a:t>目</a:t>
              </a:r>
            </a:p>
          </p:txBody>
        </p:sp>
        <p:sp>
          <p:nvSpPr>
            <p:cNvPr id="42" name="テキスト ボックス 41">
              <a:extLst>
                <a:ext uri="{FF2B5EF4-FFF2-40B4-BE49-F238E27FC236}">
                  <a16:creationId xmlns:a16="http://schemas.microsoft.com/office/drawing/2014/main" id="{22A2761A-7415-4286-ACE6-A0287C32DE79}"/>
                </a:ext>
              </a:extLst>
            </p:cNvPr>
            <p:cNvSpPr txBox="1"/>
            <p:nvPr/>
          </p:nvSpPr>
          <p:spPr>
            <a:xfrm>
              <a:off x="2535638" y="3370023"/>
              <a:ext cx="721608" cy="307777"/>
            </a:xfrm>
            <a:prstGeom prst="rect">
              <a:avLst/>
            </a:prstGeom>
            <a:noFill/>
          </p:spPr>
          <p:txBody>
            <a:bodyPr wrap="square" rtlCol="0">
              <a:spAutoFit/>
            </a:bodyPr>
            <a:lstStyle/>
            <a:p>
              <a:pPr algn="ctr"/>
              <a:r>
                <a:rPr lang="en-US" altLang="ja-JP" sz="1400" dirty="0"/>
                <a:t>1</a:t>
              </a:r>
              <a:r>
                <a:rPr kumimoji="1" lang="en-US" altLang="ja-JP" sz="1400" dirty="0"/>
                <a:t>bit</a:t>
              </a:r>
              <a:r>
                <a:rPr kumimoji="1" lang="ja-JP" altLang="en-US" sz="1400" dirty="0"/>
                <a:t>目</a:t>
              </a:r>
            </a:p>
          </p:txBody>
        </p:sp>
        <p:sp>
          <p:nvSpPr>
            <p:cNvPr id="43" name="テキスト ボックス 42">
              <a:extLst>
                <a:ext uri="{FF2B5EF4-FFF2-40B4-BE49-F238E27FC236}">
                  <a16:creationId xmlns:a16="http://schemas.microsoft.com/office/drawing/2014/main" id="{DBB14EF9-3525-4328-976B-E71B333473D7}"/>
                </a:ext>
              </a:extLst>
            </p:cNvPr>
            <p:cNvSpPr txBox="1"/>
            <p:nvPr/>
          </p:nvSpPr>
          <p:spPr>
            <a:xfrm>
              <a:off x="1845558" y="3381332"/>
              <a:ext cx="721608" cy="307777"/>
            </a:xfrm>
            <a:prstGeom prst="rect">
              <a:avLst/>
            </a:prstGeom>
            <a:noFill/>
          </p:spPr>
          <p:txBody>
            <a:bodyPr wrap="square" rtlCol="0">
              <a:spAutoFit/>
            </a:bodyPr>
            <a:lstStyle/>
            <a:p>
              <a:pPr algn="ctr"/>
              <a:r>
                <a:rPr kumimoji="1" lang="en-US" altLang="ja-JP" sz="1400" dirty="0"/>
                <a:t>2bit</a:t>
              </a:r>
              <a:r>
                <a:rPr kumimoji="1" lang="ja-JP" altLang="en-US" sz="1400" dirty="0"/>
                <a:t>目</a:t>
              </a:r>
            </a:p>
          </p:txBody>
        </p:sp>
        <p:sp>
          <p:nvSpPr>
            <p:cNvPr id="44" name="テキスト ボックス 43">
              <a:extLst>
                <a:ext uri="{FF2B5EF4-FFF2-40B4-BE49-F238E27FC236}">
                  <a16:creationId xmlns:a16="http://schemas.microsoft.com/office/drawing/2014/main" id="{31CE7089-38FE-424D-8605-F8DE406AC93C}"/>
                </a:ext>
              </a:extLst>
            </p:cNvPr>
            <p:cNvSpPr txBox="1"/>
            <p:nvPr/>
          </p:nvSpPr>
          <p:spPr>
            <a:xfrm>
              <a:off x="1132504" y="3382001"/>
              <a:ext cx="721608" cy="307777"/>
            </a:xfrm>
            <a:prstGeom prst="rect">
              <a:avLst/>
            </a:prstGeom>
            <a:noFill/>
          </p:spPr>
          <p:txBody>
            <a:bodyPr wrap="square" rtlCol="0">
              <a:spAutoFit/>
            </a:bodyPr>
            <a:lstStyle/>
            <a:p>
              <a:pPr algn="ctr"/>
              <a:r>
                <a:rPr kumimoji="1" lang="en-US" altLang="ja-JP" sz="1400" dirty="0"/>
                <a:t>3bit</a:t>
              </a:r>
              <a:r>
                <a:rPr kumimoji="1" lang="ja-JP" altLang="en-US" sz="1400" dirty="0"/>
                <a:t>目</a:t>
              </a:r>
            </a:p>
          </p:txBody>
        </p:sp>
      </p:grpSp>
    </p:spTree>
    <p:extLst>
      <p:ext uri="{BB962C8B-B14F-4D97-AF65-F5344CB8AC3E}">
        <p14:creationId xmlns:p14="http://schemas.microsoft.com/office/powerpoint/2010/main" val="58509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テキスト ボックス 80">
            <a:extLst>
              <a:ext uri="{FF2B5EF4-FFF2-40B4-BE49-F238E27FC236}">
                <a16:creationId xmlns:a16="http://schemas.microsoft.com/office/drawing/2014/main" id="{CD35A62F-A2B1-4B8B-B041-76FC0072987D}"/>
              </a:ext>
            </a:extLst>
          </p:cNvPr>
          <p:cNvSpPr txBox="1"/>
          <p:nvPr/>
        </p:nvSpPr>
        <p:spPr>
          <a:xfrm>
            <a:off x="5155162" y="3240947"/>
            <a:ext cx="1193604" cy="1600438"/>
          </a:xfrm>
          <a:prstGeom prst="rect">
            <a:avLst/>
          </a:prstGeom>
          <a:solidFill>
            <a:srgbClr val="FFFF00"/>
          </a:solidFill>
        </p:spPr>
        <p:txBody>
          <a:bodyPr wrap="square" rtlCol="0">
            <a:spAutoFit/>
          </a:bodyPr>
          <a:lstStyle/>
          <a:p>
            <a:r>
              <a:rPr kumimoji="1" lang="en-US" altLang="ja-JP" sz="1400" dirty="0"/>
              <a:t>3bit</a:t>
            </a:r>
            <a:r>
              <a:rPr kumimoji="1" lang="ja-JP" altLang="en-US" sz="1400" dirty="0"/>
              <a:t>目では</a:t>
            </a:r>
            <a:endParaRPr kumimoji="1" lang="en-US" altLang="ja-JP" sz="1400" dirty="0"/>
          </a:p>
          <a:p>
            <a:r>
              <a:rPr lang="en-US" altLang="ja-JP" sz="1400" dirty="0"/>
              <a:t>2.5</a:t>
            </a:r>
            <a:r>
              <a:rPr lang="ja-JP" altLang="en-US" sz="1400" dirty="0"/>
              <a:t>～</a:t>
            </a:r>
            <a:r>
              <a:rPr lang="en-US" altLang="ja-JP" sz="1400" dirty="0"/>
              <a:t>3.125V</a:t>
            </a:r>
            <a:r>
              <a:rPr lang="ja-JP" altLang="en-US" sz="1400" dirty="0"/>
              <a:t>の半分である</a:t>
            </a:r>
            <a:r>
              <a:rPr lang="en-US" altLang="ja-JP" sz="1400" dirty="0"/>
              <a:t>2.8125V</a:t>
            </a:r>
            <a:r>
              <a:rPr lang="ja-JP" altLang="en-US" sz="1400" dirty="0"/>
              <a:t>を基準として「</a:t>
            </a:r>
            <a:r>
              <a:rPr lang="en-US" altLang="ja-JP" sz="1400" dirty="0"/>
              <a:t>1</a:t>
            </a:r>
            <a:r>
              <a:rPr lang="ja-JP" altLang="en-US" sz="1400" dirty="0"/>
              <a:t>」か「</a:t>
            </a:r>
            <a:r>
              <a:rPr lang="en-US" altLang="ja-JP" sz="1400" dirty="0"/>
              <a:t>0</a:t>
            </a:r>
            <a:r>
              <a:rPr lang="ja-JP" altLang="en-US" sz="1400" dirty="0"/>
              <a:t>」を決定する</a:t>
            </a:r>
            <a:endParaRPr kumimoji="1" lang="ja-JP" altLang="en-US" sz="1400" dirty="0"/>
          </a:p>
        </p:txBody>
      </p:sp>
      <p:sp>
        <p:nvSpPr>
          <p:cNvPr id="80" name="テキスト ボックス 79">
            <a:extLst>
              <a:ext uri="{FF2B5EF4-FFF2-40B4-BE49-F238E27FC236}">
                <a16:creationId xmlns:a16="http://schemas.microsoft.com/office/drawing/2014/main" id="{BFAB3150-0B11-4593-9E63-FBADC249839B}"/>
              </a:ext>
            </a:extLst>
          </p:cNvPr>
          <p:cNvSpPr txBox="1"/>
          <p:nvPr/>
        </p:nvSpPr>
        <p:spPr>
          <a:xfrm>
            <a:off x="3919428" y="3204896"/>
            <a:ext cx="1076437" cy="1600438"/>
          </a:xfrm>
          <a:prstGeom prst="rect">
            <a:avLst/>
          </a:prstGeom>
          <a:solidFill>
            <a:srgbClr val="FFFF00"/>
          </a:solidFill>
        </p:spPr>
        <p:txBody>
          <a:bodyPr wrap="square" rtlCol="0">
            <a:spAutoFit/>
          </a:bodyPr>
          <a:lstStyle/>
          <a:p>
            <a:r>
              <a:rPr lang="en-US" altLang="ja-JP" sz="1400" dirty="0"/>
              <a:t>2</a:t>
            </a:r>
            <a:r>
              <a:rPr kumimoji="1" lang="en-US" altLang="ja-JP" sz="1400" dirty="0"/>
              <a:t>bit</a:t>
            </a:r>
            <a:r>
              <a:rPr kumimoji="1" lang="ja-JP" altLang="en-US" sz="1400" dirty="0"/>
              <a:t>目では</a:t>
            </a:r>
            <a:endParaRPr kumimoji="1" lang="en-US" altLang="ja-JP" sz="1400" dirty="0"/>
          </a:p>
          <a:p>
            <a:r>
              <a:rPr lang="en-US" altLang="ja-JP" sz="1400" dirty="0"/>
              <a:t>2.5</a:t>
            </a:r>
            <a:r>
              <a:rPr lang="ja-JP" altLang="en-US" sz="1400" dirty="0"/>
              <a:t>～</a:t>
            </a:r>
            <a:r>
              <a:rPr lang="en-US" altLang="ja-JP" sz="1400" dirty="0"/>
              <a:t>3.75V</a:t>
            </a:r>
            <a:r>
              <a:rPr lang="ja-JP" altLang="en-US" sz="1400" dirty="0"/>
              <a:t>の半分である</a:t>
            </a:r>
            <a:r>
              <a:rPr lang="en-US" altLang="ja-JP" sz="1400" dirty="0"/>
              <a:t>3.125V</a:t>
            </a:r>
            <a:r>
              <a:rPr lang="ja-JP" altLang="en-US" sz="1400" dirty="0"/>
              <a:t>を基準として「</a:t>
            </a:r>
            <a:r>
              <a:rPr lang="en-US" altLang="ja-JP" sz="1400" dirty="0"/>
              <a:t>1</a:t>
            </a:r>
            <a:r>
              <a:rPr lang="ja-JP" altLang="en-US" sz="1400" dirty="0"/>
              <a:t>」か「</a:t>
            </a:r>
            <a:r>
              <a:rPr lang="en-US" altLang="ja-JP" sz="1400" dirty="0"/>
              <a:t>0</a:t>
            </a:r>
            <a:r>
              <a:rPr lang="ja-JP" altLang="en-US" sz="1400" dirty="0"/>
              <a:t>」を決定する</a:t>
            </a:r>
            <a:endParaRPr kumimoji="1" lang="ja-JP" altLang="en-US" sz="1400" dirty="0"/>
          </a:p>
        </p:txBody>
      </p:sp>
      <p:sp>
        <p:nvSpPr>
          <p:cNvPr id="77" name="テキスト ボックス 76">
            <a:extLst>
              <a:ext uri="{FF2B5EF4-FFF2-40B4-BE49-F238E27FC236}">
                <a16:creationId xmlns:a16="http://schemas.microsoft.com/office/drawing/2014/main" id="{CE03DB0A-A2D9-4663-955A-12E73C518E4D}"/>
              </a:ext>
            </a:extLst>
          </p:cNvPr>
          <p:cNvSpPr txBox="1"/>
          <p:nvPr/>
        </p:nvSpPr>
        <p:spPr>
          <a:xfrm>
            <a:off x="2703408" y="3198378"/>
            <a:ext cx="1042802" cy="1600438"/>
          </a:xfrm>
          <a:prstGeom prst="rect">
            <a:avLst/>
          </a:prstGeom>
          <a:solidFill>
            <a:srgbClr val="FFFF00"/>
          </a:solidFill>
        </p:spPr>
        <p:txBody>
          <a:bodyPr wrap="square" rtlCol="0">
            <a:spAutoFit/>
          </a:bodyPr>
          <a:lstStyle/>
          <a:p>
            <a:r>
              <a:rPr kumimoji="1" lang="en-US" altLang="ja-JP" sz="1400" dirty="0"/>
              <a:t>1bit</a:t>
            </a:r>
            <a:r>
              <a:rPr kumimoji="1" lang="ja-JP" altLang="en-US" sz="1400" dirty="0"/>
              <a:t>目では</a:t>
            </a:r>
            <a:endParaRPr kumimoji="1" lang="en-US" altLang="ja-JP" sz="1400" dirty="0"/>
          </a:p>
          <a:p>
            <a:r>
              <a:rPr lang="en-US" altLang="ja-JP" sz="1400" dirty="0"/>
              <a:t>2.5</a:t>
            </a:r>
            <a:r>
              <a:rPr lang="ja-JP" altLang="en-US" sz="1400" dirty="0"/>
              <a:t>～</a:t>
            </a:r>
            <a:r>
              <a:rPr lang="en-US" altLang="ja-JP" sz="1400" dirty="0"/>
              <a:t>5V</a:t>
            </a:r>
            <a:r>
              <a:rPr lang="ja-JP" altLang="en-US" sz="1400" dirty="0"/>
              <a:t>の半分である</a:t>
            </a:r>
            <a:r>
              <a:rPr lang="en-US" altLang="ja-JP" sz="1400" dirty="0"/>
              <a:t>3.75V</a:t>
            </a:r>
            <a:r>
              <a:rPr lang="ja-JP" altLang="en-US" sz="1400" dirty="0"/>
              <a:t>を基準として「</a:t>
            </a:r>
            <a:r>
              <a:rPr lang="en-US" altLang="ja-JP" sz="1400" dirty="0"/>
              <a:t>1</a:t>
            </a:r>
            <a:r>
              <a:rPr lang="ja-JP" altLang="en-US" sz="1400" dirty="0"/>
              <a:t>」か「</a:t>
            </a:r>
            <a:r>
              <a:rPr lang="en-US" altLang="ja-JP" sz="1400" dirty="0"/>
              <a:t>0</a:t>
            </a:r>
            <a:r>
              <a:rPr lang="ja-JP" altLang="en-US" sz="1400" dirty="0"/>
              <a:t>」を決定する</a:t>
            </a:r>
            <a:endParaRPr kumimoji="1" lang="ja-JP" altLang="en-US" sz="1400" dirty="0"/>
          </a:p>
        </p:txBody>
      </p:sp>
      <p:sp>
        <p:nvSpPr>
          <p:cNvPr id="13" name="テキスト ボックス 12">
            <a:extLst>
              <a:ext uri="{FF2B5EF4-FFF2-40B4-BE49-F238E27FC236}">
                <a16:creationId xmlns:a16="http://schemas.microsoft.com/office/drawing/2014/main" id="{FA5E54D3-6289-45C7-A549-EFEC54B39ECB}"/>
              </a:ext>
            </a:extLst>
          </p:cNvPr>
          <p:cNvSpPr txBox="1"/>
          <p:nvPr/>
        </p:nvSpPr>
        <p:spPr>
          <a:xfrm>
            <a:off x="1266127" y="3210319"/>
            <a:ext cx="1042802" cy="1600438"/>
          </a:xfrm>
          <a:prstGeom prst="rect">
            <a:avLst/>
          </a:prstGeom>
          <a:solidFill>
            <a:srgbClr val="FFFF00"/>
          </a:solidFill>
        </p:spPr>
        <p:txBody>
          <a:bodyPr wrap="square" rtlCol="0">
            <a:spAutoFit/>
          </a:bodyPr>
          <a:lstStyle/>
          <a:p>
            <a:r>
              <a:rPr lang="en-US" altLang="ja-JP" sz="1400" dirty="0"/>
              <a:t>0</a:t>
            </a:r>
            <a:r>
              <a:rPr kumimoji="1" lang="en-US" altLang="ja-JP" sz="1400" dirty="0"/>
              <a:t>bit</a:t>
            </a:r>
            <a:r>
              <a:rPr kumimoji="1" lang="ja-JP" altLang="en-US" sz="1400" dirty="0"/>
              <a:t>目では</a:t>
            </a:r>
            <a:endParaRPr kumimoji="1" lang="en-US" altLang="ja-JP" sz="1400" dirty="0"/>
          </a:p>
          <a:p>
            <a:r>
              <a:rPr lang="en-US" altLang="ja-JP" sz="1400" dirty="0"/>
              <a:t>0</a:t>
            </a:r>
            <a:r>
              <a:rPr lang="ja-JP" altLang="en-US" sz="1400" dirty="0"/>
              <a:t>～</a:t>
            </a:r>
            <a:r>
              <a:rPr lang="en-US" altLang="ja-JP" sz="1400" dirty="0"/>
              <a:t>5V</a:t>
            </a:r>
            <a:r>
              <a:rPr lang="ja-JP" altLang="en-US" sz="1400" dirty="0"/>
              <a:t>の半分である</a:t>
            </a:r>
            <a:r>
              <a:rPr lang="en-US" altLang="ja-JP" sz="1400" dirty="0"/>
              <a:t>2.5V</a:t>
            </a:r>
            <a:r>
              <a:rPr lang="ja-JP" altLang="en-US" sz="1400" dirty="0"/>
              <a:t>を基準として「</a:t>
            </a:r>
            <a:r>
              <a:rPr lang="en-US" altLang="ja-JP" sz="1400" dirty="0"/>
              <a:t>1</a:t>
            </a:r>
            <a:r>
              <a:rPr lang="ja-JP" altLang="en-US" sz="1400" dirty="0"/>
              <a:t>」か「</a:t>
            </a:r>
            <a:r>
              <a:rPr lang="en-US" altLang="ja-JP" sz="1400" dirty="0"/>
              <a:t>0</a:t>
            </a:r>
            <a:r>
              <a:rPr lang="ja-JP" altLang="en-US" sz="1400" dirty="0"/>
              <a:t>」を決定する</a:t>
            </a:r>
            <a:endParaRPr kumimoji="1" lang="ja-JP" altLang="en-US" sz="1400" dirty="0"/>
          </a:p>
        </p:txBody>
      </p:sp>
      <p:sp>
        <p:nvSpPr>
          <p:cNvPr id="2" name="タイトル 1">
            <a:extLst>
              <a:ext uri="{FF2B5EF4-FFF2-40B4-BE49-F238E27FC236}">
                <a16:creationId xmlns:a16="http://schemas.microsoft.com/office/drawing/2014/main" id="{41DC6299-2A6E-4666-B6C4-6DE31A0EC657}"/>
              </a:ext>
            </a:extLst>
          </p:cNvPr>
          <p:cNvSpPr>
            <a:spLocks noGrp="1"/>
          </p:cNvSpPr>
          <p:nvPr>
            <p:ph type="title"/>
          </p:nvPr>
        </p:nvSpPr>
        <p:spPr/>
        <p:txBody>
          <a:bodyPr/>
          <a:lstStyle/>
          <a:p>
            <a:r>
              <a:rPr kumimoji="1" lang="ja-JP" altLang="en-US" dirty="0"/>
              <a:t>逐次比較法</a:t>
            </a:r>
          </a:p>
        </p:txBody>
      </p:sp>
      <p:sp>
        <p:nvSpPr>
          <p:cNvPr id="4" name="スライド番号プレースホルダー 3">
            <a:extLst>
              <a:ext uri="{FF2B5EF4-FFF2-40B4-BE49-F238E27FC236}">
                <a16:creationId xmlns:a16="http://schemas.microsoft.com/office/drawing/2014/main" id="{EF64BDAD-C7BA-45DB-866A-D33C68F60FF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6</a:t>
            </a:fld>
            <a:endParaRPr lang="ja-JP" altLang="en-US" dirty="0">
              <a:solidFill>
                <a:schemeClr val="tx1"/>
              </a:solidFill>
            </a:endParaRPr>
          </a:p>
        </p:txBody>
      </p:sp>
      <p:grpSp>
        <p:nvGrpSpPr>
          <p:cNvPr id="6" name="グループ化 5">
            <a:extLst>
              <a:ext uri="{FF2B5EF4-FFF2-40B4-BE49-F238E27FC236}">
                <a16:creationId xmlns:a16="http://schemas.microsoft.com/office/drawing/2014/main" id="{8028E8EF-8AEC-4B8A-B47E-8FED54D5C12F}"/>
              </a:ext>
            </a:extLst>
          </p:cNvPr>
          <p:cNvGrpSpPr/>
          <p:nvPr/>
        </p:nvGrpSpPr>
        <p:grpSpPr>
          <a:xfrm>
            <a:off x="128464" y="789495"/>
            <a:ext cx="9742422" cy="5375809"/>
            <a:chOff x="128464" y="1183048"/>
            <a:chExt cx="9742422" cy="5375809"/>
          </a:xfrm>
        </p:grpSpPr>
        <p:grpSp>
          <p:nvGrpSpPr>
            <p:cNvPr id="45" name="グループ化 44"/>
            <p:cNvGrpSpPr/>
            <p:nvPr/>
          </p:nvGrpSpPr>
          <p:grpSpPr>
            <a:xfrm>
              <a:off x="128464" y="1183048"/>
              <a:ext cx="9742422" cy="5375809"/>
              <a:chOff x="128464" y="1183048"/>
              <a:chExt cx="9742422" cy="5375809"/>
            </a:xfrm>
          </p:grpSpPr>
          <p:sp>
            <p:nvSpPr>
              <p:cNvPr id="55" name="正方形/長方形 54">
                <a:extLst>
                  <a:ext uri="{FF2B5EF4-FFF2-40B4-BE49-F238E27FC236}">
                    <a16:creationId xmlns:a16="http://schemas.microsoft.com/office/drawing/2014/main" id="{07DF68CB-E111-441A-8E10-3AE579C6764C}"/>
                  </a:ext>
                </a:extLst>
              </p:cNvPr>
              <p:cNvSpPr/>
              <p:nvPr/>
            </p:nvSpPr>
            <p:spPr>
              <a:xfrm>
                <a:off x="6254231" y="3221970"/>
                <a:ext cx="245165" cy="25815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466D5801-BD63-441B-A749-26E0B84E394A}"/>
                  </a:ext>
                </a:extLst>
              </p:cNvPr>
              <p:cNvSpPr/>
              <p:nvPr/>
            </p:nvSpPr>
            <p:spPr>
              <a:xfrm>
                <a:off x="6249144" y="2941272"/>
                <a:ext cx="245165" cy="2520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A11A7C4D-63BB-4577-94BF-4D8E8B6D693F}"/>
                  </a:ext>
                </a:extLst>
              </p:cNvPr>
              <p:cNvSpPr/>
              <p:nvPr/>
            </p:nvSpPr>
            <p:spPr>
              <a:xfrm>
                <a:off x="4991357" y="2951884"/>
                <a:ext cx="245165" cy="52823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517C60AD-0342-4D3B-BD0A-DA8F88FBA0DA}"/>
                  </a:ext>
                </a:extLst>
              </p:cNvPr>
              <p:cNvSpPr/>
              <p:nvPr/>
            </p:nvSpPr>
            <p:spPr>
              <a:xfrm>
                <a:off x="4991358" y="2425970"/>
                <a:ext cx="245165" cy="505539"/>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A30006B5-CE64-454A-AE57-19685FBA05E1}"/>
                  </a:ext>
                </a:extLst>
              </p:cNvPr>
              <p:cNvSpPr/>
              <p:nvPr/>
            </p:nvSpPr>
            <p:spPr>
              <a:xfrm>
                <a:off x="3680429" y="2420889"/>
                <a:ext cx="245165" cy="1059744"/>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701948DD-51CC-416B-AFC0-BC9FDC589108}"/>
                  </a:ext>
                </a:extLst>
              </p:cNvPr>
              <p:cNvSpPr/>
              <p:nvPr/>
            </p:nvSpPr>
            <p:spPr>
              <a:xfrm>
                <a:off x="3680429" y="1340529"/>
                <a:ext cx="245165" cy="1049581"/>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D6974DF8-BA2F-462A-987A-B3137B52A89D}"/>
                  </a:ext>
                </a:extLst>
              </p:cNvPr>
              <p:cNvSpPr/>
              <p:nvPr/>
            </p:nvSpPr>
            <p:spPr>
              <a:xfrm>
                <a:off x="2380332" y="1340529"/>
                <a:ext cx="245165" cy="214010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9D747AEE-A7B2-4453-AB6A-736B043FCBA0}"/>
                  </a:ext>
                </a:extLst>
              </p:cNvPr>
              <p:cNvSpPr/>
              <p:nvPr/>
            </p:nvSpPr>
            <p:spPr>
              <a:xfrm>
                <a:off x="2378393" y="3519766"/>
                <a:ext cx="245165" cy="2124577"/>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22F5807-666C-4902-A380-8408AA1CF995}"/>
                  </a:ext>
                </a:extLst>
              </p:cNvPr>
              <p:cNvCxnSpPr>
                <a:cxnSpLocks/>
              </p:cNvCxnSpPr>
              <p:nvPr/>
            </p:nvCxnSpPr>
            <p:spPr>
              <a:xfrm>
                <a:off x="1064568" y="1340768"/>
                <a:ext cx="68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3C261FC-095C-42E3-9B99-1C4BA80689A9}"/>
                  </a:ext>
                </a:extLst>
              </p:cNvPr>
              <p:cNvCxnSpPr>
                <a:cxnSpLocks/>
              </p:cNvCxnSpPr>
              <p:nvPr/>
            </p:nvCxnSpPr>
            <p:spPr>
              <a:xfrm>
                <a:off x="1064568" y="5660768"/>
                <a:ext cx="6840000" cy="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EC37AA34-5EB1-4639-91D1-7E39DCC57583}"/>
                  </a:ext>
                </a:extLst>
              </p:cNvPr>
              <p:cNvCxnSpPr/>
              <p:nvPr/>
            </p:nvCxnSpPr>
            <p:spPr>
              <a:xfrm flipV="1">
                <a:off x="1208584" y="1340768"/>
                <a:ext cx="0" cy="4320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B3F8CED-3AF5-4806-891E-2E9865A4379A}"/>
                  </a:ext>
                </a:extLst>
              </p:cNvPr>
              <p:cNvCxnSpPr>
                <a:cxnSpLocks/>
              </p:cNvCxnSpPr>
              <p:nvPr/>
            </p:nvCxnSpPr>
            <p:spPr>
              <a:xfrm flipV="1">
                <a:off x="632520" y="3480120"/>
                <a:ext cx="7416824" cy="20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B63B84A-E316-4DD2-8BE1-057AFC9CE2A3}"/>
                  </a:ext>
                </a:extLst>
              </p:cNvPr>
              <p:cNvCxnSpPr/>
              <p:nvPr/>
            </p:nvCxnSpPr>
            <p:spPr>
              <a:xfrm>
                <a:off x="1079821" y="4544160"/>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77EBAF0-7EA8-4434-A12D-1FE89E0CAB4A}"/>
                  </a:ext>
                </a:extLst>
              </p:cNvPr>
              <p:cNvCxnSpPr>
                <a:cxnSpLocks/>
              </p:cNvCxnSpPr>
              <p:nvPr/>
            </p:nvCxnSpPr>
            <p:spPr>
              <a:xfrm flipV="1">
                <a:off x="1064568" y="2416577"/>
                <a:ext cx="6876000" cy="43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57694A2D-1194-4BF7-B2D6-3906CD474747}"/>
                  </a:ext>
                </a:extLst>
              </p:cNvPr>
              <p:cNvSpPr txBox="1"/>
              <p:nvPr/>
            </p:nvSpPr>
            <p:spPr>
              <a:xfrm>
                <a:off x="704531" y="5517232"/>
                <a:ext cx="504050" cy="276999"/>
              </a:xfrm>
              <a:prstGeom prst="rect">
                <a:avLst/>
              </a:prstGeom>
              <a:noFill/>
            </p:spPr>
            <p:txBody>
              <a:bodyPr wrap="square" rtlCol="0">
                <a:spAutoFit/>
              </a:bodyPr>
              <a:lstStyle/>
              <a:p>
                <a:r>
                  <a:rPr kumimoji="1" lang="en-US" altLang="ja-JP" sz="1200" dirty="0"/>
                  <a:t>0V</a:t>
                </a:r>
                <a:endParaRPr kumimoji="1" lang="ja-JP" altLang="en-US" sz="1200" dirty="0"/>
              </a:p>
            </p:txBody>
          </p:sp>
          <p:sp>
            <p:nvSpPr>
              <p:cNvPr id="18" name="テキスト ボックス 17">
                <a:extLst>
                  <a:ext uri="{FF2B5EF4-FFF2-40B4-BE49-F238E27FC236}">
                    <a16:creationId xmlns:a16="http://schemas.microsoft.com/office/drawing/2014/main" id="{A2790963-6205-40A6-AE91-E3FDF83D7967}"/>
                  </a:ext>
                </a:extLst>
              </p:cNvPr>
              <p:cNvSpPr txBox="1"/>
              <p:nvPr/>
            </p:nvSpPr>
            <p:spPr>
              <a:xfrm>
                <a:off x="488504" y="4437112"/>
                <a:ext cx="684076" cy="276999"/>
              </a:xfrm>
              <a:prstGeom prst="rect">
                <a:avLst/>
              </a:prstGeom>
              <a:noFill/>
            </p:spPr>
            <p:txBody>
              <a:bodyPr wrap="square" rtlCol="0">
                <a:spAutoFit/>
              </a:bodyPr>
              <a:lstStyle/>
              <a:p>
                <a:r>
                  <a:rPr lang="en-US" altLang="ja-JP" sz="1200" dirty="0"/>
                  <a:t>1.25</a:t>
                </a:r>
                <a:r>
                  <a:rPr kumimoji="1" lang="en-US" altLang="ja-JP" sz="1200" dirty="0"/>
                  <a:t>V</a:t>
                </a:r>
                <a:endParaRPr kumimoji="1" lang="ja-JP" altLang="en-US" sz="1200" dirty="0"/>
              </a:p>
            </p:txBody>
          </p:sp>
          <p:sp>
            <p:nvSpPr>
              <p:cNvPr id="19" name="テキスト ボックス 18">
                <a:extLst>
                  <a:ext uri="{FF2B5EF4-FFF2-40B4-BE49-F238E27FC236}">
                    <a16:creationId xmlns:a16="http://schemas.microsoft.com/office/drawing/2014/main" id="{CFA2E65E-E43A-43CF-842C-7A6143198C41}"/>
                  </a:ext>
                </a:extLst>
              </p:cNvPr>
              <p:cNvSpPr txBox="1"/>
              <p:nvPr/>
            </p:nvSpPr>
            <p:spPr>
              <a:xfrm>
                <a:off x="128464" y="3356992"/>
                <a:ext cx="648060" cy="276999"/>
              </a:xfrm>
              <a:prstGeom prst="rect">
                <a:avLst/>
              </a:prstGeom>
              <a:noFill/>
            </p:spPr>
            <p:txBody>
              <a:bodyPr wrap="square" rtlCol="0">
                <a:spAutoFit/>
              </a:bodyPr>
              <a:lstStyle/>
              <a:p>
                <a:r>
                  <a:rPr lang="en-US" altLang="ja-JP" sz="1200" dirty="0"/>
                  <a:t>2.5</a:t>
                </a:r>
                <a:r>
                  <a:rPr kumimoji="1" lang="en-US" altLang="ja-JP" sz="1200" dirty="0"/>
                  <a:t>V</a:t>
                </a:r>
                <a:endParaRPr kumimoji="1" lang="ja-JP" altLang="en-US" sz="1200" dirty="0"/>
              </a:p>
            </p:txBody>
          </p:sp>
          <p:sp>
            <p:nvSpPr>
              <p:cNvPr id="20" name="テキスト ボックス 19">
                <a:extLst>
                  <a:ext uri="{FF2B5EF4-FFF2-40B4-BE49-F238E27FC236}">
                    <a16:creationId xmlns:a16="http://schemas.microsoft.com/office/drawing/2014/main" id="{7E4CBB15-DCEF-47B6-B3E2-51BF8F017A4C}"/>
                  </a:ext>
                </a:extLst>
              </p:cNvPr>
              <p:cNvSpPr txBox="1"/>
              <p:nvPr/>
            </p:nvSpPr>
            <p:spPr>
              <a:xfrm>
                <a:off x="668530" y="1183048"/>
                <a:ext cx="504050" cy="276999"/>
              </a:xfrm>
              <a:prstGeom prst="rect">
                <a:avLst/>
              </a:prstGeom>
              <a:noFill/>
            </p:spPr>
            <p:txBody>
              <a:bodyPr wrap="square" rtlCol="0">
                <a:spAutoFit/>
              </a:bodyPr>
              <a:lstStyle/>
              <a:p>
                <a:r>
                  <a:rPr lang="en-US" altLang="ja-JP" sz="1200" dirty="0"/>
                  <a:t>5</a:t>
                </a:r>
                <a:r>
                  <a:rPr kumimoji="1" lang="en-US" altLang="ja-JP" sz="1200" dirty="0"/>
                  <a:t>V</a:t>
                </a:r>
                <a:endParaRPr kumimoji="1" lang="ja-JP" altLang="en-US" sz="1200" dirty="0"/>
              </a:p>
            </p:txBody>
          </p:sp>
          <p:sp>
            <p:nvSpPr>
              <p:cNvPr id="21" name="テキスト ボックス 20">
                <a:extLst>
                  <a:ext uri="{FF2B5EF4-FFF2-40B4-BE49-F238E27FC236}">
                    <a16:creationId xmlns:a16="http://schemas.microsoft.com/office/drawing/2014/main" id="{BBA0D740-19B8-42FF-83B0-90CA9A834556}"/>
                  </a:ext>
                </a:extLst>
              </p:cNvPr>
              <p:cNvSpPr txBox="1"/>
              <p:nvPr/>
            </p:nvSpPr>
            <p:spPr>
              <a:xfrm>
                <a:off x="488504" y="2266999"/>
                <a:ext cx="684162" cy="276999"/>
              </a:xfrm>
              <a:prstGeom prst="rect">
                <a:avLst/>
              </a:prstGeom>
              <a:noFill/>
            </p:spPr>
            <p:txBody>
              <a:bodyPr wrap="square" rtlCol="0">
                <a:spAutoFit/>
              </a:bodyPr>
              <a:lstStyle/>
              <a:p>
                <a:r>
                  <a:rPr lang="en-US" altLang="ja-JP" sz="1200" dirty="0"/>
                  <a:t>3.75</a:t>
                </a:r>
                <a:r>
                  <a:rPr kumimoji="1" lang="en-US" altLang="ja-JP" sz="1200" dirty="0"/>
                  <a:t>V</a:t>
                </a:r>
                <a:endParaRPr kumimoji="1" lang="ja-JP" altLang="en-US" sz="1200" dirty="0"/>
              </a:p>
            </p:txBody>
          </p:sp>
          <p:cxnSp>
            <p:nvCxnSpPr>
              <p:cNvPr id="23" name="直線コネクタ 22">
                <a:extLst>
                  <a:ext uri="{FF2B5EF4-FFF2-40B4-BE49-F238E27FC236}">
                    <a16:creationId xmlns:a16="http://schemas.microsoft.com/office/drawing/2014/main" id="{9B2D7C29-05CE-43B9-A2F3-15E638BA4DA9}"/>
                  </a:ext>
                </a:extLst>
              </p:cNvPr>
              <p:cNvCxnSpPr/>
              <p:nvPr/>
            </p:nvCxnSpPr>
            <p:spPr>
              <a:xfrm>
                <a:off x="2504728" y="1340768"/>
                <a:ext cx="0" cy="43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94066F4-0C6C-4879-83FD-CFACEC6B38AF}"/>
                  </a:ext>
                </a:extLst>
              </p:cNvPr>
              <p:cNvCxnSpPr/>
              <p:nvPr/>
            </p:nvCxnSpPr>
            <p:spPr>
              <a:xfrm>
                <a:off x="3800872" y="1341008"/>
                <a:ext cx="0" cy="43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34CAE72-E6F4-40F5-807B-227175836DF0}"/>
                  </a:ext>
                </a:extLst>
              </p:cNvPr>
              <p:cNvCxnSpPr/>
              <p:nvPr/>
            </p:nvCxnSpPr>
            <p:spPr>
              <a:xfrm>
                <a:off x="5097016" y="1341008"/>
                <a:ext cx="0" cy="43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5CEB524-2FF1-4603-A8A1-807873F0F8F1}"/>
                  </a:ext>
                </a:extLst>
              </p:cNvPr>
              <p:cNvCxnSpPr/>
              <p:nvPr/>
            </p:nvCxnSpPr>
            <p:spPr>
              <a:xfrm>
                <a:off x="6393160" y="1341008"/>
                <a:ext cx="0" cy="43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098E9471-A951-43CF-8273-BBCD95305006}"/>
                  </a:ext>
                </a:extLst>
              </p:cNvPr>
              <p:cNvSpPr txBox="1"/>
              <p:nvPr/>
            </p:nvSpPr>
            <p:spPr>
              <a:xfrm>
                <a:off x="2393369" y="4392150"/>
                <a:ext cx="216024" cy="338554"/>
              </a:xfrm>
              <a:prstGeom prst="rect">
                <a:avLst/>
              </a:prstGeom>
              <a:solidFill>
                <a:schemeClr val="bg1"/>
              </a:solidFill>
            </p:spPr>
            <p:txBody>
              <a:bodyPr wrap="square" rtlCol="0">
                <a:spAutoFit/>
              </a:bodyPr>
              <a:lstStyle/>
              <a:p>
                <a:pPr algn="ctr"/>
                <a:r>
                  <a:rPr kumimoji="1" lang="en-US" altLang="ja-JP" sz="1600" dirty="0"/>
                  <a:t>0</a:t>
                </a:r>
                <a:endParaRPr kumimoji="1" lang="ja-JP" altLang="en-US" sz="1600" dirty="0"/>
              </a:p>
            </p:txBody>
          </p:sp>
          <p:cxnSp>
            <p:nvCxnSpPr>
              <p:cNvPr id="36" name="直線コネクタ 35">
                <a:extLst>
                  <a:ext uri="{FF2B5EF4-FFF2-40B4-BE49-F238E27FC236}">
                    <a16:creationId xmlns:a16="http://schemas.microsoft.com/office/drawing/2014/main" id="{7D240944-8DB7-4468-9F07-79EE9F9562EE}"/>
                  </a:ext>
                </a:extLst>
              </p:cNvPr>
              <p:cNvCxnSpPr>
                <a:cxnSpLocks/>
              </p:cNvCxnSpPr>
              <p:nvPr/>
            </p:nvCxnSpPr>
            <p:spPr>
              <a:xfrm flipV="1">
                <a:off x="1064568" y="3344152"/>
                <a:ext cx="5652000" cy="1284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B5F392C1-04C4-432E-BEE2-246A3C4C939D}"/>
                  </a:ext>
                </a:extLst>
              </p:cNvPr>
              <p:cNvCxnSpPr>
                <a:cxnSpLocks/>
              </p:cNvCxnSpPr>
              <p:nvPr/>
            </p:nvCxnSpPr>
            <p:spPr>
              <a:xfrm flipV="1">
                <a:off x="1064568" y="2925499"/>
                <a:ext cx="6840000" cy="302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C8F8483D-8D38-4A8B-B698-4400A2F23418}"/>
                  </a:ext>
                </a:extLst>
              </p:cNvPr>
              <p:cNvSpPr txBox="1"/>
              <p:nvPr/>
            </p:nvSpPr>
            <p:spPr>
              <a:xfrm>
                <a:off x="431749" y="2797801"/>
                <a:ext cx="864096" cy="276999"/>
              </a:xfrm>
              <a:prstGeom prst="rect">
                <a:avLst/>
              </a:prstGeom>
              <a:noFill/>
            </p:spPr>
            <p:txBody>
              <a:bodyPr wrap="square" rtlCol="0">
                <a:spAutoFit/>
              </a:bodyPr>
              <a:lstStyle/>
              <a:p>
                <a:r>
                  <a:rPr lang="en-US" altLang="ja-JP" sz="1200" dirty="0"/>
                  <a:t>3.125</a:t>
                </a:r>
                <a:r>
                  <a:rPr kumimoji="1" lang="en-US" altLang="ja-JP" sz="1200" dirty="0"/>
                  <a:t>V</a:t>
                </a:r>
                <a:endParaRPr kumimoji="1" lang="ja-JP" altLang="en-US" sz="1200" dirty="0"/>
              </a:p>
            </p:txBody>
          </p:sp>
          <p:sp>
            <p:nvSpPr>
              <p:cNvPr id="44" name="テキスト ボックス 43">
                <a:extLst>
                  <a:ext uri="{FF2B5EF4-FFF2-40B4-BE49-F238E27FC236}">
                    <a16:creationId xmlns:a16="http://schemas.microsoft.com/office/drawing/2014/main" id="{2F6C1AEA-ACF2-4C5A-80DC-E097A5A74BA0}"/>
                  </a:ext>
                </a:extLst>
              </p:cNvPr>
              <p:cNvSpPr txBox="1"/>
              <p:nvPr/>
            </p:nvSpPr>
            <p:spPr>
              <a:xfrm>
                <a:off x="2408228" y="2236222"/>
                <a:ext cx="216024" cy="338554"/>
              </a:xfrm>
              <a:prstGeom prst="rect">
                <a:avLst/>
              </a:prstGeom>
              <a:solidFill>
                <a:schemeClr val="bg1"/>
              </a:solidFill>
            </p:spPr>
            <p:txBody>
              <a:bodyPr wrap="square" rtlCol="0">
                <a:spAutoFit/>
              </a:bodyPr>
              <a:lstStyle/>
              <a:p>
                <a:pPr algn="ctr"/>
                <a:r>
                  <a:rPr kumimoji="1" lang="en-US" altLang="ja-JP" sz="1600" dirty="0"/>
                  <a:t>1</a:t>
                </a:r>
                <a:endParaRPr kumimoji="1" lang="ja-JP" altLang="en-US" sz="1600" dirty="0"/>
              </a:p>
            </p:txBody>
          </p:sp>
          <p:cxnSp>
            <p:nvCxnSpPr>
              <p:cNvPr id="52" name="直線コネクタ 51">
                <a:extLst>
                  <a:ext uri="{FF2B5EF4-FFF2-40B4-BE49-F238E27FC236}">
                    <a16:creationId xmlns:a16="http://schemas.microsoft.com/office/drawing/2014/main" id="{0937D692-1715-4B36-9942-F8BEDFFDC56D}"/>
                  </a:ext>
                </a:extLst>
              </p:cNvPr>
              <p:cNvCxnSpPr>
                <a:cxnSpLocks/>
              </p:cNvCxnSpPr>
              <p:nvPr/>
            </p:nvCxnSpPr>
            <p:spPr>
              <a:xfrm flipV="1">
                <a:off x="1064568" y="3202498"/>
                <a:ext cx="6840000" cy="2250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D0ECE0AE-2439-48DD-AD0D-CBE6A091134F}"/>
                  </a:ext>
                </a:extLst>
              </p:cNvPr>
              <p:cNvSpPr txBox="1"/>
              <p:nvPr/>
            </p:nvSpPr>
            <p:spPr>
              <a:xfrm>
                <a:off x="372050" y="3085540"/>
                <a:ext cx="864096" cy="276999"/>
              </a:xfrm>
              <a:prstGeom prst="rect">
                <a:avLst/>
              </a:prstGeom>
              <a:noFill/>
            </p:spPr>
            <p:txBody>
              <a:bodyPr wrap="square" rtlCol="0">
                <a:spAutoFit/>
              </a:bodyPr>
              <a:lstStyle/>
              <a:p>
                <a:r>
                  <a:rPr lang="en-US" altLang="ja-JP" sz="1200" dirty="0"/>
                  <a:t>2.8125</a:t>
                </a:r>
                <a:r>
                  <a:rPr kumimoji="1" lang="en-US" altLang="ja-JP" sz="1200" dirty="0"/>
                  <a:t>V</a:t>
                </a:r>
                <a:endParaRPr kumimoji="1" lang="ja-JP" altLang="en-US" sz="1200" dirty="0"/>
              </a:p>
            </p:txBody>
          </p:sp>
          <p:sp>
            <p:nvSpPr>
              <p:cNvPr id="56" name="テキスト ボックス 55">
                <a:extLst>
                  <a:ext uri="{FF2B5EF4-FFF2-40B4-BE49-F238E27FC236}">
                    <a16:creationId xmlns:a16="http://schemas.microsoft.com/office/drawing/2014/main" id="{34F07749-6EFC-488E-A1C8-465C965B3BEE}"/>
                  </a:ext>
                </a:extLst>
              </p:cNvPr>
              <p:cNvSpPr txBox="1"/>
              <p:nvPr/>
            </p:nvSpPr>
            <p:spPr>
              <a:xfrm>
                <a:off x="2180677" y="5661248"/>
                <a:ext cx="624067" cy="307777"/>
              </a:xfrm>
              <a:prstGeom prst="rect">
                <a:avLst/>
              </a:prstGeom>
              <a:noFill/>
            </p:spPr>
            <p:txBody>
              <a:bodyPr wrap="square" rtlCol="0">
                <a:spAutoFit/>
              </a:bodyPr>
              <a:lstStyle/>
              <a:p>
                <a:pPr algn="ctr"/>
                <a:r>
                  <a:rPr lang="en-US" altLang="ja-JP" sz="1400" dirty="0"/>
                  <a:t>0</a:t>
                </a:r>
                <a:r>
                  <a:rPr kumimoji="1" lang="en-US" altLang="ja-JP" sz="1400" dirty="0"/>
                  <a:t>bit</a:t>
                </a:r>
                <a:endParaRPr kumimoji="1" lang="ja-JP" altLang="en-US" sz="1400" dirty="0"/>
              </a:p>
            </p:txBody>
          </p:sp>
          <p:sp>
            <p:nvSpPr>
              <p:cNvPr id="57" name="テキスト ボックス 56">
                <a:extLst>
                  <a:ext uri="{FF2B5EF4-FFF2-40B4-BE49-F238E27FC236}">
                    <a16:creationId xmlns:a16="http://schemas.microsoft.com/office/drawing/2014/main" id="{74207EEF-8F03-4CB3-9DB8-546814F90573}"/>
                  </a:ext>
                </a:extLst>
              </p:cNvPr>
              <p:cNvSpPr txBox="1"/>
              <p:nvPr/>
            </p:nvSpPr>
            <p:spPr>
              <a:xfrm>
                <a:off x="6081126" y="5677194"/>
                <a:ext cx="624067" cy="307777"/>
              </a:xfrm>
              <a:prstGeom prst="rect">
                <a:avLst/>
              </a:prstGeom>
              <a:noFill/>
            </p:spPr>
            <p:txBody>
              <a:bodyPr wrap="square" rtlCol="0">
                <a:spAutoFit/>
              </a:bodyPr>
              <a:lstStyle/>
              <a:p>
                <a:pPr algn="ctr"/>
                <a:r>
                  <a:rPr kumimoji="1" lang="en-US" altLang="ja-JP" sz="1400" dirty="0"/>
                  <a:t>3bit</a:t>
                </a:r>
                <a:endParaRPr kumimoji="1" lang="ja-JP" altLang="en-US" sz="1400" dirty="0"/>
              </a:p>
            </p:txBody>
          </p:sp>
          <p:sp>
            <p:nvSpPr>
              <p:cNvPr id="58" name="テキスト ボックス 57">
                <a:extLst>
                  <a:ext uri="{FF2B5EF4-FFF2-40B4-BE49-F238E27FC236}">
                    <a16:creationId xmlns:a16="http://schemas.microsoft.com/office/drawing/2014/main" id="{9DB8B308-CE93-45AA-9F15-265236E76BFF}"/>
                  </a:ext>
                </a:extLst>
              </p:cNvPr>
              <p:cNvSpPr txBox="1"/>
              <p:nvPr/>
            </p:nvSpPr>
            <p:spPr>
              <a:xfrm>
                <a:off x="4769932" y="5662411"/>
                <a:ext cx="624067" cy="307777"/>
              </a:xfrm>
              <a:prstGeom prst="rect">
                <a:avLst/>
              </a:prstGeom>
              <a:noFill/>
            </p:spPr>
            <p:txBody>
              <a:bodyPr wrap="square" rtlCol="0">
                <a:spAutoFit/>
              </a:bodyPr>
              <a:lstStyle/>
              <a:p>
                <a:pPr algn="ctr"/>
                <a:r>
                  <a:rPr kumimoji="1" lang="en-US" altLang="ja-JP" sz="1400" dirty="0"/>
                  <a:t>2bit</a:t>
                </a:r>
                <a:endParaRPr kumimoji="1" lang="ja-JP" altLang="en-US" sz="1400" dirty="0"/>
              </a:p>
            </p:txBody>
          </p:sp>
          <p:sp>
            <p:nvSpPr>
              <p:cNvPr id="59" name="テキスト ボックス 58">
                <a:extLst>
                  <a:ext uri="{FF2B5EF4-FFF2-40B4-BE49-F238E27FC236}">
                    <a16:creationId xmlns:a16="http://schemas.microsoft.com/office/drawing/2014/main" id="{5FE49A07-E9ED-42D7-AA8D-B105C72F310F}"/>
                  </a:ext>
                </a:extLst>
              </p:cNvPr>
              <p:cNvSpPr txBox="1"/>
              <p:nvPr/>
            </p:nvSpPr>
            <p:spPr>
              <a:xfrm>
                <a:off x="3464806" y="5661248"/>
                <a:ext cx="624067" cy="307777"/>
              </a:xfrm>
              <a:prstGeom prst="rect">
                <a:avLst/>
              </a:prstGeom>
              <a:noFill/>
            </p:spPr>
            <p:txBody>
              <a:bodyPr wrap="square" rtlCol="0">
                <a:spAutoFit/>
              </a:bodyPr>
              <a:lstStyle/>
              <a:p>
                <a:pPr algn="ctr"/>
                <a:r>
                  <a:rPr kumimoji="1" lang="en-US" altLang="ja-JP" sz="1400" dirty="0"/>
                  <a:t>1bit</a:t>
                </a:r>
                <a:endParaRPr kumimoji="1" lang="ja-JP" altLang="en-US" sz="1400" dirty="0"/>
              </a:p>
            </p:txBody>
          </p:sp>
          <p:sp>
            <p:nvSpPr>
              <p:cNvPr id="73" name="吹き出し: 角を丸めた四角形 72">
                <a:extLst>
                  <a:ext uri="{FF2B5EF4-FFF2-40B4-BE49-F238E27FC236}">
                    <a16:creationId xmlns:a16="http://schemas.microsoft.com/office/drawing/2014/main" id="{C45FD509-2717-4B53-8675-FA1A2CE9F107}"/>
                  </a:ext>
                </a:extLst>
              </p:cNvPr>
              <p:cNvSpPr/>
              <p:nvPr/>
            </p:nvSpPr>
            <p:spPr>
              <a:xfrm>
                <a:off x="8086238" y="5786811"/>
                <a:ext cx="1784648" cy="772046"/>
              </a:xfrm>
              <a:prstGeom prst="wedgeRoundRectCallout">
                <a:avLst>
                  <a:gd name="adj1" fmla="val -79344"/>
                  <a:gd name="adj2" fmla="val -36161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この例の</a:t>
                </a:r>
                <a:r>
                  <a:rPr kumimoji="1" lang="en-US" altLang="ja-JP" sz="1400" dirty="0">
                    <a:solidFill>
                      <a:schemeClr val="tx1"/>
                    </a:solidFill>
                  </a:rPr>
                  <a:t>AD</a:t>
                </a:r>
                <a:r>
                  <a:rPr kumimoji="1" lang="ja-JP" altLang="en-US" sz="1400" dirty="0">
                    <a:solidFill>
                      <a:schemeClr val="tx1"/>
                    </a:solidFill>
                  </a:rPr>
                  <a:t>変換値は“</a:t>
                </a:r>
                <a:r>
                  <a:rPr kumimoji="1" lang="en-US" altLang="ja-JP" sz="1400" dirty="0">
                    <a:solidFill>
                      <a:schemeClr val="tx1"/>
                    </a:solidFill>
                  </a:rPr>
                  <a:t>1000</a:t>
                </a:r>
                <a:r>
                  <a:rPr kumimoji="1" lang="ja-JP" altLang="en-US" sz="1400" dirty="0">
                    <a:solidFill>
                      <a:schemeClr val="tx1"/>
                    </a:solidFill>
                  </a:rPr>
                  <a:t>”になる。</a:t>
                </a:r>
              </a:p>
            </p:txBody>
          </p:sp>
        </p:grpSp>
        <p:cxnSp>
          <p:nvCxnSpPr>
            <p:cNvPr id="66" name="直線コネクタ 65">
              <a:extLst>
                <a:ext uri="{FF2B5EF4-FFF2-40B4-BE49-F238E27FC236}">
                  <a16:creationId xmlns:a16="http://schemas.microsoft.com/office/drawing/2014/main" id="{2B63B84A-E316-4DD2-8BE1-057AFC9CE2A3}"/>
                </a:ext>
              </a:extLst>
            </p:cNvPr>
            <p:cNvCxnSpPr/>
            <p:nvPr/>
          </p:nvCxnSpPr>
          <p:spPr>
            <a:xfrm>
              <a:off x="1064568" y="5085184"/>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B63B84A-E316-4DD2-8BE1-057AFC9CE2A3}"/>
                </a:ext>
              </a:extLst>
            </p:cNvPr>
            <p:cNvCxnSpPr/>
            <p:nvPr/>
          </p:nvCxnSpPr>
          <p:spPr>
            <a:xfrm>
              <a:off x="1064568" y="4005064"/>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B63B84A-E316-4DD2-8BE1-057AFC9CE2A3}"/>
                </a:ext>
              </a:extLst>
            </p:cNvPr>
            <p:cNvCxnSpPr/>
            <p:nvPr/>
          </p:nvCxnSpPr>
          <p:spPr>
            <a:xfrm>
              <a:off x="1064568" y="4293096"/>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2B63B84A-E316-4DD2-8BE1-057AFC9CE2A3}"/>
                </a:ext>
              </a:extLst>
            </p:cNvPr>
            <p:cNvCxnSpPr/>
            <p:nvPr/>
          </p:nvCxnSpPr>
          <p:spPr>
            <a:xfrm>
              <a:off x="1064568" y="5373216"/>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B63B84A-E316-4DD2-8BE1-057AFC9CE2A3}"/>
                </a:ext>
              </a:extLst>
            </p:cNvPr>
            <p:cNvCxnSpPr/>
            <p:nvPr/>
          </p:nvCxnSpPr>
          <p:spPr>
            <a:xfrm>
              <a:off x="1064568" y="3741524"/>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2B63B84A-E316-4DD2-8BE1-057AFC9CE2A3}"/>
                </a:ext>
              </a:extLst>
            </p:cNvPr>
            <p:cNvCxnSpPr/>
            <p:nvPr/>
          </p:nvCxnSpPr>
          <p:spPr>
            <a:xfrm>
              <a:off x="1064568" y="4797152"/>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B63B84A-E316-4DD2-8BE1-057AFC9CE2A3}"/>
                </a:ext>
              </a:extLst>
            </p:cNvPr>
            <p:cNvCxnSpPr/>
            <p:nvPr/>
          </p:nvCxnSpPr>
          <p:spPr>
            <a:xfrm>
              <a:off x="1064568" y="2692592"/>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B63B84A-E316-4DD2-8BE1-057AFC9CE2A3}"/>
                </a:ext>
              </a:extLst>
            </p:cNvPr>
            <p:cNvCxnSpPr/>
            <p:nvPr/>
          </p:nvCxnSpPr>
          <p:spPr>
            <a:xfrm>
              <a:off x="1064568" y="1867848"/>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B63B84A-E316-4DD2-8BE1-057AFC9CE2A3}"/>
                </a:ext>
              </a:extLst>
            </p:cNvPr>
            <p:cNvCxnSpPr/>
            <p:nvPr/>
          </p:nvCxnSpPr>
          <p:spPr>
            <a:xfrm>
              <a:off x="1064568" y="2132856"/>
              <a:ext cx="6876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2B63B84A-E316-4DD2-8BE1-057AFC9CE2A3}"/>
                </a:ext>
              </a:extLst>
            </p:cNvPr>
            <p:cNvCxnSpPr/>
            <p:nvPr/>
          </p:nvCxnSpPr>
          <p:spPr>
            <a:xfrm>
              <a:off x="1064568" y="1628800"/>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A2790963-6205-40A6-AE91-E3FDF83D7967}"/>
                </a:ext>
              </a:extLst>
            </p:cNvPr>
            <p:cNvSpPr txBox="1"/>
            <p:nvPr/>
          </p:nvSpPr>
          <p:spPr>
            <a:xfrm>
              <a:off x="416496" y="4941168"/>
              <a:ext cx="684076" cy="276999"/>
            </a:xfrm>
            <a:prstGeom prst="rect">
              <a:avLst/>
            </a:prstGeom>
            <a:noFill/>
          </p:spPr>
          <p:txBody>
            <a:bodyPr wrap="square" rtlCol="0">
              <a:spAutoFit/>
            </a:bodyPr>
            <a:lstStyle/>
            <a:p>
              <a:r>
                <a:rPr lang="en-US" altLang="ja-JP" sz="1200" dirty="0"/>
                <a:t>0.625</a:t>
              </a:r>
              <a:r>
                <a:rPr kumimoji="1" lang="en-US" altLang="ja-JP" sz="1200" dirty="0"/>
                <a:t>V</a:t>
              </a:r>
              <a:endParaRPr kumimoji="1" lang="ja-JP" altLang="en-US" sz="1200" dirty="0"/>
            </a:p>
          </p:txBody>
        </p:sp>
        <p:sp>
          <p:nvSpPr>
            <p:cNvPr id="79" name="テキスト ボックス 78">
              <a:extLst>
                <a:ext uri="{FF2B5EF4-FFF2-40B4-BE49-F238E27FC236}">
                  <a16:creationId xmlns:a16="http://schemas.microsoft.com/office/drawing/2014/main" id="{A2790963-6205-40A6-AE91-E3FDF83D7967}"/>
                </a:ext>
              </a:extLst>
            </p:cNvPr>
            <p:cNvSpPr txBox="1"/>
            <p:nvPr/>
          </p:nvSpPr>
          <p:spPr>
            <a:xfrm>
              <a:off x="416496" y="3861048"/>
              <a:ext cx="684076" cy="276999"/>
            </a:xfrm>
            <a:prstGeom prst="rect">
              <a:avLst/>
            </a:prstGeom>
            <a:noFill/>
          </p:spPr>
          <p:txBody>
            <a:bodyPr wrap="square" rtlCol="0">
              <a:spAutoFit/>
            </a:bodyPr>
            <a:lstStyle/>
            <a:p>
              <a:r>
                <a:rPr lang="en-US" altLang="ja-JP" sz="1200" dirty="0"/>
                <a:t>1.875</a:t>
              </a:r>
              <a:r>
                <a:rPr kumimoji="1" lang="en-US" altLang="ja-JP" sz="1200" dirty="0"/>
                <a:t>V</a:t>
              </a:r>
              <a:endParaRPr kumimoji="1" lang="ja-JP" altLang="en-US" sz="1200" dirty="0"/>
            </a:p>
          </p:txBody>
        </p:sp>
        <p:sp>
          <p:nvSpPr>
            <p:cNvPr id="85" name="テキスト ボックス 84">
              <a:extLst>
                <a:ext uri="{FF2B5EF4-FFF2-40B4-BE49-F238E27FC236}">
                  <a16:creationId xmlns:a16="http://schemas.microsoft.com/office/drawing/2014/main" id="{BBA0D740-19B8-42FF-83B0-90CA9A834556}"/>
                </a:ext>
              </a:extLst>
            </p:cNvPr>
            <p:cNvSpPr txBox="1"/>
            <p:nvPr/>
          </p:nvSpPr>
          <p:spPr>
            <a:xfrm>
              <a:off x="377144" y="1740160"/>
              <a:ext cx="684162" cy="276999"/>
            </a:xfrm>
            <a:prstGeom prst="rect">
              <a:avLst/>
            </a:prstGeom>
            <a:noFill/>
          </p:spPr>
          <p:txBody>
            <a:bodyPr wrap="square" rtlCol="0">
              <a:spAutoFit/>
            </a:bodyPr>
            <a:lstStyle/>
            <a:p>
              <a:r>
                <a:rPr lang="en-US" altLang="ja-JP" sz="1200" dirty="0"/>
                <a:t>4.375</a:t>
              </a:r>
              <a:r>
                <a:rPr kumimoji="1" lang="en-US" altLang="ja-JP" sz="1200" dirty="0"/>
                <a:t>V</a:t>
              </a:r>
              <a:endParaRPr kumimoji="1" lang="ja-JP" altLang="en-US" sz="1200" dirty="0"/>
            </a:p>
          </p:txBody>
        </p:sp>
        <p:sp>
          <p:nvSpPr>
            <p:cNvPr id="91" name="テキスト ボックス 90"/>
            <p:cNvSpPr txBox="1"/>
            <p:nvPr/>
          </p:nvSpPr>
          <p:spPr>
            <a:xfrm>
              <a:off x="6969224" y="3717032"/>
              <a:ext cx="648072" cy="307777"/>
            </a:xfrm>
            <a:prstGeom prst="rect">
              <a:avLst/>
            </a:prstGeom>
            <a:noFill/>
          </p:spPr>
          <p:txBody>
            <a:bodyPr wrap="square" rtlCol="0">
              <a:spAutoFit/>
            </a:bodyPr>
            <a:lstStyle/>
            <a:p>
              <a:r>
                <a:rPr kumimoji="1" lang="en-US" altLang="ja-JP" sz="1400" dirty="0"/>
                <a:t>0110</a:t>
              </a:r>
              <a:endParaRPr kumimoji="1" lang="ja-JP" altLang="en-US" sz="1400" dirty="0"/>
            </a:p>
          </p:txBody>
        </p:sp>
        <p:sp>
          <p:nvSpPr>
            <p:cNvPr id="92" name="テキスト ボックス 91"/>
            <p:cNvSpPr txBox="1"/>
            <p:nvPr/>
          </p:nvSpPr>
          <p:spPr>
            <a:xfrm>
              <a:off x="6969224" y="4005064"/>
              <a:ext cx="648072" cy="307777"/>
            </a:xfrm>
            <a:prstGeom prst="rect">
              <a:avLst/>
            </a:prstGeom>
            <a:noFill/>
          </p:spPr>
          <p:txBody>
            <a:bodyPr wrap="square" rtlCol="0">
              <a:spAutoFit/>
            </a:bodyPr>
            <a:lstStyle/>
            <a:p>
              <a:r>
                <a:rPr kumimoji="1" lang="en-US" altLang="ja-JP" sz="1400" dirty="0"/>
                <a:t>0101</a:t>
              </a:r>
              <a:endParaRPr kumimoji="1" lang="ja-JP" altLang="en-US" sz="1400" dirty="0"/>
            </a:p>
          </p:txBody>
        </p:sp>
        <p:sp>
          <p:nvSpPr>
            <p:cNvPr id="93" name="テキスト ボックス 92"/>
            <p:cNvSpPr txBox="1"/>
            <p:nvPr/>
          </p:nvSpPr>
          <p:spPr>
            <a:xfrm>
              <a:off x="6969224" y="4525448"/>
              <a:ext cx="648072" cy="307777"/>
            </a:xfrm>
            <a:prstGeom prst="rect">
              <a:avLst/>
            </a:prstGeom>
            <a:noFill/>
          </p:spPr>
          <p:txBody>
            <a:bodyPr wrap="square" rtlCol="0">
              <a:spAutoFit/>
            </a:bodyPr>
            <a:lstStyle/>
            <a:p>
              <a:r>
                <a:rPr kumimoji="1" lang="en-US" altLang="ja-JP" sz="1400" dirty="0"/>
                <a:t>0011</a:t>
              </a:r>
              <a:endParaRPr kumimoji="1" lang="ja-JP" altLang="en-US" sz="1400" dirty="0"/>
            </a:p>
          </p:txBody>
        </p:sp>
        <p:sp>
          <p:nvSpPr>
            <p:cNvPr id="94" name="テキスト ボックス 93"/>
            <p:cNvSpPr txBox="1"/>
            <p:nvPr/>
          </p:nvSpPr>
          <p:spPr>
            <a:xfrm>
              <a:off x="6967756" y="4276768"/>
              <a:ext cx="648072" cy="307777"/>
            </a:xfrm>
            <a:prstGeom prst="rect">
              <a:avLst/>
            </a:prstGeom>
            <a:noFill/>
          </p:spPr>
          <p:txBody>
            <a:bodyPr wrap="square" rtlCol="0">
              <a:spAutoFit/>
            </a:bodyPr>
            <a:lstStyle/>
            <a:p>
              <a:r>
                <a:rPr lang="en-US" altLang="ja-JP" sz="1400" dirty="0"/>
                <a:t>01</a:t>
              </a:r>
              <a:r>
                <a:rPr kumimoji="1" lang="en-US" altLang="ja-JP" sz="1400" dirty="0"/>
                <a:t>00</a:t>
              </a:r>
              <a:endParaRPr kumimoji="1" lang="ja-JP" altLang="en-US" sz="1400" dirty="0"/>
            </a:p>
          </p:txBody>
        </p:sp>
        <p:sp>
          <p:nvSpPr>
            <p:cNvPr id="95" name="テキスト ボックス 94"/>
            <p:cNvSpPr txBox="1"/>
            <p:nvPr/>
          </p:nvSpPr>
          <p:spPr>
            <a:xfrm>
              <a:off x="6969224" y="4797152"/>
              <a:ext cx="648072" cy="307777"/>
            </a:xfrm>
            <a:prstGeom prst="rect">
              <a:avLst/>
            </a:prstGeom>
            <a:noFill/>
          </p:spPr>
          <p:txBody>
            <a:bodyPr wrap="square" rtlCol="0">
              <a:spAutoFit/>
            </a:bodyPr>
            <a:lstStyle/>
            <a:p>
              <a:r>
                <a:rPr lang="en-US" altLang="ja-JP" sz="1400" dirty="0"/>
                <a:t>0</a:t>
              </a:r>
              <a:r>
                <a:rPr kumimoji="1" lang="en-US" altLang="ja-JP" sz="1400" dirty="0"/>
                <a:t>010</a:t>
              </a:r>
              <a:endParaRPr kumimoji="1" lang="ja-JP" altLang="en-US" sz="1400" dirty="0"/>
            </a:p>
          </p:txBody>
        </p:sp>
        <p:sp>
          <p:nvSpPr>
            <p:cNvPr id="96" name="テキスト ボックス 95"/>
            <p:cNvSpPr txBox="1"/>
            <p:nvPr/>
          </p:nvSpPr>
          <p:spPr>
            <a:xfrm>
              <a:off x="6969224" y="5085184"/>
              <a:ext cx="648072" cy="307777"/>
            </a:xfrm>
            <a:prstGeom prst="rect">
              <a:avLst/>
            </a:prstGeom>
            <a:noFill/>
          </p:spPr>
          <p:txBody>
            <a:bodyPr wrap="square" rtlCol="0">
              <a:spAutoFit/>
            </a:bodyPr>
            <a:lstStyle/>
            <a:p>
              <a:r>
                <a:rPr lang="en-US" altLang="ja-JP" sz="1400" dirty="0"/>
                <a:t>0</a:t>
              </a:r>
              <a:r>
                <a:rPr kumimoji="1" lang="en-US" altLang="ja-JP" sz="1400" dirty="0"/>
                <a:t>001</a:t>
              </a:r>
              <a:endParaRPr kumimoji="1" lang="ja-JP" altLang="en-US" sz="1400" dirty="0"/>
            </a:p>
          </p:txBody>
        </p:sp>
        <p:sp>
          <p:nvSpPr>
            <p:cNvPr id="97" name="テキスト ボックス 96"/>
            <p:cNvSpPr txBox="1"/>
            <p:nvPr/>
          </p:nvSpPr>
          <p:spPr>
            <a:xfrm>
              <a:off x="6969224" y="5373216"/>
              <a:ext cx="648072" cy="307777"/>
            </a:xfrm>
            <a:prstGeom prst="rect">
              <a:avLst/>
            </a:prstGeom>
            <a:noFill/>
          </p:spPr>
          <p:txBody>
            <a:bodyPr wrap="square" rtlCol="0">
              <a:spAutoFit/>
            </a:bodyPr>
            <a:lstStyle/>
            <a:p>
              <a:r>
                <a:rPr lang="en-US" altLang="ja-JP" sz="1400" dirty="0"/>
                <a:t>0</a:t>
              </a:r>
              <a:r>
                <a:rPr kumimoji="1" lang="en-US" altLang="ja-JP" sz="1400" dirty="0"/>
                <a:t>000</a:t>
              </a:r>
              <a:endParaRPr kumimoji="1" lang="ja-JP" altLang="en-US" sz="1400" dirty="0"/>
            </a:p>
          </p:txBody>
        </p:sp>
        <p:sp>
          <p:nvSpPr>
            <p:cNvPr id="98" name="テキスト ボックス 97"/>
            <p:cNvSpPr txBox="1"/>
            <p:nvPr/>
          </p:nvSpPr>
          <p:spPr>
            <a:xfrm>
              <a:off x="6969224" y="3476516"/>
              <a:ext cx="648072" cy="307777"/>
            </a:xfrm>
            <a:prstGeom prst="rect">
              <a:avLst/>
            </a:prstGeom>
            <a:noFill/>
          </p:spPr>
          <p:txBody>
            <a:bodyPr wrap="square" rtlCol="0">
              <a:spAutoFit/>
            </a:bodyPr>
            <a:lstStyle/>
            <a:p>
              <a:r>
                <a:rPr kumimoji="1" lang="en-US" altLang="ja-JP" sz="1400" dirty="0"/>
                <a:t>0111</a:t>
              </a:r>
            </a:p>
          </p:txBody>
        </p:sp>
        <p:sp>
          <p:nvSpPr>
            <p:cNvPr id="100" name="テキスト ボックス 99"/>
            <p:cNvSpPr txBox="1"/>
            <p:nvPr/>
          </p:nvSpPr>
          <p:spPr>
            <a:xfrm>
              <a:off x="6969224" y="1340768"/>
              <a:ext cx="648072" cy="307777"/>
            </a:xfrm>
            <a:prstGeom prst="rect">
              <a:avLst/>
            </a:prstGeom>
            <a:noFill/>
          </p:spPr>
          <p:txBody>
            <a:bodyPr wrap="square" rtlCol="0">
              <a:spAutoFit/>
            </a:bodyPr>
            <a:lstStyle/>
            <a:p>
              <a:r>
                <a:rPr lang="en-US" altLang="ja-JP" sz="1400" dirty="0"/>
                <a:t>1</a:t>
              </a:r>
              <a:r>
                <a:rPr kumimoji="1" lang="en-US" altLang="ja-JP" sz="1400" dirty="0"/>
                <a:t>111</a:t>
              </a:r>
            </a:p>
          </p:txBody>
        </p:sp>
        <p:sp>
          <p:nvSpPr>
            <p:cNvPr id="101" name="テキスト ボックス 100"/>
            <p:cNvSpPr txBox="1"/>
            <p:nvPr/>
          </p:nvSpPr>
          <p:spPr>
            <a:xfrm>
              <a:off x="6969224" y="1867684"/>
              <a:ext cx="648072" cy="307777"/>
            </a:xfrm>
            <a:prstGeom prst="rect">
              <a:avLst/>
            </a:prstGeom>
            <a:noFill/>
          </p:spPr>
          <p:txBody>
            <a:bodyPr wrap="square" rtlCol="0">
              <a:spAutoFit/>
            </a:bodyPr>
            <a:lstStyle/>
            <a:p>
              <a:r>
                <a:rPr lang="en-US" altLang="ja-JP" sz="1400" dirty="0"/>
                <a:t>1101</a:t>
              </a:r>
              <a:endParaRPr kumimoji="1" lang="en-US" altLang="ja-JP" sz="1400" dirty="0"/>
            </a:p>
          </p:txBody>
        </p:sp>
        <p:sp>
          <p:nvSpPr>
            <p:cNvPr id="102" name="テキスト ボックス 101"/>
            <p:cNvSpPr txBox="1"/>
            <p:nvPr/>
          </p:nvSpPr>
          <p:spPr>
            <a:xfrm>
              <a:off x="6969224" y="2132856"/>
              <a:ext cx="648072" cy="307777"/>
            </a:xfrm>
            <a:prstGeom prst="rect">
              <a:avLst/>
            </a:prstGeom>
            <a:noFill/>
          </p:spPr>
          <p:txBody>
            <a:bodyPr wrap="square" rtlCol="0">
              <a:spAutoFit/>
            </a:bodyPr>
            <a:lstStyle/>
            <a:p>
              <a:r>
                <a:rPr lang="en-US" altLang="ja-JP" sz="1400" dirty="0"/>
                <a:t>1100</a:t>
              </a:r>
              <a:endParaRPr kumimoji="1" lang="en-US" altLang="ja-JP" sz="1400" dirty="0"/>
            </a:p>
          </p:txBody>
        </p:sp>
        <p:sp>
          <p:nvSpPr>
            <p:cNvPr id="103" name="テキスト ボックス 102"/>
            <p:cNvSpPr txBox="1"/>
            <p:nvPr/>
          </p:nvSpPr>
          <p:spPr>
            <a:xfrm>
              <a:off x="6969224" y="2659772"/>
              <a:ext cx="648072" cy="307777"/>
            </a:xfrm>
            <a:prstGeom prst="rect">
              <a:avLst/>
            </a:prstGeom>
            <a:noFill/>
          </p:spPr>
          <p:txBody>
            <a:bodyPr wrap="square" rtlCol="0">
              <a:spAutoFit/>
            </a:bodyPr>
            <a:lstStyle/>
            <a:p>
              <a:r>
                <a:rPr lang="en-US" altLang="ja-JP" sz="1400" dirty="0"/>
                <a:t>1010</a:t>
              </a:r>
              <a:endParaRPr kumimoji="1" lang="en-US" altLang="ja-JP" sz="1400" dirty="0"/>
            </a:p>
          </p:txBody>
        </p:sp>
        <p:sp>
          <p:nvSpPr>
            <p:cNvPr id="104" name="テキスト ボックス 103"/>
            <p:cNvSpPr txBox="1"/>
            <p:nvPr/>
          </p:nvSpPr>
          <p:spPr>
            <a:xfrm>
              <a:off x="6969224" y="2420888"/>
              <a:ext cx="648072" cy="307777"/>
            </a:xfrm>
            <a:prstGeom prst="rect">
              <a:avLst/>
            </a:prstGeom>
            <a:noFill/>
          </p:spPr>
          <p:txBody>
            <a:bodyPr wrap="square" rtlCol="0">
              <a:spAutoFit/>
            </a:bodyPr>
            <a:lstStyle/>
            <a:p>
              <a:r>
                <a:rPr lang="en-US" altLang="ja-JP" sz="1400" dirty="0"/>
                <a:t>1011</a:t>
              </a:r>
              <a:endParaRPr kumimoji="1" lang="en-US" altLang="ja-JP" sz="1400" dirty="0"/>
            </a:p>
          </p:txBody>
        </p:sp>
        <p:sp>
          <p:nvSpPr>
            <p:cNvPr id="105" name="テキスト ボックス 104"/>
            <p:cNvSpPr txBox="1"/>
            <p:nvPr/>
          </p:nvSpPr>
          <p:spPr>
            <a:xfrm>
              <a:off x="6969224" y="2924944"/>
              <a:ext cx="648072" cy="307777"/>
            </a:xfrm>
            <a:prstGeom prst="rect">
              <a:avLst/>
            </a:prstGeom>
            <a:noFill/>
          </p:spPr>
          <p:txBody>
            <a:bodyPr wrap="square" rtlCol="0">
              <a:spAutoFit/>
            </a:bodyPr>
            <a:lstStyle/>
            <a:p>
              <a:r>
                <a:rPr lang="en-US" altLang="ja-JP" sz="1400" dirty="0"/>
                <a:t>1001</a:t>
              </a:r>
              <a:endParaRPr kumimoji="1" lang="en-US" altLang="ja-JP" sz="1400" dirty="0"/>
            </a:p>
          </p:txBody>
        </p:sp>
        <p:sp>
          <p:nvSpPr>
            <p:cNvPr id="106" name="テキスト ボックス 105"/>
            <p:cNvSpPr txBox="1"/>
            <p:nvPr/>
          </p:nvSpPr>
          <p:spPr>
            <a:xfrm>
              <a:off x="6969224" y="3212976"/>
              <a:ext cx="648072" cy="307777"/>
            </a:xfrm>
            <a:prstGeom prst="rect">
              <a:avLst/>
            </a:prstGeom>
            <a:noFill/>
          </p:spPr>
          <p:txBody>
            <a:bodyPr wrap="square" rtlCol="0">
              <a:spAutoFit/>
            </a:bodyPr>
            <a:lstStyle/>
            <a:p>
              <a:r>
                <a:rPr kumimoji="1" lang="en-US" altLang="ja-JP" sz="1400" dirty="0"/>
                <a:t>1000</a:t>
              </a:r>
            </a:p>
          </p:txBody>
        </p:sp>
        <p:sp>
          <p:nvSpPr>
            <p:cNvPr id="107" name="テキスト ボックス 106"/>
            <p:cNvSpPr txBox="1"/>
            <p:nvPr/>
          </p:nvSpPr>
          <p:spPr>
            <a:xfrm>
              <a:off x="6969224" y="1605940"/>
              <a:ext cx="648072" cy="307777"/>
            </a:xfrm>
            <a:prstGeom prst="rect">
              <a:avLst/>
            </a:prstGeom>
            <a:noFill/>
          </p:spPr>
          <p:txBody>
            <a:bodyPr wrap="square" rtlCol="0">
              <a:spAutoFit/>
            </a:bodyPr>
            <a:lstStyle/>
            <a:p>
              <a:r>
                <a:rPr lang="en-US" altLang="ja-JP" sz="1400" dirty="0"/>
                <a:t>1110</a:t>
              </a:r>
              <a:endParaRPr kumimoji="1" lang="en-US" altLang="ja-JP" sz="1400" dirty="0"/>
            </a:p>
          </p:txBody>
        </p:sp>
        <p:sp>
          <p:nvSpPr>
            <p:cNvPr id="108" name="テキスト ボックス 107">
              <a:extLst>
                <a:ext uri="{FF2B5EF4-FFF2-40B4-BE49-F238E27FC236}">
                  <a16:creationId xmlns:a16="http://schemas.microsoft.com/office/drawing/2014/main" id="{098E9471-A951-43CF-8273-BBCD95305006}"/>
                </a:ext>
              </a:extLst>
            </p:cNvPr>
            <p:cNvSpPr txBox="1"/>
            <p:nvPr/>
          </p:nvSpPr>
          <p:spPr>
            <a:xfrm>
              <a:off x="3704372" y="2733412"/>
              <a:ext cx="216024" cy="338554"/>
            </a:xfrm>
            <a:prstGeom prst="rect">
              <a:avLst/>
            </a:prstGeom>
            <a:solidFill>
              <a:schemeClr val="bg1"/>
            </a:solidFill>
          </p:spPr>
          <p:txBody>
            <a:bodyPr wrap="square" rtlCol="0">
              <a:spAutoFit/>
            </a:bodyPr>
            <a:lstStyle/>
            <a:p>
              <a:pPr algn="ctr"/>
              <a:r>
                <a:rPr kumimoji="1" lang="en-US" altLang="ja-JP" sz="1600" dirty="0"/>
                <a:t>0</a:t>
              </a:r>
              <a:endParaRPr kumimoji="1" lang="ja-JP" altLang="en-US" sz="1600" dirty="0"/>
            </a:p>
          </p:txBody>
        </p:sp>
        <p:sp>
          <p:nvSpPr>
            <p:cNvPr id="109" name="テキスト ボックス 108">
              <a:extLst>
                <a:ext uri="{FF2B5EF4-FFF2-40B4-BE49-F238E27FC236}">
                  <a16:creationId xmlns:a16="http://schemas.microsoft.com/office/drawing/2014/main" id="{2F6C1AEA-ACF2-4C5A-80DC-E097A5A74BA0}"/>
                </a:ext>
              </a:extLst>
            </p:cNvPr>
            <p:cNvSpPr txBox="1"/>
            <p:nvPr/>
          </p:nvSpPr>
          <p:spPr>
            <a:xfrm>
              <a:off x="3704372" y="1728990"/>
              <a:ext cx="216024" cy="338554"/>
            </a:xfrm>
            <a:prstGeom prst="rect">
              <a:avLst/>
            </a:prstGeom>
            <a:solidFill>
              <a:schemeClr val="bg1"/>
            </a:solidFill>
          </p:spPr>
          <p:txBody>
            <a:bodyPr wrap="square" rtlCol="0">
              <a:spAutoFit/>
            </a:bodyPr>
            <a:lstStyle/>
            <a:p>
              <a:pPr algn="ctr"/>
              <a:r>
                <a:rPr kumimoji="1" lang="en-US" altLang="ja-JP" sz="1600" dirty="0"/>
                <a:t>1</a:t>
              </a:r>
              <a:endParaRPr kumimoji="1" lang="ja-JP" altLang="en-US" sz="1600" dirty="0"/>
            </a:p>
          </p:txBody>
        </p:sp>
        <p:sp>
          <p:nvSpPr>
            <p:cNvPr id="3" name="右中かっこ 2">
              <a:extLst>
                <a:ext uri="{FF2B5EF4-FFF2-40B4-BE49-F238E27FC236}">
                  <a16:creationId xmlns:a16="http://schemas.microsoft.com/office/drawing/2014/main" id="{A1FC91E3-0FDB-4BA1-A1D3-26E14BAA5BBC}"/>
                </a:ext>
              </a:extLst>
            </p:cNvPr>
            <p:cNvSpPr/>
            <p:nvPr/>
          </p:nvSpPr>
          <p:spPr>
            <a:xfrm>
              <a:off x="8049344" y="1340529"/>
              <a:ext cx="317162" cy="4336665"/>
            </a:xfrm>
            <a:prstGeom prst="righ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C7EA0040-1E31-4C49-91FE-58D7F7D7122A}"/>
                </a:ext>
              </a:extLst>
            </p:cNvPr>
            <p:cNvSpPr txBox="1"/>
            <p:nvPr/>
          </p:nvSpPr>
          <p:spPr>
            <a:xfrm>
              <a:off x="8408636" y="3202498"/>
              <a:ext cx="1368900" cy="584775"/>
            </a:xfrm>
            <a:prstGeom prst="rect">
              <a:avLst/>
            </a:prstGeom>
            <a:noFill/>
          </p:spPr>
          <p:txBody>
            <a:bodyPr wrap="square" rtlCol="0">
              <a:spAutoFit/>
            </a:bodyPr>
            <a:lstStyle/>
            <a:p>
              <a:r>
                <a:rPr kumimoji="1" lang="en-US" altLang="ja-JP" sz="1600" dirty="0"/>
                <a:t>16</a:t>
              </a:r>
              <a:r>
                <a:rPr kumimoji="1" lang="ja-JP" altLang="en-US" sz="1600" dirty="0"/>
                <a:t>分割するようなイメージ</a:t>
              </a:r>
            </a:p>
          </p:txBody>
        </p:sp>
      </p:grpSp>
      <p:sp>
        <p:nvSpPr>
          <p:cNvPr id="10" name="テキスト ボックス 9">
            <a:extLst>
              <a:ext uri="{FF2B5EF4-FFF2-40B4-BE49-F238E27FC236}">
                <a16:creationId xmlns:a16="http://schemas.microsoft.com/office/drawing/2014/main" id="{2E093F59-34BB-49B9-9439-6761FC9D4281}"/>
              </a:ext>
            </a:extLst>
          </p:cNvPr>
          <p:cNvSpPr txBox="1"/>
          <p:nvPr/>
        </p:nvSpPr>
        <p:spPr>
          <a:xfrm>
            <a:off x="467507" y="2863186"/>
            <a:ext cx="746083" cy="215444"/>
          </a:xfrm>
          <a:prstGeom prst="rect">
            <a:avLst/>
          </a:prstGeom>
          <a:noFill/>
        </p:spPr>
        <p:txBody>
          <a:bodyPr wrap="square" rtlCol="0">
            <a:spAutoFit/>
          </a:bodyPr>
          <a:lstStyle/>
          <a:p>
            <a:pPr algn="ctr"/>
            <a:r>
              <a:rPr lang="ja-JP" altLang="en-US" sz="800" b="1" dirty="0">
                <a:solidFill>
                  <a:srgbClr val="FF0000"/>
                </a:solidFill>
              </a:rPr>
              <a:t>入力電圧</a:t>
            </a:r>
            <a:endParaRPr kumimoji="1" lang="ja-JP" altLang="en-US" sz="800" b="1" dirty="0">
              <a:solidFill>
                <a:srgbClr val="FF0000"/>
              </a:solidFill>
            </a:endParaRPr>
          </a:p>
        </p:txBody>
      </p:sp>
      <p:sp>
        <p:nvSpPr>
          <p:cNvPr id="82" name="テキスト ボックス 81">
            <a:extLst>
              <a:ext uri="{FF2B5EF4-FFF2-40B4-BE49-F238E27FC236}">
                <a16:creationId xmlns:a16="http://schemas.microsoft.com/office/drawing/2014/main" id="{AD89E29C-02BB-43E9-8CB6-10CDCD4BE56E}"/>
              </a:ext>
            </a:extLst>
          </p:cNvPr>
          <p:cNvSpPr txBox="1"/>
          <p:nvPr/>
        </p:nvSpPr>
        <p:spPr>
          <a:xfrm>
            <a:off x="2356076" y="6200488"/>
            <a:ext cx="8126818" cy="584775"/>
          </a:xfrm>
          <a:prstGeom prst="rect">
            <a:avLst/>
          </a:prstGeom>
          <a:noFill/>
        </p:spPr>
        <p:txBody>
          <a:bodyPr wrap="square">
            <a:spAutoFit/>
          </a:bodyPr>
          <a:lstStyle/>
          <a:p>
            <a:r>
              <a:rPr kumimoji="1" lang="ja-JP" altLang="en-US" sz="1600" dirty="0"/>
              <a:t>分解能・・・</a:t>
            </a:r>
            <a:r>
              <a:rPr lang="ja-JP" altLang="en-US" sz="1600" dirty="0"/>
              <a:t>アナログ信号をどの程度の細かさでデジタル表現（近似）できるかを示す。</a:t>
            </a:r>
            <a:endParaRPr lang="en-US" altLang="ja-JP" sz="1600" dirty="0"/>
          </a:p>
          <a:p>
            <a:r>
              <a:rPr lang="ja-JP" altLang="en-US" sz="1600" dirty="0"/>
              <a:t>　　　　　　　分解能が高いほど，アナログ値をより正確にデジタル値に変換できる。</a:t>
            </a:r>
            <a:endParaRPr kumimoji="1" lang="ja-JP" altLang="en-US" sz="1600" dirty="0"/>
          </a:p>
        </p:txBody>
      </p:sp>
      <p:sp>
        <p:nvSpPr>
          <p:cNvPr id="22" name="右中かっこ 21">
            <a:extLst>
              <a:ext uri="{FF2B5EF4-FFF2-40B4-BE49-F238E27FC236}">
                <a16:creationId xmlns:a16="http://schemas.microsoft.com/office/drawing/2014/main" id="{FCE1418C-B51F-4C1A-9E1F-F3D9FA6F18E3}"/>
              </a:ext>
            </a:extLst>
          </p:cNvPr>
          <p:cNvSpPr/>
          <p:nvPr/>
        </p:nvSpPr>
        <p:spPr>
          <a:xfrm rot="5400000">
            <a:off x="4371650" y="3347368"/>
            <a:ext cx="311902" cy="4693849"/>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F015EE7B-472A-4E32-B947-336A43B74296}"/>
              </a:ext>
            </a:extLst>
          </p:cNvPr>
          <p:cNvSpPr txBox="1"/>
          <p:nvPr/>
        </p:nvSpPr>
        <p:spPr>
          <a:xfrm>
            <a:off x="4088873" y="5825986"/>
            <a:ext cx="5239908" cy="369332"/>
          </a:xfrm>
          <a:prstGeom prst="rect">
            <a:avLst/>
          </a:prstGeom>
          <a:noFill/>
        </p:spPr>
        <p:txBody>
          <a:bodyPr wrap="square">
            <a:spAutoFit/>
          </a:bodyPr>
          <a:lstStyle/>
          <a:p>
            <a:r>
              <a:rPr kumimoji="1" lang="ja-JP" altLang="en-US" sz="1800" dirty="0"/>
              <a:t>分解能</a:t>
            </a:r>
            <a:endParaRPr lang="ja-JP" altLang="en-US" dirty="0"/>
          </a:p>
        </p:txBody>
      </p:sp>
    </p:spTree>
    <p:extLst>
      <p:ext uri="{BB962C8B-B14F-4D97-AF65-F5344CB8AC3E}">
        <p14:creationId xmlns:p14="http://schemas.microsoft.com/office/powerpoint/2010/main" val="3024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45C23E-A2CE-492D-B00D-0C70AEB20AC7}"/>
              </a:ext>
            </a:extLst>
          </p:cNvPr>
          <p:cNvSpPr>
            <a:spLocks noGrp="1"/>
          </p:cNvSpPr>
          <p:nvPr>
            <p:ph type="title"/>
          </p:nvPr>
        </p:nvSpPr>
        <p:spPr/>
        <p:txBody>
          <a:bodyPr/>
          <a:lstStyle/>
          <a:p>
            <a:r>
              <a:rPr kumimoji="1" lang="ja-JP" altLang="en-US" dirty="0"/>
              <a:t>通信システム</a:t>
            </a:r>
          </a:p>
        </p:txBody>
      </p:sp>
      <p:sp>
        <p:nvSpPr>
          <p:cNvPr id="4" name="スライド番号プレースホルダー 3">
            <a:extLst>
              <a:ext uri="{FF2B5EF4-FFF2-40B4-BE49-F238E27FC236}">
                <a16:creationId xmlns:a16="http://schemas.microsoft.com/office/drawing/2014/main" id="{9106287D-DE39-4DF2-A163-35332CBC55F3}"/>
              </a:ext>
            </a:extLst>
          </p:cNvPr>
          <p:cNvSpPr>
            <a:spLocks noGrp="1"/>
          </p:cNvSpPr>
          <p:nvPr>
            <p:ph type="sldNum" sz="quarter" idx="12"/>
          </p:nvPr>
        </p:nvSpPr>
        <p:spPr/>
        <p:txBody>
          <a:bodyPr/>
          <a:lstStyle/>
          <a:p>
            <a:pPr>
              <a:defRPr/>
            </a:pPr>
            <a:fld id="{A8A9A64E-0D62-4F09-88B5-57DCC1A9F195}" type="slidenum">
              <a:rPr lang="ja-JP" altLang="en-US" smtClean="0">
                <a:solidFill>
                  <a:prstClr val="white"/>
                </a:solidFill>
              </a:rPr>
              <a:pPr>
                <a:defRPr/>
              </a:pPr>
              <a:t>7</a:t>
            </a:fld>
            <a:endParaRPr lang="ja-JP" altLang="en-US" dirty="0">
              <a:solidFill>
                <a:prstClr val="white"/>
              </a:solidFill>
            </a:endParaRPr>
          </a:p>
        </p:txBody>
      </p:sp>
      <p:sp>
        <p:nvSpPr>
          <p:cNvPr id="7" name="テキスト ボックス 6">
            <a:extLst>
              <a:ext uri="{FF2B5EF4-FFF2-40B4-BE49-F238E27FC236}">
                <a16:creationId xmlns:a16="http://schemas.microsoft.com/office/drawing/2014/main" id="{9F723B37-78D4-485E-9CFC-57BF4FDD252C}"/>
              </a:ext>
            </a:extLst>
          </p:cNvPr>
          <p:cNvSpPr txBox="1"/>
          <p:nvPr/>
        </p:nvSpPr>
        <p:spPr>
          <a:xfrm>
            <a:off x="200472" y="885137"/>
            <a:ext cx="9505056" cy="830997"/>
          </a:xfrm>
          <a:prstGeom prst="rect">
            <a:avLst/>
          </a:prstGeom>
          <a:noFill/>
        </p:spPr>
        <p:txBody>
          <a:bodyPr wrap="square" rtlCol="0">
            <a:spAutoFit/>
          </a:bodyPr>
          <a:lstStyle/>
          <a:p>
            <a:r>
              <a:rPr kumimoji="1" lang="ja-JP" altLang="en-US" sz="1600" b="1" u="sng" dirty="0"/>
              <a:t>シリアル通信</a:t>
            </a:r>
            <a:endParaRPr kumimoji="1" lang="en-US" altLang="ja-JP" sz="1600" b="1" u="sng" dirty="0"/>
          </a:p>
          <a:p>
            <a:r>
              <a:rPr kumimoji="1" lang="ja-JP" altLang="en-US" sz="1600" dirty="0"/>
              <a:t>下図のように一本のデータ信号線を使ってデータを</a:t>
            </a:r>
            <a:r>
              <a:rPr kumimoji="1" lang="en-US" altLang="ja-JP" sz="1600" dirty="0"/>
              <a:t>1bit</a:t>
            </a:r>
            <a:r>
              <a:rPr kumimoji="1" lang="ja-JP" altLang="en-US" sz="1600" dirty="0"/>
              <a:t>ずつ順番に通信する方式。</a:t>
            </a:r>
            <a:endParaRPr kumimoji="1" lang="en-US" altLang="ja-JP" sz="1600" dirty="0"/>
          </a:p>
          <a:p>
            <a:r>
              <a:rPr kumimoji="1" lang="ja-JP" altLang="en-US" sz="1600" dirty="0"/>
              <a:t>「シリアル」とは「連続」や「一列」という意味。</a:t>
            </a:r>
          </a:p>
        </p:txBody>
      </p:sp>
      <p:grpSp>
        <p:nvGrpSpPr>
          <p:cNvPr id="17" name="グループ化 16">
            <a:extLst>
              <a:ext uri="{FF2B5EF4-FFF2-40B4-BE49-F238E27FC236}">
                <a16:creationId xmlns:a16="http://schemas.microsoft.com/office/drawing/2014/main" id="{B827FE13-46BE-4415-97CB-83BA4CFD8272}"/>
              </a:ext>
            </a:extLst>
          </p:cNvPr>
          <p:cNvGrpSpPr/>
          <p:nvPr/>
        </p:nvGrpSpPr>
        <p:grpSpPr>
          <a:xfrm>
            <a:off x="262474" y="1844824"/>
            <a:ext cx="3772419" cy="1312694"/>
            <a:chOff x="465500" y="1684258"/>
            <a:chExt cx="3772419" cy="1312694"/>
          </a:xfrm>
        </p:grpSpPr>
        <p:sp>
          <p:nvSpPr>
            <p:cNvPr id="5" name="テキスト ボックス 4">
              <a:extLst>
                <a:ext uri="{FF2B5EF4-FFF2-40B4-BE49-F238E27FC236}">
                  <a16:creationId xmlns:a16="http://schemas.microsoft.com/office/drawing/2014/main" id="{5B0B44F0-732F-4B81-846E-7A6C241F9EFE}"/>
                </a:ext>
              </a:extLst>
            </p:cNvPr>
            <p:cNvSpPr txBox="1"/>
            <p:nvPr/>
          </p:nvSpPr>
          <p:spPr>
            <a:xfrm>
              <a:off x="465500" y="1929363"/>
              <a:ext cx="1332146" cy="523220"/>
            </a:xfrm>
            <a:prstGeom prst="rect">
              <a:avLst/>
            </a:prstGeom>
            <a:noFill/>
          </p:spPr>
          <p:txBody>
            <a:bodyPr wrap="square" rtlCol="0">
              <a:spAutoFit/>
            </a:bodyPr>
            <a:lstStyle/>
            <a:p>
              <a:pPr algn="ctr"/>
              <a:r>
                <a:rPr kumimoji="1" lang="ja-JP" altLang="en-US" sz="1400" dirty="0"/>
                <a:t>マスター</a:t>
              </a:r>
              <a:endParaRPr kumimoji="1" lang="en-US" altLang="ja-JP" sz="1400" dirty="0"/>
            </a:p>
            <a:p>
              <a:pPr algn="ctr"/>
              <a:r>
                <a:rPr kumimoji="1" lang="ja-JP" altLang="en-US" sz="1400" dirty="0"/>
                <a:t>（制御する側）</a:t>
              </a:r>
            </a:p>
          </p:txBody>
        </p:sp>
        <p:sp>
          <p:nvSpPr>
            <p:cNvPr id="6" name="テキスト ボックス 5">
              <a:extLst>
                <a:ext uri="{FF2B5EF4-FFF2-40B4-BE49-F238E27FC236}">
                  <a16:creationId xmlns:a16="http://schemas.microsoft.com/office/drawing/2014/main" id="{2D506D79-29BE-46C0-AD90-813DBA02B174}"/>
                </a:ext>
              </a:extLst>
            </p:cNvPr>
            <p:cNvSpPr txBox="1"/>
            <p:nvPr/>
          </p:nvSpPr>
          <p:spPr>
            <a:xfrm>
              <a:off x="2725751" y="1920869"/>
              <a:ext cx="1512168" cy="523220"/>
            </a:xfrm>
            <a:prstGeom prst="rect">
              <a:avLst/>
            </a:prstGeom>
            <a:noFill/>
          </p:spPr>
          <p:txBody>
            <a:bodyPr wrap="square" rtlCol="0">
              <a:spAutoFit/>
            </a:bodyPr>
            <a:lstStyle/>
            <a:p>
              <a:pPr algn="ctr"/>
              <a:r>
                <a:rPr lang="ja-JP" altLang="en-US" sz="1400" dirty="0"/>
                <a:t>スレーブ</a:t>
              </a:r>
              <a:endParaRPr kumimoji="1" lang="en-US" altLang="ja-JP" sz="1400" dirty="0"/>
            </a:p>
            <a:p>
              <a:pPr algn="ctr"/>
              <a:r>
                <a:rPr kumimoji="1" lang="ja-JP" altLang="en-US" sz="1400" dirty="0"/>
                <a:t>（制御される側）</a:t>
              </a:r>
            </a:p>
          </p:txBody>
        </p:sp>
        <p:sp>
          <p:nvSpPr>
            <p:cNvPr id="8" name="正方形/長方形 7">
              <a:extLst>
                <a:ext uri="{FF2B5EF4-FFF2-40B4-BE49-F238E27FC236}">
                  <a16:creationId xmlns:a16="http://schemas.microsoft.com/office/drawing/2014/main" id="{AE718780-20A7-44E7-B077-6632B20F0DEC}"/>
                </a:ext>
              </a:extLst>
            </p:cNvPr>
            <p:cNvSpPr/>
            <p:nvPr/>
          </p:nvSpPr>
          <p:spPr>
            <a:xfrm>
              <a:off x="560512" y="1700808"/>
              <a:ext cx="1152128"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1B5849A-4AE9-4263-BB7C-865EE86ECB1B}"/>
                </a:ext>
              </a:extLst>
            </p:cNvPr>
            <p:cNvSpPr/>
            <p:nvPr/>
          </p:nvSpPr>
          <p:spPr>
            <a:xfrm>
              <a:off x="2874766" y="1684258"/>
              <a:ext cx="1214138" cy="129614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42808C7-01C8-4495-B860-06C853AC6925}"/>
                </a:ext>
              </a:extLst>
            </p:cNvPr>
            <p:cNvCxnSpPr>
              <a:cxnSpLocks/>
              <a:stCxn id="8" idx="3"/>
              <a:endCxn id="9" idx="1"/>
            </p:cNvCxnSpPr>
            <p:nvPr/>
          </p:nvCxnSpPr>
          <p:spPr>
            <a:xfrm flipV="1">
              <a:off x="1712640" y="2332330"/>
              <a:ext cx="1162126" cy="1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0E92C1F-9C08-4A22-B305-177C457CD9E0}"/>
                </a:ext>
              </a:extLst>
            </p:cNvPr>
            <p:cNvSpPr txBox="1"/>
            <p:nvPr/>
          </p:nvSpPr>
          <p:spPr>
            <a:xfrm>
              <a:off x="1686634" y="2391851"/>
              <a:ext cx="1214138" cy="307777"/>
            </a:xfrm>
            <a:prstGeom prst="rect">
              <a:avLst/>
            </a:prstGeom>
            <a:noFill/>
          </p:spPr>
          <p:txBody>
            <a:bodyPr wrap="square" rtlCol="0">
              <a:spAutoFit/>
            </a:bodyPr>
            <a:lstStyle/>
            <a:p>
              <a:r>
                <a:rPr kumimoji="1" lang="ja-JP" altLang="en-US" sz="1400" dirty="0"/>
                <a:t>データ信号線</a:t>
              </a:r>
              <a:endParaRPr kumimoji="1" lang="ja-JP" altLang="en-US" dirty="0"/>
            </a:p>
          </p:txBody>
        </p:sp>
        <p:cxnSp>
          <p:nvCxnSpPr>
            <p:cNvPr id="15" name="直線矢印コネクタ 14">
              <a:extLst>
                <a:ext uri="{FF2B5EF4-FFF2-40B4-BE49-F238E27FC236}">
                  <a16:creationId xmlns:a16="http://schemas.microsoft.com/office/drawing/2014/main" id="{AF34040F-54DF-41FF-9CBC-95BA09769AEF}"/>
                </a:ext>
              </a:extLst>
            </p:cNvPr>
            <p:cNvCxnSpPr>
              <a:stCxn id="5" idx="3"/>
              <a:endCxn id="6" idx="1"/>
            </p:cNvCxnSpPr>
            <p:nvPr/>
          </p:nvCxnSpPr>
          <p:spPr>
            <a:xfrm flipV="1">
              <a:off x="1797646" y="2182479"/>
              <a:ext cx="928105" cy="849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D08857C-D1F5-4D2C-B12B-50905ECDEFCD}"/>
                </a:ext>
              </a:extLst>
            </p:cNvPr>
            <p:cNvSpPr txBox="1"/>
            <p:nvPr/>
          </p:nvSpPr>
          <p:spPr>
            <a:xfrm>
              <a:off x="1651607" y="1857077"/>
              <a:ext cx="1214138" cy="307777"/>
            </a:xfrm>
            <a:prstGeom prst="rect">
              <a:avLst/>
            </a:prstGeom>
            <a:noFill/>
          </p:spPr>
          <p:txBody>
            <a:bodyPr wrap="square" rtlCol="0">
              <a:spAutoFit/>
            </a:bodyPr>
            <a:lstStyle/>
            <a:p>
              <a:pPr algn="ctr"/>
              <a:r>
                <a:rPr kumimoji="1" lang="en-US" altLang="ja-JP" sz="1400" dirty="0"/>
                <a:t>1010</a:t>
              </a:r>
              <a:endParaRPr kumimoji="1" lang="ja-JP" altLang="en-US" sz="1400" dirty="0"/>
            </a:p>
          </p:txBody>
        </p:sp>
      </p:grpSp>
      <p:sp>
        <p:nvSpPr>
          <p:cNvPr id="20" name="テキスト ボックス 19">
            <a:extLst>
              <a:ext uri="{FF2B5EF4-FFF2-40B4-BE49-F238E27FC236}">
                <a16:creationId xmlns:a16="http://schemas.microsoft.com/office/drawing/2014/main" id="{B084AAF2-F3C0-4CFB-B58B-147B4EE6012F}"/>
              </a:ext>
            </a:extLst>
          </p:cNvPr>
          <p:cNvSpPr txBox="1"/>
          <p:nvPr/>
        </p:nvSpPr>
        <p:spPr>
          <a:xfrm>
            <a:off x="258983" y="3611660"/>
            <a:ext cx="9505056" cy="830997"/>
          </a:xfrm>
          <a:prstGeom prst="rect">
            <a:avLst/>
          </a:prstGeom>
          <a:noFill/>
        </p:spPr>
        <p:txBody>
          <a:bodyPr wrap="square" rtlCol="0">
            <a:spAutoFit/>
          </a:bodyPr>
          <a:lstStyle/>
          <a:p>
            <a:r>
              <a:rPr lang="ja-JP" altLang="en-US" sz="1600" b="1" u="sng" dirty="0"/>
              <a:t>パラレル</a:t>
            </a:r>
            <a:r>
              <a:rPr kumimoji="1" lang="ja-JP" altLang="en-US" sz="1600" b="1" u="sng" dirty="0"/>
              <a:t>通信</a:t>
            </a:r>
            <a:endParaRPr kumimoji="1" lang="en-US" altLang="ja-JP" sz="1600" b="1" u="sng" dirty="0"/>
          </a:p>
          <a:p>
            <a:r>
              <a:rPr kumimoji="1" lang="ja-JP" altLang="en-US" sz="1600" dirty="0"/>
              <a:t>下図のように複数のデータ信号線を使って何</a:t>
            </a:r>
            <a:r>
              <a:rPr kumimoji="1" lang="en-US" altLang="ja-JP" sz="1600" dirty="0"/>
              <a:t>bit</a:t>
            </a:r>
            <a:r>
              <a:rPr kumimoji="1" lang="ja-JP" altLang="en-US" sz="1600" dirty="0"/>
              <a:t>かのデータを一度に通信する方式。</a:t>
            </a:r>
            <a:endParaRPr kumimoji="1" lang="en-US" altLang="ja-JP" sz="1600" dirty="0"/>
          </a:p>
          <a:p>
            <a:r>
              <a:rPr kumimoji="1" lang="ja-JP" altLang="en-US" sz="1600" dirty="0"/>
              <a:t>「パラレル」とは「並列」や</a:t>
            </a:r>
            <a:r>
              <a:rPr lang="ja-JP" altLang="en-US" sz="1600" dirty="0"/>
              <a:t>「平行」という意味。</a:t>
            </a:r>
            <a:endParaRPr kumimoji="1" lang="en-US" altLang="ja-JP" sz="1600" dirty="0"/>
          </a:p>
        </p:txBody>
      </p:sp>
      <p:sp>
        <p:nvSpPr>
          <p:cNvPr id="39" name="テキスト ボックス 38">
            <a:extLst>
              <a:ext uri="{FF2B5EF4-FFF2-40B4-BE49-F238E27FC236}">
                <a16:creationId xmlns:a16="http://schemas.microsoft.com/office/drawing/2014/main" id="{EB5354F3-5B6B-4369-AC0C-D7A9F56A477C}"/>
              </a:ext>
            </a:extLst>
          </p:cNvPr>
          <p:cNvSpPr txBox="1"/>
          <p:nvPr/>
        </p:nvSpPr>
        <p:spPr>
          <a:xfrm>
            <a:off x="4188795" y="4441970"/>
            <a:ext cx="5527472" cy="2062103"/>
          </a:xfrm>
          <a:prstGeom prst="rect">
            <a:avLst/>
          </a:prstGeom>
          <a:noFill/>
        </p:spPr>
        <p:txBody>
          <a:bodyPr wrap="square" rtlCol="0">
            <a:spAutoFit/>
          </a:bodyPr>
          <a:lstStyle/>
          <a:p>
            <a:r>
              <a:rPr lang="ja-JP" altLang="en-US" sz="1600" dirty="0"/>
              <a:t>＜メリット＞</a:t>
            </a:r>
            <a:endParaRPr lang="en-US" altLang="ja-JP" sz="1600" dirty="0"/>
          </a:p>
          <a:p>
            <a:r>
              <a:rPr lang="ja-JP" altLang="en-US" sz="1600" dirty="0"/>
              <a:t>・ 一度に多くのデータを送れる。</a:t>
            </a:r>
            <a:endParaRPr lang="en-US" altLang="ja-JP" sz="1600" dirty="0"/>
          </a:p>
          <a:p>
            <a:r>
              <a:rPr lang="ja-JP" altLang="en-US" sz="1600" dirty="0"/>
              <a:t>・ 通信速度がシリアル通信より速い。</a:t>
            </a:r>
            <a:endParaRPr lang="en-US" altLang="ja-JP" sz="1600" dirty="0"/>
          </a:p>
          <a:p>
            <a:endParaRPr lang="en-US" altLang="ja-JP" sz="1600" dirty="0"/>
          </a:p>
          <a:p>
            <a:r>
              <a:rPr lang="ja-JP" altLang="en-US" sz="1600" dirty="0"/>
              <a:t>＜デメリット＞</a:t>
            </a:r>
            <a:br>
              <a:rPr lang="ja-JP" altLang="en-US" sz="1600" dirty="0"/>
            </a:br>
            <a:r>
              <a:rPr lang="ja-JP" altLang="en-US" sz="1600" dirty="0"/>
              <a:t>・ マイコンの</a:t>
            </a:r>
            <a:r>
              <a:rPr lang="en-US" altLang="ja-JP" sz="1600" dirty="0"/>
              <a:t>I/O</a:t>
            </a:r>
            <a:r>
              <a:rPr lang="ja-JP" altLang="en-US" sz="1600" dirty="0"/>
              <a:t>ポートは使える本数に制限があるため組み込みソフトウェアではあまり使われない。</a:t>
            </a:r>
            <a:endParaRPr lang="en-US" altLang="ja-JP" sz="1600" dirty="0"/>
          </a:p>
          <a:p>
            <a:r>
              <a:rPr lang="ja-JP" altLang="en-US" sz="1600" dirty="0"/>
              <a:t>・ 配線が複雑になる。（高コストになる）</a:t>
            </a:r>
            <a:endParaRPr lang="en-US" altLang="ja-JP" sz="1600" dirty="0"/>
          </a:p>
        </p:txBody>
      </p:sp>
      <p:sp>
        <p:nvSpPr>
          <p:cNvPr id="40" name="テキスト ボックス 39">
            <a:extLst>
              <a:ext uri="{FF2B5EF4-FFF2-40B4-BE49-F238E27FC236}">
                <a16:creationId xmlns:a16="http://schemas.microsoft.com/office/drawing/2014/main" id="{0EC59C1B-880A-4400-8898-CE95609AB4E5}"/>
              </a:ext>
            </a:extLst>
          </p:cNvPr>
          <p:cNvSpPr txBox="1"/>
          <p:nvPr/>
        </p:nvSpPr>
        <p:spPr>
          <a:xfrm>
            <a:off x="4103608" y="1700122"/>
            <a:ext cx="5527472" cy="1569660"/>
          </a:xfrm>
          <a:prstGeom prst="rect">
            <a:avLst/>
          </a:prstGeom>
          <a:noFill/>
        </p:spPr>
        <p:txBody>
          <a:bodyPr wrap="square" rtlCol="0">
            <a:spAutoFit/>
          </a:bodyPr>
          <a:lstStyle/>
          <a:p>
            <a:r>
              <a:rPr lang="ja-JP" altLang="en-US" sz="1600" dirty="0"/>
              <a:t>＜メリット＞</a:t>
            </a:r>
            <a:endParaRPr lang="en-US" altLang="ja-JP" sz="1600" dirty="0"/>
          </a:p>
          <a:p>
            <a:r>
              <a:rPr lang="ja-JP" altLang="en-US" sz="1600" dirty="0"/>
              <a:t>・ 配線が簡単。</a:t>
            </a:r>
            <a:endParaRPr lang="en-US" altLang="ja-JP" sz="1600" dirty="0"/>
          </a:p>
          <a:p>
            <a:r>
              <a:rPr lang="ja-JP" altLang="en-US" sz="1600" dirty="0"/>
              <a:t>・ クロック（タイミング）ずれが発生しにくく，ノイズに強い。</a:t>
            </a:r>
            <a:endParaRPr lang="en-US" altLang="ja-JP" sz="1600" dirty="0"/>
          </a:p>
          <a:p>
            <a:endParaRPr lang="en-US" altLang="ja-JP" sz="1600" dirty="0"/>
          </a:p>
          <a:p>
            <a:r>
              <a:rPr lang="ja-JP" altLang="en-US" sz="1600" dirty="0"/>
              <a:t>＜デメリット＞</a:t>
            </a:r>
            <a:br>
              <a:rPr lang="ja-JP" altLang="en-US" sz="1600" dirty="0"/>
            </a:br>
            <a:r>
              <a:rPr lang="ja-JP" altLang="en-US" sz="1600" dirty="0"/>
              <a:t>・ 通信速度がパラレル通信よりも遅い。</a:t>
            </a:r>
            <a:endParaRPr lang="en-US" altLang="ja-JP" sz="1600" dirty="0"/>
          </a:p>
        </p:txBody>
      </p:sp>
      <p:grpSp>
        <p:nvGrpSpPr>
          <p:cNvPr id="3" name="グループ化 2">
            <a:extLst>
              <a:ext uri="{FF2B5EF4-FFF2-40B4-BE49-F238E27FC236}">
                <a16:creationId xmlns:a16="http://schemas.microsoft.com/office/drawing/2014/main" id="{D5DFD141-B1C1-950D-1436-6E73549B820A}"/>
              </a:ext>
            </a:extLst>
          </p:cNvPr>
          <p:cNvGrpSpPr/>
          <p:nvPr/>
        </p:nvGrpSpPr>
        <p:grpSpPr>
          <a:xfrm>
            <a:off x="256622" y="4605718"/>
            <a:ext cx="3772419" cy="1623407"/>
            <a:chOff x="256622" y="4259483"/>
            <a:chExt cx="3772419" cy="1623407"/>
          </a:xfrm>
        </p:grpSpPr>
        <p:grpSp>
          <p:nvGrpSpPr>
            <p:cNvPr id="21" name="グループ化 20">
              <a:extLst>
                <a:ext uri="{FF2B5EF4-FFF2-40B4-BE49-F238E27FC236}">
                  <a16:creationId xmlns:a16="http://schemas.microsoft.com/office/drawing/2014/main" id="{C0BB0B2B-C42B-42C2-AD66-33DD5F59A49E}"/>
                </a:ext>
              </a:extLst>
            </p:cNvPr>
            <p:cNvGrpSpPr/>
            <p:nvPr/>
          </p:nvGrpSpPr>
          <p:grpSpPr>
            <a:xfrm>
              <a:off x="256622" y="4259483"/>
              <a:ext cx="3772419" cy="1623407"/>
              <a:chOff x="465500" y="1576556"/>
              <a:chExt cx="3772419" cy="1623407"/>
            </a:xfrm>
          </p:grpSpPr>
          <p:sp>
            <p:nvSpPr>
              <p:cNvPr id="22" name="テキスト ボックス 21">
                <a:extLst>
                  <a:ext uri="{FF2B5EF4-FFF2-40B4-BE49-F238E27FC236}">
                    <a16:creationId xmlns:a16="http://schemas.microsoft.com/office/drawing/2014/main" id="{19D6635D-1B56-41BE-BFC6-FAB07370F254}"/>
                  </a:ext>
                </a:extLst>
              </p:cNvPr>
              <p:cNvSpPr txBox="1"/>
              <p:nvPr/>
            </p:nvSpPr>
            <p:spPr>
              <a:xfrm>
                <a:off x="465500" y="1929363"/>
                <a:ext cx="1332146" cy="523220"/>
              </a:xfrm>
              <a:prstGeom prst="rect">
                <a:avLst/>
              </a:prstGeom>
              <a:noFill/>
            </p:spPr>
            <p:txBody>
              <a:bodyPr wrap="square" rtlCol="0">
                <a:spAutoFit/>
              </a:bodyPr>
              <a:lstStyle/>
              <a:p>
                <a:pPr algn="ctr"/>
                <a:r>
                  <a:rPr kumimoji="1" lang="ja-JP" altLang="en-US" sz="1400" dirty="0"/>
                  <a:t>マスター</a:t>
                </a:r>
                <a:endParaRPr kumimoji="1" lang="en-US" altLang="ja-JP" sz="1400" dirty="0"/>
              </a:p>
              <a:p>
                <a:pPr algn="ctr"/>
                <a:r>
                  <a:rPr kumimoji="1" lang="ja-JP" altLang="en-US" sz="1400" dirty="0"/>
                  <a:t>（制御する側）</a:t>
                </a:r>
              </a:p>
            </p:txBody>
          </p:sp>
          <p:sp>
            <p:nvSpPr>
              <p:cNvPr id="23" name="テキスト ボックス 22">
                <a:extLst>
                  <a:ext uri="{FF2B5EF4-FFF2-40B4-BE49-F238E27FC236}">
                    <a16:creationId xmlns:a16="http://schemas.microsoft.com/office/drawing/2014/main" id="{C5B95399-15E8-4BFA-BCE4-574C18BC3AFD}"/>
                  </a:ext>
                </a:extLst>
              </p:cNvPr>
              <p:cNvSpPr txBox="1"/>
              <p:nvPr/>
            </p:nvSpPr>
            <p:spPr>
              <a:xfrm>
                <a:off x="2725751" y="1920869"/>
                <a:ext cx="1512168" cy="523220"/>
              </a:xfrm>
              <a:prstGeom prst="rect">
                <a:avLst/>
              </a:prstGeom>
              <a:noFill/>
            </p:spPr>
            <p:txBody>
              <a:bodyPr wrap="square" rtlCol="0">
                <a:spAutoFit/>
              </a:bodyPr>
              <a:lstStyle/>
              <a:p>
                <a:pPr algn="ctr"/>
                <a:r>
                  <a:rPr lang="ja-JP" altLang="en-US" sz="1400" dirty="0"/>
                  <a:t>スレーブ</a:t>
                </a:r>
                <a:endParaRPr kumimoji="1" lang="en-US" altLang="ja-JP" sz="1400" dirty="0"/>
              </a:p>
              <a:p>
                <a:pPr algn="ctr"/>
                <a:r>
                  <a:rPr kumimoji="1" lang="ja-JP" altLang="en-US" sz="1400" dirty="0"/>
                  <a:t>（制御される側）</a:t>
                </a:r>
              </a:p>
            </p:txBody>
          </p:sp>
          <p:sp>
            <p:nvSpPr>
              <p:cNvPr id="24" name="正方形/長方形 23">
                <a:extLst>
                  <a:ext uri="{FF2B5EF4-FFF2-40B4-BE49-F238E27FC236}">
                    <a16:creationId xmlns:a16="http://schemas.microsoft.com/office/drawing/2014/main" id="{7E5C06D6-9E85-449A-9FA6-A272EA4708C4}"/>
                  </a:ext>
                </a:extLst>
              </p:cNvPr>
              <p:cNvSpPr/>
              <p:nvPr/>
            </p:nvSpPr>
            <p:spPr>
              <a:xfrm>
                <a:off x="560512" y="1700808"/>
                <a:ext cx="1152128"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AB40395-8A2C-4495-893E-2911B772617E}"/>
                  </a:ext>
                </a:extLst>
              </p:cNvPr>
              <p:cNvSpPr/>
              <p:nvPr/>
            </p:nvSpPr>
            <p:spPr>
              <a:xfrm>
                <a:off x="2874766" y="1684258"/>
                <a:ext cx="1214138" cy="129614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04D70D7B-5664-42A9-B8C3-73569877EF75}"/>
                  </a:ext>
                </a:extLst>
              </p:cNvPr>
              <p:cNvCxnSpPr>
                <a:cxnSpLocks/>
              </p:cNvCxnSpPr>
              <p:nvPr/>
            </p:nvCxnSpPr>
            <p:spPr>
              <a:xfrm flipV="1">
                <a:off x="1712640" y="1859728"/>
                <a:ext cx="1162126" cy="1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4DD809C-114D-4ECC-96AD-D7CF227018CE}"/>
                  </a:ext>
                </a:extLst>
              </p:cNvPr>
              <p:cNvSpPr txBox="1"/>
              <p:nvPr/>
            </p:nvSpPr>
            <p:spPr>
              <a:xfrm>
                <a:off x="1701890" y="2892186"/>
                <a:ext cx="1214138" cy="307777"/>
              </a:xfrm>
              <a:prstGeom prst="rect">
                <a:avLst/>
              </a:prstGeom>
              <a:noFill/>
            </p:spPr>
            <p:txBody>
              <a:bodyPr wrap="square" rtlCol="0">
                <a:spAutoFit/>
              </a:bodyPr>
              <a:lstStyle/>
              <a:p>
                <a:r>
                  <a:rPr kumimoji="1" lang="ja-JP" altLang="en-US" sz="1400" dirty="0"/>
                  <a:t>データ信号線</a:t>
                </a:r>
                <a:endParaRPr kumimoji="1" lang="ja-JP" altLang="en-US" dirty="0"/>
              </a:p>
            </p:txBody>
          </p:sp>
          <p:sp>
            <p:nvSpPr>
              <p:cNvPr id="29" name="テキスト ボックス 28">
                <a:extLst>
                  <a:ext uri="{FF2B5EF4-FFF2-40B4-BE49-F238E27FC236}">
                    <a16:creationId xmlns:a16="http://schemas.microsoft.com/office/drawing/2014/main" id="{F5843EA8-7193-41A2-B323-CFF609F949FB}"/>
                  </a:ext>
                </a:extLst>
              </p:cNvPr>
              <p:cNvSpPr txBox="1"/>
              <p:nvPr/>
            </p:nvSpPr>
            <p:spPr>
              <a:xfrm>
                <a:off x="1709255" y="1576556"/>
                <a:ext cx="304800" cy="307777"/>
              </a:xfrm>
              <a:prstGeom prst="rect">
                <a:avLst/>
              </a:prstGeom>
              <a:noFill/>
            </p:spPr>
            <p:txBody>
              <a:bodyPr wrap="square" rtlCol="0">
                <a:spAutoFit/>
              </a:bodyPr>
              <a:lstStyle/>
              <a:p>
                <a:pPr algn="ctr"/>
                <a:r>
                  <a:rPr kumimoji="1" lang="en-US" altLang="ja-JP" sz="1400" dirty="0"/>
                  <a:t>1</a:t>
                </a:r>
                <a:endParaRPr kumimoji="1" lang="ja-JP" altLang="en-US" sz="1400" dirty="0"/>
              </a:p>
            </p:txBody>
          </p:sp>
        </p:grpSp>
        <p:cxnSp>
          <p:nvCxnSpPr>
            <p:cNvPr id="30" name="直線コネクタ 29">
              <a:extLst>
                <a:ext uri="{FF2B5EF4-FFF2-40B4-BE49-F238E27FC236}">
                  <a16:creationId xmlns:a16="http://schemas.microsoft.com/office/drawing/2014/main" id="{377DF026-B6F4-4567-BDDB-85ED541BAE33}"/>
                </a:ext>
              </a:extLst>
            </p:cNvPr>
            <p:cNvCxnSpPr>
              <a:cxnSpLocks/>
            </p:cNvCxnSpPr>
            <p:nvPr/>
          </p:nvCxnSpPr>
          <p:spPr>
            <a:xfrm flipV="1">
              <a:off x="1503762" y="4863993"/>
              <a:ext cx="1162126" cy="1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9EF5910-35E9-4B6C-8912-185AE395D59B}"/>
                </a:ext>
              </a:extLst>
            </p:cNvPr>
            <p:cNvCxnSpPr>
              <a:cxnSpLocks/>
            </p:cNvCxnSpPr>
            <p:nvPr/>
          </p:nvCxnSpPr>
          <p:spPr>
            <a:xfrm flipV="1">
              <a:off x="1488986" y="5179102"/>
              <a:ext cx="1162126" cy="1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B6BD0AB-BD79-4B79-A127-6ECFBC388230}"/>
                </a:ext>
              </a:extLst>
            </p:cNvPr>
            <p:cNvCxnSpPr>
              <a:cxnSpLocks/>
            </p:cNvCxnSpPr>
            <p:nvPr/>
          </p:nvCxnSpPr>
          <p:spPr>
            <a:xfrm flipV="1">
              <a:off x="1518538" y="5499063"/>
              <a:ext cx="1162126" cy="1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D825E79C-A5E6-45F0-BED7-523DC0887CA1}"/>
                </a:ext>
              </a:extLst>
            </p:cNvPr>
            <p:cNvSpPr/>
            <p:nvPr/>
          </p:nvSpPr>
          <p:spPr>
            <a:xfrm>
              <a:off x="1984013" y="4410015"/>
              <a:ext cx="216400" cy="1173283"/>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AF46239C-21A5-487F-B0A8-71AD0150310A}"/>
                </a:ext>
              </a:extLst>
            </p:cNvPr>
            <p:cNvSpPr txBox="1"/>
            <p:nvPr/>
          </p:nvSpPr>
          <p:spPr>
            <a:xfrm>
              <a:off x="1518538" y="4580786"/>
              <a:ext cx="304800" cy="307777"/>
            </a:xfrm>
            <a:prstGeom prst="rect">
              <a:avLst/>
            </a:prstGeom>
            <a:noFill/>
          </p:spPr>
          <p:txBody>
            <a:bodyPr wrap="square" rtlCol="0">
              <a:spAutoFit/>
            </a:bodyPr>
            <a:lstStyle/>
            <a:p>
              <a:pPr algn="ctr"/>
              <a:r>
                <a:rPr lang="en-US" altLang="ja-JP" sz="1400" dirty="0"/>
                <a:t>0</a:t>
              </a:r>
              <a:endParaRPr kumimoji="1" lang="ja-JP" altLang="en-US" sz="1400" dirty="0"/>
            </a:p>
          </p:txBody>
        </p:sp>
        <p:sp>
          <p:nvSpPr>
            <p:cNvPr id="35" name="テキスト ボックス 34">
              <a:extLst>
                <a:ext uri="{FF2B5EF4-FFF2-40B4-BE49-F238E27FC236}">
                  <a16:creationId xmlns:a16="http://schemas.microsoft.com/office/drawing/2014/main" id="{CA8A180B-20DF-4CD7-B64E-56030AEF3056}"/>
                </a:ext>
              </a:extLst>
            </p:cNvPr>
            <p:cNvSpPr txBox="1"/>
            <p:nvPr/>
          </p:nvSpPr>
          <p:spPr>
            <a:xfrm>
              <a:off x="1544103" y="4896725"/>
              <a:ext cx="259913" cy="307777"/>
            </a:xfrm>
            <a:prstGeom prst="rect">
              <a:avLst/>
            </a:prstGeom>
            <a:noFill/>
          </p:spPr>
          <p:txBody>
            <a:bodyPr wrap="square" rtlCol="0">
              <a:spAutoFit/>
            </a:bodyPr>
            <a:lstStyle/>
            <a:p>
              <a:pPr algn="ctr"/>
              <a:r>
                <a:rPr kumimoji="1" lang="en-US" altLang="ja-JP" sz="1400" dirty="0"/>
                <a:t>1</a:t>
              </a:r>
              <a:endParaRPr kumimoji="1" lang="ja-JP" altLang="en-US" sz="1400" dirty="0"/>
            </a:p>
          </p:txBody>
        </p:sp>
        <p:sp>
          <p:nvSpPr>
            <p:cNvPr id="36" name="テキスト ボックス 35">
              <a:extLst>
                <a:ext uri="{FF2B5EF4-FFF2-40B4-BE49-F238E27FC236}">
                  <a16:creationId xmlns:a16="http://schemas.microsoft.com/office/drawing/2014/main" id="{60BD8410-141D-4EAD-B210-C1A716BEDB4B}"/>
                </a:ext>
              </a:extLst>
            </p:cNvPr>
            <p:cNvSpPr txBox="1"/>
            <p:nvPr/>
          </p:nvSpPr>
          <p:spPr>
            <a:xfrm>
              <a:off x="1544103" y="5233324"/>
              <a:ext cx="259913" cy="307777"/>
            </a:xfrm>
            <a:prstGeom prst="rect">
              <a:avLst/>
            </a:prstGeom>
            <a:noFill/>
          </p:spPr>
          <p:txBody>
            <a:bodyPr wrap="square" rtlCol="0">
              <a:spAutoFit/>
            </a:bodyPr>
            <a:lstStyle/>
            <a:p>
              <a:pPr algn="ctr"/>
              <a:r>
                <a:rPr lang="en-US" altLang="ja-JP" sz="1400" dirty="0"/>
                <a:t>0</a:t>
              </a:r>
              <a:endParaRPr kumimoji="1" lang="ja-JP" altLang="en-US" sz="1400" dirty="0"/>
            </a:p>
          </p:txBody>
        </p:sp>
        <p:cxnSp>
          <p:nvCxnSpPr>
            <p:cNvPr id="37" name="直線矢印コネクタ 36">
              <a:extLst>
                <a:ext uri="{FF2B5EF4-FFF2-40B4-BE49-F238E27FC236}">
                  <a16:creationId xmlns:a16="http://schemas.microsoft.com/office/drawing/2014/main" id="{84E31BF9-5060-4B6F-97F4-385AD93612DE}"/>
                </a:ext>
              </a:extLst>
            </p:cNvPr>
            <p:cNvCxnSpPr>
              <a:cxnSpLocks/>
            </p:cNvCxnSpPr>
            <p:nvPr/>
          </p:nvCxnSpPr>
          <p:spPr>
            <a:xfrm flipV="1">
              <a:off x="1762096" y="4424145"/>
              <a:ext cx="192096" cy="10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EEA38386-2A74-4C15-B5C1-960C5656170C}"/>
                </a:ext>
              </a:extLst>
            </p:cNvPr>
            <p:cNvCxnSpPr>
              <a:cxnSpLocks/>
            </p:cNvCxnSpPr>
            <p:nvPr/>
          </p:nvCxnSpPr>
          <p:spPr>
            <a:xfrm flipV="1">
              <a:off x="1747267" y="4736577"/>
              <a:ext cx="192096" cy="10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2C0A3168-605E-40CA-A351-9C577FFF53AC}"/>
                </a:ext>
              </a:extLst>
            </p:cNvPr>
            <p:cNvCxnSpPr>
              <a:cxnSpLocks/>
            </p:cNvCxnSpPr>
            <p:nvPr/>
          </p:nvCxnSpPr>
          <p:spPr>
            <a:xfrm flipV="1">
              <a:off x="1748609" y="5064892"/>
              <a:ext cx="192096" cy="10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6A4DC93D-7EF5-4BE7-9704-5AF1C6D8D216}"/>
                </a:ext>
              </a:extLst>
            </p:cNvPr>
            <p:cNvCxnSpPr>
              <a:cxnSpLocks/>
            </p:cNvCxnSpPr>
            <p:nvPr/>
          </p:nvCxnSpPr>
          <p:spPr>
            <a:xfrm flipV="1">
              <a:off x="1773563" y="5390451"/>
              <a:ext cx="192096" cy="10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スライド番号プレースホルダー 3">
            <a:extLst>
              <a:ext uri="{FF2B5EF4-FFF2-40B4-BE49-F238E27FC236}">
                <a16:creationId xmlns:a16="http://schemas.microsoft.com/office/drawing/2014/main" id="{6E443953-6DCF-4E11-A685-EFDB0BE12472}"/>
              </a:ext>
            </a:extLst>
          </p:cNvPr>
          <p:cNvSpPr txBox="1">
            <a:spLocks/>
          </p:cNvSpPr>
          <p:nvPr/>
        </p:nvSpPr>
        <p:spPr>
          <a:xfrm>
            <a:off x="8740775" y="6491436"/>
            <a:ext cx="1155700" cy="365125"/>
          </a:xfrm>
          <a:prstGeom prst="rect">
            <a:avLst/>
          </a:prstGeom>
        </p:spPr>
        <p:txBody>
          <a:bodyPr vert="horz" lIns="91440" tIns="45720" rIns="91440" bIns="45720" rtlCol="0" anchor="ctr"/>
          <a:lstStyle>
            <a:defPPr>
              <a:defRPr lang="ja-JP"/>
            </a:defPPr>
            <a:lvl1pPr algn="r" rtl="0" fontAlgn="auto">
              <a:spcBef>
                <a:spcPts val="0"/>
              </a:spcBef>
              <a:spcAft>
                <a:spcPts val="0"/>
              </a:spcAft>
              <a:defRPr kumimoji="1" sz="1800" kern="1200">
                <a:solidFill>
                  <a:schemeClr val="bg1"/>
                </a:solidFill>
                <a:latin typeface="Arial" pitchFamily="34" charset="0"/>
                <a:ea typeface="+mn-ea"/>
                <a:cs typeface="Arial" pitchFamily="34" charset="0"/>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A8A9A64E-0D62-4F09-88B5-57DCC1A9F195}" type="slidenum">
              <a:rPr lang="ja-JP" altLang="en-US" smtClean="0">
                <a:solidFill>
                  <a:schemeClr val="tx1"/>
                </a:solidFill>
              </a:rPr>
              <a:pPr>
                <a:defRPr/>
              </a:pPr>
              <a:t>7</a:t>
            </a:fld>
            <a:endParaRPr lang="ja-JP" altLang="en-US" dirty="0">
              <a:solidFill>
                <a:schemeClr val="tx1"/>
              </a:solidFill>
            </a:endParaRPr>
          </a:p>
        </p:txBody>
      </p:sp>
      <p:pic>
        <p:nvPicPr>
          <p:cNvPr id="10" name="図 9">
            <a:extLst>
              <a:ext uri="{FF2B5EF4-FFF2-40B4-BE49-F238E27FC236}">
                <a16:creationId xmlns:a16="http://schemas.microsoft.com/office/drawing/2014/main" id="{458DD2DE-7CBB-668C-809F-24C6E3CF0D6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8708" y="2669568"/>
            <a:ext cx="483678" cy="381252"/>
          </a:xfrm>
          <a:prstGeom prst="rect">
            <a:avLst/>
          </a:prstGeom>
        </p:spPr>
      </p:pic>
      <p:pic>
        <p:nvPicPr>
          <p:cNvPr id="12" name="図 11">
            <a:extLst>
              <a:ext uri="{FF2B5EF4-FFF2-40B4-BE49-F238E27FC236}">
                <a16:creationId xmlns:a16="http://schemas.microsoft.com/office/drawing/2014/main" id="{1A1621A5-E9E2-2296-AD55-DDE49F47CD3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3471" y="5519674"/>
            <a:ext cx="483678" cy="381252"/>
          </a:xfrm>
          <a:prstGeom prst="rect">
            <a:avLst/>
          </a:prstGeom>
        </p:spPr>
      </p:pic>
    </p:spTree>
    <p:extLst>
      <p:ext uri="{BB962C8B-B14F-4D97-AF65-F5344CB8AC3E}">
        <p14:creationId xmlns:p14="http://schemas.microsoft.com/office/powerpoint/2010/main" val="263873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1151CB-DD19-4F97-80F0-D175FEC41926}"/>
              </a:ext>
            </a:extLst>
          </p:cNvPr>
          <p:cNvSpPr>
            <a:spLocks noGrp="1"/>
          </p:cNvSpPr>
          <p:nvPr>
            <p:ph type="title"/>
          </p:nvPr>
        </p:nvSpPr>
        <p:spPr/>
        <p:txBody>
          <a:bodyPr/>
          <a:lstStyle/>
          <a:p>
            <a:r>
              <a:rPr kumimoji="1" lang="en-US" altLang="ja-JP" dirty="0"/>
              <a:t>SPI</a:t>
            </a:r>
            <a:r>
              <a:rPr lang="ja-JP" altLang="en-US" dirty="0"/>
              <a:t>通信①</a:t>
            </a:r>
            <a:endParaRPr kumimoji="1" lang="ja-JP" altLang="en-US" dirty="0"/>
          </a:p>
        </p:txBody>
      </p:sp>
      <p:sp>
        <p:nvSpPr>
          <p:cNvPr id="4" name="スライド番号プレースホルダー 3">
            <a:extLst>
              <a:ext uri="{FF2B5EF4-FFF2-40B4-BE49-F238E27FC236}">
                <a16:creationId xmlns:a16="http://schemas.microsoft.com/office/drawing/2014/main" id="{7274C8F3-9D10-492E-822E-E9AA90CEF3AF}"/>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8</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223EEEF7-4D12-442B-9556-AF3D86C1E7F7}"/>
              </a:ext>
            </a:extLst>
          </p:cNvPr>
          <p:cNvSpPr txBox="1"/>
          <p:nvPr/>
        </p:nvSpPr>
        <p:spPr>
          <a:xfrm>
            <a:off x="416496" y="980728"/>
            <a:ext cx="9217024" cy="584775"/>
          </a:xfrm>
          <a:prstGeom prst="rect">
            <a:avLst/>
          </a:prstGeom>
          <a:noFill/>
        </p:spPr>
        <p:txBody>
          <a:bodyPr wrap="square" rtlCol="0">
            <a:spAutoFit/>
          </a:bodyPr>
          <a:lstStyle/>
          <a:p>
            <a:r>
              <a:rPr lang="en-US" altLang="ja-JP" sz="1600" dirty="0"/>
              <a:t>SPI</a:t>
            </a:r>
            <a:r>
              <a:rPr lang="ja-JP" altLang="en-US" sz="1600" dirty="0"/>
              <a:t>とは，異なるデバイス間で通信するための規格。今回の例では，</a:t>
            </a:r>
            <a:r>
              <a:rPr lang="en-US" altLang="ja-JP" sz="1600" dirty="0"/>
              <a:t>Raspberry Pi </a:t>
            </a:r>
            <a:r>
              <a:rPr lang="ja-JP" altLang="en-US" sz="1600" dirty="0"/>
              <a:t>～ </a:t>
            </a:r>
            <a:r>
              <a:rPr lang="en-US" altLang="ja-JP" sz="1600" dirty="0"/>
              <a:t>mcp3208</a:t>
            </a:r>
            <a:r>
              <a:rPr lang="ja-JP" altLang="en-US" sz="1600" dirty="0"/>
              <a:t>（</a:t>
            </a:r>
            <a:r>
              <a:rPr lang="en-US" altLang="ja-JP" sz="1600" dirty="0"/>
              <a:t>AD</a:t>
            </a:r>
            <a:r>
              <a:rPr lang="ja-JP" altLang="en-US" sz="1600" dirty="0"/>
              <a:t>変換器）間で</a:t>
            </a:r>
            <a:r>
              <a:rPr lang="en-US" altLang="ja-JP" sz="1600" dirty="0"/>
              <a:t>SPI</a:t>
            </a:r>
            <a:r>
              <a:rPr lang="ja-JP" altLang="en-US" sz="1600" dirty="0"/>
              <a:t>通信をさせる。</a:t>
            </a:r>
            <a:r>
              <a:rPr lang="ja-JP" altLang="en-US" sz="1600" b="0" i="0" dirty="0">
                <a:solidFill>
                  <a:srgbClr val="444444"/>
                </a:solidFill>
                <a:effectLst/>
                <a:latin typeface="Arial" panose="020B0604020202020204" pitchFamily="34" charset="0"/>
              </a:rPr>
              <a:t>（</a:t>
            </a:r>
            <a:r>
              <a:rPr lang="en-US" altLang="ja-JP" sz="1600" b="0" i="0" dirty="0">
                <a:solidFill>
                  <a:srgbClr val="444444"/>
                </a:solidFill>
                <a:effectLst/>
                <a:latin typeface="Arial" panose="020B0604020202020204" pitchFamily="34" charset="0"/>
              </a:rPr>
              <a:t>SPI</a:t>
            </a:r>
            <a:r>
              <a:rPr lang="ja-JP" altLang="en-US" sz="1600" b="0" i="0" dirty="0">
                <a:solidFill>
                  <a:srgbClr val="444444"/>
                </a:solidFill>
                <a:effectLst/>
                <a:latin typeface="Arial" panose="020B0604020202020204" pitchFamily="34" charset="0"/>
              </a:rPr>
              <a:t>；</a:t>
            </a:r>
            <a:r>
              <a:rPr lang="en-US" altLang="ja-JP" sz="1600" b="0" i="0" dirty="0">
                <a:solidFill>
                  <a:srgbClr val="444444"/>
                </a:solidFill>
                <a:effectLst/>
                <a:latin typeface="Arial" panose="020B0604020202020204" pitchFamily="34" charset="0"/>
              </a:rPr>
              <a:t>Serial Peripheral Interface</a:t>
            </a:r>
            <a:r>
              <a:rPr lang="ja-JP" altLang="en-US" sz="1600" b="0" i="0" dirty="0">
                <a:solidFill>
                  <a:srgbClr val="444444"/>
                </a:solidFill>
                <a:effectLst/>
                <a:latin typeface="Arial" panose="020B0604020202020204" pitchFamily="34" charset="0"/>
              </a:rPr>
              <a:t>）</a:t>
            </a:r>
            <a:endParaRPr kumimoji="1" lang="ja-JP" altLang="en-US" sz="1600" dirty="0"/>
          </a:p>
        </p:txBody>
      </p:sp>
      <p:sp>
        <p:nvSpPr>
          <p:cNvPr id="11" name="テキスト ボックス 10">
            <a:extLst>
              <a:ext uri="{FF2B5EF4-FFF2-40B4-BE49-F238E27FC236}">
                <a16:creationId xmlns:a16="http://schemas.microsoft.com/office/drawing/2014/main" id="{030951DF-BBF1-4E9B-A839-2290975F9000}"/>
              </a:ext>
            </a:extLst>
          </p:cNvPr>
          <p:cNvSpPr txBox="1"/>
          <p:nvPr/>
        </p:nvSpPr>
        <p:spPr>
          <a:xfrm>
            <a:off x="4448945" y="6474780"/>
            <a:ext cx="5184576" cy="307777"/>
          </a:xfrm>
          <a:prstGeom prst="rect">
            <a:avLst/>
          </a:prstGeom>
          <a:noFill/>
        </p:spPr>
        <p:txBody>
          <a:bodyPr wrap="square" rtlCol="0">
            <a:spAutoFit/>
          </a:bodyPr>
          <a:lstStyle/>
          <a:p>
            <a:r>
              <a:rPr kumimoji="1" lang="en-US" altLang="ja-JP" sz="1400" dirty="0"/>
              <a:t>SPI</a:t>
            </a:r>
            <a:r>
              <a:rPr kumimoji="1" lang="ja-JP" altLang="en-US" sz="1400" dirty="0"/>
              <a:t>通信参考ページ：</a:t>
            </a:r>
            <a:r>
              <a:rPr lang="en-US" altLang="ja-JP" sz="1400" dirty="0"/>
              <a:t>https://tool-lab.com/make/pic-practice-23/</a:t>
            </a:r>
            <a:endParaRPr kumimoji="1" lang="ja-JP" altLang="en-US" sz="1400" dirty="0"/>
          </a:p>
        </p:txBody>
      </p:sp>
      <p:graphicFrame>
        <p:nvGraphicFramePr>
          <p:cNvPr id="3" name="表 7">
            <a:extLst>
              <a:ext uri="{FF2B5EF4-FFF2-40B4-BE49-F238E27FC236}">
                <a16:creationId xmlns:a16="http://schemas.microsoft.com/office/drawing/2014/main" id="{D5620B94-85AA-473D-9074-BFF2A1C031EA}"/>
              </a:ext>
            </a:extLst>
          </p:cNvPr>
          <p:cNvGraphicFramePr>
            <a:graphicFrameLocks noGrp="1"/>
          </p:cNvGraphicFramePr>
          <p:nvPr>
            <p:extLst>
              <p:ext uri="{D42A27DB-BD31-4B8C-83A1-F6EECF244321}">
                <p14:modId xmlns:p14="http://schemas.microsoft.com/office/powerpoint/2010/main" val="2077534673"/>
              </p:ext>
            </p:extLst>
          </p:nvPr>
        </p:nvGraphicFramePr>
        <p:xfrm>
          <a:off x="534506" y="1772816"/>
          <a:ext cx="9027006" cy="1854200"/>
        </p:xfrm>
        <a:graphic>
          <a:graphicData uri="http://schemas.openxmlformats.org/drawingml/2006/table">
            <a:tbl>
              <a:tblPr firstRow="1" bandRow="1">
                <a:tableStyleId>{5C22544A-7EE6-4342-B048-85BDC9FD1C3A}</a:tableStyleId>
              </a:tblPr>
              <a:tblGrid>
                <a:gridCol w="2402270">
                  <a:extLst>
                    <a:ext uri="{9D8B030D-6E8A-4147-A177-3AD203B41FA5}">
                      <a16:colId xmlns:a16="http://schemas.microsoft.com/office/drawing/2014/main" val="2959617762"/>
                    </a:ext>
                  </a:extLst>
                </a:gridCol>
                <a:gridCol w="2664296">
                  <a:extLst>
                    <a:ext uri="{9D8B030D-6E8A-4147-A177-3AD203B41FA5}">
                      <a16:colId xmlns:a16="http://schemas.microsoft.com/office/drawing/2014/main" val="2306415328"/>
                    </a:ext>
                  </a:extLst>
                </a:gridCol>
                <a:gridCol w="3960440">
                  <a:extLst>
                    <a:ext uri="{9D8B030D-6E8A-4147-A177-3AD203B41FA5}">
                      <a16:colId xmlns:a16="http://schemas.microsoft.com/office/drawing/2014/main" val="1885157572"/>
                    </a:ext>
                  </a:extLst>
                </a:gridCol>
              </a:tblGrid>
              <a:tr h="370840">
                <a:tc>
                  <a:txBody>
                    <a:bodyPr/>
                    <a:lstStyle/>
                    <a:p>
                      <a:pPr algn="ctr"/>
                      <a:r>
                        <a:rPr kumimoji="1" lang="ja-JP" altLang="en-US" sz="1400" b="1" dirty="0">
                          <a:solidFill>
                            <a:schemeClr val="tx1"/>
                          </a:solidFill>
                        </a:rPr>
                        <a:t>機能名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1" dirty="0">
                          <a:solidFill>
                            <a:schemeClr val="tx1"/>
                          </a:solidFill>
                        </a:rPr>
                        <a:t>制御するラズパイのピン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1" dirty="0">
                          <a:solidFill>
                            <a:schemeClr val="tx1"/>
                          </a:solidFill>
                        </a:rPr>
                        <a:t>意味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2616865"/>
                  </a:ext>
                </a:extLst>
              </a:tr>
              <a:tr h="370840">
                <a:tc>
                  <a:txBody>
                    <a:bodyPr/>
                    <a:lstStyle/>
                    <a:p>
                      <a:pPr algn="l"/>
                      <a:r>
                        <a:rPr kumimoji="1" lang="en-US" altLang="ja-JP" sz="1400" dirty="0"/>
                        <a:t>MOSI</a:t>
                      </a:r>
                      <a:r>
                        <a:rPr kumimoji="1" lang="ja-JP" altLang="en-US" sz="1400" dirty="0"/>
                        <a:t>（</a:t>
                      </a:r>
                      <a:r>
                        <a:rPr kumimoji="1" lang="en-US" altLang="ja-JP" sz="1400" dirty="0"/>
                        <a:t>Master </a:t>
                      </a:r>
                      <a:r>
                        <a:rPr kumimoji="1" lang="en-US" altLang="ja-JP" sz="1400" dirty="0">
                          <a:solidFill>
                            <a:srgbClr val="00B0F0"/>
                          </a:solidFill>
                        </a:rPr>
                        <a:t>Out</a:t>
                      </a:r>
                      <a:r>
                        <a:rPr kumimoji="1" lang="en-US" altLang="ja-JP" sz="1400" dirty="0"/>
                        <a:t> Slave </a:t>
                      </a:r>
                      <a:r>
                        <a:rPr kumimoji="1" lang="en-US" altLang="ja-JP" sz="1400" dirty="0">
                          <a:solidFill>
                            <a:srgbClr val="FF0000"/>
                          </a:solidFill>
                        </a:rPr>
                        <a:t>In</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400" dirty="0"/>
                        <a:t>#19</a:t>
                      </a:r>
                      <a:r>
                        <a:rPr kumimoji="1" lang="ja-JP" altLang="en-US" sz="1400" dirty="0"/>
                        <a:t>（ポート</a:t>
                      </a:r>
                      <a:r>
                        <a:rPr kumimoji="1" lang="en-US" altLang="ja-JP" sz="1400" dirty="0"/>
                        <a:t>10</a:t>
                      </a:r>
                      <a:r>
                        <a:rPr kumimoji="1" lang="ja-JP" altLang="en-US" sz="1400" dirty="0"/>
                        <a:t>），</a:t>
                      </a:r>
                      <a:r>
                        <a:rPr kumimoji="1" lang="en-US" altLang="ja-JP" sz="1400" dirty="0"/>
                        <a:t>#38</a:t>
                      </a:r>
                      <a:r>
                        <a:rPr kumimoji="1" lang="ja-JP" altLang="en-US" sz="1400" dirty="0"/>
                        <a:t>（ポート</a:t>
                      </a:r>
                      <a:r>
                        <a:rPr kumimoji="1" lang="en-US" altLang="ja-JP" sz="1400" dirty="0"/>
                        <a:t>20</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b="1" dirty="0">
                          <a:solidFill>
                            <a:srgbClr val="FF0000"/>
                          </a:solidFill>
                        </a:rPr>
                        <a:t>マスター</a:t>
                      </a:r>
                      <a:r>
                        <a:rPr kumimoji="1" lang="ja-JP" altLang="en-US" sz="1400" dirty="0">
                          <a:solidFill>
                            <a:srgbClr val="FF0000"/>
                          </a:solidFill>
                        </a:rPr>
                        <a:t> </a:t>
                      </a:r>
                      <a:r>
                        <a:rPr kumimoji="1" lang="ja-JP" altLang="en-US" sz="1400" dirty="0"/>
                        <a:t>→ </a:t>
                      </a:r>
                      <a:r>
                        <a:rPr kumimoji="1" lang="ja-JP" altLang="en-US" sz="1400" b="1" dirty="0">
                          <a:solidFill>
                            <a:srgbClr val="00B0F0"/>
                          </a:solidFill>
                        </a:rPr>
                        <a:t>スレーブ</a:t>
                      </a:r>
                      <a:r>
                        <a:rPr kumimoji="1" lang="ja-JP" altLang="en-US" sz="1400" dirty="0"/>
                        <a:t>にデータを送信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9567890"/>
                  </a:ext>
                </a:extLst>
              </a:tr>
              <a:tr h="370840">
                <a:tc>
                  <a:txBody>
                    <a:bodyPr/>
                    <a:lstStyle/>
                    <a:p>
                      <a:pPr algn="l"/>
                      <a:r>
                        <a:rPr kumimoji="1" lang="en-US" altLang="ja-JP" sz="1400" dirty="0"/>
                        <a:t>MISO</a:t>
                      </a:r>
                      <a:r>
                        <a:rPr kumimoji="1" lang="ja-JP" altLang="en-US" sz="1400" dirty="0"/>
                        <a:t>（</a:t>
                      </a:r>
                      <a:r>
                        <a:rPr kumimoji="1" lang="en-US" altLang="ja-JP" sz="1400" dirty="0"/>
                        <a:t>Master </a:t>
                      </a:r>
                      <a:r>
                        <a:rPr kumimoji="1" lang="en-US" altLang="ja-JP" sz="1400" dirty="0">
                          <a:solidFill>
                            <a:srgbClr val="FF0000"/>
                          </a:solidFill>
                        </a:rPr>
                        <a:t>In</a:t>
                      </a:r>
                      <a:r>
                        <a:rPr kumimoji="1" lang="en-US" altLang="ja-JP" sz="1400" dirty="0"/>
                        <a:t> Slave </a:t>
                      </a:r>
                      <a:r>
                        <a:rPr kumimoji="1" lang="en-US" altLang="ja-JP" sz="1400" dirty="0">
                          <a:solidFill>
                            <a:srgbClr val="00B0F0"/>
                          </a:solidFill>
                        </a:rPr>
                        <a:t>Out</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#21</a:t>
                      </a:r>
                      <a:r>
                        <a:rPr kumimoji="1" lang="ja-JP" altLang="en-US" sz="1400" dirty="0"/>
                        <a:t>（ポート</a:t>
                      </a:r>
                      <a:r>
                        <a:rPr kumimoji="1" lang="en-US" altLang="ja-JP" sz="1400" dirty="0"/>
                        <a:t>9</a:t>
                      </a:r>
                      <a:r>
                        <a:rPr kumimoji="1" lang="ja-JP" altLang="en-US" sz="1400" dirty="0"/>
                        <a:t>），  </a:t>
                      </a:r>
                      <a:r>
                        <a:rPr kumimoji="1" lang="en-US" altLang="ja-JP" sz="1400" dirty="0"/>
                        <a:t>#35</a:t>
                      </a:r>
                      <a:r>
                        <a:rPr kumimoji="1" lang="ja-JP" altLang="en-US" sz="1400" dirty="0"/>
                        <a:t>（ポート</a:t>
                      </a:r>
                      <a:r>
                        <a:rPr kumimoji="1" lang="en-US" altLang="ja-JP" sz="1400" dirty="0"/>
                        <a:t>19</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rgbClr val="00B0F0"/>
                          </a:solidFill>
                        </a:rPr>
                        <a:t>スレーブ</a:t>
                      </a:r>
                      <a:r>
                        <a:rPr kumimoji="1" lang="ja-JP" altLang="en-US" sz="1400" dirty="0"/>
                        <a:t> → </a:t>
                      </a:r>
                      <a:r>
                        <a:rPr kumimoji="1" lang="ja-JP" altLang="en-US" sz="1400" b="1" dirty="0">
                          <a:solidFill>
                            <a:srgbClr val="FF0000"/>
                          </a:solidFill>
                        </a:rPr>
                        <a:t>マスター</a:t>
                      </a:r>
                      <a:r>
                        <a:rPr kumimoji="1" lang="ja-JP" altLang="en-US" sz="1400" dirty="0"/>
                        <a:t>にデータを送信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9227961"/>
                  </a:ext>
                </a:extLst>
              </a:tr>
              <a:tr h="370840">
                <a:tc>
                  <a:txBody>
                    <a:bodyPr/>
                    <a:lstStyle/>
                    <a:p>
                      <a:pPr algn="l"/>
                      <a:r>
                        <a:rPr kumimoji="1" lang="en-US" altLang="ja-JP" sz="1400" dirty="0"/>
                        <a:t>SCLK</a:t>
                      </a:r>
                      <a:r>
                        <a:rPr kumimoji="1" lang="ja-JP" altLang="en-US" sz="1400" dirty="0"/>
                        <a:t>（</a:t>
                      </a:r>
                      <a:r>
                        <a:rPr kumimoji="1" lang="en-US" altLang="ja-JP" sz="1400" dirty="0"/>
                        <a:t>Serial Clock</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#23</a:t>
                      </a:r>
                      <a:r>
                        <a:rPr kumimoji="1" lang="ja-JP" altLang="en-US" sz="1400" dirty="0"/>
                        <a:t>（ポート</a:t>
                      </a:r>
                      <a:r>
                        <a:rPr kumimoji="1" lang="en-US" altLang="ja-JP" sz="1400" dirty="0"/>
                        <a:t>11</a:t>
                      </a:r>
                      <a:r>
                        <a:rPr kumimoji="1" lang="ja-JP" altLang="en-US" sz="1400" dirty="0"/>
                        <a:t>），</a:t>
                      </a:r>
                      <a:r>
                        <a:rPr kumimoji="1" lang="en-US" altLang="ja-JP" sz="1400" dirty="0"/>
                        <a:t>#40</a:t>
                      </a:r>
                      <a:r>
                        <a:rPr kumimoji="1" lang="ja-JP" altLang="en-US" sz="1400" dirty="0"/>
                        <a:t>（ポート</a:t>
                      </a:r>
                      <a:r>
                        <a:rPr kumimoji="1" lang="en-US" altLang="ja-JP" sz="1400" dirty="0"/>
                        <a:t>21</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データ転送のタイミングを制御する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3948532"/>
                  </a:ext>
                </a:extLst>
              </a:tr>
              <a:tr h="370840">
                <a:tc>
                  <a:txBody>
                    <a:bodyPr/>
                    <a:lstStyle/>
                    <a:p>
                      <a:pPr algn="l"/>
                      <a:r>
                        <a:rPr kumimoji="1" lang="en-US" altLang="ja-JP" sz="1400" dirty="0"/>
                        <a:t>CE0/CE1</a:t>
                      </a:r>
                      <a:r>
                        <a:rPr kumimoji="1" lang="ja-JP" altLang="en-US" sz="1400" dirty="0"/>
                        <a:t>（</a:t>
                      </a:r>
                      <a:r>
                        <a:rPr kumimoji="1" lang="en-US" altLang="ja-JP" sz="1400" dirty="0"/>
                        <a:t>SS</a:t>
                      </a:r>
                      <a:r>
                        <a:rPr kumimoji="1" lang="ja-JP" altLang="en-US" sz="1400" dirty="0"/>
                        <a:t>，</a:t>
                      </a:r>
                      <a:r>
                        <a:rPr kumimoji="1" lang="en-US" altLang="ja-JP" sz="1400" dirty="0"/>
                        <a:t>CS</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#24</a:t>
                      </a:r>
                      <a:r>
                        <a:rPr kumimoji="1" lang="ja-JP" altLang="en-US" sz="1400" dirty="0"/>
                        <a:t>（ポート</a:t>
                      </a:r>
                      <a:r>
                        <a:rPr kumimoji="1" lang="en-US" altLang="ja-JP" sz="1400" dirty="0"/>
                        <a:t>8</a:t>
                      </a:r>
                      <a:r>
                        <a:rPr kumimoji="1" lang="ja-JP" altLang="en-US" sz="1400" dirty="0"/>
                        <a:t>） ， </a:t>
                      </a:r>
                      <a:r>
                        <a:rPr kumimoji="1" lang="en-US" altLang="ja-JP" sz="1400" dirty="0"/>
                        <a:t>#26</a:t>
                      </a:r>
                      <a:r>
                        <a:rPr kumimoji="1" lang="ja-JP" altLang="en-US" sz="1400" dirty="0"/>
                        <a:t>（ポート</a:t>
                      </a:r>
                      <a:r>
                        <a:rPr kumimoji="1" lang="en-US" altLang="ja-JP" sz="1400" dirty="0"/>
                        <a:t>7</a:t>
                      </a: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マスターとスレーブを決定する信号を送信する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558326"/>
                  </a:ext>
                </a:extLst>
              </a:tr>
            </a:tbl>
          </a:graphicData>
        </a:graphic>
      </p:graphicFrame>
      <p:sp>
        <p:nvSpPr>
          <p:cNvPr id="12" name="テキスト ボックス 11">
            <a:extLst>
              <a:ext uri="{FF2B5EF4-FFF2-40B4-BE49-F238E27FC236}">
                <a16:creationId xmlns:a16="http://schemas.microsoft.com/office/drawing/2014/main" id="{A7FFD79E-ACFC-423C-8303-1E202DC50D13}"/>
              </a:ext>
            </a:extLst>
          </p:cNvPr>
          <p:cNvSpPr txBox="1"/>
          <p:nvPr/>
        </p:nvSpPr>
        <p:spPr>
          <a:xfrm>
            <a:off x="428291" y="3633495"/>
            <a:ext cx="3456384" cy="523220"/>
          </a:xfrm>
          <a:prstGeom prst="rect">
            <a:avLst/>
          </a:prstGeom>
          <a:noFill/>
        </p:spPr>
        <p:txBody>
          <a:bodyPr wrap="square" rtlCol="0">
            <a:spAutoFit/>
          </a:bodyPr>
          <a:lstStyle/>
          <a:p>
            <a:r>
              <a:rPr kumimoji="1" lang="ja-JP" altLang="en-US" sz="1400" b="1" dirty="0">
                <a:solidFill>
                  <a:srgbClr val="FF0000"/>
                </a:solidFill>
              </a:rPr>
              <a:t>マスター（主人）</a:t>
            </a:r>
            <a:r>
              <a:rPr lang="ja-JP" altLang="en-US" sz="1400" dirty="0"/>
              <a:t>：</a:t>
            </a:r>
            <a:r>
              <a:rPr kumimoji="1" lang="en-US" altLang="ja-JP" sz="1400" dirty="0"/>
              <a:t>Raspberry Pi</a:t>
            </a:r>
          </a:p>
          <a:p>
            <a:r>
              <a:rPr kumimoji="1" lang="ja-JP" altLang="en-US" sz="1400" b="1" dirty="0">
                <a:solidFill>
                  <a:srgbClr val="00B0F0"/>
                </a:solidFill>
              </a:rPr>
              <a:t>スレーブ（奴隷）</a:t>
            </a:r>
            <a:r>
              <a:rPr lang="ja-JP" altLang="en-US" sz="1400" dirty="0"/>
              <a:t>：</a:t>
            </a:r>
            <a:r>
              <a:rPr lang="en-US" altLang="ja-JP" sz="1400" dirty="0"/>
              <a:t>AD</a:t>
            </a:r>
            <a:r>
              <a:rPr lang="ja-JP" altLang="en-US" sz="1400" dirty="0"/>
              <a:t>変換器</a:t>
            </a:r>
            <a:endParaRPr kumimoji="1" lang="ja-JP" altLang="en-US" sz="1400" dirty="0"/>
          </a:p>
        </p:txBody>
      </p:sp>
      <p:sp>
        <p:nvSpPr>
          <p:cNvPr id="6" name="正方形/長方形 5">
            <a:extLst>
              <a:ext uri="{FF2B5EF4-FFF2-40B4-BE49-F238E27FC236}">
                <a16:creationId xmlns:a16="http://schemas.microsoft.com/office/drawing/2014/main" id="{8A0382EE-AF38-44ED-8B99-57E251BB6B2A}"/>
              </a:ext>
            </a:extLst>
          </p:cNvPr>
          <p:cNvSpPr/>
          <p:nvPr/>
        </p:nvSpPr>
        <p:spPr>
          <a:xfrm>
            <a:off x="1352600" y="4437112"/>
            <a:ext cx="1296144" cy="12239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877F199-3BA5-4DA8-8F6F-7D8AADDBF049}"/>
              </a:ext>
            </a:extLst>
          </p:cNvPr>
          <p:cNvSpPr txBox="1"/>
          <p:nvPr/>
        </p:nvSpPr>
        <p:spPr>
          <a:xfrm>
            <a:off x="1387720" y="4509086"/>
            <a:ext cx="1224136" cy="523220"/>
          </a:xfrm>
          <a:prstGeom prst="rect">
            <a:avLst/>
          </a:prstGeom>
          <a:noFill/>
        </p:spPr>
        <p:txBody>
          <a:bodyPr wrap="square" rtlCol="0">
            <a:spAutoFit/>
          </a:bodyPr>
          <a:lstStyle/>
          <a:p>
            <a:pPr algn="ctr"/>
            <a:r>
              <a:rPr lang="ja-JP" altLang="en-US" sz="1400" b="1" dirty="0">
                <a:solidFill>
                  <a:srgbClr val="FF0000"/>
                </a:solidFill>
              </a:rPr>
              <a:t>マスター</a:t>
            </a:r>
            <a:endParaRPr kumimoji="1" lang="en-US" altLang="ja-JP" sz="1400" b="1" dirty="0">
              <a:solidFill>
                <a:srgbClr val="FF0000"/>
              </a:solidFill>
            </a:endParaRPr>
          </a:p>
          <a:p>
            <a:r>
              <a:rPr kumimoji="1" lang="en-US" altLang="ja-JP" sz="1400" dirty="0"/>
              <a:t>Raspberry Pi</a:t>
            </a:r>
            <a:endParaRPr kumimoji="1" lang="ja-JP" altLang="en-US" sz="1400" dirty="0"/>
          </a:p>
        </p:txBody>
      </p:sp>
      <p:sp>
        <p:nvSpPr>
          <p:cNvPr id="10" name="正方形/長方形 9">
            <a:extLst>
              <a:ext uri="{FF2B5EF4-FFF2-40B4-BE49-F238E27FC236}">
                <a16:creationId xmlns:a16="http://schemas.microsoft.com/office/drawing/2014/main" id="{17D86EBF-78B4-42F1-8F1F-F39CCC9B7D14}"/>
              </a:ext>
            </a:extLst>
          </p:cNvPr>
          <p:cNvSpPr/>
          <p:nvPr/>
        </p:nvSpPr>
        <p:spPr>
          <a:xfrm>
            <a:off x="5097016" y="4437112"/>
            <a:ext cx="1296144" cy="125676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A54E32F-90A0-40CC-BA79-940D3EA7FF2C}"/>
              </a:ext>
            </a:extLst>
          </p:cNvPr>
          <p:cNvSpPr txBox="1"/>
          <p:nvPr/>
        </p:nvSpPr>
        <p:spPr>
          <a:xfrm>
            <a:off x="5148326" y="4537621"/>
            <a:ext cx="1224136" cy="523220"/>
          </a:xfrm>
          <a:prstGeom prst="rect">
            <a:avLst/>
          </a:prstGeom>
          <a:noFill/>
        </p:spPr>
        <p:txBody>
          <a:bodyPr wrap="square" rtlCol="0">
            <a:spAutoFit/>
          </a:bodyPr>
          <a:lstStyle/>
          <a:p>
            <a:pPr algn="ctr"/>
            <a:r>
              <a:rPr kumimoji="1" lang="ja-JP" altLang="en-US" sz="1400" b="1" dirty="0">
                <a:solidFill>
                  <a:srgbClr val="00B0F0"/>
                </a:solidFill>
              </a:rPr>
              <a:t>スレーブ（</a:t>
            </a:r>
            <a:r>
              <a:rPr kumimoji="1" lang="en-US" altLang="ja-JP" sz="1400" b="1" dirty="0">
                <a:solidFill>
                  <a:srgbClr val="00B0F0"/>
                </a:solidFill>
              </a:rPr>
              <a:t>1</a:t>
            </a:r>
            <a:r>
              <a:rPr kumimoji="1" lang="ja-JP" altLang="en-US" sz="1400" b="1" dirty="0">
                <a:solidFill>
                  <a:srgbClr val="00B0F0"/>
                </a:solidFill>
              </a:rPr>
              <a:t>）</a:t>
            </a:r>
            <a:endParaRPr kumimoji="1" lang="en-US" altLang="ja-JP" sz="1400" b="1" dirty="0">
              <a:solidFill>
                <a:srgbClr val="00B0F0"/>
              </a:solidFill>
            </a:endParaRPr>
          </a:p>
          <a:p>
            <a:pPr algn="ctr"/>
            <a:r>
              <a:rPr lang="en-US" altLang="ja-JP" sz="1400" dirty="0"/>
              <a:t>AD</a:t>
            </a:r>
            <a:r>
              <a:rPr lang="ja-JP" altLang="en-US" sz="1400" dirty="0"/>
              <a:t>変換器</a:t>
            </a:r>
            <a:endParaRPr kumimoji="1" lang="ja-JP" altLang="en-US" sz="1400" dirty="0"/>
          </a:p>
        </p:txBody>
      </p:sp>
      <p:sp>
        <p:nvSpPr>
          <p:cNvPr id="17" name="テキスト ボックス 16">
            <a:extLst>
              <a:ext uri="{FF2B5EF4-FFF2-40B4-BE49-F238E27FC236}">
                <a16:creationId xmlns:a16="http://schemas.microsoft.com/office/drawing/2014/main" id="{2E255E9D-D945-4E93-9031-051F446FA623}"/>
              </a:ext>
            </a:extLst>
          </p:cNvPr>
          <p:cNvSpPr txBox="1"/>
          <p:nvPr/>
        </p:nvSpPr>
        <p:spPr>
          <a:xfrm>
            <a:off x="3368823" y="4250980"/>
            <a:ext cx="571167" cy="307777"/>
          </a:xfrm>
          <a:prstGeom prst="rect">
            <a:avLst/>
          </a:prstGeom>
          <a:noFill/>
        </p:spPr>
        <p:txBody>
          <a:bodyPr wrap="square" rtlCol="0">
            <a:spAutoFit/>
          </a:bodyPr>
          <a:lstStyle/>
          <a:p>
            <a:pPr algn="ctr"/>
            <a:r>
              <a:rPr kumimoji="1" lang="en-US" altLang="ja-JP" sz="1400" dirty="0"/>
              <a:t>CE0</a:t>
            </a:r>
            <a:endParaRPr kumimoji="1" lang="ja-JP" altLang="en-US" sz="1400" dirty="0"/>
          </a:p>
        </p:txBody>
      </p:sp>
      <p:sp>
        <p:nvSpPr>
          <p:cNvPr id="18" name="テキスト ボックス 17">
            <a:extLst>
              <a:ext uri="{FF2B5EF4-FFF2-40B4-BE49-F238E27FC236}">
                <a16:creationId xmlns:a16="http://schemas.microsoft.com/office/drawing/2014/main" id="{E09E90FD-B80F-4E85-A7C6-345EA02D838C}"/>
              </a:ext>
            </a:extLst>
          </p:cNvPr>
          <p:cNvSpPr txBox="1"/>
          <p:nvPr/>
        </p:nvSpPr>
        <p:spPr>
          <a:xfrm>
            <a:off x="3152800" y="4555961"/>
            <a:ext cx="936104" cy="307777"/>
          </a:xfrm>
          <a:prstGeom prst="rect">
            <a:avLst/>
          </a:prstGeom>
          <a:noFill/>
        </p:spPr>
        <p:txBody>
          <a:bodyPr wrap="square" rtlCol="0">
            <a:spAutoFit/>
          </a:bodyPr>
          <a:lstStyle/>
          <a:p>
            <a:pPr algn="ctr"/>
            <a:r>
              <a:rPr lang="en-US" altLang="ja-JP" sz="1400" dirty="0"/>
              <a:t>SCK</a:t>
            </a:r>
            <a:endParaRPr kumimoji="1" lang="ja-JP" altLang="en-US" sz="1400" dirty="0"/>
          </a:p>
        </p:txBody>
      </p:sp>
      <p:sp>
        <p:nvSpPr>
          <p:cNvPr id="19" name="テキスト ボックス 18">
            <a:extLst>
              <a:ext uri="{FF2B5EF4-FFF2-40B4-BE49-F238E27FC236}">
                <a16:creationId xmlns:a16="http://schemas.microsoft.com/office/drawing/2014/main" id="{2D37C2F8-3B07-47B4-B852-A6D89A373DD8}"/>
              </a:ext>
            </a:extLst>
          </p:cNvPr>
          <p:cNvSpPr txBox="1"/>
          <p:nvPr/>
        </p:nvSpPr>
        <p:spPr>
          <a:xfrm>
            <a:off x="2504728" y="4869160"/>
            <a:ext cx="2371367" cy="307777"/>
          </a:xfrm>
          <a:prstGeom prst="rect">
            <a:avLst/>
          </a:prstGeom>
          <a:noFill/>
        </p:spPr>
        <p:txBody>
          <a:bodyPr wrap="square" rtlCol="0">
            <a:spAutoFit/>
          </a:bodyPr>
          <a:lstStyle/>
          <a:p>
            <a:pPr algn="ctr"/>
            <a:r>
              <a:rPr kumimoji="1" lang="en-US" altLang="ja-JP" sz="1400" dirty="0"/>
              <a:t>MOS</a:t>
            </a:r>
            <a:r>
              <a:rPr lang="en-US" altLang="ja-JP" sz="1400" dirty="0"/>
              <a:t>I</a:t>
            </a:r>
            <a:endParaRPr kumimoji="1" lang="ja-JP" altLang="en-US" sz="1400" dirty="0"/>
          </a:p>
        </p:txBody>
      </p:sp>
      <p:cxnSp>
        <p:nvCxnSpPr>
          <p:cNvPr id="21" name="直線矢印コネクタ 20">
            <a:extLst>
              <a:ext uri="{FF2B5EF4-FFF2-40B4-BE49-F238E27FC236}">
                <a16:creationId xmlns:a16="http://schemas.microsoft.com/office/drawing/2014/main" id="{28612D0D-7D6A-416E-9BE2-C322A23F90B3}"/>
              </a:ext>
            </a:extLst>
          </p:cNvPr>
          <p:cNvCxnSpPr/>
          <p:nvPr/>
        </p:nvCxnSpPr>
        <p:spPr>
          <a:xfrm>
            <a:off x="2648744" y="5157192"/>
            <a:ext cx="244827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A39D605C-C30F-40AE-A72E-C41885A55495}"/>
              </a:ext>
            </a:extLst>
          </p:cNvPr>
          <p:cNvCxnSpPr>
            <a:cxnSpLocks/>
          </p:cNvCxnSpPr>
          <p:nvPr/>
        </p:nvCxnSpPr>
        <p:spPr>
          <a:xfrm flipH="1">
            <a:off x="2670027" y="5458509"/>
            <a:ext cx="2422092"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5C04B529-611A-4715-AA9F-B8A2EAFE0052}"/>
              </a:ext>
            </a:extLst>
          </p:cNvPr>
          <p:cNvSpPr txBox="1"/>
          <p:nvPr/>
        </p:nvSpPr>
        <p:spPr>
          <a:xfrm>
            <a:off x="2504728" y="5157192"/>
            <a:ext cx="2371367" cy="307777"/>
          </a:xfrm>
          <a:prstGeom prst="rect">
            <a:avLst/>
          </a:prstGeom>
          <a:noFill/>
        </p:spPr>
        <p:txBody>
          <a:bodyPr wrap="square" rtlCol="0">
            <a:spAutoFit/>
          </a:bodyPr>
          <a:lstStyle/>
          <a:p>
            <a:pPr algn="ctr"/>
            <a:r>
              <a:rPr kumimoji="1" lang="en-US" altLang="ja-JP" sz="1400" dirty="0"/>
              <a:t>MISO</a:t>
            </a:r>
            <a:endParaRPr kumimoji="1" lang="ja-JP" altLang="en-US" sz="1400" dirty="0"/>
          </a:p>
        </p:txBody>
      </p:sp>
      <p:cxnSp>
        <p:nvCxnSpPr>
          <p:cNvPr id="20" name="直線矢印コネクタ 19">
            <a:extLst>
              <a:ext uri="{FF2B5EF4-FFF2-40B4-BE49-F238E27FC236}">
                <a16:creationId xmlns:a16="http://schemas.microsoft.com/office/drawing/2014/main" id="{D3DD3E54-9915-4C3D-9BF9-2C7261D4A0EC}"/>
              </a:ext>
            </a:extLst>
          </p:cNvPr>
          <p:cNvCxnSpPr/>
          <p:nvPr/>
        </p:nvCxnSpPr>
        <p:spPr>
          <a:xfrm>
            <a:off x="2643847" y="4558755"/>
            <a:ext cx="244827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FA484A5-388C-426B-BFA5-F10C28829D11}"/>
              </a:ext>
            </a:extLst>
          </p:cNvPr>
          <p:cNvCxnSpPr>
            <a:cxnSpLocks/>
          </p:cNvCxnSpPr>
          <p:nvPr/>
        </p:nvCxnSpPr>
        <p:spPr>
          <a:xfrm>
            <a:off x="2670027" y="4869160"/>
            <a:ext cx="242209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56524336-64E6-412F-B88D-6AC6E6DEE2AD}"/>
              </a:ext>
            </a:extLst>
          </p:cNvPr>
          <p:cNvSpPr/>
          <p:nvPr/>
        </p:nvSpPr>
        <p:spPr>
          <a:xfrm>
            <a:off x="7401272" y="4479226"/>
            <a:ext cx="1224136" cy="124476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B10047CF-E548-4171-9694-2F11844F0F91}"/>
              </a:ext>
            </a:extLst>
          </p:cNvPr>
          <p:cNvSpPr txBox="1"/>
          <p:nvPr/>
        </p:nvSpPr>
        <p:spPr>
          <a:xfrm>
            <a:off x="7401272" y="4830971"/>
            <a:ext cx="1224136" cy="523220"/>
          </a:xfrm>
          <a:prstGeom prst="rect">
            <a:avLst/>
          </a:prstGeom>
          <a:noFill/>
        </p:spPr>
        <p:txBody>
          <a:bodyPr wrap="square" rtlCol="0">
            <a:spAutoFit/>
          </a:bodyPr>
          <a:lstStyle/>
          <a:p>
            <a:pPr algn="ctr"/>
            <a:r>
              <a:rPr kumimoji="1" lang="ja-JP" altLang="en-US" sz="1400" b="1" dirty="0">
                <a:solidFill>
                  <a:srgbClr val="00B0F0"/>
                </a:solidFill>
              </a:rPr>
              <a:t>スレーブ（</a:t>
            </a:r>
            <a:r>
              <a:rPr lang="ja-JP" altLang="en-US" sz="1400" b="1" dirty="0">
                <a:solidFill>
                  <a:srgbClr val="00B0F0"/>
                </a:solidFill>
              </a:rPr>
              <a:t>２</a:t>
            </a:r>
            <a:r>
              <a:rPr kumimoji="1" lang="ja-JP" altLang="en-US" sz="1400" b="1" dirty="0">
                <a:solidFill>
                  <a:srgbClr val="00B0F0"/>
                </a:solidFill>
              </a:rPr>
              <a:t>）</a:t>
            </a:r>
            <a:endParaRPr kumimoji="1" lang="en-US" altLang="ja-JP" sz="1400" b="1" dirty="0">
              <a:solidFill>
                <a:srgbClr val="00B0F0"/>
              </a:solidFill>
            </a:endParaRPr>
          </a:p>
          <a:p>
            <a:pPr algn="ctr"/>
            <a:r>
              <a:rPr kumimoji="1" lang="ja-JP" altLang="en-US" sz="1400" dirty="0"/>
              <a:t>センサ</a:t>
            </a:r>
          </a:p>
        </p:txBody>
      </p:sp>
      <p:sp>
        <p:nvSpPr>
          <p:cNvPr id="8" name="楕円 7">
            <a:extLst>
              <a:ext uri="{FF2B5EF4-FFF2-40B4-BE49-F238E27FC236}">
                <a16:creationId xmlns:a16="http://schemas.microsoft.com/office/drawing/2014/main" id="{AC693576-51A0-470F-874A-BBBEF594EC24}"/>
              </a:ext>
            </a:extLst>
          </p:cNvPr>
          <p:cNvSpPr/>
          <p:nvPr/>
        </p:nvSpPr>
        <p:spPr>
          <a:xfrm>
            <a:off x="4140649" y="4844001"/>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683486A-277A-4EA1-9C0F-048D1B00AA97}"/>
              </a:ext>
            </a:extLst>
          </p:cNvPr>
          <p:cNvSpPr/>
          <p:nvPr/>
        </p:nvSpPr>
        <p:spPr>
          <a:xfrm>
            <a:off x="4448945" y="5129770"/>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5A29428-048E-42B4-B8A8-FD4AB4BD6751}"/>
              </a:ext>
            </a:extLst>
          </p:cNvPr>
          <p:cNvSpPr/>
          <p:nvPr/>
        </p:nvSpPr>
        <p:spPr>
          <a:xfrm>
            <a:off x="4761653" y="5418128"/>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2B5B6D8C-6165-4322-8C3C-02925F92548C}"/>
              </a:ext>
            </a:extLst>
          </p:cNvPr>
          <p:cNvCxnSpPr>
            <a:cxnSpLocks/>
          </p:cNvCxnSpPr>
          <p:nvPr/>
        </p:nvCxnSpPr>
        <p:spPr>
          <a:xfrm>
            <a:off x="4185679" y="4833929"/>
            <a:ext cx="0" cy="14753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DE02377-423B-4B4E-894D-386A07BEAF4C}"/>
              </a:ext>
            </a:extLst>
          </p:cNvPr>
          <p:cNvCxnSpPr>
            <a:cxnSpLocks/>
          </p:cNvCxnSpPr>
          <p:nvPr/>
        </p:nvCxnSpPr>
        <p:spPr>
          <a:xfrm flipH="1">
            <a:off x="4176650" y="6309320"/>
            <a:ext cx="42873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6D4C42E-04AD-4BCE-924A-71ECA12317B7}"/>
              </a:ext>
            </a:extLst>
          </p:cNvPr>
          <p:cNvCxnSpPr>
            <a:cxnSpLocks/>
          </p:cNvCxnSpPr>
          <p:nvPr/>
        </p:nvCxnSpPr>
        <p:spPr>
          <a:xfrm flipH="1" flipV="1">
            <a:off x="8463428" y="5715640"/>
            <a:ext cx="532" cy="5936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65AA6E8-E938-44F4-8F4B-C843A963B2BA}"/>
              </a:ext>
            </a:extLst>
          </p:cNvPr>
          <p:cNvCxnSpPr>
            <a:cxnSpLocks/>
          </p:cNvCxnSpPr>
          <p:nvPr/>
        </p:nvCxnSpPr>
        <p:spPr>
          <a:xfrm flipH="1">
            <a:off x="4484945" y="6165304"/>
            <a:ext cx="36664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CA3BF80-32D3-497C-8538-370CB0BDCC37}"/>
              </a:ext>
            </a:extLst>
          </p:cNvPr>
          <p:cNvCxnSpPr>
            <a:cxnSpLocks/>
          </p:cNvCxnSpPr>
          <p:nvPr/>
        </p:nvCxnSpPr>
        <p:spPr>
          <a:xfrm>
            <a:off x="4484945" y="5129658"/>
            <a:ext cx="0" cy="10356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88FC1B3B-CE5B-4BD1-9008-C2C2D7D7BE3F}"/>
              </a:ext>
            </a:extLst>
          </p:cNvPr>
          <p:cNvCxnSpPr>
            <a:cxnSpLocks/>
          </p:cNvCxnSpPr>
          <p:nvPr/>
        </p:nvCxnSpPr>
        <p:spPr>
          <a:xfrm flipV="1">
            <a:off x="8151354" y="5715640"/>
            <a:ext cx="0" cy="4636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B4E5D8E-02D2-4620-9C32-8DA0B9F10A7E}"/>
              </a:ext>
            </a:extLst>
          </p:cNvPr>
          <p:cNvCxnSpPr>
            <a:cxnSpLocks/>
          </p:cNvCxnSpPr>
          <p:nvPr/>
        </p:nvCxnSpPr>
        <p:spPr>
          <a:xfrm>
            <a:off x="4807216" y="5418128"/>
            <a:ext cx="0" cy="6031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64487CA-8AF8-46E0-975B-B291C42160CC}"/>
              </a:ext>
            </a:extLst>
          </p:cNvPr>
          <p:cNvCxnSpPr>
            <a:cxnSpLocks/>
          </p:cNvCxnSpPr>
          <p:nvPr/>
        </p:nvCxnSpPr>
        <p:spPr>
          <a:xfrm flipH="1">
            <a:off x="4807216" y="6021288"/>
            <a:ext cx="30512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86384180-F93D-4609-AA2E-6D5CE5A2DE1F}"/>
              </a:ext>
            </a:extLst>
          </p:cNvPr>
          <p:cNvCxnSpPr>
            <a:cxnSpLocks/>
          </p:cNvCxnSpPr>
          <p:nvPr/>
        </p:nvCxnSpPr>
        <p:spPr>
          <a:xfrm>
            <a:off x="7858487" y="5719708"/>
            <a:ext cx="0" cy="3015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BC7E9C6-A947-4C4D-9DE1-74B666B9430E}"/>
              </a:ext>
            </a:extLst>
          </p:cNvPr>
          <p:cNvCxnSpPr>
            <a:cxnSpLocks/>
          </p:cNvCxnSpPr>
          <p:nvPr/>
        </p:nvCxnSpPr>
        <p:spPr>
          <a:xfrm flipH="1">
            <a:off x="2323470" y="5868883"/>
            <a:ext cx="5260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5292C63-9A2F-498E-8EF2-A089A7831AEE}"/>
              </a:ext>
            </a:extLst>
          </p:cNvPr>
          <p:cNvCxnSpPr>
            <a:cxnSpLocks/>
          </p:cNvCxnSpPr>
          <p:nvPr/>
        </p:nvCxnSpPr>
        <p:spPr>
          <a:xfrm>
            <a:off x="2318040" y="5661068"/>
            <a:ext cx="0" cy="2078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4850DDC0-0C4C-43EA-93DA-2E5532E48110}"/>
              </a:ext>
            </a:extLst>
          </p:cNvPr>
          <p:cNvCxnSpPr>
            <a:cxnSpLocks/>
          </p:cNvCxnSpPr>
          <p:nvPr/>
        </p:nvCxnSpPr>
        <p:spPr>
          <a:xfrm flipV="1">
            <a:off x="7583740" y="5715640"/>
            <a:ext cx="0" cy="1532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FA338C24-4A75-4B3C-BE68-C86209FAE080}"/>
              </a:ext>
            </a:extLst>
          </p:cNvPr>
          <p:cNvSpPr txBox="1"/>
          <p:nvPr/>
        </p:nvSpPr>
        <p:spPr>
          <a:xfrm>
            <a:off x="3072014" y="5871527"/>
            <a:ext cx="571167" cy="307777"/>
          </a:xfrm>
          <a:prstGeom prst="rect">
            <a:avLst/>
          </a:prstGeom>
          <a:noFill/>
        </p:spPr>
        <p:txBody>
          <a:bodyPr wrap="square" rtlCol="0">
            <a:spAutoFit/>
          </a:bodyPr>
          <a:lstStyle/>
          <a:p>
            <a:pPr algn="ctr"/>
            <a:r>
              <a:rPr kumimoji="1" lang="en-US" altLang="ja-JP" sz="1400" dirty="0"/>
              <a:t>CE1</a:t>
            </a:r>
            <a:endParaRPr kumimoji="1" lang="ja-JP" altLang="en-US" sz="1400" dirty="0"/>
          </a:p>
        </p:txBody>
      </p:sp>
      <p:pic>
        <p:nvPicPr>
          <p:cNvPr id="9" name="図 8">
            <a:extLst>
              <a:ext uri="{FF2B5EF4-FFF2-40B4-BE49-F238E27FC236}">
                <a16:creationId xmlns:a16="http://schemas.microsoft.com/office/drawing/2014/main" id="{7AE01CBE-0704-441C-F1B0-7EE5229C733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493058" y="5060840"/>
            <a:ext cx="469217" cy="574209"/>
          </a:xfrm>
          <a:prstGeom prst="rect">
            <a:avLst/>
          </a:prstGeom>
        </p:spPr>
      </p:pic>
      <p:pic>
        <p:nvPicPr>
          <p:cNvPr id="15" name="図 14">
            <a:extLst>
              <a:ext uri="{FF2B5EF4-FFF2-40B4-BE49-F238E27FC236}">
                <a16:creationId xmlns:a16="http://schemas.microsoft.com/office/drawing/2014/main" id="{6CC91C0D-CC38-F8A2-11A6-CDCAF1A9D1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80708" y="5065552"/>
            <a:ext cx="644496" cy="508014"/>
          </a:xfrm>
          <a:prstGeom prst="rect">
            <a:avLst/>
          </a:prstGeom>
        </p:spPr>
      </p:pic>
    </p:spTree>
    <p:extLst>
      <p:ext uri="{BB962C8B-B14F-4D97-AF65-F5344CB8AC3E}">
        <p14:creationId xmlns:p14="http://schemas.microsoft.com/office/powerpoint/2010/main" val="101858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SPI</a:t>
            </a:r>
            <a:r>
              <a:rPr kumimoji="1" lang="ja-JP" altLang="en-US" dirty="0"/>
              <a:t>通信②</a:t>
            </a:r>
          </a:p>
        </p:txBody>
      </p:sp>
      <p:sp>
        <p:nvSpPr>
          <p:cNvPr id="4" name="スライド番号プレースホルダ 3"/>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9</a:t>
            </a:fld>
            <a:endParaRPr lang="ja-JP" altLang="en-US" dirty="0">
              <a:solidFill>
                <a:schemeClr val="tx1"/>
              </a:solidFill>
            </a:endParaRPr>
          </a:p>
        </p:txBody>
      </p:sp>
      <p:graphicFrame>
        <p:nvGraphicFramePr>
          <p:cNvPr id="3" name="表 4">
            <a:extLst>
              <a:ext uri="{FF2B5EF4-FFF2-40B4-BE49-F238E27FC236}">
                <a16:creationId xmlns:a16="http://schemas.microsoft.com/office/drawing/2014/main" id="{DE441A2F-9060-43C3-AB7C-6020D6EAC560}"/>
              </a:ext>
            </a:extLst>
          </p:cNvPr>
          <p:cNvGraphicFramePr>
            <a:graphicFrameLocks noGrp="1"/>
          </p:cNvGraphicFramePr>
          <p:nvPr>
            <p:extLst>
              <p:ext uri="{D42A27DB-BD31-4B8C-83A1-F6EECF244321}">
                <p14:modId xmlns:p14="http://schemas.microsoft.com/office/powerpoint/2010/main" val="1575095806"/>
              </p:ext>
            </p:extLst>
          </p:nvPr>
        </p:nvGraphicFramePr>
        <p:xfrm>
          <a:off x="335993" y="1181483"/>
          <a:ext cx="9234013" cy="2382520"/>
        </p:xfrm>
        <a:graphic>
          <a:graphicData uri="http://schemas.openxmlformats.org/drawingml/2006/table">
            <a:tbl>
              <a:tblPr firstRow="1" bandRow="1">
                <a:tableStyleId>{5940675A-B579-460E-94D1-54222C63F5DA}</a:tableStyleId>
              </a:tblPr>
              <a:tblGrid>
                <a:gridCol w="558838">
                  <a:extLst>
                    <a:ext uri="{9D8B030D-6E8A-4147-A177-3AD203B41FA5}">
                      <a16:colId xmlns:a16="http://schemas.microsoft.com/office/drawing/2014/main" val="3408995828"/>
                    </a:ext>
                  </a:extLst>
                </a:gridCol>
                <a:gridCol w="4248472">
                  <a:extLst>
                    <a:ext uri="{9D8B030D-6E8A-4147-A177-3AD203B41FA5}">
                      <a16:colId xmlns:a16="http://schemas.microsoft.com/office/drawing/2014/main" val="55797818"/>
                    </a:ext>
                  </a:extLst>
                </a:gridCol>
                <a:gridCol w="4426703">
                  <a:extLst>
                    <a:ext uri="{9D8B030D-6E8A-4147-A177-3AD203B41FA5}">
                      <a16:colId xmlns:a16="http://schemas.microsoft.com/office/drawing/2014/main" val="2296456589"/>
                    </a:ext>
                  </a:extLst>
                </a:gridCol>
              </a:tblGrid>
              <a:tr h="370840">
                <a:tc>
                  <a:txBody>
                    <a:bodyPr/>
                    <a:lstStyle/>
                    <a:p>
                      <a:pPr algn="ctr"/>
                      <a:r>
                        <a:rPr kumimoji="1" lang="ja-JP" altLang="en-US" sz="1200" b="1" dirty="0"/>
                        <a:t>順番</a:t>
                      </a:r>
                    </a:p>
                  </a:txBody>
                  <a:tcPr anchor="ctr"/>
                </a:tc>
                <a:tc>
                  <a:txBody>
                    <a:bodyPr/>
                    <a:lstStyle/>
                    <a:p>
                      <a:pPr algn="ctr"/>
                      <a:r>
                        <a:rPr kumimoji="1" lang="ja-JP" altLang="en-US" sz="1200" b="1" dirty="0"/>
                        <a:t>マスター動作（</a:t>
                      </a:r>
                      <a:r>
                        <a:rPr kumimoji="1" lang="en-US" altLang="ja-JP" sz="1200" b="1" dirty="0"/>
                        <a:t>Raspberry Pi</a:t>
                      </a:r>
                      <a:r>
                        <a:rPr kumimoji="1" lang="ja-JP" altLang="en-US" sz="1200" b="1" dirty="0"/>
                        <a:t>）</a:t>
                      </a:r>
                    </a:p>
                  </a:txBody>
                  <a:tcPr anchor="ctr"/>
                </a:tc>
                <a:tc>
                  <a:txBody>
                    <a:bodyPr/>
                    <a:lstStyle/>
                    <a:p>
                      <a:pPr algn="ctr"/>
                      <a:r>
                        <a:rPr kumimoji="1" lang="ja-JP" altLang="en-US" sz="1200" b="1" dirty="0"/>
                        <a:t>スレーブ動作（</a:t>
                      </a:r>
                      <a:r>
                        <a:rPr kumimoji="1" lang="en-US" altLang="ja-JP" sz="1200" b="1" dirty="0"/>
                        <a:t>mcp3208</a:t>
                      </a:r>
                      <a:r>
                        <a:rPr kumimoji="1" lang="ja-JP" altLang="en-US" sz="1200" b="1" dirty="0"/>
                        <a:t>）</a:t>
                      </a:r>
                    </a:p>
                  </a:txBody>
                  <a:tcPr anchor="ctr"/>
                </a:tc>
                <a:extLst>
                  <a:ext uri="{0D108BD9-81ED-4DB2-BD59-A6C34878D82A}">
                    <a16:rowId xmlns:a16="http://schemas.microsoft.com/office/drawing/2014/main" val="2679468008"/>
                  </a:ext>
                </a:extLst>
              </a:tr>
              <a:tr h="370840">
                <a:tc>
                  <a:txBody>
                    <a:bodyPr/>
                    <a:lstStyle/>
                    <a:p>
                      <a:pPr algn="ctr"/>
                      <a:r>
                        <a:rPr kumimoji="1" lang="en-US" altLang="ja-JP" sz="1200" b="1" dirty="0"/>
                        <a:t>1</a:t>
                      </a:r>
                      <a:endParaRPr kumimoji="1" lang="ja-JP" altLang="en-US" sz="1200" b="1" dirty="0"/>
                    </a:p>
                  </a:txBody>
                  <a:tcPr anchor="ctr"/>
                </a:tc>
                <a:tc>
                  <a:txBody>
                    <a:bodyPr/>
                    <a:lstStyle/>
                    <a:p>
                      <a:r>
                        <a:rPr kumimoji="1" lang="ja-JP" altLang="en-US" sz="1200" b="1" dirty="0"/>
                        <a:t>通信する相手のスレーブセレクト信号を</a:t>
                      </a:r>
                      <a:r>
                        <a:rPr kumimoji="1" lang="en-US" altLang="ja-JP" sz="1200" b="1" dirty="0"/>
                        <a:t>Low</a:t>
                      </a:r>
                      <a:r>
                        <a:rPr kumimoji="1" lang="ja-JP" altLang="en-US" sz="1200" b="1" dirty="0"/>
                        <a:t>にして，通信相手を指定する</a:t>
                      </a:r>
                    </a:p>
                  </a:txBody>
                  <a:tcPr/>
                </a:tc>
                <a:tc>
                  <a:txBody>
                    <a:bodyPr/>
                    <a:lstStyle/>
                    <a:p>
                      <a:r>
                        <a:rPr kumimoji="1" lang="ja-JP" altLang="en-US" sz="1200" b="1" dirty="0"/>
                        <a:t>スレーブセレクト信号が</a:t>
                      </a:r>
                      <a:r>
                        <a:rPr kumimoji="1" lang="en-US" altLang="ja-JP" sz="1200" b="1" dirty="0"/>
                        <a:t>Low</a:t>
                      </a:r>
                      <a:r>
                        <a:rPr kumimoji="1" lang="ja-JP" altLang="en-US" sz="1200" b="1" dirty="0"/>
                        <a:t>になったスレーブは，これからクロック信号に従ってデータ通信を行う</a:t>
                      </a:r>
                    </a:p>
                  </a:txBody>
                  <a:tcPr/>
                </a:tc>
                <a:extLst>
                  <a:ext uri="{0D108BD9-81ED-4DB2-BD59-A6C34878D82A}">
                    <a16:rowId xmlns:a16="http://schemas.microsoft.com/office/drawing/2014/main" val="92129760"/>
                  </a:ext>
                </a:extLst>
              </a:tr>
              <a:tr h="370840">
                <a:tc>
                  <a:txBody>
                    <a:bodyPr/>
                    <a:lstStyle/>
                    <a:p>
                      <a:pPr algn="ctr"/>
                      <a:r>
                        <a:rPr kumimoji="1" lang="en-US" altLang="ja-JP" sz="1200" b="1" dirty="0"/>
                        <a:t>2</a:t>
                      </a:r>
                      <a:endParaRPr kumimoji="1" lang="ja-JP" altLang="en-US" sz="1200" b="1" dirty="0"/>
                    </a:p>
                  </a:txBody>
                  <a:tcPr anchor="ctr"/>
                </a:tc>
                <a:tc>
                  <a:txBody>
                    <a:bodyPr/>
                    <a:lstStyle/>
                    <a:p>
                      <a:r>
                        <a:rPr kumimoji="1" lang="ja-JP" altLang="en-US" sz="1200" b="1" dirty="0"/>
                        <a:t>クロックを発生させて</a:t>
                      </a:r>
                      <a:r>
                        <a:rPr kumimoji="1" lang="en-US" altLang="ja-JP" sz="1200" b="1" dirty="0"/>
                        <a:t>8</a:t>
                      </a:r>
                      <a:r>
                        <a:rPr kumimoji="1" lang="ja-JP" altLang="en-US" sz="1200" b="1" dirty="0"/>
                        <a:t>ビットのデータを送信する</a:t>
                      </a:r>
                      <a:endParaRPr kumimoji="1" lang="en-US" altLang="ja-JP" sz="1200" b="1" dirty="0"/>
                    </a:p>
                    <a:p>
                      <a:r>
                        <a:rPr kumimoji="1" lang="ja-JP" altLang="en-US" sz="1200" b="1" dirty="0"/>
                        <a:t>（最上位ビットから送信）</a:t>
                      </a:r>
                    </a:p>
                  </a:txBody>
                  <a:tcPr/>
                </a:tc>
                <a:tc>
                  <a:txBody>
                    <a:bodyPr/>
                    <a:lstStyle/>
                    <a:p>
                      <a:r>
                        <a:rPr kumimoji="1" lang="ja-JP" altLang="en-US" sz="1200" b="1" dirty="0"/>
                        <a:t>クロック信号の立ち上がり </a:t>
                      </a:r>
                      <a:r>
                        <a:rPr kumimoji="1" lang="en-US" altLang="ja-JP" sz="1200" b="1" dirty="0"/>
                        <a:t>or </a:t>
                      </a:r>
                      <a:r>
                        <a:rPr kumimoji="1" lang="ja-JP" altLang="en-US" sz="1200" b="1" dirty="0"/>
                        <a:t>立ち下がりで</a:t>
                      </a:r>
                      <a:r>
                        <a:rPr kumimoji="1" lang="en-US" altLang="ja-JP" sz="1200" b="1" dirty="0">
                          <a:solidFill>
                            <a:srgbClr val="FF0000"/>
                          </a:solidFill>
                        </a:rPr>
                        <a:t>MOSI</a:t>
                      </a:r>
                      <a:r>
                        <a:rPr kumimoji="1" lang="ja-JP" altLang="en-US" sz="1200" b="1" dirty="0"/>
                        <a:t>信号を読み取り，</a:t>
                      </a:r>
                      <a:endParaRPr kumimoji="1" lang="en-US" altLang="ja-JP" sz="1200" b="1" dirty="0"/>
                    </a:p>
                    <a:p>
                      <a:r>
                        <a:rPr kumimoji="1" lang="en-US" altLang="ja-JP" sz="1200" b="1" dirty="0"/>
                        <a:t>8</a:t>
                      </a:r>
                      <a:r>
                        <a:rPr kumimoji="1" lang="ja-JP" altLang="en-US" sz="1200" b="1" dirty="0"/>
                        <a:t>ビットデータを受信する</a:t>
                      </a:r>
                    </a:p>
                  </a:txBody>
                  <a:tcPr/>
                </a:tc>
                <a:extLst>
                  <a:ext uri="{0D108BD9-81ED-4DB2-BD59-A6C34878D82A}">
                    <a16:rowId xmlns:a16="http://schemas.microsoft.com/office/drawing/2014/main" val="1616346104"/>
                  </a:ext>
                </a:extLst>
              </a:tr>
              <a:tr h="370840">
                <a:tc>
                  <a:txBody>
                    <a:bodyPr/>
                    <a:lstStyle/>
                    <a:p>
                      <a:pPr algn="ctr"/>
                      <a:r>
                        <a:rPr kumimoji="1" lang="en-US" altLang="ja-JP" sz="1200" b="1" dirty="0"/>
                        <a:t>3</a:t>
                      </a:r>
                      <a:endParaRPr kumimoji="1" lang="ja-JP" altLang="en-US" sz="1200" b="1" dirty="0"/>
                    </a:p>
                  </a:txBody>
                  <a:tcPr anchor="ctr"/>
                </a:tc>
                <a:tc>
                  <a:txBody>
                    <a:bodyPr/>
                    <a:lstStyle/>
                    <a:p>
                      <a:r>
                        <a:rPr kumimoji="1" lang="ja-JP" altLang="en-US" sz="1200" b="1" dirty="0"/>
                        <a:t>引き続きクロックを発生させて，クロックの立ち上がり</a:t>
                      </a:r>
                      <a:r>
                        <a:rPr kumimoji="1" lang="en-US" altLang="ja-JP" sz="1200" b="1" dirty="0"/>
                        <a:t> or </a:t>
                      </a:r>
                      <a:r>
                        <a:rPr kumimoji="1" lang="ja-JP" altLang="en-US" sz="1200" b="1" dirty="0"/>
                        <a:t>立ち下りでスレーブからの送信される</a:t>
                      </a:r>
                      <a:r>
                        <a:rPr kumimoji="1" lang="en-US" altLang="ja-JP" sz="1200" b="1" dirty="0">
                          <a:solidFill>
                            <a:srgbClr val="00B050"/>
                          </a:solidFill>
                        </a:rPr>
                        <a:t>MISO</a:t>
                      </a:r>
                      <a:r>
                        <a:rPr kumimoji="1" lang="ja-JP" altLang="en-US" sz="1200" b="1" dirty="0"/>
                        <a:t>信号を読み取り，</a:t>
                      </a:r>
                      <a:r>
                        <a:rPr kumimoji="1" lang="en-US" altLang="ja-JP" sz="1200" b="1" dirty="0"/>
                        <a:t>8</a:t>
                      </a:r>
                      <a:r>
                        <a:rPr kumimoji="1" lang="ja-JP" altLang="en-US" sz="1200" b="1" dirty="0"/>
                        <a:t>ビットデータを受信する</a:t>
                      </a:r>
                    </a:p>
                  </a:txBody>
                  <a:tcPr/>
                </a:tc>
                <a:tc>
                  <a:txBody>
                    <a:bodyPr/>
                    <a:lstStyle/>
                    <a:p>
                      <a:r>
                        <a:rPr kumimoji="1" lang="ja-JP" altLang="en-US" sz="1200" b="1" dirty="0"/>
                        <a:t>クロック信号に合わせて</a:t>
                      </a:r>
                      <a:r>
                        <a:rPr kumimoji="1" lang="en-US" altLang="ja-JP" sz="1200" b="1" dirty="0"/>
                        <a:t>8</a:t>
                      </a:r>
                      <a:r>
                        <a:rPr kumimoji="1" lang="ja-JP" altLang="en-US" sz="1200" b="1" dirty="0"/>
                        <a:t>ビットデータを送信する</a:t>
                      </a:r>
                      <a:endParaRPr kumimoji="1" lang="en-US" altLang="ja-JP" sz="1200" b="1" dirty="0"/>
                    </a:p>
                    <a:p>
                      <a:r>
                        <a:rPr kumimoji="1" lang="ja-JP" altLang="en-US" sz="1200" b="1" dirty="0"/>
                        <a:t>（最上位ビットから送信）</a:t>
                      </a:r>
                    </a:p>
                  </a:txBody>
                  <a:tcPr/>
                </a:tc>
                <a:extLst>
                  <a:ext uri="{0D108BD9-81ED-4DB2-BD59-A6C34878D82A}">
                    <a16:rowId xmlns:a16="http://schemas.microsoft.com/office/drawing/2014/main" val="2521428120"/>
                  </a:ext>
                </a:extLst>
              </a:tr>
              <a:tr h="370840">
                <a:tc>
                  <a:txBody>
                    <a:bodyPr/>
                    <a:lstStyle/>
                    <a:p>
                      <a:pPr algn="ctr"/>
                      <a:r>
                        <a:rPr kumimoji="1" lang="en-US" altLang="ja-JP" sz="1200" b="1" dirty="0"/>
                        <a:t>4</a:t>
                      </a:r>
                      <a:endParaRPr kumimoji="1" lang="ja-JP" altLang="en-US" sz="1200" b="1" dirty="0"/>
                    </a:p>
                  </a:txBody>
                  <a:tcPr anchor="ctr"/>
                </a:tc>
                <a:tc>
                  <a:txBody>
                    <a:bodyPr/>
                    <a:lstStyle/>
                    <a:p>
                      <a:r>
                        <a:rPr kumimoji="1" lang="ja-JP" altLang="en-US" sz="1200" b="1" dirty="0"/>
                        <a:t>データの送受信が終わったら，スレーブセレクト信号を</a:t>
                      </a:r>
                      <a:r>
                        <a:rPr kumimoji="1" lang="en-US" altLang="ja-JP" sz="1200" b="1" dirty="0"/>
                        <a:t>High</a:t>
                      </a:r>
                      <a:r>
                        <a:rPr kumimoji="1" lang="ja-JP" altLang="en-US" sz="1200" b="1" dirty="0"/>
                        <a:t>にする</a:t>
                      </a:r>
                    </a:p>
                  </a:txBody>
                  <a:tcPr/>
                </a:tc>
                <a:tc>
                  <a:txBody>
                    <a:bodyPr/>
                    <a:lstStyle/>
                    <a:p>
                      <a:r>
                        <a:rPr kumimoji="1" lang="ja-JP" altLang="en-US" sz="1200" b="1" dirty="0"/>
                        <a:t>スレーブセレクト信号が</a:t>
                      </a:r>
                      <a:r>
                        <a:rPr kumimoji="1" lang="en-US" altLang="ja-JP" sz="1200" b="1" dirty="0"/>
                        <a:t>High</a:t>
                      </a:r>
                      <a:r>
                        <a:rPr kumimoji="1" lang="ja-JP" altLang="en-US" sz="1200" b="1" dirty="0"/>
                        <a:t>になったら通信処理終わり</a:t>
                      </a:r>
                    </a:p>
                  </a:txBody>
                  <a:tcPr/>
                </a:tc>
                <a:extLst>
                  <a:ext uri="{0D108BD9-81ED-4DB2-BD59-A6C34878D82A}">
                    <a16:rowId xmlns:a16="http://schemas.microsoft.com/office/drawing/2014/main" val="1151354582"/>
                  </a:ext>
                </a:extLst>
              </a:tr>
            </a:tbl>
          </a:graphicData>
        </a:graphic>
      </p:graphicFrame>
      <p:pic>
        <p:nvPicPr>
          <p:cNvPr id="10" name="図 9">
            <a:extLst>
              <a:ext uri="{FF2B5EF4-FFF2-40B4-BE49-F238E27FC236}">
                <a16:creationId xmlns:a16="http://schemas.microsoft.com/office/drawing/2014/main" id="{CAEFCEF6-3243-4071-84ED-C511C698F89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8253" y="3659762"/>
            <a:ext cx="9009494" cy="2631157"/>
          </a:xfrm>
          <a:prstGeom prst="rect">
            <a:avLst/>
          </a:prstGeom>
        </p:spPr>
      </p:pic>
      <p:sp>
        <p:nvSpPr>
          <p:cNvPr id="5" name="テキスト ボックス 4">
            <a:extLst>
              <a:ext uri="{FF2B5EF4-FFF2-40B4-BE49-F238E27FC236}">
                <a16:creationId xmlns:a16="http://schemas.microsoft.com/office/drawing/2014/main" id="{B19D811D-FFD2-E78A-D0D1-085E41EC7EB6}"/>
              </a:ext>
            </a:extLst>
          </p:cNvPr>
          <p:cNvSpPr txBox="1"/>
          <p:nvPr/>
        </p:nvSpPr>
        <p:spPr>
          <a:xfrm>
            <a:off x="6033119" y="5120696"/>
            <a:ext cx="2118235" cy="307777"/>
          </a:xfrm>
          <a:prstGeom prst="rect">
            <a:avLst/>
          </a:prstGeom>
          <a:noFill/>
          <a:ln>
            <a:solidFill>
              <a:srgbClr val="FF0000"/>
            </a:solidFill>
          </a:ln>
        </p:spPr>
        <p:txBody>
          <a:bodyPr wrap="square" rtlCol="0">
            <a:spAutoFit/>
          </a:bodyPr>
          <a:lstStyle/>
          <a:p>
            <a:pPr algn="ctr"/>
            <a:r>
              <a:rPr kumimoji="1" lang="en-US" altLang="ja-JP" sz="1400" dirty="0"/>
              <a:t>AD</a:t>
            </a:r>
            <a:r>
              <a:rPr kumimoji="1" lang="ja-JP" altLang="en-US" sz="1400" dirty="0"/>
              <a:t>変換して下さい！</a:t>
            </a:r>
          </a:p>
        </p:txBody>
      </p:sp>
      <p:sp>
        <p:nvSpPr>
          <p:cNvPr id="6" name="テキスト ボックス 5">
            <a:extLst>
              <a:ext uri="{FF2B5EF4-FFF2-40B4-BE49-F238E27FC236}">
                <a16:creationId xmlns:a16="http://schemas.microsoft.com/office/drawing/2014/main" id="{A4F29655-3590-20DD-4347-4F082C85C7AA}"/>
              </a:ext>
            </a:extLst>
          </p:cNvPr>
          <p:cNvSpPr txBox="1"/>
          <p:nvPr/>
        </p:nvSpPr>
        <p:spPr>
          <a:xfrm>
            <a:off x="2864768" y="5760874"/>
            <a:ext cx="2020471" cy="307777"/>
          </a:xfrm>
          <a:prstGeom prst="rect">
            <a:avLst/>
          </a:prstGeom>
          <a:noFill/>
          <a:ln>
            <a:solidFill>
              <a:srgbClr val="00B050"/>
            </a:solidFill>
          </a:ln>
        </p:spPr>
        <p:txBody>
          <a:bodyPr wrap="square" rtlCol="0">
            <a:spAutoFit/>
          </a:bodyPr>
          <a:lstStyle/>
          <a:p>
            <a:pPr algn="ctr"/>
            <a:r>
              <a:rPr lang="ja-JP" altLang="en-US" sz="1400" dirty="0"/>
              <a:t>結果は○○です！</a:t>
            </a:r>
            <a:r>
              <a:rPr lang="en-US" altLang="ja-JP" sz="1400" dirty="0"/>
              <a:t> </a:t>
            </a:r>
            <a:endParaRPr kumimoji="1" lang="ja-JP" altLang="en-US" sz="1400" dirty="0"/>
          </a:p>
        </p:txBody>
      </p:sp>
      <p:sp>
        <p:nvSpPr>
          <p:cNvPr id="7" name="テキスト ボックス 6">
            <a:extLst>
              <a:ext uri="{FF2B5EF4-FFF2-40B4-BE49-F238E27FC236}">
                <a16:creationId xmlns:a16="http://schemas.microsoft.com/office/drawing/2014/main" id="{378FED1E-4A6C-A2E2-E00B-8D3D6C96C4D0}"/>
              </a:ext>
            </a:extLst>
          </p:cNvPr>
          <p:cNvSpPr txBox="1"/>
          <p:nvPr/>
        </p:nvSpPr>
        <p:spPr>
          <a:xfrm>
            <a:off x="335993" y="815532"/>
            <a:ext cx="3176847" cy="338554"/>
          </a:xfrm>
          <a:prstGeom prst="rect">
            <a:avLst/>
          </a:prstGeom>
          <a:noFill/>
        </p:spPr>
        <p:txBody>
          <a:bodyPr wrap="square" rtlCol="0">
            <a:spAutoFit/>
          </a:bodyPr>
          <a:lstStyle/>
          <a:p>
            <a:r>
              <a:rPr kumimoji="1" lang="en-US" altLang="ja-JP" sz="1600" dirty="0"/>
              <a:t>8bit</a:t>
            </a:r>
            <a:r>
              <a:rPr kumimoji="1" lang="ja-JP" altLang="en-US" sz="1600" dirty="0"/>
              <a:t>のデータでの通信例</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20441</TotalTime>
  <Words>2701</Words>
  <Application>Microsoft Office PowerPoint</Application>
  <PresentationFormat>A4 210 x 297 mm</PresentationFormat>
  <Paragraphs>503</Paragraphs>
  <Slides>21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21</vt:i4>
      </vt:variant>
    </vt:vector>
  </HeadingPairs>
  <TitlesOfParts>
    <vt:vector size="31" baseType="lpstr">
      <vt:lpstr>-apple-system</vt:lpstr>
      <vt:lpstr>HGP創英角ｺﾞｼｯｸUB</vt:lpstr>
      <vt:lpstr>ＭＳ ゴシック</vt:lpstr>
      <vt:lpstr>Arial</vt:lpstr>
      <vt:lpstr>Calibri</vt:lpstr>
      <vt:lpstr>Calibri Light</vt:lpstr>
      <vt:lpstr>Times New Roman</vt:lpstr>
      <vt:lpstr>Wingdings</vt:lpstr>
      <vt:lpstr>Office ​​テーマ</vt:lpstr>
      <vt:lpstr>デザインの設定</vt:lpstr>
      <vt:lpstr>PowerPoint プレゼンテーション</vt:lpstr>
      <vt:lpstr>目次</vt:lpstr>
      <vt:lpstr>AD変換とは？</vt:lpstr>
      <vt:lpstr>mcp3208の仕様</vt:lpstr>
      <vt:lpstr>分解能</vt:lpstr>
      <vt:lpstr>逐次比較法</vt:lpstr>
      <vt:lpstr>通信システム</vt:lpstr>
      <vt:lpstr>SPI通信①</vt:lpstr>
      <vt:lpstr>SPI通信②</vt:lpstr>
      <vt:lpstr>Raspberry PiでAD変換</vt:lpstr>
      <vt:lpstr>SPIモジュールの設定</vt:lpstr>
      <vt:lpstr>回路構成</vt:lpstr>
      <vt:lpstr>プログラムの実行・結果</vt:lpstr>
      <vt:lpstr>AD変換器の仕様と動作説明①</vt:lpstr>
      <vt:lpstr>mcp3208の制御ビット</vt:lpstr>
      <vt:lpstr>AD変換器の仕様と動作説明②</vt:lpstr>
      <vt:lpstr>AD変換器の実動作波形</vt:lpstr>
      <vt:lpstr>プログラムの概要</vt:lpstr>
      <vt:lpstr>PowerPoint プレゼンテーション</vt:lpstr>
      <vt:lpstr>プログラムの解説（制御ビット）</vt:lpstr>
      <vt:lpstr>プログラムの解説（データの読み込み）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kiban</dc:creator>
  <cp:lastModifiedBy>産技セ 富田</cp:lastModifiedBy>
  <cp:revision>1750</cp:revision>
  <cp:lastPrinted>2023-07-20T01:39:59Z</cp:lastPrinted>
  <dcterms:created xsi:type="dcterms:W3CDTF">2011-06-27T07:44:37Z</dcterms:created>
  <dcterms:modified xsi:type="dcterms:W3CDTF">2023-08-02T01:29:48Z</dcterms:modified>
</cp:coreProperties>
</file>