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25" r:id="rId1"/>
    <p:sldMasterId id="2147484134" r:id="rId2"/>
  </p:sldMasterIdLst>
  <p:notesMasterIdLst>
    <p:notesMasterId r:id="rId4"/>
  </p:notesMasterIdLst>
  <p:handoutMasterIdLst>
    <p:handoutMasterId r:id="rId5"/>
  </p:handoutMasterIdLst>
  <p:sldIdLst>
    <p:sldId id="1644" r:id="rId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4320" userDrawn="1">
          <p15:clr>
            <a:srgbClr val="A4A3A4"/>
          </p15:clr>
        </p15:guide>
        <p15:guide id="9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00FF"/>
    <a:srgbClr val="00B0F0"/>
    <a:srgbClr val="CCECFF"/>
    <a:srgbClr val="C5D9F1"/>
    <a:srgbClr val="DCE6F1"/>
    <a:srgbClr val="FFFFCC"/>
    <a:srgbClr val="FFFF99"/>
    <a:srgbClr val="F8F8F8"/>
    <a:srgbClr val="CE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9505" autoAdjust="0"/>
  </p:normalViewPr>
  <p:slideViewPr>
    <p:cSldViewPr showGuides="1">
      <p:cViewPr varScale="1">
        <p:scale>
          <a:sx n="111" d="100"/>
          <a:sy n="111" d="100"/>
        </p:scale>
        <p:origin x="1770" y="114"/>
      </p:cViewPr>
      <p:guideLst>
        <p:guide orient="horz" pos="4320"/>
        <p:guide pos="31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954" y="-102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F419-E006-4DB8-A7BA-E5A38E23399F}" type="datetimeFigureOut">
              <a:rPr lang="ko-KR" altLang="en-US" smtClean="0"/>
              <a:t>2022-09-16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9930-7D13-4CAB-BEDE-20672B9ACB7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779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DF3202F-C10C-44DA-B970-F5FD30CDB9C5}" type="datetimeFigureOut">
              <a:rPr lang="ko-KR" altLang="en-US"/>
              <a:pPr>
                <a:defRPr/>
              </a:pPr>
              <a:t>2022-09-16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237B50D-B966-4629-A4D8-890239F633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841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 err="1" smtClean="0"/>
              <a:t>유첨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</a:t>
            </a:r>
            <a:r>
              <a:rPr lang="ko-KR" altLang="en-US" dirty="0"/>
              <a:t>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346989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첨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4493" y="836712"/>
            <a:ext cx="9217024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ko-KR" altLang="en-US" sz="1800" b="0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pPr marL="0" lvl="0" indent="0" defTabSz="180000">
              <a:buNone/>
              <a:tabLst>
                <a:tab pos="90000" algn="l"/>
              </a:tabLst>
            </a:pPr>
            <a:r>
              <a:rPr lang="en-US" altLang="ko-KR" dirty="0" smtClean="0"/>
              <a:t>Header Message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1844677"/>
            <a:ext cx="9217025" cy="1584325"/>
          </a:xfrm>
          <a:prstGeom prst="rect">
            <a:avLst/>
          </a:prstGeom>
        </p:spPr>
        <p:txBody>
          <a:bodyPr/>
          <a:lstStyle>
            <a:lvl1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363538" indent="-192088">
              <a:buFont typeface="맑은 고딕" panose="020B0503020000020004" pitchFamily="50" charset="-127"/>
              <a:buChar char="－"/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 marL="631825" indent="-185738">
              <a:buFont typeface="맑은 고딕" panose="020B0503020000020004" pitchFamily="50" charset="-127"/>
              <a:buChar char="."/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 marL="714375" indent="-173038">
              <a:buFontTx/>
              <a:buNone/>
              <a:tabLst>
                <a:tab pos="266700" algn="l"/>
              </a:tabLst>
              <a:defRPr/>
            </a:lvl4pPr>
            <a:lvl5pPr marL="896938" indent="-174625">
              <a:defRPr/>
            </a:lvl5pPr>
          </a:lstStyle>
          <a:p>
            <a:pPr lvl="0"/>
            <a:r>
              <a:rPr lang="ko-KR" altLang="en-US" dirty="0" smtClean="0"/>
              <a:t>첫째 수준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57155" y="95252"/>
            <a:ext cx="7348538" cy="431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smtClean="0"/>
              <a:t>슬라이드 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373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0"/>
          <p:cNvSpPr>
            <a:spLocks noGrp="1"/>
          </p:cNvSpPr>
          <p:nvPr>
            <p:ph type="title"/>
          </p:nvPr>
        </p:nvSpPr>
        <p:spPr bwMode="auto">
          <a:xfrm>
            <a:off x="200340" y="116540"/>
            <a:ext cx="518472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344492" y="908650"/>
            <a:ext cx="9217025" cy="504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ko-KR" altLang="en-US" sz="1800" b="0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0" name="텍스트 개체 틀 1"/>
          <p:cNvSpPr>
            <a:spLocks noGrp="1"/>
          </p:cNvSpPr>
          <p:nvPr>
            <p:ph idx="17"/>
          </p:nvPr>
        </p:nvSpPr>
        <p:spPr>
          <a:xfrm>
            <a:off x="342000" y="1484730"/>
            <a:ext cx="9216000" cy="49686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302" y="6568560"/>
            <a:ext cx="104775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1" y="620610"/>
            <a:ext cx="99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02" y="125290"/>
            <a:ext cx="1010769" cy="38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908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0"/>
          <p:cNvSpPr>
            <a:spLocks noGrp="1"/>
          </p:cNvSpPr>
          <p:nvPr>
            <p:ph type="title"/>
          </p:nvPr>
        </p:nvSpPr>
        <p:spPr bwMode="auto">
          <a:xfrm>
            <a:off x="200340" y="116540"/>
            <a:ext cx="518472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344492" y="908650"/>
            <a:ext cx="9217025" cy="504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ko-KR" altLang="en-US" sz="1800" b="0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0" name="텍스트 개체 틀 1"/>
          <p:cNvSpPr>
            <a:spLocks noGrp="1"/>
          </p:cNvSpPr>
          <p:nvPr>
            <p:ph idx="17"/>
          </p:nvPr>
        </p:nvSpPr>
        <p:spPr>
          <a:xfrm>
            <a:off x="342000" y="1484730"/>
            <a:ext cx="9216000" cy="49686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302" y="6568560"/>
            <a:ext cx="104775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1" y="620610"/>
            <a:ext cx="99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02" y="125290"/>
            <a:ext cx="1010769" cy="38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0854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0"/>
          <p:cNvSpPr>
            <a:spLocks noGrp="1"/>
          </p:cNvSpPr>
          <p:nvPr>
            <p:ph type="title"/>
          </p:nvPr>
        </p:nvSpPr>
        <p:spPr bwMode="auto">
          <a:xfrm>
            <a:off x="200340" y="116540"/>
            <a:ext cx="518472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344492" y="908650"/>
            <a:ext cx="9217025" cy="504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ko-KR" altLang="en-US" sz="1800" b="0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0" name="텍스트 개체 틀 1"/>
          <p:cNvSpPr>
            <a:spLocks noGrp="1"/>
          </p:cNvSpPr>
          <p:nvPr>
            <p:ph idx="17"/>
          </p:nvPr>
        </p:nvSpPr>
        <p:spPr>
          <a:xfrm>
            <a:off x="342000" y="1484730"/>
            <a:ext cx="9216000" cy="49686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302" y="6568560"/>
            <a:ext cx="104775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1" y="620610"/>
            <a:ext cx="99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02" y="125290"/>
            <a:ext cx="1010769" cy="38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9"/>
          <p:cNvSpPr txBox="1">
            <a:spLocks noChangeArrowheads="1"/>
          </p:cNvSpPr>
          <p:nvPr userDrawn="1"/>
        </p:nvSpPr>
        <p:spPr bwMode="auto">
          <a:xfrm>
            <a:off x="64946" y="6640570"/>
            <a:ext cx="1656988" cy="1603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10800" rIns="18000" bIns="1080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SECRET</a:t>
            </a:r>
            <a:r>
              <a:rPr lang="en-US" altLang="ko-KR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ⓒ LG Display Co., Ltd. </a:t>
            </a:r>
            <a:r>
              <a:rPr lang="en-US" altLang="ko-KR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2021</a:t>
            </a:r>
            <a:endParaRPr lang="en-US" altLang="ko-KR" sz="900" b="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1057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 err="1" smtClean="0"/>
              <a:t>유첨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</a:t>
            </a:r>
            <a:r>
              <a:rPr lang="ko-KR" altLang="en-US" dirty="0"/>
              <a:t>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lang="en-US" b="1" baseline="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LG Smart_H2.0 B"/>
              </a:rPr>
              <a:t>SECRET</a:t>
            </a:r>
            <a:r>
              <a:rPr b="1" baseline="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endParaRPr b="1" baseline="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4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0"/>
          <p:cNvSpPr>
            <a:spLocks noGrp="1"/>
          </p:cNvSpPr>
          <p:nvPr>
            <p:ph type="title"/>
          </p:nvPr>
        </p:nvSpPr>
        <p:spPr bwMode="auto">
          <a:xfrm>
            <a:off x="200340" y="116540"/>
            <a:ext cx="518472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302" y="6568560"/>
            <a:ext cx="104775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3" y="620610"/>
            <a:ext cx="99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01" y="125290"/>
            <a:ext cx="1010770" cy="38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4359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65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96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126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보고서 템플릿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9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0"/>
          <p:cNvSpPr>
            <a:spLocks noGrp="1"/>
          </p:cNvSpPr>
          <p:nvPr>
            <p:ph type="title"/>
          </p:nvPr>
        </p:nvSpPr>
        <p:spPr bwMode="auto">
          <a:xfrm>
            <a:off x="200340" y="116540"/>
            <a:ext cx="518472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344492" y="908650"/>
            <a:ext cx="9217025" cy="504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ko-KR" altLang="en-US" sz="1800" b="0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0" name="텍스트 개체 틀 1"/>
          <p:cNvSpPr>
            <a:spLocks noGrp="1"/>
          </p:cNvSpPr>
          <p:nvPr>
            <p:ph idx="17"/>
          </p:nvPr>
        </p:nvSpPr>
        <p:spPr>
          <a:xfrm>
            <a:off x="342000" y="1484730"/>
            <a:ext cx="9216000" cy="49686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302" y="6568560"/>
            <a:ext cx="104775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4" y="620610"/>
            <a:ext cx="99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05" y="125290"/>
            <a:ext cx="1010769" cy="38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014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2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26" r:id="rId2"/>
    <p:sldLayoutId id="214748415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174625" indent="-174625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192088" algn="l" rtl="0" fontAlgn="base" latinLnBrk="1">
        <a:spcBef>
          <a:spcPct val="20000"/>
        </a:spcBef>
        <a:spcAft>
          <a:spcPct val="0"/>
        </a:spcAft>
        <a:buFont typeface="Arial" charset="0"/>
        <a:buAutoNum type="arabicPeriod"/>
        <a:tabLst>
          <a:tab pos="93663" algn="l"/>
        </a:tabLst>
        <a:defRPr kumimoji="1" sz="1200">
          <a:solidFill>
            <a:schemeClr val="tx1"/>
          </a:solidFill>
          <a:latin typeface="+mn-lt"/>
          <a:ea typeface="+mn-ea"/>
        </a:defRPr>
      </a:lvl2pPr>
      <a:lvl3pPr marL="363538" indent="-188913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tabLst>
          <a:tab pos="174625" algn="l"/>
        </a:tabLst>
        <a:defRPr kumimoji="1" sz="1200">
          <a:solidFill>
            <a:schemeClr val="tx1"/>
          </a:solidFill>
          <a:latin typeface="+mn-lt"/>
          <a:ea typeface="+mn-ea"/>
        </a:defRPr>
      </a:lvl3pPr>
      <a:lvl4pPr marL="444500" indent="-174625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tabLst>
          <a:tab pos="268288" algn="l"/>
        </a:tabLst>
        <a:defRPr kumimoji="1" sz="1200">
          <a:solidFill>
            <a:schemeClr val="tx1"/>
          </a:solidFill>
          <a:latin typeface="+mn-lt"/>
          <a:ea typeface="+mn-ea"/>
        </a:defRPr>
      </a:lvl4pPr>
      <a:lvl5pPr marL="538163" indent="-174625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tabLst>
          <a:tab pos="363538" algn="l"/>
        </a:tabLst>
        <a:defRPr kumimoji="1" sz="1200">
          <a:solidFill>
            <a:schemeClr val="tx1"/>
          </a:solidFill>
          <a:latin typeface="+mn-lt"/>
          <a:ea typeface="+mn-ea"/>
        </a:defRPr>
      </a:lvl5pPr>
      <a:lvl6pPr marL="995363" indent="-174625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tabLst>
          <a:tab pos="363538" algn="l"/>
        </a:tabLst>
        <a:defRPr kumimoji="1" sz="1200">
          <a:solidFill>
            <a:schemeClr val="tx1"/>
          </a:solidFill>
          <a:latin typeface="+mn-lt"/>
          <a:ea typeface="+mn-ea"/>
        </a:defRPr>
      </a:lvl6pPr>
      <a:lvl7pPr marL="1452563" indent="-174625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tabLst>
          <a:tab pos="363538" algn="l"/>
        </a:tabLst>
        <a:defRPr kumimoji="1" sz="1200">
          <a:solidFill>
            <a:schemeClr val="tx1"/>
          </a:solidFill>
          <a:latin typeface="+mn-lt"/>
          <a:ea typeface="+mn-ea"/>
        </a:defRPr>
      </a:lvl7pPr>
      <a:lvl8pPr marL="1909763" indent="-174625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tabLst>
          <a:tab pos="363538" algn="l"/>
        </a:tabLst>
        <a:defRPr kumimoji="1" sz="1200">
          <a:solidFill>
            <a:schemeClr val="tx1"/>
          </a:solidFill>
          <a:latin typeface="+mn-lt"/>
          <a:ea typeface="+mn-ea"/>
        </a:defRPr>
      </a:lvl8pPr>
      <a:lvl9pPr marL="2366963" indent="-174625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tabLst>
          <a:tab pos="363538" algn="l"/>
        </a:tabLst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64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174625" indent="-174625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192088" algn="l" rtl="0" fontAlgn="base" latinLnBrk="1">
        <a:spcBef>
          <a:spcPct val="20000"/>
        </a:spcBef>
        <a:spcAft>
          <a:spcPct val="0"/>
        </a:spcAft>
        <a:buFont typeface="Arial" charset="0"/>
        <a:buAutoNum type="arabicPeriod"/>
        <a:tabLst>
          <a:tab pos="93663" algn="l"/>
        </a:tabLst>
        <a:defRPr kumimoji="1" sz="1200">
          <a:solidFill>
            <a:schemeClr val="tx1"/>
          </a:solidFill>
          <a:latin typeface="+mn-lt"/>
          <a:ea typeface="+mn-ea"/>
        </a:defRPr>
      </a:lvl2pPr>
      <a:lvl3pPr marL="363538" indent="-188913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tabLst>
          <a:tab pos="174625" algn="l"/>
        </a:tabLst>
        <a:defRPr kumimoji="1" sz="1200">
          <a:solidFill>
            <a:schemeClr val="tx1"/>
          </a:solidFill>
          <a:latin typeface="+mn-lt"/>
          <a:ea typeface="+mn-ea"/>
        </a:defRPr>
      </a:lvl3pPr>
      <a:lvl4pPr marL="444500" indent="-174625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tabLst>
          <a:tab pos="268288" algn="l"/>
        </a:tabLst>
        <a:defRPr kumimoji="1" sz="1200">
          <a:solidFill>
            <a:schemeClr val="tx1"/>
          </a:solidFill>
          <a:latin typeface="+mn-lt"/>
          <a:ea typeface="+mn-ea"/>
        </a:defRPr>
      </a:lvl4pPr>
      <a:lvl5pPr marL="538163" indent="-174625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tabLst>
          <a:tab pos="363538" algn="l"/>
        </a:tabLst>
        <a:defRPr kumimoji="1" sz="1200">
          <a:solidFill>
            <a:schemeClr val="tx1"/>
          </a:solidFill>
          <a:latin typeface="+mn-lt"/>
          <a:ea typeface="+mn-ea"/>
        </a:defRPr>
      </a:lvl5pPr>
      <a:lvl6pPr marL="995363" indent="-174625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tabLst>
          <a:tab pos="363538" algn="l"/>
        </a:tabLst>
        <a:defRPr kumimoji="1" sz="1200">
          <a:solidFill>
            <a:schemeClr val="tx1"/>
          </a:solidFill>
          <a:latin typeface="+mn-lt"/>
          <a:ea typeface="+mn-ea"/>
        </a:defRPr>
      </a:lvl6pPr>
      <a:lvl7pPr marL="1452563" indent="-174625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tabLst>
          <a:tab pos="363538" algn="l"/>
        </a:tabLst>
        <a:defRPr kumimoji="1" sz="1200">
          <a:solidFill>
            <a:schemeClr val="tx1"/>
          </a:solidFill>
          <a:latin typeface="+mn-lt"/>
          <a:ea typeface="+mn-ea"/>
        </a:defRPr>
      </a:lvl7pPr>
      <a:lvl8pPr marL="1909763" indent="-174625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tabLst>
          <a:tab pos="363538" algn="l"/>
        </a:tabLst>
        <a:defRPr kumimoji="1" sz="1200">
          <a:solidFill>
            <a:schemeClr val="tx1"/>
          </a:solidFill>
          <a:latin typeface="+mn-lt"/>
          <a:ea typeface="+mn-ea"/>
        </a:defRPr>
      </a:lvl8pPr>
      <a:lvl9pPr marL="2366963" indent="-174625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tabLst>
          <a:tab pos="363538" algn="l"/>
        </a:tabLst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환율전망 및 외환시장 동향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16" y="645855"/>
            <a:ext cx="4023854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spAutoFit/>
          </a:bodyPr>
          <a:lstStyle/>
          <a:p>
            <a:pPr marL="171450" indent="-171450" fontAlgn="ctr">
              <a:buFont typeface="Wingdings" panose="05000000000000000000" pitchFamily="2" charset="2"/>
              <a:buChar char="q"/>
            </a:pP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금융기관 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(19</a:t>
            </a: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개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환율 전망 추이</a:t>
            </a:r>
            <a:endParaRPr lang="en-US" altLang="ko-KR" sz="1200" b="1" dirty="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12799"/>
              </p:ext>
            </p:extLst>
          </p:nvPr>
        </p:nvGraphicFramePr>
        <p:xfrm>
          <a:off x="369776" y="959988"/>
          <a:ext cx="9335752" cy="4842388"/>
        </p:xfrm>
        <a:graphic>
          <a:graphicData uri="http://schemas.openxmlformats.org/drawingml/2006/table">
            <a:tbl>
              <a:tblPr/>
              <a:tblGrid>
                <a:gridCol w="695605">
                  <a:extLst>
                    <a:ext uri="{9D8B030D-6E8A-4147-A177-3AD203B41FA5}">
                      <a16:colId xmlns:a16="http://schemas.microsoft.com/office/drawing/2014/main" val="3270431918"/>
                    </a:ext>
                  </a:extLst>
                </a:gridCol>
                <a:gridCol w="419360">
                  <a:extLst>
                    <a:ext uri="{9D8B030D-6E8A-4147-A177-3AD203B41FA5}">
                      <a16:colId xmlns:a16="http://schemas.microsoft.com/office/drawing/2014/main" val="1399588513"/>
                    </a:ext>
                  </a:extLst>
                </a:gridCol>
                <a:gridCol w="41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360">
                  <a:extLst>
                    <a:ext uri="{9D8B030D-6E8A-4147-A177-3AD203B41FA5}">
                      <a16:colId xmlns:a16="http://schemas.microsoft.com/office/drawing/2014/main" val="319941833"/>
                    </a:ext>
                  </a:extLst>
                </a:gridCol>
                <a:gridCol w="419360">
                  <a:extLst>
                    <a:ext uri="{9D8B030D-6E8A-4147-A177-3AD203B41FA5}">
                      <a16:colId xmlns:a16="http://schemas.microsoft.com/office/drawing/2014/main" val="2859231177"/>
                    </a:ext>
                  </a:extLst>
                </a:gridCol>
                <a:gridCol w="419360">
                  <a:extLst>
                    <a:ext uri="{9D8B030D-6E8A-4147-A177-3AD203B41FA5}">
                      <a16:colId xmlns:a16="http://schemas.microsoft.com/office/drawing/2014/main" val="782724701"/>
                    </a:ext>
                  </a:extLst>
                </a:gridCol>
                <a:gridCol w="419360">
                  <a:extLst>
                    <a:ext uri="{9D8B030D-6E8A-4147-A177-3AD203B41FA5}">
                      <a16:colId xmlns:a16="http://schemas.microsoft.com/office/drawing/2014/main" val="4224212049"/>
                    </a:ext>
                  </a:extLst>
                </a:gridCol>
                <a:gridCol w="419360">
                  <a:extLst>
                    <a:ext uri="{9D8B030D-6E8A-4147-A177-3AD203B41FA5}">
                      <a16:colId xmlns:a16="http://schemas.microsoft.com/office/drawing/2014/main" val="3634804116"/>
                    </a:ext>
                  </a:extLst>
                </a:gridCol>
                <a:gridCol w="419360">
                  <a:extLst>
                    <a:ext uri="{9D8B030D-6E8A-4147-A177-3AD203B41FA5}">
                      <a16:colId xmlns:a16="http://schemas.microsoft.com/office/drawing/2014/main" val="1774480888"/>
                    </a:ext>
                  </a:extLst>
                </a:gridCol>
                <a:gridCol w="4027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34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통화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일자</a:t>
                      </a:r>
                      <a:endParaRPr lang="en-US" altLang="ko-KR" sz="10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’22.1Q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2Q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3Q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4Q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’23.1H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2H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’24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’25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’26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’27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외환시장 동향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USD/KRW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8/31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1,204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1,259</a:t>
                      </a:r>
                    </a:p>
                  </a:txBody>
                  <a:tcPr marL="9525" marR="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1,325</a:t>
                      </a:r>
                    </a:p>
                  </a:txBody>
                  <a:tcPr marL="9525" marR="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1,326</a:t>
                      </a:r>
                    </a:p>
                  </a:txBody>
                  <a:tcPr marL="9525" marR="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1,299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1,266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1,237</a:t>
                      </a:r>
                    </a:p>
                  </a:txBody>
                  <a:tcPr marL="9525" marR="0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1,216 </a:t>
                      </a:r>
                    </a:p>
                  </a:txBody>
                  <a:tcPr marL="9525" marR="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1,198 </a:t>
                      </a:r>
                    </a:p>
                  </a:txBody>
                  <a:tcPr marL="9525" marR="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1,183 </a:t>
                      </a:r>
                    </a:p>
                  </a:txBody>
                  <a:tcPr marL="9525" marR="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잭슨홀미팅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(8/26)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에서 미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FED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금리 인상 기조가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강화되며 달러화 강세 심화됨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  </a:t>
                      </a:r>
                      <a:b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고물가 상황 지속으로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9/21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FOMC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75bp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이상 인상이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유력 전망됨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   </a:t>
                      </a:r>
                      <a:b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달러화 강세 요인이 지속 유효한 가운데 유럽지역 에너지 위기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중국 코로나 봉쇄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 </a:t>
                      </a:r>
                      <a:b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한국 금리인상 동조화 한계 등 주요통화 약세 요인이 복합 작용한 점도 달러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원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상승을 견인함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중장기적으로는 지정학적 리스크 및 글로벌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공급망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정상화 기대로 달러화 강세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편중 현상은 점진적으로 완화될것으로 전망됨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0" marR="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896590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9/15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1,204</a:t>
                      </a:r>
                      <a:b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</a:b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altLang="ko-KR" sz="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1,259</a:t>
                      </a:r>
                    </a:p>
                    <a:p>
                      <a:pPr algn="ctr" fontAlgn="ctr"/>
                      <a:endParaRPr lang="en-US" altLang="ko-KR" sz="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1,332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(+7)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1,367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(+41)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1,331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(+32)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1,290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(+24)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1,236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△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1,208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△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8)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1,188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△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10)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1,174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△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9)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00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51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50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0" marR="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866097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USD/CNY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8/31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6.35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6.61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6.81 </a:t>
                      </a:r>
                    </a:p>
                  </a:txBody>
                  <a:tcPr marL="9525" marR="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6.82</a:t>
                      </a:r>
                    </a:p>
                  </a:txBody>
                  <a:tcPr marL="9525" marR="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6.76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6.58</a:t>
                      </a:r>
                    </a:p>
                  </a:txBody>
                  <a:tcPr marL="9525" marR="0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6.54</a:t>
                      </a:r>
                    </a:p>
                  </a:txBody>
                  <a:tcPr marL="9525" marR="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6.49</a:t>
                      </a:r>
                    </a:p>
                  </a:txBody>
                  <a:tcPr marL="9525" marR="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6.46</a:t>
                      </a:r>
                    </a:p>
                  </a:txBody>
                  <a:tcPr marL="9525" marR="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중국 인민은행의 완화적 통화정책 유지와 단기적인 코로나 봉쇄조치 강화로 인해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당분간 위안화 약세 지속될것으로 예상됨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0" marR="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3681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9/15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6.35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6.61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6.83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(+0.02)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6.93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(+0.11)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6.86 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</a:b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(+0.10)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6.78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(+0.11)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6.67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(+0.09)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6.62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(+0.08)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(+0.07)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6.52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(+0.06)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9380"/>
                  </a:ext>
                </a:extLst>
              </a:tr>
              <a:tr h="155114"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50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0" marR="0" marT="54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920737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CNY/KRW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8/31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190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190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194 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194 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192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187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183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183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위안화와 원화 모두 달러 대비 약세 흐름으로 동조화 경향을 보이는 가운데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점진적으로는 원화 대비 위안화의 상대적 소폭 약세가 전망됨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0" marR="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3413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9/15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190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</a:b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190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/>
                      </a:r>
                      <a:b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</a:b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195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(+1)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197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(+3)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195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(+3)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190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(-)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186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el-GR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Δ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183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el-GR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Δ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2)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182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el-GR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Δ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181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el-GR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Δ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2)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491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50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0" marR="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26613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USD/JPY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8/31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117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129 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136 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135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132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126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122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119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118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일본의 완화적 통화정책으로 엔화 약세 심화됨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0" marR="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23757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9/15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117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</a:b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129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</a:b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138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(+2)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140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(+5)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135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(+3)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130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(+1)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126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(-)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122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(-)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120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(+1)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119 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(+1)</a:t>
                      </a:r>
                      <a:endParaRPr lang="en-US" altLang="ko-KR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8297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-58567" y="2708900"/>
            <a:ext cx="1195037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spAutoFit/>
          </a:bodyPr>
          <a:lstStyle/>
          <a:p>
            <a:pPr algn="ctr" fontAlgn="ctr"/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※ 9/15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종가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1,394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원</a:t>
            </a:r>
            <a:endParaRPr lang="en-US" altLang="ko-KR" sz="900" i="1" dirty="0">
              <a:solidFill>
                <a:srgbClr val="0066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8626" y="2888525"/>
            <a:ext cx="1656184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spAutoFit/>
          </a:bodyPr>
          <a:lstStyle/>
          <a:p>
            <a:pPr algn="ctr" fontAlgn="ctr"/>
            <a:r>
              <a:rPr lang="en-US" altLang="ko-KR" sz="700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(</a:t>
            </a:r>
            <a:r>
              <a:rPr lang="ko-KR" altLang="en-US" sz="700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직전 전망 대비</a:t>
            </a:r>
            <a:r>
              <a:rPr lang="en-US" altLang="ko-KR" sz="700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endParaRPr lang="en-US" altLang="ko-KR" sz="700" i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416372"/>
            <a:ext cx="1195037" cy="349702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spAutoFit/>
          </a:bodyPr>
          <a:lstStyle/>
          <a:p>
            <a:pPr algn="ctr" fontAlgn="ctr"/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’21</a:t>
            </a:r>
            <a:r>
              <a:rPr lang="ko-KR" altLang="en-US" sz="900" i="1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평균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1,144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원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/>
            </a:r>
            <a:b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</a:b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‘22 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평균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1,291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원</a:t>
            </a:r>
            <a:endParaRPr lang="en-US" altLang="ko-KR" sz="900" i="1" dirty="0">
              <a:solidFill>
                <a:srgbClr val="0066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33399" y="116254"/>
            <a:ext cx="809195" cy="349702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spAutoFit/>
          </a:bodyPr>
          <a:lstStyle/>
          <a:p>
            <a:pPr algn="r" fontAlgn="ctr"/>
            <a:r>
              <a:rPr lang="en-US" altLang="ko-KR" sz="9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’22. 9. 15</a:t>
            </a:r>
            <a:br>
              <a:rPr lang="en-US" altLang="ko-KR" sz="9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</a:br>
            <a:r>
              <a:rPr lang="ko-KR" altLang="en-US" sz="9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금융기획팀</a:t>
            </a:r>
            <a:endParaRPr lang="en-US" altLang="ko-KR" sz="900" dirty="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7120" y="1927138"/>
            <a:ext cx="2499220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spAutoFit/>
          </a:bodyPr>
          <a:lstStyle/>
          <a:p>
            <a:pPr fontAlgn="ctr"/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US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CPI YoY: 6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  <a:r>
              <a:rPr lang="en-US" altLang="ko-KR" sz="900" i="1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9.1‘%, 7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8.5%, 8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8.3%</a:t>
            </a:r>
            <a:endParaRPr lang="en-US" altLang="ko-KR" sz="900" i="1" dirty="0">
              <a:solidFill>
                <a:srgbClr val="0066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58525"/>
              </p:ext>
            </p:extLst>
          </p:nvPr>
        </p:nvGraphicFramePr>
        <p:xfrm>
          <a:off x="369776" y="5881020"/>
          <a:ext cx="5303303" cy="572400"/>
        </p:xfrm>
        <a:graphic>
          <a:graphicData uri="http://schemas.openxmlformats.org/drawingml/2006/table">
            <a:tbl>
              <a:tblPr/>
              <a:tblGrid>
                <a:gridCol w="1126973">
                  <a:extLst>
                    <a:ext uri="{9D8B030D-6E8A-4147-A177-3AD203B41FA5}">
                      <a16:colId xmlns:a16="http://schemas.microsoft.com/office/drawing/2014/main" val="2705934998"/>
                    </a:ext>
                  </a:extLst>
                </a:gridCol>
                <a:gridCol w="417633">
                  <a:extLst>
                    <a:ext uri="{9D8B030D-6E8A-4147-A177-3AD203B41FA5}">
                      <a16:colId xmlns:a16="http://schemas.microsoft.com/office/drawing/2014/main" val="2762384568"/>
                    </a:ext>
                  </a:extLst>
                </a:gridCol>
                <a:gridCol w="417633">
                  <a:extLst>
                    <a:ext uri="{9D8B030D-6E8A-4147-A177-3AD203B41FA5}">
                      <a16:colId xmlns:a16="http://schemas.microsoft.com/office/drawing/2014/main" val="386302870"/>
                    </a:ext>
                  </a:extLst>
                </a:gridCol>
                <a:gridCol w="417633">
                  <a:extLst>
                    <a:ext uri="{9D8B030D-6E8A-4147-A177-3AD203B41FA5}">
                      <a16:colId xmlns:a16="http://schemas.microsoft.com/office/drawing/2014/main" val="3466698261"/>
                    </a:ext>
                  </a:extLst>
                </a:gridCol>
                <a:gridCol w="417633">
                  <a:extLst>
                    <a:ext uri="{9D8B030D-6E8A-4147-A177-3AD203B41FA5}">
                      <a16:colId xmlns:a16="http://schemas.microsoft.com/office/drawing/2014/main" val="3568619178"/>
                    </a:ext>
                  </a:extLst>
                </a:gridCol>
                <a:gridCol w="417633">
                  <a:extLst>
                    <a:ext uri="{9D8B030D-6E8A-4147-A177-3AD203B41FA5}">
                      <a16:colId xmlns:a16="http://schemas.microsoft.com/office/drawing/2014/main" val="1263662418"/>
                    </a:ext>
                  </a:extLst>
                </a:gridCol>
                <a:gridCol w="417633">
                  <a:extLst>
                    <a:ext uri="{9D8B030D-6E8A-4147-A177-3AD203B41FA5}">
                      <a16:colId xmlns:a16="http://schemas.microsoft.com/office/drawing/2014/main" val="1437437161"/>
                    </a:ext>
                  </a:extLst>
                </a:gridCol>
                <a:gridCol w="417633">
                  <a:extLst>
                    <a:ext uri="{9D8B030D-6E8A-4147-A177-3AD203B41FA5}">
                      <a16:colId xmlns:a16="http://schemas.microsoft.com/office/drawing/2014/main" val="2684390396"/>
                    </a:ext>
                  </a:extLst>
                </a:gridCol>
                <a:gridCol w="417633">
                  <a:extLst>
                    <a:ext uri="{9D8B030D-6E8A-4147-A177-3AD203B41FA5}">
                      <a16:colId xmlns:a16="http://schemas.microsoft.com/office/drawing/2014/main" val="3176138102"/>
                    </a:ext>
                  </a:extLst>
                </a:gridCol>
                <a:gridCol w="417633">
                  <a:extLst>
                    <a:ext uri="{9D8B030D-6E8A-4147-A177-3AD203B41FA5}">
                      <a16:colId xmlns:a16="http://schemas.microsoft.com/office/drawing/2014/main" val="3865412407"/>
                    </a:ext>
                  </a:extLst>
                </a:gridCol>
                <a:gridCol w="417633">
                  <a:extLst>
                    <a:ext uri="{9D8B030D-6E8A-4147-A177-3AD203B41FA5}">
                      <a16:colId xmlns:a16="http://schemas.microsoft.com/office/drawing/2014/main" val="1224137225"/>
                    </a:ext>
                  </a:extLst>
                </a:gridCol>
              </a:tblGrid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RP09</a:t>
                      </a:r>
                      <a:endParaRPr lang="en-US" altLang="ko-KR" sz="1000" b="0" i="0" u="none" strike="noStrike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1,350</a:t>
                      </a: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1,350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1,300</a:t>
                      </a: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1,300</a:t>
                      </a: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267862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경제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연구원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(8/18)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1,290</a:t>
                      </a: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1,290</a:t>
                      </a: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1,280</a:t>
                      </a: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1,230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1,195</a:t>
                      </a:r>
                      <a:endParaRPr lang="en-US" altLang="ko-KR" sz="10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1,170</a:t>
                      </a:r>
                      <a:endParaRPr lang="en-US" altLang="ko-KR" sz="10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1,150</a:t>
                      </a:r>
                      <a:endParaRPr lang="en-US" altLang="ko-KR" sz="10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5174242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1" u="none" strike="noStrike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vs </a:t>
                      </a:r>
                      <a:r>
                        <a:rPr lang="ko-KR" altLang="en-US" sz="1000" b="0" i="1" u="none" strike="noStrike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금융기관 전망</a:t>
                      </a:r>
                      <a:endParaRPr lang="en-US" altLang="ko-KR" sz="1000" b="0" i="1" u="none" strike="noStrike" dirty="0" smtClean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1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u="none" strike="noStrike" baseline="0" dirty="0" smtClean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u="none" strike="noStrike" baseline="0" dirty="0" smtClean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525" marR="36000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Δ77</a:t>
                      </a:r>
                    </a:p>
                  </a:txBody>
                  <a:tcPr marL="9525" marR="36000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Δ41</a:t>
                      </a:r>
                    </a:p>
                  </a:txBody>
                  <a:tcPr marL="9525" marR="36000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Δ10</a:t>
                      </a:r>
                    </a:p>
                  </a:txBody>
                  <a:tcPr marL="9525" marR="36000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Δ6</a:t>
                      </a:r>
                    </a:p>
                  </a:txBody>
                  <a:tcPr marL="0" marR="36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Δ13</a:t>
                      </a:r>
                      <a:endParaRPr lang="en-US" altLang="ko-KR" sz="1000" b="0" i="1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36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Δ18</a:t>
                      </a:r>
                      <a:endParaRPr lang="en-US" altLang="ko-KR" sz="1000" b="0" i="1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36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altLang="ko-KR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Δ24</a:t>
                      </a:r>
                      <a:endParaRPr lang="en-US" altLang="ko-KR" sz="1000" b="0" i="1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36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422305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822744" y="1375214"/>
            <a:ext cx="2499220" cy="349702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spAutoFit/>
          </a:bodyPr>
          <a:lstStyle/>
          <a:p>
            <a:pPr fontAlgn="ctr"/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9/15 </a:t>
            </a:r>
            <a:r>
              <a:rPr lang="ko-KR" altLang="en-US" sz="900" i="1" dirty="0" err="1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연고점</a:t>
            </a:r>
            <a:r>
              <a:rPr lang="ko-KR" altLang="en-US" sz="900" i="1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900" i="1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1,398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원</a:t>
            </a:r>
            <a:endParaRPr lang="en-US" altLang="ko-KR" sz="900" i="1" dirty="0" smtClean="0">
              <a:solidFill>
                <a:srgbClr val="0066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fontAlgn="ctr"/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월평균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1,307 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→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1,320 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→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9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1,374</a:t>
            </a:r>
            <a:endParaRPr lang="en-US" altLang="ko-KR" sz="900" i="1" dirty="0">
              <a:solidFill>
                <a:srgbClr val="0066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7120" y="5522117"/>
            <a:ext cx="3045149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spAutoFit/>
          </a:bodyPr>
          <a:lstStyle/>
          <a:p>
            <a:pPr fontAlgn="ctr"/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달러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엔 환율은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98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 이후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24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년만의 최고치인 </a:t>
            </a:r>
            <a:r>
              <a:rPr lang="en-US" altLang="ko-KR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145</a:t>
            </a:r>
            <a:r>
              <a:rPr lang="ko-KR" altLang="en-US" sz="900" i="1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수준을 기록 </a:t>
            </a:r>
            <a:endParaRPr lang="en-US" altLang="ko-KR" sz="900" i="1" dirty="0">
              <a:solidFill>
                <a:srgbClr val="0066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2012LGD">
  <a:themeElements>
    <a:clrScheme name="1_2012LGD 1">
      <a:dk1>
        <a:srgbClr val="231F20"/>
      </a:dk1>
      <a:lt1>
        <a:srgbClr val="FFFFFF"/>
      </a:lt1>
      <a:dk2>
        <a:srgbClr val="2E448B"/>
      </a:dk2>
      <a:lt2>
        <a:srgbClr val="EEECE1"/>
      </a:lt2>
      <a:accent1>
        <a:srgbClr val="C5003D"/>
      </a:accent1>
      <a:accent2>
        <a:srgbClr val="77787B"/>
      </a:accent2>
      <a:accent3>
        <a:srgbClr val="FFFFFF"/>
      </a:accent3>
      <a:accent4>
        <a:srgbClr val="1C191A"/>
      </a:accent4>
      <a:accent5>
        <a:srgbClr val="DFAAAF"/>
      </a:accent5>
      <a:accent6>
        <a:srgbClr val="6B6C6F"/>
      </a:accent6>
      <a:hlink>
        <a:srgbClr val="0000FF"/>
      </a:hlink>
      <a:folHlink>
        <a:srgbClr val="800080"/>
      </a:folHlink>
    </a:clrScheme>
    <a:fontScheme name="1_2012LGD">
      <a:majorFont>
        <a:latin typeface="굴림"/>
        <a:ea typeface="굴림"/>
        <a:cs typeface="Arial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2012LGD 1">
        <a:dk1>
          <a:srgbClr val="231F20"/>
        </a:dk1>
        <a:lt1>
          <a:srgbClr val="FFFFFF"/>
        </a:lt1>
        <a:dk2>
          <a:srgbClr val="2E448B"/>
        </a:dk2>
        <a:lt2>
          <a:srgbClr val="EEECE1"/>
        </a:lt2>
        <a:accent1>
          <a:srgbClr val="C5003D"/>
        </a:accent1>
        <a:accent2>
          <a:srgbClr val="77787B"/>
        </a:accent2>
        <a:accent3>
          <a:srgbClr val="FFFFFF"/>
        </a:accent3>
        <a:accent4>
          <a:srgbClr val="1C191A"/>
        </a:accent4>
        <a:accent5>
          <a:srgbClr val="DFAAAF"/>
        </a:accent5>
        <a:accent6>
          <a:srgbClr val="6B6C6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2012LGD">
  <a:themeElements>
    <a:clrScheme name="1_2012LGD 1">
      <a:dk1>
        <a:srgbClr val="231F20"/>
      </a:dk1>
      <a:lt1>
        <a:srgbClr val="FFFFFF"/>
      </a:lt1>
      <a:dk2>
        <a:srgbClr val="2E448B"/>
      </a:dk2>
      <a:lt2>
        <a:srgbClr val="EEECE1"/>
      </a:lt2>
      <a:accent1>
        <a:srgbClr val="C5003D"/>
      </a:accent1>
      <a:accent2>
        <a:srgbClr val="77787B"/>
      </a:accent2>
      <a:accent3>
        <a:srgbClr val="FFFFFF"/>
      </a:accent3>
      <a:accent4>
        <a:srgbClr val="1C191A"/>
      </a:accent4>
      <a:accent5>
        <a:srgbClr val="DFAAAF"/>
      </a:accent5>
      <a:accent6>
        <a:srgbClr val="6B6C6F"/>
      </a:accent6>
      <a:hlink>
        <a:srgbClr val="0000FF"/>
      </a:hlink>
      <a:folHlink>
        <a:srgbClr val="800080"/>
      </a:folHlink>
    </a:clrScheme>
    <a:fontScheme name="LGD 2.0">
      <a:majorFont>
        <a:latin typeface="LG스마트체2.0 Bold"/>
        <a:ea typeface="LG스마트체2.0 Bold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2012LGD 1">
        <a:dk1>
          <a:srgbClr val="231F20"/>
        </a:dk1>
        <a:lt1>
          <a:srgbClr val="FFFFFF"/>
        </a:lt1>
        <a:dk2>
          <a:srgbClr val="2E448B"/>
        </a:dk2>
        <a:lt2>
          <a:srgbClr val="EEECE1"/>
        </a:lt2>
        <a:accent1>
          <a:srgbClr val="C5003D"/>
        </a:accent1>
        <a:accent2>
          <a:srgbClr val="77787B"/>
        </a:accent2>
        <a:accent3>
          <a:srgbClr val="FFFFFF"/>
        </a:accent3>
        <a:accent4>
          <a:srgbClr val="1C191A"/>
        </a:accent4>
        <a:accent5>
          <a:srgbClr val="DFAAAF"/>
        </a:accent5>
        <a:accent6>
          <a:srgbClr val="6B6C6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186272</TotalTime>
  <Words>462</Words>
  <Application>Microsoft Office PowerPoint</Application>
  <PresentationFormat>A4 용지(210x297mm)</PresentationFormat>
  <Paragraphs>171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LG Smart_H2.0 B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Wingdings</vt:lpstr>
      <vt:lpstr>4_2012LGD</vt:lpstr>
      <vt:lpstr>8_2012LGD</vt:lpstr>
      <vt:lpstr>PowerPoint 프레젠테이션</vt:lpstr>
    </vt:vector>
  </TitlesOfParts>
  <Company>LGDispaly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BH</dc:creator>
  <cp:lastModifiedBy>김동혁 선임/금융기획팀/DH.KIM517</cp:lastModifiedBy>
  <cp:revision>7359</cp:revision>
  <cp:lastPrinted>2022-06-08T04:23:55Z</cp:lastPrinted>
  <dcterms:created xsi:type="dcterms:W3CDTF">2012-08-21T00:45:57Z</dcterms:created>
  <dcterms:modified xsi:type="dcterms:W3CDTF">2022-09-16T06:36:03Z</dcterms:modified>
</cp:coreProperties>
</file>