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customXml/itemProps2.xml" ContentType="application/vnd.openxmlformats-officedocument.customXmlProperties+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Lst>
  <p:notesMasterIdLst>
    <p:notesMasterId r:id="rId9"/>
  </p:notesMasterIdLst>
  <p:sldIdLst>
    <p:sldId id="256" r:id="rId5"/>
    <p:sldId id="274" r:id="rId6"/>
    <p:sldId id="267" r:id="rId7"/>
    <p:sldId id="273" r:id="rId8"/>
  </p:sldIdLst>
  <p:sldSz cx="9144000" cy="6858000" type="screen4x3"/>
  <p:notesSz cx="7086600" cy="102235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99C6"/>
    <a:srgbClr val="B5BF88"/>
    <a:srgbClr val="747678"/>
    <a:srgbClr val="00338D"/>
    <a:srgbClr val="8E258D"/>
    <a:srgbClr val="B390BB"/>
    <a:srgbClr val="DADFC3"/>
    <a:srgbClr val="B4BF87"/>
    <a:srgbClr val="8F9F4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1" autoAdjust="0"/>
    <p:restoredTop sz="98172" autoAdjust="0"/>
  </p:normalViewPr>
  <p:slideViewPr>
    <p:cSldViewPr showGuides="1">
      <p:cViewPr varScale="1">
        <p:scale>
          <a:sx n="69" d="100"/>
          <a:sy n="69" d="100"/>
        </p:scale>
        <p:origin x="-1536" y="-108"/>
      </p:cViewPr>
      <p:guideLst>
        <p:guide orient="horz" pos="905"/>
        <p:guide orient="horz" pos="4065"/>
        <p:guide pos="1518"/>
        <p:guide pos="236"/>
        <p:guide/>
        <p:guide pos="2923"/>
        <p:guide pos="3107"/>
        <p:guide pos="55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48" d="100"/>
          <a:sy n="48" d="100"/>
        </p:scale>
        <p:origin x="-1920" y="-90"/>
      </p:cViewPr>
      <p:guideLst>
        <p:guide orient="horz" pos="3220"/>
        <p:guide pos="223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0860" cy="511175"/>
          </a:xfrm>
          <a:prstGeom prst="rect">
            <a:avLst/>
          </a:prstGeom>
          <a:noFill/>
          <a:ln w="9525">
            <a:noFill/>
            <a:miter lim="800000"/>
            <a:headEnd/>
            <a:tailEnd/>
          </a:ln>
          <a:effectLst/>
        </p:spPr>
        <p:txBody>
          <a:bodyPr vert="horz" wrap="square" lIns="94604" tIns="47303" rIns="94604" bIns="47303" numCol="1" anchor="t" anchorCtr="0" compatLnSpc="1">
            <a:prstTxWarp prst="textNoShape">
              <a:avLst/>
            </a:prstTxWarp>
          </a:bodyPr>
          <a:lstStyle>
            <a:lvl1pPr>
              <a:defRPr sz="1300"/>
            </a:lvl1pPr>
          </a:lstStyle>
          <a:p>
            <a:endParaRPr lang="en-GB" dirty="0"/>
          </a:p>
        </p:txBody>
      </p:sp>
      <p:sp>
        <p:nvSpPr>
          <p:cNvPr id="3075" name="Rectangle 3"/>
          <p:cNvSpPr>
            <a:spLocks noGrp="1" noChangeArrowheads="1"/>
          </p:cNvSpPr>
          <p:nvPr>
            <p:ph type="dt" idx="1"/>
          </p:nvPr>
        </p:nvSpPr>
        <p:spPr bwMode="auto">
          <a:xfrm>
            <a:off x="4014101" y="0"/>
            <a:ext cx="3070860" cy="511175"/>
          </a:xfrm>
          <a:prstGeom prst="rect">
            <a:avLst/>
          </a:prstGeom>
          <a:noFill/>
          <a:ln w="9525">
            <a:noFill/>
            <a:miter lim="800000"/>
            <a:headEnd/>
            <a:tailEnd/>
          </a:ln>
          <a:effectLst/>
        </p:spPr>
        <p:txBody>
          <a:bodyPr vert="horz" wrap="square" lIns="94604" tIns="47303" rIns="94604" bIns="47303" numCol="1" anchor="t" anchorCtr="0" compatLnSpc="1">
            <a:prstTxWarp prst="textNoShape">
              <a:avLst/>
            </a:prstTxWarp>
          </a:bodyPr>
          <a:lstStyle>
            <a:lvl1pPr algn="r">
              <a:defRPr sz="1300"/>
            </a:lvl1pPr>
          </a:lstStyle>
          <a:p>
            <a:endParaRPr lang="en-GB" dirty="0"/>
          </a:p>
        </p:txBody>
      </p:sp>
      <p:sp>
        <p:nvSpPr>
          <p:cNvPr id="3076" name="Rectangle 4"/>
          <p:cNvSpPr>
            <a:spLocks noGrp="1" noRot="1" noChangeAspect="1" noChangeArrowheads="1" noTextEdit="1"/>
          </p:cNvSpPr>
          <p:nvPr>
            <p:ph type="sldImg" idx="2"/>
          </p:nvPr>
        </p:nvSpPr>
        <p:spPr bwMode="auto">
          <a:xfrm>
            <a:off x="987425" y="766763"/>
            <a:ext cx="5111750" cy="3833812"/>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08660" y="4856166"/>
            <a:ext cx="5669280" cy="4600575"/>
          </a:xfrm>
          <a:prstGeom prst="rect">
            <a:avLst/>
          </a:prstGeom>
          <a:noFill/>
          <a:ln w="9525">
            <a:noFill/>
            <a:miter lim="800000"/>
            <a:headEnd/>
            <a:tailEnd/>
          </a:ln>
          <a:effectLst/>
        </p:spPr>
        <p:txBody>
          <a:bodyPr vert="horz" wrap="square" lIns="94604" tIns="47303" rIns="94604" bIns="47303"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9710550"/>
            <a:ext cx="3070860" cy="511175"/>
          </a:xfrm>
          <a:prstGeom prst="rect">
            <a:avLst/>
          </a:prstGeom>
          <a:noFill/>
          <a:ln w="9525">
            <a:noFill/>
            <a:miter lim="800000"/>
            <a:headEnd/>
            <a:tailEnd/>
          </a:ln>
          <a:effectLst/>
        </p:spPr>
        <p:txBody>
          <a:bodyPr vert="horz" wrap="square" lIns="94604" tIns="47303" rIns="94604" bIns="47303" numCol="1" anchor="b" anchorCtr="0" compatLnSpc="1">
            <a:prstTxWarp prst="textNoShape">
              <a:avLst/>
            </a:prstTxWarp>
          </a:bodyPr>
          <a:lstStyle>
            <a:lvl1pPr>
              <a:defRPr sz="1300"/>
            </a:lvl1pPr>
          </a:lstStyle>
          <a:p>
            <a:endParaRPr lang="en-GB" dirty="0"/>
          </a:p>
        </p:txBody>
      </p:sp>
      <p:sp>
        <p:nvSpPr>
          <p:cNvPr id="3079" name="Rectangle 7"/>
          <p:cNvSpPr>
            <a:spLocks noGrp="1" noChangeArrowheads="1"/>
          </p:cNvSpPr>
          <p:nvPr>
            <p:ph type="sldNum" sz="quarter" idx="5"/>
          </p:nvPr>
        </p:nvSpPr>
        <p:spPr bwMode="auto">
          <a:xfrm>
            <a:off x="4014101" y="9710550"/>
            <a:ext cx="3070860" cy="511175"/>
          </a:xfrm>
          <a:prstGeom prst="rect">
            <a:avLst/>
          </a:prstGeom>
          <a:noFill/>
          <a:ln w="9525">
            <a:noFill/>
            <a:miter lim="800000"/>
            <a:headEnd/>
            <a:tailEnd/>
          </a:ln>
          <a:effectLst/>
        </p:spPr>
        <p:txBody>
          <a:bodyPr vert="horz" wrap="square" lIns="94604" tIns="47303" rIns="94604" bIns="47303" numCol="1" anchor="b" anchorCtr="0" compatLnSpc="1">
            <a:prstTxWarp prst="textNoShape">
              <a:avLst/>
            </a:prstTxWarp>
          </a:bodyPr>
          <a:lstStyle>
            <a:lvl1pPr algn="r">
              <a:defRPr sz="1300"/>
            </a:lvl1pPr>
          </a:lstStyle>
          <a:p>
            <a:fld id="{CE25E89C-3755-4ED1-B3E3-D6ED53597C15}" type="slidenum">
              <a:rPr lang="en-GB"/>
              <a:pPr/>
              <a:t>‹#›</a:t>
            </a:fld>
            <a:endParaRPr lang="en-GB"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EED72F-1913-4BC6-9D72-062EDFCE7B24}" type="slidenum">
              <a:rPr lang="en-GB"/>
              <a:pPr/>
              <a:t>0</a:t>
            </a:fld>
            <a:endParaRPr lang="en-GB" dirty="0"/>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E25E89C-3755-4ED1-B3E3-D6ED53597C15}" type="slidenum">
              <a:rPr lang="en-GB" smtClean="0"/>
              <a:pPr/>
              <a:t>1</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E25E89C-3755-4ED1-B3E3-D6ED53597C15}" type="slidenum">
              <a:rPr lang="en-GB" smtClean="0"/>
              <a:pPr/>
              <a:t>2</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E25E89C-3755-4ED1-B3E3-D6ED53597C15}" type="slidenum">
              <a:rPr lang="en-GB" smtClean="0"/>
              <a:pPr/>
              <a:t>3</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3275856"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6" name="Slide Number Placeholder 5"/>
          <p:cNvSpPr>
            <a:spLocks noGrp="1"/>
          </p:cNvSpPr>
          <p:nvPr>
            <p:ph type="sldNum" sz="quarter" idx="12"/>
          </p:nvPr>
        </p:nvSpPr>
        <p:spPr/>
        <p:txBody>
          <a:bodyPr/>
          <a:lstStyle>
            <a:lvl1pPr>
              <a:defRPr/>
            </a:lvl1pPr>
          </a:lstStyle>
          <a:p>
            <a:fld id="{2E37A29B-7A0D-4325-8A32-34D43336FAD5}" type="slidenum">
              <a:rPr lang="en-GB"/>
              <a:pPr/>
              <a:t>‹#›</a:t>
            </a:fld>
            <a:endParaRPr lang="en-GB" dirty="0"/>
          </a:p>
        </p:txBody>
      </p:sp>
      <p:pic>
        <p:nvPicPr>
          <p:cNvPr id="10" name="Picture 9" descr="KPMG_Plus_Strapline_White.emf"/>
          <p:cNvPicPr>
            <a:picLocks noChangeAspect="1"/>
          </p:cNvPicPr>
          <p:nvPr userDrawn="1"/>
        </p:nvPicPr>
        <p:blipFill>
          <a:blip r:embed="rId3" cstate="print"/>
          <a:stretch>
            <a:fillRect/>
          </a:stretch>
        </p:blipFill>
        <p:spPr>
          <a:xfrm>
            <a:off x="356400" y="435600"/>
            <a:ext cx="2160000" cy="74220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1" name="Picture 10" descr="Banner_no-trans.png"/>
          <p:cNvPicPr>
            <a:picLocks noChangeAspect="1"/>
          </p:cNvPicPr>
          <p:nvPr userDrawn="1"/>
        </p:nvPicPr>
        <p:blipFill>
          <a:blip r:embed="rId2" cstate="print"/>
          <a:stretch>
            <a:fillRect/>
          </a:stretch>
        </p:blipFill>
        <p:spPr>
          <a:xfrm>
            <a:off x="0" y="0"/>
            <a:ext cx="9144000" cy="1026914"/>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11138" y="1389063"/>
            <a:ext cx="4264025" cy="4525962"/>
          </a:xfrm>
        </p:spPr>
        <p:txBody>
          <a:bodyPr bIns="0"/>
          <a:lstStyle>
            <a:lvl1pPr>
              <a:defRPr sz="1400">
                <a:solidFill>
                  <a:srgbClr val="00338D"/>
                </a:solidFill>
              </a:defRPr>
            </a:lvl1pPr>
            <a:lvl2pPr>
              <a:defRPr sz="1400"/>
            </a:lvl2pPr>
            <a:lvl3pPr marL="139700" indent="-139700">
              <a:buFont typeface="Arial" pitchFamily="34" charset="0"/>
              <a:buChar char="•"/>
              <a:defRPr sz="1400"/>
            </a:lvl3pPr>
            <a:lvl4pPr marL="349250" indent="-182563">
              <a:buFont typeface="Arial" pitchFamily="34" charset="0"/>
              <a:buChar char="-"/>
              <a:defRPr sz="1400"/>
            </a:lvl4pPr>
            <a:lvl5pPr marL="515938" indent="-166688">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27563" y="1389063"/>
            <a:ext cx="4265612" cy="4525962"/>
          </a:xfrm>
        </p:spPr>
        <p:txBody>
          <a:bodyPr bIns="0"/>
          <a:lstStyle>
            <a:lvl1pPr>
              <a:defRPr sz="1400">
                <a:solidFill>
                  <a:srgbClr val="00338D"/>
                </a:solidFill>
              </a:defRPr>
            </a:lvl1pPr>
            <a:lvl2pPr>
              <a:defRPr sz="1400"/>
            </a:lvl2pPr>
            <a:lvl3pPr marL="127000" indent="-127000">
              <a:buFont typeface="Arial" pitchFamily="34" charset="0"/>
              <a:buChar char="•"/>
              <a:defRPr sz="1400"/>
            </a:lvl3pPr>
            <a:lvl4pPr marL="349250" indent="-182563">
              <a:buFont typeface="Arial" pitchFamily="34" charset="0"/>
              <a:buChar char="-"/>
              <a:defRPr sz="1400"/>
            </a:lvl4pPr>
            <a:lvl5pPr marL="536575" indent="-187325">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6"/>
          <p:cNvSpPr>
            <a:spLocks noGrp="1"/>
          </p:cNvSpPr>
          <p:nvPr>
            <p:ph type="sldNum" sz="quarter" idx="12"/>
          </p:nvPr>
        </p:nvSpPr>
        <p:spPr>
          <a:xfrm>
            <a:off x="8297863" y="6386400"/>
            <a:ext cx="658812" cy="279400"/>
          </a:xfrm>
        </p:spPr>
        <p:txBody>
          <a:bodyPr/>
          <a:lstStyle>
            <a:lvl1pPr>
              <a:defRPr/>
            </a:lvl1pPr>
          </a:lstStyle>
          <a:p>
            <a:fld id="{65EBE0FB-739C-4692-BB4F-22E3CED5B28B}" type="slidenum">
              <a:rPr lang="en-GB"/>
              <a:pPr/>
              <a:t>‹#›</a:t>
            </a:fld>
            <a:endParaRPr lang="en-GB" dirty="0"/>
          </a:p>
        </p:txBody>
      </p:sp>
      <p:sp>
        <p:nvSpPr>
          <p:cNvPr id="10" name="Line 10"/>
          <p:cNvSpPr>
            <a:spLocks noChangeShapeType="1"/>
          </p:cNvSpPr>
          <p:nvPr userDrawn="1"/>
        </p:nvSpPr>
        <p:spPr bwMode="auto">
          <a:xfrm>
            <a:off x="300038" y="6373813"/>
            <a:ext cx="8529637" cy="0"/>
          </a:xfrm>
          <a:prstGeom prst="line">
            <a:avLst/>
          </a:prstGeom>
          <a:noFill/>
          <a:ln w="3175">
            <a:solidFill>
              <a:schemeClr val="accent1"/>
            </a:solidFill>
            <a:round/>
            <a:headEnd/>
            <a:tailEnd/>
          </a:ln>
          <a:effectLst/>
        </p:spPr>
        <p:txBody>
          <a:bodyPr/>
          <a:lstStyle/>
          <a:p>
            <a:endParaRPr lang="en-GB" dirty="0"/>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9" descr="KPMG-PPT_banner_v10-[Conver"/>
          <p:cNvPicPr>
            <a:picLocks noChangeAspect="1" noChangeArrowheads="1"/>
          </p:cNvPicPr>
          <p:nvPr userDrawn="1"/>
        </p:nvPicPr>
        <p:blipFill>
          <a:blip r:embed="rId2" cstate="print"/>
          <a:srcRect t="1665" b="1665"/>
          <a:stretch>
            <a:fillRect/>
          </a:stretch>
        </p:blipFill>
        <p:spPr bwMode="auto">
          <a:xfrm>
            <a:off x="0" y="0"/>
            <a:ext cx="9144000" cy="979488"/>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a:xfrm>
            <a:off x="8297863" y="6386400"/>
            <a:ext cx="658812" cy="279400"/>
          </a:xfrm>
        </p:spPr>
        <p:txBody>
          <a:bodyPr/>
          <a:lstStyle>
            <a:lvl1pPr>
              <a:defRPr/>
            </a:lvl1pPr>
          </a:lstStyle>
          <a:p>
            <a:fld id="{1614DD2A-9055-41F9-82E1-D86230CEF31F}" type="slidenum">
              <a:rPr lang="en-GB"/>
              <a:pPr/>
              <a:t>‹#›</a:t>
            </a:fld>
            <a:endParaRPr lang="en-GB" dirty="0"/>
          </a:p>
        </p:txBody>
      </p:sp>
      <p:sp>
        <p:nvSpPr>
          <p:cNvPr id="12"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297863" y="6386400"/>
            <a:ext cx="658812" cy="279400"/>
          </a:xfrm>
        </p:spPr>
        <p:txBody>
          <a:bodyPr/>
          <a:lstStyle>
            <a:lvl1pPr>
              <a:defRPr/>
            </a:lvl1pPr>
          </a:lstStyle>
          <a:p>
            <a:fld id="{F1248BA7-C5CC-4F91-AD10-FFDDBF528FC3}" type="slidenum">
              <a:rPr lang="en-GB"/>
              <a:pPr/>
              <a:t>‹#›</a:t>
            </a:fld>
            <a:endParaRPr lang="en-GB" dirty="0"/>
          </a:p>
        </p:txBody>
      </p:sp>
      <p:pic>
        <p:nvPicPr>
          <p:cNvPr id="8" name="Picture 7" descr="Banner_no-trans.png"/>
          <p:cNvPicPr>
            <a:picLocks noChangeAspect="1"/>
          </p:cNvPicPr>
          <p:nvPr userDrawn="1"/>
        </p:nvPicPr>
        <p:blipFill>
          <a:blip r:embed="rId2" cstate="print"/>
          <a:stretch>
            <a:fillRect/>
          </a:stretch>
        </p:blipFill>
        <p:spPr>
          <a:xfrm>
            <a:off x="0" y="0"/>
            <a:ext cx="9144000" cy="1026914"/>
          </a:xfrm>
          <a:prstGeom prst="rect">
            <a:avLst/>
          </a:prstGeom>
        </p:spPr>
      </p:pic>
      <p:sp>
        <p:nvSpPr>
          <p:cNvPr id="7" name="Line 10"/>
          <p:cNvSpPr>
            <a:spLocks noChangeShapeType="1"/>
          </p:cNvSpPr>
          <p:nvPr userDrawn="1"/>
        </p:nvSpPr>
        <p:spPr bwMode="auto">
          <a:xfrm>
            <a:off x="300038" y="6373813"/>
            <a:ext cx="8529637" cy="0"/>
          </a:xfrm>
          <a:prstGeom prst="line">
            <a:avLst/>
          </a:prstGeom>
          <a:noFill/>
          <a:ln w="3175">
            <a:solidFill>
              <a:schemeClr val="accent1"/>
            </a:solidFill>
            <a:round/>
            <a:headEnd/>
            <a:tailEnd/>
          </a:ln>
          <a:effectLst/>
        </p:spPr>
        <p:txBody>
          <a:bodyPr/>
          <a:lstStyle/>
          <a:p>
            <a:endParaRPr lang="en-GB" dirty="0"/>
          </a:p>
        </p:txBody>
      </p:sp>
      <p:sp>
        <p:nvSpPr>
          <p:cNvPr id="12"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0"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13" name="Rectangle 6"/>
          <p:cNvSpPr>
            <a:spLocks noGrp="1" noChangeArrowheads="1"/>
          </p:cNvSpPr>
          <p:nvPr>
            <p:ph type="sldNum" sz="quarter" idx="4"/>
          </p:nvPr>
        </p:nvSpPr>
        <p:spPr bwMode="auto">
          <a:xfrm>
            <a:off x="8297863" y="6387908"/>
            <a:ext cx="658812"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50">
                <a:solidFill>
                  <a:schemeClr val="accent1"/>
                </a:solidFill>
              </a:defRPr>
            </a:lvl1pPr>
          </a:lstStyle>
          <a:p>
            <a:fld id="{11CFD04F-0977-47EC-874B-E62213FEFEDF}" type="slidenum">
              <a:rPr lang="en-GB" smtClean="0"/>
              <a:pPr/>
              <a:t>‹#›</a:t>
            </a:fld>
            <a:endParaRPr lang="en-GB" dirty="0"/>
          </a:p>
        </p:txBody>
      </p:sp>
      <p:pic>
        <p:nvPicPr>
          <p:cNvPr id="9" name="Picture 8" descr="KPMG_Plus_Strapline_White.emf"/>
          <p:cNvPicPr>
            <a:picLocks noChangeAspect="1"/>
          </p:cNvPicPr>
          <p:nvPr userDrawn="1"/>
        </p:nvPicPr>
        <p:blipFill>
          <a:blip r:embed="rId3" cstate="print"/>
          <a:stretch>
            <a:fillRect/>
          </a:stretch>
        </p:blipFill>
        <p:spPr>
          <a:xfrm>
            <a:off x="356400" y="435600"/>
            <a:ext cx="2160000" cy="74220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15" name="Rectangle 6"/>
          <p:cNvSpPr>
            <a:spLocks noGrp="1" noChangeArrowheads="1"/>
          </p:cNvSpPr>
          <p:nvPr>
            <p:ph type="sldNum" sz="quarter" idx="4"/>
          </p:nvPr>
        </p:nvSpPr>
        <p:spPr bwMode="auto">
          <a:xfrm>
            <a:off x="8297863" y="6387908"/>
            <a:ext cx="658812"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50">
                <a:solidFill>
                  <a:schemeClr val="accent1"/>
                </a:solidFill>
              </a:defRPr>
            </a:lvl1pPr>
          </a:lstStyle>
          <a:p>
            <a:fld id="{11CFD04F-0977-47EC-874B-E62213FEFEDF}" type="slidenum">
              <a:rPr lang="en-GB" smtClean="0"/>
              <a:pPr/>
              <a:t>‹#›</a:t>
            </a:fld>
            <a:endParaRPr lang="en-GB" dirty="0"/>
          </a:p>
        </p:txBody>
      </p:sp>
      <p:pic>
        <p:nvPicPr>
          <p:cNvPr id="10" name="Picture 9" descr="KPMG_Plus_Strapline_White.emf"/>
          <p:cNvPicPr>
            <a:picLocks noChangeAspect="1"/>
          </p:cNvPicPr>
          <p:nvPr userDrawn="1"/>
        </p:nvPicPr>
        <p:blipFill>
          <a:blip r:embed="rId3" cstate="print"/>
          <a:stretch>
            <a:fillRect/>
          </a:stretch>
        </p:blipFill>
        <p:spPr>
          <a:xfrm>
            <a:off x="356400" y="435600"/>
            <a:ext cx="2160000" cy="74220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sp>
        <p:nvSpPr>
          <p:cNvPr id="6" name="Slide Number Placeholder 5"/>
          <p:cNvSpPr>
            <a:spLocks noGrp="1"/>
          </p:cNvSpPr>
          <p:nvPr>
            <p:ph type="sldNum" sz="quarter" idx="12"/>
          </p:nvPr>
        </p:nvSpPr>
        <p:spPr>
          <a:xfrm>
            <a:off x="8297863" y="6386400"/>
            <a:ext cx="658812" cy="279400"/>
          </a:xfrm>
        </p:spPr>
        <p:txBody>
          <a:bodyPr/>
          <a:lstStyle>
            <a:lvl1pPr>
              <a:defRPr/>
            </a:lvl1pPr>
          </a:lstStyle>
          <a:p>
            <a:fld id="{2E37A29B-7A0D-4325-8A32-34D43336FAD5}" type="slidenum">
              <a:rPr lang="en-GB"/>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tretch>
            <a:fillRect/>
          </a:stretch>
        </p:blipFill>
        <p:spPr>
          <a:xfrm>
            <a:off x="0" y="0"/>
            <a:ext cx="6652617" cy="6858000"/>
          </a:xfrm>
          <a:prstGeom prst="rect">
            <a:avLst/>
          </a:prstGeom>
        </p:spPr>
      </p:pic>
      <p:sp>
        <p:nvSpPr>
          <p:cNvPr id="2" name="Title 1"/>
          <p:cNvSpPr>
            <a:spLocks noGrp="1"/>
          </p:cNvSpPr>
          <p:nvPr>
            <p:ph type="ctrTitle"/>
          </p:nvPr>
        </p:nvSpPr>
        <p:spPr>
          <a:xfrm>
            <a:off x="357158" y="1440000"/>
            <a:ext cx="4860000"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14543"/>
            <a:ext cx="4680000" cy="1752600"/>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9" name="Freeform 8"/>
          <p:cNvSpPr/>
          <p:nvPr userDrawn="1"/>
        </p:nvSpPr>
        <p:spPr>
          <a:xfrm>
            <a:off x="0" y="4580467"/>
            <a:ext cx="4495800" cy="2277533"/>
          </a:xfrm>
          <a:custGeom>
            <a:avLst/>
            <a:gdLst>
              <a:gd name="connsiteX0" fmla="*/ 8467 w 4495800"/>
              <a:gd name="connsiteY0" fmla="*/ 2260600 h 2277533"/>
              <a:gd name="connsiteX1" fmla="*/ 0 w 4495800"/>
              <a:gd name="connsiteY1" fmla="*/ 0 h 2277533"/>
              <a:gd name="connsiteX2" fmla="*/ 4495800 w 4495800"/>
              <a:gd name="connsiteY2" fmla="*/ 0 h 2277533"/>
              <a:gd name="connsiteX3" fmla="*/ 3826933 w 4495800"/>
              <a:gd name="connsiteY3" fmla="*/ 2277533 h 2277533"/>
              <a:gd name="connsiteX4" fmla="*/ 8467 w 4495800"/>
              <a:gd name="connsiteY4" fmla="*/ 2260600 h 227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5800" h="2277533">
                <a:moveTo>
                  <a:pt x="8467" y="2260600"/>
                </a:moveTo>
                <a:cubicBezTo>
                  <a:pt x="5645" y="1507067"/>
                  <a:pt x="2822" y="753533"/>
                  <a:pt x="0" y="0"/>
                </a:cubicBezTo>
                <a:lnTo>
                  <a:pt x="4495800" y="0"/>
                </a:lnTo>
                <a:lnTo>
                  <a:pt x="3826933" y="2277533"/>
                </a:lnTo>
                <a:lnTo>
                  <a:pt x="8467" y="2260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357158" y="4786322"/>
            <a:ext cx="4070826" cy="1928826"/>
          </a:xfrm>
        </p:spPr>
        <p:txBody>
          <a:bodyPr anchor="t" anchorCtr="0"/>
          <a:lstStyle>
            <a:lvl1pPr algn="l">
              <a:lnSpc>
                <a:spcPts val="3240"/>
              </a:lnSpc>
              <a:defRPr sz="3000">
                <a:solidFill>
                  <a:srgbClr val="00338D"/>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6459654"/>
            <a:ext cx="6400800" cy="239713"/>
          </a:xfrm>
        </p:spPr>
        <p:txBody>
          <a:bodyPr/>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sp>
        <p:nvSpPr>
          <p:cNvPr id="6" name="Slide Number Placeholder 5"/>
          <p:cNvSpPr>
            <a:spLocks noGrp="1"/>
          </p:cNvSpPr>
          <p:nvPr>
            <p:ph type="sldNum" sz="quarter" idx="12"/>
          </p:nvPr>
        </p:nvSpPr>
        <p:spPr>
          <a:xfrm>
            <a:off x="8297863" y="6386400"/>
            <a:ext cx="658812" cy="279400"/>
          </a:xfrm>
        </p:spPr>
        <p:txBody>
          <a:bodyPr/>
          <a:lstStyle>
            <a:lvl1pPr>
              <a:defRPr/>
            </a:lvl1pPr>
          </a:lstStyle>
          <a:p>
            <a:fld id="{2E37A29B-7A0D-4325-8A32-34D43336FAD5}" type="slidenum">
              <a:rPr lang="en-GB"/>
              <a:pPr/>
              <a:t>‹#›</a:t>
            </a:fld>
            <a:endParaRPr lang="en-GB" dirty="0"/>
          </a:p>
        </p:txBody>
      </p:sp>
      <p:pic>
        <p:nvPicPr>
          <p:cNvPr id="7" name="Picture 6" descr="Banner_no-trans.png"/>
          <p:cNvPicPr>
            <a:picLocks noChangeAspect="1"/>
          </p:cNvPicPr>
          <p:nvPr userDrawn="1"/>
        </p:nvPicPr>
        <p:blipFill>
          <a:blip r:embed="rId2" cstate="print"/>
          <a:stretch>
            <a:fillRect/>
          </a:stretch>
        </p:blipFill>
        <p:spPr>
          <a:xfrm>
            <a:off x="0" y="0"/>
            <a:ext cx="9144000" cy="102691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 name="Picture 9" descr="Banner_no-trans.png"/>
          <p:cNvPicPr>
            <a:picLocks noChangeAspect="1"/>
          </p:cNvPicPr>
          <p:nvPr userDrawn="1"/>
        </p:nvPicPr>
        <p:blipFill>
          <a:blip r:embed="rId2" cstate="print"/>
          <a:stretch>
            <a:fillRect/>
          </a:stretch>
        </p:blipFill>
        <p:spPr>
          <a:xfrm>
            <a:off x="0" y="0"/>
            <a:ext cx="9144000" cy="1026914"/>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idx="1"/>
          </p:nvPr>
        </p:nvSpPr>
        <p:spPr/>
        <p:txBody>
          <a:bodyPr bIns="0"/>
          <a:lstStyle>
            <a:lvl1pPr>
              <a:defRPr>
                <a:solidFill>
                  <a:srgbClr val="00338D"/>
                </a:solidFill>
              </a:defRPr>
            </a:lvl1pPr>
            <a:lvl4pPr marL="166688" indent="-161925">
              <a:buFont typeface="Arial" pitchFamily="34" charset="0"/>
              <a:buChar char="•"/>
              <a:defRPr/>
            </a:lvl4pPr>
          </a:lstStyle>
          <a:p>
            <a:pPr lvl="0"/>
            <a:r>
              <a:rPr lang="en-US" dirty="0" smtClean="0"/>
              <a:t>Click to edit Master text styles</a:t>
            </a:r>
          </a:p>
          <a:p>
            <a:pPr lvl="1"/>
            <a:r>
              <a:rPr lang="en-US" dirty="0" smtClean="0"/>
              <a:t>Second level</a:t>
            </a:r>
          </a:p>
          <a:p>
            <a:pPr lvl="3"/>
            <a:r>
              <a:rPr lang="en-US" dirty="0" smtClean="0"/>
              <a:t>Third level</a:t>
            </a:r>
          </a:p>
          <a:p>
            <a:pPr lvl="6"/>
            <a:r>
              <a:rPr lang="en-US" dirty="0" smtClean="0"/>
              <a:t>Fourth level</a:t>
            </a:r>
          </a:p>
          <a:p>
            <a:pPr lvl="7"/>
            <a:r>
              <a:rPr lang="en-US" dirty="0" smtClean="0"/>
              <a:t>Fifth level</a:t>
            </a:r>
            <a:endParaRPr lang="en-GB" dirty="0"/>
          </a:p>
        </p:txBody>
      </p:sp>
      <p:sp>
        <p:nvSpPr>
          <p:cNvPr id="6" name="Slide Number Placeholder 5"/>
          <p:cNvSpPr>
            <a:spLocks noGrp="1"/>
          </p:cNvSpPr>
          <p:nvPr>
            <p:ph type="sldNum" sz="quarter" idx="12"/>
          </p:nvPr>
        </p:nvSpPr>
        <p:spPr>
          <a:xfrm>
            <a:off x="8297863" y="6386400"/>
            <a:ext cx="658812" cy="279400"/>
          </a:xfrm>
        </p:spPr>
        <p:txBody>
          <a:bodyPr/>
          <a:lstStyle>
            <a:lvl1pPr>
              <a:defRPr/>
            </a:lvl1pPr>
          </a:lstStyle>
          <a:p>
            <a:fld id="{E1830532-BA1A-45D9-9F28-6B897F998BD5}" type="slidenum">
              <a:rPr lang="en-GB"/>
              <a:pPr/>
              <a:t>‹#›</a:t>
            </a:fld>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0" name="Picture 9" descr="Banner_no-trans.png"/>
          <p:cNvPicPr>
            <a:picLocks noChangeAspect="1"/>
          </p:cNvPicPr>
          <p:nvPr userDrawn="1"/>
        </p:nvPicPr>
        <p:blipFill>
          <a:blip r:embed="rId2" cstate="print"/>
          <a:stretch>
            <a:fillRect/>
          </a:stretch>
        </p:blipFill>
        <p:spPr>
          <a:xfrm>
            <a:off x="0" y="0"/>
            <a:ext cx="9144000" cy="1026914"/>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bIns="0"/>
          <a:lstStyle>
            <a:lvl1pPr>
              <a:defRPr>
                <a:solidFill>
                  <a:schemeClr val="accent1"/>
                </a:solidFill>
              </a:defRPr>
            </a:lvl1pPr>
            <a:lvl2pPr marL="233363" indent="-231775">
              <a:buFont typeface="+mj-lt"/>
              <a:buAutoNum type="arabicPeriod"/>
              <a:defRPr/>
            </a:lvl2pPr>
            <a:lvl3pPr marL="398463" indent="-165100">
              <a:buFont typeface="Arial" pitchFamily="34" charset="0"/>
              <a:buChar char="•"/>
              <a:defRPr/>
            </a:lvl3pPr>
            <a:lvl4pPr marL="565150" indent="-166688">
              <a:buFont typeface="Arial" pitchFamily="34" charset="0"/>
              <a:buChar char="-"/>
              <a:defRPr/>
            </a:lvl4pPr>
            <a:lvl5pPr marL="747713" indent="-182563" defTabSz="85090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12"/>
          </p:nvPr>
        </p:nvSpPr>
        <p:spPr>
          <a:xfrm>
            <a:off x="8297863" y="6386400"/>
            <a:ext cx="658812" cy="279400"/>
          </a:xfrm>
        </p:spPr>
        <p:txBody>
          <a:bodyPr/>
          <a:lstStyle>
            <a:lvl1pPr>
              <a:defRPr/>
            </a:lvl1pPr>
          </a:lstStyle>
          <a:p>
            <a:fld id="{E1830532-BA1A-45D9-9F28-6B897F998BD5}" type="slidenum">
              <a:rPr lang="en-GB"/>
              <a:pPr/>
              <a:t>‹#›</a:t>
            </a:fld>
            <a:endParaRPr lang="en-GB" dirty="0"/>
          </a:p>
        </p:txBody>
      </p:sp>
      <p:sp>
        <p:nvSpPr>
          <p:cNvPr id="9" name="Line 10"/>
          <p:cNvSpPr>
            <a:spLocks noChangeShapeType="1"/>
          </p:cNvSpPr>
          <p:nvPr userDrawn="1"/>
        </p:nvSpPr>
        <p:spPr bwMode="auto">
          <a:xfrm>
            <a:off x="300038" y="6373813"/>
            <a:ext cx="8529637" cy="0"/>
          </a:xfrm>
          <a:prstGeom prst="line">
            <a:avLst/>
          </a:prstGeom>
          <a:noFill/>
          <a:ln w="3175">
            <a:solidFill>
              <a:schemeClr val="accent1"/>
            </a:solidFill>
            <a:round/>
            <a:headEnd/>
            <a:tailEnd/>
          </a:ln>
          <a:effectLst/>
        </p:spPr>
        <p:txBody>
          <a:bodyPr/>
          <a:lstStyle/>
          <a:p>
            <a:endParaRPr lang="en-GB" dirty="0"/>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pic>
        <p:nvPicPr>
          <p:cNvPr id="11" name="Picture 10" descr="Banner_no-trans.png"/>
          <p:cNvPicPr>
            <a:picLocks noChangeAspect="1"/>
          </p:cNvPicPr>
          <p:nvPr userDrawn="1"/>
        </p:nvPicPr>
        <p:blipFill>
          <a:blip r:embed="rId2" cstate="print"/>
          <a:stretch>
            <a:fillRect/>
          </a:stretch>
        </p:blipFill>
        <p:spPr>
          <a:xfrm>
            <a:off x="0" y="0"/>
            <a:ext cx="9144000" cy="1026914"/>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11138" y="1389063"/>
            <a:ext cx="4264025" cy="4525962"/>
          </a:xfrm>
        </p:spPr>
        <p:txBody>
          <a:bodyPr bIns="0"/>
          <a:lstStyle>
            <a:lvl1pPr marL="250825" indent="-250825">
              <a:buFont typeface="+mj-lt"/>
              <a:buAutoNum type="arabicPeriod"/>
              <a:defRPr sz="1400">
                <a:solidFill>
                  <a:schemeClr val="tx1"/>
                </a:solidFill>
              </a:defRPr>
            </a:lvl1pPr>
            <a:lvl2pPr marL="249238" indent="0">
              <a:defRPr sz="1400"/>
            </a:lvl2pPr>
            <a:lvl3pPr marL="139700" indent="-139700">
              <a:buFont typeface="Arial" pitchFamily="34" charset="0"/>
              <a:buChar char="-"/>
              <a:defRPr sz="1400"/>
            </a:lvl3pPr>
            <a:lvl4pPr marL="365125" indent="117475">
              <a:buFont typeface="Arial" pitchFamily="34" charset="0"/>
              <a:buChar char="-"/>
              <a:defRPr sz="1400"/>
            </a:lvl4pPr>
            <a:lvl5pPr marL="809625" indent="-117475">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4627563" y="1389063"/>
            <a:ext cx="4265612" cy="4525962"/>
          </a:xfrm>
        </p:spPr>
        <p:txBody>
          <a:bodyPr bIns="0"/>
          <a:lstStyle>
            <a:lvl1pPr marL="0" indent="144463">
              <a:buFont typeface="Arial" pitchFamily="34" charset="0"/>
              <a:buChar char="-"/>
              <a:defRPr sz="1400">
                <a:solidFill>
                  <a:schemeClr val="tx1"/>
                </a:solidFill>
              </a:defRPr>
            </a:lvl1pPr>
            <a:lvl2pPr marL="249238" indent="115888">
              <a:buFont typeface="Arial" pitchFamily="34" charset="0"/>
              <a:buChar char="-"/>
              <a:defRPr sz="1400"/>
            </a:lvl2pPr>
            <a:lvl3pPr marL="388938" indent="-141288">
              <a:buFont typeface="Arial" pitchFamily="34" charset="0"/>
              <a:buChar char="-"/>
              <a:defRPr sz="1400"/>
            </a:lvl3pPr>
            <a:lvl4pPr marL="249238" indent="130175">
              <a:buFont typeface="Arial" pitchFamily="34" charset="0"/>
              <a:buChar char="-"/>
              <a:defRPr sz="1400"/>
            </a:lvl4pPr>
            <a:lvl5pPr marL="249238" indent="130175">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7" name="Slide Number Placeholder 6"/>
          <p:cNvSpPr>
            <a:spLocks noGrp="1"/>
          </p:cNvSpPr>
          <p:nvPr>
            <p:ph type="sldNum" sz="quarter" idx="12"/>
          </p:nvPr>
        </p:nvSpPr>
        <p:spPr>
          <a:xfrm>
            <a:off x="8297863" y="6386400"/>
            <a:ext cx="658812" cy="279400"/>
          </a:xfrm>
        </p:spPr>
        <p:txBody>
          <a:bodyPr/>
          <a:lstStyle>
            <a:lvl1pPr>
              <a:defRPr/>
            </a:lvl1pPr>
          </a:lstStyle>
          <a:p>
            <a:fld id="{65EBE0FB-739C-4692-BB4F-22E3CED5B28B}" type="slidenum">
              <a:rPr lang="en-GB"/>
              <a:pPr/>
              <a:t>‹#›</a:t>
            </a:fld>
            <a:endParaRPr lang="en-GB" dirty="0"/>
          </a:p>
        </p:txBody>
      </p:sp>
      <p:sp>
        <p:nvSpPr>
          <p:cNvPr id="10" name="Line 10"/>
          <p:cNvSpPr>
            <a:spLocks noChangeShapeType="1"/>
          </p:cNvSpPr>
          <p:nvPr userDrawn="1"/>
        </p:nvSpPr>
        <p:spPr bwMode="auto">
          <a:xfrm>
            <a:off x="300038" y="6373813"/>
            <a:ext cx="8529637" cy="0"/>
          </a:xfrm>
          <a:prstGeom prst="line">
            <a:avLst/>
          </a:prstGeom>
          <a:noFill/>
          <a:ln w="3175">
            <a:solidFill>
              <a:schemeClr val="accent1"/>
            </a:solidFill>
            <a:round/>
            <a:headEnd/>
            <a:tailEnd/>
          </a:ln>
          <a:effectLst/>
        </p:spPr>
        <p:txBody>
          <a:bodyPr/>
          <a:lstStyle/>
          <a:p>
            <a:endParaRPr lang="en-GB" dirty="0"/>
          </a:p>
        </p:txBody>
      </p:sp>
      <p:sp>
        <p:nvSpPr>
          <p:cNvPr id="18"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3200"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389063"/>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4"/>
            <a:r>
              <a:rPr lang="en-US" dirty="0" smtClean="0"/>
              <a:t>Second level</a:t>
            </a:r>
          </a:p>
          <a:p>
            <a:pPr lvl="5"/>
            <a:r>
              <a:rPr lang="en-US" dirty="0" smtClean="0"/>
              <a:t>Third level</a:t>
            </a:r>
          </a:p>
          <a:p>
            <a:pPr lvl="6"/>
            <a:r>
              <a:rPr lang="en-US" dirty="0" smtClean="0"/>
              <a:t>Fourth level</a:t>
            </a:r>
          </a:p>
          <a:p>
            <a:pPr lvl="7"/>
            <a:r>
              <a:rPr lang="en-US" dirty="0" smtClean="0"/>
              <a:t>Fifth level</a:t>
            </a:r>
            <a:endParaRPr lang="en-GB" dirty="0" smtClean="0"/>
          </a:p>
        </p:txBody>
      </p:sp>
      <p:sp>
        <p:nvSpPr>
          <p:cNvPr id="1030" name="Rectangle 6"/>
          <p:cNvSpPr>
            <a:spLocks noGrp="1" noChangeArrowheads="1"/>
          </p:cNvSpPr>
          <p:nvPr>
            <p:ph type="sldNum" sz="quarter" idx="4"/>
          </p:nvPr>
        </p:nvSpPr>
        <p:spPr bwMode="auto">
          <a:xfrm>
            <a:off x="8297863" y="6392890"/>
            <a:ext cx="658812"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50">
                <a:solidFill>
                  <a:schemeClr val="accent1"/>
                </a:solidFill>
              </a:defRPr>
            </a:lvl1pPr>
          </a:lstStyle>
          <a:p>
            <a:fld id="{11CFD04F-0977-47EC-874B-E62213FEFEDF}" type="slidenum">
              <a:rPr lang="en-GB" smtClean="0"/>
              <a:pPr/>
              <a:t>‹#›</a:t>
            </a:fld>
            <a:endParaRPr lang="en-GB" dirty="0"/>
          </a:p>
        </p:txBody>
      </p:sp>
      <p:sp>
        <p:nvSpPr>
          <p:cNvPr id="9" name="Text Box 8"/>
          <p:cNvSpPr txBox="1">
            <a:spLocks noChangeArrowheads="1"/>
          </p:cNvSpPr>
          <p:nvPr userDrawn="1"/>
        </p:nvSpPr>
        <p:spPr bwMode="auto">
          <a:xfrm>
            <a:off x="203200" y="6400800"/>
            <a:ext cx="3072656" cy="369332"/>
          </a:xfrm>
          <a:prstGeom prst="rect">
            <a:avLst/>
          </a:prstGeom>
          <a:noFill/>
          <a:ln w="9525">
            <a:noFill/>
            <a:miter lim="800000"/>
            <a:headEnd/>
            <a:tailEnd/>
          </a:ln>
          <a:effectLst/>
        </p:spPr>
        <p:txBody>
          <a:bodyPr wrap="square" lIns="0" rIns="0">
            <a:spAutoFit/>
          </a:bodyPr>
          <a:lstStyle/>
          <a:p>
            <a:pPr>
              <a:spcBef>
                <a:spcPct val="50000"/>
              </a:spcBef>
            </a:pPr>
            <a:r>
              <a:rPr lang="en-GB" sz="450" dirty="0" smtClean="0">
                <a:solidFill>
                  <a:schemeClr val="accent1"/>
                </a:solidFill>
              </a:rPr>
              <a:t>© 2010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third parties, nor does KPMG  International have any such authority to obligate or bind any member firm. </a:t>
            </a:r>
            <a:r>
              <a:rPr lang="en-GB" sz="450" baseline="0" dirty="0" smtClean="0">
                <a:solidFill>
                  <a:schemeClr val="accent1"/>
                </a:solidFill>
              </a:rPr>
              <a:t> </a:t>
            </a:r>
            <a:r>
              <a:rPr lang="en-GB" sz="450" dirty="0" smtClean="0">
                <a:solidFill>
                  <a:schemeClr val="accent1"/>
                </a:solidFill>
              </a:rPr>
              <a:t>All  rights reserved.</a:t>
            </a:r>
            <a:endParaRPr lang="en-GB" sz="45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63" r:id="rId6"/>
    <p:sldLayoutId id="2147483650" r:id="rId7"/>
    <p:sldLayoutId id="2147483660" r:id="rId8"/>
    <p:sldLayoutId id="2147483666" r:id="rId9"/>
    <p:sldLayoutId id="2147483652" r:id="rId10"/>
    <p:sldLayoutId id="2147483654" r:id="rId11"/>
    <p:sldLayoutId id="2147483655" r:id="rId12"/>
  </p:sldLayoutIdLst>
  <p:hf hdr="0"/>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0"/>
        </a:spcBef>
        <a:spcAft>
          <a:spcPct val="0"/>
        </a:spcAft>
        <a:defRPr sz="1400" b="1">
          <a:solidFill>
            <a:schemeClr val="accent1"/>
          </a:solidFill>
          <a:latin typeface="+mn-lt"/>
          <a:ea typeface="+mn-ea"/>
          <a:cs typeface="+mn-cs"/>
        </a:defRPr>
      </a:lvl1pPr>
      <a:lvl2pPr marL="1588" algn="l" rtl="0" eaLnBrk="1" fontAlgn="base" hangingPunct="1">
        <a:spcBef>
          <a:spcPts val="0"/>
        </a:spcBef>
        <a:spcAft>
          <a:spcPct val="0"/>
        </a:spcAft>
        <a:defRPr sz="1400">
          <a:solidFill>
            <a:schemeClr val="tx1"/>
          </a:solidFill>
          <a:latin typeface="+mn-lt"/>
          <a:cs typeface="+mn-cs"/>
        </a:defRPr>
      </a:lvl2pPr>
      <a:lvl3pPr marL="3175" algn="l" rtl="0" eaLnBrk="1" fontAlgn="base" hangingPunct="1">
        <a:spcBef>
          <a:spcPts val="0"/>
        </a:spcBef>
        <a:spcAft>
          <a:spcPct val="0"/>
        </a:spcAft>
        <a:defRPr sz="1400">
          <a:solidFill>
            <a:schemeClr val="tx1"/>
          </a:solidFill>
          <a:latin typeface="+mn-lt"/>
          <a:cs typeface="+mn-cs"/>
        </a:defRPr>
      </a:lvl3pPr>
      <a:lvl4pPr marL="4763" algn="l" rtl="0" eaLnBrk="1" fontAlgn="base" hangingPunct="1">
        <a:spcBef>
          <a:spcPts val="0"/>
        </a:spcBef>
        <a:spcAft>
          <a:spcPct val="0"/>
        </a:spcAft>
        <a:defRPr sz="1400">
          <a:solidFill>
            <a:schemeClr val="tx1"/>
          </a:solidFill>
          <a:latin typeface="+mn-lt"/>
          <a:cs typeface="+mn-cs"/>
        </a:defRPr>
      </a:lvl4pPr>
      <a:lvl5pPr marL="6350" algn="l" rtl="0" eaLnBrk="1" fontAlgn="base" hangingPunct="1">
        <a:spcBef>
          <a:spcPts val="0"/>
        </a:spcBef>
        <a:spcAft>
          <a:spcPct val="0"/>
        </a:spcAft>
        <a:defRPr sz="1400">
          <a:solidFill>
            <a:schemeClr val="tx1"/>
          </a:solidFill>
          <a:latin typeface="+mn-lt"/>
          <a:cs typeface="+mn-cs"/>
        </a:defRPr>
      </a:lvl5pPr>
      <a:lvl6pPr marL="174625" indent="-174625" algn="l" rtl="0" eaLnBrk="1" fontAlgn="base" hangingPunct="1">
        <a:spcBef>
          <a:spcPct val="20000"/>
        </a:spcBef>
        <a:spcAft>
          <a:spcPct val="0"/>
        </a:spcAft>
        <a:buFont typeface="Arial" pitchFamily="34" charset="0"/>
        <a:buChar char="•"/>
        <a:defRPr sz="1400">
          <a:solidFill>
            <a:schemeClr val="tx1"/>
          </a:solidFill>
          <a:latin typeface="+mn-lt"/>
          <a:cs typeface="+mn-cs"/>
        </a:defRPr>
      </a:lvl6pPr>
      <a:lvl7pPr marL="347663" indent="-173038" algn="l" rtl="0" eaLnBrk="1" fontAlgn="base" hangingPunct="1">
        <a:spcBef>
          <a:spcPct val="20000"/>
        </a:spcBef>
        <a:spcAft>
          <a:spcPct val="0"/>
        </a:spcAft>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Font typeface="Arial" pitchFamily="34" charset="0"/>
        <a:buChar char="•"/>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
            </a:r>
            <a:br>
              <a:rPr lang="en-US" dirty="0"/>
            </a:br>
            <a:r>
              <a:rPr lang="en-US" dirty="0"/>
              <a:t>U.S. specific regulations </a:t>
            </a:r>
            <a:br>
              <a:rPr lang="en-US" dirty="0"/>
            </a:br>
            <a:r>
              <a:rPr lang="en-US" dirty="0"/>
              <a:t>WARN Act</a:t>
            </a:r>
          </a:p>
        </p:txBody>
      </p:sp>
      <p:sp>
        <p:nvSpPr>
          <p:cNvPr id="8" name="Text Box 18"/>
          <p:cNvSpPr txBox="1">
            <a:spLocks noChangeArrowheads="1"/>
          </p:cNvSpPr>
          <p:nvPr/>
        </p:nvSpPr>
        <p:spPr bwMode="auto">
          <a:xfrm>
            <a:off x="4191000" y="4645025"/>
            <a:ext cx="4954588" cy="765175"/>
          </a:xfrm>
          <a:prstGeom prst="rect">
            <a:avLst/>
          </a:prstGeom>
          <a:solidFill>
            <a:srgbClr val="0C2D83"/>
          </a:solidFill>
          <a:ln w="6350">
            <a:noFill/>
            <a:miter lim="800000"/>
            <a:headEnd/>
            <a:tailEnd/>
          </a:ln>
        </p:spPr>
        <p:txBody>
          <a:bodyPr tIns="91440" bIns="9144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rgbClr val="FFFFFF"/>
                </a:solidFill>
                <a:effectLst/>
                <a:uLnTx/>
                <a:uFillTx/>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1" name="Text Box 59"/>
          <p:cNvSpPr txBox="1">
            <a:spLocks noChangeArrowheads="1"/>
          </p:cNvSpPr>
          <p:nvPr/>
        </p:nvSpPr>
        <p:spPr bwMode="auto">
          <a:xfrm>
            <a:off x="7140575" y="0"/>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7" name="TextBox 6"/>
          <p:cNvSpPr txBox="1"/>
          <p:nvPr/>
        </p:nvSpPr>
        <p:spPr>
          <a:xfrm>
            <a:off x="7239000" y="5943600"/>
            <a:ext cx="551754" cy="276999"/>
          </a:xfrm>
          <a:prstGeom prst="rect">
            <a:avLst/>
          </a:prstGeom>
          <a:noFill/>
        </p:spPr>
        <p:txBody>
          <a:bodyPr wrap="none" rtlCol="0">
            <a:spAutoFit/>
          </a:bodyPr>
          <a:lstStyle/>
          <a:p>
            <a:r>
              <a:rPr lang="en-US" sz="1200" dirty="0">
                <a:solidFill>
                  <a:schemeClr val="bg1"/>
                </a:solidFill>
              </a:rPr>
              <a:t>Date:</a:t>
            </a:r>
          </a:p>
        </p:txBody>
      </p:sp>
      <p:pic>
        <p:nvPicPr>
          <p:cNvPr id="9" name="Picture 15" descr="DPP-1"/>
          <p:cNvPicPr>
            <a:picLocks noChangeAspect="1" noChangeArrowheads="1"/>
          </p:cNvPicPr>
          <p:nvPr/>
        </p:nvPicPr>
        <p:blipFill>
          <a:blip r:embed="rId3" cstate="print"/>
          <a:srcRect/>
          <a:stretch>
            <a:fillRect/>
          </a:stretch>
        </p:blipFill>
        <p:spPr bwMode="auto">
          <a:xfrm>
            <a:off x="1600200" y="457200"/>
            <a:ext cx="469899" cy="485638"/>
          </a:xfrm>
          <a:prstGeom prst="rect">
            <a:avLst/>
          </a:prstGeom>
          <a:noFill/>
          <a:ln w="9525">
            <a:noFill/>
            <a:miter lim="800000"/>
            <a:headEnd/>
            <a:tailEnd/>
          </a:ln>
        </p:spPr>
      </p:pic>
      <p:sp>
        <p:nvSpPr>
          <p:cNvPr id="10" name="Text Box 1"/>
          <p:cNvSpPr txBox="1">
            <a:spLocks noChangeArrowheads="1"/>
          </p:cNvSpPr>
          <p:nvPr/>
        </p:nvSpPr>
        <p:spPr bwMode="auto">
          <a:xfrm>
            <a:off x="2107377" y="457200"/>
            <a:ext cx="7036623" cy="1196752"/>
          </a:xfrm>
          <a:prstGeom prst="rect">
            <a:avLst/>
          </a:prstGeom>
          <a:solidFill>
            <a:srgbClr val="7AB800"/>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eaLnBrk="1" fontAlgn="auto" latinLnBrk="0" hangingPunct="1">
              <a:lnSpc>
                <a:spcPct val="100000"/>
              </a:lnSpc>
              <a:spcBef>
                <a:spcPts val="200"/>
              </a:spcBef>
              <a:spcAft>
                <a:spcPts val="20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pitchFamily="34" charset="0"/>
                <a:cs typeface="Arial" pitchFamily="34" charset="0"/>
              </a:rPr>
              <a:t>The full scope of services within the Exit Planning and Implementation (EPI) Services Methodology Guide is not permissible for SEC audit clients and their affiliates.   EPI services are generally permissible for IFAC audit clients subject to evaluating engagement circumstances using the conceptual framework (i.e.. threats and safeguards approach) and provided we do not assume a management responsibility as outlined in the Global Quality &amp; Risk Management Manual Chapter 11. See detailed guidance regarding Independence on slides 14-19 of the EPI methodology guide. </a:t>
            </a:r>
            <a:r>
              <a:rPr kumimoji="0" lang="en-US" sz="1000" b="0" i="1" u="none" strike="noStrike" kern="0" cap="none" spc="0" normalizeH="0" baseline="0" noProof="0" dirty="0" smtClean="0">
                <a:ln>
                  <a:noFill/>
                </a:ln>
                <a:solidFill>
                  <a:srgbClr val="FFFFFF"/>
                </a:solidFill>
                <a:effectLst/>
                <a:uLnTx/>
                <a:uFillTx/>
                <a:latin typeface="Arial" pitchFamily="34" charset="0"/>
                <a:cs typeface="Arial" pitchFamily="34" charset="0"/>
              </a:rPr>
              <a:t>Where this warning icon is present, this is an indication of independence concerns for audit client engagements. </a:t>
            </a:r>
          </a:p>
          <a:p>
            <a:pPr marL="0" marR="0" lvl="0" indent="0" algn="l" defTabSz="914400" eaLnBrk="1" fontAlgn="auto" latinLnBrk="0" hangingPunct="1">
              <a:lnSpc>
                <a:spcPct val="100000"/>
              </a:lnSpc>
              <a:spcBef>
                <a:spcPts val="200"/>
              </a:spcBef>
              <a:spcAft>
                <a:spcPts val="200"/>
              </a:spcAft>
              <a:buClrTx/>
              <a:buSzTx/>
              <a:buFontTx/>
              <a:buNone/>
              <a:tabLst/>
              <a:defRPr/>
            </a:pPr>
            <a:r>
              <a:rPr kumimoji="0" lang="en-US" sz="1000" b="0" i="1" u="none" strike="noStrike" kern="0" cap="none" spc="0" normalizeH="0" baseline="0" noProof="0" dirty="0" smtClean="0">
                <a:ln>
                  <a:noFill/>
                </a:ln>
                <a:solidFill>
                  <a:srgbClr val="FFFFFF"/>
                </a:solidFill>
                <a:effectLst/>
                <a:uLnTx/>
                <a:uFillTx/>
                <a:latin typeface="Arial" pitchFamily="34" charset="0"/>
                <a:cs typeface="Arial" pitchFamily="34" charset="0"/>
              </a:rPr>
              <a:t>The Independence guidance was updated in 2012. The remaining content is unchanged.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document </a:t>
            </a:r>
            <a:endParaRPr lang="en-GB" dirty="0"/>
          </a:p>
        </p:txBody>
      </p:sp>
      <p:sp>
        <p:nvSpPr>
          <p:cNvPr id="3" name="Content Placeholder 2"/>
          <p:cNvSpPr>
            <a:spLocks noGrp="1"/>
          </p:cNvSpPr>
          <p:nvPr>
            <p:ph idx="1"/>
          </p:nvPr>
        </p:nvSpPr>
        <p:spPr>
          <a:xfrm>
            <a:off x="211138" y="1389063"/>
            <a:ext cx="8628061" cy="4525962"/>
          </a:xfrm>
        </p:spPr>
        <p:txBody>
          <a:bodyPr/>
          <a:lstStyle/>
          <a:p>
            <a:pPr lvl="1">
              <a:buClr>
                <a:schemeClr val="accent1"/>
              </a:buClr>
              <a:buSzPct val="85000"/>
              <a:buFont typeface="Wingdings" pitchFamily="2" charset="2"/>
              <a:buChar char="l"/>
            </a:pPr>
            <a:r>
              <a:rPr lang="en-US" dirty="0"/>
              <a:t>This document has been prepared to provide practitioners of KPMG LLP, a U.S. limited liability partnership with an overview of a U.S. specific regulation with regard to Exit Planning &amp; Implementation (EPI) services. </a:t>
            </a:r>
          </a:p>
          <a:p>
            <a:pPr lvl="1">
              <a:buClr>
                <a:schemeClr val="accent1"/>
              </a:buClr>
              <a:buSzPct val="85000"/>
              <a:buFont typeface="Wingdings" pitchFamily="2" charset="2"/>
              <a:buChar char="l"/>
            </a:pPr>
            <a:endParaRPr lang="en-US" dirty="0"/>
          </a:p>
          <a:p>
            <a:pPr lvl="3">
              <a:buClr>
                <a:schemeClr val="accent1"/>
              </a:buClr>
              <a:buSzPct val="85000"/>
              <a:buFont typeface="Arial" pitchFamily="34" charset="0"/>
              <a:buChar char="–"/>
            </a:pPr>
            <a:r>
              <a:rPr lang="en-US" dirty="0"/>
              <a:t>The WARN Act (Worker Adjustment and Retraining Notification Act). </a:t>
            </a:r>
          </a:p>
          <a:p>
            <a:pPr lvl="3">
              <a:buClr>
                <a:schemeClr val="accent1"/>
              </a:buClr>
              <a:buSzPct val="85000"/>
              <a:buFont typeface="Arial" pitchFamily="34" charset="0"/>
              <a:buChar char="–"/>
            </a:pPr>
            <a:endParaRPr lang="en-US" dirty="0"/>
          </a:p>
          <a:p>
            <a:pPr lvl="1">
              <a:buClr>
                <a:schemeClr val="accent1"/>
              </a:buClr>
              <a:buSzPct val="85000"/>
              <a:buFont typeface="Wingdings" pitchFamily="2" charset="2"/>
              <a:buChar char="l"/>
            </a:pPr>
            <a:r>
              <a:rPr lang="en-US" dirty="0"/>
              <a:t>This document gives an overview of the WARN Act only, there might be other requirements that need to be considered. Practitioners should </a:t>
            </a:r>
            <a:r>
              <a:rPr lang="en-US"/>
              <a:t>contact Thomas </a:t>
            </a:r>
            <a:r>
              <a:rPr lang="en-US" dirty="0"/>
              <a:t>Bibby for further guidance on U.S. specific regulations linked to EPI services.</a:t>
            </a:r>
          </a:p>
          <a:p>
            <a:pPr lvl="1">
              <a:buClr>
                <a:schemeClr val="accent1"/>
              </a:buClr>
              <a:buSzPct val="85000"/>
              <a:buFont typeface="Wingdings" pitchFamily="2" charset="2"/>
              <a:buChar char="l"/>
            </a:pPr>
            <a:endParaRPr lang="en-US" dirty="0"/>
          </a:p>
          <a:p>
            <a:pPr lvl="1">
              <a:buClr>
                <a:schemeClr val="accent1"/>
              </a:buClr>
              <a:buSzPct val="85000"/>
              <a:buFont typeface="Wingdings" pitchFamily="2" charset="2"/>
              <a:buChar char="l"/>
            </a:pPr>
            <a:r>
              <a:rPr lang="en-US" dirty="0"/>
              <a:t>This document is for internal use only and is not to be distributed to clients or any other external party.</a:t>
            </a:r>
          </a:p>
          <a:p>
            <a:endParaRPr lang="en-GB" dirty="0"/>
          </a:p>
        </p:txBody>
      </p:sp>
      <p:sp>
        <p:nvSpPr>
          <p:cNvPr id="6" name="Slide Number Placeholder 5"/>
          <p:cNvSpPr>
            <a:spLocks noGrp="1"/>
          </p:cNvSpPr>
          <p:nvPr>
            <p:ph type="sldNum" sz="quarter" idx="12"/>
          </p:nvPr>
        </p:nvSpPr>
        <p:spPr/>
        <p:txBody>
          <a:bodyPr/>
          <a:lstStyle/>
          <a:p>
            <a:fld id="{E1830532-BA1A-45D9-9F28-6B897F998BD5}" type="slidenum">
              <a:rPr lang="en-GB"/>
              <a:pPr/>
              <a:t>1</a:t>
            </a:fld>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specific regulations </a:t>
            </a:r>
            <a:br>
              <a:rPr lang="en-US" dirty="0"/>
            </a:br>
            <a:r>
              <a:rPr lang="en-US" dirty="0"/>
              <a:t>WARN Act </a:t>
            </a:r>
            <a:endParaRPr lang="en-GB" dirty="0"/>
          </a:p>
        </p:txBody>
      </p:sp>
      <p:sp>
        <p:nvSpPr>
          <p:cNvPr id="3" name="Content Placeholder 2"/>
          <p:cNvSpPr>
            <a:spLocks noGrp="1"/>
          </p:cNvSpPr>
          <p:nvPr>
            <p:ph idx="1"/>
          </p:nvPr>
        </p:nvSpPr>
        <p:spPr>
          <a:xfrm>
            <a:off x="211138" y="1219200"/>
            <a:ext cx="8628061" cy="4525962"/>
          </a:xfrm>
        </p:spPr>
        <p:txBody>
          <a:bodyPr/>
          <a:lstStyle/>
          <a:p>
            <a:r>
              <a:rPr lang="en-US" dirty="0"/>
              <a:t>The Worker Adjustment and Retraining Notification Act (WARN) is a federal law requiring employers to publicly disclose closings and layoffs 60 days before they occur. Notification is made either directly to the workers or to an appropriate delegate who passes the notice along.</a:t>
            </a:r>
          </a:p>
          <a:p>
            <a:endParaRPr lang="en-GB" dirty="0"/>
          </a:p>
          <a:p>
            <a:pPr lvl="1"/>
            <a:r>
              <a:rPr lang="en-GB" dirty="0"/>
              <a:t>Who gets notice</a:t>
            </a:r>
          </a:p>
          <a:p>
            <a:pPr lvl="2">
              <a:buClr>
                <a:schemeClr val="accent1"/>
              </a:buClr>
              <a:buSzPct val="85000"/>
              <a:buFont typeface="Wingdings" pitchFamily="2" charset="2"/>
              <a:buChar char="l"/>
            </a:pPr>
            <a:r>
              <a:rPr lang="en-US" dirty="0"/>
              <a:t>All company employees are entitled to layoff or closure notification. </a:t>
            </a:r>
          </a:p>
          <a:p>
            <a:pPr lvl="2">
              <a:buClr>
                <a:schemeClr val="accent1"/>
              </a:buClr>
              <a:buSzPct val="85000"/>
              <a:buFont typeface="Wingdings" pitchFamily="2" charset="2"/>
              <a:buChar char="l"/>
            </a:pPr>
            <a:endParaRPr lang="en-US" dirty="0"/>
          </a:p>
          <a:p>
            <a:pPr lvl="1">
              <a:buClr>
                <a:schemeClr val="accent1"/>
              </a:buClr>
              <a:buSzPct val="85000"/>
            </a:pPr>
            <a:r>
              <a:rPr lang="en-US" dirty="0"/>
              <a:t>Who must notify</a:t>
            </a:r>
          </a:p>
          <a:p>
            <a:pPr lvl="2">
              <a:buClr>
                <a:schemeClr val="accent1"/>
              </a:buClr>
              <a:buSzPct val="85000"/>
              <a:buFont typeface="Wingdings" pitchFamily="2" charset="2"/>
              <a:buChar char="l"/>
            </a:pPr>
            <a:r>
              <a:rPr lang="en-US" dirty="0"/>
              <a:t>Private-sector companies with 100 or more full-time employees are obliged to give notice to their employees. The WARN act does not extend to government entities. </a:t>
            </a:r>
          </a:p>
          <a:p>
            <a:pPr lvl="2">
              <a:buClr>
                <a:schemeClr val="accent1"/>
              </a:buClr>
              <a:buSzPct val="85000"/>
              <a:buFont typeface="Wingdings" pitchFamily="2" charset="2"/>
              <a:buChar char="l"/>
            </a:pPr>
            <a:endParaRPr lang="en-US" dirty="0"/>
          </a:p>
          <a:p>
            <a:pPr lvl="1">
              <a:buClr>
                <a:schemeClr val="accent1"/>
              </a:buClr>
              <a:buSzPct val="85000"/>
            </a:pPr>
            <a:r>
              <a:rPr lang="en-US" dirty="0"/>
              <a:t>How is the notice sent</a:t>
            </a:r>
          </a:p>
          <a:p>
            <a:pPr lvl="2">
              <a:buClr>
                <a:schemeClr val="accent1"/>
              </a:buClr>
              <a:buSzPct val="85000"/>
              <a:buFont typeface="Wingdings" pitchFamily="2" charset="2"/>
              <a:buChar char="l"/>
            </a:pPr>
            <a:r>
              <a:rPr lang="en-US" dirty="0"/>
              <a:t>There is no set standard of notification. The notice must be in writing and delivered in a manner to ensure delivery at least 60 days before the closing/layoff.</a:t>
            </a:r>
          </a:p>
          <a:p>
            <a:pPr lvl="2">
              <a:buClr>
                <a:schemeClr val="accent1"/>
              </a:buClr>
              <a:buSzPct val="85000"/>
              <a:buFont typeface="Wingdings" pitchFamily="2" charset="2"/>
              <a:buChar char="l"/>
            </a:pPr>
            <a:endParaRPr lang="en-US" dirty="0"/>
          </a:p>
          <a:p>
            <a:pPr lvl="1">
              <a:buClr>
                <a:schemeClr val="accent1"/>
              </a:buClr>
              <a:buSzPct val="85000"/>
            </a:pPr>
            <a:r>
              <a:rPr lang="en-US" dirty="0"/>
              <a:t>Notification time period</a:t>
            </a:r>
          </a:p>
          <a:p>
            <a:pPr lvl="2">
              <a:buClr>
                <a:schemeClr val="accent1"/>
              </a:buClr>
              <a:buSzPct val="85000"/>
              <a:buFont typeface="Wingdings" pitchFamily="2" charset="2"/>
              <a:buChar char="l"/>
            </a:pPr>
            <a:r>
              <a:rPr lang="en-US" dirty="0"/>
              <a:t>According to the Department of Labor, WARN notifications must be timed to provide a minimum of 60 days' advance warning of a closing or layoff. Exceptions to this policy include unexpected circumstances or natural disasters that force closure or layoffs.  </a:t>
            </a:r>
          </a:p>
          <a:p>
            <a:pPr lvl="2">
              <a:buClr>
                <a:schemeClr val="accent1"/>
              </a:buClr>
              <a:buSzPct val="85000"/>
              <a:buFont typeface="Wingdings" pitchFamily="2" charset="2"/>
              <a:buChar char="l"/>
            </a:pPr>
            <a:endParaRPr lang="en-US" dirty="0"/>
          </a:p>
          <a:p>
            <a:pPr lvl="1">
              <a:buClr>
                <a:schemeClr val="accent1"/>
              </a:buClr>
              <a:buSzPct val="85000"/>
            </a:pPr>
            <a:r>
              <a:rPr lang="en-US" dirty="0"/>
              <a:t>If less than 60 days</a:t>
            </a:r>
          </a:p>
          <a:p>
            <a:pPr lvl="2">
              <a:buClr>
                <a:schemeClr val="accent1"/>
              </a:buClr>
              <a:buSzPct val="85000"/>
              <a:buFont typeface="Wingdings" pitchFamily="2" charset="2"/>
              <a:buChar char="l"/>
            </a:pPr>
            <a:r>
              <a:rPr lang="en-US" dirty="0"/>
              <a:t>When a company provides a WARN notice less than 60 days before the closure or layoffs and claims exemption, the company must provide the Department of Labor an explanation as to why its circumstances qualify. </a:t>
            </a:r>
          </a:p>
          <a:p>
            <a:pPr lvl="2"/>
            <a:endParaRPr lang="en-GB" dirty="0"/>
          </a:p>
          <a:p>
            <a:endParaRPr lang="en-GB" dirty="0"/>
          </a:p>
        </p:txBody>
      </p:sp>
      <p:sp>
        <p:nvSpPr>
          <p:cNvPr id="6" name="Slide Number Placeholder 5"/>
          <p:cNvSpPr>
            <a:spLocks noGrp="1"/>
          </p:cNvSpPr>
          <p:nvPr>
            <p:ph type="sldNum" sz="quarter" idx="12"/>
          </p:nvPr>
        </p:nvSpPr>
        <p:spPr/>
        <p:txBody>
          <a:bodyPr/>
          <a:lstStyle/>
          <a:p>
            <a:fld id="{E1830532-BA1A-45D9-9F28-6B897F998BD5}" type="slidenum">
              <a:rPr lang="en-GB"/>
              <a:pPr/>
              <a:t>2</a:t>
            </a:fld>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4114800"/>
            <a:ext cx="4824442" cy="1828800"/>
          </a:xfrm>
        </p:spPr>
        <p:txBody>
          <a:bodyPr/>
          <a:lstStyle/>
          <a:p>
            <a:r>
              <a:rPr lang="en-US" sz="1100" dirty="0">
                <a:solidFill>
                  <a:schemeClr val="tx1"/>
                </a:solidFill>
                <a:cs typeface="Arial" charset="0"/>
              </a:rPr>
              <a:t>© 2010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1100" dirty="0">
              <a:solidFill>
                <a:schemeClr val="tx1"/>
              </a:solidFill>
              <a:cs typeface="Arial" charset="0"/>
            </a:endParaRPr>
          </a:p>
          <a:p>
            <a:endParaRPr lang="en-GB" sz="800" dirty="0">
              <a:solidFill>
                <a:schemeClr val="tx1"/>
              </a:solidFill>
              <a:cs typeface="Arial" charset="0"/>
            </a:endParaRPr>
          </a:p>
          <a:p>
            <a:r>
              <a:rPr lang="en-GB" dirty="0">
                <a:solidFill>
                  <a:schemeClr val="tx1"/>
                </a:solidFill>
              </a:rPr>
              <a:t> </a:t>
            </a:r>
          </a:p>
          <a:p>
            <a:r>
              <a:rPr lang="en-GB" dirty="0">
                <a:solidFill>
                  <a:schemeClr val="tx1"/>
                </a:solidFill>
              </a:rPr>
              <a:t>The KPMG name, logo and "cutting through complexity" are registered</a:t>
            </a:r>
          </a:p>
          <a:p>
            <a:r>
              <a:rPr lang="en-GB" dirty="0">
                <a:solidFill>
                  <a:schemeClr val="tx1"/>
                </a:solidFill>
              </a:rPr>
              <a:t>trademarks or trademarks of KPMG International Cooperative ("KPMG</a:t>
            </a:r>
          </a:p>
          <a:p>
            <a:r>
              <a:rPr lang="en-GB" dirty="0">
                <a:solidFill>
                  <a:schemeClr val="tx1"/>
                </a:solidFill>
              </a:rPr>
              <a:t>International"). </a:t>
            </a:r>
          </a:p>
        </p:txBody>
      </p:sp>
    </p:spTree>
  </p:cSld>
  <p:clrMapOvr>
    <a:masterClrMapping/>
  </p:clrMapOvr>
</p:sld>
</file>

<file path=ppt/theme/theme1.xml><?xml version="1.0" encoding="utf-8"?>
<a:theme xmlns:a="http://schemas.openxmlformats.org/drawingml/2006/main" name="KPMG Template 2007">
  <a:themeElements>
    <a:clrScheme name="Custom 1">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BABBBC"/>
      </a:hlink>
      <a:folHlink>
        <a:srgbClr val="747678"/>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Advisory Document" ma:contentTypeID="0x0101002718403D6C5C794392228686A5D08A7B000F9EFE2873F5C342A824B1DDBD7DF2AE" ma:contentTypeVersion="10" ma:contentTypeDescription="" ma:contentTypeScope="" ma:versionID="79951e5c79713efbee36421d58918213">
  <xsd:schema xmlns:xsd="http://www.w3.org/2001/XMLSchema" xmlns:p="http://schemas.microsoft.com/office/2006/metadata/properties" xmlns:ns1="6b762a50-a006-42e9-b795-189411d0a063" targetNamespace="http://schemas.microsoft.com/office/2006/metadata/properties" ma:root="true" ma:fieldsID="2686a5f43c0d3ae52eb0d179ac9d36c7" ns1:_="">
    <xsd:import namespace="6b762a50-a006-42e9-b795-189411d0a063"/>
    <xsd:element name="properties">
      <xsd:complexType>
        <xsd:sequence>
          <xsd:element name="documentManagement">
            <xsd:complexType>
              <xsd:all>
                <xsd:element ref="ns1:AdvActiveStatus" minOccurs="0"/>
                <xsd:element ref="ns1:AdvSecContentURL" minOccurs="0"/>
                <xsd:element ref="ns1:AdvAbstract"/>
                <xsd:element ref="ns1:AdvNativeTitle" minOccurs="0"/>
                <xsd:element ref="ns1:AdvNativeAbstract" minOccurs="0"/>
                <xsd:element ref="ns1:AdvNativeURL" minOccurs="0"/>
                <xsd:element ref="ns1:AdvKeyword" minOccurs="0"/>
                <xsd:element ref="ns1:AdvMediaType"/>
                <xsd:element ref="ns1:AdvCatDocType"/>
                <xsd:element ref="ns1:AdvCountryName"/>
                <xsd:element ref="ns1:AdvOtherCountries" minOccurs="0"/>
                <xsd:element ref="ns1:AdvGlobalCoverage" minOccurs="0"/>
                <xsd:element ref="ns1:AdvPriLanguage"/>
                <xsd:element ref="ns1:AdvExpiryDate"/>
                <xsd:element ref="ns1:AdvPublicationDate"/>
                <xsd:element ref="ns1:AdvPriOwner"/>
                <xsd:element ref="ns1:AdvContactPerson"/>
                <xsd:element ref="ns1:AdvClientName" minOccurs="0"/>
                <xsd:element ref="ns1:AdvKPMGFunction"/>
                <xsd:element ref="ns1:AdvPriSGSLSN"/>
                <xsd:element ref="ns1:AdvServices" minOccurs="0"/>
                <xsd:element ref="ns1:AdvToolkit" minOccurs="0"/>
                <xsd:element ref="ns1:AdvSecSGSLSN" minOccurs="0"/>
                <xsd:element ref="ns1:AdvPriIndustry" minOccurs="0"/>
                <xsd:element ref="ns1:AdvLOBSectorSubSector" minOccurs="0"/>
                <xsd:element ref="ns1:AdvPriTax" minOccurs="0"/>
                <xsd:element ref="ns1:AdvSecTax" minOccurs="0"/>
                <xsd:element ref="ns1:AdvMILevelOneTwo" minOccurs="0"/>
                <xsd:element ref="ns1:AdvProposition" minOccurs="0"/>
                <xsd:element ref="ns1:AdvCampaign" minOccurs="0"/>
                <xsd:element ref="ns1:AdvCapabilities" minOccurs="0"/>
                <xsd:element ref="ns1:AdvFeatured" minOccurs="0"/>
                <xsd:element ref="ns1:AdvDaysNew" minOccurs="0"/>
                <xsd:element ref="ns1:AdvRelatedCategory" minOccurs="0"/>
                <xsd:element ref="ns1:AdvImageURL" minOccurs="0"/>
                <xsd:element ref="ns1:AdvAccessMsg" minOccurs="0"/>
                <xsd:element ref="ns1:AdvConfidential" minOccurs="0"/>
                <xsd:element ref="ns1:AdvBuyerLevel" minOccurs="0"/>
                <xsd:element ref="ns1:AdvBusinessProcess" minOccurs="0"/>
                <xsd:element ref="ns1:AdvPhase" minOccurs="0"/>
                <xsd:element ref="ns1:AdvITPlatform" minOccurs="0"/>
                <xsd:element ref="ns1:AdvModule" minOccurs="0"/>
                <xsd:element ref="ns1:AdvEngDelType" minOccurs="0"/>
                <xsd:element ref="ns1:AdvPTFramework" minOccurs="0"/>
                <xsd:element ref="ns1:AdvAuditablePro" minOccurs="0"/>
                <xsd:element ref="ns1:AdvUtilOne" minOccurs="0"/>
                <xsd:element ref="ns1:AdvUtilTwo" minOccurs="0"/>
                <xsd:element ref="ns1:AdvEngagementYear" minOccurs="0"/>
                <xsd:element ref="ns1:AdvDealFeeValue" minOccurs="0"/>
                <xsd:element ref="ns1:AdvRiskMgmtLevel" minOccurs="0"/>
                <xsd:element ref="ns1:AdvRiskReviewDate" minOccurs="0"/>
                <xsd:element ref="ns1:AdvRiskReviewEntity" minOccurs="0"/>
                <xsd:element ref="ns1:AdvRiskReviewer" minOccurs="0"/>
                <xsd:element ref="ns1:AdvPriAudit" minOccurs="0"/>
                <xsd:element ref="ns1:AdvGMUtil" minOccurs="0"/>
                <xsd:element ref="ns1:AdvAssistingInsolvent" minOccurs="0"/>
                <xsd:element ref="ns1:AdvBuySide" minOccurs="0"/>
                <xsd:element ref="ns1:AdvFinancialRES" minOccurs="0"/>
                <xsd:element ref="ns1:AdvFunding" minOccurs="0"/>
                <xsd:element ref="ns1:AdvJointVentures" minOccurs="0"/>
                <xsd:element ref="ns1:AdvRapidTrans" minOccurs="0"/>
                <xsd:element ref="ns1:AdvSellSide" minOccurs="0"/>
              </xsd:all>
            </xsd:complexType>
          </xsd:element>
        </xsd:sequence>
      </xsd:complexType>
    </xsd:element>
  </xsd:schema>
  <xsd:schema xmlns:xsd="http://www.w3.org/2001/XMLSchema" xmlns:dms="http://schemas.microsoft.com/office/2006/documentManagement/types" targetNamespace="6b762a50-a006-42e9-b795-189411d0a063" elementFormDefault="qualified">
    <xsd:import namespace="http://schemas.microsoft.com/office/2006/documentManagement/types"/>
    <xsd:element name="AdvActiveStatus" ma:index="0" nillable="true" ma:displayName="Active Status" ma:default="Active" ma:format="Dropdown" ma:internalName="AdvActiveStatus">
      <xsd:simpleType>
        <xsd:restriction base="dms:Choice">
          <xsd:enumeration value="Active"/>
          <xsd:enumeration value="Inactive"/>
          <xsd:enumeration value="DPP Hold"/>
          <xsd:enumeration value="Move to Archive"/>
        </xsd:restriction>
      </xsd:simpleType>
    </xsd:element>
    <xsd:element name="AdvSecContentURL" ma:index="2" nillable="true" ma:displayName="Secondary Content URL" ma:format="Hyperlink" ma:internalName="AdvSecContentURL">
      <xsd:complexType>
        <xsd:complexContent>
          <xsd:extension base="dms:URL">
            <xsd:sequence>
              <xsd:element name="Url" type="dms:ValidUrl" minOccurs="0" nillable="true"/>
              <xsd:element name="Description" type="xsd:string" nillable="true"/>
            </xsd:sequence>
          </xsd:extension>
        </xsd:complexContent>
      </xsd:complexType>
    </xsd:element>
    <xsd:element name="AdvAbstract" ma:index="4" ma:displayName="Abstract" ma:internalName="AdvAbstract" ma:readOnly="false">
      <xsd:simpleType>
        <xsd:restriction base="dms:Note"/>
      </xsd:simpleType>
    </xsd:element>
    <xsd:element name="AdvNativeTitle" ma:index="5" nillable="true" ma:displayName="Native Title" ma:internalName="AdvNativeTitle">
      <xsd:simpleType>
        <xsd:restriction base="dms:Text">
          <xsd:maxLength value="255"/>
        </xsd:restriction>
      </xsd:simpleType>
    </xsd:element>
    <xsd:element name="AdvNativeAbstract" ma:index="6" nillable="true" ma:displayName="Native Abstract" ma:internalName="AdvNativeAbstract">
      <xsd:simpleType>
        <xsd:restriction base="dms:Note"/>
      </xsd:simpleType>
    </xsd:element>
    <xsd:element name="AdvNativeURL" ma:index="7" nillable="true" ma:displayName="Native URL" ma:format="Hyperlink" ma:internalName="AdvNativeURL">
      <xsd:complexType>
        <xsd:complexContent>
          <xsd:extension base="dms:URL">
            <xsd:sequence>
              <xsd:element name="Url" type="dms:ValidUrl" minOccurs="0" nillable="true"/>
              <xsd:element name="Description" type="xsd:string" nillable="true"/>
            </xsd:sequence>
          </xsd:extension>
        </xsd:complexContent>
      </xsd:complexType>
    </xsd:element>
    <xsd:element name="AdvKeyword" ma:index="8" nillable="true" ma:displayName="Keyword" ma:internalName="AdvKeyword" ma:readOnly="false">
      <xsd:simpleType>
        <xsd:restriction base="dms:Text">
          <xsd:maxLength value="255"/>
        </xsd:restriction>
      </xsd:simpleType>
    </xsd:element>
    <xsd:element name="AdvMediaType" ma:index="9" ma:displayName="Media Type" ma:list="{c0e72804-d79b-4d67-bc9a-ff71effeb239}" ma:internalName="AdvMediaType" ma:readOnly="false" ma:showField="MediaType" ma:web="6b762a50-a006-42e9-b795-189411d0a063">
      <xsd:simpleType>
        <xsd:restriction base="dms:Lookup"/>
      </xsd:simpleType>
    </xsd:element>
    <xsd:element name="AdvCatDocType" ma:index="10" ma:displayName="Category/DocumentType" ma:list="{1f7fef59-fccc-4b18-9566-6c0af791780d}" ma:internalName="AdvCatDocType" ma:readOnly="false" ma:showField="CategoryDocumentType" ma:web="6b762a50-a006-42e9-b795-189411d0a063">
      <xsd:simpleType>
        <xsd:restriction base="dms:Lookup"/>
      </xsd:simpleType>
    </xsd:element>
    <xsd:element name="AdvCountryName" ma:index="11" ma:displayName="Country Name" ma:list="{e68e54e5-0855-4234-a840-711bf7b16118}" ma:internalName="AdvCountryName" ma:readOnly="false" ma:showField="Country" ma:web="6b762a50-a006-42e9-b795-189411d0a063">
      <xsd:simpleType>
        <xsd:restriction base="dms:Lookup"/>
      </xsd:simpleType>
    </xsd:element>
    <xsd:element name="AdvOtherCountries" ma:index="12" nillable="true" ma:displayName="Additional Countries" ma:list="{e68e54e5-0855-4234-a840-711bf7b16118}" ma:internalName="AdvOtherCountries" ma:showField="Country"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GlobalCoverage" ma:index="13" nillable="true" ma:displayName="Global Coverage" ma:default="0" ma:internalName="AdvGlobalCoverage" ma:readOnly="false">
      <xsd:simpleType>
        <xsd:restriction base="dms:Boolean"/>
      </xsd:simpleType>
    </xsd:element>
    <xsd:element name="AdvPriLanguage" ma:index="14" ma:displayName="Primary Language" ma:list="{73fd12b2-b754-4e85-9416-081d3afac7f4}" ma:internalName="AdvPriLanguage" ma:readOnly="false" ma:showField="Language" ma:web="6b762a50-a006-42e9-b795-189411d0a063">
      <xsd:simpleType>
        <xsd:restriction base="dms:Lookup"/>
      </xsd:simpleType>
    </xsd:element>
    <xsd:element name="AdvExpiryDate" ma:index="15" ma:displayName="Expiry Date" ma:format="DateOnly" ma:internalName="AdvExpiryDate" ma:readOnly="false">
      <xsd:simpleType>
        <xsd:restriction base="dms:DateTime"/>
      </xsd:simpleType>
    </xsd:element>
    <xsd:element name="AdvPublicationDate" ma:index="16" ma:displayName="Publication Date" ma:default="[today]" ma:format="DateOnly" ma:internalName="AdvPublicationDate" ma:readOnly="false">
      <xsd:simpleType>
        <xsd:restriction base="dms:DateTime"/>
      </xsd:simpleType>
    </xsd:element>
    <xsd:element name="AdvPriOwner" ma:index="17" ma:displayName="Primary Owner" ma:list="{3c9b341d-23c2-44bb-bec7-f357371b1766}" ma:internalName="AdvPriOwner" ma:readOnly="false" ma:showField="PrimaryOwner" ma:web="6b762a50-a006-42e9-b795-189411d0a063">
      <xsd:simpleType>
        <xsd:restriction base="dms:Lookup"/>
      </xsd:simpleType>
    </xsd:element>
    <xsd:element name="AdvContactPerson" ma:index="19" ma:displayName="Contact Person" ma:internalName="AdvContactPerson" ma:readOnly="false">
      <xsd:simpleType>
        <xsd:restriction base="dms:Text">
          <xsd:maxLength value="255"/>
        </xsd:restriction>
      </xsd:simpleType>
    </xsd:element>
    <xsd:element name="AdvClientName" ma:index="20" nillable="true" ma:displayName="Client Name" ma:list="{82a77f4c-df30-4435-8e1a-31a20a9b9afa}" ma:internalName="AdvClientName" ma:readOnly="false" ma:showField="ClientName" ma:web="6b762a50-a006-42e9-b795-189411d0a063">
      <xsd:simpleType>
        <xsd:restriction base="dms:Lookup"/>
      </xsd:simpleType>
    </xsd:element>
    <xsd:element name="AdvKPMGFunction" ma:index="21" ma:displayName="KPMG Function" ma:list="{70981eb4-f6de-467f-990d-12b0babb9efc}" ma:internalName="AdvKPMGFunction" ma:readOnly="false" ma:showField="Function" ma:web="6b762a50-a006-42e9-b795-189411d0a063">
      <xsd:simpleType>
        <xsd:restriction base="dms:Lookup"/>
      </xsd:simpleType>
    </xsd:element>
    <xsd:element name="AdvPriSGSLSN" ma:index="22" ma:displayName="Primary Service Group/Service Line/Service Network" ma:list="{697b4b57-cd8c-4ebc-a1ac-1a0a535836b2}" ma:internalName="AdvPriSGSLSN" ma:readOnly="false" ma:showField="SGSLSN" ma:web="6b762a50-a006-42e9-b795-189411d0a063">
      <xsd:simpleType>
        <xsd:restriction base="dms:Lookup"/>
      </xsd:simpleType>
    </xsd:element>
    <xsd:element name="AdvServices" ma:index="23" nillable="true" ma:displayName="Services" ma:list="{c864595a-137b-4ec6-9cad-70759b212463}" ma:internalName="AdvServices" ma:readOnly="false" ma:showField="Service"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Toolkit" ma:index="24" nillable="true" ma:displayName="Toolkit" ma:list="{c62af056-b81c-4683-869b-70d6f55f37f1}" ma:internalName="AdvToolkit" ma:readOnly="false" ma:showField="Toolkit"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SecSGSLSN" ma:index="25" nillable="true" ma:displayName="Secondary Service Group/Service Line/Service Network" ma:list="{697b4b57-cd8c-4ebc-a1ac-1a0a535836b2}" ma:internalName="AdvSecSGSLSN" ma:readOnly="false" ma:showField="SGSLSN"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PriIndustry" ma:index="26" nillable="true" ma:displayName="Primary Industry" ma:list="{e8dbca00-3504-493d-be17-2bcd77019d6c}" ma:internalName="AdvPriIndustry" ma:showField="LOBSectorSubSector" ma:web="6b762a50-a006-42e9-b795-189411d0a063">
      <xsd:simpleType>
        <xsd:restriction base="dms:Lookup"/>
      </xsd:simpleType>
    </xsd:element>
    <xsd:element name="AdvLOBSectorSubSector" ma:index="27" nillable="true" ma:displayName="LOB/Sector/SubSector" ma:list="{e8dbca00-3504-493d-be17-2bcd77019d6c}" ma:internalName="AdvLOBSectorSubSector" ma:readOnly="false" ma:showField="LOBSectorSubSector"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PriTax" ma:index="28" nillable="true" ma:displayName="Primary Tax" ma:list="{370a4426-837c-42d4-85af-2eb2e07d1aa7}" ma:internalName="AdvPriTax" ma:showField="TaxService" ma:web="6b762a50-a006-42e9-b795-189411d0a063">
      <xsd:simpleType>
        <xsd:restriction base="dms:Lookup"/>
      </xsd:simpleType>
    </xsd:element>
    <xsd:element name="AdvSecTax" ma:index="29" nillable="true" ma:displayName="Secondary Tax" ma:list="{370a4426-837c-42d4-85af-2eb2e07d1aa7}" ma:internalName="AdvSecTax" ma:showField="TaxService"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MILevelOneTwo" ma:index="30" nillable="true" ma:displayName="Market Issue Level One/Market Issue Level Two" ma:list="{92ab61e2-6adc-4e9a-90c7-f4ba1e939c45}" ma:internalName="AdvMILevelOneTwo" ma:readOnly="false" ma:showField="MILevel1MILevel2"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Proposition" ma:index="31" nillable="true" ma:displayName="Proposition" ma:list="{5b6b0580-0b40-4cac-a26f-68588254d6e6}" ma:internalName="AdvProposition" ma:showField="Proposition"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Campaign" ma:index="32" nillable="true" ma:displayName="Campaign" ma:list="{821db5b3-1d73-4e9a-9fa3-07cca4563b42}" ma:internalName="AdvCampaign" ma:readOnly="false" ma:showField="Campaign"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Capabilities" ma:index="33" nillable="true" ma:displayName="Capabilities" ma:list="{f8ceaefe-5836-490f-9f82-e0fe54a9630c}" ma:internalName="AdvCapabilities" ma:readOnly="false" ma:showField="Capability"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Featured" ma:index="34" nillable="true" ma:displayName="Featured" ma:default="0" ma:internalName="AdvFeatured" ma:readOnly="false">
      <xsd:simpleType>
        <xsd:restriction base="dms:Boolean"/>
      </xsd:simpleType>
    </xsd:element>
    <xsd:element name="AdvDaysNew" ma:index="35" nillable="true" ma:displayName="Days New" ma:decimals="0" ma:internalName="AdvDaysNew" ma:readOnly="false">
      <xsd:simpleType>
        <xsd:restriction base="dms:Number">
          <xsd:maxInclusive value="7"/>
          <xsd:minInclusive value="0"/>
        </xsd:restriction>
      </xsd:simpleType>
    </xsd:element>
    <xsd:element name="AdvRelatedCategory" ma:index="36" nillable="true" ma:displayName="Related Category" ma:internalName="AdvRelatedCategory" ma:readOnly="false">
      <xsd:simpleType>
        <xsd:restriction base="dms:Text">
          <xsd:maxLength value="255"/>
        </xsd:restriction>
      </xsd:simpleType>
    </xsd:element>
    <xsd:element name="AdvImageURL" ma:index="37" nillable="true" ma:displayName="Image URL" ma:format="Hyperlink" ma:internalName="AdvImage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AdvAccessMsg" ma:index="38" nillable="true" ma:displayName="Access Message" ma:list="{c2cfe8b3-78c3-4e47-bfca-545c8101c412}" ma:internalName="AdvAccessMsg" ma:readOnly="false" ma:showField="Message" ma:web="6b762a50-a006-42e9-b795-189411d0a063">
      <xsd:simpleType>
        <xsd:restriction base="dms:Lookup"/>
      </xsd:simpleType>
    </xsd:element>
    <xsd:element name="AdvConfidential" ma:index="39" nillable="true" ma:displayName="Confidential" ma:default="0" ma:internalName="AdvConfidential">
      <xsd:simpleType>
        <xsd:restriction base="dms:Boolean"/>
      </xsd:simpleType>
    </xsd:element>
    <xsd:element name="AdvBuyerLevel" ma:index="40" nillable="true" ma:displayName="Buyer Level" ma:list="{a0c3a11c-d821-4af1-99af-46e1f2fa3067}" ma:internalName="AdvBuyerLevel" ma:readOnly="false" ma:showField="BuyerLevel"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BusinessProcess" ma:index="41" nillable="true" ma:displayName="Business Process" ma:list="{9f5fd2e1-1815-497c-9cd8-00fef2419673}" ma:internalName="AdvBusinessProcess" ma:readOnly="false" ma:showField="BusinessProcess"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Phase" ma:index="42" nillable="true" ma:displayName="Phase" ma:list="{5a62ffe9-9154-4192-80ac-a7c2d865961d}" ma:internalName="AdvPhase" ma:readOnly="false" ma:showField="Phase"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ITPlatform" ma:index="43" nillable="true" ma:displayName="IT Platform" ma:list="{fe711b91-1790-4cad-ba0f-6a5631ae909b}" ma:internalName="AdvITPlatform" ma:readOnly="false" ma:showField="Platform" ma:web="6b762a50-a006-42e9-b795-189411d0a063">
      <xsd:simpleType>
        <xsd:restriction base="dms:Lookup"/>
      </xsd:simpleType>
    </xsd:element>
    <xsd:element name="AdvModule" ma:index="44" nillable="true" ma:displayName="Module" ma:list="{9c450c77-20e9-4139-b597-e703e9165a23}" ma:internalName="AdvModule" ma:showField="Module" ma:web="6b762a50-a006-42e9-b795-189411d0a063">
      <xsd:simpleType>
        <xsd:restriction base="dms:Lookup"/>
      </xsd:simpleType>
    </xsd:element>
    <xsd:element name="AdvEngDelType" ma:index="45" nillable="true" ma:displayName="Engagement Deliverable Type" ma:list="{b388620f-945f-4e28-b938-d18163de9b84}" ma:internalName="AdvEngDelType" ma:readOnly="false" ma:showField="EngagementDeliveryType" ma:web="6b762a50-a006-42e9-b795-189411d0a063">
      <xsd:simpleType>
        <xsd:restriction base="dms:Lookup"/>
      </xsd:simpleType>
    </xsd:element>
    <xsd:element name="AdvPTFramework" ma:index="46" nillable="true" ma:displayName="P and T Framework" ma:list="{45de4cf9-5c01-4f38-93d7-0f04293fe92a}" ma:internalName="AdvPTFramework" ma:readOnly="false" ma:showField="Framework"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AuditablePro" ma:index="47" nillable="true" ma:displayName="Auditable Processes" ma:list="{bbc0bdf0-5406-4d22-b191-15c058d6f587}" ma:internalName="AdvAuditablePro" ma:readOnly="false" ma:showField="Process"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UtilOne" ma:index="48" nillable="true" ma:displayName="Utility One" ma:list="{fb110171-fe8c-4876-912d-38d6f17b5bb9}" ma:internalName="AdvUtilOne" ma:showField="UtilityOne" ma:web="6b762a50-a006-42e9-b795-189411d0a063">
      <xsd:simpleType>
        <xsd:restriction base="dms:Lookup"/>
      </xsd:simpleType>
    </xsd:element>
    <xsd:element name="AdvUtilTwo" ma:index="49" nillable="true" ma:displayName="Utility Two" ma:list="{90a6622a-0189-478b-b34a-01bc59fcafd7}" ma:internalName="AdvUtilTwo" ma:showField="UtilityTwo"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EngagementYear" ma:index="50" nillable="true" ma:displayName="Engagement Year" ma:list="{78ea0367-06c6-4212-abfd-56426177c60d}" ma:internalName="AdvEngagementYear" ma:showField="EngagementYear" ma:web="6b762a50-a006-42e9-b795-189411d0a063">
      <xsd:simpleType>
        <xsd:restriction base="dms:Lookup"/>
      </xsd:simpleType>
    </xsd:element>
    <xsd:element name="AdvDealFeeValue" ma:index="51" nillable="true" ma:displayName="Fee / Deal Value" ma:list="{72081b3a-38d9-4433-8437-47abb9b3a9c7}" ma:internalName="AdvDealFeeValue" ma:showField="DealFeeValue" ma:web="6b762a50-a006-42e9-b795-189411d0a063">
      <xsd:simpleType>
        <xsd:restriction base="dms:Lookup"/>
      </xsd:simpleType>
    </xsd:element>
    <xsd:element name="AdvRiskMgmtLevel" ma:index="52" nillable="true" ma:displayName="Risk Management Level" ma:list="{cd2ef3d8-66de-41b0-919a-2b665d2d1f9c}" ma:internalName="AdvRiskMgmtLevel" ma:readOnly="false" ma:showField="RiskManagementLevel" ma:web="6b762a50-a006-42e9-b795-189411d0a063">
      <xsd:simpleType>
        <xsd:restriction base="dms:Lookup"/>
      </xsd:simpleType>
    </xsd:element>
    <xsd:element name="AdvRiskReviewDate" ma:index="53" nillable="true" ma:displayName="Risk Review Date" ma:format="DateOnly" ma:internalName="AdvRiskReviewDate" ma:readOnly="false">
      <xsd:simpleType>
        <xsd:restriction base="dms:DateTime"/>
      </xsd:simpleType>
    </xsd:element>
    <xsd:element name="AdvRiskReviewEntity" ma:index="54" nillable="true" ma:displayName="Risk Review Entity" ma:list="{1da5201c-067a-4d33-b141-f44f8e02dd05}" ma:internalName="AdvRiskReviewEntity" ma:readOnly="false" ma:showField="RiskReviewEntity" ma:web="6b762a50-a006-42e9-b795-189411d0a063">
      <xsd:simpleType>
        <xsd:restriction base="dms:Lookup"/>
      </xsd:simpleType>
    </xsd:element>
    <xsd:element name="AdvRiskReviewer" ma:index="55" nillable="true" ma:displayName="Risk Reviewer" ma:list="UserInfo" ma:internalName="AdvRiskReview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dvPriAudit" ma:index="62" nillable="true" ma:displayName="Primary Audit" ma:list="{258e292c-510b-4ef9-91e6-1d8ba7396874}" ma:internalName="AdvPriAudit" ma:showField="Service" ma:web="6b762a50-a006-42e9-b795-189411d0a063">
      <xsd:simpleType>
        <xsd:restriction base="dms:Lookup"/>
      </xsd:simpleType>
    </xsd:element>
    <xsd:element name="AdvGMUtil" ma:index="63" nillable="true" ma:displayName="Global Markets Utility" ma:list="{0341c129-1643-4c50-b2af-2f6b39d6a7bf}" ma:internalName="AdvGMUtil" ma:showField="Utility" ma:web="6b762a50-a006-42e9-b795-189411d0a063">
      <xsd:simpleType>
        <xsd:restriction base="dms:Lookup"/>
      </xsd:simpleType>
    </xsd:element>
    <xsd:element name="AdvAssistingInsolvent" ma:index="64" nillable="true" ma:displayName="Solvency Strategies" ma:list="{cd979089-763e-43d7-b725-1555e705eb9a}" ma:internalName="AdvAssistingInsolvent" ma:showField="Title"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BuySide" ma:index="65" nillable="true" ma:displayName="Buy Side" ma:list="{274641fc-544c-4c03-8eac-bbcccc866543}" ma:internalName="AdvBuySide" ma:showField="Title"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FinancialRES" ma:index="66" nillable="true" ma:displayName="Financial Restructuring" ma:list="{7c7501f5-6e62-4aa9-bc45-3b9073242691}" ma:internalName="AdvFinancialRES" ma:showField="Title"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Funding" ma:index="67" nillable="true" ma:displayName="Fund" ma:list="{d121589b-2b29-4e0c-990c-2baff6be5911}" ma:internalName="AdvFunding" ma:showField="Title"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JointVentures" ma:index="68" nillable="true" ma:displayName="Partner" ma:list="{16c065e1-2abd-4b70-bf3b-9ebfe3e494f2}" ma:internalName="AdvJointVentures" ma:showField="Title"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RapidTrans" ma:index="69" nillable="true" ma:displayName="Turnaround" ma:list="{4dfbdfdd-543b-4f18-a886-bfcec5b36621}" ma:internalName="AdvRapidTrans" ma:showField="Title" ma:web="6b762a50-a006-42e9-b795-189411d0a063">
      <xsd:complexType>
        <xsd:complexContent>
          <xsd:extension base="dms:MultiChoiceLookup">
            <xsd:sequence>
              <xsd:element name="Value" type="dms:Lookup" maxOccurs="unbounded" minOccurs="0" nillable="true"/>
            </xsd:sequence>
          </xsd:extension>
        </xsd:complexContent>
      </xsd:complexType>
    </xsd:element>
    <xsd:element name="AdvSellSide" ma:index="70" nillable="true" ma:displayName="Sell Side" ma:list="{40c7fc76-565f-4ecf-8431-af76fe3df598}" ma:internalName="AdvSellSide" ma:showField="Title" ma:web="6b762a50-a006-42e9-b795-189411d0a0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8" ma:displayName="Author"/>
        <xsd:element ref="dcterms:created" minOccurs="0" maxOccurs="1"/>
        <xsd:element ref="dc:identifier" minOccurs="0" maxOccurs="1"/>
        <xsd:element name="contentType" minOccurs="0" maxOccurs="1" type="xsd:string" ma:index="60" ma:displayName="Content Typ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AdvPublicationDate xmlns="6b762a50-a006-42e9-b795-189411d0a063">2011-12-14T05:00:00+00:00</AdvPublicationDate>
    <AdvActiveStatus xmlns="6b762a50-a006-42e9-b795-189411d0a063">Active</AdvActiveStatus>
    <AdvGlobalCoverage xmlns="6b762a50-a006-42e9-b795-189411d0a063">true</AdvGlobalCoverage>
    <AdvDaysNew xmlns="6b762a50-a006-42e9-b795-189411d0a063" xsi:nil="true"/>
    <AdvModule xmlns="6b762a50-a006-42e9-b795-189411d0a063" xsi:nil="true"/>
    <AdvUtilTwo xmlns="6b762a50-a006-42e9-b795-189411d0a063"/>
    <AdvRiskReviewEntity xmlns="6b762a50-a006-42e9-b795-189411d0a063" xsi:nil="true"/>
    <AdvAccessMsg xmlns="6b762a50-a006-42e9-b795-189411d0a063" xsi:nil="true"/>
    <AdvEngDelType xmlns="6b762a50-a006-42e9-b795-189411d0a063" xsi:nil="true"/>
    <AdvOtherCountries xmlns="6b762a50-a006-42e9-b795-189411d0a063"/>
    <AdvContactPerson xmlns="6b762a50-a006-42e9-b795-189411d0a063">Global Advisory Development</AdvContactPerson>
    <AdvClientName xmlns="6b762a50-a006-42e9-b795-189411d0a063" xsi:nil="true"/>
    <AdvRiskMgmtLevel xmlns="6b762a50-a006-42e9-b795-189411d0a063">3</AdvRiskMgmtLevel>
    <AdvKeyword xmlns="6b762a50-a006-42e9-b795-189411d0a063">JDKnowledge</AdvKeyword>
    <AdvCountryName xmlns="6b762a50-a006-42e9-b795-189411d0a063">1</AdvCountryName>
    <AdvFeatured xmlns="6b762a50-a006-42e9-b795-189411d0a063">false</AdvFeatured>
    <AdvPhase xmlns="6b762a50-a006-42e9-b795-189411d0a063"/>
    <AdvRiskReviewer xmlns="6b762a50-a006-42e9-b795-189411d0a063">
      <UserInfo>
        <DisplayName/>
        <AccountId xsi:nil="true"/>
        <AccountType/>
      </UserInfo>
    </AdvRiskReviewer>
    <AdvNativeAbstract xmlns="6b762a50-a006-42e9-b795-189411d0a063" xsi:nil="true"/>
    <AdvPriLanguage xmlns="6b762a50-a006-42e9-b795-189411d0a063">19</AdvPriLanguage>
    <AdvToolkit xmlns="6b762a50-a006-42e9-b795-189411d0a063">
      <Value>40</Value>
    </AdvToolkit>
    <AdvCapabilities xmlns="6b762a50-a006-42e9-b795-189411d0a063"/>
    <AdvITPlatform xmlns="6b762a50-a006-42e9-b795-189411d0a063" xsi:nil="true"/>
    <AdvPTFramework xmlns="6b762a50-a006-42e9-b795-189411d0a063"/>
    <AdvUtilOne xmlns="6b762a50-a006-42e9-b795-189411d0a063" xsi:nil="true"/>
    <AdvNativeTitle xmlns="6b762a50-a006-42e9-b795-189411d0a063" xsi:nil="true"/>
    <AdvMediaType xmlns="6b762a50-a006-42e9-b795-189411d0a063">24</AdvMediaType>
    <AdvMILevelOneTwo xmlns="6b762a50-a006-42e9-b795-189411d0a063"/>
    <AdvSecContentURL xmlns="6b762a50-a006-42e9-b795-189411d0a063">
      <Url xsi:nil="true"/>
      <Description xsi:nil="true"/>
    </AdvSecContentURL>
    <AdvRelatedCategory xmlns="6b762a50-a006-42e9-b795-189411d0a063" xsi:nil="true"/>
    <AdvImageURL xmlns="6b762a50-a006-42e9-b795-189411d0a063">
      <Url xsi:nil="true"/>
      <Description xsi:nil="true"/>
    </AdvImageURL>
    <AdvDealFeeValue xmlns="6b762a50-a006-42e9-b795-189411d0a063" xsi:nil="true"/>
    <AdvCatDocType xmlns="6b762a50-a006-42e9-b795-189411d0a063">27</AdvCatDocType>
    <AdvLOBSectorSubSector xmlns="6b762a50-a006-42e9-b795-189411d0a063"/>
    <AdvBuyerLevel xmlns="6b762a50-a006-42e9-b795-189411d0a063"/>
    <AdvPriOwner xmlns="6b762a50-a006-42e9-b795-189411d0a063">4</AdvPriOwner>
    <AdvSecTax xmlns="6b762a50-a006-42e9-b795-189411d0a063"/>
    <AdvExpiryDate xmlns="6b762a50-a006-42e9-b795-189411d0a063">2013-12-14T05:00:00+00:00</AdvExpiryDate>
    <AdvNativeURL xmlns="6b762a50-a006-42e9-b795-189411d0a063">
      <Url xsi:nil="true"/>
      <Description xsi:nil="true"/>
    </AdvNativeURL>
    <AdvServices xmlns="6b762a50-a006-42e9-b795-189411d0a063">
      <Value>77</Value>
    </AdvServices>
    <AdvSecSGSLSN xmlns="6b762a50-a006-42e9-b795-189411d0a063">
      <Value>71</Value>
      <Value>72</Value>
      <Value>75</Value>
    </AdvSecSGSLSN>
    <AdvCampaign xmlns="6b762a50-a006-42e9-b795-189411d0a063"/>
    <AdvConfidential xmlns="6b762a50-a006-42e9-b795-189411d0a063">false</AdvConfidential>
    <AdvPriSGSLSN xmlns="6b762a50-a006-42e9-b795-189411d0a063">74</AdvPriSGSLSN>
    <AdvRiskReviewDate xmlns="6b762a50-a006-42e9-b795-189411d0a063" xsi:nil="true"/>
    <AdvBusinessProcess xmlns="6b762a50-a006-42e9-b795-189411d0a063"/>
    <AdvEngagementYear xmlns="6b762a50-a006-42e9-b795-189411d0a063" xsi:nil="true"/>
    <AdvAbstract xmlns="6b762a50-a006-42e9-b795-189411d0a063">Overview of the WARN Act, the  U.S. specific regulation with regard to Exit Planning &amp; Implementation (EPI) services.</AdvAbstract>
    <AdvKPMGFunction xmlns="6b762a50-a006-42e9-b795-189411d0a063">1</AdvKPMGFunction>
    <AdvPriIndustry xmlns="6b762a50-a006-42e9-b795-189411d0a063" xsi:nil="true"/>
    <AdvPriTax xmlns="6b762a50-a006-42e9-b795-189411d0a063" xsi:nil="true"/>
    <AdvProposition xmlns="6b762a50-a006-42e9-b795-189411d0a063"/>
    <AdvAuditablePro xmlns="6b762a50-a006-42e9-b795-189411d0a063"/>
    <AdvGMUtil xmlns="6b762a50-a006-42e9-b795-189411d0a063" xsi:nil="true"/>
    <AdvPriAudit xmlns="6b762a50-a006-42e9-b795-189411d0a063" xsi:nil="true"/>
    <AdvRapidTrans xmlns="6b762a50-a006-42e9-b795-189411d0a063"/>
    <AdvJointVentures xmlns="6b762a50-a006-42e9-b795-189411d0a063"/>
    <AdvFinancialRES xmlns="6b762a50-a006-42e9-b795-189411d0a063"/>
    <AdvFunding xmlns="6b762a50-a006-42e9-b795-189411d0a063"/>
    <AdvBuySide xmlns="6b762a50-a006-42e9-b795-189411d0a063"/>
    <AdvSellSide xmlns="6b762a50-a006-42e9-b795-189411d0a063"/>
    <AdvAssistingInsolvent xmlns="6b762a50-a006-42e9-b795-189411d0a063"/>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f1848e6438963a2200bb06dc33536b5d">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2e822ad1c395415d9462d3220e956ddb"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BAFB4DE-B8A5-4460-9F3C-4D1B4E62D1DB}"/>
</file>

<file path=customXml/itemProps2.xml><?xml version="1.0" encoding="utf-8"?>
<ds:datastoreItem xmlns:ds="http://schemas.openxmlformats.org/officeDocument/2006/customXml" ds:itemID="{1F29DD5A-A0FC-4DBD-B3B2-2F1BE02EB088}"/>
</file>

<file path=customXml/itemProps3.xml><?xml version="1.0" encoding="utf-8"?>
<ds:datastoreItem xmlns:ds="http://schemas.openxmlformats.org/officeDocument/2006/customXml" ds:itemID="{6458C9B2-43C2-4E93-9A90-6B55BCC9A859}"/>
</file>

<file path=customXml/itemProps4.xml><?xml version="1.0" encoding="utf-8"?>
<ds:datastoreItem xmlns:ds="http://schemas.openxmlformats.org/officeDocument/2006/customXml" ds:itemID="{170D08CD-4E94-4FC5-8A54-286CB6A6D5AD}"/>
</file>

<file path=docProps/app.xml><?xml version="1.0" encoding="utf-8"?>
<Properties xmlns="http://schemas.openxmlformats.org/officeDocument/2006/extended-properties" xmlns:vt="http://schemas.openxmlformats.org/officeDocument/2006/docPropsVTypes">
  <Template>KPMG Template 2007</Template>
  <TotalTime>278</TotalTime>
  <Words>633</Words>
  <Application>Microsoft Office PowerPoint</Application>
  <PresentationFormat>On-screen Show (4:3)</PresentationFormat>
  <Paragraphs>43</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KPMG Template 2007</vt:lpstr>
      <vt:lpstr> U.S. specific regulations  WARN Act</vt:lpstr>
      <vt:lpstr>Purpose of this document </vt:lpstr>
      <vt:lpstr>U.S. specific regulations  WARN Act </vt:lpstr>
      <vt:lpstr>Slide 3</vt:lpstr>
    </vt:vector>
  </TitlesOfParts>
  <Company>KPMG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WARN ACT</dc:title>
  <dc:creator>Global Advisory Development</dc:creator>
  <cp:keywords/>
  <dc:description/>
  <cp:lastModifiedBy>prateekbansal</cp:lastModifiedBy>
  <cp:revision>28</cp:revision>
  <dcterms:created xsi:type="dcterms:W3CDTF">2010-09-21T16:07:04Z</dcterms:created>
  <dcterms:modified xsi:type="dcterms:W3CDTF">2012-10-22T09:27:51Z</dcterms:modified>
  <cp:contentType>Advisory 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1.0</vt:lpwstr>
  </property>
  <property fmtid="{D5CDD505-2E9C-101B-9397-08002B2CF9AE}" pid="3" name="ContentTypeId">
    <vt:lpwstr>0x0101002718403D6C5C794392228686A5D08A7B000F9EFE2873F5C342A824B1DDBD7DF2AE</vt:lpwstr>
  </property>
  <property fmtid="{D5CDD505-2E9C-101B-9397-08002B2CF9AE}" pid="5" name="Priority">
    <vt:lpwstr>(2) Normal</vt:lpwstr>
  </property>
  <property fmtid="{D5CDD505-2E9C-101B-9397-08002B2CF9AE}" pid="6" name="Internal Use Only">
    <vt:lpwstr>true</vt:lpwstr>
  </property>
  <property fmtid="{D5CDD505-2E9C-101B-9397-08002B2CF9AE}" pid="7" name="# of Pages">
    <vt:lpwstr>4</vt:lpwstr>
  </property>
  <property fmtid="{D5CDD505-2E9C-101B-9397-08002B2CF9AE}" pid="8" name="Sanitization Stage">
    <vt:lpwstr>10-Post</vt:lpwstr>
  </property>
  <property fmtid="{D5CDD505-2E9C-101B-9397-08002B2CF9AE}" pid="9" name="Core Content?">
    <vt:bool>true</vt:bool>
  </property>
  <property fmtid="{D5CDD505-2E9C-101B-9397-08002B2CF9AE}" pid="10" name="USPrimaryServiceLine/USPrimarySubService">
    <vt:lpwstr>Restructuring | All</vt:lpwstr>
  </property>
  <property fmtid="{D5CDD505-2E9C-101B-9397-08002B2CF9AE}" pid="11" name="Order">
    <vt:r8>137700</vt:r8>
  </property>
  <property fmtid="{D5CDD505-2E9C-101B-9397-08002B2CF9AE}" pid="12" name="Risk Approved?">
    <vt:lpwstr>2. Best Practice</vt:lpwstr>
  </property>
  <property fmtid="{D5CDD505-2E9C-101B-9397-08002B2CF9AE}" pid="13" name="CategoryFilter/USDocumentType">
    <vt:lpwstr>Client Delivery | Tool / Template</vt:lpwstr>
  </property>
  <property fmtid="{D5CDD505-2E9C-101B-9397-08002B2CF9AE}" pid="14" name="xd_ProgID">
    <vt:lpwstr/>
  </property>
  <property fmtid="{D5CDD505-2E9C-101B-9397-08002B2CF9AE}" pid="15" name="_SourceUrl">
    <vt:lpwstr/>
  </property>
  <property fmtid="{D5CDD505-2E9C-101B-9397-08002B2CF9AE}" pid="16" name="_SharedFileIndex">
    <vt:lpwstr/>
  </property>
  <property fmtid="{D5CDD505-2E9C-101B-9397-08002B2CF9AE}" pid="17" name="TemplateUrl">
    <vt:lpwstr/>
  </property>
  <property fmtid="{D5CDD505-2E9C-101B-9397-08002B2CF9AE}" pid="18" name="xd_Signature">
    <vt:bool>false</vt:bool>
  </property>
  <property fmtid="{D5CDD505-2E9C-101B-9397-08002B2CF9AE}" pid="19" name="ImageURL">
    <vt:lpwstr/>
  </property>
  <property fmtid="{D5CDD505-2E9C-101B-9397-08002B2CF9AE}" pid="20" name="RelatedContent">
    <vt:lpwstr>false</vt:lpwstr>
  </property>
  <property fmtid="{D5CDD505-2E9C-101B-9397-08002B2CF9AE}" pid="21" name="LegacyDocumentLink">
    <vt:lpwstr/>
  </property>
  <property fmtid="{D5CDD505-2E9C-101B-9397-08002B2CF9AE}" pid="22" name="Abstract">
    <vt:lpwstr>Overview of the WARN Act, the  U.S. specific regulation with regard to Exit Planning &amp; Implementation (EPI) services.</vt:lpwstr>
  </property>
  <property fmtid="{D5CDD505-2E9C-101B-9397-08002B2CF9AE}" pid="23" name="KeywordsAdv">
    <vt:lpwstr>JDKnowledge</vt:lpwstr>
  </property>
  <property fmtid="{D5CDD505-2E9C-101B-9397-08002B2CF9AE}" pid="24" name="ActiveStatus">
    <vt:lpwstr>Active</vt:lpwstr>
  </property>
  <property fmtid="{D5CDD505-2E9C-101B-9397-08002B2CF9AE}" pid="25" name="RiskReviewer">
    <vt:lpwstr/>
  </property>
  <property fmtid="{D5CDD505-2E9C-101B-9397-08002B2CF9AE}" pid="26" name="MigRestricted">
    <vt:lpwstr>false</vt:lpwstr>
  </property>
  <property fmtid="{D5CDD505-2E9C-101B-9397-08002B2CF9AE}" pid="27" name="TKToolkit">
    <vt:lpwstr>Exit Planning and Implementation;#77</vt:lpwstr>
  </property>
  <property fmtid="{D5CDD505-2E9C-101B-9397-08002B2CF9AE}" pid="28" name="GlobalCoverage">
    <vt:lpwstr>true</vt:lpwstr>
  </property>
  <property fmtid="{D5CDD505-2E9C-101B-9397-08002B2CF9AE}" pid="29" name="MediaType">
    <vt:lpwstr>PPT</vt:lpwstr>
  </property>
  <property fmtid="{D5CDD505-2E9C-101B-9397-08002B2CF9AE}" pid="30" name="LegacyType">
    <vt:lpwstr>Library</vt:lpwstr>
  </property>
  <property fmtid="{D5CDD505-2E9C-101B-9397-08002B2CF9AE}" pid="31" name="Toolkit Folder">
    <vt:lpwstr>epi</vt:lpwstr>
  </property>
  <property fmtid="{D5CDD505-2E9C-101B-9397-08002B2CF9AE}" pid="32" name="Services">
    <vt:lpwstr>76</vt:lpwstr>
  </property>
  <property fmtid="{D5CDD505-2E9C-101B-9397-08002B2CF9AE}" pid="33" name="PrimaryOwner">
    <vt:lpwstr>Advisory Development</vt:lpwstr>
  </property>
  <property fmtid="{D5CDD505-2E9C-101B-9397-08002B2CF9AE}" pid="34" name="Function">
    <vt:lpwstr>Advisory</vt:lpwstr>
  </property>
  <property fmtid="{D5CDD505-2E9C-101B-9397-08002B2CF9AE}" pid="35" name="Country">
    <vt:lpwstr>Global</vt:lpwstr>
  </property>
  <property fmtid="{D5CDD505-2E9C-101B-9397-08002B2CF9AE}" pid="36" name="DaysNew">
    <vt:lpwstr>0</vt:lpwstr>
  </property>
  <property fmtid="{D5CDD505-2E9C-101B-9397-08002B2CF9AE}" pid="37" name="DocumentType">
    <vt:lpwstr>100</vt:lpwstr>
  </property>
  <property fmtid="{D5CDD505-2E9C-101B-9397-08002B2CF9AE}" pid="38" name="TKRiskLevel">
    <vt:lpwstr>2. Best Practice</vt:lpwstr>
  </property>
  <property fmtid="{D5CDD505-2E9C-101B-9397-08002B2CF9AE}" pid="39" name="LegacyRecordLocationLink">
    <vt:lpwstr/>
  </property>
  <property fmtid="{D5CDD505-2E9C-101B-9397-08002B2CF9AE}" pid="40" name="PrimarySGSLSN">
    <vt:lpwstr>349</vt:lpwstr>
  </property>
  <property fmtid="{D5CDD505-2E9C-101B-9397-08002B2CF9AE}" pid="41" name="Contact">
    <vt:lpwstr/>
  </property>
  <property fmtid="{D5CDD505-2E9C-101B-9397-08002B2CF9AE}" pid="42" name="Tagged">
    <vt:lpwstr>true</vt:lpwstr>
  </property>
  <property fmtid="{D5CDD505-2E9C-101B-9397-08002B2CF9AE}" pid="43" name="TKDocType">
    <vt:lpwstr>Client Delivery | Tool / Template</vt:lpwstr>
  </property>
  <property fmtid="{D5CDD505-2E9C-101B-9397-08002B2CF9AE}" pid="44" name="Breakdown1">
    <vt:lpwstr>Jurisdiction Knowledge</vt:lpwstr>
  </property>
  <property fmtid="{D5CDD505-2E9C-101B-9397-08002B2CF9AE}" pid="45" name="PublicationDate">
    <vt:lpwstr>2011-12-14T05:00:00+00:00</vt:lpwstr>
  </property>
  <property fmtid="{D5CDD505-2E9C-101B-9397-08002B2CF9AE}" pid="46" name="RiskManagementLevel">
    <vt:lpwstr>Best Practice</vt:lpwstr>
  </property>
  <property fmtid="{D5CDD505-2E9C-101B-9397-08002B2CF9AE}" pid="47" name="PrimaryLanguage">
    <vt:lpwstr>English</vt:lpwstr>
  </property>
  <property fmtid="{D5CDD505-2E9C-101B-9397-08002B2CF9AE}" pid="48" name="Featured">
    <vt:lpwstr>false</vt:lpwstr>
  </property>
  <property fmtid="{D5CDD505-2E9C-101B-9397-08002B2CF9AE}" pid="49" name="SecondarySGSLSN">
    <vt:lpwstr>717275</vt:lpwstr>
  </property>
  <property fmtid="{D5CDD505-2E9C-101B-9397-08002B2CF9AE}" pid="50" name="Toolkit">
    <vt:lpwstr>104</vt:lpwstr>
  </property>
  <property fmtid="{D5CDD505-2E9C-101B-9397-08002B2CF9AE}" pid="51" name="Post Confirm - AKM ONLY">
    <vt:bool>true</vt:bool>
  </property>
  <property fmtid="{D5CDD505-2E9C-101B-9397-08002B2CF9AE}" pid="52" name="Keyword">
    <vt:lpwstr>JDKnowledge</vt:lpwstr>
  </property>
  <property fmtid="{D5CDD505-2E9C-101B-9397-08002B2CF9AE}" pid="53" name="Copied">
    <vt:lpwstr>false</vt:lpwstr>
  </property>
  <property fmtid="{D5CDD505-2E9C-101B-9397-08002B2CF9AE}" pid="54" name="Expiry Date">
    <vt:lpwstr>2013-12-14T05:00:00+00:00</vt:lpwstr>
  </property>
  <property fmtid="{D5CDD505-2E9C-101B-9397-08002B2CF9AE}" pid="55" name="Primary Owner0">
    <vt:lpwstr>4</vt:lpwstr>
  </property>
  <property fmtid="{D5CDD505-2E9C-101B-9397-08002B2CF9AE}" pid="57" name="Contact Person">
    <vt:lpwstr>Global Advisory Development</vt:lpwstr>
  </property>
  <property fmtid="{D5CDD505-2E9C-101B-9397-08002B2CF9AE}" pid="60" name="Primary Language">
    <vt:lpwstr>19</vt:lpwstr>
  </property>
  <property fmtid="{D5CDD505-2E9C-101B-9397-08002B2CF9AE}" pid="65" name="Category/DocumentType">
    <vt:lpwstr>27</vt:lpwstr>
  </property>
  <property fmtid="{D5CDD505-2E9C-101B-9397-08002B2CF9AE}" pid="66" name="PrimarySGSLSN0">
    <vt:lpwstr>74</vt:lpwstr>
  </property>
  <property fmtid="{D5CDD505-2E9C-101B-9397-08002B2CF9AE}" pid="67" name="Global Coverage">
    <vt:lpwstr>true</vt:lpwstr>
  </property>
  <property fmtid="{D5CDD505-2E9C-101B-9397-08002B2CF9AE}" pid="68" name="Country Name">
    <vt:lpwstr>1</vt:lpwstr>
  </property>
  <property fmtid="{D5CDD505-2E9C-101B-9397-08002B2CF9AE}" pid="70" name="Active Status">
    <vt:lpwstr>Active</vt:lpwstr>
  </property>
  <property fmtid="{D5CDD505-2E9C-101B-9397-08002B2CF9AE}" pid="71" name="PostJobsID">
    <vt:lpwstr>123</vt:lpwstr>
  </property>
  <property fmtid="{D5CDD505-2E9C-101B-9397-08002B2CF9AE}" pid="72" name="KPMG Function">
    <vt:lpwstr>Advisory</vt:lpwstr>
  </property>
  <property fmtid="{D5CDD505-2E9C-101B-9397-08002B2CF9AE}" pid="73" name="Risk Management Level">
    <vt:lpwstr>3</vt:lpwstr>
  </property>
  <property fmtid="{D5CDD505-2E9C-101B-9397-08002B2CF9AE}" pid="75" name="Media Type">
    <vt:lpwstr>22</vt:lpwstr>
  </property>
  <property fmtid="{D5CDD505-2E9C-101B-9397-08002B2CF9AE}" pid="76" name="Toolkit0">
    <vt:lpwstr>40</vt:lpwstr>
  </property>
</Properties>
</file>