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81" r:id="rId5"/>
  </p:sldMasterIdLst>
  <p:notesMasterIdLst>
    <p:notesMasterId r:id="rId14"/>
  </p:notesMasterIdLst>
  <p:handoutMasterIdLst>
    <p:handoutMasterId r:id="rId15"/>
  </p:handoutMasterIdLst>
  <p:sldIdLst>
    <p:sldId id="283" r:id="rId6"/>
    <p:sldId id="393" r:id="rId7"/>
    <p:sldId id="495" r:id="rId8"/>
    <p:sldId id="500" r:id="rId9"/>
    <p:sldId id="504" r:id="rId10"/>
    <p:sldId id="505" r:id="rId11"/>
    <p:sldId id="503" r:id="rId12"/>
    <p:sldId id="506" r:id="rId13"/>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0">
          <p15:clr>
            <a:srgbClr val="A4A3A4"/>
          </p15:clr>
        </p15:guide>
        <p15:guide id="2" orient="horz" pos="3984">
          <p15:clr>
            <a:srgbClr val="A4A3A4"/>
          </p15:clr>
        </p15:guide>
        <p15:guide id="3" pos="2160">
          <p15:clr>
            <a:srgbClr val="A4A3A4"/>
          </p15:clr>
        </p15:guide>
        <p15:guide id="4" pos="236">
          <p15:clr>
            <a:srgbClr val="A4A3A4"/>
          </p15:clr>
        </p15:guide>
        <p15:guide id="5">
          <p15:clr>
            <a:srgbClr val="A4A3A4"/>
          </p15:clr>
        </p15:guide>
        <p15:guide id="6" pos="2993">
          <p15:clr>
            <a:srgbClr val="A4A3A4"/>
          </p15:clr>
        </p15:guide>
        <p15:guide id="7" pos="5722">
          <p15:clr>
            <a:srgbClr val="A4A3A4"/>
          </p15:clr>
        </p15:guide>
      </p15:sldGuideLst>
    </p:ext>
    <p:ext uri="{2D200454-40CA-4A62-9FC3-DE9A4176ACB9}">
      <p15:notesGuideLst xmlns:p15="http://schemas.microsoft.com/office/powerpoint/2012/main">
        <p15:guide id="1" orient="horz" pos="2925">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8A87BC"/>
    <a:srgbClr val="E7EDF5"/>
    <a:srgbClr val="85904E"/>
    <a:srgbClr val="FAD8AF"/>
    <a:srgbClr val="E3A780"/>
    <a:srgbClr val="E5E9D3"/>
    <a:srgbClr val="C4C7B5"/>
    <a:srgbClr val="969696"/>
    <a:srgbClr val="E2E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2668" autoAdjust="0"/>
  </p:normalViewPr>
  <p:slideViewPr>
    <p:cSldViewPr snapToGrid="0" showGuides="1">
      <p:cViewPr varScale="1">
        <p:scale>
          <a:sx n="71" d="100"/>
          <a:sy n="71" d="100"/>
        </p:scale>
        <p:origin x="1434" y="6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14" Type="http://schemas.openxmlformats.org/officeDocument/2006/relationships/notesMaster" Target="notesMasters/notes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9/24/2014</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extLst>
      <p:ext uri="{BB962C8B-B14F-4D97-AF65-F5344CB8AC3E}">
        <p14:creationId xmlns:p14="http://schemas.microsoft.com/office/powerpoint/2010/main" val="9465547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extLst>
      <p:ext uri="{BB962C8B-B14F-4D97-AF65-F5344CB8AC3E}">
        <p14:creationId xmlns:p14="http://schemas.microsoft.com/office/powerpoint/2010/main" val="2569439588"/>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1321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5324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extLst>
      <p:ext uri="{BB962C8B-B14F-4D97-AF65-F5344CB8AC3E}">
        <p14:creationId xmlns:p14="http://schemas.microsoft.com/office/powerpoint/2010/main" val="162560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02900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23633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88370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185650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22428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3" name="Picture 12" descr="OFFICE LADY compressed.jpg"/>
          <p:cNvPicPr>
            <a:picLocks noChangeAspect="1"/>
          </p:cNvPicPr>
          <p:nvPr userDrawn="1"/>
        </p:nvPicPr>
        <p:blipFill>
          <a:blip r:embed="rId2" cstate="print"/>
          <a:srcRect l="1169" t="1199"/>
          <a:stretch>
            <a:fillRect/>
          </a:stretch>
        </p:blipFill>
        <p:spPr>
          <a:xfrm>
            <a:off x="0" y="0"/>
            <a:ext cx="9144000" cy="6858000"/>
          </a:xfrm>
          <a:prstGeom prst="rect">
            <a:avLst/>
          </a:prstGeom>
        </p:spPr>
      </p:pic>
      <p:sp>
        <p:nvSpPr>
          <p:cNvPr id="12" name="Freeform 9"/>
          <p:cNvSpPr>
            <a:spLocks noChangeAspect="1"/>
          </p:cNvSpPr>
          <p:nvPr userDrawn="1"/>
        </p:nvSpPr>
        <p:spPr bwMode="white">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10" name="Title 9"/>
          <p:cNvSpPr>
            <a:spLocks noGrp="1"/>
          </p:cNvSpPr>
          <p:nvPr>
            <p:ph type="title"/>
          </p:nvPr>
        </p:nvSpPr>
        <p:spPr>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17" name="Text Placeholder 16"/>
          <p:cNvSpPr>
            <a:spLocks noGrp="1"/>
          </p:cNvSpPr>
          <p:nvPr>
            <p:ph type="body" sz="quarter" idx="10"/>
          </p:nvPr>
        </p:nvSpPr>
        <p:spPr>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11" name="Picture 10"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Chart Placeholder 7"/>
          <p:cNvSpPr>
            <a:spLocks noGrp="1"/>
          </p:cNvSpPr>
          <p:nvPr>
            <p:ph type="chart" sz="quarter" idx="12"/>
          </p:nvPr>
        </p:nvSpPr>
        <p:spPr bwMode="gray">
          <a:xfrm>
            <a:off x="252047" y="1268414"/>
            <a:ext cx="4254012" cy="2376487"/>
          </a:xfrm>
        </p:spPr>
        <p:txBody>
          <a:bodyPr anchor="ctr"/>
          <a:lstStyle>
            <a:lvl1pPr algn="ctr">
              <a:defRPr/>
            </a:lvl1pPr>
          </a:lstStyle>
          <a:p>
            <a:endParaRPr lang="en-GB" dirty="0"/>
          </a:p>
        </p:txBody>
      </p:sp>
      <p:sp>
        <p:nvSpPr>
          <p:cNvPr id="10" name="Chart Placeholder 7"/>
          <p:cNvSpPr>
            <a:spLocks noGrp="1"/>
          </p:cNvSpPr>
          <p:nvPr>
            <p:ph type="chart" sz="quarter" idx="13"/>
          </p:nvPr>
        </p:nvSpPr>
        <p:spPr bwMode="gray">
          <a:xfrm>
            <a:off x="252047" y="3789364"/>
            <a:ext cx="4254012" cy="23764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1" name="Table Placeholder 10"/>
          <p:cNvSpPr>
            <a:spLocks noGrp="1"/>
          </p:cNvSpPr>
          <p:nvPr>
            <p:ph type="tbl" sz="quarter" idx="12"/>
          </p:nvPr>
        </p:nvSpPr>
        <p:spPr bwMode="gray">
          <a:xfrm>
            <a:off x="252047" y="1268414"/>
            <a:ext cx="4254012" cy="2376487"/>
          </a:xfrm>
        </p:spPr>
        <p:txBody>
          <a:bodyPr anchor="ctr"/>
          <a:lstStyle>
            <a:lvl1pPr algn="ctr">
              <a:defRPr/>
            </a:lvl1pPr>
          </a:lstStyle>
          <a:p>
            <a:endParaRPr lang="en-GB" dirty="0"/>
          </a:p>
        </p:txBody>
      </p:sp>
      <p:sp>
        <p:nvSpPr>
          <p:cNvPr id="12" name="Table Placeholder 10"/>
          <p:cNvSpPr>
            <a:spLocks noGrp="1"/>
          </p:cNvSpPr>
          <p:nvPr>
            <p:ph type="tbl" sz="quarter" idx="13"/>
          </p:nvPr>
        </p:nvSpPr>
        <p:spPr bwMode="gray">
          <a:xfrm>
            <a:off x="252047" y="3789364"/>
            <a:ext cx="4254012" cy="23764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0" y="126876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6" name="Text Placeholder 6"/>
          <p:cNvSpPr>
            <a:spLocks noGrp="1"/>
          </p:cNvSpPr>
          <p:nvPr>
            <p:ph type="body" sz="quarter" idx="11"/>
          </p:nvPr>
        </p:nvSpPr>
        <p:spPr bwMode="gray">
          <a:xfrm>
            <a:off x="251520" y="378971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251520" y="3789710"/>
            <a:ext cx="8640960"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Chart Placeholder 7"/>
          <p:cNvSpPr>
            <a:spLocks noGrp="1"/>
          </p:cNvSpPr>
          <p:nvPr>
            <p:ph type="chart" sz="quarter" idx="12"/>
          </p:nvPr>
        </p:nvSpPr>
        <p:spPr bwMode="gray">
          <a:xfrm>
            <a:off x="251520" y="1268414"/>
            <a:ext cx="8639908" cy="2376487"/>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45728"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1" name="Text Placeholder 20"/>
          <p:cNvSpPr>
            <a:spLocks noGrp="1"/>
          </p:cNvSpPr>
          <p:nvPr>
            <p:ph type="body" sz="quarter" idx="26"/>
          </p:nvPr>
        </p:nvSpPr>
        <p:spPr bwMode="gray">
          <a:xfrm>
            <a:off x="252046" y="1268414"/>
            <a:ext cx="2060331"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3" name="Text Placeholder 20"/>
          <p:cNvSpPr>
            <a:spLocks noGrp="1"/>
          </p:cNvSpPr>
          <p:nvPr>
            <p:ph type="body" sz="quarter" idx="28"/>
          </p:nvPr>
        </p:nvSpPr>
        <p:spPr bwMode="gray">
          <a:xfrm>
            <a:off x="4637943"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4" name="Text Placeholder 20"/>
          <p:cNvSpPr>
            <a:spLocks noGrp="1"/>
          </p:cNvSpPr>
          <p:nvPr>
            <p:ph type="body" sz="quarter" idx="29"/>
          </p:nvPr>
        </p:nvSpPr>
        <p:spPr bwMode="gray">
          <a:xfrm>
            <a:off x="6831623" y="1268414"/>
            <a:ext cx="206033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252046"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1" name="Text Placeholder 29"/>
          <p:cNvSpPr>
            <a:spLocks noGrp="1"/>
          </p:cNvSpPr>
          <p:nvPr>
            <p:ph type="body" sz="quarter" idx="14"/>
          </p:nvPr>
        </p:nvSpPr>
        <p:spPr bwMode="gray">
          <a:xfrm>
            <a:off x="2445728"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2" name="Text Placeholder 29"/>
          <p:cNvSpPr>
            <a:spLocks noGrp="1"/>
          </p:cNvSpPr>
          <p:nvPr>
            <p:ph type="body" sz="quarter" idx="15"/>
          </p:nvPr>
        </p:nvSpPr>
        <p:spPr bwMode="gray">
          <a:xfrm>
            <a:off x="4637943"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3" name="Text Placeholder 29"/>
          <p:cNvSpPr>
            <a:spLocks noGrp="1"/>
          </p:cNvSpPr>
          <p:nvPr>
            <p:ph type="body" sz="quarter" idx="16"/>
          </p:nvPr>
        </p:nvSpPr>
        <p:spPr bwMode="gray">
          <a:xfrm>
            <a:off x="6831623" y="1989138"/>
            <a:ext cx="2060331"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13130"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5" name="Text Placeholder 20"/>
          <p:cNvSpPr>
            <a:spLocks noGrp="1"/>
          </p:cNvSpPr>
          <p:nvPr>
            <p:ph type="body" sz="quarter" idx="26"/>
          </p:nvPr>
        </p:nvSpPr>
        <p:spPr bwMode="gray">
          <a:xfrm>
            <a:off x="252046" y="1268414"/>
            <a:ext cx="1594729"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4213"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69034"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9" name="Text Placeholder 20"/>
          <p:cNvSpPr>
            <a:spLocks noGrp="1"/>
          </p:cNvSpPr>
          <p:nvPr>
            <p:ph type="body" sz="quarter" idx="30"/>
          </p:nvPr>
        </p:nvSpPr>
        <p:spPr bwMode="gray">
          <a:xfrm>
            <a:off x="7297225" y="1268414"/>
            <a:ext cx="1594729"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26" name="Text Placeholder 29"/>
          <p:cNvSpPr>
            <a:spLocks noGrp="1"/>
          </p:cNvSpPr>
          <p:nvPr>
            <p:ph type="body" sz="quarter" idx="13"/>
          </p:nvPr>
        </p:nvSpPr>
        <p:spPr bwMode="gray">
          <a:xfrm>
            <a:off x="252046"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7" name="Text Placeholder 29"/>
          <p:cNvSpPr>
            <a:spLocks noGrp="1"/>
          </p:cNvSpPr>
          <p:nvPr>
            <p:ph type="body" sz="quarter" idx="14"/>
          </p:nvPr>
        </p:nvSpPr>
        <p:spPr bwMode="gray">
          <a:xfrm>
            <a:off x="2013129"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8" name="Text Placeholder 29"/>
          <p:cNvSpPr>
            <a:spLocks noGrp="1"/>
          </p:cNvSpPr>
          <p:nvPr>
            <p:ph type="body" sz="quarter" idx="15"/>
          </p:nvPr>
        </p:nvSpPr>
        <p:spPr bwMode="gray">
          <a:xfrm>
            <a:off x="3774213"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0" name="Text Placeholder 29"/>
          <p:cNvSpPr>
            <a:spLocks noGrp="1"/>
          </p:cNvSpPr>
          <p:nvPr>
            <p:ph type="body" sz="quarter" idx="16"/>
          </p:nvPr>
        </p:nvSpPr>
        <p:spPr bwMode="gray">
          <a:xfrm>
            <a:off x="5535296"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7" name="Text Placeholder 29"/>
          <p:cNvSpPr>
            <a:spLocks noGrp="1"/>
          </p:cNvSpPr>
          <p:nvPr>
            <p:ph type="body" sz="quarter" idx="17"/>
          </p:nvPr>
        </p:nvSpPr>
        <p:spPr bwMode="gray">
          <a:xfrm>
            <a:off x="7296379" y="1989138"/>
            <a:ext cx="159557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25" name="Text Placeholder 10"/>
          <p:cNvSpPr>
            <a:spLocks noGrp="1"/>
          </p:cNvSpPr>
          <p:nvPr userDrawn="1">
            <p:ph type="body" sz="quarter" idx="21"/>
          </p:nvPr>
        </p:nvSpPr>
        <p:spPr bwMode="gray">
          <a:xfrm>
            <a:off x="4019828"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smtClean="0"/>
              <a:t>Text</a:t>
            </a:r>
            <a:endParaRPr lang="en-GB" dirty="0"/>
          </a:p>
        </p:txBody>
      </p:sp>
      <p:sp>
        <p:nvSpPr>
          <p:cNvPr id="29" name="Text Placeholder 20"/>
          <p:cNvSpPr>
            <a:spLocks noGrp="1"/>
          </p:cNvSpPr>
          <p:nvPr>
            <p:ph type="body" sz="quarter" idx="22"/>
          </p:nvPr>
        </p:nvSpPr>
        <p:spPr bwMode="gray">
          <a:xfrm>
            <a:off x="252047"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0" name="Text Placeholder 20"/>
          <p:cNvSpPr>
            <a:spLocks noGrp="1"/>
          </p:cNvSpPr>
          <p:nvPr>
            <p:ph type="body" sz="quarter" idx="23"/>
          </p:nvPr>
        </p:nvSpPr>
        <p:spPr bwMode="gray">
          <a:xfrm>
            <a:off x="252047"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1" name="Text Placeholder 20"/>
          <p:cNvSpPr>
            <a:spLocks noGrp="1"/>
          </p:cNvSpPr>
          <p:nvPr>
            <p:ph type="body" sz="quarter" idx="24"/>
          </p:nvPr>
        </p:nvSpPr>
        <p:spPr bwMode="gray">
          <a:xfrm>
            <a:off x="5568932"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2" name="Text Placeholder 20"/>
          <p:cNvSpPr>
            <a:spLocks noGrp="1"/>
          </p:cNvSpPr>
          <p:nvPr>
            <p:ph type="body" sz="quarter" idx="25"/>
          </p:nvPr>
        </p:nvSpPr>
        <p:spPr bwMode="gray">
          <a:xfrm>
            <a:off x="5568932"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35" name="Text Placeholder 20"/>
          <p:cNvSpPr>
            <a:spLocks noGrp="1"/>
          </p:cNvSpPr>
          <p:nvPr>
            <p:ph type="body" sz="quarter" idx="26"/>
          </p:nvPr>
        </p:nvSpPr>
        <p:spPr bwMode="gray">
          <a:xfrm>
            <a:off x="252047" y="1268414"/>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6" name="Text Placeholder 20"/>
          <p:cNvSpPr>
            <a:spLocks noGrp="1"/>
          </p:cNvSpPr>
          <p:nvPr>
            <p:ph type="body" sz="quarter" idx="27"/>
          </p:nvPr>
        </p:nvSpPr>
        <p:spPr bwMode="gray">
          <a:xfrm>
            <a:off x="5568932" y="1268414"/>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7" name="Text Placeholder 20"/>
          <p:cNvSpPr>
            <a:spLocks noGrp="1"/>
          </p:cNvSpPr>
          <p:nvPr>
            <p:ph type="body" sz="quarter" idx="28"/>
          </p:nvPr>
        </p:nvSpPr>
        <p:spPr bwMode="gray">
          <a:xfrm>
            <a:off x="252047" y="3787777"/>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8" name="Text Placeholder 20"/>
          <p:cNvSpPr>
            <a:spLocks noGrp="1"/>
          </p:cNvSpPr>
          <p:nvPr>
            <p:ph type="body" sz="quarter" idx="29"/>
          </p:nvPr>
        </p:nvSpPr>
        <p:spPr bwMode="gray">
          <a:xfrm>
            <a:off x="5568932" y="3787777"/>
            <a:ext cx="3323022" cy="359817"/>
          </a:xfrm>
          <a:solidFill>
            <a:srgbClr val="409DAD"/>
          </a:solidFill>
          <a:ln w="6350">
            <a:solidFill>
              <a:srgbClr val="007C92"/>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252046" y="1701800"/>
            <a:ext cx="425401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3" name="Text Placeholder 20"/>
          <p:cNvSpPr>
            <a:spLocks noGrp="1"/>
          </p:cNvSpPr>
          <p:nvPr>
            <p:ph type="body" sz="quarter" idx="22"/>
          </p:nvPr>
        </p:nvSpPr>
        <p:spPr bwMode="gray">
          <a:xfrm>
            <a:off x="4637942" y="1701800"/>
            <a:ext cx="425401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5" name="Text Placeholder 20"/>
          <p:cNvSpPr>
            <a:spLocks noGrp="1"/>
          </p:cNvSpPr>
          <p:nvPr>
            <p:ph type="body" sz="quarter" idx="23"/>
          </p:nvPr>
        </p:nvSpPr>
        <p:spPr bwMode="gray">
          <a:xfrm>
            <a:off x="252046" y="4221162"/>
            <a:ext cx="4254012"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6" name="Text Placeholder 20"/>
          <p:cNvSpPr>
            <a:spLocks noGrp="1"/>
          </p:cNvSpPr>
          <p:nvPr>
            <p:ph type="body" sz="quarter" idx="24"/>
          </p:nvPr>
        </p:nvSpPr>
        <p:spPr bwMode="gray">
          <a:xfrm>
            <a:off x="4637942" y="4221162"/>
            <a:ext cx="4254012"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endParaRPr lang="en-GB" dirty="0"/>
          </a:p>
        </p:txBody>
      </p:sp>
      <p:sp>
        <p:nvSpPr>
          <p:cNvPr id="29" name="Text Placeholder 20"/>
          <p:cNvSpPr>
            <a:spLocks noGrp="1"/>
          </p:cNvSpPr>
          <p:nvPr>
            <p:ph type="body" sz="quarter" idx="26"/>
          </p:nvPr>
        </p:nvSpPr>
        <p:spPr bwMode="gray">
          <a:xfrm>
            <a:off x="252046" y="1270001"/>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7943" y="1270001"/>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1" name="Text Placeholder 20"/>
          <p:cNvSpPr>
            <a:spLocks noGrp="1"/>
          </p:cNvSpPr>
          <p:nvPr>
            <p:ph type="body" sz="quarter" idx="28"/>
          </p:nvPr>
        </p:nvSpPr>
        <p:spPr bwMode="gray">
          <a:xfrm>
            <a:off x="252046" y="3789364"/>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2" name="Text Placeholder 20"/>
          <p:cNvSpPr>
            <a:spLocks noGrp="1"/>
          </p:cNvSpPr>
          <p:nvPr>
            <p:ph type="body" sz="quarter" idx="29"/>
          </p:nvPr>
        </p:nvSpPr>
        <p:spPr bwMode="gray">
          <a:xfrm>
            <a:off x="4637943" y="3789364"/>
            <a:ext cx="425401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2" name="Freeform 9"/>
          <p:cNvSpPr>
            <a:spLocks noChangeAspect="1"/>
          </p:cNvSpPr>
          <p:nvPr userDrawn="1"/>
        </p:nvSpPr>
        <p:spPr bwMode="gray">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6"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208902" y="1270000"/>
            <a:ext cx="2724700" cy="2376488"/>
          </a:xfrm>
        </p:spPr>
        <p:txBody>
          <a:bodyPr anchor="ctr"/>
          <a:lstStyle>
            <a:lvl1pPr algn="ctr">
              <a:defRPr/>
            </a:lvl1pPr>
          </a:lstStyle>
          <a:p>
            <a:endParaRPr lang="en-GB" dirty="0"/>
          </a:p>
        </p:txBody>
      </p:sp>
      <p:sp>
        <p:nvSpPr>
          <p:cNvPr id="28" name="Text Placeholder 17"/>
          <p:cNvSpPr>
            <a:spLocks noGrp="1"/>
          </p:cNvSpPr>
          <p:nvPr>
            <p:ph type="body" sz="quarter" idx="20"/>
          </p:nvPr>
        </p:nvSpPr>
        <p:spPr bwMode="gray">
          <a:xfrm>
            <a:off x="6168751"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32" name="Chart Placeholder 31"/>
          <p:cNvSpPr>
            <a:spLocks noGrp="1"/>
          </p:cNvSpPr>
          <p:nvPr>
            <p:ph type="chart" sz="quarter" idx="21"/>
          </p:nvPr>
        </p:nvSpPr>
        <p:spPr bwMode="gray">
          <a:xfrm>
            <a:off x="6167254" y="1270000"/>
            <a:ext cx="2724700" cy="2376488"/>
          </a:xfrm>
        </p:spPr>
        <p:txBody>
          <a:bodyPr anchor="ctr"/>
          <a:lstStyle>
            <a:lvl1pPr algn="ctr">
              <a:defRPr/>
            </a:lvl1pPr>
          </a:lstStyle>
          <a:p>
            <a:endParaRPr lang="en-GB" dirty="0"/>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252046" y="1270000"/>
            <a:ext cx="2723204" cy="2376488"/>
          </a:xfrm>
        </p:spPr>
        <p:txBody>
          <a:bodyPr anchor="ctr"/>
          <a:lstStyle>
            <a:lvl1pPr algn="ctr">
              <a:defRPr/>
            </a:lvl1pPr>
          </a:lstStyle>
          <a:p>
            <a:endParaRPr lang="en-GB" dirty="0"/>
          </a:p>
        </p:txBody>
      </p:sp>
      <p:sp>
        <p:nvSpPr>
          <p:cNvPr id="18" name="Text Placeholder 17"/>
          <p:cNvSpPr>
            <a:spLocks noGrp="1"/>
          </p:cNvSpPr>
          <p:nvPr>
            <p:ph type="body" sz="quarter" idx="16"/>
          </p:nvPr>
        </p:nvSpPr>
        <p:spPr bwMode="gray">
          <a:xfrm>
            <a:off x="252046"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26" name="Text Placeholder 17"/>
          <p:cNvSpPr>
            <a:spLocks noGrp="1"/>
          </p:cNvSpPr>
          <p:nvPr>
            <p:ph type="body" sz="quarter" idx="18"/>
          </p:nvPr>
        </p:nvSpPr>
        <p:spPr bwMode="gray">
          <a:xfrm>
            <a:off x="3210398" y="3789364"/>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6330462" cy="6858000"/>
          </a:xfrm>
          <a:custGeom>
            <a:avLst/>
            <a:gdLst/>
            <a:ahLst/>
            <a:cxnLst>
              <a:cxn ang="0">
                <a:pos x="0" y="0"/>
              </a:cxn>
              <a:cxn ang="0">
                <a:pos x="0" y="26215"/>
              </a:cxn>
              <a:cxn ang="0">
                <a:pos x="18451" y="26215"/>
              </a:cxn>
              <a:cxn ang="0">
                <a:pos x="26215" y="0"/>
              </a:cxn>
              <a:cxn ang="0">
                <a:pos x="0" y="0"/>
              </a:cxn>
            </a:cxnLst>
            <a:rect l="0" t="0" r="r" b="b"/>
            <a:pathLst>
              <a:path w="26215" h="26215">
                <a:moveTo>
                  <a:pt x="0" y="0"/>
                </a:moveTo>
                <a:lnTo>
                  <a:pt x="0" y="26215"/>
                </a:lnTo>
                <a:lnTo>
                  <a:pt x="18451" y="26215"/>
                </a:lnTo>
                <a:lnTo>
                  <a:pt x="2621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5" name="Title 4"/>
          <p:cNvSpPr>
            <a:spLocks noGrp="1"/>
          </p:cNvSpPr>
          <p:nvPr>
            <p:ph type="title"/>
          </p:nvPr>
        </p:nvSpPr>
        <p:spPr bwMode="gray">
          <a:xfrm>
            <a:off x="317989" y="1268760"/>
            <a:ext cx="5118107" cy="1872208"/>
          </a:xfrm>
          <a:noFill/>
          <a:ln w="9525">
            <a:noFill/>
            <a:miter lim="800000"/>
            <a:headEnd/>
            <a:tailEnd/>
          </a:ln>
        </p:spPr>
        <p:txBody>
          <a:bodyPr vert="horz" wrap="square" lIns="0" tIns="0" rIns="0" bIns="0" numCol="1" anchor="b"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17989" y="3356993"/>
            <a:ext cx="4785762" cy="1080120"/>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pSp>
        <p:nvGrpSpPr>
          <p:cNvPr id="2" name="Group 8"/>
          <p:cNvGrpSpPr/>
          <p:nvPr userDrawn="1"/>
        </p:nvGrpSpPr>
        <p:grpSpPr bwMode="gray">
          <a:xfrm>
            <a:off x="-10257" y="-1"/>
            <a:ext cx="9154257" cy="6858001"/>
            <a:chOff x="-11112" y="-1"/>
            <a:chExt cx="9917112" cy="6858001"/>
          </a:xfrm>
        </p:grpSpPr>
        <p:sp>
          <p:nvSpPr>
            <p:cNvPr id="10"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1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1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grpSp>
      <p:sp>
        <p:nvSpPr>
          <p:cNvPr id="11" name="Title 10"/>
          <p:cNvSpPr>
            <a:spLocks noGrp="1"/>
          </p:cNvSpPr>
          <p:nvPr userDrawn="1">
            <p:ph type="title"/>
          </p:nvPr>
        </p:nvSpPr>
        <p:spPr bwMode="gray">
          <a:xfrm>
            <a:off x="4638469" y="2492896"/>
            <a:ext cx="4186715"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16" name="Text Placeholder 15"/>
          <p:cNvSpPr>
            <a:spLocks noGrp="1"/>
          </p:cNvSpPr>
          <p:nvPr userDrawn="1">
            <p:ph type="body" sz="quarter" idx="10"/>
          </p:nvPr>
        </p:nvSpPr>
        <p:spPr bwMode="gray">
          <a:xfrm>
            <a:off x="4637943" y="5013325"/>
            <a:ext cx="418806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divider 1">
    <p:bg>
      <p:bgPr>
        <a:solidFill>
          <a:srgbClr val="BABBBC"/>
        </a:solidFill>
        <a:effectLst/>
      </p:bgPr>
    </p:bg>
    <p:spTree>
      <p:nvGrpSpPr>
        <p:cNvPr id="1" name=""/>
        <p:cNvGrpSpPr/>
        <p:nvPr/>
      </p:nvGrpSpPr>
      <p:grpSpPr>
        <a:xfrm>
          <a:off x="0" y="0"/>
          <a:ext cx="0" cy="0"/>
          <a:chOff x="0" y="0"/>
          <a:chExt cx="0" cy="0"/>
        </a:xfrm>
      </p:grpSpPr>
      <p:pic>
        <p:nvPicPr>
          <p:cNvPr id="5" name="Picture 4" descr="MOUNTAINEER compressed.jpg"/>
          <p:cNvPicPr>
            <a:picLocks noChangeAspect="1"/>
          </p:cNvPicPr>
          <p:nvPr userDrawn="1"/>
        </p:nvPicPr>
        <p:blipFill>
          <a:blip r:embed="rId2" cstate="print"/>
          <a:srcRect b="275"/>
          <a:stretch>
            <a:fillRect/>
          </a:stretch>
        </p:blipFill>
        <p:spPr bwMode="gray">
          <a:xfrm>
            <a:off x="1407" y="1"/>
            <a:ext cx="9176088" cy="6865257"/>
          </a:xfrm>
          <a:prstGeom prst="rect">
            <a:avLst/>
          </a:prstGeom>
        </p:spPr>
      </p:pic>
      <p:sp>
        <p:nvSpPr>
          <p:cNvPr id="2" name="Freeform 7"/>
          <p:cNvSpPr>
            <a:spLocks noChangeAspect="1"/>
          </p:cNvSpPr>
          <p:nvPr userDrawn="1"/>
        </p:nvSpPr>
        <p:spPr bwMode="gray">
          <a:xfrm>
            <a:off x="1" y="4518026"/>
            <a:ext cx="4541227" cy="2339975"/>
          </a:xfrm>
          <a:custGeom>
            <a:avLst/>
            <a:gdLst/>
            <a:ahLst/>
            <a:cxnLst>
              <a:cxn ang="0">
                <a:pos x="0" y="0"/>
              </a:cxn>
              <a:cxn ang="0">
                <a:pos x="0" y="6215"/>
              </a:cxn>
              <a:cxn ang="0">
                <a:pos x="11230" y="6215"/>
              </a:cxn>
              <a:cxn ang="0">
                <a:pos x="13073" y="0"/>
              </a:cxn>
              <a:cxn ang="0">
                <a:pos x="0" y="0"/>
              </a:cxn>
            </a:cxnLst>
            <a:rect l="0" t="0" r="r" b="b"/>
            <a:pathLst>
              <a:path w="13073" h="6215">
                <a:moveTo>
                  <a:pt x="0" y="0"/>
                </a:moveTo>
                <a:lnTo>
                  <a:pt x="0" y="6215"/>
                </a:lnTo>
                <a:lnTo>
                  <a:pt x="11230" y="6215"/>
                </a:lnTo>
                <a:lnTo>
                  <a:pt x="13073"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fontAlgn="auto">
              <a:spcBef>
                <a:spcPct val="50000"/>
              </a:spcBef>
              <a:spcAft>
                <a:spcPts val="0"/>
              </a:spcAft>
              <a:defRPr/>
            </a:pPr>
            <a:endParaRPr lang="en-GB" dirty="0">
              <a:solidFill>
                <a:srgbClr val="000000"/>
              </a:solidFill>
              <a:latin typeface="Arial"/>
              <a:cs typeface="+mn-cs"/>
            </a:endParaRPr>
          </a:p>
        </p:txBody>
      </p:sp>
      <p:sp>
        <p:nvSpPr>
          <p:cNvPr id="4" name="Title 3"/>
          <p:cNvSpPr>
            <a:spLocks noGrp="1"/>
          </p:cNvSpPr>
          <p:nvPr>
            <p:ph type="title"/>
          </p:nvPr>
        </p:nvSpPr>
        <p:spPr bwMode="gray">
          <a:xfrm>
            <a:off x="317989" y="4941168"/>
            <a:ext cx="3655791" cy="1584176"/>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rgbClr val="00338D"/>
                </a:solidFill>
                <a:latin typeface="+mj-lt"/>
                <a:ea typeface="+mj-ea"/>
                <a:cs typeface="+mj-cs"/>
              </a:defRPr>
            </a:lvl1pPr>
            <a:lvl2pPr>
              <a:defRPr lang="en-GB" sz="3000" b="1" kern="1200" noProof="0" dirty="0">
                <a:solidFill>
                  <a:srgbClr val="00338D"/>
                </a:solidFill>
                <a:latin typeface="+mj-lt"/>
                <a:ea typeface="+mj-ea"/>
                <a:cs typeface="+mj-cs"/>
              </a:defRPr>
            </a:lvl2pPr>
            <a:lvl3pPr>
              <a:defRPr lang="en-GB" sz="3000" b="1" kern="1200" noProof="0" dirty="0">
                <a:solidFill>
                  <a:srgbClr val="00338D"/>
                </a:solidFill>
                <a:latin typeface="+mj-lt"/>
                <a:ea typeface="+mj-ea"/>
                <a:cs typeface="+mj-cs"/>
              </a:defRPr>
            </a:lvl3pPr>
            <a:lvl4pPr>
              <a:defRPr lang="en-GB" sz="3000" b="1" kern="1200" noProof="0" dirty="0">
                <a:solidFill>
                  <a:srgbClr val="00338D"/>
                </a:solidFill>
                <a:latin typeface="+mj-lt"/>
                <a:ea typeface="+mj-ea"/>
                <a:cs typeface="+mj-cs"/>
              </a:defRPr>
            </a:lvl4pPr>
            <a:lvl5pPr>
              <a:defRPr lang="en-GB" sz="3000" b="1" kern="1200" noProof="0" dirty="0">
                <a:solidFill>
                  <a:srgbClr val="00338D"/>
                </a:solidFill>
                <a:latin typeface="+mj-lt"/>
                <a:ea typeface="+mj-ea"/>
                <a:cs typeface="+mj-cs"/>
              </a:defRPr>
            </a:lvl5pPr>
            <a:lvl6pPr>
              <a:defRPr lang="en-GB" sz="3000" b="1" kern="1200" noProof="0" dirty="0">
                <a:solidFill>
                  <a:srgbClr val="00338D"/>
                </a:solidFill>
                <a:latin typeface="+mj-lt"/>
                <a:ea typeface="+mj-ea"/>
                <a:cs typeface="+mj-cs"/>
              </a:defRPr>
            </a:lvl6pPr>
            <a:lvl7pPr>
              <a:defRPr lang="en-GB" sz="3000" b="1" kern="1200" noProof="0" dirty="0">
                <a:solidFill>
                  <a:srgbClr val="00338D"/>
                </a:solidFill>
                <a:latin typeface="+mj-lt"/>
                <a:ea typeface="+mj-ea"/>
                <a:cs typeface="+mj-cs"/>
              </a:defRPr>
            </a:lvl7pPr>
            <a:lvl8pPr>
              <a:defRPr lang="en-GB" sz="3000" b="1" kern="1200" noProof="0" dirty="0">
                <a:solidFill>
                  <a:srgbClr val="00338D"/>
                </a:solidFill>
                <a:latin typeface="+mj-lt"/>
                <a:ea typeface="+mj-ea"/>
                <a:cs typeface="+mj-cs"/>
              </a:defRPr>
            </a:lvl8pPr>
            <a:lvl9pPr>
              <a:defRPr lang="en-GB" sz="3000" b="1" kern="1200" noProof="0" dirty="0">
                <a:solidFill>
                  <a:srgbClr val="00338D"/>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Freeform 9"/>
          <p:cNvSpPr>
            <a:spLocks noChangeAspect="1"/>
          </p:cNvSpPr>
          <p:nvPr userDrawn="1"/>
        </p:nvSpPr>
        <p:spPr bwMode="gray">
          <a:xfrm>
            <a:off x="0" y="0"/>
            <a:ext cx="4816720"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5" name="Title 2"/>
          <p:cNvSpPr>
            <a:spLocks noGrp="1"/>
          </p:cNvSpPr>
          <p:nvPr>
            <p:ph type="title"/>
          </p:nvPr>
        </p:nvSpPr>
        <p:spPr bwMode="gray">
          <a:xfrm>
            <a:off x="298939" y="1440000"/>
            <a:ext cx="3854769" cy="108000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6" name="Text Placeholder 4"/>
          <p:cNvSpPr>
            <a:spLocks noGrp="1"/>
          </p:cNvSpPr>
          <p:nvPr>
            <p:ph type="body" sz="quarter" idx="10"/>
          </p:nvPr>
        </p:nvSpPr>
        <p:spPr bwMode="gray">
          <a:xfrm>
            <a:off x="299077" y="2700000"/>
            <a:ext cx="3475296" cy="93600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4816720" cy="3240088"/>
          </a:xfrm>
          <a:custGeom>
            <a:avLst/>
            <a:gdLst/>
            <a:ahLst/>
            <a:cxnLst>
              <a:cxn ang="0">
                <a:pos x="0" y="0"/>
              </a:cxn>
              <a:cxn ang="0">
                <a:pos x="0" y="12405"/>
              </a:cxn>
              <a:cxn ang="0">
                <a:pos x="16308" y="12405"/>
              </a:cxn>
              <a:cxn ang="0">
                <a:pos x="19984" y="0"/>
              </a:cxn>
              <a:cxn ang="0">
                <a:pos x="0" y="0"/>
              </a:cxn>
            </a:cxnLst>
            <a:rect l="0" t="0" r="r" b="b"/>
            <a:pathLst>
              <a:path w="19984" h="12405">
                <a:moveTo>
                  <a:pt x="0" y="0"/>
                </a:moveTo>
                <a:lnTo>
                  <a:pt x="0" y="12405"/>
                </a:lnTo>
                <a:lnTo>
                  <a:pt x="16308" y="12405"/>
                </a:lnTo>
                <a:lnTo>
                  <a:pt x="19984"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4" name="Text Placeholder 4"/>
          <p:cNvSpPr>
            <a:spLocks noGrp="1"/>
          </p:cNvSpPr>
          <p:nvPr>
            <p:ph type="body" sz="quarter" idx="10"/>
          </p:nvPr>
        </p:nvSpPr>
        <p:spPr bwMode="gray">
          <a:xfrm>
            <a:off x="252046" y="4291200"/>
            <a:ext cx="3704631" cy="1874650"/>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dirty="0" smtClean="0"/>
              <a:t>Click to edit Master text styles</a:t>
            </a:r>
          </a:p>
        </p:txBody>
      </p:sp>
      <p:pic>
        <p:nvPicPr>
          <p:cNvPr id="9" name="Picture 8"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551944" name="Rectangle 8"/>
          <p:cNvSpPr>
            <a:spLocks noGrp="1" noChangeArrowheads="1"/>
          </p:cNvSpPr>
          <p:nvPr>
            <p:ph type="ctrTitle"/>
          </p:nvPr>
        </p:nvSpPr>
        <p:spPr bwMode="auto">
          <a:xfrm>
            <a:off x="684336" y="2130425"/>
            <a:ext cx="7773865" cy="1468438"/>
          </a:xfrm>
          <a:ln algn="ctr"/>
        </p:spPr>
        <p:txBody>
          <a:bodyPr anchor="b"/>
          <a:lstStyle>
            <a:lvl1pPr algn="ctr">
              <a:defRPr sz="2400">
                <a:solidFill>
                  <a:schemeClr val="tx2"/>
                </a:solidFill>
              </a:defRPr>
            </a:lvl1pPr>
          </a:lstStyle>
          <a:p>
            <a:r>
              <a:rPr lang="en-GB"/>
              <a:t>Click to edit Master title style</a:t>
            </a:r>
          </a:p>
        </p:txBody>
      </p:sp>
      <p:sp>
        <p:nvSpPr>
          <p:cNvPr id="551945" name="Rectangle 9"/>
          <p:cNvSpPr>
            <a:spLocks noGrp="1" noChangeArrowheads="1"/>
          </p:cNvSpPr>
          <p:nvPr>
            <p:ph type="subTitle" idx="1"/>
          </p:nvPr>
        </p:nvSpPr>
        <p:spPr>
          <a:xfrm>
            <a:off x="1371600" y="3886200"/>
            <a:ext cx="6402266" cy="1752600"/>
          </a:xfrm>
          <a:ln algn="ctr"/>
        </p:spPr>
        <p:txBody>
          <a:bodyPr/>
          <a:lstStyle>
            <a:lvl1pPr algn="ctr">
              <a:defRPr sz="1800" b="0"/>
            </a:lvl1pPr>
          </a:lstStyle>
          <a:p>
            <a:r>
              <a:rPr lang="en-GB"/>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ChangeAspect="1" noEditPoints="1"/>
          </p:cNvSpPr>
          <p:nvPr userDrawn="1"/>
        </p:nvSpPr>
        <p:spPr bwMode="gray">
          <a:xfrm>
            <a:off x="0" y="548680"/>
            <a:ext cx="4678494" cy="4850408"/>
          </a:xfrm>
          <a:custGeom>
            <a:avLst/>
            <a:gdLst/>
            <a:ahLst/>
            <a:cxnLst>
              <a:cxn ang="0">
                <a:pos x="1651" y="0"/>
              </a:cxn>
              <a:cxn ang="0">
                <a:pos x="255" y="0"/>
              </a:cxn>
              <a:cxn ang="0">
                <a:pos x="0" y="861"/>
              </a:cxn>
              <a:cxn ang="0">
                <a:pos x="0" y="1580"/>
              </a:cxn>
              <a:cxn ang="0">
                <a:pos x="1182" y="1580"/>
              </a:cxn>
              <a:cxn ang="0">
                <a:pos x="1651" y="0"/>
              </a:cxn>
              <a:cxn ang="0">
                <a:pos x="1651" y="0"/>
              </a:cxn>
              <a:cxn ang="0">
                <a:pos x="1651" y="0"/>
              </a:cxn>
            </a:cxnLst>
            <a:rect l="0" t="0" r="r" b="b"/>
            <a:pathLst>
              <a:path w="1651" h="1580">
                <a:moveTo>
                  <a:pt x="1651" y="0"/>
                </a:moveTo>
                <a:lnTo>
                  <a:pt x="255" y="0"/>
                </a:lnTo>
                <a:lnTo>
                  <a:pt x="0" y="861"/>
                </a:lnTo>
                <a:lnTo>
                  <a:pt x="0" y="1580"/>
                </a:lnTo>
                <a:lnTo>
                  <a:pt x="1182" y="1580"/>
                </a:lnTo>
                <a:lnTo>
                  <a:pt x="1651" y="0"/>
                </a:lnTo>
                <a:close/>
                <a:moveTo>
                  <a:pt x="1651" y="0"/>
                </a:moveTo>
                <a:lnTo>
                  <a:pt x="16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15" name="Title 9"/>
          <p:cNvSpPr>
            <a:spLocks noGrp="1"/>
          </p:cNvSpPr>
          <p:nvPr>
            <p:ph type="title"/>
          </p:nvPr>
        </p:nvSpPr>
        <p:spPr bwMode="gray">
          <a:xfrm>
            <a:off x="716803" y="1844824"/>
            <a:ext cx="3057570"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16" name="Text Placeholder 16"/>
          <p:cNvSpPr>
            <a:spLocks noGrp="1"/>
          </p:cNvSpPr>
          <p:nvPr>
            <p:ph type="body" sz="quarter" idx="10"/>
          </p:nvPr>
        </p:nvSpPr>
        <p:spPr bwMode="gray">
          <a:xfrm>
            <a:off x="716802" y="4005064"/>
            <a:ext cx="272522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789278" y="835271"/>
            <a:ext cx="1535910" cy="6093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12"/>
          <p:cNvGrpSpPr/>
          <p:nvPr userDrawn="1"/>
        </p:nvGrpSpPr>
        <p:grpSpPr bwMode="gray">
          <a:xfrm>
            <a:off x="-10257" y="-1"/>
            <a:ext cx="9154257" cy="6858001"/>
            <a:chOff x="-11112" y="-1"/>
            <a:chExt cx="9917112" cy="6858001"/>
          </a:xfrm>
        </p:grpSpPr>
        <p:sp>
          <p:nvSpPr>
            <p:cNvPr id="16"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2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sp>
          <p:nvSpPr>
            <p:cNvPr id="2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GB" dirty="0">
                <a:solidFill>
                  <a:srgbClr val="000000"/>
                </a:solidFill>
                <a:latin typeface="Arial"/>
                <a:cs typeface="+mn-cs"/>
              </a:endParaRPr>
            </a:p>
          </p:txBody>
        </p:sp>
      </p:grpSp>
      <p:sp>
        <p:nvSpPr>
          <p:cNvPr id="10" name="Title 9"/>
          <p:cNvSpPr>
            <a:spLocks noGrp="1"/>
          </p:cNvSpPr>
          <p:nvPr userDrawn="1">
            <p:ph type="title"/>
          </p:nvPr>
        </p:nvSpPr>
        <p:spPr bwMode="gray">
          <a:xfrm>
            <a:off x="4638469" y="2492896"/>
            <a:ext cx="4187542"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dirty="0" smtClean="0"/>
              <a:t>Click to edit Master title style</a:t>
            </a:r>
            <a:endParaRPr lang="en-GB" dirty="0"/>
          </a:p>
        </p:txBody>
      </p:sp>
      <p:sp>
        <p:nvSpPr>
          <p:cNvPr id="17" name="Text Placeholder 16"/>
          <p:cNvSpPr>
            <a:spLocks noGrp="1"/>
          </p:cNvSpPr>
          <p:nvPr userDrawn="1">
            <p:ph type="body" sz="quarter" idx="10"/>
          </p:nvPr>
        </p:nvSpPr>
        <p:spPr bwMode="gray">
          <a:xfrm>
            <a:off x="4638469" y="5013176"/>
            <a:ext cx="4187542"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dirty="0" smtClean="0"/>
              <a:t>Click to edit Master text styles</a:t>
            </a:r>
          </a:p>
        </p:txBody>
      </p:sp>
      <p:pic>
        <p:nvPicPr>
          <p:cNvPr id="11" name="Picture 10"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tter 1">
    <p:spTree>
      <p:nvGrpSpPr>
        <p:cNvPr id="1" name=""/>
        <p:cNvGrpSpPr/>
        <p:nvPr/>
      </p:nvGrpSpPr>
      <p:grpSpPr>
        <a:xfrm>
          <a:off x="0" y="0"/>
          <a:ext cx="0" cy="0"/>
          <a:chOff x="0" y="0"/>
          <a:chExt cx="0" cy="0"/>
        </a:xfrm>
      </p:grpSpPr>
      <p:sp>
        <p:nvSpPr>
          <p:cNvPr id="22" name="Text Placeholder 4"/>
          <p:cNvSpPr>
            <a:spLocks noGrp="1"/>
          </p:cNvSpPr>
          <p:nvPr>
            <p:ph type="body" sz="quarter" idx="15" hasCustomPrompt="1"/>
          </p:nvPr>
        </p:nvSpPr>
        <p:spPr bwMode="gray">
          <a:xfrm>
            <a:off x="2445727" y="6421438"/>
            <a:ext cx="2060331" cy="17591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1" name="Text Placeholder 4"/>
          <p:cNvSpPr>
            <a:spLocks noGrp="1"/>
          </p:cNvSpPr>
          <p:nvPr>
            <p:ph type="body" sz="quarter" idx="14" hasCustomPrompt="1"/>
          </p:nvPr>
        </p:nvSpPr>
        <p:spPr bwMode="gray">
          <a:xfrm>
            <a:off x="238857" y="6421438"/>
            <a:ext cx="2074321" cy="17591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0" name="Text Placeholder 4"/>
          <p:cNvSpPr>
            <a:spLocks noGrp="1"/>
          </p:cNvSpPr>
          <p:nvPr>
            <p:ph type="body" sz="quarter" idx="13" hasCustomPrompt="1"/>
          </p:nvPr>
        </p:nvSpPr>
        <p:spPr bwMode="gray">
          <a:xfrm>
            <a:off x="2312056" y="548681"/>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Tel</a:t>
            </a:r>
            <a:endParaRPr lang="en-GB" dirty="0"/>
          </a:p>
        </p:txBody>
      </p:sp>
      <p:sp>
        <p:nvSpPr>
          <p:cNvPr id="19" name="Text Placeholder 4"/>
          <p:cNvSpPr>
            <a:spLocks noGrp="1"/>
          </p:cNvSpPr>
          <p:nvPr>
            <p:ph type="body" sz="quarter" idx="12" hasCustomPrompt="1"/>
          </p:nvPr>
        </p:nvSpPr>
        <p:spPr bwMode="gray">
          <a:xfrm>
            <a:off x="1049147" y="548681"/>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address</a:t>
            </a:r>
            <a:endParaRPr lang="en-GB" dirty="0"/>
          </a:p>
        </p:txBody>
      </p:sp>
      <p:sp>
        <p:nvSpPr>
          <p:cNvPr id="5" name="Text Placeholder 4"/>
          <p:cNvSpPr>
            <a:spLocks noGrp="1"/>
          </p:cNvSpPr>
          <p:nvPr>
            <p:ph type="body" sz="quarter" idx="10"/>
          </p:nvPr>
        </p:nvSpPr>
        <p:spPr bwMode="gray">
          <a:xfrm>
            <a:off x="252047" y="1269454"/>
            <a:ext cx="4250348" cy="4896396"/>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4" name="Text Placeholder 4"/>
          <p:cNvSpPr>
            <a:spLocks noGrp="1"/>
          </p:cNvSpPr>
          <p:nvPr>
            <p:ph type="body" sz="quarter" idx="11"/>
          </p:nvPr>
        </p:nvSpPr>
        <p:spPr bwMode="gray">
          <a:xfrm>
            <a:off x="4634279" y="1269454"/>
            <a:ext cx="4250348" cy="4896396"/>
          </a:xfrm>
          <a:ln w="6350">
            <a:solidFill>
              <a:srgbClr val="747678"/>
            </a:solidFill>
          </a:ln>
        </p:spPr>
        <p:txBody>
          <a:bodyPr lIns="72000" tIns="72000" rIns="72000" bIns="72000">
            <a:normAutofit/>
          </a:bodyPr>
          <a:lstStyle>
            <a:lvl1pPr>
              <a:lnSpc>
                <a:spcPct val="100000"/>
              </a:lnSpc>
              <a:spcBef>
                <a:spcPts val="336"/>
              </a:spcBef>
              <a:defRPr sz="700">
                <a:solidFill>
                  <a:schemeClr val="accent4"/>
                </a:solidFill>
                <a:latin typeface="+mn-lt"/>
                <a:cs typeface="Times New Roman" pitchFamily="18" charset="0"/>
              </a:defRPr>
            </a:lvl1pPr>
            <a:lvl2pPr>
              <a:lnSpc>
                <a:spcPct val="100000"/>
              </a:lnSpc>
              <a:spcBef>
                <a:spcPts val="336"/>
              </a:spcBef>
              <a:defRPr sz="700">
                <a:solidFill>
                  <a:schemeClr val="accent4"/>
                </a:solidFill>
                <a:latin typeface="+mn-lt"/>
                <a:cs typeface="Times New Roman" pitchFamily="18" charset="0"/>
              </a:defRPr>
            </a:lvl2pPr>
            <a:lvl3pPr>
              <a:lnSpc>
                <a:spcPct val="100000"/>
              </a:lnSpc>
              <a:spcBef>
                <a:spcPts val="336"/>
              </a:spcBef>
              <a:buClrTx/>
              <a:defRPr sz="700">
                <a:solidFill>
                  <a:schemeClr val="accent4"/>
                </a:solidFill>
                <a:latin typeface="+mn-lt"/>
                <a:cs typeface="Times New Roman" pitchFamily="18" charset="0"/>
              </a:defRPr>
            </a:lvl3pPr>
            <a:lvl4pPr>
              <a:lnSpc>
                <a:spcPct val="100000"/>
              </a:lnSpc>
              <a:spcBef>
                <a:spcPts val="336"/>
              </a:spcBef>
              <a:buClrTx/>
              <a:defRPr sz="700">
                <a:solidFill>
                  <a:schemeClr val="accent4"/>
                </a:solidFill>
                <a:latin typeface="+mn-lt"/>
                <a:cs typeface="Times New Roman" pitchFamily="18" charset="0"/>
              </a:defRPr>
            </a:lvl4pPr>
            <a:lvl5pPr>
              <a:lnSpc>
                <a:spcPct val="100000"/>
              </a:lnSpc>
              <a:spcBef>
                <a:spcPts val="336"/>
              </a:spcBef>
              <a:buClrTx/>
              <a:defRPr sz="700">
                <a:solidFill>
                  <a:schemeClr val="accent4"/>
                </a:solidFill>
                <a:latin typeface="+mn-lt"/>
                <a:cs typeface="Times New Roman" pitchFamily="18" charset="0"/>
              </a:defRPr>
            </a:lvl5pPr>
            <a:lvl6pPr>
              <a:lnSpc>
                <a:spcPct val="100000"/>
              </a:lnSpc>
              <a:spcBef>
                <a:spcPts val="336"/>
              </a:spcBef>
              <a:buClrTx/>
              <a:defRPr sz="700" baseline="0">
                <a:solidFill>
                  <a:schemeClr val="accent4"/>
                </a:solidFill>
                <a:latin typeface="+mn-lt"/>
                <a:cs typeface="Times New Roman" pitchFamily="18" charset="0"/>
              </a:defRPr>
            </a:lvl6pPr>
            <a:lvl7pPr>
              <a:lnSpc>
                <a:spcPct val="100000"/>
              </a:lnSpc>
              <a:spcBef>
                <a:spcPts val="336"/>
              </a:spcBef>
              <a:buClrTx/>
              <a:defRPr sz="700" baseline="0">
                <a:solidFill>
                  <a:schemeClr val="accent4"/>
                </a:solidFill>
                <a:latin typeface="+mn-lt"/>
                <a:cs typeface="Times New Roman" pitchFamily="18" charset="0"/>
              </a:defRPr>
            </a:lvl7pPr>
            <a:lvl8pPr>
              <a:lnSpc>
                <a:spcPct val="100000"/>
              </a:lnSpc>
              <a:spcBef>
                <a:spcPts val="336"/>
              </a:spcBef>
              <a:buClrTx/>
              <a:defRPr sz="700" baseline="0">
                <a:solidFill>
                  <a:schemeClr val="accent4"/>
                </a:solidFill>
                <a:latin typeface="+mn-lt"/>
                <a:cs typeface="Times New Roman" pitchFamily="18" charset="0"/>
              </a:defRPr>
            </a:lvl8pPr>
            <a:lvl9pPr>
              <a:lnSpc>
                <a:spcPct val="100000"/>
              </a:lnSpc>
              <a:spcBef>
                <a:spcPts val="336"/>
              </a:spcBef>
              <a:buClrTx/>
              <a:defRPr sz="700" baseline="0">
                <a:solidFill>
                  <a:schemeClr val="accent4"/>
                </a:solidFill>
                <a:latin typeface="+mn-lt"/>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grpSp>
        <p:nvGrpSpPr>
          <p:cNvPr id="2" name="Group 10"/>
          <p:cNvGrpSpPr/>
          <p:nvPr userDrawn="1"/>
        </p:nvGrpSpPr>
        <p:grpSpPr bwMode="gray">
          <a:xfrm>
            <a:off x="162017" y="1"/>
            <a:ext cx="889489" cy="695325"/>
            <a:chOff x="175518" y="0"/>
            <a:chExt cx="963613" cy="695325"/>
          </a:xfrm>
        </p:grpSpPr>
        <p:sp>
          <p:nvSpPr>
            <p:cNvPr id="12"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3"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5"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tter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bwMode="gray">
          <a:xfrm>
            <a:off x="252047" y="1269454"/>
            <a:ext cx="4250348" cy="4895850"/>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5" name="Text Placeholder 4"/>
          <p:cNvSpPr>
            <a:spLocks noGrp="1"/>
          </p:cNvSpPr>
          <p:nvPr>
            <p:ph type="body" sz="quarter" idx="11"/>
          </p:nvPr>
        </p:nvSpPr>
        <p:spPr bwMode="gray">
          <a:xfrm>
            <a:off x="4635744" y="1269454"/>
            <a:ext cx="4250348" cy="4895850"/>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18" name="Text Placeholder 4"/>
          <p:cNvSpPr>
            <a:spLocks noGrp="1"/>
          </p:cNvSpPr>
          <p:nvPr>
            <p:ph type="body" sz="quarter" idx="12"/>
          </p:nvPr>
        </p:nvSpPr>
        <p:spPr bwMode="gray">
          <a:xfrm>
            <a:off x="4638469" y="188640"/>
            <a:ext cx="4254010" cy="576262"/>
          </a:xfrm>
        </p:spPr>
        <p:txBody>
          <a:bodyPr/>
          <a:lstStyle>
            <a:lvl1pPr algn="r">
              <a:defRPr b="0" i="1">
                <a:solidFill>
                  <a:schemeClr val="tx1"/>
                </a:solidFill>
                <a:latin typeface="Times New Roman" pitchFamily="18" charset="0"/>
                <a:cs typeface="Times New Roman" pitchFamily="18" charset="0"/>
              </a:defRPr>
            </a:lvl1pPr>
            <a:lvl2pPr algn="r">
              <a:defRPr b="0" i="1">
                <a:solidFill>
                  <a:schemeClr val="tx1"/>
                </a:solidFill>
                <a:latin typeface="Times New Roman" pitchFamily="18" charset="0"/>
                <a:cs typeface="Times New Roman" pitchFamily="18" charset="0"/>
              </a:defRPr>
            </a:lvl2pPr>
            <a:lvl3pPr algn="r">
              <a:buClrTx/>
              <a:defRPr b="0" i="1">
                <a:solidFill>
                  <a:schemeClr val="tx1"/>
                </a:solidFill>
                <a:latin typeface="Times New Roman" pitchFamily="18" charset="0"/>
                <a:cs typeface="Times New Roman" pitchFamily="18" charset="0"/>
              </a:defRPr>
            </a:lvl3pPr>
            <a:lvl4pPr algn="r">
              <a:buClrTx/>
              <a:defRPr b="0" i="1">
                <a:solidFill>
                  <a:schemeClr val="tx1"/>
                </a:solidFill>
                <a:latin typeface="Times New Roman" pitchFamily="18" charset="0"/>
                <a:cs typeface="Times New Roman" pitchFamily="18" charset="0"/>
              </a:defRPr>
            </a:lvl4pPr>
            <a:lvl5pPr algn="r">
              <a:buClrTx/>
              <a:defRPr b="0" i="1">
                <a:solidFill>
                  <a:schemeClr val="tx1"/>
                </a:solidFill>
                <a:latin typeface="Times New Roman" pitchFamily="18" charset="0"/>
                <a:cs typeface="Times New Roman" pitchFamily="18" charset="0"/>
              </a:defRPr>
            </a:lvl5pPr>
            <a:lvl6pPr algn="r">
              <a:buClrTx/>
              <a:defRPr b="0" i="1" baseline="0">
                <a:solidFill>
                  <a:schemeClr val="tx1"/>
                </a:solidFill>
                <a:latin typeface="Times New Roman" pitchFamily="18" charset="0"/>
                <a:cs typeface="Times New Roman" pitchFamily="18" charset="0"/>
              </a:defRPr>
            </a:lvl6pPr>
            <a:lvl7pPr algn="r">
              <a:buClrTx/>
              <a:defRPr b="0" i="1" baseline="0">
                <a:solidFill>
                  <a:schemeClr val="tx1"/>
                </a:solidFill>
                <a:latin typeface="Times New Roman" pitchFamily="18" charset="0"/>
                <a:cs typeface="Times New Roman" pitchFamily="18" charset="0"/>
              </a:defRPr>
            </a:lvl7pPr>
            <a:lvl8pPr algn="r">
              <a:buClrTx/>
              <a:defRPr b="0" i="1" baseline="0">
                <a:solidFill>
                  <a:schemeClr val="tx1"/>
                </a:solidFill>
                <a:latin typeface="Times New Roman" pitchFamily="18" charset="0"/>
                <a:cs typeface="Times New Roman" pitchFamily="18" charset="0"/>
              </a:defRPr>
            </a:lvl8pPr>
            <a:lvl9pPr algn="r">
              <a:buClrTx/>
              <a:defRPr b="0" i="1" baseline="0">
                <a:solidFill>
                  <a:schemeClr val="tx1"/>
                </a:solidFill>
                <a:latin typeface="Times New Roman" pitchFamily="18" charset="0"/>
                <a:cs typeface="Times New Roman" pitchFamily="18" charset="0"/>
              </a:defRPr>
            </a:lvl9pPr>
          </a:lstStyle>
          <a:p>
            <a:pPr lvl="0"/>
            <a:r>
              <a:rPr lang="en-US" dirty="0" smtClean="0"/>
              <a:t>Click to edit Master text styles</a:t>
            </a:r>
          </a:p>
        </p:txBody>
      </p:sp>
      <p:grpSp>
        <p:nvGrpSpPr>
          <p:cNvPr id="2" name="Group 7"/>
          <p:cNvGrpSpPr/>
          <p:nvPr userDrawn="1"/>
        </p:nvGrpSpPr>
        <p:grpSpPr bwMode="gray">
          <a:xfrm>
            <a:off x="162017" y="1"/>
            <a:ext cx="889489" cy="695325"/>
            <a:chOff x="175518" y="0"/>
            <a:chExt cx="963613" cy="695325"/>
          </a:xfrm>
        </p:grpSpPr>
        <p:sp>
          <p:nvSpPr>
            <p:cNvPr id="9"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0"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1"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9" name="Text Placeholder 6"/>
          <p:cNvSpPr>
            <a:spLocks noGrp="1"/>
          </p:cNvSpPr>
          <p:nvPr>
            <p:ph type="body" sz="quarter" idx="11"/>
          </p:nvPr>
        </p:nvSpPr>
        <p:spPr bwMode="gray">
          <a:xfrm>
            <a:off x="4637416" y="1268760"/>
            <a:ext cx="4254538"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251521" y="1268760"/>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9" name="Text Placeholder 6"/>
          <p:cNvSpPr>
            <a:spLocks noGrp="1"/>
          </p:cNvSpPr>
          <p:nvPr>
            <p:ph type="body" sz="quarter" idx="11"/>
          </p:nvPr>
        </p:nvSpPr>
        <p:spPr bwMode="gray">
          <a:xfrm>
            <a:off x="4637416" y="1268760"/>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7" name="Text Placeholder 6"/>
          <p:cNvSpPr>
            <a:spLocks noGrp="1"/>
          </p:cNvSpPr>
          <p:nvPr>
            <p:ph type="body" sz="quarter" idx="12"/>
          </p:nvPr>
        </p:nvSpPr>
        <p:spPr bwMode="gray">
          <a:xfrm>
            <a:off x="251521" y="3789363"/>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
        <p:nvSpPr>
          <p:cNvPr id="8" name="Text Placeholder 6"/>
          <p:cNvSpPr>
            <a:spLocks noGrp="1"/>
          </p:cNvSpPr>
          <p:nvPr>
            <p:ph type="body" sz="quarter" idx="13"/>
          </p:nvPr>
        </p:nvSpPr>
        <p:spPr bwMode="gray">
          <a:xfrm>
            <a:off x="4637416" y="3789363"/>
            <a:ext cx="4254538"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25"/>
          <p:cNvGrpSpPr>
            <a:grpSpLocks/>
          </p:cNvGrpSpPr>
          <p:nvPr/>
        </p:nvGrpSpPr>
        <p:grpSpPr bwMode="gray">
          <a:xfrm>
            <a:off x="252046" y="1268413"/>
            <a:ext cx="8639908" cy="4897437"/>
            <a:chOff x="272350" y="1268700"/>
            <a:chExt cx="9361300" cy="4896602"/>
          </a:xfrm>
        </p:grpSpPr>
        <p:sp>
          <p:nvSpPr>
            <p:cNvPr id="27" name="Rectangle 26"/>
            <p:cNvSpPr/>
            <p:nvPr userDrawn="1"/>
          </p:nvSpPr>
          <p:spPr bwMode="gray">
            <a:xfrm>
              <a:off x="272350" y="1268700"/>
              <a:ext cx="9361300"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dirty="0">
                <a:solidFill>
                  <a:srgbClr val="000000"/>
                </a:solidFill>
                <a:latin typeface="Arial"/>
                <a:cs typeface="+mn-cs"/>
              </a:endParaRPr>
            </a:p>
          </p:txBody>
        </p:sp>
        <p:sp>
          <p:nvSpPr>
            <p:cNvPr id="28" name="Rectangle 27"/>
            <p:cNvSpPr/>
            <p:nvPr userDrawn="1"/>
          </p:nvSpPr>
          <p:spPr bwMode="gray">
            <a:xfrm>
              <a:off x="4881552" y="1268700"/>
              <a:ext cx="142896"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dirty="0">
                <a:solidFill>
                  <a:srgbClr val="000000"/>
                </a:solidFill>
                <a:latin typeface="Arial"/>
                <a:cs typeface="+mn-cs"/>
              </a:endParaRPr>
            </a:p>
          </p:txBody>
        </p:sp>
        <p:sp>
          <p:nvSpPr>
            <p:cNvPr id="29" name="Rectangle 28"/>
            <p:cNvSpPr/>
            <p:nvPr userDrawn="1"/>
          </p:nvSpPr>
          <p:spPr bwMode="gray">
            <a:xfrm rot="5400000">
              <a:off x="4880780" y="-963649"/>
              <a:ext cx="144438" cy="9361300"/>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dirty="0">
                <a:solidFill>
                  <a:srgbClr val="000000"/>
                </a:solidFill>
                <a:latin typeface="Arial"/>
                <a:cs typeface="+mn-cs"/>
              </a:endParaRPr>
            </a:p>
          </p:txBody>
        </p:sp>
        <p:sp>
          <p:nvSpPr>
            <p:cNvPr id="30" name="Rectangle 29"/>
            <p:cNvSpPr/>
            <p:nvPr userDrawn="1"/>
          </p:nvSpPr>
          <p:spPr bwMode="gray">
            <a:xfrm>
              <a:off x="2504709" y="1268700"/>
              <a:ext cx="144485"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dirty="0">
                <a:solidFill>
                  <a:srgbClr val="000000"/>
                </a:solidFill>
                <a:latin typeface="Arial"/>
                <a:cs typeface="+mn-cs"/>
              </a:endParaRPr>
            </a:p>
          </p:txBody>
        </p:sp>
        <p:sp>
          <p:nvSpPr>
            <p:cNvPr id="31" name="Rectangle 30"/>
            <p:cNvSpPr/>
            <p:nvPr userDrawn="1"/>
          </p:nvSpPr>
          <p:spPr bwMode="gray">
            <a:xfrm>
              <a:off x="7256808" y="1268700"/>
              <a:ext cx="144484" cy="4896602"/>
            </a:xfrm>
            <a:prstGeom prst="rect">
              <a:avLst/>
            </a:prstGeom>
            <a:noFill/>
            <a:ln w="6350" cap="flat" cmpd="sng" algn="ctr">
              <a:noFill/>
              <a:prstDash val="solid"/>
              <a:round/>
              <a:headEnd type="none" w="med" len="med"/>
              <a:tailEnd type="none" w="med" len="med"/>
            </a:ln>
            <a:effectLst/>
          </p:spPr>
          <p:txBody>
            <a:bodyPr lIns="0" tIns="0" rIns="0" bIns="0"/>
            <a:lstStyle/>
            <a:p>
              <a:pPr fontAlgn="auto">
                <a:spcBef>
                  <a:spcPct val="50000"/>
                </a:spcBef>
                <a:spcAft>
                  <a:spcPts val="0"/>
                </a:spcAft>
                <a:defRPr/>
              </a:pPr>
              <a:endParaRPr lang="en-GB" dirty="0">
                <a:solidFill>
                  <a:srgbClr val="000000"/>
                </a:solidFill>
                <a:latin typeface="Arial"/>
                <a:cs typeface="+mn-cs"/>
              </a:endParaRPr>
            </a:p>
          </p:txBody>
        </p:sp>
      </p:grpSp>
      <p:sp>
        <p:nvSpPr>
          <p:cNvPr id="38" name="Freeform 23"/>
          <p:cNvSpPr>
            <a:spLocks noChangeAspect="1" noEditPoints="1"/>
          </p:cNvSpPr>
          <p:nvPr/>
        </p:nvSpPr>
        <p:spPr bwMode="gray">
          <a:xfrm>
            <a:off x="1" y="1"/>
            <a:ext cx="9142535" cy="1052513"/>
          </a:xfrm>
          <a:custGeom>
            <a:avLst/>
            <a:gdLst/>
            <a:ahLst/>
            <a:cxnLst>
              <a:cxn ang="0">
                <a:pos x="6239" y="0"/>
              </a:cxn>
              <a:cxn ang="0">
                <a:pos x="0" y="0"/>
              </a:cxn>
              <a:cxn ang="0">
                <a:pos x="0" y="663"/>
              </a:cxn>
              <a:cxn ang="0">
                <a:pos x="6067" y="663"/>
              </a:cxn>
              <a:cxn ang="0">
                <a:pos x="6239" y="0"/>
              </a:cxn>
              <a:cxn ang="0">
                <a:pos x="6239" y="0"/>
              </a:cxn>
              <a:cxn ang="0">
                <a:pos x="6239" y="0"/>
              </a:cxn>
            </a:cxnLst>
            <a:rect l="0" t="0" r="r" b="b"/>
            <a:pathLst>
              <a:path w="6239" h="663">
                <a:moveTo>
                  <a:pt x="6239" y="0"/>
                </a:moveTo>
                <a:lnTo>
                  <a:pt x="0" y="0"/>
                </a:lnTo>
                <a:lnTo>
                  <a:pt x="0" y="663"/>
                </a:lnTo>
                <a:lnTo>
                  <a:pt x="6067" y="663"/>
                </a:lnTo>
                <a:lnTo>
                  <a:pt x="6239" y="0"/>
                </a:lnTo>
                <a:close/>
                <a:moveTo>
                  <a:pt x="6239" y="0"/>
                </a:moveTo>
                <a:lnTo>
                  <a:pt x="623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auto">
              <a:spcBef>
                <a:spcPct val="50000"/>
              </a:spcBef>
              <a:spcAft>
                <a:spcPts val="0"/>
              </a:spcAft>
              <a:defRPr/>
            </a:pPr>
            <a:endParaRPr lang="en-US" dirty="0">
              <a:solidFill>
                <a:srgbClr val="000000"/>
              </a:solidFill>
              <a:latin typeface="Arial"/>
              <a:cs typeface="+mn-cs"/>
            </a:endParaRPr>
          </a:p>
        </p:txBody>
      </p:sp>
      <p:sp>
        <p:nvSpPr>
          <p:cNvPr id="56" name="Text Placeholder 55"/>
          <p:cNvSpPr>
            <a:spLocks noGrp="1"/>
          </p:cNvSpPr>
          <p:nvPr>
            <p:ph type="body" idx="1"/>
          </p:nvPr>
        </p:nvSpPr>
        <p:spPr bwMode="gray">
          <a:xfrm>
            <a:off x="251520" y="1268760"/>
            <a:ext cx="8640960" cy="4896544"/>
          </a:xfrm>
          <a:prstGeom prst="rect">
            <a:avLst/>
          </a:prstGeom>
        </p:spPr>
        <p:txBody>
          <a:bodyPr vert="horz" lIns="0" tIns="0" rIns="0" bIns="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 level</a:t>
            </a:r>
          </a:p>
          <a:p>
            <a:pPr lvl="6"/>
            <a:r>
              <a:rPr lang="en-GB" dirty="0" smtClean="0"/>
              <a:t>Seventh level</a:t>
            </a:r>
          </a:p>
          <a:p>
            <a:pPr lvl="7"/>
            <a:r>
              <a:rPr lang="en-GB" dirty="0" smtClean="0"/>
              <a:t>Eighth level</a:t>
            </a:r>
          </a:p>
          <a:p>
            <a:pPr lvl="8"/>
            <a:r>
              <a:rPr lang="en-GB" dirty="0" smtClean="0"/>
              <a:t>Ninth level</a:t>
            </a:r>
            <a:endParaRPr lang="en-GB" dirty="0"/>
          </a:p>
        </p:txBody>
      </p:sp>
      <p:sp>
        <p:nvSpPr>
          <p:cNvPr id="55" name="Title Placeholder 54"/>
          <p:cNvSpPr>
            <a:spLocks noGrp="1"/>
          </p:cNvSpPr>
          <p:nvPr>
            <p:ph type="title"/>
          </p:nvPr>
        </p:nvSpPr>
        <p:spPr bwMode="gray">
          <a:xfrm>
            <a:off x="251520" y="116632"/>
            <a:ext cx="864096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GB" smtClean="0"/>
              <a:t>Click to edit Master title style</a:t>
            </a:r>
            <a:endParaRPr lang="en-GB" dirty="0"/>
          </a:p>
        </p:txBody>
      </p:sp>
      <p:sp>
        <p:nvSpPr>
          <p:cNvPr id="32" name="Line 10"/>
          <p:cNvSpPr>
            <a:spLocks noChangeShapeType="1"/>
          </p:cNvSpPr>
          <p:nvPr/>
        </p:nvSpPr>
        <p:spPr bwMode="gray">
          <a:xfrm>
            <a:off x="252046" y="6381328"/>
            <a:ext cx="8639908" cy="0"/>
          </a:xfrm>
          <a:prstGeom prst="line">
            <a:avLst/>
          </a:prstGeom>
          <a:noFill/>
          <a:ln w="3175">
            <a:solidFill>
              <a:srgbClr val="000000"/>
            </a:solidFill>
            <a:round/>
            <a:headEnd/>
            <a:tailEnd/>
          </a:ln>
        </p:spPr>
        <p:txBody>
          <a:bodyPr/>
          <a:lstStyle/>
          <a:p>
            <a:pPr algn="ctr" fontAlgn="auto">
              <a:spcBef>
                <a:spcPct val="50000"/>
              </a:spcBef>
              <a:spcAft>
                <a:spcPts val="0"/>
              </a:spcAft>
              <a:defRPr/>
            </a:pPr>
            <a:endParaRPr lang="en-GB" dirty="0">
              <a:solidFill>
                <a:srgbClr val="000000"/>
              </a:solidFill>
              <a:latin typeface="Arial"/>
              <a:cs typeface="+mn-cs"/>
            </a:endParaRPr>
          </a:p>
        </p:txBody>
      </p:sp>
      <p:grpSp>
        <p:nvGrpSpPr>
          <p:cNvPr id="3" name="Group 19"/>
          <p:cNvGrpSpPr/>
          <p:nvPr/>
        </p:nvGrpSpPr>
        <p:grpSpPr bwMode="gray">
          <a:xfrm>
            <a:off x="1" y="1052737"/>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grpSp>
      <p:sp>
        <p:nvSpPr>
          <p:cNvPr id="20" name="Rectangle 19"/>
          <p:cNvSpPr/>
          <p:nvPr userDrawn="1"/>
        </p:nvSpPr>
        <p:spPr bwMode="gray">
          <a:xfrm>
            <a:off x="8427428" y="6381329"/>
            <a:ext cx="464526" cy="280987"/>
          </a:xfrm>
          <a:prstGeom prst="rect">
            <a:avLst/>
          </a:prstGeom>
          <a:ln>
            <a:miter lim="800000"/>
            <a:headEnd/>
            <a:tailEnd/>
          </a:ln>
        </p:spPr>
        <p:txBody>
          <a:bodyPr lIns="72000" tIns="72000" rIns="0" bIns="0"/>
          <a:lstStyle/>
          <a:p>
            <a:pPr algn="r" fontAlgn="auto">
              <a:spcBef>
                <a:spcPct val="40000"/>
              </a:spcBef>
              <a:spcAft>
                <a:spcPts val="0"/>
              </a:spcAft>
              <a:defRPr/>
            </a:pPr>
            <a:fld id="{6BA71C0A-9F0F-41ED-AE97-DBF05B351E59}" type="slidenum">
              <a:rPr lang="en-GB" sz="900">
                <a:solidFill>
                  <a:srgbClr val="00338D"/>
                </a:solidFill>
                <a:latin typeface="Arial"/>
              </a:rPr>
              <a:pPr algn="r" fontAlgn="auto">
                <a:spcBef>
                  <a:spcPct val="40000"/>
                </a:spcBef>
                <a:spcAft>
                  <a:spcPts val="0"/>
                </a:spcAft>
                <a:defRPr/>
              </a:pPr>
              <a:t>‹#›</a:t>
            </a:fld>
            <a:endParaRPr lang="en-GB" sz="900" dirty="0">
              <a:solidFill>
                <a:srgbClr val="00338D"/>
              </a:solidFill>
              <a:latin typeface="Arial"/>
            </a:endParaRPr>
          </a:p>
        </p:txBody>
      </p:sp>
      <p:pic>
        <p:nvPicPr>
          <p:cNvPr id="22" name="Picture 4"/>
          <p:cNvPicPr>
            <a:picLocks noChangeAspect="1" noChangeArrowheads="1"/>
          </p:cNvPicPr>
          <p:nvPr userDrawn="1"/>
        </p:nvPicPr>
        <p:blipFill>
          <a:blip r:embed="rId29" cstate="print"/>
          <a:srcRect/>
          <a:stretch>
            <a:fillRect/>
          </a:stretch>
        </p:blipFill>
        <p:spPr bwMode="auto">
          <a:xfrm>
            <a:off x="8028384" y="116632"/>
            <a:ext cx="819266" cy="822960"/>
          </a:xfrm>
          <a:prstGeom prst="rect">
            <a:avLst/>
          </a:prstGeom>
          <a:noFill/>
          <a:ln w="9525">
            <a:noFill/>
            <a:miter lim="800000"/>
            <a:headEnd/>
            <a:tailEnd/>
          </a:ln>
          <a:effectLst/>
        </p:spPr>
      </p:pic>
      <p:sp>
        <p:nvSpPr>
          <p:cNvPr id="24" name="Text Box 9"/>
          <p:cNvSpPr txBox="1">
            <a:spLocks noChangeArrowheads="1"/>
          </p:cNvSpPr>
          <p:nvPr userDrawn="1"/>
        </p:nvSpPr>
        <p:spPr bwMode="auto">
          <a:xfrm>
            <a:off x="171568" y="6410325"/>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6" r:id="rId24"/>
    <p:sldLayoutId id="2147483907" r:id="rId25"/>
    <p:sldLayoutId id="2147483908" r:id="rId26"/>
    <p:sldLayoutId id="2147483909" r:id="rId27"/>
  </p:sldLayoutIdLst>
  <p:hf hdr="0" ftr="0" dt="0"/>
  <p:txStyles>
    <p:titleStyle>
      <a:lvl1pPr algn="l" defTabSz="914400" rtl="0" eaLnBrk="1" latinLnBrk="0" hangingPunct="1">
        <a:spcBef>
          <a:spcPct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600"/>
        </a:spcBef>
        <a:buFont typeface="Arial" pitchFamily="34" charset="0"/>
        <a:buNone/>
        <a:defRPr lang="en-US" sz="10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600"/>
        </a:spcBef>
        <a:buFont typeface="Arial" pitchFamily="34" charset="0"/>
        <a:buNone/>
        <a:defRPr lang="en-US" sz="10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600"/>
        </a:spcBef>
        <a:buClr>
          <a:srgbClr val="97989A"/>
        </a:buClr>
        <a:buFont typeface="Arial" pitchFamily="34" charset="0"/>
        <a:buChar char="■"/>
        <a:defRPr lang="en-US" sz="10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600"/>
        </a:spcBef>
        <a:buClr>
          <a:srgbClr val="97989A"/>
        </a:buClr>
        <a:buFont typeface="Arial" pitchFamily="34" charset="0"/>
        <a:buChar char="–"/>
        <a:defRPr lang="en-US" sz="10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600"/>
        </a:spcBef>
        <a:buClr>
          <a:srgbClr val="97989A"/>
        </a:buClr>
        <a:buFont typeface="Arial" pitchFamily="34" charset="0"/>
        <a:buChar char="■"/>
        <a:defRPr lang="en-GB" sz="10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71170" y="3300789"/>
            <a:ext cx="5372597" cy="2232248"/>
          </a:xfrm>
        </p:spPr>
        <p:txBody>
          <a:bodyPr/>
          <a:lstStyle/>
          <a:p>
            <a:r>
              <a:rPr lang="en-GB" sz="1200" baseline="-25000" dirty="0" smtClean="0"/>
              <a:t>TRANSACTION SERVICES</a:t>
            </a:r>
            <a:br>
              <a:rPr lang="en-GB" sz="1200" baseline="-25000" dirty="0" smtClean="0"/>
            </a:br>
            <a:r>
              <a:rPr lang="en-GB" sz="1200" baseline="-25000" dirty="0" smtClean="0"/>
              <a:t/>
            </a:r>
            <a:br>
              <a:rPr lang="en-GB" sz="1200" baseline="-25000" dirty="0" smtClean="0"/>
            </a:br>
            <a:r>
              <a:rPr lang="en-GB" sz="1200" baseline="-25000" dirty="0" smtClean="0"/>
              <a:t/>
            </a:r>
            <a:br>
              <a:rPr lang="en-GB" sz="1200" baseline="-25000" dirty="0" smtClean="0"/>
            </a:br>
            <a:r>
              <a:rPr lang="en-GB" sz="2000" dirty="0" smtClean="0">
                <a:solidFill>
                  <a:srgbClr val="FFFFFF"/>
                </a:solidFill>
                <a:ea typeface="+mn-ea"/>
              </a:rPr>
              <a:t>FINANCIAL DUE DILIGENCE (FDD)</a:t>
            </a:r>
            <a:r>
              <a:rPr lang="en-US" sz="2000" dirty="0" smtClean="0"/>
              <a:t> Toolkit</a:t>
            </a:r>
            <a:br>
              <a:rPr lang="en-US" sz="2000" dirty="0" smtClean="0"/>
            </a:br>
            <a:r>
              <a:rPr lang="en-US" sz="2000" dirty="0" smtClean="0"/>
              <a:t/>
            </a:r>
            <a:br>
              <a:rPr lang="en-US" sz="2000" dirty="0" smtClean="0"/>
            </a:br>
            <a:r>
              <a:rPr lang="en-US" sz="2800" dirty="0" smtClean="0"/>
              <a:t> Engagement Process</a:t>
            </a:r>
            <a:r>
              <a:rPr lang="en-US" sz="2800" b="0" dirty="0" smtClean="0"/>
              <a:t/>
            </a:r>
            <a:br>
              <a:rPr lang="en-US" sz="2800" b="0" dirty="0" smtClean="0"/>
            </a:br>
            <a:r>
              <a:rPr lang="en-US" sz="2800" dirty="0" smtClean="0"/>
              <a:t>Briefing Guidance</a:t>
            </a:r>
            <a:endParaRPr lang="en-US" sz="2800" dirty="0"/>
          </a:p>
        </p:txBody>
      </p:sp>
      <p:sp>
        <p:nvSpPr>
          <p:cNvPr id="7" name="Subtitle 6"/>
          <p:cNvSpPr>
            <a:spLocks noGrp="1"/>
          </p:cNvSpPr>
          <p:nvPr>
            <p:ph type="body" sz="quarter" idx="10"/>
          </p:nvPr>
        </p:nvSpPr>
        <p:spPr>
          <a:xfrm>
            <a:off x="4638469" y="5388746"/>
            <a:ext cx="4187542" cy="1136598"/>
          </a:xfrm>
        </p:spPr>
        <p:txBody>
          <a:bodyPr/>
          <a:lstStyle/>
          <a:p>
            <a:r>
              <a:rPr lang="en-GB" b="1" dirty="0" smtClean="0">
                <a:solidFill>
                  <a:srgbClr val="FFFFFF"/>
                </a:solidFill>
              </a:rPr>
              <a:t>January 2012</a:t>
            </a:r>
            <a:endParaRPr lang="en-US" dirty="0"/>
          </a:p>
        </p:txBody>
      </p:sp>
      <p:sp>
        <p:nvSpPr>
          <p:cNvPr id="15363" name="Text Box 59"/>
          <p:cNvSpPr txBox="1">
            <a:spLocks noChangeArrowheads="1"/>
          </p:cNvSpPr>
          <p:nvPr/>
        </p:nvSpPr>
        <p:spPr bwMode="auto">
          <a:xfrm>
            <a:off x="7154663"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5"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9" name="Comment 28"/>
          <p:cNvSpPr>
            <a:spLocks noChangeArrowheads="1"/>
          </p:cNvSpPr>
          <p:nvPr/>
        </p:nvSpPr>
        <p:spPr bwMode="auto">
          <a:xfrm>
            <a:off x="4324350" y="1804658"/>
            <a:ext cx="4819651" cy="101474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19"/>
          <p:cNvSpPr txBox="1">
            <a:spLocks/>
          </p:cNvSpPr>
          <p:nvPr/>
        </p:nvSpPr>
        <p:spPr bwMode="gray">
          <a:xfrm>
            <a:off x="361601" y="1007698"/>
            <a:ext cx="4242977" cy="3991561"/>
          </a:xfrm>
          <a:prstGeom prst="rect">
            <a:avLst/>
          </a:prstGeom>
        </p:spPr>
        <p:txBody>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b="1" u="none" strike="noStrike" kern="1200" cap="none" spc="0" normalizeH="0" baseline="0" noProof="0" dirty="0" smtClean="0">
                <a:ln>
                  <a:noFill/>
                </a:ln>
                <a:solidFill>
                  <a:schemeClr val="bg1"/>
                </a:solidFill>
                <a:effectLst/>
                <a:uLnTx/>
                <a:uFillTx/>
                <a:latin typeface="Arial"/>
                <a:ea typeface="+mn-ea"/>
                <a:cs typeface="Arial" pitchFamily="34" charset="0"/>
              </a:rPr>
              <a:t>Engagement Process Guidance</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FDD Toolkit links in closely with Next Generation Buyside and Sellside, which are focused on our ability to win clients, win deals and maximize our bandwidth.</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Once the work has been won, the FDD Toolkit Engagement Process Guidance provides help and tools to assist teams with the execution of the work.</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1" u="none" strike="noStrike" kern="1200" cap="none" spc="0" normalizeH="0" baseline="0" noProof="0" dirty="0" smtClean="0">
                <a:ln>
                  <a:noFill/>
                </a:ln>
                <a:solidFill>
                  <a:schemeClr val="bg1"/>
                </a:solidFill>
                <a:effectLst/>
                <a:uLnTx/>
                <a:uFillTx/>
                <a:latin typeface="Arial"/>
                <a:ea typeface="+mn-ea"/>
                <a:cs typeface="Arial" pitchFamily="34" charset="0"/>
              </a:rPr>
              <a:t>Briefing Guidance document</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purpose of this document is to assist professionals when briefing the KPMG team on financial due diligence engagements.</a:t>
            </a: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US" sz="1000" b="1" i="0" u="none" strike="noStrike" kern="1200" cap="none" spc="0" normalizeH="0" baseline="0" noProof="0" dirty="0">
              <a:ln>
                <a:noFill/>
              </a:ln>
              <a:solidFill>
                <a:srgbClr val="00338D"/>
              </a:solidFill>
              <a:effectLst/>
              <a:uLnTx/>
              <a:uFillTx/>
              <a:latin typeface="Arial"/>
              <a:ea typeface="+mn-ea"/>
              <a:cs typeface="Arial" pitchFamily="34" charset="0"/>
            </a:endParaRPr>
          </a:p>
        </p:txBody>
      </p:sp>
      <p:sp>
        <p:nvSpPr>
          <p:cNvPr id="60" name="Freeform 18"/>
          <p:cNvSpPr>
            <a:spLocks/>
          </p:cNvSpPr>
          <p:nvPr/>
        </p:nvSpPr>
        <p:spPr bwMode="auto">
          <a:xfrm rot="16200000" flipH="1">
            <a:off x="7247876" y="43033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1" name="Freeform 18"/>
          <p:cNvSpPr>
            <a:spLocks/>
          </p:cNvSpPr>
          <p:nvPr/>
        </p:nvSpPr>
        <p:spPr bwMode="auto">
          <a:xfrm rot="10800000" flipH="1">
            <a:off x="6361475" y="43025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2" name="Freeform 18"/>
          <p:cNvSpPr>
            <a:spLocks/>
          </p:cNvSpPr>
          <p:nvPr/>
        </p:nvSpPr>
        <p:spPr bwMode="auto">
          <a:xfrm>
            <a:off x="6361475" y="52061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3" name="Freeform 19"/>
          <p:cNvSpPr>
            <a:spLocks/>
          </p:cNvSpPr>
          <p:nvPr/>
        </p:nvSpPr>
        <p:spPr bwMode="auto">
          <a:xfrm>
            <a:off x="7247876" y="52061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64" name="Freeform 21"/>
          <p:cNvSpPr>
            <a:spLocks/>
          </p:cNvSpPr>
          <p:nvPr/>
        </p:nvSpPr>
        <p:spPr bwMode="gray">
          <a:xfrm>
            <a:off x="5995338" y="39494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5" name="Freeform 22"/>
          <p:cNvSpPr>
            <a:spLocks/>
          </p:cNvSpPr>
          <p:nvPr/>
        </p:nvSpPr>
        <p:spPr bwMode="auto">
          <a:xfrm>
            <a:off x="5995338" y="52012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6" name="WordArt 112"/>
          <p:cNvSpPr>
            <a:spLocks noChangeArrowheads="1" noChangeShapeType="1" noTextEdit="1"/>
          </p:cNvSpPr>
          <p:nvPr/>
        </p:nvSpPr>
        <p:spPr bwMode="gray">
          <a:xfrm rot="16200000">
            <a:off x="6340514" y="39260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67" name="WordArt 112"/>
          <p:cNvSpPr>
            <a:spLocks noChangeArrowheads="1" noChangeShapeType="1" noTextEdit="1"/>
          </p:cNvSpPr>
          <p:nvPr/>
        </p:nvSpPr>
        <p:spPr bwMode="gray">
          <a:xfrm>
            <a:off x="6113626" y="42773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68" name="Oval 67"/>
          <p:cNvSpPr/>
          <p:nvPr/>
        </p:nvSpPr>
        <p:spPr>
          <a:xfrm>
            <a:off x="8012257" y="4405612"/>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9" name="Oval 68"/>
          <p:cNvSpPr/>
          <p:nvPr/>
        </p:nvSpPr>
        <p:spPr>
          <a:xfrm>
            <a:off x="8021782" y="5779743"/>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70" name="TextBox 69"/>
          <p:cNvSpPr txBox="1"/>
          <p:nvPr/>
        </p:nvSpPr>
        <p:spPr>
          <a:xfrm rot="18954064">
            <a:off x="6641303" y="4776190"/>
            <a:ext cx="792866" cy="401973"/>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PROCESS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GUIDANCE</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71" name="TextBox 70"/>
          <p:cNvSpPr txBox="1"/>
          <p:nvPr/>
        </p:nvSpPr>
        <p:spPr>
          <a:xfrm rot="2516322">
            <a:off x="7113282" y="4724193"/>
            <a:ext cx="705092" cy="307698"/>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FDD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AREAS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72" name="TextBox 71"/>
          <p:cNvSpPr txBox="1"/>
          <p:nvPr/>
        </p:nvSpPr>
        <p:spPr>
          <a:xfrm rot="2691548">
            <a:off x="6509842" y="517821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ENABLERS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73" name="TextBox 72"/>
          <p:cNvSpPr txBox="1"/>
          <p:nvPr/>
        </p:nvSpPr>
        <p:spPr>
          <a:xfrm rot="18997325">
            <a:off x="6935644" y="509196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OFFSHORE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SUPPORT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OPPORTUNITIES</a:t>
            </a:r>
          </a:p>
        </p:txBody>
      </p:sp>
      <p:sp>
        <p:nvSpPr>
          <p:cNvPr id="74" name="Oval 73"/>
          <p:cNvSpPr/>
          <p:nvPr/>
        </p:nvSpPr>
        <p:spPr>
          <a:xfrm>
            <a:off x="6914952" y="4868599"/>
            <a:ext cx="572947" cy="572947"/>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75" name="TextBox 74"/>
          <p:cNvSpPr txBox="1"/>
          <p:nvPr/>
        </p:nvSpPr>
        <p:spPr bwMode="gray">
          <a:xfrm>
            <a:off x="6934365" y="4972343"/>
            <a:ext cx="532436"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FDD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Toolkit</a:t>
            </a:r>
            <a:endParaRPr kumimoji="0" lang="en-US" sz="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bwMode="white"/>
        <p:txBody>
          <a:bodyPr lIns="91440" tIns="45720" rIns="91440" bIns="45720"/>
          <a:lstStyle/>
          <a:p>
            <a:r>
              <a:rPr lang="en-GB" sz="1600" b="0" kern="0" dirty="0" smtClean="0">
                <a:solidFill>
                  <a:srgbClr val="8AA5CB"/>
                </a:solidFill>
                <a:latin typeface="Arial" pitchFamily="34" charset="0"/>
                <a:cs typeface="Arial" pitchFamily="34" charset="0"/>
              </a:rPr>
              <a:t>Engagement process: briefing guidance</a:t>
            </a:r>
            <a:br>
              <a:rPr lang="en-GB" sz="1600" b="0" kern="0" dirty="0" smtClean="0">
                <a:solidFill>
                  <a:srgbClr val="8AA5CB"/>
                </a:solidFill>
                <a:latin typeface="Arial" pitchFamily="34" charset="0"/>
                <a:cs typeface="Arial" pitchFamily="34"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8"/>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32" y="2043120"/>
            <a:ext cx="5711825" cy="1421928"/>
          </a:xfrm>
          <a:prstGeom prst="rect">
            <a:avLst/>
          </a:prstGeom>
          <a:noFill/>
          <a:ln w="9525">
            <a:noFill/>
            <a:miter lim="800000"/>
            <a:headEnd/>
            <a:tailEnd/>
          </a:ln>
        </p:spPr>
        <p:txBody>
          <a:bodyPr>
            <a:spAutoFit/>
          </a:bodyPr>
          <a:lstStyle/>
          <a:p>
            <a:pPr marL="269875" indent="-269875">
              <a:lnSpc>
                <a:spcPct val="120000"/>
              </a:lnSpc>
              <a:buClr>
                <a:schemeClr val="accent4"/>
              </a:buClr>
              <a:buSzPct val="125000"/>
              <a:buFont typeface="Arial" pitchFamily="34" charset="0"/>
              <a:buChar char="▪"/>
            </a:pPr>
            <a:r>
              <a:rPr lang="en-US" sz="1800" b="0" dirty="0" smtClean="0">
                <a:solidFill>
                  <a:schemeClr val="accent4"/>
                </a:solidFill>
              </a:rPr>
              <a:t>What is briefing?</a:t>
            </a:r>
          </a:p>
          <a:p>
            <a:pPr marL="269875" indent="-269875">
              <a:lnSpc>
                <a:spcPct val="120000"/>
              </a:lnSpc>
              <a:buClr>
                <a:schemeClr val="accent4"/>
              </a:buClr>
              <a:buSzPct val="125000"/>
              <a:buFont typeface="Arial" pitchFamily="34" charset="0"/>
              <a:buChar char="▪"/>
            </a:pPr>
            <a:r>
              <a:rPr lang="en-US" sz="1800" b="0" dirty="0" smtClean="0">
                <a:solidFill>
                  <a:schemeClr val="accent4"/>
                </a:solidFill>
              </a:rPr>
              <a:t>Why is briefing important?</a:t>
            </a:r>
          </a:p>
          <a:p>
            <a:pPr marL="269875" indent="-269875">
              <a:lnSpc>
                <a:spcPct val="120000"/>
              </a:lnSpc>
              <a:buClr>
                <a:schemeClr val="accent4"/>
              </a:buClr>
              <a:buSzPct val="125000"/>
              <a:buFont typeface="Arial" pitchFamily="34" charset="0"/>
              <a:buChar char="▪"/>
            </a:pPr>
            <a:r>
              <a:rPr lang="en-US" dirty="0" smtClean="0">
                <a:solidFill>
                  <a:schemeClr val="accent4"/>
                </a:solidFill>
              </a:rPr>
              <a:t>How to brief the team</a:t>
            </a:r>
          </a:p>
          <a:p>
            <a:pPr marL="269875" indent="-269875">
              <a:lnSpc>
                <a:spcPct val="120000"/>
              </a:lnSpc>
              <a:buClr>
                <a:schemeClr val="accent4"/>
              </a:buClr>
              <a:buSzPct val="125000"/>
              <a:buFont typeface="Arial" pitchFamily="34" charset="0"/>
              <a:buChar char="▪"/>
            </a:pPr>
            <a:r>
              <a:rPr lang="en-US" dirty="0" smtClean="0">
                <a:solidFill>
                  <a:schemeClr val="accent4"/>
                </a:solidFill>
              </a:rPr>
              <a:t>Briefing checklist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4294967295"/>
          </p:nvPr>
        </p:nvSpPr>
        <p:spPr>
          <a:xfrm>
            <a:off x="0" y="1152525"/>
            <a:ext cx="8208963" cy="5049838"/>
          </a:xfrm>
        </p:spPr>
        <p:txBody>
          <a:bodyPr/>
          <a:lstStyle/>
          <a:p>
            <a:pPr algn="ctr">
              <a:spcBef>
                <a:spcPct val="50000"/>
              </a:spcBef>
              <a:buClr>
                <a:schemeClr val="accent1"/>
              </a:buClr>
              <a:buSzPct val="75000"/>
              <a:tabLst>
                <a:tab pos="0" algn="l"/>
              </a:tabLst>
              <a:defRPr/>
            </a:pPr>
            <a:r>
              <a:rPr lang="en-GB" dirty="0" smtClean="0">
                <a:solidFill>
                  <a:srgbClr val="8E258D"/>
                </a:solidFill>
              </a:rPr>
              <a:t>“The sharing of information before a major event to announce and agree upon the major actions necessary to complete the mission”</a:t>
            </a:r>
          </a:p>
          <a:p>
            <a:pPr>
              <a:spcBef>
                <a:spcPct val="50000"/>
              </a:spcBef>
              <a:buClr>
                <a:schemeClr val="accent1"/>
              </a:buClr>
              <a:buSzPct val="75000"/>
              <a:tabLst>
                <a:tab pos="0" algn="l"/>
              </a:tabLst>
              <a:defRPr/>
            </a:pPr>
            <a:r>
              <a:rPr lang="en-GB" sz="1200" dirty="0" smtClean="0">
                <a:solidFill>
                  <a:srgbClr val="8E258D"/>
                </a:solidFill>
              </a:rPr>
              <a:t>	    The 10 key components of briefing for a TS FDD engagement are typically...</a:t>
            </a:r>
          </a:p>
        </p:txBody>
      </p:sp>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briefing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What is briefing? </a:t>
            </a:r>
            <a:endParaRPr lang="en-US" altLang="en-US" b="1" kern="0" dirty="0" smtClean="0">
              <a:solidFill>
                <a:schemeClr val="bg1"/>
              </a:solidFill>
            </a:endParaRPr>
          </a:p>
        </p:txBody>
      </p:sp>
      <p:sp>
        <p:nvSpPr>
          <p:cNvPr id="4" name="Rectangle 3"/>
          <p:cNvSpPr txBox="1">
            <a:spLocks noChangeArrowheads="1"/>
          </p:cNvSpPr>
          <p:nvPr/>
        </p:nvSpPr>
        <p:spPr bwMode="auto">
          <a:xfrm>
            <a:off x="262550" y="1757490"/>
            <a:ext cx="4119327" cy="398352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chemeClr val="accent4"/>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chemeClr val="accent4"/>
                </a:solidFill>
                <a:effectLst/>
                <a:uLnTx/>
                <a:uFillTx/>
                <a:latin typeface="+mn-lt"/>
                <a:ea typeface="+mn-ea"/>
                <a:cs typeface="+mn-cs"/>
              </a:rPr>
              <a:t>Client</a:t>
            </a:r>
          </a:p>
          <a:p>
            <a:pPr marL="442913" lvl="1" indent="-171450">
              <a:spcBef>
                <a:spcPts val="600"/>
              </a:spcBef>
              <a:spcAft>
                <a:spcPts val="0"/>
              </a:spcAft>
              <a:buClr>
                <a:schemeClr val="accent1"/>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ea typeface="+mn-ea"/>
                <a:cs typeface="+mn-cs"/>
              </a:rPr>
              <a:t>Who are</a:t>
            </a:r>
            <a:r>
              <a:rPr kumimoji="0" lang="en-GB" sz="1200" b="0" i="0" u="none" strike="noStrike" kern="0" cap="none" spc="0" normalizeH="0" noProof="0" dirty="0" smtClean="0">
                <a:ln>
                  <a:noFill/>
                </a:ln>
                <a:solidFill>
                  <a:schemeClr val="accent1"/>
                </a:solidFill>
                <a:effectLst/>
                <a:uLnTx/>
                <a:uFillTx/>
                <a:latin typeface="+mn-lt"/>
                <a:ea typeface="+mn-ea"/>
                <a:cs typeface="+mn-cs"/>
              </a:rPr>
              <a:t> the key stakeholders at the client?  </a:t>
            </a:r>
            <a:r>
              <a:rPr lang="en-GB" sz="1200" kern="0" dirty="0" smtClean="0">
                <a:solidFill>
                  <a:schemeClr val="accent1"/>
                </a:solidFill>
                <a:latin typeface="+mn-lt"/>
                <a:cs typeface="+mn-cs"/>
              </a:rPr>
              <a:t>How do they like to work and what do they want from us?</a:t>
            </a:r>
            <a:endParaRPr kumimoji="0" lang="en-GB" sz="1200" b="0" i="0" u="none" strike="noStrike" kern="0" cap="none" spc="0" normalizeH="0" baseline="0" noProof="0" dirty="0" smtClean="0">
              <a:ln>
                <a:noFill/>
              </a:ln>
              <a:solidFill>
                <a:schemeClr val="accent1"/>
              </a:solidFill>
              <a:effectLst/>
              <a:uLnTx/>
              <a:uFillTx/>
              <a:latin typeface="+mn-lt"/>
              <a:ea typeface="+mn-ea"/>
              <a:cs typeface="+mn-cs"/>
            </a:endParaRPr>
          </a:p>
          <a:p>
            <a:pPr marL="231775" indent="-231775">
              <a:spcBef>
                <a:spcPts val="600"/>
              </a:spcBef>
              <a:spcAft>
                <a:spcPts val="0"/>
              </a:spcAft>
              <a:buClr>
                <a:schemeClr val="accent4"/>
              </a:buClr>
              <a:buSzPct val="75000"/>
              <a:buFont typeface="+mj-lt"/>
              <a:buAutoNum type="arabicPeriod"/>
              <a:tabLst>
                <a:tab pos="231775" algn="l"/>
              </a:tabLst>
              <a:defRPr/>
            </a:pPr>
            <a:r>
              <a:rPr lang="en-GB" sz="1200" b="1" kern="0" dirty="0" smtClean="0">
                <a:solidFill>
                  <a:schemeClr val="accent4"/>
                </a:solidFill>
                <a:latin typeface="+mn-lt"/>
                <a:cs typeface="+mn-cs"/>
              </a:rPr>
              <a:t>Deal</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is the deal?  What is the client’s deal strategy and how will it create value?  What are the risks?</a:t>
            </a:r>
          </a:p>
          <a:p>
            <a:pPr marL="231775" indent="-231775">
              <a:spcBef>
                <a:spcPts val="600"/>
              </a:spcBef>
              <a:spcAft>
                <a:spcPts val="0"/>
              </a:spcAft>
              <a:buClr>
                <a:schemeClr val="accent4"/>
              </a:buClr>
              <a:buSzPct val="75000"/>
              <a:buFont typeface="+mj-lt"/>
              <a:buAutoNum type="arabicPeriod"/>
              <a:tabLst>
                <a:tab pos="231775" algn="l"/>
              </a:tabLst>
              <a:defRPr/>
            </a:pPr>
            <a:r>
              <a:rPr lang="en-GB" sz="1200" b="1" kern="0" dirty="0" smtClean="0">
                <a:solidFill>
                  <a:schemeClr val="accent4"/>
                </a:solidFill>
                <a:latin typeface="+mn-lt"/>
                <a:cs typeface="+mn-cs"/>
              </a:rPr>
              <a:t>Target business</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Who is the target?  What are the key value drivers of the business?</a:t>
            </a:r>
          </a:p>
          <a:p>
            <a:pPr marL="231775" marR="0" lvl="0" indent="-231775" defTabSz="914400" eaLnBrk="1" latinLnBrk="0" hangingPunct="1">
              <a:lnSpc>
                <a:spcPct val="100000"/>
              </a:lnSpc>
              <a:spcBef>
                <a:spcPts val="600"/>
              </a:spcBef>
              <a:spcAft>
                <a:spcPts val="0"/>
              </a:spcAft>
              <a:buClr>
                <a:schemeClr val="accent4"/>
              </a:buClr>
              <a:buSzPct val="75000"/>
              <a:buFont typeface="+mj-lt"/>
              <a:buAutoNum type="arabicPeriod"/>
              <a:tabLst>
                <a:tab pos="231775" algn="l"/>
              </a:tabLst>
              <a:defRPr/>
            </a:pPr>
            <a:r>
              <a:rPr lang="en-GB" sz="1200" b="1" kern="0" dirty="0" smtClean="0">
                <a:solidFill>
                  <a:schemeClr val="accent4"/>
                </a:solidFill>
                <a:latin typeface="+mn-lt"/>
                <a:cs typeface="+mn-cs"/>
              </a:rPr>
              <a:t>Key issues and scope</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are the key due diligence issues?  What is our scope of work and how will this help?</a:t>
            </a:r>
          </a:p>
          <a:p>
            <a:pPr marL="231775" marR="0" lvl="0" indent="-231775" defTabSz="914400" eaLnBrk="1" latinLnBrk="0" hangingPunct="1">
              <a:lnSpc>
                <a:spcPct val="100000"/>
              </a:lnSpc>
              <a:spcBef>
                <a:spcPts val="600"/>
              </a:spcBef>
              <a:spcAft>
                <a:spcPts val="0"/>
              </a:spcAft>
              <a:buClr>
                <a:schemeClr val="accent4"/>
              </a:buClr>
              <a:buSzPct val="75000"/>
              <a:buFont typeface="+mj-lt"/>
              <a:buAutoNum type="arabicPeriod"/>
              <a:tabLst>
                <a:tab pos="231775" algn="l"/>
              </a:tabLst>
              <a:defRPr/>
            </a:pPr>
            <a:r>
              <a:rPr lang="en-GB" sz="1200" b="1" kern="0" dirty="0" smtClean="0">
                <a:solidFill>
                  <a:schemeClr val="accent4"/>
                </a:solidFill>
                <a:latin typeface="+mn-lt"/>
                <a:cs typeface="+mn-cs"/>
              </a:rPr>
              <a:t>Outputs</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How will we communicate key findings to the client?  </a:t>
            </a:r>
          </a:p>
          <a:p>
            <a:pPr marL="231775" indent="-231775">
              <a:spcBef>
                <a:spcPts val="600"/>
              </a:spcBef>
              <a:spcAft>
                <a:spcPts val="0"/>
              </a:spcAft>
              <a:buClr>
                <a:schemeClr val="accent4"/>
              </a:buClr>
              <a:buSzPct val="75000"/>
              <a:buFont typeface="+mj-lt"/>
              <a:buAutoNum type="arabicPeriod"/>
              <a:tabLst>
                <a:tab pos="231775" algn="l"/>
              </a:tabLst>
              <a:defRPr/>
            </a:pPr>
            <a:r>
              <a:rPr lang="en-GB" sz="1200" b="1" kern="0" dirty="0" smtClean="0">
                <a:solidFill>
                  <a:schemeClr val="accent4"/>
                </a:solidFill>
                <a:latin typeface="+mn-lt"/>
                <a:cs typeface="+mn-cs"/>
              </a:rPr>
              <a:t>Timeline and budget</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When are the phases of the work and what key deadlines do we have?  What is our budgeted costs and hours?  </a:t>
            </a:r>
          </a:p>
        </p:txBody>
      </p:sp>
      <p:sp>
        <p:nvSpPr>
          <p:cNvPr id="6" name="Rectangle 3"/>
          <p:cNvSpPr txBox="1">
            <a:spLocks noChangeArrowheads="1"/>
          </p:cNvSpPr>
          <p:nvPr/>
        </p:nvSpPr>
        <p:spPr bwMode="auto">
          <a:xfrm>
            <a:off x="4647308" y="1784724"/>
            <a:ext cx="4034966" cy="39019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latinLnBrk="0" hangingPunct="1">
              <a:lnSpc>
                <a:spcPct val="100000"/>
              </a:lnSpc>
              <a:spcBef>
                <a:spcPts val="600"/>
              </a:spcBef>
              <a:spcAft>
                <a:spcPts val="0"/>
              </a:spcAft>
              <a:buClr>
                <a:schemeClr val="accent4"/>
              </a:buClr>
              <a:buSzPct val="75000"/>
              <a:buFont typeface="+mj-lt"/>
              <a:buAutoNum type="arabicPeriod" startAt="7"/>
              <a:tabLst>
                <a:tab pos="231775" algn="l"/>
              </a:tabLst>
              <a:defRPr/>
            </a:pPr>
            <a:r>
              <a:rPr lang="en-GB" sz="1200" b="1" kern="0" dirty="0" smtClean="0">
                <a:solidFill>
                  <a:schemeClr val="accent4"/>
                </a:solidFill>
                <a:latin typeface="+mn-lt"/>
                <a:cs typeface="+mn-cs"/>
              </a:rPr>
              <a:t>Team</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is the KPMG team structure?  What is the role of the team members?</a:t>
            </a:r>
          </a:p>
          <a:p>
            <a:pPr marL="231775" indent="-231775">
              <a:spcBef>
                <a:spcPts val="600"/>
              </a:spcBef>
              <a:spcAft>
                <a:spcPts val="0"/>
              </a:spcAft>
              <a:buClr>
                <a:schemeClr val="accent4"/>
              </a:buClr>
              <a:buSzPct val="75000"/>
              <a:buFont typeface="+mj-lt"/>
              <a:buAutoNum type="arabicPeriod" startAt="7"/>
              <a:tabLst>
                <a:tab pos="231775" algn="l"/>
              </a:tabLst>
              <a:defRPr/>
            </a:pPr>
            <a:r>
              <a:rPr lang="en-GB" sz="1200" b="1" kern="0" dirty="0" smtClean="0">
                <a:solidFill>
                  <a:schemeClr val="accent4"/>
                </a:solidFill>
                <a:latin typeface="+mn-lt"/>
                <a:cs typeface="+mn-cs"/>
              </a:rPr>
              <a:t>People</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personal objectives do people have and what are their preferred working styles?   How will coaching and learning opportunities be facilitated?</a:t>
            </a:r>
          </a:p>
          <a:p>
            <a:pPr marL="231775" marR="0" lvl="0" indent="-231775" defTabSz="914400" eaLnBrk="1" latinLnBrk="0" hangingPunct="1">
              <a:lnSpc>
                <a:spcPct val="100000"/>
              </a:lnSpc>
              <a:spcBef>
                <a:spcPts val="600"/>
              </a:spcBef>
              <a:spcAft>
                <a:spcPts val="0"/>
              </a:spcAft>
              <a:buClr>
                <a:schemeClr val="accent4"/>
              </a:buClr>
              <a:buSzPct val="75000"/>
              <a:buFont typeface="+mj-lt"/>
              <a:buAutoNum type="arabicPeriod" startAt="7"/>
              <a:tabLst>
                <a:tab pos="231775" algn="l"/>
              </a:tabLst>
              <a:defRPr/>
            </a:pPr>
            <a:r>
              <a:rPr lang="en-GB" sz="1200" b="1" kern="0" dirty="0" smtClean="0">
                <a:solidFill>
                  <a:schemeClr val="accent4"/>
                </a:solidFill>
                <a:latin typeface="+mn-lt"/>
                <a:cs typeface="+mn-cs"/>
              </a:rPr>
              <a:t>Relationships</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How will we build relationships with key members of client and target?</a:t>
            </a:r>
          </a:p>
          <a:p>
            <a:pPr marL="231775" indent="-231775">
              <a:spcBef>
                <a:spcPts val="600"/>
              </a:spcBef>
              <a:spcAft>
                <a:spcPts val="0"/>
              </a:spcAft>
              <a:buClr>
                <a:schemeClr val="accent4"/>
              </a:buClr>
              <a:buSzPct val="75000"/>
              <a:buFont typeface="+mj-lt"/>
              <a:buAutoNum type="arabicPeriod" startAt="7"/>
              <a:tabLst>
                <a:tab pos="231775" algn="l"/>
              </a:tabLst>
              <a:defRPr/>
            </a:pPr>
            <a:r>
              <a:rPr lang="en-GB" sz="1200" b="1" kern="0" dirty="0" smtClean="0">
                <a:solidFill>
                  <a:schemeClr val="accent4"/>
                </a:solidFill>
                <a:latin typeface="+mn-lt"/>
                <a:cs typeface="+mn-cs"/>
              </a:rPr>
              <a:t>Communications and other practicalities</a:t>
            </a:r>
          </a:p>
          <a:p>
            <a:pPr marL="442913" lvl="1" indent="-171450">
              <a:spcBef>
                <a:spcPts val="600"/>
              </a:spcBef>
              <a:spcAft>
                <a:spcPts val="0"/>
              </a:spcAft>
              <a:buClr>
                <a:schemeClr val="accent1"/>
              </a:buClr>
              <a:buSzPct val="100000"/>
              <a:buFont typeface="Arial" pitchFamily="34" charset="0"/>
              <a:buChar char="–"/>
              <a:tabLst>
                <a:tab pos="231775" algn="l"/>
              </a:tabLst>
              <a:defRPr/>
            </a:pPr>
            <a:r>
              <a:rPr lang="en-GB" sz="1200" kern="0" dirty="0" smtClean="0">
                <a:solidFill>
                  <a:schemeClr val="accent1"/>
                </a:solidFill>
                <a:latin typeface="+mn-lt"/>
                <a:cs typeface="+mn-cs"/>
              </a:rPr>
              <a:t>What internal KPMG communications will we have, and how will we communicate to our client?</a:t>
            </a:r>
          </a:p>
        </p:txBody>
      </p:sp>
      <p:sp>
        <p:nvSpPr>
          <p:cNvPr id="7" name="Rectangle 6"/>
          <p:cNvSpPr/>
          <p:nvPr/>
        </p:nvSpPr>
        <p:spPr>
          <a:xfrm>
            <a:off x="4689445" y="4848836"/>
            <a:ext cx="4152551" cy="1417740"/>
          </a:xfrm>
          <a:prstGeom prst="rect">
            <a:avLst/>
          </a:prstGeom>
          <a:solidFill>
            <a:srgbClr val="E3C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rgbClr val="00338D"/>
                </a:solidFill>
              </a:rPr>
              <a:t>Note that this guidance is focused on the briefing of the KPMG team, and not the briefing from our client.  It would typically take place after Interaction Zero with the client has taken place, in order that the client strategy and deal rationale are thoroughly understood prior to briefing the KPMG team.  Please refer separately to Next Generation tools for guidance on Interaction Zero.</a:t>
            </a:r>
            <a:endParaRPr lang="en-GB" sz="1200" dirty="0">
              <a:solidFill>
                <a:srgbClr val="00338D"/>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briefing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Why is briefing important? </a:t>
            </a:r>
            <a:endParaRPr lang="en-US" altLang="en-US" b="1" kern="0" dirty="0" smtClean="0">
              <a:solidFill>
                <a:schemeClr val="bg1"/>
              </a:solidFill>
            </a:endParaRPr>
          </a:p>
        </p:txBody>
      </p:sp>
      <p:sp>
        <p:nvSpPr>
          <p:cNvPr id="62" name="Oval 61"/>
          <p:cNvSpPr/>
          <p:nvPr/>
        </p:nvSpPr>
        <p:spPr>
          <a:xfrm>
            <a:off x="206580" y="2969538"/>
            <a:ext cx="1636071" cy="1511929"/>
          </a:xfrm>
          <a:prstGeom prst="ellipse">
            <a:avLst/>
          </a:prstGeom>
          <a:solidFill>
            <a:srgbClr val="8E258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FFFFFF"/>
                </a:solidFill>
                <a:effectLst/>
                <a:uLnTx/>
                <a:uFillTx/>
                <a:latin typeface="Arial"/>
                <a:ea typeface="+mn-ea"/>
                <a:cs typeface="Arial"/>
              </a:rPr>
              <a:t>Lack of briefing</a:t>
            </a:r>
            <a:endParaRPr kumimoji="0" lang="en-GB" sz="1800" b="1" i="0" u="none" strike="noStrike" kern="0" cap="none" spc="0" normalizeH="0" baseline="0" noProof="0" dirty="0">
              <a:ln>
                <a:noFill/>
              </a:ln>
              <a:solidFill>
                <a:srgbClr val="FFFFFF"/>
              </a:solidFill>
              <a:effectLst/>
              <a:uLnTx/>
              <a:uFillTx/>
              <a:latin typeface="Arial"/>
              <a:ea typeface="+mn-ea"/>
              <a:cs typeface="Arial"/>
            </a:endParaRPr>
          </a:p>
        </p:txBody>
      </p:sp>
      <p:sp>
        <p:nvSpPr>
          <p:cNvPr id="63" name="Rectangle 3"/>
          <p:cNvSpPr txBox="1">
            <a:spLocks noChangeArrowheads="1"/>
          </p:cNvSpPr>
          <p:nvPr/>
        </p:nvSpPr>
        <p:spPr bwMode="auto">
          <a:xfrm>
            <a:off x="2498344" y="1187107"/>
            <a:ext cx="2545532" cy="39986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800" b="1" i="0" u="none" strike="noStrike" kern="0" cap="none" spc="0" normalizeH="0" baseline="0" noProof="0" dirty="0" smtClean="0">
                <a:ln>
                  <a:noFill/>
                </a:ln>
                <a:solidFill>
                  <a:srgbClr val="8E258D"/>
                </a:solidFill>
                <a:effectLst/>
                <a:uLnTx/>
                <a:uFillTx/>
                <a:latin typeface="Arial"/>
                <a:cs typeface="Arial"/>
              </a:rPr>
              <a:t>Result</a:t>
            </a:r>
            <a:endParaRPr kumimoji="0" lang="en-GB" sz="1800" b="0" i="0" u="none" strike="noStrike" kern="0" cap="none" spc="0" normalizeH="0" baseline="0" noProof="0" dirty="0" smtClean="0">
              <a:ln>
                <a:noFill/>
              </a:ln>
              <a:solidFill>
                <a:srgbClr val="00338D"/>
              </a:solidFill>
              <a:effectLst/>
              <a:uLnTx/>
              <a:uFillTx/>
              <a:latin typeface="Arial"/>
              <a:ea typeface="+mn-ea"/>
              <a:cs typeface="Arial"/>
            </a:endParaRPr>
          </a:p>
        </p:txBody>
      </p:sp>
      <p:sp>
        <p:nvSpPr>
          <p:cNvPr id="64" name="Rectangle 63"/>
          <p:cNvSpPr/>
          <p:nvPr/>
        </p:nvSpPr>
        <p:spPr>
          <a:xfrm>
            <a:off x="2293279" y="2097613"/>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The team does not understand the scope and focus of our work</a:t>
            </a:r>
          </a:p>
        </p:txBody>
      </p:sp>
      <p:sp>
        <p:nvSpPr>
          <p:cNvPr id="65" name="Rectangle 64"/>
          <p:cNvSpPr/>
          <p:nvPr/>
        </p:nvSpPr>
        <p:spPr>
          <a:xfrm>
            <a:off x="2272155" y="2646887"/>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Budget and timeline not communicated</a:t>
            </a:r>
          </a:p>
        </p:txBody>
      </p:sp>
      <p:sp>
        <p:nvSpPr>
          <p:cNvPr id="66" name="Rectangle 65"/>
          <p:cNvSpPr/>
          <p:nvPr/>
        </p:nvSpPr>
        <p:spPr>
          <a:xfrm>
            <a:off x="2279699" y="3188588"/>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“Lack of” or “mis-” communication from the outset</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
        <p:nvSpPr>
          <p:cNvPr id="67" name="Rectangle 66"/>
          <p:cNvSpPr/>
          <p:nvPr/>
        </p:nvSpPr>
        <p:spPr>
          <a:xfrm>
            <a:off x="2269137" y="3739342"/>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The team does not understand their roles and how they will work together</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
        <p:nvSpPr>
          <p:cNvPr id="68" name="Rectangle 67"/>
          <p:cNvSpPr/>
          <p:nvPr/>
        </p:nvSpPr>
        <p:spPr>
          <a:xfrm>
            <a:off x="2258575" y="4825088"/>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Form of reporting and outputs not communicated</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
        <p:nvSpPr>
          <p:cNvPr id="69" name="Rectangle 68"/>
          <p:cNvSpPr/>
          <p:nvPr/>
        </p:nvSpPr>
        <p:spPr>
          <a:xfrm>
            <a:off x="2257065" y="5339629"/>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Approach to developing client relationship not discussed and agreed</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
        <p:nvSpPr>
          <p:cNvPr id="70" name="Rectangle 69"/>
          <p:cNvSpPr/>
          <p:nvPr/>
        </p:nvSpPr>
        <p:spPr>
          <a:xfrm>
            <a:off x="2255556" y="5872278"/>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Team members not aware of risk management aspects to work</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
        <p:nvSpPr>
          <p:cNvPr id="71" name="Rectangle 70"/>
          <p:cNvSpPr/>
          <p:nvPr/>
        </p:nvSpPr>
        <p:spPr>
          <a:xfrm>
            <a:off x="2300824" y="1561953"/>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The team doesn’t understand the business, the deal or the issues</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
        <p:nvSpPr>
          <p:cNvPr id="72" name="Rectangle 3"/>
          <p:cNvSpPr txBox="1">
            <a:spLocks noChangeArrowheads="1"/>
          </p:cNvSpPr>
          <p:nvPr/>
        </p:nvSpPr>
        <p:spPr bwMode="auto">
          <a:xfrm>
            <a:off x="6126873" y="1204246"/>
            <a:ext cx="2545532" cy="39986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800" b="1" i="0" u="none" strike="noStrike" kern="0" cap="none" spc="0" normalizeH="0" baseline="0" noProof="0" dirty="0" smtClean="0">
                <a:ln>
                  <a:noFill/>
                </a:ln>
                <a:solidFill>
                  <a:srgbClr val="8E258D"/>
                </a:solidFill>
                <a:effectLst/>
                <a:uLnTx/>
                <a:uFillTx/>
                <a:latin typeface="Arial"/>
                <a:cs typeface="Arial"/>
              </a:rPr>
              <a:t>Consequences</a:t>
            </a:r>
            <a:endParaRPr kumimoji="0" lang="en-GB" sz="1800" b="0" i="0" u="none" strike="noStrike" kern="0" cap="none" spc="0" normalizeH="0" baseline="0" noProof="0" dirty="0" smtClean="0">
              <a:ln>
                <a:noFill/>
              </a:ln>
              <a:solidFill>
                <a:srgbClr val="00338D"/>
              </a:solidFill>
              <a:effectLst/>
              <a:uLnTx/>
              <a:uFillTx/>
              <a:latin typeface="Arial"/>
              <a:ea typeface="+mn-ea"/>
              <a:cs typeface="Arial"/>
            </a:endParaRPr>
          </a:p>
        </p:txBody>
      </p:sp>
      <p:sp>
        <p:nvSpPr>
          <p:cNvPr id="73" name="Rectangle 72"/>
          <p:cNvSpPr/>
          <p:nvPr/>
        </p:nvSpPr>
        <p:spPr>
          <a:xfrm>
            <a:off x="5778583" y="1555395"/>
            <a:ext cx="3127980" cy="752925"/>
          </a:xfrm>
          <a:prstGeom prst="rect">
            <a:avLst/>
          </a:prstGeom>
          <a:solidFill>
            <a:srgbClr val="80BEC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Client’s expectations not met, reducing recoverability and impacting future relationships and opportunities</a:t>
            </a:r>
          </a:p>
        </p:txBody>
      </p:sp>
      <p:sp>
        <p:nvSpPr>
          <p:cNvPr id="74" name="Rectangle 73"/>
          <p:cNvSpPr/>
          <p:nvPr/>
        </p:nvSpPr>
        <p:spPr>
          <a:xfrm>
            <a:off x="5777072" y="3541007"/>
            <a:ext cx="3127980" cy="752925"/>
          </a:xfrm>
          <a:prstGeom prst="rect">
            <a:avLst/>
          </a:prstGeom>
          <a:solidFill>
            <a:srgbClr val="80BEC9"/>
          </a:solidFill>
          <a:ln w="25400" cap="flat" cmpd="sng" algn="ctr">
            <a:noFill/>
            <a:prstDash val="solid"/>
          </a:ln>
          <a:effectLst/>
        </p:spPr>
        <p:txBody>
          <a:bodyPr rtlCol="0" anchor="ctr"/>
          <a:lstStyle/>
          <a:p>
            <a:pPr marL="231775" marR="0" lvl="0" indent="-231775" algn="ctr" defTabSz="914400" eaLnBrk="1" fontAlgn="auto" latinLnBrk="0" hangingPunct="1">
              <a:lnSpc>
                <a:spcPct val="100000"/>
              </a:lnSpc>
              <a:spcBef>
                <a:spcPts val="0"/>
              </a:spcBef>
              <a:spcAft>
                <a:spcPts val="0"/>
              </a:spcAft>
              <a:buClr>
                <a:srgbClr val="00338D"/>
              </a:buClr>
              <a:buSzPct val="75000"/>
              <a:buFontTx/>
              <a:buNone/>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KPMG’s wider reputation in market place impacted?</a:t>
            </a:r>
          </a:p>
        </p:txBody>
      </p:sp>
      <p:sp>
        <p:nvSpPr>
          <p:cNvPr id="75" name="Rectangle 74"/>
          <p:cNvSpPr/>
          <p:nvPr/>
        </p:nvSpPr>
        <p:spPr>
          <a:xfrm>
            <a:off x="5783102" y="4513176"/>
            <a:ext cx="3127980" cy="752925"/>
          </a:xfrm>
          <a:prstGeom prst="rect">
            <a:avLst/>
          </a:prstGeom>
          <a:solidFill>
            <a:srgbClr val="80BEC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KPMG team unhappy and frustrated</a:t>
            </a:r>
            <a:endParaRPr kumimoji="0" lang="en-GB" sz="1200" b="0" i="0" u="none" strike="noStrike" kern="0" cap="none" spc="0" normalizeH="0" baseline="0" noProof="0" dirty="0">
              <a:ln>
                <a:noFill/>
              </a:ln>
              <a:solidFill>
                <a:srgbClr val="00338D"/>
              </a:solidFill>
              <a:effectLst/>
              <a:uLnTx/>
              <a:uFillTx/>
              <a:latin typeface="Arial"/>
              <a:ea typeface="+mn-ea"/>
              <a:cs typeface="Arial"/>
            </a:endParaRPr>
          </a:p>
        </p:txBody>
      </p:sp>
      <p:sp>
        <p:nvSpPr>
          <p:cNvPr id="76" name="Rectangle 75"/>
          <p:cNvSpPr/>
          <p:nvPr/>
        </p:nvSpPr>
        <p:spPr>
          <a:xfrm>
            <a:off x="5790652" y="5514499"/>
            <a:ext cx="3127980" cy="752925"/>
          </a:xfrm>
          <a:prstGeom prst="rect">
            <a:avLst/>
          </a:prstGeom>
          <a:solidFill>
            <a:srgbClr val="80BEC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KPMG’s risks increased</a:t>
            </a:r>
            <a:endParaRPr kumimoji="0" lang="en-GB" sz="1200" b="0" i="0" u="none" strike="noStrike" kern="0" cap="none" spc="0" normalizeH="0" baseline="0" noProof="0" dirty="0">
              <a:ln>
                <a:noFill/>
              </a:ln>
              <a:solidFill>
                <a:srgbClr val="00338D"/>
              </a:solidFill>
              <a:effectLst/>
              <a:uLnTx/>
              <a:uFillTx/>
              <a:latin typeface="Arial"/>
              <a:ea typeface="+mn-ea"/>
              <a:cs typeface="Arial"/>
            </a:endParaRPr>
          </a:p>
        </p:txBody>
      </p:sp>
      <p:sp>
        <p:nvSpPr>
          <p:cNvPr id="77" name="Rectangle 76"/>
          <p:cNvSpPr/>
          <p:nvPr/>
        </p:nvSpPr>
        <p:spPr>
          <a:xfrm>
            <a:off x="5777077" y="2561030"/>
            <a:ext cx="3127980" cy="752925"/>
          </a:xfrm>
          <a:prstGeom prst="rect">
            <a:avLst/>
          </a:prstGeom>
          <a:solidFill>
            <a:srgbClr val="80BEC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KPMG profitability reduced</a:t>
            </a:r>
            <a:endParaRPr kumimoji="0" lang="en-GB" sz="1200" b="0" i="0" u="none" strike="noStrike" kern="0" cap="none" spc="0" normalizeH="0" baseline="0" noProof="0" dirty="0">
              <a:ln>
                <a:noFill/>
              </a:ln>
              <a:solidFill>
                <a:srgbClr val="00338D"/>
              </a:solidFill>
              <a:effectLst/>
              <a:uLnTx/>
              <a:uFillTx/>
              <a:latin typeface="Arial"/>
              <a:ea typeface="+mn-ea"/>
              <a:cs typeface="Arial"/>
            </a:endParaRPr>
          </a:p>
        </p:txBody>
      </p:sp>
      <p:sp>
        <p:nvSpPr>
          <p:cNvPr id="78" name="Right Arrow 77"/>
          <p:cNvSpPr/>
          <p:nvPr/>
        </p:nvSpPr>
        <p:spPr>
          <a:xfrm rot="1206337">
            <a:off x="1926739" y="4514671"/>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79" name="Right Arrow 78"/>
          <p:cNvSpPr/>
          <p:nvPr/>
        </p:nvSpPr>
        <p:spPr>
          <a:xfrm>
            <a:off x="1979552" y="3601770"/>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0" name="Right Arrow 79"/>
          <p:cNvSpPr/>
          <p:nvPr/>
        </p:nvSpPr>
        <p:spPr>
          <a:xfrm rot="20934619">
            <a:off x="1968989" y="2729884"/>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1" name="Right Arrow 80"/>
          <p:cNvSpPr/>
          <p:nvPr/>
        </p:nvSpPr>
        <p:spPr>
          <a:xfrm rot="20946185">
            <a:off x="5414942" y="2002594"/>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2" name="Right Arrow 81"/>
          <p:cNvSpPr/>
          <p:nvPr/>
        </p:nvSpPr>
        <p:spPr>
          <a:xfrm rot="21236492">
            <a:off x="5440593" y="2934693"/>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3" name="Right Arrow 82"/>
          <p:cNvSpPr/>
          <p:nvPr/>
        </p:nvSpPr>
        <p:spPr>
          <a:xfrm>
            <a:off x="5419468" y="3920150"/>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4" name="Right Arrow 83"/>
          <p:cNvSpPr/>
          <p:nvPr/>
        </p:nvSpPr>
        <p:spPr>
          <a:xfrm rot="334075">
            <a:off x="5445121" y="4788873"/>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5" name="Right Arrow 84"/>
          <p:cNvSpPr/>
          <p:nvPr/>
        </p:nvSpPr>
        <p:spPr>
          <a:xfrm rot="1422234">
            <a:off x="5425504" y="5666650"/>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6" name="Right Arrow 85"/>
          <p:cNvSpPr/>
          <p:nvPr/>
        </p:nvSpPr>
        <p:spPr>
          <a:xfrm rot="19729850">
            <a:off x="1849785" y="1999701"/>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7" name="Right Arrow 86"/>
          <p:cNvSpPr/>
          <p:nvPr/>
        </p:nvSpPr>
        <p:spPr>
          <a:xfrm rot="2549544">
            <a:off x="1839222" y="5383264"/>
            <a:ext cx="226336" cy="271604"/>
          </a:xfrm>
          <a:prstGeom prst="rightArrow">
            <a:avLst/>
          </a:prstGeom>
          <a:solidFill>
            <a:srgbClr val="EBB7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88" name="Rectangle 87"/>
          <p:cNvSpPr/>
          <p:nvPr/>
        </p:nvSpPr>
        <p:spPr>
          <a:xfrm>
            <a:off x="2255277" y="4278580"/>
            <a:ext cx="2973785" cy="410424"/>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E5F2F4"/>
                </a:solidFill>
                <a:effectLst/>
                <a:uLnTx/>
                <a:uFillTx/>
                <a:latin typeface="Arial"/>
                <a:ea typeface="+mn-ea"/>
                <a:cs typeface="Arial"/>
              </a:rPr>
              <a:t>Objectives of individual team members not shared</a:t>
            </a:r>
            <a:endParaRPr kumimoji="0" lang="en-GB" sz="1200" b="0" i="0" u="none" strike="noStrike" kern="0" cap="none" spc="0" normalizeH="0" baseline="0" noProof="0" dirty="0">
              <a:ln>
                <a:noFill/>
              </a:ln>
              <a:solidFill>
                <a:srgbClr val="E5F2F4"/>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briefing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How to brief the team</a:t>
            </a:r>
            <a:endParaRPr lang="en-US" altLang="en-US" b="1" kern="0" dirty="0" smtClean="0">
              <a:solidFill>
                <a:schemeClr val="bg1"/>
              </a:solidFill>
            </a:endParaRPr>
          </a:p>
        </p:txBody>
      </p:sp>
      <p:sp>
        <p:nvSpPr>
          <p:cNvPr id="12" name="Pentagon 11"/>
          <p:cNvSpPr/>
          <p:nvPr/>
        </p:nvSpPr>
        <p:spPr>
          <a:xfrm>
            <a:off x="4230096" y="1338396"/>
            <a:ext cx="3809362" cy="887256"/>
          </a:xfrm>
          <a:prstGeom prst="homePlate">
            <a:avLst>
              <a:gd name="adj" fmla="val 21717"/>
            </a:avLst>
          </a:prstGeom>
          <a:solidFill>
            <a:srgbClr val="AA5C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and facilitate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a briefing meeting</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13" name="Pentagon 12"/>
          <p:cNvSpPr/>
          <p:nvPr/>
        </p:nvSpPr>
        <p:spPr>
          <a:xfrm>
            <a:off x="869133" y="1339897"/>
            <a:ext cx="3831126" cy="887256"/>
          </a:xfrm>
          <a:prstGeom prst="homePlate">
            <a:avLst>
              <a:gd name="adj" fmla="val 21717"/>
            </a:avLst>
          </a:prstGeom>
          <a:solidFill>
            <a:srgbClr val="409DAD"/>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Circulate key documents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 and information</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14" name="Rectangle 13"/>
          <p:cNvSpPr/>
          <p:nvPr/>
        </p:nvSpPr>
        <p:spPr>
          <a:xfrm>
            <a:off x="896294" y="2344862"/>
            <a:ext cx="3594226" cy="3883921"/>
          </a:xfrm>
          <a:prstGeom prst="rect">
            <a:avLst/>
          </a:prstGeom>
          <a:solidFill>
            <a:srgbClr val="007C92">
              <a:lumMod val="20000"/>
              <a:lumOff val="80000"/>
            </a:srgbClr>
          </a:solidFill>
          <a:ln w="25400" cap="flat" cmpd="sng" algn="ctr">
            <a:noFill/>
            <a:prstDash val="solid"/>
          </a:ln>
          <a:effectLst/>
        </p:spPr>
        <p:txBody>
          <a:bodyPr rtlCol="0" anchor="t" anchorCtr="0"/>
          <a:lstStyle/>
          <a:p>
            <a:pPr marL="0" marR="0" lvl="0" indent="0" defTabSz="914400" eaLnBrk="1" fontAlgn="auto" latinLnBrk="0" hangingPunct="1">
              <a:lnSpc>
                <a:spcPct val="100000"/>
              </a:lnSpc>
              <a:spcBef>
                <a:spcPts val="600"/>
              </a:spcBef>
              <a:spcAft>
                <a:spcPts val="0"/>
              </a:spcAft>
              <a:buClrTx/>
              <a:buSzTx/>
              <a:buFontTx/>
              <a:buNone/>
              <a:tabLst/>
              <a:defRPr/>
            </a:pPr>
            <a:r>
              <a:rPr kumimoji="0" lang="en-GB" sz="1200" b="1" i="0" u="none" strike="noStrike" kern="0" cap="none" spc="0" normalizeH="0" baseline="0" noProof="0" dirty="0" smtClean="0">
                <a:ln>
                  <a:noFill/>
                </a:ln>
                <a:solidFill>
                  <a:srgbClr val="00338D"/>
                </a:solidFill>
                <a:effectLst/>
                <a:uLnTx/>
                <a:uFillTx/>
                <a:latin typeface="Arial"/>
                <a:ea typeface="+mn-ea"/>
                <a:cs typeface="Arial"/>
              </a:rPr>
              <a:t>Circulate the following where/when available:</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Planning memorandum including details of risk management considerations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Interaction Zero</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BIF / scope of work</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Information memorandum</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Other background information on industry/target</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Proposal pack</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VDD</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Budget including hours by team member</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List of parties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Outlook requests for catch-up meetings / calls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Dataroom access details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Shared drive access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Engagement code</a:t>
            </a:r>
          </a:p>
        </p:txBody>
      </p:sp>
      <p:sp>
        <p:nvSpPr>
          <p:cNvPr id="15" name="Rectangle 14"/>
          <p:cNvSpPr/>
          <p:nvPr/>
        </p:nvSpPr>
        <p:spPr>
          <a:xfrm>
            <a:off x="4525080" y="2343361"/>
            <a:ext cx="3306168" cy="3894306"/>
          </a:xfrm>
          <a:prstGeom prst="rect">
            <a:avLst/>
          </a:prstGeom>
          <a:solidFill>
            <a:srgbClr val="8E258D">
              <a:lumMod val="20000"/>
              <a:lumOff val="80000"/>
            </a:srgbClr>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600"/>
              </a:spcBef>
              <a:spcAft>
                <a:spcPts val="0"/>
              </a:spcAft>
              <a:buClrTx/>
              <a:buSzTx/>
              <a:buFontTx/>
              <a:buNone/>
              <a:tabLst/>
              <a:defRPr/>
            </a:pPr>
            <a:r>
              <a:rPr kumimoji="0" lang="en-GB" sz="1200" b="1" i="0" u="none" strike="noStrike" kern="0" cap="none" spc="0" normalizeH="0" baseline="0" noProof="0" dirty="0" smtClean="0">
                <a:ln>
                  <a:noFill/>
                </a:ln>
                <a:solidFill>
                  <a:srgbClr val="00338D"/>
                </a:solidFill>
                <a:effectLst/>
                <a:uLnTx/>
                <a:uFillTx/>
                <a:latin typeface="Arial"/>
                <a:ea typeface="+mn-ea"/>
                <a:cs typeface="Arial"/>
              </a:rPr>
              <a:t>Use one of the following tools available in the FDD Toolkit (please find these under tools):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Empowered to Deliver – recommended facilitated briefing materials</a:t>
            </a:r>
          </a:p>
          <a:p>
            <a:pPr marL="180975" marR="0" lvl="0" indent="-180975" defTabSz="914400" eaLnBrk="1" fontAlgn="auto" latinLnBrk="0" hangingPunct="1">
              <a:lnSpc>
                <a:spcPct val="100000"/>
              </a:lnSpc>
              <a:spcBef>
                <a:spcPts val="600"/>
              </a:spcBef>
              <a:spcAft>
                <a:spcPts val="0"/>
              </a:spcAft>
              <a:buClr>
                <a:schemeClr val="accent4"/>
              </a:buClr>
              <a:buSzPct val="125000"/>
              <a:buFont typeface="Arial" pitchFamily="34" charset="0"/>
              <a:buChar char="▪"/>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Example briefing meeting agenda</a:t>
            </a:r>
            <a:endParaRPr kumimoji="0" lang="en-GB" sz="1200" b="1" i="0" u="none" strike="noStrike" kern="0" cap="none" spc="0" normalizeH="0" baseline="0" noProof="0" dirty="0" smtClean="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briefing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Briefing checklist</a:t>
            </a:r>
            <a:endParaRPr lang="en-US" altLang="en-US" b="1" kern="0" dirty="0" smtClean="0">
              <a:solidFill>
                <a:schemeClr val="bg1"/>
              </a:solidFill>
            </a:endParaRPr>
          </a:p>
        </p:txBody>
      </p:sp>
      <p:graphicFrame>
        <p:nvGraphicFramePr>
          <p:cNvPr id="7" name="Table 6"/>
          <p:cNvGraphicFramePr>
            <a:graphicFrameLocks noGrp="1"/>
          </p:cNvGraphicFramePr>
          <p:nvPr/>
        </p:nvGraphicFramePr>
        <p:xfrm>
          <a:off x="287334" y="1234041"/>
          <a:ext cx="4185079" cy="4272000"/>
        </p:xfrm>
        <a:graphic>
          <a:graphicData uri="http://schemas.openxmlformats.org/drawingml/2006/table">
            <a:tbl>
              <a:tblPr/>
              <a:tblGrid>
                <a:gridCol w="3365048"/>
                <a:gridCol w="820031"/>
              </a:tblGrid>
              <a:tr h="119529">
                <a:tc>
                  <a:txBody>
                    <a:bodyPr/>
                    <a:lstStyle/>
                    <a:p>
                      <a:pPr algn="l" fontAlgn="b"/>
                      <a:r>
                        <a:rPr lang="en-GB" sz="800" b="1" i="0" u="none" strike="noStrike" dirty="0" smtClean="0">
                          <a:solidFill>
                            <a:srgbClr val="FFFFFF"/>
                          </a:solidFill>
                          <a:latin typeface="Arial" pitchFamily="34" charset="0"/>
                          <a:cs typeface="Arial" pitchFamily="34" charset="0"/>
                        </a:rPr>
                        <a:t>Briefing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a:txBody>
                    <a:body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r>
              <a:tr h="119529">
                <a:tc>
                  <a:txBody>
                    <a:bodyPr/>
                    <a:lstStyle/>
                    <a:p>
                      <a:pPr algn="l" fontAlgn="b"/>
                      <a:r>
                        <a:rPr lang="en-GB" sz="800" b="0" i="0" u="none" strike="noStrike" dirty="0" smtClean="0">
                          <a:solidFill>
                            <a:srgbClr val="E7EDF5"/>
                          </a:solidFill>
                          <a:latin typeface="Arial" pitchFamily="34" charset="0"/>
                          <a:cs typeface="Arial" pitchFamily="34" charset="0"/>
                        </a:rPr>
                        <a:t>1. </a:t>
                      </a:r>
                      <a:r>
                        <a:rPr lang="en-GB" sz="800" b="0" i="0" u="none" strike="noStrike" dirty="0" smtClean="0">
                          <a:solidFill>
                            <a:srgbClr val="FFFFFF"/>
                          </a:solidFill>
                          <a:latin typeface="Arial" pitchFamily="34" charset="0"/>
                          <a:cs typeface="Arial" pitchFamily="34" charset="0"/>
                        </a:rPr>
                        <a:t>Client</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noProof="0" dirty="0" smtClean="0">
                          <a:solidFill>
                            <a:schemeClr val="tx1"/>
                          </a:solidFill>
                          <a:latin typeface="Arial" pitchFamily="34" charset="0"/>
                          <a:ea typeface="+mn-ea"/>
                          <a:cs typeface="Arial" pitchFamily="34" charset="0"/>
                        </a:rPr>
                        <a:t>Who are the key stakeholders at the client?  </a:t>
                      </a:r>
                      <a:r>
                        <a:rPr lang="en-GB" sz="800" b="0" i="0" u="none" strike="noStrike" kern="1200" dirty="0" smtClean="0">
                          <a:solidFill>
                            <a:schemeClr val="tx1"/>
                          </a:solidFill>
                          <a:latin typeface="Arial" pitchFamily="34" charset="0"/>
                          <a:ea typeface="+mn-ea"/>
                          <a:cs typeface="Arial" pitchFamily="34" charset="0"/>
                        </a:rPr>
                        <a:t>How do they like to work and what do they want from us?</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solidFill>
                            <a:srgbClr val="E7EDF5"/>
                          </a:solidFill>
                          <a:latin typeface="Arial" pitchFamily="34" charset="0"/>
                          <a:cs typeface="Arial" pitchFamily="34" charset="0"/>
                        </a:rPr>
                        <a:t>2. </a:t>
                      </a:r>
                      <a:r>
                        <a:rPr lang="en-GB" sz="800" b="0" i="0" u="none" strike="noStrike" dirty="0" smtClean="0">
                          <a:solidFill>
                            <a:srgbClr val="FFFFFF"/>
                          </a:solidFill>
                          <a:latin typeface="Arial" pitchFamily="34" charset="0"/>
                          <a:cs typeface="Arial" pitchFamily="34" charset="0"/>
                        </a:rPr>
                        <a:t>Deal</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b="0" i="0" u="none" strike="noStrike" dirty="0" smtClean="0">
                          <a:latin typeface="Arial" pitchFamily="34" charset="0"/>
                          <a:cs typeface="Arial" pitchFamily="34" charset="0"/>
                        </a:rPr>
                        <a:t>What is the deal?  What is the client’s deal strategy and how will it create value?  What are the risks?</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solidFill>
                            <a:srgbClr val="E7EDF5"/>
                          </a:solidFill>
                          <a:latin typeface="Arial" pitchFamily="34" charset="0"/>
                          <a:cs typeface="Arial" pitchFamily="34" charset="0"/>
                        </a:rPr>
                        <a:t>3. Target</a:t>
                      </a:r>
                      <a:r>
                        <a:rPr lang="en-GB" sz="800" b="0" i="0" u="none" strike="noStrike" baseline="0" dirty="0" smtClean="0">
                          <a:solidFill>
                            <a:srgbClr val="E7EDF5"/>
                          </a:solidFill>
                          <a:latin typeface="Arial" pitchFamily="34" charset="0"/>
                          <a:cs typeface="Arial" pitchFamily="34" charset="0"/>
                        </a:rPr>
                        <a:t> business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b="0" i="0" u="none" strike="noStrike" dirty="0" smtClean="0">
                          <a:latin typeface="Arial" pitchFamily="34" charset="0"/>
                          <a:cs typeface="Arial" pitchFamily="34" charset="0"/>
                        </a:rPr>
                        <a:t>Who is the target?  What are the key value drivers of the business and what key issues and opportunities are there?</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dirty="0" smtClean="0">
                          <a:solidFill>
                            <a:srgbClr val="E7EDF5"/>
                          </a:solidFill>
                          <a:latin typeface="Arial" pitchFamily="34" charset="0"/>
                          <a:cs typeface="Arial" pitchFamily="34" charset="0"/>
                        </a:rPr>
                        <a:t>4. Key issues and scope</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b="0" i="0" u="none" strike="noStrike" kern="1200" dirty="0" smtClean="0">
                          <a:solidFill>
                            <a:schemeClr val="tx1"/>
                          </a:solidFill>
                          <a:latin typeface="Arial" pitchFamily="34" charset="0"/>
                          <a:ea typeface="+mn-ea"/>
                          <a:cs typeface="Arial" pitchFamily="34" charset="0"/>
                        </a:rPr>
                        <a:t>What are the key due diligence issues?  What is our scope of work and how will this help the client address the key issues?</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algn="l" fontAlgn="b"/>
                      <a:r>
                        <a:rPr lang="en-GB" sz="800" b="0" i="0" u="none" strike="noStrike" dirty="0" smtClean="0">
                          <a:solidFill>
                            <a:srgbClr val="FFFFFF"/>
                          </a:solidFill>
                          <a:latin typeface="Arial" pitchFamily="34" charset="0"/>
                          <a:cs typeface="Arial" pitchFamily="34" charset="0"/>
                        </a:rPr>
                        <a:t>5. Outputs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How will we communicate key findings to the client?  What format will be used?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FFFFFF"/>
                          </a:solidFill>
                          <a:latin typeface="Arial" pitchFamily="34" charset="0"/>
                          <a:cs typeface="Arial" pitchFamily="34" charset="0"/>
                        </a:rPr>
                        <a:t>6. Timeline and budget</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When are the phases of the work and what key deadlines do we have?</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What is our budgeted costs and hours?  How will we deal with overruns and scope creep?</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FFFFFF"/>
                          </a:solidFill>
                          <a:latin typeface="Arial" pitchFamily="34" charset="0"/>
                          <a:cs typeface="Arial" pitchFamily="34" charset="0"/>
                        </a:rPr>
                        <a:t>7.  Team</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What is the KPMG team structure?  What is the role of the team members?</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dirty="0" smtClean="0">
                          <a:latin typeface="Arial" pitchFamily="34" charset="0"/>
                          <a:cs typeface="Arial" pitchFamily="34" charset="0"/>
                        </a:rPr>
                        <a:t>What specialists and overseas offices are involved, and how will the team work together?</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4676756" y="1232532"/>
          <a:ext cx="4185079" cy="2864640"/>
        </p:xfrm>
        <a:graphic>
          <a:graphicData uri="http://schemas.openxmlformats.org/drawingml/2006/table">
            <a:tbl>
              <a:tblPr/>
              <a:tblGrid>
                <a:gridCol w="3365048"/>
                <a:gridCol w="820031"/>
              </a:tblGrid>
              <a:tr h="119529">
                <a:tc>
                  <a:txBody>
                    <a:bodyPr/>
                    <a:lstStyle/>
                    <a:p>
                      <a:pPr algn="l" fontAlgn="b"/>
                      <a:r>
                        <a:rPr lang="en-GB" sz="800" b="1" i="0" u="none" strike="noStrike" dirty="0" smtClean="0">
                          <a:solidFill>
                            <a:srgbClr val="FFFFFF"/>
                          </a:solidFill>
                          <a:latin typeface="Arial" pitchFamily="34" charset="0"/>
                          <a:cs typeface="Arial" pitchFamily="34" charset="0"/>
                        </a:rPr>
                        <a:t>Planning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c>
                  <a:txBody>
                    <a:body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007C92"/>
                    </a:solidFill>
                  </a:tcPr>
                </a:tc>
              </a:tr>
              <a:tr h="119529">
                <a:tc>
                  <a:txBody>
                    <a:bodyPr/>
                    <a:lstStyle/>
                    <a:p>
                      <a:pPr algn="l" fontAlgn="b"/>
                      <a:r>
                        <a:rPr lang="en-GB" sz="800" b="0" i="0" u="none" strike="noStrike" dirty="0" smtClean="0">
                          <a:solidFill>
                            <a:srgbClr val="FFFFFF"/>
                          </a:solidFill>
                          <a:latin typeface="Arial" pitchFamily="34" charset="0"/>
                          <a:cs typeface="Arial" pitchFamily="34" charset="0"/>
                        </a:rPr>
                        <a:t>8.  People</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r>
                        <a:rPr lang="en-GB" sz="800" b="0" i="0" u="none" strike="noStrike" dirty="0">
                          <a:solidFill>
                            <a:srgbClr val="FFFFFF"/>
                          </a:solidFill>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kern="1200" dirty="0" smtClean="0">
                          <a:solidFill>
                            <a:schemeClr val="tx1"/>
                          </a:solidFill>
                          <a:latin typeface="Arial" pitchFamily="34" charset="0"/>
                          <a:ea typeface="+mn-ea"/>
                          <a:cs typeface="Arial" pitchFamily="34" charset="0"/>
                        </a:rPr>
                        <a:t>How will the team get to know each other?  What personal objectives do people have and what are their preferred working styles?</a:t>
                      </a:r>
                      <a:endParaRPr lang="en-GB" sz="800" kern="120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kern="1200" dirty="0" smtClean="0">
                          <a:solidFill>
                            <a:schemeClr val="tx1"/>
                          </a:solidFill>
                          <a:latin typeface="Arial" pitchFamily="34" charset="0"/>
                          <a:ea typeface="+mn-ea"/>
                          <a:cs typeface="Arial" pitchFamily="34" charset="0"/>
                        </a:rPr>
                        <a:t>How will coaching and learning opportunities be facilitated?</a:t>
                      </a:r>
                      <a:endParaRPr lang="en-GB" sz="800" kern="120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algn="l" fontAlgn="b"/>
                      <a:r>
                        <a:rPr lang="en-GB" sz="800" kern="1200" dirty="0" smtClean="0">
                          <a:solidFill>
                            <a:schemeClr val="tx1"/>
                          </a:solidFill>
                          <a:latin typeface="Arial" pitchFamily="34" charset="0"/>
                          <a:ea typeface="+mn-ea"/>
                          <a:cs typeface="Arial" pitchFamily="34" charset="0"/>
                        </a:rPr>
                        <a:t>When are long hours/weekend working/travel likely to be required?  Can this be accommodated alongside existing personal commitments?</a:t>
                      </a:r>
                      <a:endParaRPr lang="en-GB" sz="800" kern="120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algn="l" fontAlgn="b"/>
                      <a:r>
                        <a:rPr lang="en-GB" sz="800" b="0" i="0" u="none" strike="noStrike" dirty="0" smtClean="0">
                          <a:solidFill>
                            <a:srgbClr val="FFFFFF"/>
                          </a:solidFill>
                          <a:latin typeface="Arial" pitchFamily="34" charset="0"/>
                          <a:cs typeface="Arial" pitchFamily="34" charset="0"/>
                        </a:rPr>
                        <a:t>9. Relationships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algn="l" fontAlgn="b"/>
                      <a:r>
                        <a:rPr lang="en-GB" sz="800" kern="1200" dirty="0" smtClean="0">
                          <a:solidFill>
                            <a:schemeClr val="tx1"/>
                          </a:solidFill>
                          <a:latin typeface="Arial" pitchFamily="34" charset="0"/>
                          <a:ea typeface="+mn-ea"/>
                          <a:cs typeface="Arial" pitchFamily="34" charset="0"/>
                        </a:rPr>
                        <a:t>How will we build relationships with key members of client and target?</a:t>
                      </a:r>
                      <a:endParaRPr lang="en-GB" sz="800" kern="120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c>
                  <a:txBody>
                    <a:body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noFill/>
                  </a:tcPr>
                </a:tc>
              </a:tr>
              <a:tr h="119529">
                <a:tc>
                  <a:txBody>
                    <a:bodyPr/>
                    <a:lstStyle/>
                    <a:p>
                      <a:pPr algn="l" fontAlgn="b"/>
                      <a:r>
                        <a:rPr lang="en-GB" sz="800" b="0" i="0" u="none" strike="noStrike" dirty="0" smtClean="0">
                          <a:solidFill>
                            <a:srgbClr val="FFFFFF"/>
                          </a:solidFill>
                          <a:latin typeface="Arial" pitchFamily="34" charset="0"/>
                          <a:cs typeface="Arial" pitchFamily="34" charset="0"/>
                        </a:rPr>
                        <a:t>10. Communications and other practicalities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c>
                  <a:txBody>
                    <a:bodyPr/>
                    <a:lstStyle/>
                    <a:p>
                      <a:pPr algn="ctr" fontAlgn="b"/>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80BEC9"/>
                    </a:solidFill>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What are the</a:t>
                      </a:r>
                      <a:r>
                        <a:rPr lang="en-GB" sz="800" b="0" i="0" u="none" strike="noStrike" baseline="0" dirty="0" smtClean="0">
                          <a:latin typeface="Arial" pitchFamily="34" charset="0"/>
                          <a:cs typeface="Arial" pitchFamily="34" charset="0"/>
                        </a:rPr>
                        <a:t> key r</a:t>
                      </a:r>
                      <a:r>
                        <a:rPr lang="en-GB" sz="800" b="0" i="0" u="none" strike="noStrike" dirty="0" smtClean="0">
                          <a:latin typeface="Arial" pitchFamily="34" charset="0"/>
                          <a:cs typeface="Arial" pitchFamily="34" charset="0"/>
                        </a:rPr>
                        <a:t>isk management considerations (e.g. information</a:t>
                      </a:r>
                      <a:r>
                        <a:rPr lang="en-GB" sz="800" b="0" i="0" u="none" strike="noStrike" baseline="0" dirty="0" smtClean="0">
                          <a:latin typeface="Arial" pitchFamily="34" charset="0"/>
                          <a:cs typeface="Arial" pitchFamily="34" charset="0"/>
                        </a:rPr>
                        <a:t> barriers/confidentiality requirements)?</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baseline="0" dirty="0" smtClean="0">
                          <a:solidFill>
                            <a:schemeClr val="tx1"/>
                          </a:solidFill>
                          <a:latin typeface="Arial" pitchFamily="34" charset="0"/>
                          <a:ea typeface="+mn-ea"/>
                          <a:cs typeface="Arial" pitchFamily="34" charset="0"/>
                        </a:rPr>
                        <a:t>What internal KPMG communications will we have, and how will we communicate to our client?</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r h="119529">
                <a:tc>
                  <a:txBody>
                    <a:bodyPr/>
                    <a:lstStyle/>
                    <a:p>
                      <a:pPr algn="l" fontAlgn="b"/>
                      <a:r>
                        <a:rPr lang="en-GB" sz="800" b="0" i="0" u="none" strike="noStrike" kern="1200" baseline="0" dirty="0" smtClean="0">
                          <a:solidFill>
                            <a:schemeClr val="tx1"/>
                          </a:solidFill>
                          <a:latin typeface="Arial" pitchFamily="34" charset="0"/>
                          <a:ea typeface="+mn-ea"/>
                          <a:cs typeface="Arial" pitchFamily="34" charset="0"/>
                        </a:rPr>
                        <a:t>How will we obtain d</a:t>
                      </a:r>
                      <a:r>
                        <a:rPr lang="en-GB" sz="800" b="0" i="0" u="none" strike="noStrike" kern="1200" baseline="0" noProof="0" dirty="0" smtClean="0">
                          <a:solidFill>
                            <a:schemeClr val="tx1"/>
                          </a:solidFill>
                          <a:latin typeface="Arial" pitchFamily="34" charset="0"/>
                          <a:ea typeface="+mn-ea"/>
                          <a:cs typeface="Arial" pitchFamily="34" charset="0"/>
                        </a:rPr>
                        <a:t>ataroom access, share information on a shared drive, book travel arrangements, request information from the target, etc?</a:t>
                      </a:r>
                      <a:endParaRPr lang="en-GB" sz="800" b="0" i="0" u="none" strike="noStrike" kern="1200" baseline="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c>
                  <a:txBody>
                    <a:body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theme/theme1.xml><?xml version="1.0" encoding="utf-8"?>
<a:theme xmlns:a="http://schemas.openxmlformats.org/drawingml/2006/main" name="CREATE TALKBOOK A4">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when briefing the KPMG team on financial due diligence engagements. </Abstract>
    <Category_x002f_DocumentType xmlns="be912a0f-871e-4bc8-abfc-ad9b3a1cba72">Methodology &amp; Tools | Leading Guidance</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FDD_EP_Brief</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17" ma:contentTypeDescription="" ma:contentTypeScope="" ma:versionID="d192690b6e3052e73f62607c8dbf43df">
  <xsd:schema xmlns:xsd="http://www.w3.org/2001/XMLSchema" xmlns:p="http://schemas.microsoft.com/office/2006/metadata/properties" xmlns:ns1="http://schemas.microsoft.com/sharepoint/v3" xmlns:ns2="cf981484-ed93-4090-baf6-fe2481f804a7" xmlns:ns3="489cfb28-c304-49d6-bddc-c8ec7c386673" xmlns:ns4="3b8ef508-e9d1-4b2f-9c4d-11b1305c9fbd" xmlns:ns5="http://schemas.microsoft.com/sharepoint/v3/fields" xmlns:ns6="36a1efc2-d798-49a0-b287-5ea8e702f8a2" xmlns:ns7="d5eb7b08-b2c5-40f5-90dd-3641eb55a45e" targetNamespace="http://schemas.microsoft.com/office/2006/metadata/properties" ma:root="true" ma:fieldsID="94c984cd2206b38adcff9517cf2b76b2" ns1:_="" ns2:_="" ns3:_="" ns4:_="" ns5:_="" ns6:_="" ns7:_="">
    <xsd:import namespace="http://schemas.microsoft.com/sharepoint/v3"/>
    <xsd:import namespace="cf981484-ed93-4090-baf6-fe2481f804a7"/>
    <xsd:import namespace="489cfb28-c304-49d6-bddc-c8ec7c386673"/>
    <xsd:import namespace="3b8ef508-e9d1-4b2f-9c4d-11b1305c9fbd"/>
    <xsd:import namespace="http://schemas.microsoft.com/sharepoint/v3/fields"/>
    <xsd:import namespace="36a1efc2-d798-49a0-b287-5ea8e702f8a2"/>
    <xsd:import namespace="d5eb7b08-b2c5-40f5-90dd-3641eb55a45e"/>
    <xsd:element name="properties">
      <xsd:complexType>
        <xsd:sequence>
          <xsd:element name="documentManagement">
            <xsd:complexType>
              <xsd:all>
                <xsd:element ref="ns2:Abstract" minOccurs="0"/>
                <xsd:element ref="ns3:Keyword" minOccurs="0"/>
                <xsd:element ref="ns4:Media_x0020_Type" minOccurs="0"/>
                <xsd:element ref="ns4:Category_x002f_DocumentType" minOccurs="0"/>
                <xsd:element ref="ns4:Country_x0020_Name" minOccurs="0"/>
                <xsd:element ref="ns3:Additional_x0020_Countries" minOccurs="0"/>
                <xsd:element ref="ns4:Global_x0020_Coverage" minOccurs="0"/>
                <xsd:element ref="ns4:Primary_x0020_Language" minOccurs="0"/>
                <xsd:element ref="ns4:Expiry_x0020_Date" minOccurs="0"/>
                <xsd:element ref="ns4:PublicationDate" minOccurs="0"/>
                <xsd:element ref="ns3:Primary_x0020_Owner0" minOccurs="0"/>
                <xsd:element ref="ns3:Contact_x0020_Person" minOccurs="0"/>
                <xsd:element ref="ns3:KPMG_x0020_Function" minOccurs="0"/>
                <xsd:element ref="ns4:PrimarySGSLSN0" minOccurs="0"/>
                <xsd:element ref="ns4:Services" minOccurs="0"/>
                <xsd:element ref="ns4:Toolkit0" minOccurs="0"/>
                <xsd:element ref="ns4:SecondarySGSLSN" minOccurs="0"/>
                <xsd:element ref="ns4:LOB_x002f_Sector_x002f_Subsector" minOccurs="0"/>
                <xsd:element ref="ns3:Market_x0020_Issue_x0020_Level_x0020_One_x002f_Market_x0020_Issue_x0020_Level_x0020_Two" minOccurs="0"/>
                <xsd:element ref="ns3:Campaign" minOccurs="0"/>
                <xsd:element ref="ns3:Capabilities" minOccurs="0"/>
                <xsd:element ref="ns3:Featured" minOccurs="0"/>
                <xsd:element ref="ns3:Related_x0020_Category" minOccurs="0"/>
                <xsd:element ref="ns3:Image_x0020_URL" minOccurs="0"/>
                <xsd:element ref="ns4:IT_x0020_Platform" minOccurs="0"/>
                <xsd:element ref="ns3:Module" minOccurs="0"/>
                <xsd:element ref="ns4:Risk_x0020_Management_x0020_Level" minOccurs="0"/>
                <xsd:element ref="ns3:Global_x0020_Markets_x0020_Utility" minOccurs="0"/>
                <xsd:element ref="ns6:Sanitization_x0020_Stage" minOccurs="0"/>
                <xsd:element ref="ns6:_x0023__x0020_of_x0020_Pages" minOccurs="0"/>
                <xsd:element ref="ns1:Priority" minOccurs="0"/>
                <xsd:element ref="ns6:Internal_x0020_Use_x0020_Only" minOccurs="0"/>
                <xsd:element ref="ns6:Website" minOccurs="0"/>
                <xsd:element ref="ns6:Reviewer_x0020_Comments" minOccurs="0"/>
                <xsd:element ref="ns6:Website_x0020_Subfolder" minOccurs="0"/>
                <xsd:element ref="ns7:PostJobsID" minOccurs="0"/>
                <xsd:element ref="ns3:Copied" minOccurs="0"/>
                <xsd:element ref="ns3:Active_x0020_Status" minOccurs="0"/>
                <xsd:element ref="ns3:P_x0020_and_x0020_T_x0020_Framework" minOccurs="0"/>
                <xsd:element ref="ns3:Days_x0020_New" minOccurs="0"/>
                <xsd:element ref="ns3:Buyer_x0020_Level" minOccurs="0"/>
                <xsd:element ref="ns3:Phase" minOccurs="0"/>
                <xsd:element ref="ns3:Business_x0020_Process" minOccurs="0"/>
                <xsd:element ref="ns3:Primary_x0020_Industry" minOccurs="0"/>
                <xsd:element ref="ns1:KPMGMW3Geography" minOccurs="0"/>
                <xsd:element ref="ns5:KPMGMW3Function" minOccurs="0"/>
                <xsd:element ref="ns5:KPMGMW3DocumentType" minOccurs="0"/>
                <xsd:element ref="ns5:KPMGMW3SubSector" minOccurs="0"/>
                <xsd:element ref="ns6:Document_x0020_Level" minOccurs="0"/>
                <xsd:element ref="ns5:KPMGMW3Service" minOccurs="0"/>
                <xsd:element ref="ns1:KPMGMW3Language" minOccurs="0"/>
                <xsd:element ref="ns5:KPMGMW3IndustrySectorSubSectorSelection" minOccurs="0"/>
                <xsd:element ref="ns5:KPMGMW3FunctionSelection" minOccurs="0"/>
                <xsd:element ref="ns5:KPMGMW3SubService" minOccurs="0"/>
                <xsd:element ref="ns5:KPMGMW3Secto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33" nillable="true" ma:displayName="Priority" ma:default="(2) Normal" ma:internalName="Priority">
      <xsd:simpleType>
        <xsd:restriction base="dms:Choice">
          <xsd:enumeration value="(1) High"/>
          <xsd:enumeration value="(2) Normal"/>
          <xsd:enumeration value="(3) Low"/>
        </xsd:restriction>
      </xsd:simpleType>
    </xsd:element>
    <xsd:element name="KPMGMW3Geography" ma:index="48" nillable="true" ma:displayName="zzzGeographic coverageOLD" ma:description="Country the content item applies to. &#10;It is possible to select multiple countries by holding down the Ctrl key while making the selections." ma:internalName="KPMGMW3Geography" ma:readOnly="false">
      <xsd:simpleType>
        <xsd:restriction base="dms:Unknown"/>
      </xsd:simpleType>
    </xsd:element>
    <xsd:element name="KPMGMW3Language" ma:index="59" nillable="true" ma:displayName="zzzLanguage" ma:description="Identifies the language of the resource" ma:internalName="KPMGMW3Language" ma:readOnly="false">
      <xsd:simpleType>
        <xsd:restriction base="dms:Unknow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2" nillable="true" ma:displayName="Abstract" ma:internalName="Abstract">
      <xsd:simpleType>
        <xsd:restriction base="dms:Note"/>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Keyword" ma:index="3" nillable="true" ma:displayName="Keyword" ma:internalName="Keyword">
      <xsd:simpleType>
        <xsd:restriction base="dms:Text">
          <xsd:maxLength value="255"/>
        </xsd:restriction>
      </xsd:simpleType>
    </xsd:element>
    <xsd:element name="Additional_x0020_Countries" ma:index="7" nillable="true" ma:displayName="Additional Countries" ma:list="{2d3f2165-d692-4825-a2ff-7af432f098ee}" ma:internalName="Additional_x0020_Countries" ma:showField="Country">
      <xsd:complexType>
        <xsd:complexContent>
          <xsd:extension base="dms:MultiChoiceLookup">
            <xsd:sequence>
              <xsd:element name="Value" type="dms:Lookup" maxOccurs="unbounded" minOccurs="0" nillable="true"/>
            </xsd:sequence>
          </xsd:extension>
        </xsd:complexContent>
      </xsd:complexType>
    </xsd:element>
    <xsd:element name="Primary_x0020_Owner0" ma:index="12" nillable="true" ma:displayName="Primary Owner" ma:list="{19b62745-b8e6-4f84-ac0c-0d9d00cec4b7}" ma:internalName="Primary_x0020_Owner0" ma:showField="Primary_x0020_Owner">
      <xsd:simpleType>
        <xsd:restriction base="dms:Lookup"/>
      </xsd:simpleType>
    </xsd:element>
    <xsd:element name="Contact_x0020_Person" ma:index="14" nillable="true" ma:displayName="Contact Person" ma:internalName="Contact_x0020_Person">
      <xsd:simpleType>
        <xsd:restriction base="dms:Text">
          <xsd:maxLength value="255"/>
        </xsd:restriction>
      </xsd:simpleType>
    </xsd:element>
    <xsd:element name="KPMG_x0020_Function" ma:index="15"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Market_x0020_Issue_x0020_Level_x0020_One_x002f_Market_x0020_Issue_x0020_Level_x0020_Two" ma:index="21" nillable="true" ma:displayName="Market Issue Level One/Market Issue Level Two" ma:list="{4dbe221d-9513-462c-a1a5-628ddd7e81e5}" ma:internalName="Market_x0020_Issue_x0020_Level_x0020_One_x002f_Market_x0020_Issue_x0020_Level_x0020_Two" ma:showField="Market_x0020_Issue_x0020_Level_x">
      <xsd:complexType>
        <xsd:complexContent>
          <xsd:extension base="dms:MultiChoiceLookup">
            <xsd:sequence>
              <xsd:element name="Value" type="dms:Lookup" maxOccurs="unbounded" minOccurs="0" nillable="true"/>
            </xsd:sequence>
          </xsd:extension>
        </xsd:complexContent>
      </xsd:complexType>
    </xsd:element>
    <xsd:element name="Campaign" ma:index="22"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Capabilities" ma:index="23"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Featured" ma:index="24" nillable="true" ma:displayName="Featured" ma:default="0" ma:internalName="Featured">
      <xsd:simpleType>
        <xsd:restriction base="dms:Boolean"/>
      </xsd:simpleType>
    </xsd:element>
    <xsd:element name="Related_x0020_Category" ma:index="25" nillable="true" ma:displayName="Related Category" ma:internalName="Related_x0020_Category">
      <xsd:simpleType>
        <xsd:restriction base="dms:Text">
          <xsd:maxLength value="255"/>
        </xsd:restriction>
      </xsd:simpleType>
    </xsd:element>
    <xsd:element name="Image_x0020_URL" ma:index="26"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Module" ma:index="28" nillable="true" ma:displayName="Module" ma:list="{f5e9e510-708f-45c5-992c-9658773501fa}" ma:internalName="Module" ma:showField="Module">
      <xsd:simpleType>
        <xsd:restriction base="dms:Lookup"/>
      </xsd:simpleType>
    </xsd:element>
    <xsd:element name="Global_x0020_Markets_x0020_Utility" ma:index="30" nillable="true" ma:displayName="Global Markets Utility" ma:list="{49962ef4-025b-4e92-a862-a13fad590816}" ma:internalName="Global_x0020_Markets_x0020_Utility" ma:showField="Utility">
      <xsd:simpleType>
        <xsd:restriction base="dms:Lookup"/>
      </xsd:simpleType>
    </xsd:element>
    <xsd:element name="Copied" ma:index="39" nillable="true" ma:displayName="Copied" ma:default="0" ma:internalName="Copied">
      <xsd:simpleType>
        <xsd:restriction base="dms:Boolean"/>
      </xsd:simpleType>
    </xsd:element>
    <xsd:element name="Active_x0020_Status" ma:index="40"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P_x0020_and_x0020_T_x0020_Framework" ma:index="41"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42" nillable="true" ma:displayName="Days New" ma:decimals="0" ma:internalName="Days_x0020_New">
      <xsd:simpleType>
        <xsd:restriction base="dms:Number">
          <xsd:maxInclusive value="7"/>
          <xsd:minInclusive value="0"/>
        </xsd:restriction>
      </xsd:simpleType>
    </xsd:element>
    <xsd:element name="Buyer_x0020_Level" ma:index="4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4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Business_x0020_Process" ma:index="45"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Primary_x0020_Industry" ma:index="46" nillable="true" ma:displayName="Primary Industry" ma:list="{d7502378-bb85-4107-b2c0-bb3dc9a795f8}" ma:internalName="Primary_x0020_Industry" ma:showField="LOB_x002f_Sector_x002f_Subsector">
      <xsd:simpleType>
        <xsd:restriction base="dms:Lookup"/>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Media_x0020_Type" ma:index="4" nillable="true" ma:displayName="Media Type" ma:list="{bfbeafc4-81d3-4fff-99fb-d4b842061d11}" ma:internalName="Media_x0020_Type" ma:showField="Media_x0020_Type">
      <xsd:simpleType>
        <xsd:restriction base="dms:Lookup"/>
      </xsd:simpleType>
    </xsd:element>
    <xsd:element name="Category_x002f_DocumentType" ma:index="5" nillable="true" ma:displayName="Category/DocumentType" ma:list="{457437b8-c49f-4149-8c53-cf2d4f5c631b}" ma:internalName="Category_x002f_DocumentType" ma:showField="Category_x002f_DocumentType">
      <xsd:simpleType>
        <xsd:restriction base="dms:Lookup"/>
      </xsd:simpleType>
    </xsd:element>
    <xsd:element name="Country_x0020_Name" ma:index="6"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8" nillable="true" ma:displayName="Global Coverage" ma:default="1" ma:internalName="Global_x0020_Coverage">
      <xsd:simpleType>
        <xsd:restriction base="dms:Boolean"/>
      </xsd:simpleType>
    </xsd:element>
    <xsd:element name="Primary_x0020_Language" ma:index="9" nillable="true" ma:displayName="Primary Language" ma:list="{d19c3b01-2ebb-4a87-96e2-8418c24ef865}" ma:internalName="Primary_x0020_Language" ma:showField="Language">
      <xsd:simpleType>
        <xsd:restriction base="dms:Lookup"/>
      </xsd:simpleType>
    </xsd:element>
    <xsd:element name="Expiry_x0020_Date" ma:index="10" nillable="true" ma:displayName="Expiry Date" ma:format="DateOnly" ma:internalName="Expiry_x0020_Date">
      <xsd:simpleType>
        <xsd:restriction base="dms:DateTime"/>
      </xsd:simpleType>
    </xsd:element>
    <xsd:element name="PublicationDate" ma:index="11"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6"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7"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8"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9"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20"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7" nillable="true" ma:displayName="IT Platform" ma:list="{0f03e8d2-d830-4a70-8eca-dc50d1e1997e}" ma:internalName="IT_x0020_Platform" ma:showField="Platform">
      <xsd:simpleType>
        <xsd:restriction base="dms:Lookup"/>
      </xsd:simpleType>
    </xsd:element>
    <xsd:element name="Risk_x0020_Management_x0020_Level" ma:index="29" nillable="true" ma:displayName="Risk Management Level" ma:list="{4496d8a9-1db5-4886-8b5c-cc7b0d72739c}" ma:internalName="Risk_x0020_Management_x0020_Level" ma:showField="Risk_x0020_Management_x0020_Lev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 ma:index="50" nillable="true" ma:displayName="Function" ma:description="Function" ma:internalName="KPMGMW3Function" ma:readOnly="true">
      <xsd:simpleType>
        <xsd:restriction base="dms:Text"/>
      </xsd:simpleType>
    </xsd:element>
    <xsd:element name="KPMGMW3DocumentType" ma:index="52" nillable="true" ma:displayName="zzzDocument TypeOLD" ma:description="" ma:internalName="KPMGMW3DocumentType" ma:readOnly="false">
      <xsd:simpleType>
        <xsd:restriction base="dms:Unknown"/>
      </xsd:simpleType>
    </xsd:element>
    <xsd:element name="KPMGMW3SubSector" ma:index="53" nillable="true" ma:displayName="Sub Sector" ma:description="Sub Sector" ma:internalName="KPMGMW3SubSector" ma:readOnly="true">
      <xsd:simpleType>
        <xsd:restriction base="dms:Text"/>
      </xsd:simpleType>
    </xsd:element>
    <xsd:element name="KPMGMW3Service" ma:index="56" nillable="true" ma:displayName="Service" ma:description="Identifies the KPMG service which is discussed or targeted in this folder" ma:internalName="KPMGMW3Service" ma:readOnly="true">
      <xsd:simpleType>
        <xsd:restriction base="dms:Text"/>
      </xsd:simpleType>
    </xsd:element>
    <xsd:element name="KPMGMW3IndustrySectorSubSectorSelection" ma:index="60" nillable="true" ma:displayName="zzzIndustry Sector/SubSector SelectionOLD" ma:description="Industry Multi Selection Sector/SubSector Selection" ma:internalName="KPMGMW3IndustrySectorSubSectorSelection" ma:readOnly="false">
      <xsd:simpleType>
        <xsd:restriction base="dms:Unknown"/>
      </xsd:simpleType>
    </xsd:element>
    <xsd:element name="KPMGMW3FunctionSelection" ma:index="61" nillable="true" ma:displayName="zzzFunction/Service/SubService SelectionOLD" ma:description="Function/Service/SubService Selection" ma:internalName="KPMGMW3FunctionSelection" ma:readOnly="false">
      <xsd:simpleType>
        <xsd:restriction base="dms:Unknown"/>
      </xsd:simpleType>
    </xsd:element>
    <xsd:element name="KPMGMW3SubService" ma:index="62" nillable="true" ma:displayName="Sub Service" ma:description="Identifies the KPMG sub service which is discussed or targeted in this folder" ma:internalName="KPMGMW3SubService" ma:readOnly="true">
      <xsd:simpleType>
        <xsd:restriction base="dms:Text"/>
      </xsd:simpleType>
    </xsd:element>
    <xsd:element name="KPMGMW3Sector" ma:index="64" nillable="true" ma:displayName="Sector" ma:description="Sector" ma:internalName="KPMGMW3Sector" ma:readOnly="true">
      <xsd:simpleType>
        <xsd:restriction base="dms:Text"/>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31"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32" nillable="true" ma:displayName="# of Pages" ma:decimals="0" ma:internalName="_x0023__x0020_of_x0020_Pages">
      <xsd:simpleType>
        <xsd:restriction base="dms:Number"/>
      </xsd:simpleType>
    </xsd:element>
    <xsd:element name="Internal_x0020_Use_x0020_Only" ma:index="34" nillable="true" ma:displayName="Internal Use Only" ma:default="0" ma:internalName="Internal_x0020_Use_x0020_Only">
      <xsd:simpleType>
        <xsd:restriction base="dms:Boolean"/>
      </xsd:simpleType>
    </xsd:element>
    <xsd:element name="Website" ma:index="35" nillable="true" ma:displayName="Website" ma:internalName="Website">
      <xsd:simpleType>
        <xsd:restriction base="dms:Text">
          <xsd:maxLength value="255"/>
        </xsd:restriction>
      </xsd:simpleType>
    </xsd:element>
    <xsd:element name="Reviewer_x0020_Comments" ma:index="36" nillable="true" ma:displayName="Reviewer Comments" ma:internalName="Reviewer_x0020_Comments">
      <xsd:simpleType>
        <xsd:restriction base="dms:Note"/>
      </xsd:simpleType>
    </xsd:element>
    <xsd:element name="Website_x0020_Subfolder" ma:index="37" nillable="true" ma:displayName="Website Subfolder" ma:internalName="Website_x0020_Subfolder">
      <xsd:simpleType>
        <xsd:restriction base="dms:Text">
          <xsd:maxLength value="255"/>
        </xsd:restriction>
      </xsd:simpleType>
    </xsd:element>
    <xsd:element name="Document_x0020_Level" ma:index="54" nillable="true" ma:displayName="zzzDocument LevelOLD" ma:format="RadioButtons"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38" nillable="true" ma:displayName="CT Folder Name" ma:list="{6e3a48a6-73f8-4200-b825-01fc03fe288f}" ma:internalName="PostJobsID" ma:showField="LinkTitleNoMenu">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3" ma:displayName="Author"/>
        <xsd:element ref="dcterms:created" minOccurs="0" maxOccurs="1"/>
        <xsd:element ref="dc:identifier" minOccurs="0" maxOccurs="1"/>
        <xsd:element name="contentType" minOccurs="0" maxOccurs="1" type="xsd:string" ma:index="5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A0DA45A-0776-4C5F-95E9-DA34DECC9D00}"/>
</file>

<file path=customXml/itemProps2.xml><?xml version="1.0" encoding="utf-8"?>
<ds:datastoreItem xmlns:ds="http://schemas.openxmlformats.org/officeDocument/2006/customXml" ds:itemID="{1FEBE1EF-DEE6-48E8-AABA-CDB94EC4E175}"/>
</file>

<file path=customXml/itemProps3.xml><?xml version="1.0" encoding="utf-8"?>
<ds:datastoreItem xmlns:ds="http://schemas.openxmlformats.org/officeDocument/2006/customXml" ds:itemID="{DE2E30E6-89CA-4A5A-BF73-0E692718C256}"/>
</file>

<file path=customXml/itemProps4.xml><?xml version="1.0" encoding="utf-8"?>
<ds:datastoreItem xmlns:ds="http://schemas.openxmlformats.org/officeDocument/2006/customXml" ds:itemID="{20734F50-94FB-4EDF-9720-29F0930EFBA2}"/>
</file>

<file path=docProps/app.xml><?xml version="1.0" encoding="utf-8"?>
<Properties xmlns="http://schemas.openxmlformats.org/officeDocument/2006/extended-properties" xmlns:vt="http://schemas.openxmlformats.org/officeDocument/2006/docPropsVTypes">
  <Template>KPMG Template 2007</Template>
  <TotalTime>0</TotalTime>
  <Words>1273</Words>
  <Application>Microsoft Office PowerPoint</Application>
  <PresentationFormat>Letter Paper (8.5x11 in)</PresentationFormat>
  <Paragraphs>137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Symbol</vt:lpstr>
      <vt:lpstr>Times New Roman</vt:lpstr>
      <vt:lpstr>CREATE TALKBOOK A4</vt:lpstr>
      <vt:lpstr>TRANSACTION SERVICES   FINANCIAL DUE DILIGENCE (FDD) Toolkit   Engagement Process Briefing Guidance</vt:lpstr>
      <vt:lpstr>PowerPoint Presentation</vt:lpstr>
      <vt:lpstr>Engagement process: briefing guidance Contents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guidance</dc:title>
  <dc:creator>KPMG</dc:creator>
  <cp:keywords/>
  <dc:description/>
  <cp:lastModifiedBy/>
  <cp:revision>1</cp:revision>
  <dcterms:created xsi:type="dcterms:W3CDTF">2012-10-11T03:32:42Z</dcterms:created>
  <dcterms:modified xsi:type="dcterms:W3CDTF">2014-09-24T05:00:07Z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710800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when briefing the KPMG team on financial due diligence engagements. </vt:lpwstr>
  </property>
  <property fmtid="{D5CDD505-2E9C-101B-9397-08002B2CF9AE}" pid="7" name="Keyword">
    <vt:lpwstr>FDD_EP_Brief</vt:lpwstr>
  </property>
  <property fmtid="{D5CDD505-2E9C-101B-9397-08002B2CF9AE}" pid="8" name="Expiry Date">
    <vt:lpwstr>2013-10-25T04:00:00+00:00</vt:lpwstr>
  </property>
  <property fmtid="{D5CDD505-2E9C-101B-9397-08002B2CF9AE}" pid="9" name="Copied">
    <vt:lpwstr>false</vt:lpwstr>
  </property>
  <property fmtid="{D5CDD505-2E9C-101B-9397-08002B2CF9AE}" pid="10" name="Primary Owner0">
    <vt:lpwstr>4</vt:lpwstr>
  </property>
  <property fmtid="{D5CDD505-2E9C-101B-9397-08002B2CF9AE}" pid="12" name="Priority">
    <vt:lpwstr>(2) Normal</vt:lpwstr>
  </property>
  <property fmtid="{D5CDD505-2E9C-101B-9397-08002B2CF9AE}" pid="13" name="Toolkit0">
    <vt:lpwstr>134</vt:lpwstr>
  </property>
  <property fmtid="{D5CDD505-2E9C-101B-9397-08002B2CF9AE}" pid="14" name="Internal Use Only">
    <vt:lpwstr>false</vt:lpwstr>
  </property>
  <property fmtid="{D5CDD505-2E9C-101B-9397-08002B2CF9AE}" pid="15" name="Primary Language">
    <vt:lpwstr>19</vt:lpwstr>
  </property>
  <property fmtid="{D5CDD505-2E9C-101B-9397-08002B2CF9AE}" pid="16" name="# of Pages">
    <vt:lpwstr>8</vt:lpwstr>
  </property>
  <property fmtid="{D5CDD505-2E9C-101B-9397-08002B2CF9AE}" pid="17" name="Category/DocumentType">
    <vt:lpwstr>24</vt:lpwstr>
  </property>
  <property fmtid="{D5CDD505-2E9C-101B-9397-08002B2CF9AE}" pid="18" name="PrimarySGSLSN0">
    <vt:lpwstr>76</vt:lpwstr>
  </property>
  <property fmtid="{D5CDD505-2E9C-101B-9397-08002B2CF9AE}" pid="19" name="Global Coverage">
    <vt:lpwstr>true</vt:lpwstr>
  </property>
  <property fmtid="{D5CDD505-2E9C-101B-9397-08002B2CF9AE}" pid="20" name="Country Name">
    <vt:lpwstr>1</vt:lpwstr>
  </property>
  <property fmtid="{D5CDD505-2E9C-101B-9397-08002B2CF9AE}" pid="21" name="PublicationDate">
    <vt:lpwstr>2012-01-24T05:00:00+00:00</vt:lpwstr>
  </property>
  <property fmtid="{D5CDD505-2E9C-101B-9397-08002B2CF9AE}" pid="22" name="Sanitization Stage">
    <vt:lpwstr>1-Staging</vt:lpwstr>
  </property>
  <property fmtid="{D5CDD505-2E9C-101B-9397-08002B2CF9AE}" pid="23" name="Active Status">
    <vt:lpwstr>Active</vt:lpwstr>
  </property>
  <property fmtid="{D5CDD505-2E9C-101B-9397-08002B2CF9AE}" pid="24" name="PostJobsID">
    <vt:lpwstr>120</vt:lpwstr>
  </property>
  <property fmtid="{D5CDD505-2E9C-101B-9397-08002B2CF9AE}" pid="25" name="SecondarySGSLSN">
    <vt:lpwstr>7778</vt:lpwstr>
  </property>
  <property fmtid="{D5CDD505-2E9C-101B-9397-08002B2CF9AE}" pid="26" name="KPMG Function">
    <vt:lpwstr>Advisory</vt:lpwstr>
  </property>
  <property fmtid="{D5CDD505-2E9C-101B-9397-08002B2CF9AE}" pid="27" name="Risk Management Level">
    <vt:lpwstr>2</vt:lpwstr>
  </property>
  <property fmtid="{D5CDD505-2E9C-101B-9397-08002B2CF9AE}" pid="28" name="Media Type">
    <vt:lpwstr>22</vt:lpwstr>
  </property>
  <property fmtid="{D5CDD505-2E9C-101B-9397-08002B2CF9AE}" pid="29" name="Services">
    <vt:lpwstr>84</vt:lpwstr>
  </property>
  <property fmtid="{D5CDD505-2E9C-101B-9397-08002B2CF9AE}" pid="51" name="Featured">
    <vt:lpwstr>false</vt:lpwstr>
  </property>
  <property fmtid="{D5CDD505-2E9C-101B-9397-08002B2CF9AE}" pid="55" name="Image URL">
    <vt:lpwstr/>
  </property>
  <property fmtid="{D5CDD505-2E9C-101B-9397-08002B2CF9AE}" pid="58" name="AdvRiskMgmtLevel">
    <vt:lpwstr>2</vt:lpwstr>
  </property>
  <property fmtid="{D5CDD505-2E9C-101B-9397-08002B2CF9AE}" pid="59" name="AdvMediaType">
    <vt:lpwstr>24</vt:lpwstr>
  </property>
  <property fmtid="{D5CDD505-2E9C-101B-9397-08002B2CF9AE}" pid="60" name="AdvConfidential">
    <vt:lpwstr>false</vt:lpwstr>
  </property>
  <property fmtid="{D5CDD505-2E9C-101B-9397-08002B2CF9AE}" pid="61" name="AdvKPMGFunction">
    <vt:lpwstr>1</vt:lpwstr>
  </property>
  <property fmtid="{D5CDD505-2E9C-101B-9397-08002B2CF9AE}" pid="62" name="AdvToolkit">
    <vt:lpwstr>132</vt:lpwstr>
  </property>
  <property fmtid="{D5CDD505-2E9C-101B-9397-08002B2CF9AE}" pid="66" name="AdvSecContentURL">
    <vt:lpwstr/>
  </property>
  <property fmtid="{D5CDD505-2E9C-101B-9397-08002B2CF9AE}" pid="69" name="AdvPriOwner">
    <vt:lpwstr>4</vt:lpwstr>
  </property>
  <property fmtid="{D5CDD505-2E9C-101B-9397-08002B2CF9AE}" pid="74" name="AdvImageURL">
    <vt:lpwstr/>
  </property>
  <property fmtid="{D5CDD505-2E9C-101B-9397-08002B2CF9AE}" pid="76" name="AdvAbstract">
    <vt:lpwstr>The purpose of this document is to assist professionals when briefing the KPMG team on financial due diligence engagements. </vt:lpwstr>
  </property>
  <property fmtid="{D5CDD505-2E9C-101B-9397-08002B2CF9AE}" pid="78" name="AdvFeatured">
    <vt:lpwstr>false</vt:lpwstr>
  </property>
  <property fmtid="{D5CDD505-2E9C-101B-9397-08002B2CF9AE}" pid="79" name="AdvPriLanguage">
    <vt:lpwstr>19</vt:lpwstr>
  </property>
  <property fmtid="{D5CDD505-2E9C-101B-9397-08002B2CF9AE}" pid="83" name="AdvCountryName">
    <vt:lpwstr>1</vt:lpwstr>
  </property>
  <property fmtid="{D5CDD505-2E9C-101B-9397-08002B2CF9AE}" pid="90" name="AdvPriSGSLSN">
    <vt:lpwstr>76</vt:lpwstr>
  </property>
  <property fmtid="{D5CDD505-2E9C-101B-9397-08002B2CF9AE}" pid="91" name="AdvPublicationDate">
    <vt:lpwstr>2012-01-24T05:00:00+00:00</vt:lpwstr>
  </property>
  <property fmtid="{D5CDD505-2E9C-101B-9397-08002B2CF9AE}" pid="93" name="AdvExpiryDate">
    <vt:lpwstr>2013-10-25T04:00:00+00:00</vt:lpwstr>
  </property>
  <property fmtid="{D5CDD505-2E9C-101B-9397-08002B2CF9AE}" pid="94" name="AdvSecSGSLSN">
    <vt:lpwstr>7778</vt:lpwstr>
  </property>
  <property fmtid="{D5CDD505-2E9C-101B-9397-08002B2CF9AE}" pid="100" name="AdvNativeURL">
    <vt:lpwstr/>
  </property>
  <property fmtid="{D5CDD505-2E9C-101B-9397-08002B2CF9AE}" pid="101" name="AdvServices">
    <vt:lpwstr>89</vt:lpwstr>
  </property>
  <property fmtid="{D5CDD505-2E9C-101B-9397-08002B2CF9AE}" pid="109" name="AdvCatDocType">
    <vt:lpwstr>24</vt:lpwstr>
  </property>
  <property fmtid="{D5CDD505-2E9C-101B-9397-08002B2CF9AE}" pid="110" name="AdvActiveStatus">
    <vt:lpwstr>Active</vt:lpwstr>
  </property>
  <property fmtid="{D5CDD505-2E9C-101B-9397-08002B2CF9AE}" pid="111" name="AdvGlobalCoverage">
    <vt:lpwstr>true</vt:lpwstr>
  </property>
  <property fmtid="{D5CDD505-2E9C-101B-9397-08002B2CF9AE}" pid="115" name="AdvContactPerson">
    <vt:lpwstr>Global Advisory Development</vt:lpwstr>
  </property>
  <property fmtid="{D5CDD505-2E9C-101B-9397-08002B2CF9AE}" pid="116" name="AdvKeyword">
    <vt:lpwstr>FDD_EP_Brief</vt:lpwstr>
  </property>
  <property fmtid="{D5CDD505-2E9C-101B-9397-08002B2CF9AE}" pid="117" name="AdvRiskReviewer">
    <vt:lpwstr/>
  </property>
</Properties>
</file>