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customXml/itemProps1.xml" ContentType="application/vnd.openxmlformats-officedocument.customXmlProperties+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4.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Layouts/slideLayout22.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893" r:id="rId1"/>
  </p:sldMasterIdLst>
  <p:notesMasterIdLst>
    <p:notesMasterId r:id="rId24"/>
  </p:notesMasterIdLst>
  <p:handoutMasterIdLst>
    <p:handoutMasterId r:id="rId25"/>
  </p:handoutMasterIdLst>
  <p:sldIdLst>
    <p:sldId id="283" r:id="rId2"/>
    <p:sldId id="393" r:id="rId3"/>
    <p:sldId id="495" r:id="rId4"/>
    <p:sldId id="517" r:id="rId5"/>
    <p:sldId id="518" r:id="rId6"/>
    <p:sldId id="519" r:id="rId7"/>
    <p:sldId id="520" r:id="rId8"/>
    <p:sldId id="522" r:id="rId9"/>
    <p:sldId id="528" r:id="rId10"/>
    <p:sldId id="546" r:id="rId11"/>
    <p:sldId id="542" r:id="rId12"/>
    <p:sldId id="543" r:id="rId13"/>
    <p:sldId id="544" r:id="rId14"/>
    <p:sldId id="541" r:id="rId15"/>
    <p:sldId id="547" r:id="rId16"/>
    <p:sldId id="545" r:id="rId17"/>
    <p:sldId id="521" r:id="rId18"/>
    <p:sldId id="523" r:id="rId19"/>
    <p:sldId id="524" r:id="rId20"/>
    <p:sldId id="531" r:id="rId21"/>
    <p:sldId id="525" r:id="rId22"/>
    <p:sldId id="548" r:id="rId23"/>
  </p:sldIdLst>
  <p:sldSz cx="9144000" cy="6858000" type="screen4x3"/>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A5CB"/>
    <a:srgbClr val="CCD6D9"/>
    <a:srgbClr val="B5D0D9"/>
    <a:srgbClr val="B5D0FF"/>
    <a:srgbClr val="E7EDF5"/>
    <a:srgbClr val="85904E"/>
    <a:srgbClr val="FAD8AF"/>
    <a:srgbClr val="E3A780"/>
    <a:srgbClr val="E5E9D3"/>
    <a:srgbClr val="C4C7B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50" autoAdjust="0"/>
    <p:restoredTop sz="88256" autoAdjust="0"/>
  </p:normalViewPr>
  <p:slideViewPr>
    <p:cSldViewPr snapToGrid="0" showGuides="1">
      <p:cViewPr>
        <p:scale>
          <a:sx n="66" d="100"/>
          <a:sy n="66" d="100"/>
        </p:scale>
        <p:origin x="-1782" y="-204"/>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dirty="0"/>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dirty="0"/>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dirty="0"/>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dirty="0"/>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dirty="0"/>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dirty="0"/>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1" y="4448440"/>
            <a:ext cx="5167607" cy="4142471"/>
          </a:xfrm>
          <a:noFill/>
          <a:ln/>
        </p:spPr>
        <p:txBody>
          <a:bodyPr lIns="90597" tIns="45297" rIns="90597" bIns="45297"/>
          <a:lstStyle/>
          <a:p>
            <a:endParaRPr lang="en-GB"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9" name="Picture 8" descr="OFFICE LADY compressed.jpg"/>
          <p:cNvPicPr>
            <a:picLocks/>
          </p:cNvPicPr>
          <p:nvPr userDrawn="1"/>
        </p:nvPicPr>
        <p:blipFill>
          <a:blip r:embed="rId2" cstate="screen"/>
          <a:stretch>
            <a:fillRect/>
          </a:stretch>
        </p:blipFill>
        <p:spPr bwMode="gray">
          <a:xfrm>
            <a:off x="0" y="0"/>
            <a:ext cx="9144000" cy="6858000"/>
          </a:xfrm>
          <a:prstGeom prst="rect">
            <a:avLst/>
          </a:prstGeom>
        </p:spPr>
      </p:pic>
      <p:pic>
        <p:nvPicPr>
          <p:cNvPr id="11" name="Picture 10" descr="Wedge1.png"/>
          <p:cNvPicPr>
            <a:picLocks noChangeAspect="1"/>
          </p:cNvPicPr>
          <p:nvPr userDrawn="1"/>
        </p:nvPicPr>
        <p:blipFill>
          <a:blip r:embed="rId3" cstate="screen"/>
          <a:stretch>
            <a:fillRect/>
          </a:stretch>
        </p:blipFill>
        <p:spPr>
          <a:xfrm>
            <a:off x="-7257" y="-7257"/>
            <a:ext cx="4809347" cy="5601761"/>
          </a:xfrm>
          <a:prstGeom prst="rect">
            <a:avLst/>
          </a:prstGeom>
        </p:spPr>
      </p:pic>
      <p:sp>
        <p:nvSpPr>
          <p:cNvPr id="10" name="Title 9"/>
          <p:cNvSpPr>
            <a:spLocks noGrp="1"/>
          </p:cNvSpPr>
          <p:nvPr>
            <p:ph type="title"/>
          </p:nvPr>
        </p:nvSpPr>
        <p:spPr bwMode="gray">
          <a:xfrm>
            <a:off x="317989" y="1412776"/>
            <a:ext cx="3522853" cy="2160240"/>
          </a:xfr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17" name="Text Placeholder 16"/>
          <p:cNvSpPr>
            <a:spLocks noGrp="1"/>
          </p:cNvSpPr>
          <p:nvPr>
            <p:ph type="body" sz="quarter" idx="10"/>
          </p:nvPr>
        </p:nvSpPr>
        <p:spPr bwMode="gray">
          <a:xfrm>
            <a:off x="317989" y="3789363"/>
            <a:ext cx="3124200"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12" name="Picture 11" descr="KPMG_Plus_Strapline_White no tm.emf"/>
          <p:cNvPicPr>
            <a:picLocks noChangeAspect="1"/>
          </p:cNvPicPr>
          <p:nvPr userDrawn="1"/>
        </p:nvPicPr>
        <p:blipFill>
          <a:blip r:embed="rId4"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8" y="126876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6"/>
          <p:cNvSpPr>
            <a:spLocks noGrp="1"/>
          </p:cNvSpPr>
          <p:nvPr>
            <p:ph type="body" sz="quarter" idx="11"/>
          </p:nvPr>
        </p:nvSpPr>
        <p:spPr bwMode="gray">
          <a:xfrm>
            <a:off x="323528" y="378971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6" name="Text Placeholder 6"/>
          <p:cNvSpPr>
            <a:spLocks noGrp="1"/>
          </p:cNvSpPr>
          <p:nvPr>
            <p:ph type="body" sz="quarter" idx="11"/>
          </p:nvPr>
        </p:nvSpPr>
        <p:spPr bwMode="gray">
          <a:xfrm>
            <a:off x="323528" y="3789710"/>
            <a:ext cx="8497988"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19" y="1268414"/>
            <a:ext cx="8496954" cy="2376487"/>
          </a:xfrm>
        </p:spPr>
        <p:txBody>
          <a:bodyPr anchor="ctr"/>
          <a:lstStyle>
            <a:lvl1pPr algn="ctr">
              <a:defRPr/>
            </a:lvl1pPr>
          </a:lstStyle>
          <a:p>
            <a:r>
              <a:rPr lang="en-US" dirty="0" smtClean="0"/>
              <a:t>Click icon to add chart</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r>
              <a:rPr lang="en-US" smtClean="0"/>
              <a:t>Click to edit Master title style</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2" name="Text Placeholder 20"/>
          <p:cNvSpPr>
            <a:spLocks noGrp="1"/>
          </p:cNvSpPr>
          <p:nvPr>
            <p:ph type="body" sz="quarter" idx="27"/>
          </p:nvPr>
        </p:nvSpPr>
        <p:spPr bwMode="gray">
          <a:xfrm>
            <a:off x="248376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1" name="Text Placeholder 20"/>
          <p:cNvSpPr>
            <a:spLocks noGrp="1"/>
          </p:cNvSpPr>
          <p:nvPr>
            <p:ph type="body" sz="quarter" idx="26"/>
          </p:nvPr>
        </p:nvSpPr>
        <p:spPr bwMode="gray">
          <a:xfrm>
            <a:off x="323528" y="1268414"/>
            <a:ext cx="219456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a:p>
        </p:txBody>
      </p:sp>
      <p:sp>
        <p:nvSpPr>
          <p:cNvPr id="30" name="Text Placeholder 29"/>
          <p:cNvSpPr>
            <a:spLocks noGrp="1"/>
          </p:cNvSpPr>
          <p:nvPr>
            <p:ph type="body" sz="quarter" idx="13"/>
          </p:nvPr>
        </p:nvSpPr>
        <p:spPr bwMode="gray">
          <a:xfrm>
            <a:off x="323528" y="1988840"/>
            <a:ext cx="2016224" cy="417701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1" name="Text Placeholder 29"/>
          <p:cNvSpPr>
            <a:spLocks noGrp="1"/>
          </p:cNvSpPr>
          <p:nvPr>
            <p:ph type="body" sz="quarter" idx="14"/>
          </p:nvPr>
        </p:nvSpPr>
        <p:spPr bwMode="gray">
          <a:xfrm>
            <a:off x="2483768" y="1988840"/>
            <a:ext cx="2016223"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9"/>
          <p:cNvSpPr>
            <a:spLocks noGrp="1"/>
          </p:cNvSpPr>
          <p:nvPr>
            <p:ph type="body" sz="quarter" idx="15"/>
          </p:nvPr>
        </p:nvSpPr>
        <p:spPr bwMode="gray">
          <a:xfrm>
            <a:off x="4644008"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3" name="Text Placeholder 29"/>
          <p:cNvSpPr>
            <a:spLocks noGrp="1"/>
          </p:cNvSpPr>
          <p:nvPr>
            <p:ph type="body" sz="quarter" idx="16"/>
          </p:nvPr>
        </p:nvSpPr>
        <p:spPr bwMode="gray">
          <a:xfrm>
            <a:off x="6804248"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ext Placeholder 20"/>
          <p:cNvSpPr>
            <a:spLocks noGrp="1"/>
          </p:cNvSpPr>
          <p:nvPr>
            <p:ph type="body" sz="quarter" idx="28"/>
          </p:nvPr>
        </p:nvSpPr>
        <p:spPr bwMode="gray">
          <a:xfrm>
            <a:off x="464400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7" name="Text Placeholder 20"/>
          <p:cNvSpPr>
            <a:spLocks noGrp="1"/>
          </p:cNvSpPr>
          <p:nvPr>
            <p:ph type="body" sz="quarter" idx="29"/>
          </p:nvPr>
        </p:nvSpPr>
        <p:spPr bwMode="gray">
          <a:xfrm>
            <a:off x="6804248" y="1268414"/>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14" name="Text Placeholder 20"/>
          <p:cNvSpPr>
            <a:spLocks noGrp="1"/>
          </p:cNvSpPr>
          <p:nvPr>
            <p:ph type="body" sz="quarter" idx="27"/>
          </p:nvPr>
        </p:nvSpPr>
        <p:spPr bwMode="gray">
          <a:xfrm>
            <a:off x="2051720"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5" name="Text Placeholder 20"/>
          <p:cNvSpPr>
            <a:spLocks noGrp="1"/>
          </p:cNvSpPr>
          <p:nvPr>
            <p:ph type="body" sz="quarter" idx="26"/>
          </p:nvPr>
        </p:nvSpPr>
        <p:spPr bwMode="gray">
          <a:xfrm>
            <a:off x="323528" y="1268414"/>
            <a:ext cx="173736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rm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6" name="Text Placeholder 20"/>
          <p:cNvSpPr>
            <a:spLocks noGrp="1"/>
          </p:cNvSpPr>
          <p:nvPr>
            <p:ph type="body" sz="quarter" idx="28"/>
          </p:nvPr>
        </p:nvSpPr>
        <p:spPr bwMode="gray">
          <a:xfrm>
            <a:off x="3779912"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7" name="Text Placeholder 20"/>
          <p:cNvSpPr>
            <a:spLocks noGrp="1"/>
          </p:cNvSpPr>
          <p:nvPr>
            <p:ph type="body" sz="quarter" idx="29"/>
          </p:nvPr>
        </p:nvSpPr>
        <p:spPr bwMode="gray">
          <a:xfrm>
            <a:off x="5508104"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19" name="Text Placeholder 20"/>
          <p:cNvSpPr>
            <a:spLocks noGrp="1"/>
          </p:cNvSpPr>
          <p:nvPr>
            <p:ph type="body" sz="quarter" idx="30"/>
          </p:nvPr>
        </p:nvSpPr>
        <p:spPr bwMode="gray">
          <a:xfrm>
            <a:off x="7236297" y="1268414"/>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54000" rIns="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dirty="0"/>
          </a:p>
        </p:txBody>
      </p:sp>
      <p:sp>
        <p:nvSpPr>
          <p:cNvPr id="26" name="Text Placeholder 29"/>
          <p:cNvSpPr>
            <a:spLocks noGrp="1"/>
          </p:cNvSpPr>
          <p:nvPr>
            <p:ph type="body" sz="quarter" idx="13"/>
          </p:nvPr>
        </p:nvSpPr>
        <p:spPr bwMode="gray">
          <a:xfrm>
            <a:off x="323529" y="1989138"/>
            <a:ext cx="1584176"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4" name="Text Placeholder 29"/>
          <p:cNvSpPr>
            <a:spLocks noGrp="1"/>
          </p:cNvSpPr>
          <p:nvPr>
            <p:ph type="body" sz="quarter" idx="31"/>
          </p:nvPr>
        </p:nvSpPr>
        <p:spPr bwMode="gray">
          <a:xfrm>
            <a:off x="2051720"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9"/>
          <p:cNvSpPr>
            <a:spLocks noGrp="1"/>
          </p:cNvSpPr>
          <p:nvPr>
            <p:ph type="body" sz="quarter" idx="32"/>
          </p:nvPr>
        </p:nvSpPr>
        <p:spPr bwMode="gray">
          <a:xfrm>
            <a:off x="3779912"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9"/>
          <p:cNvSpPr>
            <a:spLocks noGrp="1"/>
          </p:cNvSpPr>
          <p:nvPr>
            <p:ph type="body" sz="quarter" idx="33"/>
          </p:nvPr>
        </p:nvSpPr>
        <p:spPr bwMode="gray">
          <a:xfrm>
            <a:off x="5508104"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9"/>
          <p:cNvSpPr>
            <a:spLocks noGrp="1"/>
          </p:cNvSpPr>
          <p:nvPr>
            <p:ph type="body" sz="quarter" idx="34"/>
          </p:nvPr>
        </p:nvSpPr>
        <p:spPr bwMode="gray">
          <a:xfrm>
            <a:off x="7236296"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grpSp>
        <p:nvGrpSpPr>
          <p:cNvPr id="2" name="Group 15"/>
          <p:cNvGrpSpPr/>
          <p:nvPr userDrawn="1"/>
        </p:nvGrpSpPr>
        <p:grpSpPr bwMode="gray">
          <a:xfrm>
            <a:off x="2907738" y="2497138"/>
            <a:ext cx="3339178" cy="2448457"/>
            <a:chOff x="2902075" y="2497138"/>
            <a:chExt cx="3339178" cy="2448457"/>
          </a:xfrm>
        </p:grpSpPr>
        <p:sp>
          <p:nvSpPr>
            <p:cNvPr id="33" name="AutoShape 20"/>
            <p:cNvSpPr>
              <a:spLocks noChangeArrowheads="1"/>
            </p:cNvSpPr>
            <p:nvPr userDrawn="1"/>
          </p:nvSpPr>
          <p:spPr bwMode="gray">
            <a:xfrm rot="19080000" flipH="1">
              <a:off x="4743630"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34" name="AutoShape 17"/>
            <p:cNvSpPr>
              <a:spLocks noChangeArrowheads="1"/>
            </p:cNvSpPr>
            <p:nvPr userDrawn="1"/>
          </p:nvSpPr>
          <p:spPr bwMode="gray">
            <a:xfrm rot="2520000" flipH="1">
              <a:off x="4743630"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sp>
          <p:nvSpPr>
            <p:cNvPr id="22" name="AutoShape 20"/>
            <p:cNvSpPr>
              <a:spLocks noChangeArrowheads="1"/>
            </p:cNvSpPr>
            <p:nvPr userDrawn="1"/>
          </p:nvSpPr>
          <p:spPr bwMode="gray">
            <a:xfrm rot="2520000">
              <a:off x="2902075" y="2497138"/>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23" name="AutoShape 17"/>
            <p:cNvSpPr>
              <a:spLocks noChangeArrowheads="1"/>
            </p:cNvSpPr>
            <p:nvPr userDrawn="1"/>
          </p:nvSpPr>
          <p:spPr bwMode="gray">
            <a:xfrm rot="19080000">
              <a:off x="2902075" y="4564595"/>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grpSp>
      <p:sp>
        <p:nvSpPr>
          <p:cNvPr id="25" name="Text Placeholder 10"/>
          <p:cNvSpPr>
            <a:spLocks noGrp="1"/>
          </p:cNvSpPr>
          <p:nvPr userDrawn="1">
            <p:ph type="body" sz="quarter" idx="21"/>
          </p:nvPr>
        </p:nvSpPr>
        <p:spPr bwMode="gray">
          <a:xfrm>
            <a:off x="4030681" y="3395663"/>
            <a:ext cx="1093292" cy="62280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pPr lvl="0"/>
            <a:r>
              <a:rPr lang="en-US" smtClean="0"/>
              <a:t>Click to edit Master text styles</a:t>
            </a:r>
          </a:p>
        </p:txBody>
      </p:sp>
      <p:sp>
        <p:nvSpPr>
          <p:cNvPr id="29" name="Text Placeholder 20"/>
          <p:cNvSpPr>
            <a:spLocks noGrp="1"/>
          </p:cNvSpPr>
          <p:nvPr>
            <p:ph type="body" sz="quarter" idx="22"/>
          </p:nvPr>
        </p:nvSpPr>
        <p:spPr bwMode="gray">
          <a:xfrm>
            <a:off x="323528" y="1700213"/>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0" name="Text Placeholder 20"/>
          <p:cNvSpPr>
            <a:spLocks noGrp="1"/>
          </p:cNvSpPr>
          <p:nvPr>
            <p:ph type="body" sz="quarter" idx="23"/>
          </p:nvPr>
        </p:nvSpPr>
        <p:spPr bwMode="gray">
          <a:xfrm>
            <a:off x="323528" y="4219575"/>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0"/>
          <p:cNvSpPr>
            <a:spLocks noGrp="1"/>
          </p:cNvSpPr>
          <p:nvPr>
            <p:ph type="body" sz="quarter" idx="24"/>
          </p:nvPr>
        </p:nvSpPr>
        <p:spPr bwMode="gray">
          <a:xfrm>
            <a:off x="5508104" y="1700213"/>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0"/>
          <p:cNvSpPr>
            <a:spLocks noGrp="1"/>
          </p:cNvSpPr>
          <p:nvPr>
            <p:ph type="body" sz="quarter" idx="25"/>
          </p:nvPr>
        </p:nvSpPr>
        <p:spPr bwMode="gray">
          <a:xfrm>
            <a:off x="5508104" y="4219575"/>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5" name="Text Placeholder 20"/>
          <p:cNvSpPr>
            <a:spLocks noGrp="1"/>
          </p:cNvSpPr>
          <p:nvPr>
            <p:ph type="body" sz="quarter" idx="26"/>
          </p:nvPr>
        </p:nvSpPr>
        <p:spPr bwMode="gray">
          <a:xfrm>
            <a:off x="323528" y="1268414"/>
            <a:ext cx="3323022"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6" name="Text Placeholder 20"/>
          <p:cNvSpPr>
            <a:spLocks noGrp="1"/>
          </p:cNvSpPr>
          <p:nvPr>
            <p:ph type="body" sz="quarter" idx="27"/>
          </p:nvPr>
        </p:nvSpPr>
        <p:spPr bwMode="gray">
          <a:xfrm>
            <a:off x="5508104" y="1268414"/>
            <a:ext cx="3312368"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7" name="Text Placeholder 20"/>
          <p:cNvSpPr>
            <a:spLocks noGrp="1"/>
          </p:cNvSpPr>
          <p:nvPr>
            <p:ph type="body" sz="quarter" idx="28"/>
          </p:nvPr>
        </p:nvSpPr>
        <p:spPr bwMode="gray">
          <a:xfrm>
            <a:off x="323528" y="3787777"/>
            <a:ext cx="3323022"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8" name="Text Placeholder 20"/>
          <p:cNvSpPr>
            <a:spLocks noGrp="1"/>
          </p:cNvSpPr>
          <p:nvPr>
            <p:ph type="body" sz="quarter" idx="29"/>
          </p:nvPr>
        </p:nvSpPr>
        <p:spPr bwMode="gray">
          <a:xfrm>
            <a:off x="5508104" y="3787777"/>
            <a:ext cx="3312368"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21" name="Text Placeholder 20"/>
          <p:cNvSpPr>
            <a:spLocks noGrp="1"/>
          </p:cNvSpPr>
          <p:nvPr>
            <p:ph type="body" sz="quarter" idx="21"/>
          </p:nvPr>
        </p:nvSpPr>
        <p:spPr bwMode="gray">
          <a:xfrm>
            <a:off x="323528"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3" name="Text Placeholder 20"/>
          <p:cNvSpPr>
            <a:spLocks noGrp="1"/>
          </p:cNvSpPr>
          <p:nvPr>
            <p:ph type="body" sz="quarter" idx="22"/>
          </p:nvPr>
        </p:nvSpPr>
        <p:spPr bwMode="gray">
          <a:xfrm>
            <a:off x="4644008"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0"/>
          <p:cNvSpPr>
            <a:spLocks noGrp="1"/>
          </p:cNvSpPr>
          <p:nvPr>
            <p:ph type="body" sz="quarter" idx="23"/>
          </p:nvPr>
        </p:nvSpPr>
        <p:spPr bwMode="gray">
          <a:xfrm>
            <a:off x="323528"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6" name="Text Placeholder 20"/>
          <p:cNvSpPr>
            <a:spLocks noGrp="1"/>
          </p:cNvSpPr>
          <p:nvPr>
            <p:ph type="body" sz="quarter" idx="24"/>
          </p:nvPr>
        </p:nvSpPr>
        <p:spPr bwMode="gray">
          <a:xfrm>
            <a:off x="4644008"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0"/>
          <p:cNvSpPr>
            <a:spLocks noGrp="1"/>
          </p:cNvSpPr>
          <p:nvPr>
            <p:ph type="body" sz="quarter" idx="26"/>
          </p:nvPr>
        </p:nvSpPr>
        <p:spPr bwMode="gray">
          <a:xfrm>
            <a:off x="323528" y="1270001"/>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0" name="Text Placeholder 20"/>
          <p:cNvSpPr>
            <a:spLocks noGrp="1"/>
          </p:cNvSpPr>
          <p:nvPr>
            <p:ph type="body" sz="quarter" idx="27"/>
          </p:nvPr>
        </p:nvSpPr>
        <p:spPr bwMode="gray">
          <a:xfrm>
            <a:off x="4644009" y="1270001"/>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1" name="Text Placeholder 20"/>
          <p:cNvSpPr>
            <a:spLocks noGrp="1"/>
          </p:cNvSpPr>
          <p:nvPr>
            <p:ph type="body" sz="quarter" idx="28"/>
          </p:nvPr>
        </p:nvSpPr>
        <p:spPr bwMode="gray">
          <a:xfrm>
            <a:off x="323528" y="3789364"/>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
        <p:nvSpPr>
          <p:cNvPr id="32" name="Text Placeholder 20"/>
          <p:cNvSpPr>
            <a:spLocks noGrp="1"/>
          </p:cNvSpPr>
          <p:nvPr>
            <p:ph type="body" sz="quarter" idx="29"/>
          </p:nvPr>
        </p:nvSpPr>
        <p:spPr bwMode="gray">
          <a:xfrm>
            <a:off x="4644009" y="3789364"/>
            <a:ext cx="4176464" cy="359817"/>
          </a:xfrm>
          <a:solidFill>
            <a:srgbClr val="409DAD"/>
          </a:solidFill>
          <a:ln w="6350">
            <a:solidFill>
              <a:srgbClr val="409DAD"/>
            </a:solidFill>
          </a:ln>
        </p:spPr>
        <p:txBody>
          <a:bodyPr vert="horz" lIns="0" tIns="0" rIns="0" bIns="0"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13" name="Table Placeholder 12"/>
          <p:cNvSpPr>
            <a:spLocks noGrp="1"/>
          </p:cNvSpPr>
          <p:nvPr>
            <p:ph type="tbl" sz="quarter" idx="14"/>
          </p:nvPr>
        </p:nvSpPr>
        <p:spPr bwMode="gray">
          <a:xfrm>
            <a:off x="323528" y="1270000"/>
            <a:ext cx="2736304" cy="2375024"/>
          </a:xfrm>
        </p:spPr>
        <p:txBody>
          <a:bodyPr/>
          <a:lstStyle/>
          <a:p>
            <a:r>
              <a:rPr lang="en-US" dirty="0" smtClean="0"/>
              <a:t>Click icon to add table</a:t>
            </a:r>
            <a:endParaRPr lang="en-GB" dirty="0"/>
          </a:p>
        </p:txBody>
      </p:sp>
      <p:sp>
        <p:nvSpPr>
          <p:cNvPr id="18" name="Text Placeholder 17"/>
          <p:cNvSpPr>
            <a:spLocks noGrp="1"/>
          </p:cNvSpPr>
          <p:nvPr>
            <p:ph type="body" sz="quarter" idx="16"/>
          </p:nvPr>
        </p:nvSpPr>
        <p:spPr bwMode="gray">
          <a:xfrm>
            <a:off x="32352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able Placeholder 12"/>
          <p:cNvSpPr>
            <a:spLocks noGrp="1"/>
          </p:cNvSpPr>
          <p:nvPr>
            <p:ph type="tbl" sz="quarter" idx="21"/>
          </p:nvPr>
        </p:nvSpPr>
        <p:spPr bwMode="gray">
          <a:xfrm>
            <a:off x="3203848" y="1270000"/>
            <a:ext cx="2736304" cy="2375024"/>
          </a:xfrm>
        </p:spPr>
        <p:txBody>
          <a:bodyPr/>
          <a:lstStyle/>
          <a:p>
            <a:r>
              <a:rPr lang="en-US" dirty="0" smtClean="0"/>
              <a:t>Click icon to add table</a:t>
            </a:r>
            <a:endParaRPr lang="en-GB" dirty="0"/>
          </a:p>
        </p:txBody>
      </p:sp>
      <p:sp>
        <p:nvSpPr>
          <p:cNvPr id="11" name="Table Placeholder 12"/>
          <p:cNvSpPr>
            <a:spLocks noGrp="1"/>
          </p:cNvSpPr>
          <p:nvPr>
            <p:ph type="tbl" sz="quarter" idx="22"/>
          </p:nvPr>
        </p:nvSpPr>
        <p:spPr bwMode="gray">
          <a:xfrm>
            <a:off x="6084168" y="1270000"/>
            <a:ext cx="2736304" cy="2375024"/>
          </a:xfrm>
        </p:spPr>
        <p:txBody>
          <a:bodyPr/>
          <a:lstStyle/>
          <a:p>
            <a:r>
              <a:rPr lang="en-US" dirty="0" smtClean="0"/>
              <a:t>Click icon to add table</a:t>
            </a:r>
            <a:endParaRPr lang="en-GB" dirty="0"/>
          </a:p>
        </p:txBody>
      </p:sp>
      <p:sp>
        <p:nvSpPr>
          <p:cNvPr id="12" name="Text Placeholder 17"/>
          <p:cNvSpPr>
            <a:spLocks noGrp="1"/>
          </p:cNvSpPr>
          <p:nvPr>
            <p:ph type="body" sz="quarter" idx="23"/>
          </p:nvPr>
        </p:nvSpPr>
        <p:spPr bwMode="gray">
          <a:xfrm>
            <a:off x="320384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4" name="Text Placeholder 17"/>
          <p:cNvSpPr>
            <a:spLocks noGrp="1"/>
          </p:cNvSpPr>
          <p:nvPr>
            <p:ph type="body" sz="quarter" idx="24"/>
          </p:nvPr>
        </p:nvSpPr>
        <p:spPr bwMode="gray">
          <a:xfrm>
            <a:off x="6084168" y="3789364"/>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pic>
        <p:nvPicPr>
          <p:cNvPr id="6" name="Picture 5" descr="Wedge4.png"/>
          <p:cNvPicPr>
            <a:picLocks noChangeAspect="1"/>
          </p:cNvPicPr>
          <p:nvPr userDrawn="1"/>
        </p:nvPicPr>
        <p:blipFill>
          <a:blip r:embed="rId2" cstate="screen"/>
          <a:srcRect b="1485"/>
          <a:stretch>
            <a:fillRect/>
          </a:stretch>
        </p:blipFill>
        <p:spPr>
          <a:xfrm>
            <a:off x="-8626" y="-8627"/>
            <a:ext cx="6401151" cy="6866627"/>
          </a:xfrm>
          <a:prstGeom prst="rect">
            <a:avLst/>
          </a:prstGeom>
        </p:spPr>
      </p:pic>
      <p:sp>
        <p:nvSpPr>
          <p:cNvPr id="5" name="Title 4"/>
          <p:cNvSpPr>
            <a:spLocks noGrp="1"/>
          </p:cNvSpPr>
          <p:nvPr>
            <p:ph type="title"/>
          </p:nvPr>
        </p:nvSpPr>
        <p:spPr bwMode="gray">
          <a:xfrm>
            <a:off x="324000" y="889686"/>
            <a:ext cx="5384822" cy="840260"/>
          </a:xfrm>
          <a:noFill/>
          <a:ln w="9525">
            <a:noFill/>
            <a:miter lim="800000"/>
            <a:headEnd/>
            <a:tailEnd/>
          </a:ln>
        </p:spPr>
        <p:txBody>
          <a:bodyPr vert="horz" wrap="square" lIns="0" tIns="0" rIns="0" bIns="0" numCol="1" anchor="t" anchorCtr="0" compatLnSpc="1">
            <a:prstTxWarp prst="textNoShape">
              <a:avLst/>
            </a:prstTxWarp>
          </a:bodyPr>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dirty="0" smtClean="0"/>
              <a:t>Click to edit Master title style</a:t>
            </a:r>
            <a:endParaRPr lang="en-GB" dirty="0"/>
          </a:p>
        </p:txBody>
      </p:sp>
      <p:sp>
        <p:nvSpPr>
          <p:cNvPr id="7" name="Text Placeholder 6"/>
          <p:cNvSpPr>
            <a:spLocks noGrp="1"/>
          </p:cNvSpPr>
          <p:nvPr>
            <p:ph type="body" sz="quarter" idx="10"/>
          </p:nvPr>
        </p:nvSpPr>
        <p:spPr bwMode="gray">
          <a:xfrm>
            <a:off x="324000" y="1742303"/>
            <a:ext cx="4614051" cy="2707167"/>
          </a:xfrm>
          <a:noFill/>
          <a:ln w="9525">
            <a:noFill/>
            <a:miter lim="800000"/>
            <a:headEnd/>
            <a:tailEnd/>
          </a:ln>
        </p:spPr>
        <p:txBody>
          <a:bodyPr vert="horz" wrap="square" lIns="0" tIns="0" rIns="0" bIns="0" numCol="1" anchor="t" anchorCtr="0" compatLnSpc="1">
            <a:prstTxWarp prst="textNoShape">
              <a:avLst/>
            </a:prstTxWarp>
            <a:normAutofit/>
          </a:bodyPr>
          <a:lstStyle>
            <a:lvl1pPr>
              <a:defRPr lang="en-US" sz="16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8" name="Picture 7" descr="Wedge1.png"/>
          <p:cNvPicPr>
            <a:picLocks noChangeAspect="1"/>
          </p:cNvPicPr>
          <p:nvPr userDrawn="1"/>
        </p:nvPicPr>
        <p:blipFill>
          <a:blip r:embed="rId2" cstate="screen"/>
          <a:stretch>
            <a:fillRect/>
          </a:stretch>
        </p:blipFill>
        <p:spPr>
          <a:xfrm>
            <a:off x="-7257" y="-7257"/>
            <a:ext cx="4809347" cy="5601761"/>
          </a:xfrm>
          <a:prstGeom prst="rect">
            <a:avLst/>
          </a:prstGeom>
        </p:spPr>
      </p:pic>
      <p:sp>
        <p:nvSpPr>
          <p:cNvPr id="6" name="Title 9"/>
          <p:cNvSpPr>
            <a:spLocks noGrp="1"/>
          </p:cNvSpPr>
          <p:nvPr>
            <p:ph type="title"/>
          </p:nvPr>
        </p:nvSpPr>
        <p:spPr bwMode="gray">
          <a:xfrm>
            <a:off x="317989" y="1412776"/>
            <a:ext cx="3389915" cy="2160240"/>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7" name="Text Placeholder 16"/>
          <p:cNvSpPr>
            <a:spLocks noGrp="1"/>
          </p:cNvSpPr>
          <p:nvPr>
            <p:ph type="body" sz="quarter" idx="10"/>
          </p:nvPr>
        </p:nvSpPr>
        <p:spPr bwMode="gray">
          <a:xfrm>
            <a:off x="317989" y="3789363"/>
            <a:ext cx="3029875"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9" name="Picture 8"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9" name="Picture 8" descr="Wedge3.png"/>
          <p:cNvPicPr>
            <a:picLocks noChangeAspect="1"/>
          </p:cNvPicPr>
          <p:nvPr userDrawn="1"/>
        </p:nvPicPr>
        <p:blipFill>
          <a:blip r:embed="rId2" cstate="screen"/>
          <a:srcRect r="1490" b="1485"/>
          <a:stretch>
            <a:fillRect/>
          </a:stretch>
        </p:blipFill>
        <p:spPr>
          <a:xfrm>
            <a:off x="-18877" y="-7257"/>
            <a:ext cx="9149229" cy="6865257"/>
          </a:xfrm>
          <a:prstGeom prst="rect">
            <a:avLst/>
          </a:prstGeom>
        </p:spPr>
      </p:pic>
      <p:sp>
        <p:nvSpPr>
          <p:cNvPr id="11" name="Title 10"/>
          <p:cNvSpPr>
            <a:spLocks noGrp="1"/>
          </p:cNvSpPr>
          <p:nvPr userDrawn="1">
            <p:ph type="title"/>
          </p:nvPr>
        </p:nvSpPr>
        <p:spPr bwMode="gray">
          <a:xfrm>
            <a:off x="4860032" y="2492896"/>
            <a:ext cx="3888432" cy="2232248"/>
          </a:xfrm>
          <a:noFill/>
          <a:ln w="9525">
            <a:noFill/>
            <a:miter lim="800000"/>
            <a:headEnd/>
            <a:tailEnd/>
          </a:ln>
        </p:spPr>
        <p:txBody>
          <a:bodyPr vert="horz" wrap="square" lIns="0" tIns="0" rIns="0" bIns="0" numCol="1" anchor="t" anchorCtr="0" compatLnSpc="1">
            <a:prstTxWarp prst="textNoShape">
              <a:avLst/>
            </a:prstTxWarp>
          </a:bodyPr>
          <a:lstStyle>
            <a:lvl1pPr algn="r">
              <a:defRPr lang="en-GB" sz="3000" b="1" dirty="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lgn="l" rtl="0" eaLnBrk="1" fontAlgn="base" hangingPunct="1">
              <a:spcBef>
                <a:spcPct val="40000"/>
              </a:spcBef>
              <a:spcAft>
                <a:spcPct val="0"/>
              </a:spcAft>
            </a:pPr>
            <a:r>
              <a:rPr lang="en-US" smtClean="0"/>
              <a:t>Click to edit Master title style</a:t>
            </a:r>
            <a:endParaRPr lang="en-GB" dirty="0"/>
          </a:p>
        </p:txBody>
      </p:sp>
      <p:sp>
        <p:nvSpPr>
          <p:cNvPr id="16" name="Text Placeholder 15"/>
          <p:cNvSpPr>
            <a:spLocks noGrp="1"/>
          </p:cNvSpPr>
          <p:nvPr userDrawn="1">
            <p:ph type="body" sz="quarter" idx="10"/>
          </p:nvPr>
        </p:nvSpPr>
        <p:spPr bwMode="gray">
          <a:xfrm>
            <a:off x="4859578" y="5013325"/>
            <a:ext cx="3889689" cy="1511300"/>
          </a:xfrm>
          <a:noFill/>
          <a:ln w="9525">
            <a:noFill/>
            <a:miter lim="800000"/>
            <a:headEnd/>
            <a:tailEnd/>
          </a:ln>
        </p:spPr>
        <p:txBody>
          <a:bodyPr vert="horz" wrap="square" lIns="0" tIns="0" rIns="0" bIns="0" numCol="1" anchor="t" anchorCtr="0" compatLnSpc="1">
            <a:prstTxWarp prst="textNoShape">
              <a:avLst/>
            </a:prstTxWarp>
            <a:normAutofit/>
          </a:bodyPr>
          <a:lstStyle>
            <a:lvl1pPr algn="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marL="342900" lvl="0" indent="-342900" algn="l" rtl="0" eaLnBrk="1" fontAlgn="base" hangingPunct="1">
              <a:lnSpc>
                <a:spcPct val="110000"/>
              </a:lnSpc>
              <a:spcBef>
                <a:spcPts val="600"/>
              </a:spcBef>
              <a:spcAft>
                <a:spcPct val="0"/>
              </a:spcAft>
            </a:pPr>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descr="Wedge1.png"/>
          <p:cNvPicPr>
            <a:picLocks noChangeAspect="1"/>
          </p:cNvPicPr>
          <p:nvPr userDrawn="1"/>
        </p:nvPicPr>
        <p:blipFill>
          <a:blip r:embed="rId2" cstate="screen"/>
          <a:stretch>
            <a:fillRect/>
          </a:stretch>
        </p:blipFill>
        <p:spPr>
          <a:xfrm>
            <a:off x="-8626" y="-8626"/>
            <a:ext cx="4809347" cy="5601761"/>
          </a:xfrm>
          <a:prstGeom prst="rect">
            <a:avLst/>
          </a:prstGeom>
        </p:spPr>
      </p:pic>
      <p:sp>
        <p:nvSpPr>
          <p:cNvPr id="5" name="Title 2"/>
          <p:cNvSpPr>
            <a:spLocks noGrp="1"/>
          </p:cNvSpPr>
          <p:nvPr>
            <p:ph type="title"/>
          </p:nvPr>
        </p:nvSpPr>
        <p:spPr bwMode="gray">
          <a:xfrm>
            <a:off x="323528" y="1412776"/>
            <a:ext cx="3384376" cy="2160240"/>
          </a:xfrm>
          <a:noFill/>
          <a:ln w="9525">
            <a:noFill/>
            <a:miter lim="800000"/>
            <a:headEnd/>
            <a:tailEnd/>
          </a:ln>
        </p:spPr>
        <p:txBody>
          <a:bodyPr anchor="t"/>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6" name="Text Placeholder 4"/>
          <p:cNvSpPr>
            <a:spLocks noGrp="1"/>
          </p:cNvSpPr>
          <p:nvPr>
            <p:ph type="body" sz="quarter" idx="10"/>
          </p:nvPr>
        </p:nvSpPr>
        <p:spPr bwMode="gray">
          <a:xfrm>
            <a:off x="323528" y="3789040"/>
            <a:ext cx="3024336" cy="1080120"/>
          </a:xfrm>
          <a:prstGeom prst="rect">
            <a:avLst/>
          </a:prstGeom>
          <a:noFill/>
          <a:ln w="9525">
            <a:noFill/>
            <a:miter lim="800000"/>
            <a:headEnd/>
            <a:tailEnd/>
          </a:ln>
        </p:spPr>
        <p:txBody>
          <a:bodyPr>
            <a:normAutofit/>
          </a:bodyPr>
          <a:lstStyle>
            <a:lvl1pP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pic>
        <p:nvPicPr>
          <p:cNvPr id="7" name="Picture 6" descr="Wedge5.png"/>
          <p:cNvPicPr>
            <a:picLocks noChangeAspect="1"/>
          </p:cNvPicPr>
          <p:nvPr userDrawn="1"/>
        </p:nvPicPr>
        <p:blipFill>
          <a:blip r:embed="rId2" cstate="screen"/>
          <a:stretch>
            <a:fillRect/>
          </a:stretch>
        </p:blipFill>
        <p:spPr>
          <a:xfrm>
            <a:off x="-8626" y="-8626"/>
            <a:ext cx="4809347" cy="3218422"/>
          </a:xfrm>
          <a:prstGeom prst="rect">
            <a:avLst/>
          </a:prstGeom>
        </p:spPr>
      </p:pic>
      <p:sp>
        <p:nvSpPr>
          <p:cNvPr id="4" name="Text Placeholder 4"/>
          <p:cNvSpPr>
            <a:spLocks noGrp="1"/>
          </p:cNvSpPr>
          <p:nvPr>
            <p:ph type="body" sz="quarter" idx="10"/>
          </p:nvPr>
        </p:nvSpPr>
        <p:spPr bwMode="gray">
          <a:xfrm>
            <a:off x="320400" y="3789363"/>
            <a:ext cx="3531520" cy="2623794"/>
          </a:xfrm>
          <a:prstGeom prst="rect">
            <a:avLst/>
          </a:prstGeom>
          <a:noFill/>
          <a:ln w="9525">
            <a:noFill/>
            <a:miter lim="800000"/>
            <a:headEnd/>
            <a:tailEnd/>
          </a:ln>
        </p:spPr>
        <p:txBody>
          <a:bodyPr anchor="b">
            <a:normAutofit/>
          </a:bodyPr>
          <a:lstStyle>
            <a:lvl1pPr>
              <a:defRPr lang="en-US" sz="1000" b="0" dirty="0" smtClean="0">
                <a:solidFill>
                  <a:schemeClr val="tx1"/>
                </a:solidFill>
                <a:latin typeface="+mn-lt"/>
                <a:ea typeface="+mn-ea"/>
                <a:cs typeface="+mn-cs"/>
              </a:defRPr>
            </a:lvl1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496944" cy="792088"/>
          </a:xfrm>
        </p:spPr>
        <p:txBody>
          <a:bodyPr/>
          <a:lstStyle>
            <a:lvl1pPr>
              <a:lnSpc>
                <a:spcPct val="100000"/>
              </a:lnSpc>
              <a:defRPr sz="1800"/>
            </a:lvl1pPr>
          </a:lstStyle>
          <a:p>
            <a:r>
              <a:rPr lang="en-US" dirty="0" smtClean="0"/>
              <a:t>Click to edit Master title style</a:t>
            </a:r>
            <a:endParaRPr lang="en-GB" dirty="0"/>
          </a:p>
        </p:txBody>
      </p:sp>
      <p:sp>
        <p:nvSpPr>
          <p:cNvPr id="3" name="Content Placeholder 2"/>
          <p:cNvSpPr>
            <a:spLocks noGrp="1"/>
          </p:cNvSpPr>
          <p:nvPr>
            <p:ph sz="half" idx="1"/>
          </p:nvPr>
        </p:nvSpPr>
        <p:spPr>
          <a:xfrm>
            <a:off x="333971" y="1284515"/>
            <a:ext cx="4114800" cy="4525962"/>
          </a:xfrm>
        </p:spPr>
        <p:txBody>
          <a:bodyPr bIns="0"/>
          <a:lstStyle>
            <a:lvl1pPr>
              <a:defRPr sz="1400">
                <a:solidFill>
                  <a:srgbClr val="00338D"/>
                </a:solidFill>
              </a:defRPr>
            </a:lvl1pPr>
            <a:lvl2pPr>
              <a:defRPr sz="1400"/>
            </a:lvl2pPr>
            <a:lvl3pPr marL="139700" indent="-139700">
              <a:buFont typeface="Arial" pitchFamily="34" charset="0"/>
              <a:buChar char="•"/>
              <a:defRPr sz="1400"/>
            </a:lvl3pPr>
            <a:lvl4pPr marL="349250" indent="-182563">
              <a:buFont typeface="Arial" pitchFamily="34" charset="0"/>
              <a:buChar char="–"/>
              <a:defRPr sz="1400"/>
            </a:lvl4pPr>
            <a:lvl5pPr marL="515938" indent="-166688">
              <a:buClr>
                <a:schemeClr val="accent1"/>
              </a:buClr>
              <a:buFont typeface="Arial" pitchFamily="34" charset="0"/>
              <a:buChar char="•"/>
              <a:defRPr sz="1400"/>
            </a:lvl5pPr>
            <a:lvl6pPr>
              <a:defRPr sz="1800"/>
            </a:lvl6pPr>
            <a:lvl7pPr>
              <a:defRPr sz="1800"/>
            </a:lvl7pPr>
            <a:lvl8pPr marL="687388" indent="-160338">
              <a:buFont typeface="Arial" pitchFamily="34" charset="0"/>
              <a:buChar char="–"/>
              <a:defRPr sz="14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709451" y="1284515"/>
            <a:ext cx="4114800" cy="4525962"/>
          </a:xfrm>
        </p:spPr>
        <p:txBody>
          <a:bodyPr bIns="0"/>
          <a:lstStyle>
            <a:lvl1pPr>
              <a:defRPr sz="1400">
                <a:solidFill>
                  <a:srgbClr val="00338D"/>
                </a:solidFill>
              </a:defRPr>
            </a:lvl1pPr>
            <a:lvl2pPr>
              <a:defRPr sz="1400"/>
            </a:lvl2pPr>
            <a:lvl3pPr marL="127000" indent="-127000">
              <a:buFont typeface="Arial" pitchFamily="34" charset="0"/>
              <a:buChar char="•"/>
              <a:defRPr sz="1400"/>
            </a:lvl3pPr>
            <a:lvl4pPr marL="349250" indent="-182563">
              <a:buFont typeface="Arial" pitchFamily="34" charset="0"/>
              <a:buChar char="–"/>
              <a:defRPr sz="1400"/>
            </a:lvl4pPr>
            <a:lvl5pPr marL="536575" indent="-187325">
              <a:buClr>
                <a:schemeClr val="accent1"/>
              </a:buClr>
              <a:buFont typeface="Arial" pitchFamily="34" charset="0"/>
              <a:buChar char="•"/>
              <a:defRPr sz="1400"/>
            </a:lvl5pPr>
            <a:lvl6pPr>
              <a:defRPr sz="1800"/>
            </a:lvl6pPr>
            <a:lvl7pPr>
              <a:defRPr sz="1800"/>
            </a:lvl7pPr>
            <a:lvl8pPr>
              <a:defRPr sz="1800"/>
            </a:lvl8pPr>
            <a:lvl9pPr marL="809625" indent="-241300">
              <a:buClr>
                <a:schemeClr val="accent1"/>
              </a:buClr>
              <a:buSzPct val="65000"/>
              <a:buFont typeface="Arial" pitchFamily="34" charset="0"/>
              <a:buChar char="–"/>
              <a:defRPr sz="14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8" name="Picture 7" descr="Wedge2.png"/>
          <p:cNvPicPr>
            <a:picLocks noChangeAspect="1"/>
          </p:cNvPicPr>
          <p:nvPr userDrawn="1"/>
        </p:nvPicPr>
        <p:blipFill>
          <a:blip r:embed="rId2" cstate="screen"/>
          <a:stretch>
            <a:fillRect/>
          </a:stretch>
        </p:blipFill>
        <p:spPr>
          <a:xfrm>
            <a:off x="-7257" y="542607"/>
            <a:ext cx="4644768" cy="5047071"/>
          </a:xfrm>
          <a:prstGeom prst="rect">
            <a:avLst/>
          </a:prstGeom>
        </p:spPr>
      </p:pic>
      <p:sp>
        <p:nvSpPr>
          <p:cNvPr id="15" name="Title 9"/>
          <p:cNvSpPr>
            <a:spLocks noGrp="1"/>
          </p:cNvSpPr>
          <p:nvPr>
            <p:ph type="title"/>
          </p:nvPr>
        </p:nvSpPr>
        <p:spPr bwMode="gray">
          <a:xfrm>
            <a:off x="827583" y="1844824"/>
            <a:ext cx="2808313"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16" name="Text Placeholder 16"/>
          <p:cNvSpPr>
            <a:spLocks noGrp="1"/>
          </p:cNvSpPr>
          <p:nvPr>
            <p:ph type="body" sz="quarter" idx="10"/>
          </p:nvPr>
        </p:nvSpPr>
        <p:spPr bwMode="gray">
          <a:xfrm>
            <a:off x="810020" y="4005064"/>
            <a:ext cx="246583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9" name="Picture 8" descr="KPMG_Plus_Strapline_White no tm.emf"/>
          <p:cNvPicPr>
            <a:picLocks noChangeAspect="1"/>
          </p:cNvPicPr>
          <p:nvPr userDrawn="1"/>
        </p:nvPicPr>
        <p:blipFill>
          <a:blip r:embed="rId3" cstate="print"/>
          <a:stretch>
            <a:fillRect/>
          </a:stretch>
        </p:blipFill>
        <p:spPr>
          <a:xfrm>
            <a:off x="838200" y="744766"/>
            <a:ext cx="1694497" cy="6195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13" name="Picture 12" descr="Wedge3.png"/>
          <p:cNvPicPr>
            <a:picLocks noChangeAspect="1"/>
          </p:cNvPicPr>
          <p:nvPr userDrawn="1"/>
        </p:nvPicPr>
        <p:blipFill>
          <a:blip r:embed="rId2" cstate="screen"/>
          <a:srcRect r="1490" b="1485"/>
          <a:stretch>
            <a:fillRect/>
          </a:stretch>
        </p:blipFill>
        <p:spPr>
          <a:xfrm>
            <a:off x="-5229" y="-7257"/>
            <a:ext cx="9149229" cy="6865257"/>
          </a:xfrm>
          <a:prstGeom prst="rect">
            <a:avLst/>
          </a:prstGeom>
        </p:spPr>
      </p:pic>
      <p:sp>
        <p:nvSpPr>
          <p:cNvPr id="10" name="Title 9"/>
          <p:cNvSpPr>
            <a:spLocks noGrp="1"/>
          </p:cNvSpPr>
          <p:nvPr userDrawn="1">
            <p:ph type="title"/>
          </p:nvPr>
        </p:nvSpPr>
        <p:spPr bwMode="gray">
          <a:xfrm>
            <a:off x="4860031" y="2492896"/>
            <a:ext cx="3888433" cy="2232248"/>
          </a:xfrm>
          <a:noFill/>
          <a:ln w="9525">
            <a:noFill/>
            <a:miter lim="800000"/>
            <a:headEnd/>
            <a:tailEnd/>
          </a:ln>
        </p:spPr>
        <p:txBody>
          <a:bodyPr vert="horz" wrap="square" lIns="0" tIns="0" rIns="0" bIns="0" numCol="1" anchor="t" anchorCtr="0" compatLnSpc="1">
            <a:prstTxWarp prst="textNoShape">
              <a:avLst/>
            </a:prstTxWarp>
            <a:normAutofit/>
          </a:bodyPr>
          <a:lstStyle>
            <a:lvl1pPr algn="r" rtl="0" eaLnBrk="1" fontAlgn="base" hangingPunct="1">
              <a:spcBef>
                <a:spcPct val="40000"/>
              </a:spcBef>
              <a:spcAft>
                <a:spcPct val="0"/>
              </a:spcAft>
              <a:defRPr lang="en-GB" sz="3000" b="1" dirty="0" smtClean="0">
                <a:solidFill>
                  <a:schemeClr val="bg1"/>
                </a:solidFill>
                <a:latin typeface="+mj-lt"/>
                <a:ea typeface="+mj-ea"/>
                <a:cs typeface="+mj-cs"/>
              </a:defRPr>
            </a:lvl1pPr>
          </a:lstStyle>
          <a:p>
            <a:r>
              <a:rPr lang="en-US" smtClean="0"/>
              <a:t>Click to edit Master title style</a:t>
            </a:r>
            <a:endParaRPr lang="en-GB" dirty="0"/>
          </a:p>
        </p:txBody>
      </p:sp>
      <p:sp>
        <p:nvSpPr>
          <p:cNvPr id="17" name="Text Placeholder 16"/>
          <p:cNvSpPr>
            <a:spLocks noGrp="1"/>
          </p:cNvSpPr>
          <p:nvPr userDrawn="1">
            <p:ph type="body" sz="quarter" idx="10"/>
          </p:nvPr>
        </p:nvSpPr>
        <p:spPr bwMode="gray">
          <a:xfrm>
            <a:off x="4860031" y="5013176"/>
            <a:ext cx="3888433" cy="1512168"/>
          </a:xfrm>
          <a:noFill/>
          <a:ln w="9525">
            <a:noFill/>
            <a:miter lim="800000"/>
            <a:headEnd/>
            <a:tailEnd/>
          </a:ln>
        </p:spPr>
        <p:txBody>
          <a:bodyPr vert="horz" wrap="square" lIns="0" tIns="0" rIns="0" bIns="0" numCol="1" anchor="t" anchorCtr="0" compatLnSpc="1">
            <a:prstTxWarp prst="textNoShape">
              <a:avLst/>
            </a:prstTxWarp>
          </a:bodyPr>
          <a:lstStyle>
            <a:lvl1pPr marL="342900" indent="-342900" algn="r"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smtClean="0"/>
              <a:t>Click to edit Master title style</a:t>
            </a:r>
            <a:endParaRPr lang="en-GB" dirty="0"/>
          </a:p>
        </p:txBody>
      </p:sp>
      <p:sp>
        <p:nvSpPr>
          <p:cNvPr id="7" name="Text Placeholder 6"/>
          <p:cNvSpPr>
            <a:spLocks noGrp="1"/>
          </p:cNvSpPr>
          <p:nvPr>
            <p:ph type="body" sz="quarter" idx="10"/>
          </p:nvPr>
        </p:nvSpPr>
        <p:spPr bwMode="gray"/>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7" y="1268760"/>
            <a:ext cx="4176465"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7" y="1268760"/>
            <a:ext cx="4176465"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6"/>
          <p:cNvSpPr>
            <a:spLocks noGrp="1"/>
          </p:cNvSpPr>
          <p:nvPr>
            <p:ph type="body" sz="quarter" idx="11"/>
          </p:nvPr>
        </p:nvSpPr>
        <p:spPr bwMode="gray">
          <a:xfrm>
            <a:off x="4644008" y="1268760"/>
            <a:ext cx="417646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Text Placeholder 6"/>
          <p:cNvSpPr>
            <a:spLocks noGrp="1"/>
          </p:cNvSpPr>
          <p:nvPr>
            <p:ph type="body" sz="quarter" idx="12"/>
          </p:nvPr>
        </p:nvSpPr>
        <p:spPr bwMode="gray">
          <a:xfrm>
            <a:off x="323527" y="3789363"/>
            <a:ext cx="4176465"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ext Placeholder 6"/>
          <p:cNvSpPr>
            <a:spLocks noGrp="1"/>
          </p:cNvSpPr>
          <p:nvPr>
            <p:ph type="body" sz="quarter" idx="13"/>
          </p:nvPr>
        </p:nvSpPr>
        <p:spPr bwMode="gray">
          <a:xfrm>
            <a:off x="4644008" y="3789363"/>
            <a:ext cx="4176464" cy="2375941"/>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wo Chart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27" y="1268414"/>
            <a:ext cx="4176465" cy="2376487"/>
          </a:xfrm>
        </p:spPr>
        <p:txBody>
          <a:bodyPr anchor="ctr"/>
          <a:lstStyle>
            <a:lvl1pPr algn="ctr">
              <a:defRPr/>
            </a:lvl1pPr>
          </a:lstStyle>
          <a:p>
            <a:r>
              <a:rPr lang="en-US" dirty="0" smtClean="0"/>
              <a:t>Click icon to add chart</a:t>
            </a:r>
            <a:endParaRPr lang="en-GB" dirty="0"/>
          </a:p>
        </p:txBody>
      </p:sp>
      <p:sp>
        <p:nvSpPr>
          <p:cNvPr id="10" name="Chart Placeholder 7"/>
          <p:cNvSpPr>
            <a:spLocks noGrp="1"/>
          </p:cNvSpPr>
          <p:nvPr>
            <p:ph type="chart" sz="quarter" idx="13"/>
          </p:nvPr>
        </p:nvSpPr>
        <p:spPr bwMode="gray">
          <a:xfrm>
            <a:off x="323527" y="3789364"/>
            <a:ext cx="4176465" cy="2376487"/>
          </a:xfrm>
        </p:spPr>
        <p:txBody>
          <a:bodyPr anchor="ctr"/>
          <a:lstStyle>
            <a:lvl1pPr algn="ctr">
              <a:defRPr/>
            </a:lvl1pPr>
          </a:lstStyle>
          <a:p>
            <a:r>
              <a:rPr lang="en-US" dirty="0" smtClean="0"/>
              <a:t>Click icon to add chart</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wo Table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08"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able Placeholder 10"/>
          <p:cNvSpPr>
            <a:spLocks noGrp="1"/>
          </p:cNvSpPr>
          <p:nvPr>
            <p:ph type="tbl" sz="quarter" idx="12"/>
          </p:nvPr>
        </p:nvSpPr>
        <p:spPr bwMode="gray">
          <a:xfrm>
            <a:off x="323527" y="1268414"/>
            <a:ext cx="4176465" cy="2376487"/>
          </a:xfrm>
        </p:spPr>
        <p:txBody>
          <a:bodyPr anchor="ctr"/>
          <a:lstStyle>
            <a:lvl1pPr algn="ctr">
              <a:defRPr/>
            </a:lvl1pPr>
          </a:lstStyle>
          <a:p>
            <a:r>
              <a:rPr lang="en-US" dirty="0" smtClean="0"/>
              <a:t>Click icon to add table</a:t>
            </a:r>
            <a:endParaRPr lang="en-GB" dirty="0"/>
          </a:p>
        </p:txBody>
      </p:sp>
      <p:sp>
        <p:nvSpPr>
          <p:cNvPr id="12" name="Table Placeholder 10"/>
          <p:cNvSpPr>
            <a:spLocks noGrp="1"/>
          </p:cNvSpPr>
          <p:nvPr>
            <p:ph type="tbl" sz="quarter" idx="13"/>
          </p:nvPr>
        </p:nvSpPr>
        <p:spPr bwMode="gray">
          <a:xfrm>
            <a:off x="323527" y="3789364"/>
            <a:ext cx="4176465" cy="2376487"/>
          </a:xfrm>
        </p:spPr>
        <p:txBody>
          <a:bodyPr anchor="ctr"/>
          <a:lstStyle>
            <a:lvl1pPr algn="ctr">
              <a:defRPr/>
            </a:lvl1pPr>
          </a:lstStyle>
          <a:p>
            <a:r>
              <a:rPr lang="en-US" dirty="0" smtClean="0"/>
              <a:t>Click icon to add table</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descr="Top1.png"/>
          <p:cNvPicPr>
            <a:picLocks noChangeAspect="1"/>
          </p:cNvPicPr>
          <p:nvPr userDrawn="1"/>
        </p:nvPicPr>
        <p:blipFill>
          <a:blip r:embed="rId25" cstate="screen"/>
          <a:stretch>
            <a:fillRect/>
          </a:stretch>
        </p:blipFill>
        <p:spPr>
          <a:xfrm>
            <a:off x="-7258" y="-7257"/>
            <a:ext cx="9151257" cy="1065516"/>
          </a:xfrm>
          <a:prstGeom prst="rect">
            <a:avLst/>
          </a:prstGeom>
        </p:spPr>
      </p:pic>
      <p:sp>
        <p:nvSpPr>
          <p:cNvPr id="56" name="Text Placeholder 55"/>
          <p:cNvSpPr>
            <a:spLocks noGrp="1"/>
          </p:cNvSpPr>
          <p:nvPr>
            <p:ph type="body" idx="1"/>
          </p:nvPr>
        </p:nvSpPr>
        <p:spPr bwMode="gray">
          <a:xfrm>
            <a:off x="323528" y="1268760"/>
            <a:ext cx="8496944" cy="489654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itle Placeholder 54"/>
          <p:cNvSpPr>
            <a:spLocks noGrp="1"/>
          </p:cNvSpPr>
          <p:nvPr>
            <p:ph type="title"/>
          </p:nvPr>
        </p:nvSpPr>
        <p:spPr bwMode="gray">
          <a:xfrm>
            <a:off x="323528" y="116632"/>
            <a:ext cx="8496944" cy="7920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lgn="l" rtl="0" eaLnBrk="1" fontAlgn="base" hangingPunct="1">
              <a:spcBef>
                <a:spcPct val="40000"/>
              </a:spcBef>
              <a:spcAft>
                <a:spcPct val="0"/>
              </a:spcAft>
            </a:pPr>
            <a:r>
              <a:rPr lang="en-US" smtClean="0"/>
              <a:t>Click to edit Master title style</a:t>
            </a:r>
            <a:endParaRPr lang="en-US" dirty="0"/>
          </a:p>
        </p:txBody>
      </p:sp>
      <p:sp>
        <p:nvSpPr>
          <p:cNvPr id="32" name="Line 10"/>
          <p:cNvSpPr>
            <a:spLocks noChangeShapeType="1"/>
          </p:cNvSpPr>
          <p:nvPr/>
        </p:nvSpPr>
        <p:spPr bwMode="gray">
          <a:xfrm>
            <a:off x="323528" y="6381328"/>
            <a:ext cx="8496622" cy="0"/>
          </a:xfrm>
          <a:prstGeom prst="line">
            <a:avLst/>
          </a:prstGeom>
          <a:noFill/>
          <a:ln w="3175">
            <a:solidFill>
              <a:srgbClr val="000000"/>
            </a:solidFill>
            <a:round/>
            <a:headEnd/>
            <a:tailEnd/>
          </a:ln>
        </p:spPr>
        <p:txBody>
          <a:bodyPr/>
          <a:lstStyle/>
          <a:p>
            <a:pPr algn="ctr">
              <a:spcBef>
                <a:spcPct val="50000"/>
              </a:spcBef>
              <a:defRPr/>
            </a:pPr>
            <a:endParaRPr lang="en-GB" dirty="0"/>
          </a:p>
        </p:txBody>
      </p:sp>
      <p:sp>
        <p:nvSpPr>
          <p:cNvPr id="34" name="Rectangle 33"/>
          <p:cNvSpPr/>
          <p:nvPr/>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grpSp>
        <p:nvGrpSpPr>
          <p:cNvPr id="2" name="Group 19"/>
          <p:cNvGrpSpPr/>
          <p:nvPr/>
        </p:nvGrpSpPr>
        <p:grpSpPr bwMode="gray">
          <a:xfrm>
            <a:off x="1" y="1052736"/>
            <a:ext cx="9143999" cy="5328591"/>
            <a:chOff x="1" y="1052736"/>
            <a:chExt cx="9905999" cy="5328591"/>
          </a:xfrm>
          <a:noFill/>
        </p:grpSpPr>
        <p:sp>
          <p:nvSpPr>
            <p:cNvPr id="16" name="Rectangle 22"/>
            <p:cNvSpPr>
              <a:spLocks noChangeArrowheads="1"/>
            </p:cNvSpPr>
            <p:nvPr/>
          </p:nvSpPr>
          <p:spPr bwMode="gray">
            <a:xfrm>
              <a:off x="9633520" y="3680619"/>
              <a:ext cx="272480" cy="73025"/>
            </a:xfrm>
            <a:prstGeom prst="rect">
              <a:avLst/>
            </a:prstGeom>
            <a:grpFill/>
            <a:ln w="9525" algn="ctr">
              <a:noFill/>
              <a:miter lim="800000"/>
              <a:headEnd/>
              <a:tailEnd/>
            </a:ln>
            <a:effectLst/>
          </p:spPr>
          <p:txBody>
            <a:bodyPr/>
            <a:lstStyle/>
            <a:p>
              <a:endParaRPr lang="en-GB" dirty="0"/>
            </a:p>
          </p:txBody>
        </p:sp>
        <p:sp>
          <p:nvSpPr>
            <p:cNvPr id="17" name="Rectangle 23"/>
            <p:cNvSpPr>
              <a:spLocks noChangeArrowheads="1"/>
            </p:cNvSpPr>
            <p:nvPr/>
          </p:nvSpPr>
          <p:spPr bwMode="gray">
            <a:xfrm>
              <a:off x="1" y="3680619"/>
              <a:ext cx="272480" cy="73025"/>
            </a:xfrm>
            <a:prstGeom prst="rect">
              <a:avLst/>
            </a:prstGeom>
            <a:grpFill/>
            <a:ln w="9525" algn="ctr">
              <a:noFill/>
              <a:miter lim="800000"/>
              <a:headEnd/>
              <a:tailEnd/>
            </a:ln>
            <a:effectLst/>
          </p:spPr>
          <p:txBody>
            <a:bodyPr/>
            <a:lstStyle/>
            <a:p>
              <a:endParaRPr lang="en-GB" dirty="0"/>
            </a:p>
          </p:txBody>
        </p:sp>
        <p:sp>
          <p:nvSpPr>
            <p:cNvPr id="18" name="Rectangle 24"/>
            <p:cNvSpPr>
              <a:spLocks noChangeArrowheads="1"/>
            </p:cNvSpPr>
            <p:nvPr/>
          </p:nvSpPr>
          <p:spPr bwMode="gray">
            <a:xfrm rot="16200000">
              <a:off x="4845050" y="1124173"/>
              <a:ext cx="215900" cy="73025"/>
            </a:xfrm>
            <a:prstGeom prst="rect">
              <a:avLst/>
            </a:prstGeom>
            <a:grpFill/>
            <a:ln w="9525" algn="ctr">
              <a:noFill/>
              <a:miter lim="800000"/>
              <a:headEnd/>
              <a:tailEnd/>
            </a:ln>
            <a:effectLst/>
          </p:spPr>
          <p:txBody>
            <a:bodyPr/>
            <a:lstStyle/>
            <a:p>
              <a:endParaRPr lang="en-GB" dirty="0"/>
            </a:p>
          </p:txBody>
        </p:sp>
        <p:sp>
          <p:nvSpPr>
            <p:cNvPr id="19" name="Rectangle 34"/>
            <p:cNvSpPr>
              <a:spLocks noChangeArrowheads="1"/>
            </p:cNvSpPr>
            <p:nvPr/>
          </p:nvSpPr>
          <p:spPr bwMode="gray">
            <a:xfrm rot="16200000">
              <a:off x="4844989" y="6236803"/>
              <a:ext cx="216023" cy="73025"/>
            </a:xfrm>
            <a:prstGeom prst="rect">
              <a:avLst/>
            </a:prstGeom>
            <a:grpFill/>
            <a:ln w="9525" algn="ctr">
              <a:noFill/>
              <a:miter lim="800000"/>
              <a:headEnd/>
              <a:tailEnd/>
            </a:ln>
            <a:effectLst/>
          </p:spPr>
          <p:txBody>
            <a:bodyPr/>
            <a:lstStyle/>
            <a:p>
              <a:endParaRPr lang="en-GB" dirty="0"/>
            </a:p>
          </p:txBody>
        </p:sp>
      </p:grpSp>
      <p:pic>
        <p:nvPicPr>
          <p:cNvPr id="15" name="Picture 4"/>
          <p:cNvPicPr>
            <a:picLocks noChangeAspect="1" noChangeArrowheads="1"/>
          </p:cNvPicPr>
          <p:nvPr userDrawn="1"/>
        </p:nvPicPr>
        <p:blipFill>
          <a:blip r:embed="rId26" cstate="print"/>
          <a:srcRect/>
          <a:stretch>
            <a:fillRect/>
          </a:stretch>
        </p:blipFill>
        <p:spPr bwMode="auto">
          <a:xfrm>
            <a:off x="7997471" y="100194"/>
            <a:ext cx="819266" cy="822960"/>
          </a:xfrm>
          <a:prstGeom prst="rect">
            <a:avLst/>
          </a:prstGeom>
          <a:noFill/>
          <a:ln w="9525">
            <a:noFill/>
            <a:miter lim="800000"/>
            <a:headEnd/>
            <a:tailEnd/>
          </a:ln>
          <a:effectLst/>
        </p:spPr>
      </p:pic>
      <p:sp>
        <p:nvSpPr>
          <p:cNvPr id="20" name="Text Box 9"/>
          <p:cNvSpPr txBox="1">
            <a:spLocks noChangeArrowheads="1"/>
          </p:cNvSpPr>
          <p:nvPr userDrawn="1"/>
        </p:nvSpPr>
        <p:spPr bwMode="auto">
          <a:xfrm>
            <a:off x="230315" y="6418263"/>
            <a:ext cx="3794524" cy="323850"/>
          </a:xfrm>
          <a:prstGeom prst="rect">
            <a:avLst/>
          </a:prstGeom>
          <a:noFill/>
          <a:ln w="9525">
            <a:noFill/>
            <a:miter lim="800000"/>
            <a:headEnd/>
            <a:tailEnd/>
          </a:ln>
        </p:spPr>
        <p:txBody>
          <a:bodyPr anchor="ctr"/>
          <a:lstStyle/>
          <a:p>
            <a:pPr eaLnBrk="0" hangingPunct="0">
              <a:lnSpc>
                <a:spcPts val="700"/>
              </a:lnSpc>
            </a:pPr>
            <a:r>
              <a:rPr lang="en-US" sz="500" dirty="0">
                <a:solidFill>
                  <a:schemeClr val="accent1"/>
                </a:solidFill>
              </a:rPr>
              <a:t>© </a:t>
            </a:r>
            <a:r>
              <a:rPr lang="en-US" sz="500" dirty="0" smtClean="0">
                <a:solidFill>
                  <a:schemeClr val="accent1"/>
                </a:solidFill>
              </a:rPr>
              <a:t>2012 </a:t>
            </a:r>
            <a:r>
              <a:rPr lang="en-US" sz="500" dirty="0">
                <a:solidFill>
                  <a:schemeClr val="accent1"/>
                </a:solidFill>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lang="en-GB" sz="5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 id="2147483911" r:id="rId18"/>
    <p:sldLayoutId id="2147483912" r:id="rId19"/>
    <p:sldLayoutId id="2147483913" r:id="rId20"/>
    <p:sldLayoutId id="2147483914" r:id="rId21"/>
    <p:sldLayoutId id="2147483915" r:id="rId22"/>
    <p:sldLayoutId id="2147483916" r:id="rId23"/>
  </p:sldLayoutIdLst>
  <p:txStyles>
    <p:titleStyle>
      <a:lvl1pPr algn="l" defTabSz="914400" rtl="0" eaLnBrk="1" latinLnBrk="0" hangingPunct="1">
        <a:spcBef>
          <a:spcPts val="0"/>
        </a:spcBef>
        <a:buNone/>
        <a:defRPr lang="en-GB" sz="1800" b="1" kern="1200" noProof="0" dirty="0">
          <a:solidFill>
            <a:schemeClr val="bg1"/>
          </a:solidFill>
          <a:latin typeface="Arial"/>
          <a:ea typeface="+mj-ea"/>
          <a:cs typeface="+mj-cs"/>
        </a:defRPr>
      </a:lvl1pPr>
      <a:lvl2pPr eaLnBrk="1" hangingPunct="1">
        <a:defRPr lang="en-GB" sz="1800" b="1" kern="1200" noProof="0" dirty="0">
          <a:solidFill>
            <a:schemeClr val="bg1"/>
          </a:solidFill>
          <a:latin typeface="+mj-lt"/>
          <a:ea typeface="+mj-ea"/>
          <a:cs typeface="+mj-cs"/>
        </a:defRPr>
      </a:lvl2pPr>
      <a:lvl3pPr eaLnBrk="1" hangingPunct="1">
        <a:defRPr lang="en-GB" sz="1800" b="1" kern="1200" noProof="0" dirty="0">
          <a:solidFill>
            <a:schemeClr val="bg1"/>
          </a:solidFill>
          <a:latin typeface="+mj-lt"/>
          <a:ea typeface="+mj-ea"/>
          <a:cs typeface="+mj-cs"/>
        </a:defRPr>
      </a:lvl3pPr>
      <a:lvl4pPr eaLnBrk="1" hangingPunct="1">
        <a:defRPr lang="en-GB" sz="1800" b="1" kern="1200" noProof="0" dirty="0">
          <a:solidFill>
            <a:schemeClr val="bg1"/>
          </a:solidFill>
          <a:latin typeface="+mj-lt"/>
          <a:ea typeface="+mj-ea"/>
          <a:cs typeface="+mj-cs"/>
        </a:defRPr>
      </a:lvl4pPr>
      <a:lvl5pPr eaLnBrk="1" hangingPunct="1">
        <a:defRPr lang="en-GB" sz="1800" b="1" kern="1200" noProof="0" dirty="0">
          <a:solidFill>
            <a:schemeClr val="bg1"/>
          </a:solidFill>
          <a:latin typeface="+mj-lt"/>
          <a:ea typeface="+mj-ea"/>
          <a:cs typeface="+mj-cs"/>
        </a:defRPr>
      </a:lvl5pPr>
      <a:lvl6pPr eaLnBrk="1" hangingPunct="1">
        <a:defRPr lang="en-GB" sz="1800" b="1" kern="1200" noProof="0" dirty="0">
          <a:solidFill>
            <a:schemeClr val="bg1"/>
          </a:solidFill>
          <a:latin typeface="+mj-lt"/>
          <a:ea typeface="+mj-ea"/>
          <a:cs typeface="+mj-cs"/>
        </a:defRPr>
      </a:lvl6pPr>
      <a:lvl7pPr eaLnBrk="1" hangingPunct="1">
        <a:defRPr lang="en-GB" sz="1800" b="1" kern="1200" noProof="0" dirty="0">
          <a:solidFill>
            <a:schemeClr val="bg1"/>
          </a:solidFill>
          <a:latin typeface="+mj-lt"/>
          <a:ea typeface="+mj-ea"/>
          <a:cs typeface="+mj-cs"/>
        </a:defRPr>
      </a:lvl7pPr>
      <a:lvl8pPr eaLnBrk="1" hangingPunct="1">
        <a:defRPr lang="en-GB" sz="1800" b="1" kern="1200" noProof="0" dirty="0">
          <a:solidFill>
            <a:schemeClr val="bg1"/>
          </a:solidFill>
          <a:latin typeface="+mj-lt"/>
          <a:ea typeface="+mj-ea"/>
          <a:cs typeface="+mj-cs"/>
        </a:defRPr>
      </a:lvl8pPr>
      <a:lvl9pPr eaLnBrk="1" hangingPunct="1">
        <a:defRPr lang="en-GB" sz="1800" b="1" kern="1200" noProof="0" dirty="0">
          <a:solidFill>
            <a:schemeClr val="bg1"/>
          </a:solidFill>
          <a:latin typeface="+mj-lt"/>
          <a:ea typeface="+mj-ea"/>
          <a:cs typeface="+mj-cs"/>
        </a:defRPr>
      </a:lvl9pPr>
    </p:titleStyle>
    <p:bodyStyle>
      <a:lvl1pPr marL="0" indent="0" algn="l" defTabSz="914400" rtl="0" eaLnBrk="1" latinLnBrk="0" hangingPunct="1">
        <a:lnSpc>
          <a:spcPct val="100000"/>
        </a:lnSpc>
        <a:spcBef>
          <a:spcPts val="0"/>
        </a:spcBef>
        <a:spcAft>
          <a:spcPts val="600"/>
        </a:spcAft>
        <a:buFont typeface="Arial" pitchFamily="34" charset="0"/>
        <a:buNone/>
        <a:defRPr lang="en-US" sz="12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0"/>
        </a:spcBef>
        <a:spcAft>
          <a:spcPts val="600"/>
        </a:spcAft>
        <a:buFont typeface="Arial" pitchFamily="34" charset="0"/>
        <a:buNone/>
        <a:defRPr lang="en-US" sz="1200" b="0" kern="1200" noProof="0" dirty="0" smtClean="0">
          <a:solidFill>
            <a:schemeClr val="tx1"/>
          </a:solidFill>
          <a:latin typeface="Arial"/>
          <a:ea typeface="+mn-ea"/>
          <a:cs typeface="Arial" pitchFamily="34" charset="0"/>
        </a:defRPr>
      </a:lvl2pPr>
      <a:lvl3pPr marL="177800" indent="-177800" algn="l" defTabSz="914400" rtl="0" eaLnBrk="1" latinLnBrk="0" hangingPunct="1">
        <a:lnSpc>
          <a:spcPct val="100000"/>
        </a:lnSpc>
        <a:spcBef>
          <a:spcPts val="0"/>
        </a:spcBef>
        <a:spcAft>
          <a:spcPts val="600"/>
        </a:spcAft>
        <a:buClr>
          <a:srgbClr val="00338D"/>
        </a:buClr>
        <a:buFont typeface="Symbol" pitchFamily="18" charset="2"/>
        <a:buChar char="·"/>
        <a:defRPr lang="en-US" sz="1200" b="0" kern="1200" noProof="0" dirty="0" smtClean="0">
          <a:solidFill>
            <a:schemeClr val="tx1"/>
          </a:solidFill>
          <a:latin typeface="Arial"/>
          <a:ea typeface="+mn-ea"/>
          <a:cs typeface="Arial" pitchFamily="34" charset="0"/>
        </a:defRPr>
      </a:lvl3pPr>
      <a:lvl4pPr marL="355600" indent="-177800" algn="l" defTabSz="914400" rtl="0" eaLnBrk="1" latinLnBrk="0" hangingPunct="1">
        <a:lnSpc>
          <a:spcPct val="100000"/>
        </a:lnSpc>
        <a:spcBef>
          <a:spcPts val="0"/>
        </a:spcBef>
        <a:spcAft>
          <a:spcPts val="600"/>
        </a:spcAft>
        <a:buClr>
          <a:srgbClr val="00338D"/>
        </a:buClr>
        <a:buFont typeface="Arial" pitchFamily="34" charset="0"/>
        <a:buChar char="–"/>
        <a:defRPr lang="en-US" sz="1200" b="0" kern="1200" noProof="0" dirty="0" smtClean="0">
          <a:solidFill>
            <a:schemeClr val="tx1"/>
          </a:solidFill>
          <a:latin typeface="Arial"/>
          <a:ea typeface="+mn-ea"/>
          <a:cs typeface="Arial" pitchFamily="34" charset="0"/>
        </a:defRPr>
      </a:lvl4pPr>
      <a:lvl5pPr marL="534988" indent="-174625" algn="l" defTabSz="914400" rtl="0" eaLnBrk="1" latinLnBrk="0" hangingPunct="1">
        <a:lnSpc>
          <a:spcPct val="100000"/>
        </a:lnSpc>
        <a:spcBef>
          <a:spcPts val="0"/>
        </a:spcBef>
        <a:spcAft>
          <a:spcPts val="600"/>
        </a:spcAft>
        <a:buClr>
          <a:srgbClr val="00338D"/>
        </a:buClr>
        <a:buFont typeface="Symbol" pitchFamily="18" charset="2"/>
        <a:buChar char="·"/>
        <a:defRPr lang="en-GB" sz="1200" b="0" kern="1200" baseline="0" noProof="0" dirty="0" smtClean="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pitchFamily="34" charset="0"/>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85653" y="3495760"/>
            <a:ext cx="5562812" cy="1902123"/>
          </a:xfrm>
        </p:spPr>
        <p:txBody>
          <a:bodyPr>
            <a:normAutofit/>
          </a:bodyPr>
          <a:lstStyle/>
          <a:p>
            <a:r>
              <a:rPr lang="en-GB" sz="1200" baseline="-25000" dirty="0"/>
              <a:t>TRANSACTION </a:t>
            </a:r>
            <a:r>
              <a:rPr lang="en-GB" sz="1200" baseline="-25000" dirty="0" smtClean="0"/>
              <a:t>SERVICES</a:t>
            </a:r>
            <a:br>
              <a:rPr lang="en-GB" sz="1200" baseline="-25000" dirty="0" smtClean="0"/>
            </a:br>
            <a:r>
              <a:rPr lang="en-GB" sz="2000" baseline="-25000" dirty="0" smtClean="0"/>
              <a:t> </a:t>
            </a:r>
            <a:br>
              <a:rPr lang="en-GB" sz="2000" baseline="-25000" dirty="0" smtClean="0"/>
            </a:br>
            <a:r>
              <a:rPr lang="en-GB" sz="2000" kern="0" dirty="0" smtClean="0">
                <a:cs typeface="Arial"/>
              </a:rPr>
              <a:t>FINANCIAL </a:t>
            </a:r>
            <a:r>
              <a:rPr lang="en-GB" sz="2000" kern="0" dirty="0">
                <a:cs typeface="Arial"/>
              </a:rPr>
              <a:t>DUE DILIGENCE (FDD)</a:t>
            </a:r>
            <a:r>
              <a:rPr lang="en-GB" sz="2000" kern="0" dirty="0">
                <a:solidFill>
                  <a:srgbClr val="FFFFFF"/>
                </a:solidFill>
                <a:cs typeface="Arial"/>
              </a:rPr>
              <a:t> TOOLKIT </a:t>
            </a:r>
            <a:r>
              <a:rPr lang="en-US" dirty="0" smtClean="0"/>
              <a:t/>
            </a:r>
            <a:br>
              <a:rPr lang="en-US" dirty="0" smtClean="0"/>
            </a:br>
            <a:r>
              <a:rPr lang="en-US" dirty="0" smtClean="0"/>
              <a:t/>
            </a:r>
            <a:br>
              <a:rPr lang="en-US" dirty="0" smtClean="0"/>
            </a:br>
            <a:r>
              <a:rPr lang="en-US" dirty="0" smtClean="0"/>
              <a:t>Fieldwork guidance</a:t>
            </a:r>
            <a:endParaRPr lang="en-US" dirty="0"/>
          </a:p>
        </p:txBody>
      </p:sp>
      <p:sp>
        <p:nvSpPr>
          <p:cNvPr id="7" name="Subtitle 6"/>
          <p:cNvSpPr>
            <a:spLocks noGrp="1"/>
          </p:cNvSpPr>
          <p:nvPr>
            <p:ph type="body" sz="quarter" idx="10"/>
          </p:nvPr>
        </p:nvSpPr>
        <p:spPr>
          <a:xfrm>
            <a:off x="4860031" y="5235676"/>
            <a:ext cx="3888433" cy="648929"/>
          </a:xfrm>
        </p:spPr>
        <p:txBody>
          <a:bodyPr/>
          <a:lstStyle/>
          <a:p>
            <a:r>
              <a:rPr lang="en-US" b="1" dirty="0" smtClean="0"/>
              <a:t>January 2012</a:t>
            </a:r>
            <a:endParaRPr lang="en-US" b="1" dirty="0"/>
          </a:p>
        </p:txBody>
      </p:sp>
      <p:sp>
        <p:nvSpPr>
          <p:cNvPr id="15363" name="Text Box 59"/>
          <p:cNvSpPr txBox="1">
            <a:spLocks noChangeArrowheads="1"/>
          </p:cNvSpPr>
          <p:nvPr/>
        </p:nvSpPr>
        <p:spPr bwMode="auto">
          <a:xfrm>
            <a:off x="7154663"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11"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000" b="1" i="0" u="none" strike="noStrike" kern="0" cap="none" spc="0" normalizeH="0" baseline="0" noProof="0" dirty="0">
                <a:ln>
                  <a:noFill/>
                </a:ln>
                <a:solidFill>
                  <a:srgbClr val="FFFFFF"/>
                </a:solidFill>
                <a:effectLst/>
                <a:uLnTx/>
                <a:uFillTx/>
              </a:rPr>
              <a:t>FOR INTERNAL USE ONLY</a:t>
            </a:r>
          </a:p>
        </p:txBody>
      </p:sp>
      <p:sp>
        <p:nvSpPr>
          <p:cNvPr id="12"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13" name="Comment 28"/>
          <p:cNvSpPr>
            <a:spLocks noChangeArrowheads="1"/>
          </p:cNvSpPr>
          <p:nvPr/>
        </p:nvSpPr>
        <p:spPr bwMode="auto">
          <a:xfrm>
            <a:off x="4367814" y="1804658"/>
            <a:ext cx="4776187" cy="1045074"/>
          </a:xfrm>
          <a:prstGeom prst="rect">
            <a:avLst/>
          </a:prstGeom>
          <a:solidFill>
            <a:srgbClr val="7AB800"/>
          </a:solidFill>
          <a:ln w="9525">
            <a:solidFill>
              <a:srgbClr val="FFFFFF"/>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kumimoji="0" lang="en-US" sz="1000" b="0" i="0" u="none" strike="noStrike" kern="0" cap="none" spc="0" normalizeH="0" baseline="0" noProof="0" dirty="0">
              <a:ln>
                <a:noFill/>
              </a:ln>
              <a:solidFill>
                <a:srgbClr val="FFFFFF"/>
              </a:solidFill>
              <a:effectLst/>
              <a:uLnTx/>
              <a:uFillTx/>
              <a:cs typeface="Arial" charset="0"/>
            </a:endParaRPr>
          </a:p>
        </p:txBody>
      </p:sp>
      <p:pic>
        <p:nvPicPr>
          <p:cNvPr id="14"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Fieldwork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b="1" kern="0" dirty="0" smtClean="0">
                <a:solidFill>
                  <a:schemeClr val="bg1"/>
                </a:solidFill>
              </a:rPr>
              <a:t>3. Collate and challenge data</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38" name="Rectangle 3"/>
          <p:cNvSpPr txBox="1">
            <a:spLocks noChangeArrowheads="1"/>
          </p:cNvSpPr>
          <p:nvPr/>
        </p:nvSpPr>
        <p:spPr bwMode="auto">
          <a:xfrm>
            <a:off x="283654" y="1310326"/>
            <a:ext cx="8483367" cy="483239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algn="l" defTabSz="914400" rtl="0" eaLnBrk="1" fontAlgn="base" latinLnBrk="0" hangingPunct="1">
              <a:lnSpc>
                <a:spcPct val="100000"/>
              </a:lnSpc>
              <a:spcBef>
                <a:spcPct val="50000"/>
              </a:spcBef>
              <a:spcAft>
                <a:spcPts val="300"/>
              </a:spcAft>
              <a:buClr>
                <a:srgbClr val="00338D"/>
              </a:buClr>
              <a:buSzPct val="75000"/>
              <a:buFont typeface="Wingdings" pitchFamily="2" charset="2"/>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2.  Generate an Information Request List (IRL)</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Use the scope of work and the plan for the analysis to generate the list of required information in an IRL. </a:t>
            </a:r>
            <a:r>
              <a:rPr kumimoji="0" lang="en-GB" sz="1200" b="0" i="0" u="none" strike="noStrike" kern="0" cap="none" spc="0" normalizeH="0" baseline="0" noProof="0" dirty="0" smtClean="0">
                <a:ln>
                  <a:noFill/>
                </a:ln>
                <a:solidFill>
                  <a:srgbClr val="00338D"/>
                </a:solidFill>
                <a:effectLst/>
                <a:uLnTx/>
                <a:uFillTx/>
              </a:rPr>
              <a:t>Please refer to the IRL template tool also included in the Toolkit, for example contents and format for an IRL.</a:t>
            </a: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It’s very important that wherever possible, the draft IRL is discussed and agreed with target management.  This should be an iterative process whereby the IRL is updated to reflect the information that can practicably be provided within the timing and resource constraints and to enable us to complete our scope of work agreed with our client</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Where the lack of availability of information may prevent us from completing our scope of work within the required timescale, this should be flagged immediately with the project director and the client</a:t>
            </a:r>
          </a:p>
        </p:txBody>
      </p:sp>
      <p:sp>
        <p:nvSpPr>
          <p:cNvPr id="39" name="Oval 38"/>
          <p:cNvSpPr/>
          <p:nvPr/>
        </p:nvSpPr>
        <p:spPr>
          <a:xfrm>
            <a:off x="2991049" y="4336297"/>
            <a:ext cx="2536371" cy="783763"/>
          </a:xfrm>
          <a:prstGeom prst="ellipse">
            <a:avLst/>
          </a:prstGeom>
          <a:solidFill>
            <a:srgbClr val="007C92"/>
          </a:solidFill>
          <a:ln w="25400" cap="flat" cmpd="sng" algn="ctr">
            <a:noFill/>
            <a:prstDash val="solid"/>
          </a:ln>
          <a:effectLst/>
        </p:spPr>
        <p:txBody>
          <a:bodyPr lIns="0" tIns="36000" rIns="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Engaging with target management on the IRL</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0" name="Rectangle 39"/>
          <p:cNvSpPr/>
          <p:nvPr/>
        </p:nvSpPr>
        <p:spPr>
          <a:xfrm>
            <a:off x="2937882" y="3178622"/>
            <a:ext cx="2645229" cy="979715"/>
          </a:xfrm>
          <a:prstGeom prst="rect">
            <a:avLst/>
          </a:prstGeom>
          <a:solidFill>
            <a:srgbClr val="E3C9E3"/>
          </a:solidFill>
          <a:ln w="25400" cap="flat" cmpd="sng" algn="ctr">
            <a:noFill/>
            <a:prstDash val="solid"/>
          </a:ln>
          <a:effectLst/>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Start with how management understands and monitors the business (e.g. board, CFO, etc).  They should know their business well - what KPIs do they look at?  </a:t>
            </a:r>
          </a:p>
        </p:txBody>
      </p:sp>
      <p:sp>
        <p:nvSpPr>
          <p:cNvPr id="41" name="Rectangle 40"/>
          <p:cNvSpPr/>
          <p:nvPr/>
        </p:nvSpPr>
        <p:spPr>
          <a:xfrm>
            <a:off x="5693227" y="3178623"/>
            <a:ext cx="3200401" cy="1817919"/>
          </a:xfrm>
          <a:prstGeom prst="rect">
            <a:avLst/>
          </a:prstGeom>
          <a:solidFill>
            <a:srgbClr val="E3C9E3"/>
          </a:solidFill>
          <a:ln w="25400" cap="flat" cmpd="sng" algn="ctr">
            <a:noFill/>
            <a:prstDash val="solid"/>
          </a:ln>
          <a:effectLst/>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Be realistic and practical.  It helps to show target management we are flexible and to explain the reasons behind our requests, particularly where the requests prove difficult.  We may need to recognize that not all the initially requested information will be accessible. Remember that we don't need to analyze everything to understand the business! </a:t>
            </a:r>
          </a:p>
        </p:txBody>
      </p:sp>
      <p:sp>
        <p:nvSpPr>
          <p:cNvPr id="42" name="Rectangle 41"/>
          <p:cNvSpPr/>
          <p:nvPr/>
        </p:nvSpPr>
        <p:spPr>
          <a:xfrm>
            <a:off x="2939146" y="5301337"/>
            <a:ext cx="2645225" cy="1001491"/>
          </a:xfrm>
          <a:prstGeom prst="rect">
            <a:avLst/>
          </a:prstGeom>
          <a:solidFill>
            <a:srgbClr val="E3C9E3"/>
          </a:solidFill>
          <a:ln w="25400" cap="flat" cmpd="sng" algn="ctr">
            <a:noFill/>
            <a:prstDash val="solid"/>
          </a:ln>
          <a:effectLst/>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Update the IRL to reflect discussions.  Obtain confirmation from target management that they are happy with the final IRL to </a:t>
            </a:r>
          </a:p>
          <a:p>
            <a:pPr marL="0" marR="0" lvl="1"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help ensure ‘buy-in’</a:t>
            </a:r>
          </a:p>
        </p:txBody>
      </p:sp>
      <p:sp>
        <p:nvSpPr>
          <p:cNvPr id="43" name="Rectangle 42"/>
          <p:cNvSpPr/>
          <p:nvPr/>
        </p:nvSpPr>
        <p:spPr>
          <a:xfrm>
            <a:off x="337453" y="4713509"/>
            <a:ext cx="2449290" cy="1589319"/>
          </a:xfrm>
          <a:prstGeom prst="rect">
            <a:avLst/>
          </a:prstGeom>
          <a:solidFill>
            <a:srgbClr val="E3C9E3"/>
          </a:solidFill>
          <a:ln w="25400" cap="flat" cmpd="sng" algn="ctr">
            <a:noFill/>
            <a:prstDash val="solid"/>
          </a:ln>
          <a:effectLst/>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Don’t forget to consider the format in which the data will be provided.  For example, can we get the management accounts in excel?  Can target management do some of the analysis for us, or have they done it already?</a:t>
            </a:r>
            <a:endParaRPr kumimoji="0" lang="en-GB" sz="1000" b="0" i="0" u="none" strike="noStrike" kern="0" cap="none" spc="0" normalizeH="0" baseline="0" noProof="0" dirty="0">
              <a:ln>
                <a:noFill/>
              </a:ln>
              <a:solidFill>
                <a:srgbClr val="00338D"/>
              </a:solidFill>
              <a:effectLst/>
              <a:uLnTx/>
              <a:uFillTx/>
              <a:latin typeface="Arial"/>
              <a:ea typeface="+mn-ea"/>
              <a:cs typeface="Arial"/>
            </a:endParaRPr>
          </a:p>
        </p:txBody>
      </p:sp>
      <p:sp>
        <p:nvSpPr>
          <p:cNvPr id="44" name="Rectangle 43"/>
          <p:cNvSpPr/>
          <p:nvPr/>
        </p:nvSpPr>
        <p:spPr>
          <a:xfrm>
            <a:off x="5725886" y="5094513"/>
            <a:ext cx="3178628" cy="1197429"/>
          </a:xfrm>
          <a:prstGeom prst="rect">
            <a:avLst/>
          </a:prstGeom>
          <a:solidFill>
            <a:srgbClr val="E3C9E3"/>
          </a:solidFill>
          <a:ln w="25400" cap="flat" cmpd="sng" algn="ctr">
            <a:noFill/>
            <a:prstDash val="solid"/>
          </a:ln>
          <a:effectLst/>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Remain focused on what is key / critical in our work.  Be persistent and robust where required and articulate to target management what we are trying to achieve. Seek to gain their help to find alternative approach.</a:t>
            </a:r>
            <a:endParaRPr kumimoji="0" lang="en-GB" sz="1000" b="0" i="0" u="none" strike="noStrike" kern="0" cap="none" spc="0" normalizeH="0" baseline="0" noProof="0" dirty="0" smtClean="0">
              <a:ln>
                <a:noFill/>
              </a:ln>
              <a:solidFill>
                <a:srgbClr val="00338D"/>
              </a:solidFill>
              <a:effectLst/>
              <a:uLnTx/>
              <a:uFillTx/>
              <a:latin typeface="Arial"/>
              <a:ea typeface="+mn-ea"/>
              <a:cs typeface="Arial"/>
            </a:endParaRPr>
          </a:p>
        </p:txBody>
      </p:sp>
      <p:sp>
        <p:nvSpPr>
          <p:cNvPr id="45" name="Rectangle 44"/>
          <p:cNvSpPr/>
          <p:nvPr/>
        </p:nvSpPr>
        <p:spPr>
          <a:xfrm>
            <a:off x="326571" y="3178622"/>
            <a:ext cx="2471058" cy="1426029"/>
          </a:xfrm>
          <a:prstGeom prst="rect">
            <a:avLst/>
          </a:prstGeom>
          <a:solidFill>
            <a:srgbClr val="E3C9E3"/>
          </a:solidFill>
          <a:ln w="25400" cap="flat" cmpd="sng" algn="ctr">
            <a:noFill/>
            <a:prstDash val="solid"/>
          </a:ln>
          <a:effectLst/>
        </p:spPr>
        <p:txBody>
          <a:bodyPr rtlCol="0" anchor="ct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Discussing the IRL with target management is not only important to help ensure the collation of data is efficient and effective, but is a key opportunity to build understanding and rapport with them from the outset. Talk to and listen to them.</a:t>
            </a:r>
          </a:p>
        </p:txBody>
      </p:sp>
      <p:cxnSp>
        <p:nvCxnSpPr>
          <p:cNvPr id="46" name="Straight Arrow Connector 45"/>
          <p:cNvCxnSpPr>
            <a:stCxn id="39" idx="0"/>
            <a:endCxn id="40" idx="2"/>
          </p:cNvCxnSpPr>
          <p:nvPr/>
        </p:nvCxnSpPr>
        <p:spPr>
          <a:xfrm flipV="1">
            <a:off x="4259235" y="4158337"/>
            <a:ext cx="1262" cy="177960"/>
          </a:xfrm>
          <a:prstGeom prst="straightConnector1">
            <a:avLst/>
          </a:prstGeom>
          <a:noFill/>
          <a:ln w="19050" cap="flat" cmpd="sng" algn="ctr">
            <a:solidFill>
              <a:srgbClr val="8E258D"/>
            </a:solidFill>
            <a:prstDash val="solid"/>
            <a:tailEnd type="triangle"/>
          </a:ln>
          <a:effectLst/>
        </p:spPr>
      </p:cxnSp>
      <p:cxnSp>
        <p:nvCxnSpPr>
          <p:cNvPr id="47" name="Straight Arrow Connector 46"/>
          <p:cNvCxnSpPr>
            <a:stCxn id="39" idx="1"/>
          </p:cNvCxnSpPr>
          <p:nvPr/>
        </p:nvCxnSpPr>
        <p:spPr>
          <a:xfrm flipH="1" flipV="1">
            <a:off x="2800952" y="4283242"/>
            <a:ext cx="561540" cy="167834"/>
          </a:xfrm>
          <a:prstGeom prst="straightConnector1">
            <a:avLst/>
          </a:prstGeom>
          <a:noFill/>
          <a:ln w="19050" cap="flat" cmpd="sng" algn="ctr">
            <a:solidFill>
              <a:srgbClr val="8E258D"/>
            </a:solidFill>
            <a:prstDash val="solid"/>
            <a:tailEnd type="triangle"/>
          </a:ln>
          <a:effectLst/>
        </p:spPr>
      </p:cxnSp>
      <p:cxnSp>
        <p:nvCxnSpPr>
          <p:cNvPr id="48" name="Straight Arrow Connector 47"/>
          <p:cNvCxnSpPr>
            <a:stCxn id="39" idx="3"/>
          </p:cNvCxnSpPr>
          <p:nvPr/>
        </p:nvCxnSpPr>
        <p:spPr>
          <a:xfrm flipH="1">
            <a:off x="2791326" y="5005281"/>
            <a:ext cx="571166" cy="240487"/>
          </a:xfrm>
          <a:prstGeom prst="straightConnector1">
            <a:avLst/>
          </a:prstGeom>
          <a:noFill/>
          <a:ln w="19050" cap="flat" cmpd="sng" algn="ctr">
            <a:solidFill>
              <a:srgbClr val="8E258D"/>
            </a:solidFill>
            <a:prstDash val="solid"/>
            <a:tailEnd type="triangle"/>
          </a:ln>
          <a:effectLst/>
        </p:spPr>
      </p:cxnSp>
      <p:cxnSp>
        <p:nvCxnSpPr>
          <p:cNvPr id="49" name="Straight Arrow Connector 48"/>
          <p:cNvCxnSpPr>
            <a:stCxn id="39" idx="4"/>
            <a:endCxn id="42" idx="0"/>
          </p:cNvCxnSpPr>
          <p:nvPr/>
        </p:nvCxnSpPr>
        <p:spPr>
          <a:xfrm>
            <a:off x="4259235" y="5120060"/>
            <a:ext cx="2524" cy="181277"/>
          </a:xfrm>
          <a:prstGeom prst="straightConnector1">
            <a:avLst/>
          </a:prstGeom>
          <a:noFill/>
          <a:ln w="19050" cap="flat" cmpd="sng" algn="ctr">
            <a:solidFill>
              <a:srgbClr val="8E258D"/>
            </a:solidFill>
            <a:prstDash val="solid"/>
            <a:tailEnd type="triangle"/>
          </a:ln>
          <a:effectLst/>
        </p:spPr>
      </p:cxnSp>
      <p:cxnSp>
        <p:nvCxnSpPr>
          <p:cNvPr id="50" name="Straight Arrow Connector 49"/>
          <p:cNvCxnSpPr>
            <a:stCxn id="39" idx="7"/>
          </p:cNvCxnSpPr>
          <p:nvPr/>
        </p:nvCxnSpPr>
        <p:spPr>
          <a:xfrm flipV="1">
            <a:off x="5155977" y="4292867"/>
            <a:ext cx="542179" cy="158209"/>
          </a:xfrm>
          <a:prstGeom prst="straightConnector1">
            <a:avLst/>
          </a:prstGeom>
          <a:noFill/>
          <a:ln w="19050" cap="flat" cmpd="sng" algn="ctr">
            <a:solidFill>
              <a:srgbClr val="8E258D"/>
            </a:solidFill>
            <a:prstDash val="solid"/>
            <a:tailEnd type="triangle"/>
          </a:ln>
          <a:effectLst/>
        </p:spPr>
      </p:cxnSp>
      <p:cxnSp>
        <p:nvCxnSpPr>
          <p:cNvPr id="51" name="Straight Arrow Connector 50"/>
          <p:cNvCxnSpPr>
            <a:stCxn id="39" idx="5"/>
          </p:cNvCxnSpPr>
          <p:nvPr/>
        </p:nvCxnSpPr>
        <p:spPr>
          <a:xfrm>
            <a:off x="5155977" y="5005281"/>
            <a:ext cx="571055" cy="288614"/>
          </a:xfrm>
          <a:prstGeom prst="straightConnector1">
            <a:avLst/>
          </a:prstGeom>
          <a:noFill/>
          <a:ln w="19050" cap="flat" cmpd="sng" algn="ctr">
            <a:solidFill>
              <a:srgbClr val="8E258D"/>
            </a:solidFill>
            <a:prstDash val="solid"/>
            <a:tailEnd type="triangle"/>
          </a:ln>
          <a:effectLst/>
        </p:spPr>
      </p:cxn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Fieldwork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b="1" kern="0" dirty="0" smtClean="0">
                <a:solidFill>
                  <a:schemeClr val="bg1"/>
                </a:solidFill>
              </a:rPr>
              <a:t>3. Collate and challenge data</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9" name="Rectangle 3"/>
          <p:cNvSpPr txBox="1">
            <a:spLocks noChangeArrowheads="1"/>
          </p:cNvSpPr>
          <p:nvPr/>
        </p:nvSpPr>
        <p:spPr bwMode="auto">
          <a:xfrm>
            <a:off x="283654" y="1310326"/>
            <a:ext cx="8483367" cy="483239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3.  Monitor the data that has been provided and manage information that remains outstanding</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Keep close track of when information is received and whether this satisfies the agreed contents and format.  It is helpful to share this with our client, particularly when things are running behind schedule and there is a risk of overruns.</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Consider the appropriate time to commence the analysis/fieldwork on site.  To help ensure our work is as efficient as possible, this should ideally only be after the vast majority of the agreed upon information is available.  We often need to be practical; however, in light of overall deal timelines, it’s important to keep our client updated on the status of the information here and ensure they understand the inefficiencies arising.</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It is often useful to appoint a ‘data scout’ or ‘data manager’ to manage this process (on smaller projects this may be the project manager).</a:t>
            </a:r>
          </a:p>
        </p:txBody>
      </p:sp>
      <p:sp>
        <p:nvSpPr>
          <p:cNvPr id="20" name="Rectangle 19"/>
          <p:cNvSpPr/>
          <p:nvPr/>
        </p:nvSpPr>
        <p:spPr>
          <a:xfrm>
            <a:off x="326949" y="3775587"/>
            <a:ext cx="5669590" cy="298383"/>
          </a:xfrm>
          <a:prstGeom prst="rect">
            <a:avLst/>
          </a:prstGeom>
          <a:solidFill>
            <a:srgbClr val="80BEC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Responsibilities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21" name="Rectangle 20"/>
          <p:cNvSpPr/>
          <p:nvPr/>
        </p:nvSpPr>
        <p:spPr>
          <a:xfrm>
            <a:off x="6112042" y="3773983"/>
            <a:ext cx="2638668" cy="298383"/>
          </a:xfrm>
          <a:prstGeom prst="rect">
            <a:avLst/>
          </a:prstGeom>
          <a:solidFill>
            <a:srgbClr val="80BEC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Benefits</a:t>
            </a:r>
          </a:p>
        </p:txBody>
      </p:sp>
      <p:sp>
        <p:nvSpPr>
          <p:cNvPr id="22" name="Rectangle 21"/>
          <p:cNvSpPr/>
          <p:nvPr/>
        </p:nvSpPr>
        <p:spPr>
          <a:xfrm>
            <a:off x="314631" y="4168878"/>
            <a:ext cx="5701157" cy="1946787"/>
          </a:xfrm>
          <a:prstGeom prst="rect">
            <a:avLst/>
          </a:prstGeom>
          <a:solidFill>
            <a:srgbClr val="E5F2F4"/>
          </a:solidFill>
          <a:ln w="25400" cap="flat" cmpd="sng" algn="ctr">
            <a:noFill/>
            <a:prstDash val="solid"/>
          </a:ln>
          <a:effectLst/>
        </p:spPr>
        <p:txBody>
          <a:bodyPr rtlCol="0" anchor="ctr"/>
          <a:lstStyle/>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Facilitates analysis storyboard</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Agrees upon data management strategy and communicates with target management</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Manages and chases information requests / monitors data room</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Collates information on KPMG shared driver / collaboration site</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Checks data consistency and performs key reconciliations</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Manages adjustments/changes to data</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May go on to prepare central databook and co-ordinates team analysis</a:t>
            </a:r>
          </a:p>
        </p:txBody>
      </p:sp>
      <p:sp>
        <p:nvSpPr>
          <p:cNvPr id="23" name="Rectangle 22"/>
          <p:cNvSpPr/>
          <p:nvPr/>
        </p:nvSpPr>
        <p:spPr>
          <a:xfrm>
            <a:off x="6150544" y="4163961"/>
            <a:ext cx="2598820" cy="1946787"/>
          </a:xfrm>
          <a:prstGeom prst="rect">
            <a:avLst/>
          </a:prstGeom>
          <a:solidFill>
            <a:srgbClr val="E5F2F4"/>
          </a:solidFill>
          <a:ln w="25400" cap="flat" cmpd="sng" algn="ctr">
            <a:noFill/>
            <a:prstDash val="solid"/>
          </a:ln>
          <a:effectLst/>
        </p:spPr>
        <p:txBody>
          <a:bodyPr rtlCol="0" anchor="ctr"/>
          <a:lstStyle/>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Greater responsibility and control of numbers</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Robust and reconciled numbers</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Efficient extraction</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Avoids duplication</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Avoids engagement of full team until sufficient information is available</a:t>
            </a:r>
          </a:p>
        </p:txBody>
      </p:sp>
      <p:sp>
        <p:nvSpPr>
          <p:cNvPr id="24" name="Rectangle 23"/>
          <p:cNvSpPr/>
          <p:nvPr/>
        </p:nvSpPr>
        <p:spPr>
          <a:xfrm>
            <a:off x="322032" y="3387212"/>
            <a:ext cx="8458174" cy="298383"/>
          </a:xfrm>
          <a:prstGeom prst="rect">
            <a:avLst/>
          </a:prstGeom>
          <a:solidFill>
            <a:srgbClr val="007C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Role of the ‘data scout’</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Fieldwork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b="1" kern="0" dirty="0" smtClean="0">
                <a:solidFill>
                  <a:schemeClr val="bg1"/>
                </a:solidFill>
              </a:rPr>
              <a:t>3. Collate and challenge data</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5" name="Rectangle 3"/>
          <p:cNvSpPr txBox="1">
            <a:spLocks noChangeArrowheads="1"/>
          </p:cNvSpPr>
          <p:nvPr/>
        </p:nvSpPr>
        <p:spPr bwMode="auto">
          <a:xfrm>
            <a:off x="616018" y="5736658"/>
            <a:ext cx="8159136" cy="53901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lgn="ctr">
              <a:spcBef>
                <a:spcPct val="50000"/>
              </a:spcBef>
              <a:spcAft>
                <a:spcPts val="300"/>
              </a:spcAft>
              <a:buClr>
                <a:schemeClr val="accent1"/>
              </a:buClr>
              <a:buSzPct val="75000"/>
              <a:defRPr/>
            </a:pPr>
            <a:r>
              <a:rPr lang="en-GB" sz="1200" b="1" kern="0" dirty="0" smtClean="0">
                <a:solidFill>
                  <a:srgbClr val="8E258D"/>
                </a:solidFill>
                <a:latin typeface="+mn-lt"/>
                <a:cs typeface="+mn-cs"/>
              </a:rPr>
              <a:t>It’s important, wherever possible,  to have a detailed discussion with target management to understand the basis of the data provided.  There may be errors and inconsistencies hidden in the detail and we want to pick these up as early as possible to avoid problems later!</a:t>
            </a:r>
          </a:p>
        </p:txBody>
      </p:sp>
      <p:sp>
        <p:nvSpPr>
          <p:cNvPr id="8" name="Rectangle 3"/>
          <p:cNvSpPr txBox="1">
            <a:spLocks noChangeArrowheads="1"/>
          </p:cNvSpPr>
          <p:nvPr/>
        </p:nvSpPr>
        <p:spPr bwMode="auto">
          <a:xfrm>
            <a:off x="283654" y="1310326"/>
            <a:ext cx="8483367" cy="483239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algn="l" defTabSz="914400" rtl="0" eaLnBrk="1" fontAlgn="base" latinLnBrk="0" hangingPunct="1">
              <a:lnSpc>
                <a:spcPct val="100000"/>
              </a:lnSpc>
              <a:spcBef>
                <a:spcPct val="50000"/>
              </a:spcBef>
              <a:spcAft>
                <a:spcPts val="300"/>
              </a:spcAft>
              <a:buClr>
                <a:srgbClr val="00338D"/>
              </a:buClr>
              <a:buSzPct val="75000"/>
              <a:buFont typeface="Wingdings" pitchFamily="2" charset="2"/>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4.  Understand the basis of preparation of the data</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Once the information is received , we need to understand :</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The source of the information (e.g. general ledger, group reporting, management accounts, manual off-line spreadsheet, carve-out financial statements, etc.)</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What the contents show (beware of misleading titles/captions in excel spreadsheets which may not be accurate!)</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Format and whether this is consistent for each period shown  (e.g. are line items and captions categorized consistently throughout the period?)</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What GAAP / accounting policies have been applied, and have there been any changes during the period </a:t>
            </a:r>
            <a:r>
              <a:rPr kumimoji="0" lang="en-GB" sz="1200" b="0" i="0" u="none" strike="noStrike" kern="0" cap="none" spc="0" normalizeH="0" baseline="0" noProof="0" dirty="0" smtClean="0">
                <a:ln>
                  <a:noFill/>
                </a:ln>
                <a:solidFill>
                  <a:srgbClr val="00338D"/>
                </a:solidFill>
                <a:effectLst/>
                <a:uLnTx/>
                <a:uFillTx/>
              </a:rPr>
              <a:t>(note that accounting policies for group reporting may be different from accounting policies for local statutory accounts)?</a:t>
            </a: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Key areas of subjectivity or judgment that  have been applied in preparing the information</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When the information was prepared, and whether it is likely to change (e.g. are adjustments still being posted, are further updates to forecast financial information planned, and if so when, etc.?)</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Where carve-out financial information has been provided, detailed information about the basis of preparation should be requested from target management, which should then be discussed in detail with them.  The same questions as above apply, but further investigation and discussion will be needed to assess:</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Key assumptions made to prepare the carve-out information and associated adjustments</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Supporting rationale for these assumptions and adjustments</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Limitations to the carve-out information management are aware of</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Fieldwork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b="1" kern="0" dirty="0" smtClean="0">
                <a:solidFill>
                  <a:schemeClr val="bg1"/>
                </a:solidFill>
              </a:rPr>
              <a:t>3. Collate and challenge data</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8" name="Rectangle 3"/>
          <p:cNvSpPr txBox="1">
            <a:spLocks noChangeArrowheads="1"/>
          </p:cNvSpPr>
          <p:nvPr/>
        </p:nvSpPr>
        <p:spPr bwMode="auto">
          <a:xfrm>
            <a:off x="283654" y="1310326"/>
            <a:ext cx="8483367" cy="483239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5.  Check the data for consistency</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Is the information provided internally consistent?  </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Do key lines  (e.g. revenue, gross profit, EBITDA, working capital, net debt, net assets, etc) agree between the different sources of information (e.g. management accounts, statutory accounts, information memorandum, etc).?</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What are the reconciling differences between the audited  financial statements and the other financial information we will use for our analysis?</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Does the income statement, balance sheet and cash flow information reconcile?</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Does the information reconcile to the underlying ledgers  / trial balance and if not what are the differences?</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Do standalone pieces of analysis/reports tie back to the primary statements (e.g.. does the aged debtors profile reconcile to the balance sheet, does sales by product reconcile to revenue in the income statement, etc)?</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Do the monthly or quarterly numbers add up to or tie back to the annual numbers?</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Do segmental numbers tie back to those consolidated for the business as a whole?</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This is often quite detailed work, but material inconsistencies are often identified.  It is important to follow up on these and understand them...</a:t>
            </a: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p:txBody>
      </p:sp>
      <p:sp>
        <p:nvSpPr>
          <p:cNvPr id="19" name="Oval 18"/>
          <p:cNvSpPr/>
          <p:nvPr/>
        </p:nvSpPr>
        <p:spPr>
          <a:xfrm>
            <a:off x="496139" y="4777609"/>
            <a:ext cx="1794674" cy="1122677"/>
          </a:xfrm>
          <a:prstGeom prst="ellipse">
            <a:avLst/>
          </a:prstGeom>
          <a:solidFill>
            <a:srgbClr val="007C92"/>
          </a:solidFill>
          <a:ln w="25400" cap="flat" cmpd="sng" algn="ctr">
            <a:noFill/>
            <a:prstDash val="solid"/>
          </a:ln>
          <a:effectLst/>
        </p:spPr>
        <p:txBody>
          <a:bodyPr lIns="0" tIns="36000" rIns="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Why follow up on inconsistencies?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20" name="Rectangle 19"/>
          <p:cNvSpPr/>
          <p:nvPr/>
        </p:nvSpPr>
        <p:spPr>
          <a:xfrm>
            <a:off x="2666198" y="4639374"/>
            <a:ext cx="6133672" cy="592263"/>
          </a:xfrm>
          <a:prstGeom prst="rect">
            <a:avLst/>
          </a:prstGeom>
          <a:solidFill>
            <a:srgbClr val="E3C9E3"/>
          </a:solidFill>
          <a:ln w="25400" cap="flat" cmpd="sng" algn="ctr">
            <a:noFill/>
            <a:prstDash val="solid"/>
          </a:ln>
          <a:effectLst/>
        </p:spPr>
        <p:txBody>
          <a:bodyPr rtlCol="0" anchor="ctr"/>
          <a:lstStyle/>
          <a:p>
            <a:pPr marL="0" marR="0" lvl="1" indent="0" defTabSz="914400" eaLnBrk="1" fontAlgn="auto" latinLnBrk="0" hangingPunct="1">
              <a:lnSpc>
                <a:spcPct val="100000"/>
              </a:lnSpc>
              <a:spcBef>
                <a:spcPts val="600"/>
              </a:spcBef>
              <a:spcAft>
                <a:spcPts val="0"/>
              </a:spcAft>
              <a:buClr>
                <a:srgbClr val="00338D"/>
              </a:buClr>
              <a:buSzPct val="75000"/>
              <a:buFontTx/>
              <a:buNone/>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Helps assess the level of confidence in the numbers.  Our client  is basing their investment decision  on the financial information, and we need to advise them on the risks that the numbers are not right</a:t>
            </a:r>
          </a:p>
        </p:txBody>
      </p:sp>
      <p:sp>
        <p:nvSpPr>
          <p:cNvPr id="21" name="Rectangle 20"/>
          <p:cNvSpPr/>
          <p:nvPr/>
        </p:nvSpPr>
        <p:spPr>
          <a:xfrm>
            <a:off x="2646947" y="5303521"/>
            <a:ext cx="6148007" cy="977532"/>
          </a:xfrm>
          <a:prstGeom prst="rect">
            <a:avLst/>
          </a:prstGeom>
          <a:solidFill>
            <a:srgbClr val="E3C9E3"/>
          </a:solidFill>
          <a:ln w="25400" cap="flat" cmpd="sng" algn="ctr">
            <a:noFill/>
            <a:prstDash val="solid"/>
          </a:ln>
          <a:effectLst/>
        </p:spPr>
        <p:txBody>
          <a:bodyPr rtlCol="0" anchor="ctr"/>
          <a:lstStyle/>
          <a:p>
            <a:pPr marL="0" marR="0" lvl="1" indent="0" defTabSz="914400" eaLnBrk="1" fontAlgn="auto" latinLnBrk="0" hangingPunct="1">
              <a:lnSpc>
                <a:spcPct val="100000"/>
              </a:lnSpc>
              <a:spcBef>
                <a:spcPts val="600"/>
              </a:spcBef>
              <a:spcAft>
                <a:spcPts val="0"/>
              </a:spcAft>
              <a:buClr>
                <a:srgbClr val="00338D"/>
              </a:buClr>
              <a:buSzPct val="75000"/>
              <a:buFontTx/>
              <a:buNone/>
              <a:tabLst>
                <a:tab pos="0"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Differences and inconsistencies identified can be a good way of revealing some hidden material issues.  For example, a one-off loss in the income statement may have been allowed to be excluded from monthly management accounts given it was deemed one-off, but is included in the income statement in the audited accounts.  We need to understand this item through our due diligence work</a:t>
            </a:r>
          </a:p>
        </p:txBody>
      </p:sp>
      <p:cxnSp>
        <p:nvCxnSpPr>
          <p:cNvPr id="22" name="Straight Arrow Connector 21"/>
          <p:cNvCxnSpPr>
            <a:endCxn id="20" idx="1"/>
          </p:cNvCxnSpPr>
          <p:nvPr/>
        </p:nvCxnSpPr>
        <p:spPr>
          <a:xfrm flipV="1">
            <a:off x="2156059" y="4935506"/>
            <a:ext cx="510139" cy="117758"/>
          </a:xfrm>
          <a:prstGeom prst="straightConnector1">
            <a:avLst/>
          </a:prstGeom>
          <a:noFill/>
          <a:ln w="19050" cap="flat" cmpd="sng" algn="ctr">
            <a:solidFill>
              <a:srgbClr val="8E258D"/>
            </a:solidFill>
            <a:prstDash val="solid"/>
            <a:tailEnd type="triangle"/>
          </a:ln>
          <a:effectLst/>
        </p:spPr>
      </p:cxnSp>
      <p:cxnSp>
        <p:nvCxnSpPr>
          <p:cNvPr id="23" name="Straight Arrow Connector 22"/>
          <p:cNvCxnSpPr>
            <a:endCxn id="21" idx="1"/>
          </p:cNvCxnSpPr>
          <p:nvPr/>
        </p:nvCxnSpPr>
        <p:spPr>
          <a:xfrm>
            <a:off x="2165684" y="5621154"/>
            <a:ext cx="481263" cy="171133"/>
          </a:xfrm>
          <a:prstGeom prst="straightConnector1">
            <a:avLst/>
          </a:prstGeom>
          <a:noFill/>
          <a:ln w="19050" cap="flat" cmpd="sng" algn="ctr">
            <a:solidFill>
              <a:srgbClr val="8E258D"/>
            </a:solidFill>
            <a:prstDash val="solid"/>
            <a:tailEnd type="triangle"/>
          </a:ln>
          <a:effectLst/>
        </p:spPr>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Fieldwork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b="1" kern="0" dirty="0" smtClean="0">
                <a:solidFill>
                  <a:schemeClr val="bg1"/>
                </a:solidFill>
              </a:rPr>
              <a:t>3. Collate and challenge data</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27" name="Text Box 3"/>
          <p:cNvSpPr txBox="1">
            <a:spLocks noChangeArrowheads="1"/>
          </p:cNvSpPr>
          <p:nvPr/>
        </p:nvSpPr>
        <p:spPr bwMode="blackWhite">
          <a:xfrm>
            <a:off x="247421" y="2047594"/>
            <a:ext cx="2781300" cy="329460"/>
          </a:xfrm>
          <a:prstGeom prst="rect">
            <a:avLst/>
          </a:prstGeom>
          <a:solidFill>
            <a:srgbClr val="007C92"/>
          </a:solidFill>
          <a:ln w="12700" algn="ctr">
            <a:solidFill>
              <a:srgbClr val="007C92"/>
            </a:solidFill>
            <a:miter lim="800000"/>
            <a:headEnd/>
            <a:tailEnd/>
          </a:ln>
        </p:spPr>
        <p:txBody>
          <a:bodyPr lIns="54000" tIns="54000" rIns="54000" bIns="54000" anchor="ctr"/>
          <a:lstStyle/>
          <a:p>
            <a:pPr algn="ctr"/>
            <a:r>
              <a:rPr lang="en-GB" sz="1000" b="1" dirty="0" smtClean="0">
                <a:solidFill>
                  <a:srgbClr val="FFFFFF"/>
                </a:solidFill>
                <a:latin typeface="+mn-lt"/>
              </a:rPr>
              <a:t>Financial concerns</a:t>
            </a:r>
          </a:p>
        </p:txBody>
      </p:sp>
      <p:sp>
        <p:nvSpPr>
          <p:cNvPr id="28" name="Rectangle 4"/>
          <p:cNvSpPr>
            <a:spLocks noChangeArrowheads="1"/>
          </p:cNvSpPr>
          <p:nvPr/>
        </p:nvSpPr>
        <p:spPr bwMode="auto">
          <a:xfrm>
            <a:off x="247421" y="2379633"/>
            <a:ext cx="2781300" cy="1925927"/>
          </a:xfrm>
          <a:prstGeom prst="rect">
            <a:avLst/>
          </a:prstGeom>
          <a:solidFill>
            <a:schemeClr val="bg1"/>
          </a:solidFill>
          <a:ln w="9525">
            <a:solidFill>
              <a:srgbClr val="007C92"/>
            </a:solidFill>
            <a:miter lim="800000"/>
            <a:headEnd/>
            <a:tailEnd/>
          </a:ln>
        </p:spPr>
        <p:txBody>
          <a:bodyPr lIns="54000" tIns="54000" rIns="54000" bIns="54000"/>
          <a:lstStyle/>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Adoption of a new GAAP (e.g. IFRS)</a:t>
            </a:r>
          </a:p>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Significant difference between cash &amp; earnings</a:t>
            </a:r>
          </a:p>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Tight cash / funding gap/ covenants</a:t>
            </a:r>
          </a:p>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Aggressive forecasts</a:t>
            </a:r>
          </a:p>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Aggressive accounting policies</a:t>
            </a:r>
          </a:p>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Results exceed market trends</a:t>
            </a:r>
          </a:p>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Profit / credit warnings</a:t>
            </a:r>
          </a:p>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High forex exposure</a:t>
            </a:r>
          </a:p>
        </p:txBody>
      </p:sp>
      <p:sp>
        <p:nvSpPr>
          <p:cNvPr id="29" name="Text Box 5"/>
          <p:cNvSpPr txBox="1">
            <a:spLocks noChangeArrowheads="1"/>
          </p:cNvSpPr>
          <p:nvPr/>
        </p:nvSpPr>
        <p:spPr bwMode="blackWhite">
          <a:xfrm>
            <a:off x="6097236" y="2027921"/>
            <a:ext cx="2781300" cy="329460"/>
          </a:xfrm>
          <a:prstGeom prst="rect">
            <a:avLst/>
          </a:prstGeom>
          <a:solidFill>
            <a:srgbClr val="007C92"/>
          </a:solidFill>
          <a:ln w="12700" algn="ctr">
            <a:solidFill>
              <a:srgbClr val="007C92"/>
            </a:solidFill>
            <a:miter lim="800000"/>
            <a:headEnd/>
            <a:tailEnd/>
          </a:ln>
        </p:spPr>
        <p:txBody>
          <a:bodyPr lIns="54000" tIns="54000" rIns="54000" bIns="54000" anchor="ctr"/>
          <a:lstStyle/>
          <a:p>
            <a:pPr algn="ctr"/>
            <a:r>
              <a:rPr lang="en-GB" sz="1000" b="1" dirty="0" smtClean="0">
                <a:solidFill>
                  <a:srgbClr val="FFFFFF"/>
                </a:solidFill>
                <a:latin typeface="+mn-lt"/>
              </a:rPr>
              <a:t>Corporate Governance</a:t>
            </a:r>
          </a:p>
        </p:txBody>
      </p:sp>
      <p:sp>
        <p:nvSpPr>
          <p:cNvPr id="30" name="Rectangle 6"/>
          <p:cNvSpPr>
            <a:spLocks noChangeArrowheads="1"/>
          </p:cNvSpPr>
          <p:nvPr/>
        </p:nvSpPr>
        <p:spPr bwMode="auto">
          <a:xfrm>
            <a:off x="6097236" y="2357382"/>
            <a:ext cx="2781300" cy="1973061"/>
          </a:xfrm>
          <a:prstGeom prst="rect">
            <a:avLst/>
          </a:prstGeom>
          <a:solidFill>
            <a:schemeClr val="bg1"/>
          </a:solidFill>
          <a:ln w="9525">
            <a:solidFill>
              <a:srgbClr val="007C92"/>
            </a:solidFill>
            <a:miter lim="800000"/>
            <a:headEnd/>
            <a:tailEnd/>
          </a:ln>
        </p:spPr>
        <p:txBody>
          <a:bodyPr lIns="54000" tIns="54000" rIns="54000" bIns="54000"/>
          <a:lstStyle/>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Owner manager controls</a:t>
            </a:r>
          </a:p>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Regulatory compliance - SOX compliance</a:t>
            </a:r>
          </a:p>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Independent board/non executive</a:t>
            </a:r>
          </a:p>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Poor corporate governance/internal control</a:t>
            </a:r>
          </a:p>
        </p:txBody>
      </p:sp>
      <p:sp>
        <p:nvSpPr>
          <p:cNvPr id="31" name="Text Box 7"/>
          <p:cNvSpPr txBox="1">
            <a:spLocks noChangeArrowheads="1"/>
          </p:cNvSpPr>
          <p:nvPr/>
        </p:nvSpPr>
        <p:spPr bwMode="blackWhite">
          <a:xfrm>
            <a:off x="3167933" y="2027921"/>
            <a:ext cx="2791557" cy="329460"/>
          </a:xfrm>
          <a:prstGeom prst="rect">
            <a:avLst/>
          </a:prstGeom>
          <a:solidFill>
            <a:srgbClr val="007C92"/>
          </a:solidFill>
          <a:ln w="12700" algn="ctr">
            <a:solidFill>
              <a:srgbClr val="007C92"/>
            </a:solidFill>
            <a:miter lim="800000"/>
            <a:headEnd/>
            <a:tailEnd/>
          </a:ln>
        </p:spPr>
        <p:txBody>
          <a:bodyPr lIns="54000" tIns="54000" rIns="54000" bIns="54000" anchor="ctr"/>
          <a:lstStyle/>
          <a:p>
            <a:pPr algn="ctr"/>
            <a:r>
              <a:rPr lang="en-GB" sz="1000" b="1" dirty="0" smtClean="0">
                <a:solidFill>
                  <a:srgbClr val="FFFFFF"/>
                </a:solidFill>
                <a:latin typeface="+mn-lt"/>
              </a:rPr>
              <a:t>Complexity</a:t>
            </a:r>
          </a:p>
        </p:txBody>
      </p:sp>
      <p:sp>
        <p:nvSpPr>
          <p:cNvPr id="32" name="Rectangle 8"/>
          <p:cNvSpPr>
            <a:spLocks noChangeArrowheads="1"/>
          </p:cNvSpPr>
          <p:nvPr/>
        </p:nvSpPr>
        <p:spPr bwMode="auto">
          <a:xfrm>
            <a:off x="3167933" y="2357382"/>
            <a:ext cx="2791557" cy="1944780"/>
          </a:xfrm>
          <a:prstGeom prst="rect">
            <a:avLst/>
          </a:prstGeom>
          <a:solidFill>
            <a:schemeClr val="bg1"/>
          </a:solidFill>
          <a:ln w="9525">
            <a:solidFill>
              <a:srgbClr val="007C92"/>
            </a:solidFill>
            <a:miter lim="800000"/>
            <a:headEnd/>
            <a:tailEnd/>
          </a:ln>
        </p:spPr>
        <p:txBody>
          <a:bodyPr lIns="54000" tIns="54000" rIns="54000" bIns="54000"/>
          <a:lstStyle/>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Remote operations</a:t>
            </a:r>
          </a:p>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Emerging market locations</a:t>
            </a:r>
          </a:p>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Complex and subjective accounting policies</a:t>
            </a:r>
          </a:p>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Carve out information</a:t>
            </a:r>
          </a:p>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Complex banking, derivative and hedging arrangements</a:t>
            </a:r>
          </a:p>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Complex corporate structures</a:t>
            </a:r>
          </a:p>
          <a:p>
            <a:pPr marL="192088" lvl="1" indent="-190500">
              <a:spcBef>
                <a:spcPct val="40000"/>
              </a:spcBef>
              <a:buClr>
                <a:srgbClr val="0C2D83"/>
              </a:buClr>
              <a:buSzPct val="125000"/>
              <a:buFont typeface="Wingdings" pitchFamily="2" charset="2"/>
              <a:buChar char="§"/>
            </a:pPr>
            <a:r>
              <a:rPr lang="en-GB" sz="1000" dirty="0" smtClean="0">
                <a:solidFill>
                  <a:srgbClr val="000000"/>
                </a:solidFill>
                <a:latin typeface="+mn-lt"/>
                <a:cs typeface="+mn-cs"/>
              </a:rPr>
              <a:t>Related party arrangements</a:t>
            </a:r>
          </a:p>
        </p:txBody>
      </p:sp>
      <p:sp>
        <p:nvSpPr>
          <p:cNvPr id="33" name="Text Box 9"/>
          <p:cNvSpPr txBox="1">
            <a:spLocks noChangeArrowheads="1"/>
          </p:cNvSpPr>
          <p:nvPr/>
        </p:nvSpPr>
        <p:spPr bwMode="blackWhite">
          <a:xfrm>
            <a:off x="6097236" y="4379495"/>
            <a:ext cx="2781300" cy="333437"/>
          </a:xfrm>
          <a:prstGeom prst="rect">
            <a:avLst/>
          </a:prstGeom>
          <a:solidFill>
            <a:srgbClr val="007C92"/>
          </a:solidFill>
          <a:ln w="12700" algn="ctr">
            <a:solidFill>
              <a:srgbClr val="007C92"/>
            </a:solidFill>
            <a:miter lim="800000"/>
            <a:headEnd/>
            <a:tailEnd/>
          </a:ln>
        </p:spPr>
        <p:txBody>
          <a:bodyPr lIns="54000" tIns="54000" rIns="54000" bIns="54000" anchor="ctr"/>
          <a:lstStyle/>
          <a:p>
            <a:pPr algn="ctr"/>
            <a:r>
              <a:rPr lang="en-GB" sz="1000" b="1" dirty="0" smtClean="0">
                <a:solidFill>
                  <a:srgbClr val="FFFFFF"/>
                </a:solidFill>
                <a:latin typeface="+mn-lt"/>
              </a:rPr>
              <a:t>IT Systems / controls</a:t>
            </a:r>
          </a:p>
        </p:txBody>
      </p:sp>
      <p:sp>
        <p:nvSpPr>
          <p:cNvPr id="34" name="Rectangle 10"/>
          <p:cNvSpPr>
            <a:spLocks noChangeArrowheads="1"/>
          </p:cNvSpPr>
          <p:nvPr/>
        </p:nvSpPr>
        <p:spPr bwMode="auto">
          <a:xfrm>
            <a:off x="6097236" y="4712937"/>
            <a:ext cx="2781300" cy="1612450"/>
          </a:xfrm>
          <a:prstGeom prst="rect">
            <a:avLst/>
          </a:prstGeom>
          <a:solidFill>
            <a:schemeClr val="bg1"/>
          </a:solidFill>
          <a:ln w="9525">
            <a:solidFill>
              <a:srgbClr val="007C92"/>
            </a:solidFill>
            <a:miter lim="800000"/>
            <a:headEnd/>
            <a:tailEnd/>
          </a:ln>
        </p:spPr>
        <p:txBody>
          <a:bodyPr lIns="54000" tIns="54000" rIns="54000" bIns="54000"/>
          <a:lstStyle/>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New systems</a:t>
            </a:r>
          </a:p>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New acquisitions</a:t>
            </a:r>
          </a:p>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Bespoke IT system</a:t>
            </a:r>
          </a:p>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Lack of reconciliations to system, reliance on IT generating reported figures</a:t>
            </a:r>
          </a:p>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Audit comment on IT and controls</a:t>
            </a:r>
          </a:p>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Existence and reporting of internal audit</a:t>
            </a:r>
          </a:p>
        </p:txBody>
      </p:sp>
      <p:sp>
        <p:nvSpPr>
          <p:cNvPr id="35" name="Text Box 11"/>
          <p:cNvSpPr txBox="1">
            <a:spLocks noChangeArrowheads="1"/>
          </p:cNvSpPr>
          <p:nvPr/>
        </p:nvSpPr>
        <p:spPr bwMode="blackWhite">
          <a:xfrm>
            <a:off x="3167933" y="4379495"/>
            <a:ext cx="2791557" cy="333437"/>
          </a:xfrm>
          <a:prstGeom prst="rect">
            <a:avLst/>
          </a:prstGeom>
          <a:solidFill>
            <a:srgbClr val="007C92"/>
          </a:solidFill>
          <a:ln w="12700" algn="ctr">
            <a:solidFill>
              <a:srgbClr val="007C92"/>
            </a:solidFill>
            <a:miter lim="800000"/>
            <a:headEnd/>
            <a:tailEnd/>
          </a:ln>
        </p:spPr>
        <p:txBody>
          <a:bodyPr lIns="54000" tIns="54000" rIns="54000" bIns="54000" anchor="ctr"/>
          <a:lstStyle/>
          <a:p>
            <a:pPr algn="ctr"/>
            <a:r>
              <a:rPr lang="en-GB" sz="1000" b="1" dirty="0" smtClean="0">
                <a:solidFill>
                  <a:srgbClr val="FFFFFF"/>
                </a:solidFill>
                <a:latin typeface="+mn-lt"/>
              </a:rPr>
              <a:t>Management</a:t>
            </a:r>
          </a:p>
        </p:txBody>
      </p:sp>
      <p:sp>
        <p:nvSpPr>
          <p:cNvPr id="36" name="Rectangle 12"/>
          <p:cNvSpPr>
            <a:spLocks noChangeArrowheads="1"/>
          </p:cNvSpPr>
          <p:nvPr/>
        </p:nvSpPr>
        <p:spPr bwMode="auto">
          <a:xfrm>
            <a:off x="3167933" y="4712937"/>
            <a:ext cx="2791557" cy="1612450"/>
          </a:xfrm>
          <a:prstGeom prst="rect">
            <a:avLst/>
          </a:prstGeom>
          <a:solidFill>
            <a:schemeClr val="bg1"/>
          </a:solidFill>
          <a:ln w="9525">
            <a:solidFill>
              <a:srgbClr val="007C92"/>
            </a:solidFill>
            <a:miter lim="800000"/>
            <a:headEnd/>
            <a:tailEnd/>
          </a:ln>
        </p:spPr>
        <p:txBody>
          <a:bodyPr lIns="54000" tIns="54000" rIns="54000" bIns="54000"/>
          <a:lstStyle/>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Dominance/lifestyle issues </a:t>
            </a:r>
          </a:p>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Quality of management</a:t>
            </a:r>
          </a:p>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High hope value</a:t>
            </a:r>
          </a:p>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High management turnover</a:t>
            </a:r>
          </a:p>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Highly leveraged rewards - management incentivised with disposal bonuses</a:t>
            </a:r>
          </a:p>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Illegal / unethical practices</a:t>
            </a:r>
          </a:p>
        </p:txBody>
      </p:sp>
      <p:sp>
        <p:nvSpPr>
          <p:cNvPr id="37" name="Text Box 13"/>
          <p:cNvSpPr txBox="1">
            <a:spLocks noChangeArrowheads="1"/>
          </p:cNvSpPr>
          <p:nvPr/>
        </p:nvSpPr>
        <p:spPr bwMode="blackWhite">
          <a:xfrm>
            <a:off x="235698" y="4379495"/>
            <a:ext cx="2793023" cy="333437"/>
          </a:xfrm>
          <a:prstGeom prst="rect">
            <a:avLst/>
          </a:prstGeom>
          <a:solidFill>
            <a:srgbClr val="007C92"/>
          </a:solidFill>
          <a:ln w="12700" algn="ctr">
            <a:solidFill>
              <a:srgbClr val="007C92"/>
            </a:solidFill>
            <a:miter lim="800000"/>
            <a:headEnd/>
            <a:tailEnd/>
          </a:ln>
        </p:spPr>
        <p:txBody>
          <a:bodyPr lIns="54000" tIns="54000" rIns="54000" bIns="54000" anchor="ctr"/>
          <a:lstStyle/>
          <a:p>
            <a:pPr algn="ctr"/>
            <a:r>
              <a:rPr lang="en-GB" sz="1000" b="1" dirty="0" smtClean="0">
                <a:solidFill>
                  <a:srgbClr val="FFFFFF"/>
                </a:solidFill>
                <a:latin typeface="+mn-lt"/>
              </a:rPr>
              <a:t>Relationship with third parties / market</a:t>
            </a:r>
          </a:p>
        </p:txBody>
      </p:sp>
      <p:sp>
        <p:nvSpPr>
          <p:cNvPr id="38" name="Rectangle 14"/>
          <p:cNvSpPr>
            <a:spLocks noChangeArrowheads="1"/>
          </p:cNvSpPr>
          <p:nvPr/>
        </p:nvSpPr>
        <p:spPr bwMode="auto">
          <a:xfrm>
            <a:off x="235698" y="4712937"/>
            <a:ext cx="2793023" cy="1612450"/>
          </a:xfrm>
          <a:prstGeom prst="rect">
            <a:avLst/>
          </a:prstGeom>
          <a:solidFill>
            <a:schemeClr val="bg1"/>
          </a:solidFill>
          <a:ln w="9525">
            <a:solidFill>
              <a:srgbClr val="007C92"/>
            </a:solidFill>
            <a:miter lim="800000"/>
            <a:headEnd/>
            <a:tailEnd/>
          </a:ln>
        </p:spPr>
        <p:txBody>
          <a:bodyPr lIns="54000" tIns="54000" rIns="54000" bIns="54000"/>
          <a:lstStyle/>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Shared services</a:t>
            </a:r>
          </a:p>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Transfer pricing arrangements</a:t>
            </a:r>
          </a:p>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Depth/quality of audit</a:t>
            </a:r>
          </a:p>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Auditor history/changing auditors - lack of trust / poor auditor relationship?</a:t>
            </a:r>
          </a:p>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Shareholder/broker pressure</a:t>
            </a:r>
          </a:p>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Unique products/unique risks</a:t>
            </a:r>
          </a:p>
          <a:p>
            <a:pPr marL="192088" lvl="1" indent="-190500">
              <a:lnSpc>
                <a:spcPct val="90000"/>
              </a:lnSpc>
              <a:spcBef>
                <a:spcPct val="40000"/>
              </a:spcBef>
              <a:buClr>
                <a:srgbClr val="0C2D83"/>
              </a:buClr>
              <a:buSzPct val="125000"/>
              <a:buFont typeface="Wingdings" pitchFamily="2" charset="2"/>
              <a:buChar char="§"/>
            </a:pPr>
            <a:r>
              <a:rPr lang="en-GB" sz="1000" dirty="0" smtClean="0">
                <a:solidFill>
                  <a:srgbClr val="000000"/>
                </a:solidFill>
                <a:latin typeface="+mn-lt"/>
                <a:cs typeface="+mn-cs"/>
              </a:rPr>
              <a:t>High level of related party transactions</a:t>
            </a:r>
          </a:p>
        </p:txBody>
      </p:sp>
      <p:sp>
        <p:nvSpPr>
          <p:cNvPr id="39" name="Oval 16"/>
          <p:cNvSpPr>
            <a:spLocks noChangeArrowheads="1"/>
          </p:cNvSpPr>
          <p:nvPr/>
        </p:nvSpPr>
        <p:spPr bwMode="auto">
          <a:xfrm>
            <a:off x="2861194" y="3569102"/>
            <a:ext cx="487831" cy="450137"/>
          </a:xfrm>
          <a:prstGeom prst="ellipse">
            <a:avLst/>
          </a:prstGeom>
          <a:solidFill>
            <a:srgbClr val="9E3039"/>
          </a:solidFill>
          <a:ln w="6350">
            <a:solidFill>
              <a:schemeClr val="tx2"/>
            </a:solidFill>
            <a:round/>
            <a:headEnd/>
            <a:tailEnd/>
          </a:ln>
        </p:spPr>
        <p:txBody>
          <a:bodyPr wrap="none" lIns="0" tIns="0" rIns="0" bIns="0" anchor="ctr"/>
          <a:lstStyle/>
          <a:p>
            <a:pPr algn="ctr"/>
            <a:r>
              <a:rPr lang="en-GB" sz="1000" b="1" dirty="0" smtClean="0">
                <a:solidFill>
                  <a:srgbClr val="FFFFFF"/>
                </a:solidFill>
                <a:latin typeface="+mn-lt"/>
                <a:cs typeface="+mn-cs"/>
              </a:rPr>
              <a:t>HIGH</a:t>
            </a:r>
          </a:p>
        </p:txBody>
      </p:sp>
      <p:sp>
        <p:nvSpPr>
          <p:cNvPr id="40" name="Oval 17"/>
          <p:cNvSpPr>
            <a:spLocks noChangeArrowheads="1"/>
          </p:cNvSpPr>
          <p:nvPr/>
        </p:nvSpPr>
        <p:spPr bwMode="auto">
          <a:xfrm>
            <a:off x="2859729" y="4113772"/>
            <a:ext cx="487832" cy="450137"/>
          </a:xfrm>
          <a:prstGeom prst="ellipse">
            <a:avLst/>
          </a:prstGeom>
          <a:solidFill>
            <a:srgbClr val="D67A40"/>
          </a:solidFill>
          <a:ln w="6350">
            <a:solidFill>
              <a:schemeClr val="tx2"/>
            </a:solidFill>
            <a:round/>
            <a:headEnd/>
            <a:tailEnd/>
          </a:ln>
        </p:spPr>
        <p:txBody>
          <a:bodyPr wrap="none" lIns="0" tIns="0" rIns="0" bIns="0" anchor="ctr"/>
          <a:lstStyle/>
          <a:p>
            <a:pPr algn="ctr"/>
            <a:r>
              <a:rPr lang="en-GB" sz="1000" b="1" dirty="0" smtClean="0">
                <a:solidFill>
                  <a:srgbClr val="FFFFFF"/>
                </a:solidFill>
                <a:latin typeface="+mn-lt"/>
                <a:cs typeface="+mn-cs"/>
              </a:rPr>
              <a:t>MED</a:t>
            </a:r>
          </a:p>
        </p:txBody>
      </p:sp>
      <p:sp>
        <p:nvSpPr>
          <p:cNvPr id="41" name="Oval 18"/>
          <p:cNvSpPr>
            <a:spLocks noChangeArrowheads="1"/>
          </p:cNvSpPr>
          <p:nvPr/>
        </p:nvSpPr>
        <p:spPr bwMode="auto">
          <a:xfrm>
            <a:off x="2851362" y="4663257"/>
            <a:ext cx="487831" cy="450137"/>
          </a:xfrm>
          <a:prstGeom prst="ellipse">
            <a:avLst/>
          </a:prstGeom>
          <a:solidFill>
            <a:srgbClr val="7AB800"/>
          </a:solidFill>
          <a:ln w="6350">
            <a:solidFill>
              <a:schemeClr val="tx2"/>
            </a:solidFill>
            <a:round/>
            <a:headEnd/>
            <a:tailEnd/>
          </a:ln>
        </p:spPr>
        <p:txBody>
          <a:bodyPr wrap="none" lIns="0" tIns="0" rIns="0" bIns="0" anchor="ctr"/>
          <a:lstStyle/>
          <a:p>
            <a:pPr algn="ctr"/>
            <a:r>
              <a:rPr lang="en-GB" sz="1000" b="1" dirty="0" smtClean="0">
                <a:solidFill>
                  <a:srgbClr val="FFFFFF"/>
                </a:solidFill>
                <a:latin typeface="+mn-lt"/>
                <a:cs typeface="+mn-cs"/>
              </a:rPr>
              <a:t>LOW</a:t>
            </a:r>
          </a:p>
        </p:txBody>
      </p:sp>
      <p:sp>
        <p:nvSpPr>
          <p:cNvPr id="42" name="Oval 19"/>
          <p:cNvSpPr>
            <a:spLocks noChangeArrowheads="1"/>
          </p:cNvSpPr>
          <p:nvPr/>
        </p:nvSpPr>
        <p:spPr bwMode="auto">
          <a:xfrm>
            <a:off x="5789031" y="3588766"/>
            <a:ext cx="487831" cy="450137"/>
          </a:xfrm>
          <a:prstGeom prst="ellipse">
            <a:avLst/>
          </a:prstGeom>
          <a:solidFill>
            <a:srgbClr val="9E3039"/>
          </a:solidFill>
          <a:ln w="6350">
            <a:solidFill>
              <a:schemeClr val="tx2"/>
            </a:solidFill>
            <a:round/>
            <a:headEnd/>
            <a:tailEnd/>
          </a:ln>
        </p:spPr>
        <p:txBody>
          <a:bodyPr wrap="none" lIns="0" tIns="0" rIns="0" bIns="0" anchor="ctr"/>
          <a:lstStyle/>
          <a:p>
            <a:pPr algn="ctr"/>
            <a:r>
              <a:rPr lang="en-GB" sz="1000" b="1" dirty="0" smtClean="0">
                <a:solidFill>
                  <a:srgbClr val="FFFFFF"/>
                </a:solidFill>
                <a:latin typeface="+mn-lt"/>
                <a:cs typeface="+mn-cs"/>
              </a:rPr>
              <a:t>HIGH</a:t>
            </a:r>
          </a:p>
        </p:txBody>
      </p:sp>
      <p:sp>
        <p:nvSpPr>
          <p:cNvPr id="43" name="Oval 20"/>
          <p:cNvSpPr>
            <a:spLocks noChangeArrowheads="1"/>
          </p:cNvSpPr>
          <p:nvPr/>
        </p:nvSpPr>
        <p:spPr bwMode="auto">
          <a:xfrm>
            <a:off x="5777734" y="4113774"/>
            <a:ext cx="487832" cy="450137"/>
          </a:xfrm>
          <a:prstGeom prst="ellipse">
            <a:avLst/>
          </a:prstGeom>
          <a:solidFill>
            <a:srgbClr val="D67A40"/>
          </a:solidFill>
          <a:ln w="6350">
            <a:solidFill>
              <a:schemeClr val="tx2"/>
            </a:solidFill>
            <a:round/>
            <a:headEnd/>
            <a:tailEnd/>
          </a:ln>
        </p:spPr>
        <p:txBody>
          <a:bodyPr wrap="none" lIns="0" tIns="0" rIns="0" bIns="0" anchor="ctr"/>
          <a:lstStyle/>
          <a:p>
            <a:pPr algn="ctr"/>
            <a:r>
              <a:rPr lang="en-GB" sz="1000" b="1" dirty="0" smtClean="0">
                <a:solidFill>
                  <a:srgbClr val="FFFFFF"/>
                </a:solidFill>
                <a:latin typeface="+mn-lt"/>
                <a:cs typeface="+mn-cs"/>
              </a:rPr>
              <a:t>MED</a:t>
            </a:r>
          </a:p>
        </p:txBody>
      </p:sp>
      <p:sp>
        <p:nvSpPr>
          <p:cNvPr id="44" name="Oval 21"/>
          <p:cNvSpPr>
            <a:spLocks noChangeArrowheads="1"/>
          </p:cNvSpPr>
          <p:nvPr/>
        </p:nvSpPr>
        <p:spPr bwMode="auto">
          <a:xfrm>
            <a:off x="5789031" y="4653425"/>
            <a:ext cx="487831" cy="450137"/>
          </a:xfrm>
          <a:prstGeom prst="ellipse">
            <a:avLst/>
          </a:prstGeom>
          <a:solidFill>
            <a:srgbClr val="7AB800"/>
          </a:solidFill>
          <a:ln w="6350">
            <a:solidFill>
              <a:schemeClr val="tx2"/>
            </a:solidFill>
            <a:round/>
            <a:headEnd/>
            <a:tailEnd/>
          </a:ln>
        </p:spPr>
        <p:txBody>
          <a:bodyPr wrap="none" lIns="0" tIns="0" rIns="0" bIns="0" anchor="ctr"/>
          <a:lstStyle/>
          <a:p>
            <a:pPr algn="ctr"/>
            <a:r>
              <a:rPr lang="en-GB" sz="1000" b="1" dirty="0" smtClean="0">
                <a:solidFill>
                  <a:srgbClr val="FFFFFF"/>
                </a:solidFill>
                <a:latin typeface="+mn-lt"/>
                <a:cs typeface="+mn-cs"/>
              </a:rPr>
              <a:t>LOW</a:t>
            </a:r>
          </a:p>
        </p:txBody>
      </p:sp>
      <p:sp>
        <p:nvSpPr>
          <p:cNvPr id="45" name="Rectangle 3"/>
          <p:cNvSpPr txBox="1">
            <a:spLocks noChangeArrowheads="1"/>
          </p:cNvSpPr>
          <p:nvPr/>
        </p:nvSpPr>
        <p:spPr bwMode="auto">
          <a:xfrm>
            <a:off x="241427" y="1218628"/>
            <a:ext cx="8661941" cy="75455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1" indent="-231775">
              <a:spcBef>
                <a:spcPct val="50000"/>
              </a:spcBef>
              <a:spcAft>
                <a:spcPts val="300"/>
              </a:spcAft>
              <a:buClr>
                <a:schemeClr val="accent1"/>
              </a:buClr>
              <a:buSzPct val="75000"/>
              <a:tabLst>
                <a:tab pos="231775" algn="l"/>
              </a:tabLst>
              <a:defRPr/>
            </a:pPr>
            <a:r>
              <a:rPr lang="en-GB" sz="1200" b="1" kern="0" dirty="0" smtClean="0">
                <a:solidFill>
                  <a:srgbClr val="8E258D"/>
                </a:solidFill>
                <a:latin typeface="+mn-lt"/>
                <a:cs typeface="+mn-cs"/>
              </a:rPr>
              <a:t>6.  Consider key risks factors and challenge the data’s integrity</a:t>
            </a:r>
          </a:p>
          <a:p>
            <a:pPr marL="231775" lvl="1" indent="-231775">
              <a:spcBef>
                <a:spcPts val="600"/>
              </a:spcBef>
              <a:spcAft>
                <a:spcPts val="0"/>
              </a:spcAft>
              <a:buClr>
                <a:schemeClr val="accent1"/>
              </a:buClr>
              <a:buSzPct val="125000"/>
              <a:buFont typeface="Wingdings" pitchFamily="2" charset="2"/>
              <a:buChar char="§"/>
              <a:tabLst>
                <a:tab pos="231775" algn="l"/>
              </a:tabLst>
              <a:defRPr/>
            </a:pPr>
            <a:r>
              <a:rPr lang="en-GB" sz="1200" kern="0" dirty="0" smtClean="0">
                <a:solidFill>
                  <a:schemeClr val="accent1"/>
                </a:solidFill>
                <a:latin typeface="+mn-lt"/>
                <a:cs typeface="+mn-cs"/>
              </a:rPr>
              <a:t>Once we have collated the data, understood its basis of preparation and checked it for internal consistency, we need to consider other risk factors that may cast doubt on the integrity of the information provided.  Consider the risk triggers below...</a:t>
            </a:r>
            <a:endParaRPr lang="en-GB" sz="1200" kern="0" dirty="0" smtClean="0">
              <a:solidFill>
                <a:schemeClr val="accent1"/>
              </a:solidFill>
            </a:endParaRPr>
          </a:p>
          <a:p>
            <a:pPr marL="231775" marR="0" lvl="1" indent="-231775" defTabSz="914400" eaLnBrk="1" latinLnBrk="0" hangingPunct="1">
              <a:lnSpc>
                <a:spcPct val="100000"/>
              </a:lnSpc>
              <a:spcBef>
                <a:spcPts val="600"/>
              </a:spcBef>
              <a:spcAft>
                <a:spcPts val="0"/>
              </a:spcAft>
              <a:buClr>
                <a:schemeClr val="accent1"/>
              </a:buClr>
              <a:buSzPct val="75000"/>
              <a:buFont typeface="Wingdings" pitchFamily="2" charset="2"/>
              <a:buChar char="l"/>
              <a:tabLst>
                <a:tab pos="231775" algn="l"/>
              </a:tabLst>
              <a:defRPr/>
            </a:pPr>
            <a:endParaRPr lang="en-GB" sz="1200" kern="0" dirty="0" smtClean="0">
              <a:solidFill>
                <a:schemeClr val="accent1"/>
              </a:solidFill>
              <a:latin typeface="+mn-lt"/>
              <a:cs typeface="+mn-cs"/>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Fieldwork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b="1" kern="0" dirty="0" smtClean="0">
                <a:solidFill>
                  <a:srgbClr val="E7EDF5"/>
                </a:solidFill>
              </a:rPr>
              <a:t>3. </a:t>
            </a:r>
            <a:r>
              <a:rPr lang="en-GB" b="1" kern="0" dirty="0" smtClean="0">
                <a:solidFill>
                  <a:schemeClr val="bg1"/>
                </a:solidFill>
              </a:rPr>
              <a:t>Collate and challenge data</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46" name="Rectangle 3"/>
          <p:cNvSpPr txBox="1">
            <a:spLocks noChangeArrowheads="1"/>
          </p:cNvSpPr>
          <p:nvPr/>
        </p:nvSpPr>
        <p:spPr bwMode="auto">
          <a:xfrm>
            <a:off x="241427" y="1218627"/>
            <a:ext cx="8661941" cy="488378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6.  Consider key risks factors and challenge the data’s integrity (continued)</a:t>
            </a:r>
          </a:p>
          <a:p>
            <a:pPr marL="231775" marR="0" lvl="1"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Based on the risk factors identified, consider what further procedures should be undertaken to investigate the integrity of the financial information provided</a:t>
            </a:r>
          </a:p>
        </p:txBody>
      </p:sp>
      <p:sp>
        <p:nvSpPr>
          <p:cNvPr id="47" name="Text Box 3"/>
          <p:cNvSpPr txBox="1">
            <a:spLocks noChangeArrowheads="1"/>
          </p:cNvSpPr>
          <p:nvPr/>
        </p:nvSpPr>
        <p:spPr bwMode="blackWhite">
          <a:xfrm>
            <a:off x="2453628" y="2028038"/>
            <a:ext cx="2031745" cy="360362"/>
          </a:xfrm>
          <a:prstGeom prst="rect">
            <a:avLst/>
          </a:prstGeom>
          <a:solidFill>
            <a:srgbClr val="007C92"/>
          </a:solidFill>
          <a:ln w="12700" algn="ctr">
            <a:no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rPr>
              <a:t>Accounting estimates</a:t>
            </a:r>
          </a:p>
        </p:txBody>
      </p:sp>
      <p:sp>
        <p:nvSpPr>
          <p:cNvPr id="48" name="Rectangle 4"/>
          <p:cNvSpPr>
            <a:spLocks noChangeArrowheads="1"/>
          </p:cNvSpPr>
          <p:nvPr/>
        </p:nvSpPr>
        <p:spPr bwMode="auto">
          <a:xfrm>
            <a:off x="2452162" y="2386713"/>
            <a:ext cx="2034990" cy="3060967"/>
          </a:xfrm>
          <a:prstGeom prst="rect">
            <a:avLst/>
          </a:prstGeom>
          <a:solidFill>
            <a:srgbClr val="E5F2F4"/>
          </a:solidFill>
          <a:ln w="9525">
            <a:solidFill>
              <a:srgbClr val="007C92"/>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Wingdings" pitchFamily="2" charset="2"/>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Have the accounting policies been accurately and consistently applied?</a:t>
            </a:r>
          </a:p>
          <a:p>
            <a:pPr marL="192088" marR="0" lvl="1" indent="-190500" defTabSz="914400" eaLnBrk="1" fontAlgn="auto" latinLnBrk="0" hangingPunct="1">
              <a:lnSpc>
                <a:spcPct val="100000"/>
              </a:lnSpc>
              <a:spcBef>
                <a:spcPct val="40000"/>
              </a:spcBef>
              <a:spcAft>
                <a:spcPts val="0"/>
              </a:spcAft>
              <a:buClr>
                <a:srgbClr val="0C2D83"/>
              </a:buClr>
              <a:buSzPct val="125000"/>
              <a:buFont typeface="Wingdings" pitchFamily="2" charset="2"/>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What level of accounting subjectivity is included?</a:t>
            </a:r>
          </a:p>
          <a:p>
            <a:pPr marL="192088" marR="0" lvl="1" indent="-190500" defTabSz="914400" eaLnBrk="1" fontAlgn="auto" latinLnBrk="0" hangingPunct="1">
              <a:lnSpc>
                <a:spcPct val="100000"/>
              </a:lnSpc>
              <a:spcBef>
                <a:spcPct val="40000"/>
              </a:spcBef>
              <a:spcAft>
                <a:spcPts val="0"/>
              </a:spcAft>
              <a:buClr>
                <a:srgbClr val="0C2D83"/>
              </a:buClr>
              <a:buSzPct val="125000"/>
              <a:buFont typeface="Wingdings" pitchFamily="2" charset="2"/>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Do the accounting policies meet U.S. GAAP / IFRS requirements? </a:t>
            </a:r>
          </a:p>
        </p:txBody>
      </p:sp>
      <p:sp>
        <p:nvSpPr>
          <p:cNvPr id="49" name="Text Box 7"/>
          <p:cNvSpPr txBox="1">
            <a:spLocks noChangeArrowheads="1"/>
          </p:cNvSpPr>
          <p:nvPr/>
        </p:nvSpPr>
        <p:spPr bwMode="blackWhite">
          <a:xfrm>
            <a:off x="4607316" y="2028060"/>
            <a:ext cx="2034990" cy="360363"/>
          </a:xfrm>
          <a:prstGeom prst="rect">
            <a:avLst/>
          </a:prstGeom>
          <a:solidFill>
            <a:srgbClr val="007C92"/>
          </a:solidFill>
          <a:ln w="12700" algn="ctr">
            <a:no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rPr>
              <a:t>Independent checks</a:t>
            </a:r>
          </a:p>
        </p:txBody>
      </p:sp>
      <p:sp>
        <p:nvSpPr>
          <p:cNvPr id="50" name="Rectangle 8"/>
          <p:cNvSpPr>
            <a:spLocks noChangeArrowheads="1"/>
          </p:cNvSpPr>
          <p:nvPr/>
        </p:nvSpPr>
        <p:spPr bwMode="auto">
          <a:xfrm>
            <a:off x="4607316" y="2367684"/>
            <a:ext cx="2034990" cy="3060967"/>
          </a:xfrm>
          <a:prstGeom prst="rect">
            <a:avLst/>
          </a:prstGeom>
          <a:solidFill>
            <a:srgbClr val="E5F2F4"/>
          </a:solidFill>
          <a:ln w="9525">
            <a:solidFill>
              <a:srgbClr val="007C92"/>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Wingdings" pitchFamily="2" charset="2"/>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What work has the internal audit department performed – what are their findings? </a:t>
            </a:r>
          </a:p>
          <a:p>
            <a:pPr marL="192088" marR="0" lvl="1" indent="-190500" defTabSz="914400" eaLnBrk="1" fontAlgn="auto" latinLnBrk="0" hangingPunct="1">
              <a:lnSpc>
                <a:spcPct val="100000"/>
              </a:lnSpc>
              <a:spcBef>
                <a:spcPct val="40000"/>
              </a:spcBef>
              <a:spcAft>
                <a:spcPts val="0"/>
              </a:spcAft>
              <a:buClr>
                <a:srgbClr val="0C2D83"/>
              </a:buClr>
              <a:buSzPct val="125000"/>
              <a:buFont typeface="Wingdings" pitchFamily="2" charset="2"/>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Have we seen the results of the external audit?  What were there findings? We may request to interview the auditors and review their audit files  </a:t>
            </a:r>
          </a:p>
          <a:p>
            <a:pPr marL="192088" marR="0" lvl="1" indent="-190500" defTabSz="914400" eaLnBrk="1" fontAlgn="auto" latinLnBrk="0" hangingPunct="1">
              <a:lnSpc>
                <a:spcPct val="100000"/>
              </a:lnSpc>
              <a:spcBef>
                <a:spcPct val="40000"/>
              </a:spcBef>
              <a:spcAft>
                <a:spcPts val="0"/>
              </a:spcAft>
              <a:buClr>
                <a:srgbClr val="0C2D83"/>
              </a:buClr>
              <a:buSzPct val="125000"/>
              <a:buFont typeface="Wingdings" pitchFamily="2" charset="2"/>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Are the numbers reviewed by anyone else – customers/suppliers/ regulators? </a:t>
            </a:r>
          </a:p>
          <a:p>
            <a:pPr marL="192088" marR="0" lvl="1" indent="-190500" defTabSz="914400" eaLnBrk="1" fontAlgn="auto" latinLnBrk="0" hangingPunct="1">
              <a:lnSpc>
                <a:spcPct val="100000"/>
              </a:lnSpc>
              <a:spcBef>
                <a:spcPct val="40000"/>
              </a:spcBef>
              <a:spcAft>
                <a:spcPts val="0"/>
              </a:spcAft>
              <a:buClr>
                <a:srgbClr val="0C2D83"/>
              </a:buClr>
              <a:buSzTx/>
              <a:buFont typeface="Wingdings" pitchFamily="2" charset="2"/>
              <a:buChar char="l"/>
              <a:tabLst/>
              <a:defRPr/>
            </a:pPr>
            <a:endParaRPr kumimoji="0" lang="en-GB" sz="1200" b="0" i="0" u="none" strike="noStrike" kern="0" cap="none" spc="0" normalizeH="0" baseline="0" noProof="0" dirty="0" smtClean="0">
              <a:ln>
                <a:noFill/>
              </a:ln>
              <a:solidFill>
                <a:srgbClr val="000000"/>
              </a:solidFill>
              <a:effectLst/>
              <a:uLnTx/>
              <a:uFillTx/>
              <a:latin typeface="Arial"/>
              <a:cs typeface="Arial"/>
            </a:endParaRPr>
          </a:p>
        </p:txBody>
      </p:sp>
      <p:sp>
        <p:nvSpPr>
          <p:cNvPr id="51" name="Text Box 9"/>
          <p:cNvSpPr txBox="1">
            <a:spLocks noChangeArrowheads="1"/>
          </p:cNvSpPr>
          <p:nvPr/>
        </p:nvSpPr>
        <p:spPr bwMode="blackWhite">
          <a:xfrm>
            <a:off x="6766602" y="2028060"/>
            <a:ext cx="2033921" cy="360363"/>
          </a:xfrm>
          <a:prstGeom prst="rect">
            <a:avLst/>
          </a:prstGeom>
          <a:solidFill>
            <a:srgbClr val="007C92"/>
          </a:solidFill>
          <a:ln w="12700" algn="ctr">
            <a:no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rPr>
              <a:t>Systems and controls</a:t>
            </a:r>
          </a:p>
        </p:txBody>
      </p:sp>
      <p:sp>
        <p:nvSpPr>
          <p:cNvPr id="52" name="Rectangle 10"/>
          <p:cNvSpPr>
            <a:spLocks noChangeArrowheads="1"/>
          </p:cNvSpPr>
          <p:nvPr/>
        </p:nvSpPr>
        <p:spPr bwMode="auto">
          <a:xfrm>
            <a:off x="6766602" y="2366097"/>
            <a:ext cx="2033921" cy="3060967"/>
          </a:xfrm>
          <a:prstGeom prst="rect">
            <a:avLst/>
          </a:prstGeom>
          <a:solidFill>
            <a:srgbClr val="E5F2F4"/>
          </a:solidFill>
          <a:ln w="9525">
            <a:solidFill>
              <a:srgbClr val="007C92"/>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Wingdings" pitchFamily="2" charset="2"/>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What is management’s opinion on the controls in the business?</a:t>
            </a:r>
          </a:p>
          <a:p>
            <a:pPr marL="192088" marR="0" lvl="1" indent="-190500" defTabSz="914400" eaLnBrk="1" fontAlgn="auto" latinLnBrk="0" hangingPunct="1">
              <a:lnSpc>
                <a:spcPct val="100000"/>
              </a:lnSpc>
              <a:spcBef>
                <a:spcPct val="40000"/>
              </a:spcBef>
              <a:spcAft>
                <a:spcPts val="0"/>
              </a:spcAft>
              <a:buClr>
                <a:srgbClr val="0C2D83"/>
              </a:buClr>
              <a:buSzPct val="125000"/>
              <a:buFont typeface="Wingdings" pitchFamily="2" charset="2"/>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Internal/External audit findings? </a:t>
            </a:r>
          </a:p>
          <a:p>
            <a:pPr marL="192088" marR="0" lvl="1" indent="-190500" defTabSz="914400" eaLnBrk="1" fontAlgn="auto" latinLnBrk="0" hangingPunct="1">
              <a:lnSpc>
                <a:spcPct val="100000"/>
              </a:lnSpc>
              <a:spcBef>
                <a:spcPct val="40000"/>
              </a:spcBef>
              <a:spcAft>
                <a:spcPts val="0"/>
              </a:spcAft>
              <a:buClr>
                <a:srgbClr val="0C2D83"/>
              </a:buClr>
              <a:buSzPct val="125000"/>
              <a:buFont typeface="Wingdings" pitchFamily="2" charset="2"/>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What are our findings in relation to reconciling differences?  What does this say about the systems and controls?</a:t>
            </a:r>
          </a:p>
          <a:p>
            <a:pPr marL="192088" marR="0" lvl="1" indent="-190500" defTabSz="914400" eaLnBrk="1" fontAlgn="auto" latinLnBrk="0" hangingPunct="1">
              <a:lnSpc>
                <a:spcPct val="100000"/>
              </a:lnSpc>
              <a:spcBef>
                <a:spcPct val="40000"/>
              </a:spcBef>
              <a:spcAft>
                <a:spcPts val="0"/>
              </a:spcAft>
              <a:buClr>
                <a:srgbClr val="0C2D83"/>
              </a:buClr>
              <a:buSzPct val="125000"/>
              <a:buFont typeface="Wingdings" pitchFamily="2" charset="2"/>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Is due diligence needed into the target’s IT systems?</a:t>
            </a:r>
          </a:p>
        </p:txBody>
      </p:sp>
      <p:sp>
        <p:nvSpPr>
          <p:cNvPr id="53" name="Text Box 11"/>
          <p:cNvSpPr txBox="1">
            <a:spLocks noChangeArrowheads="1"/>
          </p:cNvSpPr>
          <p:nvPr/>
        </p:nvSpPr>
        <p:spPr bwMode="blackWhite">
          <a:xfrm>
            <a:off x="279134" y="2018413"/>
            <a:ext cx="2052716" cy="360362"/>
          </a:xfrm>
          <a:prstGeom prst="rect">
            <a:avLst/>
          </a:prstGeom>
          <a:solidFill>
            <a:srgbClr val="007C92"/>
          </a:solidFill>
          <a:ln w="12700" algn="ctr">
            <a:noFill/>
            <a:miter lim="800000"/>
            <a:headEnd/>
            <a:tailEnd/>
          </a:ln>
        </p:spPr>
        <p:txBody>
          <a:bodyPr lIns="54000" tIns="54000" rIns="54000" bIns="54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rPr>
              <a:t>Basis of preparation</a:t>
            </a:r>
          </a:p>
        </p:txBody>
      </p:sp>
      <p:sp>
        <p:nvSpPr>
          <p:cNvPr id="54" name="Rectangle 12"/>
          <p:cNvSpPr>
            <a:spLocks noChangeArrowheads="1"/>
          </p:cNvSpPr>
          <p:nvPr/>
        </p:nvSpPr>
        <p:spPr bwMode="auto">
          <a:xfrm>
            <a:off x="284699" y="2377088"/>
            <a:ext cx="2034990" cy="3060967"/>
          </a:xfrm>
          <a:prstGeom prst="rect">
            <a:avLst/>
          </a:prstGeom>
          <a:solidFill>
            <a:srgbClr val="E5F2F4"/>
          </a:solidFill>
          <a:ln w="9525">
            <a:solidFill>
              <a:srgbClr val="007C92"/>
            </a:solidFill>
            <a:miter lim="800000"/>
            <a:headEnd/>
            <a:tailEnd/>
          </a:ln>
        </p:spPr>
        <p:txBody>
          <a:bodyPr lIns="54000" tIns="54000" rIns="54000" bIns="54000"/>
          <a:lstStyle/>
          <a:p>
            <a:pPr marL="192088" marR="0" lvl="1" indent="-190500" defTabSz="914400" eaLnBrk="1" fontAlgn="auto" latinLnBrk="0" hangingPunct="1">
              <a:lnSpc>
                <a:spcPct val="100000"/>
              </a:lnSpc>
              <a:spcBef>
                <a:spcPct val="40000"/>
              </a:spcBef>
              <a:spcAft>
                <a:spcPts val="0"/>
              </a:spcAft>
              <a:buClr>
                <a:srgbClr val="0C2D83"/>
              </a:buClr>
              <a:buSzPct val="125000"/>
              <a:buFont typeface="Wingdings" pitchFamily="2" charset="2"/>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How have the numbers been put together?  Which systems have been used?</a:t>
            </a:r>
          </a:p>
          <a:p>
            <a:pPr marL="192088" marR="0" lvl="1" indent="-190500" defTabSz="914400" eaLnBrk="1" fontAlgn="auto" latinLnBrk="0" hangingPunct="1">
              <a:lnSpc>
                <a:spcPct val="100000"/>
              </a:lnSpc>
              <a:spcBef>
                <a:spcPct val="40000"/>
              </a:spcBef>
              <a:spcAft>
                <a:spcPts val="0"/>
              </a:spcAft>
              <a:buClr>
                <a:srgbClr val="0C2D83"/>
              </a:buClr>
              <a:buSzPct val="125000"/>
              <a:buFont typeface="Wingdings" pitchFamily="2" charset="2"/>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What level of management intervention has been involved to get to the reported figures? </a:t>
            </a:r>
          </a:p>
          <a:p>
            <a:pPr marL="192088" marR="0" lvl="1" indent="-190500" defTabSz="914400" eaLnBrk="1" fontAlgn="auto" latinLnBrk="0" hangingPunct="1">
              <a:lnSpc>
                <a:spcPct val="100000"/>
              </a:lnSpc>
              <a:spcBef>
                <a:spcPct val="40000"/>
              </a:spcBef>
              <a:spcAft>
                <a:spcPts val="0"/>
              </a:spcAft>
              <a:buClr>
                <a:srgbClr val="0C2D83"/>
              </a:buClr>
              <a:buSzPct val="125000"/>
              <a:buFont typeface="Wingdings" pitchFamily="2" charset="2"/>
              <a:buChar char="§"/>
              <a:tabLst/>
              <a:defRPr/>
            </a:pPr>
            <a:r>
              <a:rPr kumimoji="0" lang="en-GB" sz="1200" b="0" i="0" u="none" strike="noStrike" kern="0" cap="none" spc="0" normalizeH="0" baseline="0" noProof="0" dirty="0" smtClean="0">
                <a:ln>
                  <a:noFill/>
                </a:ln>
                <a:solidFill>
                  <a:srgbClr val="000000"/>
                </a:solidFill>
                <a:effectLst/>
                <a:uLnTx/>
                <a:uFillTx/>
                <a:latin typeface="Arial"/>
                <a:cs typeface="Arial"/>
              </a:rPr>
              <a:t>What level of management review and challenge is undertaken before the numbers are released? </a:t>
            </a:r>
          </a:p>
        </p:txBody>
      </p:sp>
      <p:sp>
        <p:nvSpPr>
          <p:cNvPr id="55" name="Rectangle 54"/>
          <p:cNvSpPr/>
          <p:nvPr/>
        </p:nvSpPr>
        <p:spPr>
          <a:xfrm>
            <a:off x="279132" y="5804030"/>
            <a:ext cx="8527983" cy="442762"/>
          </a:xfrm>
          <a:prstGeom prst="rect">
            <a:avLst/>
          </a:prstGeom>
          <a:solidFill>
            <a:srgbClr val="4066AA"/>
          </a:solidFill>
          <a:ln w="25400" cap="flat" cmpd="sng" algn="ctr">
            <a:noFill/>
            <a:prstDash val="solid"/>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Conclusions on data integrity</a:t>
            </a:r>
          </a:p>
        </p:txBody>
      </p:sp>
      <p:sp>
        <p:nvSpPr>
          <p:cNvPr id="56" name="Down Arrow 55"/>
          <p:cNvSpPr/>
          <p:nvPr/>
        </p:nvSpPr>
        <p:spPr>
          <a:xfrm>
            <a:off x="962526" y="5515276"/>
            <a:ext cx="741146" cy="182880"/>
          </a:xfrm>
          <a:prstGeom prst="downArrow">
            <a:avLst/>
          </a:prstGeom>
          <a:solidFill>
            <a:srgbClr val="9BCA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57" name="Down Arrow 56"/>
          <p:cNvSpPr/>
          <p:nvPr/>
        </p:nvSpPr>
        <p:spPr>
          <a:xfrm>
            <a:off x="3088105" y="5532923"/>
            <a:ext cx="741146" cy="182880"/>
          </a:xfrm>
          <a:prstGeom prst="downArrow">
            <a:avLst/>
          </a:prstGeom>
          <a:solidFill>
            <a:srgbClr val="9BCA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58" name="Down Arrow 57"/>
          <p:cNvSpPr/>
          <p:nvPr/>
        </p:nvSpPr>
        <p:spPr>
          <a:xfrm>
            <a:off x="5319562" y="5531318"/>
            <a:ext cx="741146" cy="182880"/>
          </a:xfrm>
          <a:prstGeom prst="downArrow">
            <a:avLst/>
          </a:prstGeom>
          <a:solidFill>
            <a:srgbClr val="9BCA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59" name="Down Arrow 58"/>
          <p:cNvSpPr/>
          <p:nvPr/>
        </p:nvSpPr>
        <p:spPr>
          <a:xfrm>
            <a:off x="7406640" y="5529714"/>
            <a:ext cx="741146" cy="182880"/>
          </a:xfrm>
          <a:prstGeom prst="downArrow">
            <a:avLst/>
          </a:prstGeom>
          <a:solidFill>
            <a:srgbClr val="9BCA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Fieldwork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b="1" kern="0" dirty="0" smtClean="0">
                <a:solidFill>
                  <a:schemeClr val="bg1"/>
                </a:solidFill>
              </a:rPr>
              <a:t>3. Collate and challenge data</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7" name="Rectangle 3"/>
          <p:cNvSpPr txBox="1">
            <a:spLocks noChangeArrowheads="1"/>
          </p:cNvSpPr>
          <p:nvPr/>
        </p:nvSpPr>
        <p:spPr bwMode="auto">
          <a:xfrm>
            <a:off x="283654" y="1310326"/>
            <a:ext cx="8483367" cy="483239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7.  Build the databook that will be used to generate the analysis</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Guidance on how to design, build and manage databooks is included in the work areas in the FDD Toolkit</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In terms of managing this process, close communication across the FDD team is key to ensure that the data being used by each team member is consistent and to avoid duplication</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Consider at the start how working papers and analysis will be linked, from the raw data through to the eventual outputs that will populate the analysis presented in the report</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Consider how changes to data will be managed and communicated to the team.  Frequent updates to current trading, forecasts or underlying earnings data can lead to time consuming inefficiencies if not closely managed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Fieldwork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b="1" kern="0" dirty="0" smtClean="0">
                <a:solidFill>
                  <a:schemeClr val="bg1"/>
                </a:solidFill>
              </a:rPr>
              <a:t>4. Carry out analysis and management interviews</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45" name="Rectangle 44"/>
          <p:cNvSpPr/>
          <p:nvPr/>
        </p:nvSpPr>
        <p:spPr>
          <a:xfrm>
            <a:off x="172389" y="1216698"/>
            <a:ext cx="8858489" cy="2327780"/>
          </a:xfrm>
          <a:prstGeom prst="rect">
            <a:avLst/>
          </a:prstGeom>
          <a:solidFill>
            <a:srgbClr val="E5F2F4"/>
          </a:solidFill>
          <a:ln w="9525"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46" name="Pentagon 45"/>
          <p:cNvSpPr/>
          <p:nvPr/>
        </p:nvSpPr>
        <p:spPr>
          <a:xfrm>
            <a:off x="6076782" y="1360181"/>
            <a:ext cx="1530649" cy="896293"/>
          </a:xfrm>
          <a:prstGeom prst="homePlate">
            <a:avLst>
              <a:gd name="adj" fmla="val 21717"/>
            </a:avLst>
          </a:prstGeom>
          <a:solidFill>
            <a:srgbClr val="BFCCE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5. Interpret, refine our understanding and update</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7" name="Pentagon 46"/>
          <p:cNvSpPr/>
          <p:nvPr/>
        </p:nvSpPr>
        <p:spPr>
          <a:xfrm>
            <a:off x="4626247" y="1353003"/>
            <a:ext cx="1530649" cy="896293"/>
          </a:xfrm>
          <a:prstGeom prst="homePlate">
            <a:avLst>
              <a:gd name="adj" fmla="val 21717"/>
            </a:avLst>
          </a:prstGeom>
          <a:solidFill>
            <a:srgbClr val="6A7F10"/>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4. Carry out analysis and management interviews</a:t>
            </a:r>
          </a:p>
        </p:txBody>
      </p:sp>
      <p:sp>
        <p:nvSpPr>
          <p:cNvPr id="48" name="Pentagon 47"/>
          <p:cNvSpPr/>
          <p:nvPr/>
        </p:nvSpPr>
        <p:spPr>
          <a:xfrm>
            <a:off x="3176048" y="1354504"/>
            <a:ext cx="1530649" cy="896293"/>
          </a:xfrm>
          <a:prstGeom prst="homePlate">
            <a:avLst>
              <a:gd name="adj" fmla="val 21717"/>
            </a:avLst>
          </a:prstGeom>
          <a:solidFill>
            <a:srgbClr val="E9E7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3. Collate and challenge data</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9" name="Pentagon 48"/>
          <p:cNvSpPr/>
          <p:nvPr/>
        </p:nvSpPr>
        <p:spPr>
          <a:xfrm>
            <a:off x="1733990" y="1346952"/>
            <a:ext cx="1530649" cy="896293"/>
          </a:xfrm>
          <a:prstGeom prst="homePlate">
            <a:avLst>
              <a:gd name="adj" fmla="val 21717"/>
            </a:avLst>
          </a:prstGeom>
          <a:solidFill>
            <a:srgbClr val="E3C9E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2. Plan analysis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1" name="Pentagon 50"/>
          <p:cNvSpPr/>
          <p:nvPr/>
        </p:nvSpPr>
        <p:spPr>
          <a:xfrm>
            <a:off x="291595" y="1348453"/>
            <a:ext cx="1530649" cy="896293"/>
          </a:xfrm>
          <a:prstGeom prst="homePlate">
            <a:avLst>
              <a:gd name="adj" fmla="val 21717"/>
            </a:avLst>
          </a:prstGeom>
          <a:solidFill>
            <a:srgbClr val="BFDEE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1. Understand scope of work</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2" name="Rectangle 3"/>
          <p:cNvSpPr txBox="1">
            <a:spLocks noChangeArrowheads="1"/>
          </p:cNvSpPr>
          <p:nvPr/>
        </p:nvSpPr>
        <p:spPr bwMode="auto">
          <a:xfrm>
            <a:off x="209432" y="3211420"/>
            <a:ext cx="8591658"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indent="0" algn="l" defTabSz="914400" rtl="0" eaLnBrk="1" fontAlgn="base" latinLnBrk="0" hangingPunct="1">
              <a:lnSpc>
                <a:spcPct val="100000"/>
              </a:lnSpc>
              <a:spcBef>
                <a:spcPts val="600"/>
              </a:spcBef>
              <a:spcAft>
                <a:spcPts val="0"/>
              </a:spcAft>
              <a:buClr>
                <a:srgbClr val="00338D"/>
              </a:buClr>
              <a:buSzPct val="75000"/>
              <a:buFontTx/>
              <a:buNone/>
              <a:tabLst>
                <a:tab pos="90488" algn="l"/>
              </a:tabLst>
              <a:defRPr/>
            </a:pPr>
            <a:r>
              <a:rPr kumimoji="0" lang="en-GB" sz="800" b="0" i="0" u="none" strike="noStrike" kern="0" cap="none" spc="0" normalizeH="0" baseline="0" noProof="0" dirty="0" smtClean="0">
                <a:ln>
                  <a:noFill/>
                </a:ln>
                <a:solidFill>
                  <a:srgbClr val="8099C6"/>
                </a:solidFill>
                <a:effectLst/>
                <a:uLnTx/>
                <a:uFillTx/>
                <a:latin typeface="Arial"/>
                <a:cs typeface="Arial"/>
              </a:rPr>
              <a:t>Note:  the fieldwork process here is shown as being  a linear process, both for illustrative purposes and to help structure the guidance in this document.  In practice the process is iterative and many of these components will be carried out simultaneously</a:t>
            </a:r>
          </a:p>
        </p:txBody>
      </p:sp>
      <p:sp>
        <p:nvSpPr>
          <p:cNvPr id="53" name="Right Arrow 52"/>
          <p:cNvSpPr/>
          <p:nvPr/>
        </p:nvSpPr>
        <p:spPr>
          <a:xfrm>
            <a:off x="7626284" y="1668528"/>
            <a:ext cx="471341" cy="273377"/>
          </a:xfrm>
          <a:prstGeom prst="rightArrow">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4" name="Rectangle 53"/>
          <p:cNvSpPr/>
          <p:nvPr/>
        </p:nvSpPr>
        <p:spPr>
          <a:xfrm>
            <a:off x="8125905" y="1489423"/>
            <a:ext cx="820132" cy="631598"/>
          </a:xfrm>
          <a:prstGeom prst="rect">
            <a:avLst/>
          </a:prstGeom>
          <a:solidFill>
            <a:srgbClr val="E7CBC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Key findings</a:t>
            </a:r>
          </a:p>
        </p:txBody>
      </p:sp>
      <p:sp>
        <p:nvSpPr>
          <p:cNvPr id="55" name="Right Arrow 54"/>
          <p:cNvSpPr/>
          <p:nvPr/>
        </p:nvSpPr>
        <p:spPr>
          <a:xfrm rot="16200000">
            <a:off x="754142" y="2322119"/>
            <a:ext cx="399072" cy="273377"/>
          </a:xfrm>
          <a:prstGeom prst="rightArrow">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6" name="Rectangle 55"/>
          <p:cNvSpPr/>
          <p:nvPr/>
        </p:nvSpPr>
        <p:spPr>
          <a:xfrm>
            <a:off x="904972" y="2564075"/>
            <a:ext cx="6975835" cy="103696"/>
          </a:xfrm>
          <a:prstGeom prst="rect">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7" name="Rectangle 56"/>
          <p:cNvSpPr/>
          <p:nvPr/>
        </p:nvSpPr>
        <p:spPr>
          <a:xfrm>
            <a:off x="7767685" y="1781650"/>
            <a:ext cx="122549" cy="876693"/>
          </a:xfrm>
          <a:prstGeom prst="rect">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8" name="Pentagon 57"/>
          <p:cNvSpPr/>
          <p:nvPr/>
        </p:nvSpPr>
        <p:spPr>
          <a:xfrm>
            <a:off x="293167" y="2792341"/>
            <a:ext cx="8558603" cy="346785"/>
          </a:xfrm>
          <a:prstGeom prst="homePlate">
            <a:avLst>
              <a:gd name="adj" fmla="val 40745"/>
            </a:avLst>
          </a:prstGeom>
          <a:solidFill>
            <a:srgbClr val="BFD3D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6. Continuous communication</a:t>
            </a:r>
          </a:p>
        </p:txBody>
      </p:sp>
      <p:sp>
        <p:nvSpPr>
          <p:cNvPr id="59" name="Rectangle 3"/>
          <p:cNvSpPr txBox="1">
            <a:spLocks noChangeArrowheads="1"/>
          </p:cNvSpPr>
          <p:nvPr/>
        </p:nvSpPr>
        <p:spPr bwMode="auto">
          <a:xfrm>
            <a:off x="293081" y="3734602"/>
            <a:ext cx="8483367" cy="240811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Carry out the planned analysis using the information collated, and discuss the questions and findings arising with  target management</a:t>
            </a:r>
          </a:p>
          <a:p>
            <a:pPr marL="231775" marR="0" lvl="0"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In discussions with target management:</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Don’t be afraid to ask about what may seem obvious or simple – things are often not what they seem, and simple open questions are often the best</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Use the analysis and our existing understanding of the business to ask insightful questions that focus on the key issues</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If this is the first time we are gaining access to target management, we may need to ensure we make enough time to build our understanding of the business through these discussions</a:t>
            </a:r>
          </a:p>
          <a:p>
            <a:pPr marL="231775" marR="0" lvl="0"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Project managers may want to agree materiality levels for one off items, earnings or balance sheet items to ensure the team perform their work to the right level of detail and prioritise their discussions with target management  appropriately</a:t>
            </a:r>
          </a:p>
          <a:p>
            <a:pPr marL="231775" marR="0" lvl="0"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Guidance and examples on carrying out analysis is included in the individual work areas  within the Toolkit</a:t>
            </a:r>
          </a:p>
          <a:p>
            <a:pPr marL="231775" marR="0" lvl="0"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Fieldwork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b="1" kern="0" dirty="0" smtClean="0">
                <a:solidFill>
                  <a:schemeClr val="bg1"/>
                </a:solidFill>
              </a:rPr>
              <a:t>5. Interpret, refine our understanding and update</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7" name="Rectangle 3"/>
          <p:cNvSpPr txBox="1">
            <a:spLocks noChangeArrowheads="1"/>
          </p:cNvSpPr>
          <p:nvPr/>
        </p:nvSpPr>
        <p:spPr bwMode="auto">
          <a:xfrm>
            <a:off x="-9832" y="5712549"/>
            <a:ext cx="8878529" cy="90948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algn="ctr">
              <a:spcBef>
                <a:spcPct val="50000"/>
              </a:spcBef>
              <a:spcAft>
                <a:spcPts val="300"/>
              </a:spcAft>
              <a:buClr>
                <a:schemeClr val="accent1"/>
              </a:buClr>
              <a:buSzPct val="75000"/>
              <a:defRPr/>
            </a:pPr>
            <a:r>
              <a:rPr lang="en-GB" sz="1200" b="1" kern="0" dirty="0" smtClean="0">
                <a:solidFill>
                  <a:srgbClr val="8E258D"/>
                </a:solidFill>
                <a:latin typeface="+mn-lt"/>
                <a:cs typeface="+mn-cs"/>
              </a:rPr>
              <a:t>...we need to be adaptable and resilient in our approach to help ensure important issues are pursued in an efficient and practical way that adds value to our client.  We also need to be realistic where we won’t be able to obtain the desired information – we often have to make the most of what we’ve got for the benefit of our client!</a:t>
            </a:r>
          </a:p>
        </p:txBody>
      </p:sp>
      <p:sp>
        <p:nvSpPr>
          <p:cNvPr id="47" name="Rectangle 46"/>
          <p:cNvSpPr/>
          <p:nvPr/>
        </p:nvSpPr>
        <p:spPr>
          <a:xfrm>
            <a:off x="172389" y="1216697"/>
            <a:ext cx="8858489" cy="2290073"/>
          </a:xfrm>
          <a:prstGeom prst="rect">
            <a:avLst/>
          </a:prstGeom>
          <a:solidFill>
            <a:srgbClr val="E5F2F4"/>
          </a:solidFill>
          <a:ln w="9525"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48" name="Pentagon 47"/>
          <p:cNvSpPr/>
          <p:nvPr/>
        </p:nvSpPr>
        <p:spPr>
          <a:xfrm>
            <a:off x="6076782" y="1360181"/>
            <a:ext cx="1530649" cy="896293"/>
          </a:xfrm>
          <a:prstGeom prst="homePlate">
            <a:avLst>
              <a:gd name="adj" fmla="val 21717"/>
            </a:avLst>
          </a:prstGeom>
          <a:solidFill>
            <a:srgbClr val="4066AA"/>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5. Interpret, refine our understanding and update</a:t>
            </a:r>
          </a:p>
        </p:txBody>
      </p:sp>
      <p:sp>
        <p:nvSpPr>
          <p:cNvPr id="49" name="Pentagon 48"/>
          <p:cNvSpPr/>
          <p:nvPr/>
        </p:nvSpPr>
        <p:spPr>
          <a:xfrm>
            <a:off x="4626247" y="1353003"/>
            <a:ext cx="1530649" cy="896293"/>
          </a:xfrm>
          <a:prstGeom prst="homePlate">
            <a:avLst>
              <a:gd name="adj" fmla="val 21717"/>
            </a:avLst>
          </a:prstGeom>
          <a:solidFill>
            <a:srgbClr val="DADFC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4. Carry out analysis and management interviews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1" name="Pentagon 50"/>
          <p:cNvSpPr/>
          <p:nvPr/>
        </p:nvSpPr>
        <p:spPr>
          <a:xfrm>
            <a:off x="3176048" y="1354504"/>
            <a:ext cx="1530649" cy="896293"/>
          </a:xfrm>
          <a:prstGeom prst="homePlate">
            <a:avLst>
              <a:gd name="adj" fmla="val 21717"/>
            </a:avLst>
          </a:prstGeom>
          <a:solidFill>
            <a:srgbClr val="E9E7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3. Collate and challenge data</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2" name="Pentagon 51"/>
          <p:cNvSpPr/>
          <p:nvPr/>
        </p:nvSpPr>
        <p:spPr>
          <a:xfrm>
            <a:off x="1733990" y="1346952"/>
            <a:ext cx="1530649" cy="896293"/>
          </a:xfrm>
          <a:prstGeom prst="homePlate">
            <a:avLst>
              <a:gd name="adj" fmla="val 21717"/>
            </a:avLst>
          </a:prstGeom>
          <a:solidFill>
            <a:srgbClr val="E3C9E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2. Plan analysis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3" name="Pentagon 52"/>
          <p:cNvSpPr/>
          <p:nvPr/>
        </p:nvSpPr>
        <p:spPr>
          <a:xfrm>
            <a:off x="291595" y="1348453"/>
            <a:ext cx="1530649" cy="896293"/>
          </a:xfrm>
          <a:prstGeom prst="homePlate">
            <a:avLst>
              <a:gd name="adj" fmla="val 21717"/>
            </a:avLst>
          </a:prstGeom>
          <a:solidFill>
            <a:srgbClr val="BFDEE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1. Understand scope of work</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4" name="Rectangle 3"/>
          <p:cNvSpPr txBox="1">
            <a:spLocks noChangeArrowheads="1"/>
          </p:cNvSpPr>
          <p:nvPr/>
        </p:nvSpPr>
        <p:spPr bwMode="auto">
          <a:xfrm>
            <a:off x="209432" y="3192566"/>
            <a:ext cx="8591658"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indent="0" algn="l" defTabSz="914400" rtl="0" eaLnBrk="1" fontAlgn="base" latinLnBrk="0" hangingPunct="1">
              <a:lnSpc>
                <a:spcPct val="100000"/>
              </a:lnSpc>
              <a:spcBef>
                <a:spcPts val="600"/>
              </a:spcBef>
              <a:spcAft>
                <a:spcPts val="0"/>
              </a:spcAft>
              <a:buClr>
                <a:srgbClr val="00338D"/>
              </a:buClr>
              <a:buSzPct val="75000"/>
              <a:buFontTx/>
              <a:buNone/>
              <a:tabLst>
                <a:tab pos="90488" algn="l"/>
              </a:tabLst>
              <a:defRPr/>
            </a:pPr>
            <a:r>
              <a:rPr kumimoji="0" lang="en-GB" sz="800" b="0" i="0" u="none" strike="noStrike" kern="0" cap="none" spc="0" normalizeH="0" baseline="0" noProof="0" dirty="0" smtClean="0">
                <a:ln>
                  <a:noFill/>
                </a:ln>
                <a:solidFill>
                  <a:srgbClr val="8099C6"/>
                </a:solidFill>
                <a:effectLst/>
                <a:uLnTx/>
                <a:uFillTx/>
                <a:latin typeface="Arial"/>
                <a:cs typeface="Arial"/>
              </a:rPr>
              <a:t>Note:  the fieldwork process here is shown as being  a linear process, both for illustrative purposes and to help structure the guidance in this document.  In practice the process is iterative and many of these components will be carried out simultaneously</a:t>
            </a:r>
          </a:p>
        </p:txBody>
      </p:sp>
      <p:sp>
        <p:nvSpPr>
          <p:cNvPr id="55" name="Right Arrow 54"/>
          <p:cNvSpPr/>
          <p:nvPr/>
        </p:nvSpPr>
        <p:spPr>
          <a:xfrm>
            <a:off x="7626284" y="1668528"/>
            <a:ext cx="471341" cy="273377"/>
          </a:xfrm>
          <a:prstGeom prst="rightArrow">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6" name="Rectangle 55"/>
          <p:cNvSpPr/>
          <p:nvPr/>
        </p:nvSpPr>
        <p:spPr>
          <a:xfrm>
            <a:off x="8125905" y="1489423"/>
            <a:ext cx="820132" cy="631598"/>
          </a:xfrm>
          <a:prstGeom prst="rect">
            <a:avLst/>
          </a:prstGeom>
          <a:solidFill>
            <a:srgbClr val="E7CBC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Key findings</a:t>
            </a:r>
          </a:p>
        </p:txBody>
      </p:sp>
      <p:sp>
        <p:nvSpPr>
          <p:cNvPr id="57" name="Right Arrow 56"/>
          <p:cNvSpPr/>
          <p:nvPr/>
        </p:nvSpPr>
        <p:spPr>
          <a:xfrm rot="16200000">
            <a:off x="754142" y="2322119"/>
            <a:ext cx="399072" cy="273377"/>
          </a:xfrm>
          <a:prstGeom prst="rightArrow">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8" name="Rectangle 57"/>
          <p:cNvSpPr/>
          <p:nvPr/>
        </p:nvSpPr>
        <p:spPr>
          <a:xfrm>
            <a:off x="904972" y="2564075"/>
            <a:ext cx="6975835" cy="103696"/>
          </a:xfrm>
          <a:prstGeom prst="rect">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9" name="Rectangle 58"/>
          <p:cNvSpPr/>
          <p:nvPr/>
        </p:nvSpPr>
        <p:spPr>
          <a:xfrm>
            <a:off x="7767685" y="1781650"/>
            <a:ext cx="122549" cy="876693"/>
          </a:xfrm>
          <a:prstGeom prst="rect">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60" name="Pentagon 59"/>
          <p:cNvSpPr/>
          <p:nvPr/>
        </p:nvSpPr>
        <p:spPr>
          <a:xfrm>
            <a:off x="293167" y="2792341"/>
            <a:ext cx="8558603" cy="346785"/>
          </a:xfrm>
          <a:prstGeom prst="homePlate">
            <a:avLst>
              <a:gd name="adj" fmla="val 40745"/>
            </a:avLst>
          </a:prstGeom>
          <a:solidFill>
            <a:srgbClr val="BFD3D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6. Continuous communication</a:t>
            </a:r>
          </a:p>
        </p:txBody>
      </p:sp>
      <p:sp>
        <p:nvSpPr>
          <p:cNvPr id="61" name="Rectangle 3"/>
          <p:cNvSpPr txBox="1">
            <a:spLocks noChangeArrowheads="1"/>
          </p:cNvSpPr>
          <p:nvPr/>
        </p:nvSpPr>
        <p:spPr bwMode="auto">
          <a:xfrm>
            <a:off x="172722" y="4080073"/>
            <a:ext cx="8705810" cy="204985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A</a:t>
            </a:r>
            <a:r>
              <a:rPr kumimoji="0" lang="en-GB" sz="1200" b="0" i="0" u="none" strike="noStrike" kern="0" cap="none" spc="0" normalizeH="0" baseline="0" noProof="0" dirty="0" smtClean="0">
                <a:ln>
                  <a:noFill/>
                </a:ln>
                <a:solidFill>
                  <a:srgbClr val="00338D"/>
                </a:solidFill>
                <a:effectLst/>
                <a:uLnTx/>
                <a:uFillTx/>
                <a:latin typeface="Arial"/>
                <a:cs typeface="Arial"/>
              </a:rPr>
              <a:t>re the results of the analysis consistent with what management has told us?  What do we need to do next in relation to discrepancies / residual unanswered questions?</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What does this say about the key due diligence issues identified during scoping?  Are some of these issues less important and are there other more important key issues that have emerged?  </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Do we need to revisit our scope of work, and what further </a:t>
            </a:r>
            <a:r>
              <a:rPr kumimoji="0" lang="en-GB" sz="1200" b="0" i="0" u="none" strike="noStrike" kern="0" cap="none" spc="0" normalizeH="0" baseline="0" noProof="0" dirty="0" smtClean="0">
                <a:ln>
                  <a:noFill/>
                </a:ln>
                <a:solidFill>
                  <a:srgbClr val="00338D"/>
                </a:solidFill>
                <a:effectLst/>
                <a:uLnTx/>
                <a:uFillTx/>
              </a:rPr>
              <a:t>information </a:t>
            </a:r>
            <a:r>
              <a:rPr kumimoji="0" lang="en-GB" sz="1200" b="0" i="0" u="none" strike="noStrike" kern="0" cap="none" spc="0" normalizeH="0" baseline="0" noProof="0" dirty="0" smtClean="0">
                <a:ln>
                  <a:noFill/>
                </a:ln>
                <a:solidFill>
                  <a:srgbClr val="00338D"/>
                </a:solidFill>
                <a:effectLst/>
                <a:uLnTx/>
                <a:uFillTx/>
                <a:latin typeface="Arial"/>
                <a:cs typeface="Arial"/>
              </a:rPr>
              <a:t>/ analysis is required so that we can advise our client on the key issues?</a:t>
            </a:r>
            <a:r>
              <a:rPr kumimoji="0" lang="en-GB" sz="1200" b="0" i="0" u="none" strike="noStrike" kern="0" cap="none" spc="0" normalizeH="0" baseline="0" noProof="0" dirty="0" smtClean="0">
                <a:ln>
                  <a:noFill/>
                </a:ln>
                <a:solidFill>
                  <a:srgbClr val="00338D"/>
                </a:solidFill>
                <a:effectLst/>
                <a:uLnTx/>
                <a:uFillTx/>
              </a:rPr>
              <a:t>  Further, iterative discussions with target management may be required to take these forward</a:t>
            </a: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Update the Continuous Reporting section of Interaction Zero to reflect the updated understanding of the key issues</a:t>
            </a:r>
          </a:p>
        </p:txBody>
      </p:sp>
      <p:sp>
        <p:nvSpPr>
          <p:cNvPr id="62" name="Rectangle 3"/>
          <p:cNvSpPr txBox="1">
            <a:spLocks noChangeArrowheads="1"/>
          </p:cNvSpPr>
          <p:nvPr/>
        </p:nvSpPr>
        <p:spPr bwMode="auto">
          <a:xfrm>
            <a:off x="168283" y="3621783"/>
            <a:ext cx="8473515" cy="40825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defTabSz="914400" eaLnBrk="1" fontAlgn="auto" latinLnBrk="0" hangingPunct="1">
              <a:lnSpc>
                <a:spcPct val="100000"/>
              </a:lnSpc>
              <a:spcBef>
                <a:spcPct val="50000"/>
              </a:spcBef>
              <a:spcAft>
                <a:spcPts val="300"/>
              </a:spcAft>
              <a:buClr>
                <a:srgbClr val="00338D"/>
              </a:buClr>
              <a:buSzPct val="75000"/>
              <a:buFontTx/>
              <a:buNone/>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As we interpret our analysis, our understanding of the business, the value drivers of its performance, and the due diligence issues will evolve...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Fieldwork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b="1" kern="0" dirty="0" smtClean="0">
                <a:solidFill>
                  <a:schemeClr val="bg1"/>
                </a:solidFill>
              </a:rPr>
              <a:t>6. Continuous communication</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45" name="Rectangle 44"/>
          <p:cNvSpPr/>
          <p:nvPr/>
        </p:nvSpPr>
        <p:spPr>
          <a:xfrm>
            <a:off x="172389" y="1216697"/>
            <a:ext cx="8858489" cy="2290073"/>
          </a:xfrm>
          <a:prstGeom prst="rect">
            <a:avLst/>
          </a:prstGeom>
          <a:solidFill>
            <a:srgbClr val="E5F2F4"/>
          </a:solidFill>
          <a:ln w="9525"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46" name="Pentagon 45"/>
          <p:cNvSpPr/>
          <p:nvPr/>
        </p:nvSpPr>
        <p:spPr>
          <a:xfrm>
            <a:off x="6076782" y="1360181"/>
            <a:ext cx="1530649" cy="896293"/>
          </a:xfrm>
          <a:prstGeom prst="homePlate">
            <a:avLst>
              <a:gd name="adj" fmla="val 21717"/>
            </a:avLst>
          </a:prstGeom>
          <a:solidFill>
            <a:srgbClr val="BFCCE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5. Interpret, refine our understanding and update</a:t>
            </a:r>
          </a:p>
        </p:txBody>
      </p:sp>
      <p:sp>
        <p:nvSpPr>
          <p:cNvPr id="47" name="Pentagon 46"/>
          <p:cNvSpPr/>
          <p:nvPr/>
        </p:nvSpPr>
        <p:spPr>
          <a:xfrm>
            <a:off x="4626247" y="1353003"/>
            <a:ext cx="1530649" cy="896293"/>
          </a:xfrm>
          <a:prstGeom prst="homePlate">
            <a:avLst>
              <a:gd name="adj" fmla="val 21717"/>
            </a:avLst>
          </a:prstGeom>
          <a:solidFill>
            <a:srgbClr val="DADFC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4. Carry out analysis and management interviews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8" name="Pentagon 47"/>
          <p:cNvSpPr/>
          <p:nvPr/>
        </p:nvSpPr>
        <p:spPr>
          <a:xfrm>
            <a:off x="3176048" y="1354504"/>
            <a:ext cx="1530649" cy="896293"/>
          </a:xfrm>
          <a:prstGeom prst="homePlate">
            <a:avLst>
              <a:gd name="adj" fmla="val 21717"/>
            </a:avLst>
          </a:prstGeom>
          <a:solidFill>
            <a:srgbClr val="E9E7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3. Collate and challenge data</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9" name="Pentagon 48"/>
          <p:cNvSpPr/>
          <p:nvPr/>
        </p:nvSpPr>
        <p:spPr>
          <a:xfrm>
            <a:off x="1733990" y="1346952"/>
            <a:ext cx="1530649" cy="896293"/>
          </a:xfrm>
          <a:prstGeom prst="homePlate">
            <a:avLst>
              <a:gd name="adj" fmla="val 21717"/>
            </a:avLst>
          </a:prstGeom>
          <a:solidFill>
            <a:srgbClr val="E3C9E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2. Plan analysis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1" name="Pentagon 50"/>
          <p:cNvSpPr/>
          <p:nvPr/>
        </p:nvSpPr>
        <p:spPr>
          <a:xfrm>
            <a:off x="291595" y="1348453"/>
            <a:ext cx="1530649" cy="896293"/>
          </a:xfrm>
          <a:prstGeom prst="homePlate">
            <a:avLst>
              <a:gd name="adj" fmla="val 21717"/>
            </a:avLst>
          </a:prstGeom>
          <a:solidFill>
            <a:srgbClr val="BFDEE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1. Understand scope of work</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2" name="Rectangle 3"/>
          <p:cNvSpPr txBox="1">
            <a:spLocks noChangeArrowheads="1"/>
          </p:cNvSpPr>
          <p:nvPr/>
        </p:nvSpPr>
        <p:spPr bwMode="auto">
          <a:xfrm>
            <a:off x="209432" y="3192566"/>
            <a:ext cx="8591658"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indent="0" algn="l" defTabSz="914400" rtl="0" eaLnBrk="1" fontAlgn="base" latinLnBrk="0" hangingPunct="1">
              <a:lnSpc>
                <a:spcPct val="100000"/>
              </a:lnSpc>
              <a:spcBef>
                <a:spcPts val="600"/>
              </a:spcBef>
              <a:spcAft>
                <a:spcPts val="0"/>
              </a:spcAft>
              <a:buClr>
                <a:srgbClr val="00338D"/>
              </a:buClr>
              <a:buSzPct val="75000"/>
              <a:buFontTx/>
              <a:buNone/>
              <a:tabLst>
                <a:tab pos="90488" algn="l"/>
              </a:tabLst>
              <a:defRPr/>
            </a:pPr>
            <a:r>
              <a:rPr kumimoji="0" lang="en-GB" sz="800" b="0" i="0" u="none" strike="noStrike" kern="0" cap="none" spc="0" normalizeH="0" baseline="0" noProof="0" dirty="0" smtClean="0">
                <a:ln>
                  <a:noFill/>
                </a:ln>
                <a:solidFill>
                  <a:srgbClr val="8099C6"/>
                </a:solidFill>
                <a:effectLst/>
                <a:uLnTx/>
                <a:uFillTx/>
                <a:latin typeface="Arial"/>
                <a:cs typeface="Arial"/>
              </a:rPr>
              <a:t>Note:  the fieldwork process here is shown as being  a linear process, both for illustrative purposes and to help structure the guidance in this document.  In practice the process is iterative and many of these components will be carried out simultaneously</a:t>
            </a:r>
          </a:p>
        </p:txBody>
      </p:sp>
      <p:sp>
        <p:nvSpPr>
          <p:cNvPr id="53" name="Right Arrow 52"/>
          <p:cNvSpPr/>
          <p:nvPr/>
        </p:nvSpPr>
        <p:spPr>
          <a:xfrm>
            <a:off x="7626284" y="1668528"/>
            <a:ext cx="471341" cy="273377"/>
          </a:xfrm>
          <a:prstGeom prst="rightArrow">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4" name="Rectangle 53"/>
          <p:cNvSpPr/>
          <p:nvPr/>
        </p:nvSpPr>
        <p:spPr>
          <a:xfrm>
            <a:off x="8125905" y="1489423"/>
            <a:ext cx="820132" cy="631598"/>
          </a:xfrm>
          <a:prstGeom prst="rect">
            <a:avLst/>
          </a:prstGeom>
          <a:solidFill>
            <a:srgbClr val="E7CBC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Key findings</a:t>
            </a:r>
          </a:p>
        </p:txBody>
      </p:sp>
      <p:sp>
        <p:nvSpPr>
          <p:cNvPr id="55" name="Right Arrow 54"/>
          <p:cNvSpPr/>
          <p:nvPr/>
        </p:nvSpPr>
        <p:spPr>
          <a:xfrm rot="16200000">
            <a:off x="754142" y="2322119"/>
            <a:ext cx="399072" cy="273377"/>
          </a:xfrm>
          <a:prstGeom prst="rightArrow">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6" name="Rectangle 55"/>
          <p:cNvSpPr/>
          <p:nvPr/>
        </p:nvSpPr>
        <p:spPr>
          <a:xfrm>
            <a:off x="904972" y="2564075"/>
            <a:ext cx="6975835" cy="103696"/>
          </a:xfrm>
          <a:prstGeom prst="rect">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7" name="Rectangle 56"/>
          <p:cNvSpPr/>
          <p:nvPr/>
        </p:nvSpPr>
        <p:spPr>
          <a:xfrm>
            <a:off x="7767685" y="1781650"/>
            <a:ext cx="122549" cy="876693"/>
          </a:xfrm>
          <a:prstGeom prst="rect">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8" name="Pentagon 57"/>
          <p:cNvSpPr/>
          <p:nvPr/>
        </p:nvSpPr>
        <p:spPr>
          <a:xfrm>
            <a:off x="293167" y="2792341"/>
            <a:ext cx="8558603" cy="346785"/>
          </a:xfrm>
          <a:prstGeom prst="homePlate">
            <a:avLst>
              <a:gd name="adj" fmla="val 40745"/>
            </a:avLst>
          </a:prstGeom>
          <a:solidFill>
            <a:srgbClr val="407C85"/>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6. Continuous communication</a:t>
            </a:r>
          </a:p>
        </p:txBody>
      </p:sp>
      <p:sp>
        <p:nvSpPr>
          <p:cNvPr id="59" name="Rectangle 3"/>
          <p:cNvSpPr txBox="1">
            <a:spLocks noChangeArrowheads="1"/>
          </p:cNvSpPr>
          <p:nvPr/>
        </p:nvSpPr>
        <p:spPr bwMode="auto">
          <a:xfrm>
            <a:off x="214425" y="3716594"/>
            <a:ext cx="8634609" cy="257605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defTabSz="914400" eaLnBrk="1" fontAlgn="auto" latinLnBrk="0" hangingPunct="1">
              <a:lnSpc>
                <a:spcPct val="100000"/>
              </a:lnSpc>
              <a:spcBef>
                <a:spcPts val="600"/>
              </a:spcBef>
              <a:spcAft>
                <a:spcPts val="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rPr>
              <a:t>Client communication</a:t>
            </a: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Keep talking to our client throughout the fieldwork phase as much as possible.  Discussions should include:</a:t>
            </a:r>
          </a:p>
          <a:p>
            <a:pPr marL="442913" marR="0" lvl="2"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Status of the work / overruns / additional scope</a:t>
            </a:r>
          </a:p>
          <a:p>
            <a:pPr marL="442913" marR="0" lvl="2"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Key issues and opportunities emerging from our work</a:t>
            </a:r>
          </a:p>
          <a:p>
            <a:pPr marL="442913" marR="0" lvl="2"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Other issues the client has become aware of (e.g. key findings from legal due diligence)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body" sz="quarter" idx="10"/>
          </p:nvPr>
        </p:nvSpPr>
        <p:spPr bwMode="gray"/>
        <p:txBody>
          <a:bodyPr>
            <a:noAutofit/>
          </a:bodyPr>
          <a:lstStyle/>
          <a:p>
            <a:r>
              <a:rPr lang="en-US" b="1" i="1" dirty="0" smtClean="0">
                <a:solidFill>
                  <a:srgbClr val="C792C6"/>
                </a:solidFill>
              </a:rPr>
              <a:t>Engagement Process Guidance</a:t>
            </a:r>
          </a:p>
          <a:p>
            <a:r>
              <a:rPr lang="en-US" dirty="0" smtClean="0"/>
              <a:t>The Engagement Process Guidance in the FDD Toolkit links in closely with Next Generation Buyside and Sellside, which are focused on our ability to win clients, win deals and maximize our bandwidth.</a:t>
            </a:r>
          </a:p>
          <a:p>
            <a:r>
              <a:rPr lang="en-US" dirty="0" smtClean="0"/>
              <a:t>Once the work has been won, the FDD Toolkit Engagement Process Guidance provides help and tools to assist teams with the execution of the work.</a:t>
            </a:r>
          </a:p>
          <a:p>
            <a:r>
              <a:rPr lang="en-US" b="1" i="1" dirty="0" smtClean="0">
                <a:solidFill>
                  <a:srgbClr val="C792C6"/>
                </a:solidFill>
              </a:rPr>
              <a:t>Fieldwork Guidance document</a:t>
            </a:r>
          </a:p>
          <a:p>
            <a:r>
              <a:rPr lang="en-US" dirty="0" smtClean="0"/>
              <a:t>The purpose of this document is to assist professionals when carrying out the fieldwork on financial due diligence engagements.</a:t>
            </a:r>
          </a:p>
          <a:p>
            <a:endParaRPr lang="en-US" dirty="0"/>
          </a:p>
        </p:txBody>
      </p:sp>
      <p:grpSp>
        <p:nvGrpSpPr>
          <p:cNvPr id="52" name="Group 51"/>
          <p:cNvGrpSpPr/>
          <p:nvPr/>
        </p:nvGrpSpPr>
        <p:grpSpPr bwMode="gray">
          <a:xfrm>
            <a:off x="5953672" y="3895128"/>
            <a:ext cx="2395538" cy="2393157"/>
            <a:chOff x="557213" y="1061987"/>
            <a:chExt cx="2395538" cy="2393157"/>
          </a:xfrm>
        </p:grpSpPr>
        <p:sp>
          <p:nvSpPr>
            <p:cNvPr id="53"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CAB5E8"/>
                </a:gs>
                <a:gs pos="35000">
                  <a:srgbClr val="DACBEE"/>
                </a:gs>
                <a:gs pos="80000">
                  <a:srgbClr val="F1EAF9"/>
                </a:gs>
              </a:gsLst>
              <a:lin ang="18000000" scaled="0"/>
            </a:gradFill>
            <a:ln w="9525" cap="flat" cmpd="sng" algn="ctr">
              <a:solidFill>
                <a:srgbClr val="7E60A0"/>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54"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DBFDA7"/>
                </a:gs>
                <a:gs pos="35000">
                  <a:srgbClr val="E5FDC2"/>
                </a:gs>
                <a:gs pos="80000">
                  <a:srgbClr val="F6FFE6"/>
                </a:gs>
              </a:gsLst>
              <a:lin ang="18600000" scaled="0"/>
            </a:gradFill>
            <a:ln w="9525" cap="flat" cmpd="sng" algn="ctr">
              <a:solidFill>
                <a:srgbClr val="B5BF88">
                  <a:lumMod val="75000"/>
                </a:srgbClr>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55"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FEBE86"/>
                </a:gs>
                <a:gs pos="35000">
                  <a:srgbClr val="FED0AA"/>
                </a:gs>
                <a:gs pos="80000">
                  <a:srgbClr val="FEEBDB"/>
                </a:gs>
              </a:gsLst>
              <a:lin ang="18000000" scaled="0"/>
            </a:gradFill>
            <a:ln w="9525" cap="flat" cmpd="sng" algn="ctr">
              <a:solidFill>
                <a:srgbClr val="C84E00"/>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56"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rotWithShape="1">
              <a:gsLst>
                <a:gs pos="0">
                  <a:srgbClr val="A2C4FF"/>
                </a:gs>
                <a:gs pos="35000">
                  <a:srgbClr val="BED5FF"/>
                </a:gs>
                <a:gs pos="100000">
                  <a:srgbClr val="E4EEFF"/>
                </a:gs>
              </a:gsLst>
              <a:lin ang="13800000" scaled="0"/>
            </a:gradFill>
            <a:ln w="9525" cap="flat" cmpd="sng" algn="ctr">
              <a:solidFill>
                <a:srgbClr val="4274B0"/>
              </a:solidFill>
              <a:prstDash val="solid"/>
              <a:headEnd/>
              <a:tailEnd/>
            </a:ln>
            <a:effectLst>
              <a:outerShdw blurRad="40000" dist="20000" dir="5400000" rotWithShape="0">
                <a:srgbClr val="000000">
                  <a:alpha val="38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57"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headEnd/>
              <a:tailEn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Arial"/>
              </a:endParaRPr>
            </a:p>
          </p:txBody>
        </p:sp>
        <p:sp>
          <p:nvSpPr>
            <p:cNvPr id="58"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headEnd/>
              <a:tailEn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Arial"/>
              </a:endParaRPr>
            </a:p>
          </p:txBody>
        </p:sp>
        <p:sp>
          <p:nvSpPr>
            <p:cNvPr id="59"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0" cap="none" spc="360" normalizeH="0" baseline="0" noProof="0" dirty="0" smtClean="0">
                  <a:ln w="9525">
                    <a:noFill/>
                    <a:round/>
                    <a:headEnd/>
                    <a:tailEnd/>
                  </a:ln>
                  <a:solidFill>
                    <a:srgbClr val="F8F8F8"/>
                  </a:solidFill>
                  <a:effectLst/>
                  <a:uLnTx/>
                  <a:uFillTx/>
                  <a:latin typeface="Arial"/>
                  <a:cs typeface="Arial"/>
                </a:rPr>
                <a:t>GO TO MARKET MATERIALS</a:t>
              </a:r>
              <a:endParaRPr kumimoji="0" lang="en-US" sz="1000" b="1" i="0" u="none" strike="noStrike" kern="10" cap="none" spc="360" normalizeH="0" baseline="0" noProof="0" dirty="0">
                <a:ln w="9525">
                  <a:noFill/>
                  <a:round/>
                  <a:headEnd/>
                  <a:tailEnd/>
                </a:ln>
                <a:solidFill>
                  <a:srgbClr val="F8F8F8"/>
                </a:solidFill>
                <a:effectLst/>
                <a:uLnTx/>
                <a:uFillTx/>
                <a:latin typeface="Arial"/>
                <a:cs typeface="Arial"/>
              </a:endParaRPr>
            </a:p>
          </p:txBody>
        </p:sp>
        <p:sp>
          <p:nvSpPr>
            <p:cNvPr id="60"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10" cap="none" spc="360" normalizeH="0" baseline="0" noProof="0" dirty="0" smtClean="0">
                  <a:ln w="9525">
                    <a:noFill/>
                    <a:round/>
                    <a:headEnd/>
                    <a:tailEnd/>
                  </a:ln>
                  <a:solidFill>
                    <a:srgbClr val="F8F8F8"/>
                  </a:solidFill>
                  <a:effectLst/>
                  <a:uLnTx/>
                  <a:uFillTx/>
                  <a:latin typeface="Arial"/>
                  <a:cs typeface="Arial"/>
                </a:rPr>
                <a:t>RISK MANAGEMENT GUIDANCE</a:t>
              </a:r>
              <a:endParaRPr kumimoji="0" lang="en-US" sz="1000" b="1" i="0" u="none" strike="noStrike" kern="10" cap="none" spc="360" normalizeH="0" baseline="0" noProof="0" dirty="0">
                <a:ln w="9525">
                  <a:noFill/>
                  <a:round/>
                  <a:headEnd/>
                  <a:tailEnd/>
                </a:ln>
                <a:solidFill>
                  <a:srgbClr val="F8F8F8"/>
                </a:solidFill>
                <a:effectLst/>
                <a:uLnTx/>
                <a:uFillTx/>
                <a:latin typeface="Arial"/>
                <a:cs typeface="Arial"/>
              </a:endParaRPr>
            </a:p>
          </p:txBody>
        </p:sp>
        <p:sp>
          <p:nvSpPr>
            <p:cNvPr id="61" name="Oval 60"/>
            <p:cNvSpPr/>
            <p:nvPr/>
          </p:nvSpPr>
          <p:spPr bwMode="gray">
            <a:xfrm>
              <a:off x="2574132" y="1518112"/>
              <a:ext cx="115747" cy="115747"/>
            </a:xfrm>
            <a:prstGeom prst="ellipse">
              <a:avLst/>
            </a:prstGeom>
            <a:solidFill>
              <a:srgbClr val="00338D">
                <a:lumMod val="20000"/>
                <a:lumOff val="80000"/>
              </a:srgbClr>
            </a:solidFill>
            <a:ln w="25400" cap="flat" cmpd="sng" algn="ctr">
              <a:solidFill>
                <a:srgbClr val="00338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ea typeface="+mn-ea"/>
                  <a:cs typeface="Arial"/>
                  <a:sym typeface="Symbol"/>
                </a:rPr>
                <a:t></a:t>
              </a:r>
              <a:endParaRPr kumimoji="0" lang="en-US" sz="800" b="0" i="0" u="none" strike="noStrike" kern="0" cap="none" spc="0" normalizeH="0" baseline="0" noProof="0" dirty="0">
                <a:ln>
                  <a:noFill/>
                </a:ln>
                <a:solidFill>
                  <a:srgbClr val="00338D"/>
                </a:solidFill>
                <a:effectLst/>
                <a:uLnTx/>
                <a:uFillTx/>
                <a:latin typeface="Arial"/>
                <a:ea typeface="+mn-ea"/>
                <a:cs typeface="Arial"/>
              </a:endParaRPr>
            </a:p>
          </p:txBody>
        </p:sp>
        <p:sp>
          <p:nvSpPr>
            <p:cNvPr id="62" name="Oval 61"/>
            <p:cNvSpPr/>
            <p:nvPr/>
          </p:nvSpPr>
          <p:spPr bwMode="gray">
            <a:xfrm>
              <a:off x="2583657" y="2892243"/>
              <a:ext cx="115747" cy="115747"/>
            </a:xfrm>
            <a:prstGeom prst="ellipse">
              <a:avLst/>
            </a:prstGeom>
            <a:solidFill>
              <a:srgbClr val="00338D">
                <a:lumMod val="20000"/>
                <a:lumOff val="80000"/>
              </a:srgbClr>
            </a:solidFill>
            <a:ln w="25400" cap="flat" cmpd="sng" algn="ctr">
              <a:solidFill>
                <a:srgbClr val="00338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ea typeface="+mn-ea"/>
                  <a:cs typeface="Arial"/>
                  <a:sym typeface="Symbol"/>
                </a:rPr>
                <a:t></a:t>
              </a:r>
              <a:endParaRPr kumimoji="0" lang="en-US" sz="800" b="0" i="0" u="none" strike="noStrike" kern="0" cap="none" spc="0" normalizeH="0" baseline="0" noProof="0" dirty="0">
                <a:ln>
                  <a:noFill/>
                </a:ln>
                <a:solidFill>
                  <a:srgbClr val="00338D"/>
                </a:solidFill>
                <a:effectLst/>
                <a:uLnTx/>
                <a:uFillTx/>
                <a:latin typeface="Arial"/>
                <a:ea typeface="+mn-ea"/>
                <a:cs typeface="Arial"/>
              </a:endParaRPr>
            </a:p>
          </p:txBody>
        </p:sp>
        <p:sp>
          <p:nvSpPr>
            <p:cNvPr id="63" name="TextBox 62"/>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ENGAGEMENT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PROCESS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GUIDANCE</a:t>
              </a:r>
              <a:endParaRPr kumimoji="0" lang="en-US" sz="800" b="0" i="0" u="none" strike="noStrike" kern="0" cap="none" spc="0" normalizeH="0" baseline="0" noProof="0" dirty="0">
                <a:ln>
                  <a:noFill/>
                </a:ln>
                <a:solidFill>
                  <a:srgbClr val="00338D"/>
                </a:solidFill>
                <a:effectLst/>
                <a:uLnTx/>
                <a:uFillTx/>
                <a:latin typeface="Arial"/>
              </a:endParaRPr>
            </a:p>
          </p:txBody>
        </p:sp>
        <p:sp>
          <p:nvSpPr>
            <p:cNvPr id="64" name="TextBox 63"/>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FDD WORK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AREAS</a:t>
              </a:r>
              <a:endParaRPr kumimoji="0" lang="en-US" sz="800" b="0" i="0" u="none" strike="noStrike" kern="0" cap="none" spc="0" normalizeH="0" baseline="0" noProof="0" dirty="0">
                <a:ln>
                  <a:noFill/>
                </a:ln>
                <a:solidFill>
                  <a:srgbClr val="00338D"/>
                </a:solidFill>
                <a:effectLst/>
                <a:uLnTx/>
                <a:uFillTx/>
                <a:latin typeface="Arial"/>
              </a:endParaRPr>
            </a:p>
          </p:txBody>
        </p:sp>
        <p:sp>
          <p:nvSpPr>
            <p:cNvPr id="65" name="TextBox 64"/>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ENGAGEMENT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ENABLERS</a:t>
              </a:r>
              <a:endParaRPr kumimoji="0" lang="en-US" sz="800" b="0" i="0" u="none" strike="noStrike" kern="0" cap="none" spc="0" normalizeH="0" baseline="0" noProof="0" dirty="0">
                <a:ln>
                  <a:noFill/>
                </a:ln>
                <a:solidFill>
                  <a:srgbClr val="00338D"/>
                </a:solidFill>
                <a:effectLst/>
                <a:uLnTx/>
                <a:uFillTx/>
                <a:latin typeface="Arial"/>
              </a:endParaRPr>
            </a:p>
          </p:txBody>
        </p:sp>
        <p:sp>
          <p:nvSpPr>
            <p:cNvPr id="66" name="TextBox 65"/>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OFFSHORE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SUPPORT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338D"/>
                  </a:solidFill>
                  <a:effectLst/>
                  <a:uLnTx/>
                  <a:uFillTx/>
                  <a:latin typeface="Arial"/>
                </a:rPr>
                <a:t>OPPORTUNITIES</a:t>
              </a:r>
            </a:p>
          </p:txBody>
        </p:sp>
        <p:sp>
          <p:nvSpPr>
            <p:cNvPr id="67" name="Oval 66"/>
            <p:cNvSpPr/>
            <p:nvPr/>
          </p:nvSpPr>
          <p:spPr bwMode="gray">
            <a:xfrm>
              <a:off x="1476827" y="1981099"/>
              <a:ext cx="572947" cy="572947"/>
            </a:xfrm>
            <a:prstGeom prst="ellipse">
              <a:avLst/>
            </a:pr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a:ea typeface="+mn-ea"/>
                <a:cs typeface="Arial"/>
              </a:endParaRPr>
            </a:p>
          </p:txBody>
        </p:sp>
        <p:sp>
          <p:nvSpPr>
            <p:cNvPr id="68" name="TextBox 67"/>
            <p:cNvSpPr txBox="1"/>
            <p:nvPr/>
          </p:nvSpPr>
          <p:spPr bwMode="gray">
            <a:xfrm>
              <a:off x="1496240" y="2084843"/>
              <a:ext cx="532436"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a:rPr>
                <a:t>FDD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a:rPr>
                <a:t>Toolkit</a:t>
              </a:r>
              <a:endParaRPr kumimoji="0" lang="en-US" sz="8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Fieldwork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b="1" kern="0" dirty="0" smtClean="0">
                <a:solidFill>
                  <a:schemeClr val="bg1"/>
                </a:solidFill>
              </a:rPr>
              <a:t>6. Continuous communication</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7" name="Rectangle 3"/>
          <p:cNvSpPr txBox="1">
            <a:spLocks noChangeArrowheads="1"/>
          </p:cNvSpPr>
          <p:nvPr/>
        </p:nvSpPr>
        <p:spPr bwMode="auto">
          <a:xfrm>
            <a:off x="214425" y="1202174"/>
            <a:ext cx="8634609" cy="50904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chemeClr val="accent1"/>
              </a:buClr>
              <a:buSzPct val="75000"/>
              <a:buFontTx/>
              <a:buNone/>
              <a:tabLst>
                <a:tab pos="231775" algn="l"/>
              </a:tabLst>
              <a:defRPr/>
            </a:pPr>
            <a:r>
              <a:rPr lang="en-GB" sz="1200" b="1" kern="0" dirty="0" smtClean="0">
                <a:solidFill>
                  <a:srgbClr val="8E258D"/>
                </a:solidFill>
                <a:latin typeface="+mn-lt"/>
                <a:cs typeface="+mn-cs"/>
              </a:rPr>
              <a:t>KPMG team communication</a:t>
            </a:r>
            <a:endParaRPr kumimoji="0" lang="en-GB" sz="1200" b="1" i="0" u="none" strike="noStrike" kern="0" cap="none" spc="0" normalizeH="0" baseline="0" noProof="0" dirty="0" smtClean="0">
              <a:ln>
                <a:noFill/>
              </a:ln>
              <a:solidFill>
                <a:srgbClr val="8E258D"/>
              </a:solidFill>
              <a:effectLst/>
              <a:uLnTx/>
              <a:uFillTx/>
              <a:latin typeface="+mn-lt"/>
              <a:ea typeface="+mn-ea"/>
              <a:cs typeface="+mn-cs"/>
            </a:endParaRPr>
          </a:p>
          <a:p>
            <a:pPr marL="231775" marR="0" lvl="1" indent="-231775" defTabSz="914400" eaLnBrk="1" latinLnBrk="0" hangingPunct="1">
              <a:lnSpc>
                <a:spcPct val="100000"/>
              </a:lnSpc>
              <a:spcBef>
                <a:spcPts val="600"/>
              </a:spcBef>
              <a:spcAft>
                <a:spcPts val="0"/>
              </a:spcAft>
              <a:buClr>
                <a:schemeClr val="accent1"/>
              </a:buClr>
              <a:buSzPct val="125000"/>
              <a:buFont typeface="Wingdings" pitchFamily="2" charset="2"/>
              <a:buChar char="§"/>
              <a:tabLst>
                <a:tab pos="231775" algn="l"/>
              </a:tabLst>
              <a:defRPr/>
            </a:pPr>
            <a:r>
              <a:rPr lang="en-GB" sz="1200" kern="0" dirty="0" smtClean="0">
                <a:solidFill>
                  <a:schemeClr val="accent1"/>
                </a:solidFill>
                <a:latin typeface="+mn-lt"/>
                <a:cs typeface="+mn-cs"/>
              </a:rPr>
              <a:t>Team communication is key to share information and ideas – consulting with others on problems and issues can often be the most efficient way of moving things forward.  Establish regular team catch-up sessions (e.g. daily or twice weekly) throughout the fieldwork to discuss:</a:t>
            </a:r>
          </a:p>
          <a:p>
            <a:pPr marL="442913" marR="0" lvl="2" indent="-179388" algn="l" defTabSz="914400" rtl="0" eaLnBrk="1" fontAlgn="base" latinLnBrk="0" hangingPunct="1">
              <a:lnSpc>
                <a:spcPct val="100000"/>
              </a:lnSpc>
              <a:spcBef>
                <a:spcPts val="600"/>
              </a:spcBef>
              <a:spcAft>
                <a:spcPts val="0"/>
              </a:spcAft>
              <a:buClr>
                <a:schemeClr val="accent1"/>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chemeClr val="accent1"/>
                </a:solidFill>
                <a:effectLst/>
                <a:uLnTx/>
                <a:uFillTx/>
                <a:latin typeface="+mn-lt"/>
                <a:cs typeface="+mn-cs"/>
              </a:rPr>
              <a:t>Status of work – who on the team is behind schedule and who has spare capacity?  Are we still waiting for information and do we need to escalate this?  Are overruns or scope creep arising?</a:t>
            </a:r>
          </a:p>
          <a:p>
            <a:pPr marL="442913" marR="0" lvl="2" indent="-179388" algn="l" defTabSz="914400" rtl="0" eaLnBrk="1" fontAlgn="base" latinLnBrk="0" hangingPunct="1">
              <a:lnSpc>
                <a:spcPct val="100000"/>
              </a:lnSpc>
              <a:spcBef>
                <a:spcPts val="600"/>
              </a:spcBef>
              <a:spcAft>
                <a:spcPts val="0"/>
              </a:spcAft>
              <a:buClr>
                <a:schemeClr val="accent1"/>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chemeClr val="accent1"/>
                </a:solidFill>
                <a:effectLst/>
                <a:uLnTx/>
                <a:uFillTx/>
                <a:latin typeface="+mn-lt"/>
                <a:cs typeface="+mn-cs"/>
              </a:rPr>
              <a:t>Deal issues – what potential issues and insights have been identified so far, and how may this impact on the work of others in the team?  What are the linkages between the issues identified?</a:t>
            </a:r>
            <a:r>
              <a:rPr kumimoji="0" lang="en-GB" sz="1200" b="0" i="0" u="none" strike="noStrike" kern="0" cap="none" spc="0" normalizeH="0" noProof="0" dirty="0" smtClean="0">
                <a:ln>
                  <a:noFill/>
                </a:ln>
                <a:solidFill>
                  <a:schemeClr val="accent1"/>
                </a:solidFill>
                <a:effectLst/>
                <a:uLnTx/>
                <a:uFillTx/>
                <a:latin typeface="+mn-lt"/>
                <a:cs typeface="+mn-cs"/>
              </a:rPr>
              <a:t>  </a:t>
            </a:r>
            <a:r>
              <a:rPr kumimoji="0" lang="en-GB" sz="1200" b="0" i="0" u="none" strike="noStrike" kern="0" cap="none" spc="0" normalizeH="0" baseline="0" noProof="0" dirty="0" smtClean="0">
                <a:ln>
                  <a:noFill/>
                </a:ln>
                <a:solidFill>
                  <a:schemeClr val="accent1"/>
                </a:solidFill>
                <a:effectLst/>
                <a:uLnTx/>
                <a:uFillTx/>
                <a:latin typeface="+mn-lt"/>
                <a:cs typeface="+mn-cs"/>
              </a:rPr>
              <a:t>What are the next steps to address / report?</a:t>
            </a:r>
          </a:p>
          <a:p>
            <a:pPr marL="442913" marR="0" lvl="2" indent="-179388" algn="l" defTabSz="914400" rtl="0" eaLnBrk="1" fontAlgn="base" latinLnBrk="0" hangingPunct="1">
              <a:lnSpc>
                <a:spcPct val="100000"/>
              </a:lnSpc>
              <a:spcBef>
                <a:spcPts val="600"/>
              </a:spcBef>
              <a:spcAft>
                <a:spcPts val="0"/>
              </a:spcAft>
              <a:buClr>
                <a:schemeClr val="accent1"/>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chemeClr val="accent1"/>
                </a:solidFill>
                <a:effectLst/>
                <a:uLnTx/>
                <a:uFillTx/>
                <a:latin typeface="+mn-lt"/>
                <a:cs typeface="+mn-cs"/>
              </a:rPr>
              <a:t>Client/KPMG opportunities – what opportunities has the team spotted and how should these be taken forward?  What advice can we give to our client?</a:t>
            </a:r>
          </a:p>
          <a:p>
            <a:pPr marL="442913" marR="0" lvl="2" indent="-179388" algn="l" defTabSz="914400" rtl="0" eaLnBrk="1" fontAlgn="base" latinLnBrk="0" hangingPunct="1">
              <a:lnSpc>
                <a:spcPct val="100000"/>
              </a:lnSpc>
              <a:spcBef>
                <a:spcPts val="600"/>
              </a:spcBef>
              <a:spcAft>
                <a:spcPts val="0"/>
              </a:spcAft>
              <a:buClr>
                <a:schemeClr val="accent1"/>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chemeClr val="accent1"/>
                </a:solidFill>
                <a:effectLst/>
                <a:uLnTx/>
                <a:uFillTx/>
                <a:latin typeface="+mn-lt"/>
                <a:cs typeface="+mn-cs"/>
              </a:rPr>
              <a:t>Relationships – are we developing the relationships as planned?  What else do we need to do to move these forward?</a:t>
            </a:r>
          </a:p>
          <a:p>
            <a:pPr marL="442913" marR="0" lvl="2" indent="-179388" algn="l" defTabSz="914400" rtl="0" eaLnBrk="1" fontAlgn="base" latinLnBrk="0" hangingPunct="1">
              <a:lnSpc>
                <a:spcPct val="100000"/>
              </a:lnSpc>
              <a:spcBef>
                <a:spcPts val="600"/>
              </a:spcBef>
              <a:spcAft>
                <a:spcPts val="0"/>
              </a:spcAft>
              <a:buClr>
                <a:schemeClr val="accent1"/>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chemeClr val="accent1"/>
                </a:solidFill>
                <a:effectLst/>
                <a:uLnTx/>
                <a:uFillTx/>
                <a:latin typeface="+mn-lt"/>
                <a:cs typeface="+mn-cs"/>
              </a:rPr>
              <a:t>Team/individual objectives – are we meeting the objectives for the team and individuals that we set at the start?  Are coaching relationships working</a:t>
            </a:r>
            <a:r>
              <a:rPr kumimoji="0" lang="en-GB" sz="1200" b="0" i="0" u="none" strike="noStrike" kern="0" cap="none" spc="0" normalizeH="0" noProof="0" dirty="0" smtClean="0">
                <a:ln>
                  <a:noFill/>
                </a:ln>
                <a:solidFill>
                  <a:schemeClr val="accent1"/>
                </a:solidFill>
                <a:effectLst/>
                <a:uLnTx/>
                <a:uFillTx/>
                <a:latin typeface="+mn-lt"/>
                <a:cs typeface="+mn-cs"/>
              </a:rPr>
              <a:t> effectively?</a:t>
            </a:r>
            <a:endParaRPr kumimoji="0" lang="en-GB" sz="1200" b="0" i="0" u="none" strike="noStrike" kern="0" cap="none" spc="0" normalizeH="0" baseline="0" noProof="0" dirty="0" smtClean="0">
              <a:ln>
                <a:noFill/>
              </a:ln>
              <a:solidFill>
                <a:schemeClr val="accent1"/>
              </a:solidFill>
              <a:effectLst/>
              <a:uLnTx/>
              <a:uFillTx/>
              <a:latin typeface="+mn-lt"/>
              <a:cs typeface="+mn-cs"/>
            </a:endParaRPr>
          </a:p>
          <a:p>
            <a:pPr marL="231775" lvl="1" indent="-231775">
              <a:spcBef>
                <a:spcPts val="600"/>
              </a:spcBef>
              <a:spcAft>
                <a:spcPts val="0"/>
              </a:spcAft>
              <a:buClr>
                <a:schemeClr val="accent1"/>
              </a:buClr>
              <a:buSzPct val="125000"/>
              <a:buFont typeface="Wingdings" pitchFamily="2" charset="2"/>
              <a:buChar char="§"/>
              <a:tabLst>
                <a:tab pos="231775" algn="l"/>
              </a:tabLst>
              <a:defRPr/>
            </a:pPr>
            <a:r>
              <a:rPr lang="en-GB" sz="1200" kern="0" dirty="0" smtClean="0">
                <a:solidFill>
                  <a:schemeClr val="accent1"/>
                </a:solidFill>
                <a:latin typeface="+mn-lt"/>
                <a:cs typeface="+mn-cs"/>
              </a:rPr>
              <a:t>Help ensure the full KPMG team is engaged in communications and meetings, including overseas offices and specialists.  </a:t>
            </a:r>
            <a:r>
              <a:rPr lang="en-GB" sz="1200" kern="0" dirty="0" smtClean="0">
                <a:solidFill>
                  <a:schemeClr val="accent1"/>
                </a:solidFill>
              </a:rPr>
              <a:t>Consult also with the concurring partner on the key issues emerging</a:t>
            </a:r>
          </a:p>
          <a:p>
            <a:pPr marL="231775" lvl="1" indent="-231775">
              <a:spcBef>
                <a:spcPts val="600"/>
              </a:spcBef>
              <a:spcAft>
                <a:spcPts val="0"/>
              </a:spcAft>
              <a:buClr>
                <a:schemeClr val="accent1"/>
              </a:buClr>
              <a:buSzPct val="125000"/>
              <a:buFont typeface="Wingdings" pitchFamily="2" charset="2"/>
              <a:buChar char="§"/>
              <a:tabLst>
                <a:tab pos="231775" algn="l"/>
              </a:tabLst>
              <a:defRPr/>
            </a:pPr>
            <a:r>
              <a:rPr lang="en-GB" sz="1200" kern="0" dirty="0" smtClean="0">
                <a:solidFill>
                  <a:schemeClr val="accent1"/>
                </a:solidFill>
                <a:latin typeface="+mn-lt"/>
                <a:cs typeface="+mn-cs"/>
              </a:rPr>
              <a:t>An example of a fieldwork interaction agenda is included under the tools in this section of the Toolkit.  This can be used to facilitate a meeting with the engagement partner and team during the fieldwork phase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GB" sz="1600" kern="0" dirty="0" smtClean="0">
                <a:solidFill>
                  <a:srgbClr val="8AA5CB"/>
                </a:solidFill>
                <a:latin typeface="Arial" pitchFamily="34" charset="0"/>
                <a:cs typeface="Arial" pitchFamily="34" charset="0"/>
              </a:rPr>
              <a:t>Engagement Process: Planning Guidance</a:t>
            </a:r>
            <a:br>
              <a:rPr lang="en-GB" sz="1600" kern="0" dirty="0" smtClean="0">
                <a:solidFill>
                  <a:srgbClr val="8AA5CB"/>
                </a:solidFill>
                <a:latin typeface="Arial" pitchFamily="34" charset="0"/>
                <a:cs typeface="Arial" pitchFamily="34" charset="0"/>
              </a:rPr>
            </a:br>
            <a:r>
              <a:rPr lang="en-GB" b="1" kern="0" dirty="0" smtClean="0">
                <a:solidFill>
                  <a:schemeClr val="bg1"/>
                </a:solidFill>
              </a:rPr>
              <a:t>Fieldwork checklist</a:t>
            </a:r>
            <a:endParaRPr lang="en-US" altLang="en-US" b="1" kern="0" dirty="0" smtClean="0">
              <a:solidFill>
                <a:schemeClr val="bg1"/>
              </a:solidFill>
            </a:endParaRPr>
          </a:p>
        </p:txBody>
      </p:sp>
      <p:graphicFrame>
        <p:nvGraphicFramePr>
          <p:cNvPr id="10" name="Table 9"/>
          <p:cNvGraphicFramePr>
            <a:graphicFrameLocks noGrp="1"/>
          </p:cNvGraphicFramePr>
          <p:nvPr/>
        </p:nvGraphicFramePr>
        <p:xfrm>
          <a:off x="287334" y="1098246"/>
          <a:ext cx="4185079" cy="4582080"/>
        </p:xfrm>
        <a:graphic>
          <a:graphicData uri="http://schemas.openxmlformats.org/drawingml/2006/table">
            <a:tbl>
              <a:tblPr/>
              <a:tblGrid>
                <a:gridCol w="3365048"/>
                <a:gridCol w="820031"/>
              </a:tblGrid>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1" i="0" u="none" strike="noStrike" dirty="0" smtClean="0">
                          <a:solidFill>
                            <a:srgbClr val="FFFFFF"/>
                          </a:solidFill>
                          <a:latin typeface="Arial" pitchFamily="34" charset="0"/>
                          <a:cs typeface="Arial" pitchFamily="34" charset="0"/>
                        </a:rPr>
                        <a:t>Fieldwork task</a:t>
                      </a:r>
                      <a:endParaRPr lang="en-GB" sz="8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007C92"/>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r>
                        <a:rPr lang="en-GB" sz="800" b="1" i="0" u="none" strike="noStrike" dirty="0">
                          <a:solidFill>
                            <a:srgbClr val="FFFFFF"/>
                          </a:solidFill>
                          <a:latin typeface="Arial" pitchFamily="34" charset="0"/>
                          <a:cs typeface="Arial" pitchFamily="34" charset="0"/>
                        </a:rPr>
                        <a:t> </a:t>
                      </a:r>
                      <a:r>
                        <a:rPr lang="en-GB" sz="800" b="1" i="0" u="none" strike="noStrike" dirty="0" smtClean="0">
                          <a:solidFill>
                            <a:srgbClr val="FFFFFF"/>
                          </a:solidFill>
                          <a:latin typeface="Arial" pitchFamily="34" charset="0"/>
                          <a:cs typeface="Arial" pitchFamily="34" charset="0"/>
                        </a:rPr>
                        <a:t>Completed?</a:t>
                      </a:r>
                      <a:endParaRPr lang="en-GB" sz="8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007C92"/>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algn="l" defTabSz="914400" rtl="0" eaLnBrk="1" fontAlgn="b" latinLnBrk="0" hangingPunct="1"/>
                      <a:r>
                        <a:rPr lang="en-GB" sz="800" b="0" i="0" u="none" strike="noStrike" kern="1200" dirty="0" smtClean="0">
                          <a:solidFill>
                            <a:srgbClr val="E7EDF5"/>
                          </a:solidFill>
                          <a:latin typeface="Arial" pitchFamily="34" charset="0"/>
                          <a:ea typeface="+mn-ea"/>
                          <a:cs typeface="Arial" pitchFamily="34" charset="0"/>
                        </a:rPr>
                        <a:t>1. Understand scope of work</a:t>
                      </a:r>
                      <a:endParaRPr lang="en-GB" sz="800" b="0" i="0" u="none" strike="noStrike" kern="1200" dirty="0">
                        <a:solidFill>
                          <a:srgbClr val="E7EDF5"/>
                        </a:solidFill>
                        <a:latin typeface="Arial" pitchFamily="34" charset="0"/>
                        <a:ea typeface="+mn-ea"/>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Discussed in team briefing / kick-off meeting</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kern="1200" dirty="0" smtClean="0">
                          <a:solidFill>
                            <a:schemeClr val="tx1"/>
                          </a:solidFill>
                          <a:latin typeface="Arial" pitchFamily="34" charset="0"/>
                          <a:ea typeface="+mn-ea"/>
                          <a:cs typeface="Arial" pitchFamily="34" charset="0"/>
                        </a:rPr>
                        <a:t>Scope of</a:t>
                      </a:r>
                      <a:r>
                        <a:rPr lang="en-GB" sz="800" b="0" i="0" u="none" strike="noStrike" kern="1200" baseline="0" dirty="0" smtClean="0">
                          <a:solidFill>
                            <a:schemeClr val="tx1"/>
                          </a:solidFill>
                          <a:latin typeface="Arial" pitchFamily="34" charset="0"/>
                          <a:ea typeface="+mn-ea"/>
                          <a:cs typeface="Arial" pitchFamily="34" charset="0"/>
                        </a:rPr>
                        <a:t> work, BIF and Interaction Zero circulated to team</a:t>
                      </a:r>
                      <a:endParaRPr lang="en-GB" sz="800" b="0" i="0" u="none" strike="noStrike" kern="1200" dirty="0">
                        <a:solidFill>
                          <a:schemeClr val="tx1"/>
                        </a:solidFill>
                        <a:latin typeface="Arial" pitchFamily="34" charset="0"/>
                        <a:ea typeface="+mn-ea"/>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algn="l" defTabSz="914400" rtl="0" eaLnBrk="1" fontAlgn="b" latinLnBrk="0" hangingPunct="1"/>
                      <a:r>
                        <a:rPr lang="en-GB" sz="800" b="0" i="0" u="none" strike="noStrike" kern="1200" dirty="0" smtClean="0">
                          <a:solidFill>
                            <a:srgbClr val="E7EDF5"/>
                          </a:solidFill>
                          <a:latin typeface="Arial" pitchFamily="34" charset="0"/>
                          <a:ea typeface="+mn-ea"/>
                          <a:cs typeface="Arial" pitchFamily="34" charset="0"/>
                        </a:rPr>
                        <a:t>2. Plan analysis</a:t>
                      </a:r>
                      <a:endParaRPr lang="en-GB" sz="800" b="0" i="0" u="none" strike="noStrike" kern="1200" dirty="0">
                        <a:solidFill>
                          <a:srgbClr val="E7EDF5"/>
                        </a:solidFill>
                        <a:latin typeface="Arial" pitchFamily="34" charset="0"/>
                        <a:ea typeface="+mn-ea"/>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KPIs and other key metrics identified</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Analysis storyboard completed</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baseline="0" dirty="0" smtClean="0">
                          <a:solidFill>
                            <a:srgbClr val="E7EDF5"/>
                          </a:solidFill>
                          <a:latin typeface="Arial" pitchFamily="34" charset="0"/>
                          <a:cs typeface="Arial" pitchFamily="34" charset="0"/>
                        </a:rPr>
                        <a:t>3. Collate and challenge data</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Data scout appointed</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Consider all potential sources of data</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Issue</a:t>
                      </a:r>
                      <a:r>
                        <a:rPr lang="en-GB" sz="800" b="0" i="0" u="none" strike="noStrike" baseline="0" dirty="0" smtClean="0">
                          <a:latin typeface="Arial" pitchFamily="34" charset="0"/>
                          <a:cs typeface="Arial" pitchFamily="34" charset="0"/>
                        </a:rPr>
                        <a:t>, discuss and agree Information Request List (IRL) with target management</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Process</a:t>
                      </a:r>
                      <a:r>
                        <a:rPr lang="en-GB" sz="800" b="0" i="0" u="none" strike="noStrike" baseline="0" dirty="0" smtClean="0">
                          <a:latin typeface="Arial" pitchFamily="34" charset="0"/>
                          <a:cs typeface="Arial" pitchFamily="34" charset="0"/>
                        </a:rPr>
                        <a:t> to manage outstanding data in place</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Basis of preparation of data understood</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Data checked for internal consistency</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Data integrity</a:t>
                      </a:r>
                      <a:r>
                        <a:rPr lang="en-GB" sz="800" b="0" i="0" u="none" strike="noStrike" baseline="0" dirty="0" smtClean="0">
                          <a:latin typeface="Arial" pitchFamily="34" charset="0"/>
                          <a:cs typeface="Arial" pitchFamily="34" charset="0"/>
                        </a:rPr>
                        <a:t> challenged</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Databook designed and built</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solidFill>
                            <a:srgbClr val="E7EDF5"/>
                          </a:solidFill>
                          <a:latin typeface="Arial" pitchFamily="34" charset="0"/>
                          <a:cs typeface="Arial" pitchFamily="34" charset="0"/>
                        </a:rPr>
                        <a:t>4. Carry out analysis and management</a:t>
                      </a:r>
                      <a:r>
                        <a:rPr lang="en-GB" sz="800" b="0" i="0" u="none" strike="noStrike" baseline="0" dirty="0" smtClean="0">
                          <a:solidFill>
                            <a:srgbClr val="E7EDF5"/>
                          </a:solidFill>
                          <a:latin typeface="Arial" pitchFamily="34" charset="0"/>
                          <a:cs typeface="Arial" pitchFamily="34" charset="0"/>
                        </a:rPr>
                        <a:t> interviews</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Analysis completed</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Management interviews completed</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solidFill>
                            <a:srgbClr val="E7EDF5"/>
                          </a:solidFill>
                          <a:latin typeface="Arial" pitchFamily="34" charset="0"/>
                          <a:cs typeface="Arial" pitchFamily="34" charset="0"/>
                        </a:rPr>
                        <a:t>5. Interpret, refine our understanding and update</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Update</a:t>
                      </a:r>
                      <a:r>
                        <a:rPr lang="en-GB" sz="800" b="0" i="0" u="none" strike="noStrike" baseline="0" dirty="0" smtClean="0">
                          <a:latin typeface="Arial" pitchFamily="34" charset="0"/>
                          <a:cs typeface="Arial" pitchFamily="34" charset="0"/>
                        </a:rPr>
                        <a:t> </a:t>
                      </a:r>
                      <a:r>
                        <a:rPr lang="en-GB" sz="800" b="0" i="0" u="none" strike="noStrike" dirty="0" smtClean="0">
                          <a:latin typeface="Arial" pitchFamily="34" charset="0"/>
                          <a:cs typeface="Arial" pitchFamily="34" charset="0"/>
                        </a:rPr>
                        <a:t>key issues</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Update scope of</a:t>
                      </a:r>
                      <a:r>
                        <a:rPr lang="en-GB" sz="800" b="0" i="0" u="none" strike="noStrike" baseline="0" dirty="0" smtClean="0">
                          <a:latin typeface="Arial" pitchFamily="34" charset="0"/>
                          <a:cs typeface="Arial" pitchFamily="34" charset="0"/>
                        </a:rPr>
                        <a:t> work / plan further work</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Update Interaction Zero</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 name="Table 10"/>
          <p:cNvGraphicFramePr>
            <a:graphicFrameLocks noGrp="1"/>
          </p:cNvGraphicFramePr>
          <p:nvPr/>
        </p:nvGraphicFramePr>
        <p:xfrm>
          <a:off x="4676756" y="1096737"/>
          <a:ext cx="4185079" cy="969600"/>
        </p:xfrm>
        <a:graphic>
          <a:graphicData uri="http://schemas.openxmlformats.org/drawingml/2006/table">
            <a:tbl>
              <a:tblPr/>
              <a:tblGrid>
                <a:gridCol w="3365048"/>
                <a:gridCol w="820031"/>
              </a:tblGrid>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1" i="0" u="none" strike="noStrike" dirty="0" smtClean="0">
                          <a:solidFill>
                            <a:srgbClr val="FFFFFF"/>
                          </a:solidFill>
                          <a:latin typeface="Arial" pitchFamily="34" charset="0"/>
                          <a:cs typeface="Arial" pitchFamily="34" charset="0"/>
                        </a:rPr>
                        <a:t>Fieldwork task</a:t>
                      </a:r>
                      <a:endParaRPr lang="en-GB" sz="8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007C92"/>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r>
                        <a:rPr lang="en-GB" sz="800" b="1" i="0" u="none" strike="noStrike" dirty="0">
                          <a:solidFill>
                            <a:srgbClr val="FFFFFF"/>
                          </a:solidFill>
                          <a:latin typeface="Arial" pitchFamily="34" charset="0"/>
                          <a:cs typeface="Arial" pitchFamily="34" charset="0"/>
                        </a:rPr>
                        <a:t> </a:t>
                      </a:r>
                      <a:r>
                        <a:rPr lang="en-GB" sz="800" b="1" i="0" u="none" strike="noStrike" dirty="0" smtClean="0">
                          <a:solidFill>
                            <a:srgbClr val="FFFFFF"/>
                          </a:solidFill>
                          <a:latin typeface="Arial" pitchFamily="34" charset="0"/>
                          <a:cs typeface="Arial" pitchFamily="34" charset="0"/>
                        </a:rPr>
                        <a:t>Completed?</a:t>
                      </a:r>
                      <a:endParaRPr lang="en-GB" sz="800" b="1"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007C92"/>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solidFill>
                            <a:srgbClr val="E7EDF5"/>
                          </a:solidFill>
                          <a:latin typeface="Arial" pitchFamily="34" charset="0"/>
                          <a:cs typeface="Arial" pitchFamily="34" charset="0"/>
                        </a:rPr>
                        <a:t>6.</a:t>
                      </a:r>
                      <a:r>
                        <a:rPr lang="en-GB" sz="800" b="0" i="0" u="none" strike="noStrike" baseline="0" dirty="0" smtClean="0">
                          <a:solidFill>
                            <a:srgbClr val="E7EDF5"/>
                          </a:solidFill>
                          <a:latin typeface="Arial" pitchFamily="34" charset="0"/>
                          <a:cs typeface="Arial" pitchFamily="34" charset="0"/>
                        </a:rPr>
                        <a:t> Continuous communication</a:t>
                      </a:r>
                      <a:endParaRPr lang="en-GB" sz="800" b="0" i="0" u="none" strike="noStrike" dirty="0">
                        <a:solidFill>
                          <a:srgbClr val="FFFFFF"/>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solidFill>
                          <a:srgbClr val="E7EDF5"/>
                        </a:solidFill>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rgbClr val="80BEC9"/>
                    </a:solid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Team catch-ups planned</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n-GB" sz="800" b="0" i="0" u="none" strike="noStrike" dirty="0" smtClean="0">
                          <a:latin typeface="Arial" pitchFamily="34" charset="0"/>
                          <a:cs typeface="Arial" pitchFamily="34" charset="0"/>
                        </a:rPr>
                        <a:t>Partner / concurring partner</a:t>
                      </a:r>
                      <a:r>
                        <a:rPr lang="en-GB" sz="800" b="0" i="0" u="none" strike="noStrike" baseline="0" dirty="0" smtClean="0">
                          <a:latin typeface="Arial" pitchFamily="34" charset="0"/>
                          <a:cs typeface="Arial" pitchFamily="34" charset="0"/>
                        </a:rPr>
                        <a:t> interaction</a:t>
                      </a:r>
                      <a:r>
                        <a:rPr lang="en-GB" sz="800" b="0" i="0" u="none" strike="noStrike" baseline="0" dirty="0">
                          <a:latin typeface="Arial" pitchFamily="34" charset="0"/>
                          <a:cs typeface="Arial" pitchFamily="34" charset="0"/>
                        </a:rPr>
                        <a:t> </a:t>
                      </a:r>
                      <a:r>
                        <a:rPr lang="en-GB" sz="800" b="0" i="0" u="none" strike="noStrike" baseline="0" dirty="0" smtClean="0">
                          <a:latin typeface="Arial" pitchFamily="34" charset="0"/>
                          <a:cs typeface="Arial" pitchFamily="34" charset="0"/>
                        </a:rPr>
                        <a:t>booked</a:t>
                      </a:r>
                      <a:endParaRPr lang="en-GB" sz="800" b="0" i="0" u="none" strike="noStrike" dirty="0" smtClean="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r h="119529">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fontAlgn="b"/>
                      <a:r>
                        <a:rPr lang="en-GB" sz="800" b="0" i="0" u="none" strike="noStrike" dirty="0" smtClean="0">
                          <a:latin typeface="Arial" pitchFamily="34" charset="0"/>
                          <a:cs typeface="Arial" pitchFamily="34" charset="0"/>
                        </a:rPr>
                        <a:t>Client catch-ups</a:t>
                      </a:r>
                      <a:r>
                        <a:rPr lang="en-GB" sz="800" b="0" i="0" u="none" strike="noStrike" baseline="0" dirty="0" smtClean="0">
                          <a:latin typeface="Arial" pitchFamily="34" charset="0"/>
                          <a:cs typeface="Arial" pitchFamily="34" charset="0"/>
                        </a:rPr>
                        <a:t> planned and booked</a:t>
                      </a:r>
                      <a:endParaRPr lang="en-GB" sz="800" b="0" i="0" u="none" strike="noStrike" dirty="0">
                        <a:latin typeface="Arial" pitchFamily="34" charset="0"/>
                        <a:cs typeface="Arial" pitchFamily="34" charset="0"/>
                      </a:endParaRP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fontAlgn="b"/>
                      <a:r>
                        <a:rPr lang="en-GB" sz="800" b="0" i="0" u="none" strike="noStrike" dirty="0">
                          <a:latin typeface="Arial" pitchFamily="34" charset="0"/>
                          <a:cs typeface="Arial" pitchFamily="34" charset="0"/>
                        </a:rPr>
                        <a:t> </a:t>
                      </a:r>
                    </a:p>
                  </a:txBody>
                  <a:tcPr marL="36000" marR="36000" marT="36000" marB="36000" anchor="b">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 </a:t>
            </a:r>
            <a:r>
              <a:rPr kumimoji="0" lang="en-US" sz="1000" b="0" i="0" u="none" strike="noStrike" kern="1200" cap="none" spc="0" normalizeH="0" baseline="0" noProof="0" dirty="0" smtClean="0">
                <a:ln>
                  <a:noFill/>
                </a:ln>
                <a:solidFill>
                  <a:srgbClr val="000000"/>
                </a:solidFill>
                <a:effectLst/>
                <a:uLnTx/>
                <a:uFillTx/>
                <a:latin typeface="Arial"/>
                <a:ea typeface="+mn-ea"/>
                <a:cs typeface="+mn-cs"/>
              </a:rPr>
              <a:t>2012 </a:t>
            </a:r>
            <a:r>
              <a:rPr kumimoji="0" lang="en-US" sz="1000" b="0" i="0" u="none" strike="noStrike" kern="1200" cap="none" spc="0" normalizeH="0" baseline="0" noProof="0" dirty="0">
                <a:ln>
                  <a:noFill/>
                </a:ln>
                <a:solidFill>
                  <a:srgbClr val="000000"/>
                </a:solidFill>
                <a:effectLst/>
                <a:uLnTx/>
                <a:uFillTx/>
                <a:latin typeface="Arial"/>
                <a:ea typeface="+mn-ea"/>
                <a:cs typeface="+mn-cs"/>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bwMode="ltGray"/>
        <p:txBody>
          <a:bodyPr lIns="91440" tIns="45720" rIns="91440" bIns="45720"/>
          <a:lstStyle/>
          <a:p>
            <a:r>
              <a:rPr lang="en-GB" sz="1600" b="0" kern="0" dirty="0" smtClean="0">
                <a:solidFill>
                  <a:srgbClr val="8AA5CB"/>
                </a:solidFill>
                <a:latin typeface="Arial" pitchFamily="34" charset="0"/>
                <a:cs typeface="Arial" pitchFamily="34" charset="0"/>
              </a:rPr>
              <a:t>Engagement Process: Fieldwork Guidance</a:t>
            </a:r>
            <a:br>
              <a:rPr lang="en-GB" sz="1600" b="0" kern="0" dirty="0" smtClean="0">
                <a:solidFill>
                  <a:srgbClr val="8AA5CB"/>
                </a:solidFill>
                <a:latin typeface="Arial" pitchFamily="34" charset="0"/>
                <a:cs typeface="Arial" pitchFamily="34" charset="0"/>
              </a:rPr>
            </a:br>
            <a:r>
              <a:rPr lang="en-US" altLang="en-US" sz="1800" dirty="0" smtClean="0">
                <a:latin typeface="Arial" charset="0"/>
                <a:cs typeface="Arial" charset="0"/>
              </a:rPr>
              <a:t>Contents</a:t>
            </a:r>
            <a:r>
              <a:rPr lang="en-US" altLang="en-US" sz="2000" dirty="0" smtClean="0">
                <a:latin typeface="Arial" charset="0"/>
                <a:cs typeface="Arial" charset="0"/>
              </a:rPr>
              <a:t> </a:t>
            </a:r>
          </a:p>
        </p:txBody>
      </p:sp>
      <p:pic>
        <p:nvPicPr>
          <p:cNvPr id="15363" name="Picture 4"/>
          <p:cNvPicPr>
            <a:picLocks noChangeAspect="1" noChangeArrowheads="1"/>
          </p:cNvPicPr>
          <p:nvPr/>
        </p:nvPicPr>
        <p:blipFill>
          <a:blip r:embed="rId3" cstate="print"/>
          <a:srcRect/>
          <a:stretch>
            <a:fillRect/>
          </a:stretch>
        </p:blipFill>
        <p:spPr bwMode="auto">
          <a:xfrm>
            <a:off x="685800" y="2043118"/>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32" y="2043120"/>
            <a:ext cx="5711825" cy="3083921"/>
          </a:xfrm>
          <a:prstGeom prst="rect">
            <a:avLst/>
          </a:prstGeom>
          <a:noFill/>
          <a:ln w="9525">
            <a:noFill/>
            <a:miter lim="800000"/>
            <a:headEnd/>
            <a:tailEnd/>
          </a:ln>
        </p:spPr>
        <p:txBody>
          <a:bodyPr>
            <a:spAutoFit/>
          </a:bodyPr>
          <a:lstStyle/>
          <a:p>
            <a:pPr marL="269875" indent="-269875">
              <a:lnSpc>
                <a:spcPct val="120000"/>
              </a:lnSpc>
              <a:buClr>
                <a:schemeClr val="accent1"/>
              </a:buClr>
              <a:buSzPct val="125000"/>
              <a:buFont typeface="Wingdings" pitchFamily="2" charset="2"/>
              <a:buChar char="§"/>
            </a:pPr>
            <a:r>
              <a:rPr lang="en-US" dirty="0" smtClean="0"/>
              <a:t>What is fieldwork?</a:t>
            </a:r>
          </a:p>
          <a:p>
            <a:pPr marL="269875" indent="-269875">
              <a:lnSpc>
                <a:spcPct val="120000"/>
              </a:lnSpc>
              <a:buClr>
                <a:schemeClr val="accent1"/>
              </a:buClr>
              <a:buSzPct val="125000"/>
              <a:buFont typeface="Wingdings" pitchFamily="2" charset="2"/>
              <a:buChar char="§"/>
            </a:pPr>
            <a:r>
              <a:rPr lang="en-US" dirty="0" smtClean="0"/>
              <a:t>Why is fieldwork important?</a:t>
            </a:r>
          </a:p>
          <a:p>
            <a:pPr marL="269875" indent="-269875">
              <a:lnSpc>
                <a:spcPct val="120000"/>
              </a:lnSpc>
              <a:buClr>
                <a:schemeClr val="accent1"/>
              </a:buClr>
              <a:buSzPct val="125000"/>
              <a:buFont typeface="Wingdings" pitchFamily="2" charset="2"/>
              <a:buChar char="§"/>
            </a:pPr>
            <a:r>
              <a:rPr lang="en-US" dirty="0" smtClean="0"/>
              <a:t>Understand scope of work</a:t>
            </a:r>
          </a:p>
          <a:p>
            <a:pPr marL="269875" indent="-269875">
              <a:lnSpc>
                <a:spcPct val="120000"/>
              </a:lnSpc>
              <a:buClr>
                <a:schemeClr val="accent1"/>
              </a:buClr>
              <a:buSzPct val="125000"/>
              <a:buFont typeface="Wingdings" pitchFamily="2" charset="2"/>
              <a:buChar char="§"/>
            </a:pPr>
            <a:r>
              <a:rPr lang="en-US" dirty="0" smtClean="0"/>
              <a:t>Plan analysis</a:t>
            </a:r>
          </a:p>
          <a:p>
            <a:pPr marL="269875" indent="-269875">
              <a:lnSpc>
                <a:spcPct val="120000"/>
              </a:lnSpc>
              <a:buClr>
                <a:schemeClr val="accent1"/>
              </a:buClr>
              <a:buSzPct val="125000"/>
              <a:buFont typeface="Wingdings" pitchFamily="2" charset="2"/>
              <a:buChar char="§"/>
            </a:pPr>
            <a:r>
              <a:rPr lang="en-US" dirty="0" smtClean="0"/>
              <a:t>Collate and challenge data</a:t>
            </a:r>
          </a:p>
          <a:p>
            <a:pPr marL="269875" indent="-269875">
              <a:lnSpc>
                <a:spcPct val="120000"/>
              </a:lnSpc>
              <a:buClr>
                <a:schemeClr val="accent1"/>
              </a:buClr>
              <a:buSzPct val="125000"/>
              <a:buFont typeface="Wingdings" pitchFamily="2" charset="2"/>
              <a:buChar char="§"/>
            </a:pPr>
            <a:r>
              <a:rPr lang="en-GB" dirty="0" smtClean="0"/>
              <a:t>Carry out analysis and management interviews</a:t>
            </a:r>
          </a:p>
          <a:p>
            <a:pPr marL="269875" indent="-269875">
              <a:lnSpc>
                <a:spcPct val="120000"/>
              </a:lnSpc>
              <a:buClr>
                <a:schemeClr val="accent1"/>
              </a:buClr>
              <a:buSzPct val="125000"/>
              <a:buFont typeface="Wingdings" pitchFamily="2" charset="2"/>
              <a:buChar char="§"/>
            </a:pPr>
            <a:r>
              <a:rPr lang="en-GB" dirty="0" smtClean="0"/>
              <a:t>Interpret, refine our understanding and update</a:t>
            </a:r>
          </a:p>
          <a:p>
            <a:pPr marL="269875" indent="-269875">
              <a:lnSpc>
                <a:spcPct val="120000"/>
              </a:lnSpc>
              <a:buClr>
                <a:schemeClr val="accent1"/>
              </a:buClr>
              <a:buSzPct val="125000"/>
              <a:buFont typeface="Wingdings" pitchFamily="2" charset="2"/>
              <a:buChar char="§"/>
            </a:pPr>
            <a:r>
              <a:rPr lang="en-US" dirty="0" smtClean="0"/>
              <a:t>Fieldwork checklist</a:t>
            </a:r>
          </a:p>
          <a:p>
            <a:pPr>
              <a:lnSpc>
                <a:spcPct val="120000"/>
              </a:lnSpc>
            </a:pPr>
            <a:endParaRPr lang="en-US" sz="1800" dirty="0">
              <a:solidFill>
                <a:schemeClr val="tx2"/>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Fieldwork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b="1" kern="0" dirty="0" smtClean="0">
                <a:solidFill>
                  <a:schemeClr val="bg1"/>
                </a:solidFill>
              </a:rPr>
              <a:t>What is fieldwork?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46" name="Rectangle 45"/>
          <p:cNvSpPr/>
          <p:nvPr/>
        </p:nvSpPr>
        <p:spPr>
          <a:xfrm>
            <a:off x="172389" y="1461799"/>
            <a:ext cx="8858489" cy="2478605"/>
          </a:xfrm>
          <a:prstGeom prst="rect">
            <a:avLst/>
          </a:prstGeom>
          <a:solidFill>
            <a:srgbClr val="E5F2F4"/>
          </a:solidFill>
          <a:ln w="9525"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grpSp>
        <p:nvGrpSpPr>
          <p:cNvPr id="47" name="Group 46"/>
          <p:cNvGrpSpPr/>
          <p:nvPr/>
        </p:nvGrpSpPr>
        <p:grpSpPr>
          <a:xfrm>
            <a:off x="291595" y="1761740"/>
            <a:ext cx="7315836" cy="909522"/>
            <a:chOff x="244459" y="2044550"/>
            <a:chExt cx="8135966" cy="909522"/>
          </a:xfrm>
        </p:grpSpPr>
        <p:sp>
          <p:nvSpPr>
            <p:cNvPr id="48" name="Pentagon 47"/>
            <p:cNvSpPr/>
            <p:nvPr/>
          </p:nvSpPr>
          <p:spPr>
            <a:xfrm>
              <a:off x="6678185" y="2057779"/>
              <a:ext cx="1702240" cy="896293"/>
            </a:xfrm>
            <a:prstGeom prst="homePlate">
              <a:avLst>
                <a:gd name="adj" fmla="val 21717"/>
              </a:avLst>
            </a:prstGeom>
            <a:solidFill>
              <a:srgbClr val="4066AA"/>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5. Interpret, refine our understanding and update</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9" name="Pentagon 48"/>
            <p:cNvSpPr/>
            <p:nvPr/>
          </p:nvSpPr>
          <p:spPr>
            <a:xfrm>
              <a:off x="5065040" y="2050601"/>
              <a:ext cx="1702240" cy="896293"/>
            </a:xfrm>
            <a:prstGeom prst="homePlate">
              <a:avLst>
                <a:gd name="adj" fmla="val 21717"/>
              </a:avLst>
            </a:prstGeom>
            <a:solidFill>
              <a:srgbClr val="6A7F10"/>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4. Carry out analysis and management interviews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0" name="Pentagon 49"/>
            <p:cNvSpPr/>
            <p:nvPr/>
          </p:nvSpPr>
          <p:spPr>
            <a:xfrm>
              <a:off x="3452269" y="2052102"/>
              <a:ext cx="1702240" cy="896293"/>
            </a:xfrm>
            <a:prstGeom prst="homePlate">
              <a:avLst>
                <a:gd name="adj" fmla="val 21717"/>
              </a:avLst>
            </a:prstGeom>
            <a:solidFill>
              <a:srgbClr val="A79E70"/>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3. Collate and challenge data</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1" name="Pentagon 50"/>
            <p:cNvSpPr/>
            <p:nvPr/>
          </p:nvSpPr>
          <p:spPr>
            <a:xfrm>
              <a:off x="1848551" y="2044550"/>
              <a:ext cx="1702240" cy="896293"/>
            </a:xfrm>
            <a:prstGeom prst="homePlate">
              <a:avLst>
                <a:gd name="adj" fmla="val 21717"/>
              </a:avLst>
            </a:prstGeom>
            <a:solidFill>
              <a:srgbClr val="AA5CAA"/>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2. Plan analysis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2" name="Pentagon 51"/>
            <p:cNvSpPr/>
            <p:nvPr/>
          </p:nvSpPr>
          <p:spPr>
            <a:xfrm>
              <a:off x="244459" y="2046051"/>
              <a:ext cx="1702240" cy="896293"/>
            </a:xfrm>
            <a:prstGeom prst="homePlate">
              <a:avLst>
                <a:gd name="adj" fmla="val 21717"/>
              </a:avLst>
            </a:prstGeom>
            <a:solidFill>
              <a:srgbClr val="409DAD"/>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1. Understand scope of work</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grpSp>
      <p:sp>
        <p:nvSpPr>
          <p:cNvPr id="53" name="Rectangle 3"/>
          <p:cNvSpPr txBox="1">
            <a:spLocks noChangeArrowheads="1"/>
          </p:cNvSpPr>
          <p:nvPr/>
        </p:nvSpPr>
        <p:spPr bwMode="auto">
          <a:xfrm>
            <a:off x="172015" y="4044091"/>
            <a:ext cx="8827129" cy="22718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rPr>
              <a:t>Understand scope of work: </a:t>
            </a:r>
            <a:r>
              <a:rPr kumimoji="0" lang="en-GB" sz="1200" b="0" i="0" u="none" strike="noStrike" kern="0" cap="none" spc="0" normalizeH="0" baseline="0" noProof="0" dirty="0" smtClean="0">
                <a:ln>
                  <a:noFill/>
                </a:ln>
                <a:solidFill>
                  <a:srgbClr val="00338D"/>
                </a:solidFill>
                <a:effectLst/>
                <a:uLnTx/>
                <a:uFillTx/>
              </a:rPr>
              <a:t>Understand the target business, key due diligence issues, and how this drives our scope of work.</a:t>
            </a: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0" indent="-231775" algn="l" defTabSz="914400" rtl="0" eaLnBrk="1" fontAlgn="base"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latin typeface="Arial"/>
                <a:ea typeface="+mn-ea"/>
                <a:cs typeface="Arial"/>
              </a:rPr>
              <a:t>Plan the analysis: </a:t>
            </a:r>
            <a:r>
              <a:rPr kumimoji="0" lang="en-GB" sz="1200" b="0" i="0" u="none" strike="noStrike" kern="0" cap="none" spc="0" normalizeH="0" baseline="0" noProof="0" dirty="0" smtClean="0">
                <a:ln>
                  <a:noFill/>
                </a:ln>
                <a:solidFill>
                  <a:srgbClr val="00338D"/>
                </a:solidFill>
                <a:effectLst/>
                <a:uLnTx/>
                <a:uFillTx/>
                <a:latin typeface="Arial"/>
                <a:ea typeface="+mn-ea"/>
                <a:cs typeface="Arial"/>
              </a:rPr>
              <a:t>Using the scope of work, create an ‘analysis storyboard’ of what needs to be done.</a:t>
            </a:r>
          </a:p>
          <a:p>
            <a:pPr marL="231775" marR="0" lvl="0" indent="-231775" algn="l" defTabSz="914400" rtl="0" eaLnBrk="1" fontAlgn="base"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latin typeface="Arial"/>
                <a:cs typeface="Arial"/>
              </a:rPr>
              <a:t>Collate and challenge the data: </a:t>
            </a:r>
            <a:r>
              <a:rPr kumimoji="0" lang="en-GB" sz="1200" b="0" i="0" u="none" strike="noStrike" kern="0" cap="none" spc="0" normalizeH="0" baseline="0" noProof="0" dirty="0" smtClean="0">
                <a:ln>
                  <a:noFill/>
                </a:ln>
                <a:solidFill>
                  <a:srgbClr val="00338D"/>
                </a:solidFill>
                <a:effectLst/>
                <a:uLnTx/>
                <a:uFillTx/>
                <a:latin typeface="Arial"/>
                <a:cs typeface="Arial"/>
              </a:rPr>
              <a:t> Identify the information required, issue an information request list and follow up with management.  Chase the outstanding information regularly and question/check the data for internal consistency/integrity.</a:t>
            </a:r>
          </a:p>
          <a:p>
            <a:pPr marL="231775" marR="0" lvl="0" indent="-231775" algn="l" defTabSz="914400" rtl="0" eaLnBrk="1" fontAlgn="base"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latin typeface="Arial"/>
                <a:cs typeface="Arial"/>
              </a:rPr>
              <a:t>Carry out the analysis and management interviews:  </a:t>
            </a:r>
            <a:r>
              <a:rPr kumimoji="0" lang="en-GB" sz="1200" b="0" i="0" u="none" strike="noStrike" kern="0" cap="none" spc="0" normalizeH="0" baseline="0" noProof="0" dirty="0" smtClean="0">
                <a:ln>
                  <a:noFill/>
                </a:ln>
                <a:solidFill>
                  <a:srgbClr val="00338D"/>
                </a:solidFill>
                <a:effectLst/>
                <a:uLnTx/>
                <a:uFillTx/>
                <a:latin typeface="Arial"/>
                <a:ea typeface="+mn-ea"/>
                <a:cs typeface="Arial"/>
              </a:rPr>
              <a:t>Complete the analysis, formulate questions and discuss findings with target management.</a:t>
            </a:r>
          </a:p>
          <a:p>
            <a:pPr marL="231775" marR="0" lvl="0" indent="-231775" algn="l" defTabSz="914400" rtl="0" eaLnBrk="1" fontAlgn="base"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latin typeface="Arial"/>
                <a:cs typeface="Arial"/>
              </a:rPr>
              <a:t>Interpret, refine our understanding and update:  </a:t>
            </a:r>
            <a:r>
              <a:rPr kumimoji="0" lang="en-GB" sz="1200" b="0" i="0" u="none" strike="noStrike" kern="0" cap="none" spc="0" normalizeH="0" baseline="0" noProof="0" dirty="0" smtClean="0">
                <a:ln>
                  <a:noFill/>
                </a:ln>
                <a:solidFill>
                  <a:srgbClr val="00338D"/>
                </a:solidFill>
                <a:effectLst/>
                <a:uLnTx/>
                <a:uFillTx/>
                <a:latin typeface="Arial"/>
                <a:cs typeface="Arial"/>
              </a:rPr>
              <a:t>What do the findings tell us?  Have we addressed the scope and what have we learned about the target business?  Has it changed our understanding and does it affect any further work required?  What are the immediate key issues and findings we need to report?</a:t>
            </a:r>
          </a:p>
          <a:p>
            <a:pPr marL="231775" marR="0" lvl="0" indent="-231775" defTabSz="914400" eaLnBrk="1" fontAlgn="auto" latinLnBrk="0" hangingPunct="1">
              <a:lnSpc>
                <a:spcPct val="100000"/>
              </a:lnSpc>
              <a:spcBef>
                <a:spcPts val="600"/>
              </a:spcBef>
              <a:spcAft>
                <a:spcPts val="0"/>
              </a:spcAft>
              <a:buClr>
                <a:srgbClr val="00338D"/>
              </a:buClr>
              <a:buSzPct val="75000"/>
              <a:buFont typeface="+mj-lt"/>
              <a:buAutoNum type="arabicPeriod"/>
              <a:tabLst>
                <a:tab pos="231775" algn="l"/>
              </a:tabLst>
              <a:defRPr/>
            </a:pPr>
            <a:r>
              <a:rPr kumimoji="0" lang="en-GB" sz="1200" b="1" i="0" u="none" strike="noStrike" kern="0" cap="none" spc="0" normalizeH="0" baseline="0" noProof="0" dirty="0" smtClean="0">
                <a:ln>
                  <a:noFill/>
                </a:ln>
                <a:solidFill>
                  <a:srgbClr val="007C92"/>
                </a:solidFill>
                <a:effectLst/>
                <a:uLnTx/>
                <a:uFillTx/>
                <a:latin typeface="Arial"/>
                <a:cs typeface="Arial"/>
              </a:rPr>
              <a:t>Continuous communication:  </a:t>
            </a:r>
            <a:r>
              <a:rPr kumimoji="0" lang="en-GB" sz="1200" b="0" i="0" u="none" strike="noStrike" kern="0" cap="none" spc="0" normalizeH="0" baseline="0" noProof="0" dirty="0" smtClean="0">
                <a:ln>
                  <a:noFill/>
                </a:ln>
                <a:solidFill>
                  <a:srgbClr val="00338D"/>
                </a:solidFill>
                <a:effectLst/>
                <a:uLnTx/>
                <a:uFillTx/>
              </a:rPr>
              <a:t>Communication is critical throughout, both within the KPMG team and with the client.</a:t>
            </a:r>
            <a:endParaRPr kumimoji="0" lang="en-GB" sz="1200" b="0" i="0" u="none" strike="noStrike" kern="0" cap="none" spc="0" normalizeH="0" baseline="0" noProof="0" dirty="0" smtClean="0">
              <a:ln>
                <a:noFill/>
              </a:ln>
              <a:solidFill>
                <a:srgbClr val="00338D"/>
              </a:solidFill>
              <a:effectLst/>
              <a:uLnTx/>
              <a:uFillTx/>
              <a:latin typeface="Arial"/>
              <a:ea typeface="+mn-ea"/>
              <a:cs typeface="Arial"/>
            </a:endParaRPr>
          </a:p>
        </p:txBody>
      </p:sp>
      <p:sp>
        <p:nvSpPr>
          <p:cNvPr id="54" name="Rectangle 3"/>
          <p:cNvSpPr txBox="1">
            <a:spLocks noChangeArrowheads="1"/>
          </p:cNvSpPr>
          <p:nvPr/>
        </p:nvSpPr>
        <p:spPr bwMode="auto">
          <a:xfrm>
            <a:off x="152031" y="1191678"/>
            <a:ext cx="8775153" cy="26947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defTabSz="914400" eaLnBrk="1" fontAlgn="auto" latinLnBrk="0" hangingPunct="1">
              <a:lnSpc>
                <a:spcPct val="100000"/>
              </a:lnSpc>
              <a:spcBef>
                <a:spcPct val="50000"/>
              </a:spcBef>
              <a:spcAft>
                <a:spcPts val="300"/>
              </a:spcAft>
              <a:buClr>
                <a:srgbClr val="00338D"/>
              </a:buClr>
              <a:buSzPct val="75000"/>
              <a:buFontTx/>
              <a:buNone/>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Fieldwork</a:t>
            </a:r>
            <a:r>
              <a:rPr kumimoji="0" lang="en-GB" sz="1200" b="1" i="0" u="none" strike="noStrike" kern="0" cap="none" spc="0" normalizeH="0" baseline="0" noProof="0" dirty="0" smtClean="0">
                <a:ln>
                  <a:noFill/>
                </a:ln>
                <a:solidFill>
                  <a:srgbClr val="8E258D"/>
                </a:solidFill>
                <a:effectLst/>
                <a:uLnTx/>
                <a:uFillTx/>
              </a:rPr>
              <a:t> involves the collection of primary information </a:t>
            </a:r>
            <a:r>
              <a:rPr kumimoji="0" lang="en-GB" sz="1200" b="1" i="0" u="none" strike="noStrike" kern="0" cap="none" spc="0" normalizeH="0" baseline="0" noProof="0" dirty="0" smtClean="0">
                <a:ln>
                  <a:noFill/>
                </a:ln>
                <a:solidFill>
                  <a:srgbClr val="8E258D"/>
                </a:solidFill>
                <a:effectLst/>
                <a:uLnTx/>
                <a:uFillTx/>
                <a:latin typeface="Arial"/>
                <a:cs typeface="Arial"/>
              </a:rPr>
              <a:t>in a real, natural environment for a specific purpose.</a:t>
            </a:r>
            <a:endParaRPr kumimoji="0" lang="en-GB" sz="1200" b="1" i="0" u="none" strike="noStrike" kern="0" cap="none" spc="0" normalizeH="0" baseline="0" noProof="0" dirty="0" smtClean="0">
              <a:ln>
                <a:noFill/>
              </a:ln>
              <a:solidFill>
                <a:srgbClr val="8E258D"/>
              </a:solidFill>
              <a:effectLst/>
              <a:uLnTx/>
              <a:uFillTx/>
              <a:latin typeface="Arial"/>
              <a:ea typeface="+mn-ea"/>
              <a:cs typeface="Arial"/>
            </a:endParaRPr>
          </a:p>
        </p:txBody>
      </p:sp>
      <p:sp>
        <p:nvSpPr>
          <p:cNvPr id="55" name="Rectangle 3"/>
          <p:cNvSpPr txBox="1">
            <a:spLocks noChangeArrowheads="1"/>
          </p:cNvSpPr>
          <p:nvPr/>
        </p:nvSpPr>
        <p:spPr bwMode="auto">
          <a:xfrm>
            <a:off x="209432" y="3616781"/>
            <a:ext cx="8591658"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indent="0" algn="l" defTabSz="914400" rtl="0" eaLnBrk="1" fontAlgn="base" latinLnBrk="0" hangingPunct="1">
              <a:lnSpc>
                <a:spcPct val="100000"/>
              </a:lnSpc>
              <a:spcBef>
                <a:spcPts val="600"/>
              </a:spcBef>
              <a:spcAft>
                <a:spcPts val="0"/>
              </a:spcAft>
              <a:buClr>
                <a:srgbClr val="00338D"/>
              </a:buClr>
              <a:buSzPct val="75000"/>
              <a:buFontTx/>
              <a:buNone/>
              <a:tabLst>
                <a:tab pos="90488" algn="l"/>
              </a:tabLst>
              <a:defRPr/>
            </a:pPr>
            <a:r>
              <a:rPr kumimoji="0" lang="en-GB" sz="800" b="0" i="0" u="none" strike="noStrike" kern="0" cap="none" spc="0" normalizeH="0" baseline="0" noProof="0" dirty="0" smtClean="0">
                <a:ln>
                  <a:noFill/>
                </a:ln>
                <a:solidFill>
                  <a:srgbClr val="00338D"/>
                </a:solidFill>
                <a:effectLst/>
                <a:uLnTx/>
                <a:uFillTx/>
                <a:latin typeface="Arial"/>
                <a:cs typeface="Arial"/>
              </a:rPr>
              <a:t>Note:  the fieldwork process here is shown as being  a linear process, both for illustrative purposes and to help structure the guidance in this document.  In practice, the process is iterative and many of these components will be carried out simultaneously</a:t>
            </a:r>
          </a:p>
        </p:txBody>
      </p:sp>
      <p:sp>
        <p:nvSpPr>
          <p:cNvPr id="56" name="Rectangle 3"/>
          <p:cNvSpPr txBox="1">
            <a:spLocks noChangeArrowheads="1"/>
          </p:cNvSpPr>
          <p:nvPr/>
        </p:nvSpPr>
        <p:spPr bwMode="auto">
          <a:xfrm>
            <a:off x="277640" y="1510109"/>
            <a:ext cx="8401616" cy="33648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ts val="300"/>
              </a:spcAft>
              <a:buClr>
                <a:srgbClr val="00338D"/>
              </a:buClr>
              <a:buSzPct val="75000"/>
              <a:buFontTx/>
              <a:buNone/>
              <a:tabLst/>
              <a:defRPr/>
            </a:pPr>
            <a:r>
              <a:rPr kumimoji="0" lang="en-GB" sz="1200" b="1" i="0" u="none" strike="noStrike" kern="0" cap="none" spc="0" normalizeH="0" baseline="0" noProof="0" dirty="0" smtClean="0">
                <a:ln>
                  <a:noFill/>
                </a:ln>
                <a:solidFill>
                  <a:srgbClr val="007C92"/>
                </a:solidFill>
                <a:effectLst/>
                <a:uLnTx/>
                <a:uFillTx/>
                <a:latin typeface="Arial"/>
                <a:cs typeface="Arial"/>
              </a:rPr>
              <a:t>Carrying out the fieldwork on a TS FDD engagement includes the following components...</a:t>
            </a:r>
            <a:endParaRPr kumimoji="0" lang="en-GB" sz="1200" b="1" i="0" u="none" strike="noStrike" kern="0" cap="none" spc="0" normalizeH="0" baseline="0" noProof="0" dirty="0" smtClean="0">
              <a:ln>
                <a:noFill/>
              </a:ln>
              <a:solidFill>
                <a:srgbClr val="007C92"/>
              </a:solidFill>
              <a:effectLst/>
              <a:uLnTx/>
              <a:uFillTx/>
              <a:latin typeface="Arial"/>
              <a:ea typeface="+mn-ea"/>
              <a:cs typeface="Arial"/>
            </a:endParaRPr>
          </a:p>
        </p:txBody>
      </p:sp>
      <p:sp>
        <p:nvSpPr>
          <p:cNvPr id="57" name="Right Arrow 56"/>
          <p:cNvSpPr/>
          <p:nvPr/>
        </p:nvSpPr>
        <p:spPr>
          <a:xfrm>
            <a:off x="7626284" y="2083316"/>
            <a:ext cx="471341" cy="273377"/>
          </a:xfrm>
          <a:prstGeom prst="rightArrow">
            <a:avLst/>
          </a:prstGeom>
          <a:solidFill>
            <a:srgbClr val="D67A40"/>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8" name="Rectangle 57"/>
          <p:cNvSpPr/>
          <p:nvPr/>
        </p:nvSpPr>
        <p:spPr>
          <a:xfrm>
            <a:off x="8125905" y="1904211"/>
            <a:ext cx="820132" cy="631598"/>
          </a:xfrm>
          <a:prstGeom prst="rect">
            <a:avLst/>
          </a:prstGeom>
          <a:solidFill>
            <a:srgbClr val="B6646B"/>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Key findings</a:t>
            </a:r>
          </a:p>
        </p:txBody>
      </p:sp>
      <p:sp>
        <p:nvSpPr>
          <p:cNvPr id="59" name="Right Arrow 58"/>
          <p:cNvSpPr/>
          <p:nvPr/>
        </p:nvSpPr>
        <p:spPr>
          <a:xfrm rot="16200000">
            <a:off x="754142" y="2736907"/>
            <a:ext cx="399072" cy="273377"/>
          </a:xfrm>
          <a:prstGeom prst="rightArrow">
            <a:avLst/>
          </a:prstGeom>
          <a:solidFill>
            <a:srgbClr val="D67A40"/>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60" name="Rectangle 59"/>
          <p:cNvSpPr/>
          <p:nvPr/>
        </p:nvSpPr>
        <p:spPr>
          <a:xfrm>
            <a:off x="904972" y="2978863"/>
            <a:ext cx="6975835" cy="103696"/>
          </a:xfrm>
          <a:prstGeom prst="rect">
            <a:avLst/>
          </a:prstGeom>
          <a:solidFill>
            <a:srgbClr val="D67A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61" name="Rectangle 60"/>
          <p:cNvSpPr/>
          <p:nvPr/>
        </p:nvSpPr>
        <p:spPr>
          <a:xfrm>
            <a:off x="7767685" y="2196438"/>
            <a:ext cx="122549" cy="876693"/>
          </a:xfrm>
          <a:prstGeom prst="rect">
            <a:avLst/>
          </a:prstGeom>
          <a:solidFill>
            <a:srgbClr val="D67A4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62" name="Pentagon 61"/>
          <p:cNvSpPr/>
          <p:nvPr/>
        </p:nvSpPr>
        <p:spPr>
          <a:xfrm>
            <a:off x="302593" y="3197687"/>
            <a:ext cx="8558603" cy="346785"/>
          </a:xfrm>
          <a:prstGeom prst="homePlate">
            <a:avLst>
              <a:gd name="adj" fmla="val 40745"/>
            </a:avLst>
          </a:prstGeom>
          <a:solidFill>
            <a:srgbClr val="407C85"/>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6. Continuous communication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Planning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kumimoji="0" lang="en-US" b="1" i="0" u="none" strike="noStrike" kern="0" cap="none" spc="0" normalizeH="0" baseline="0" noProof="0" dirty="0" smtClean="0">
                <a:ln>
                  <a:noFill/>
                </a:ln>
                <a:solidFill>
                  <a:schemeClr val="bg1"/>
                </a:solidFill>
                <a:effectLst/>
                <a:uLnTx/>
                <a:uFillTx/>
              </a:rPr>
              <a:t>Why is fieldwork important?</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9" name="Rectangle 3"/>
          <p:cNvSpPr txBox="1">
            <a:spLocks noChangeArrowheads="1"/>
          </p:cNvSpPr>
          <p:nvPr/>
        </p:nvSpPr>
        <p:spPr bwMode="auto">
          <a:xfrm>
            <a:off x="342932" y="1251432"/>
            <a:ext cx="8468559" cy="476659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rgbClr val="00338D"/>
              </a:buClr>
              <a:buSzPct val="75000"/>
              <a:buFontTx/>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ea typeface="+mn-ea"/>
                <a:cs typeface="Arial"/>
              </a:rPr>
              <a:t>Fieldwork is not just an essential part of an engagement required in order to execute our scope of work...</a:t>
            </a: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0" indent="-231775" algn="l" defTabSz="914400" rtl="0" eaLnBrk="1" fontAlgn="base"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p:txBody>
      </p:sp>
      <p:sp>
        <p:nvSpPr>
          <p:cNvPr id="20" name="Rectangle 19"/>
          <p:cNvSpPr/>
          <p:nvPr/>
        </p:nvSpPr>
        <p:spPr>
          <a:xfrm>
            <a:off x="2281287" y="1838218"/>
            <a:ext cx="6042581" cy="970961"/>
          </a:xfrm>
          <a:prstGeom prst="rect">
            <a:avLst/>
          </a:prstGeom>
          <a:solidFill>
            <a:srgbClr val="80BEC9"/>
          </a:solidFill>
          <a:ln w="25400" cap="flat" cmpd="sng" algn="ctr">
            <a:noFill/>
            <a:prstDash val="solid"/>
          </a:ln>
          <a:effectLst/>
        </p:spPr>
        <p:txBody>
          <a:bodyPr rtlCol="0" anchor="ctr"/>
          <a:lstStyle/>
          <a:p>
            <a:pPr marL="231775" marR="0" lvl="0" indent="-231775" defTabSz="914400" eaLnBrk="1" fontAlgn="auto"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FFFFFF"/>
                </a:solidFill>
                <a:effectLst/>
                <a:uLnTx/>
                <a:uFillTx/>
                <a:latin typeface="Arial"/>
                <a:ea typeface="+mn-ea"/>
                <a:cs typeface="Arial"/>
              </a:rPr>
              <a:t>When properly planned properly, fieldwork is the only way that we learn something new, thereby generating our advice to our clients and adding value.  It should help ensure issues are identified, investigated and can be communicated in a timely and helpful manner, enabling us to meet and exceed our clients’ expectations</a:t>
            </a:r>
          </a:p>
        </p:txBody>
      </p:sp>
      <p:sp>
        <p:nvSpPr>
          <p:cNvPr id="21" name="Rectangle 20"/>
          <p:cNvSpPr/>
          <p:nvPr/>
        </p:nvSpPr>
        <p:spPr>
          <a:xfrm>
            <a:off x="2282858" y="3054285"/>
            <a:ext cx="6041010" cy="1071401"/>
          </a:xfrm>
          <a:prstGeom prst="rect">
            <a:avLst/>
          </a:prstGeom>
          <a:solidFill>
            <a:srgbClr val="80BEC9"/>
          </a:solidFill>
          <a:ln w="25400" cap="flat" cmpd="sng" algn="ctr">
            <a:noFill/>
            <a:prstDash val="solid"/>
          </a:ln>
          <a:effectLst/>
        </p:spPr>
        <p:txBody>
          <a:bodyPr rtlCol="0" anchor="ctr"/>
          <a:lstStyle/>
          <a:p>
            <a:pPr marL="231775" marR="0" lvl="0"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FFFFFF"/>
                </a:solidFill>
                <a:effectLst/>
                <a:uLnTx/>
                <a:uFillTx/>
                <a:latin typeface="Arial"/>
                <a:ea typeface="+mn-ea"/>
                <a:cs typeface="Arial"/>
              </a:rPr>
              <a:t>Fieldwork forms the key link between our planning/initial understanding and the reality for the target business (i.e. are the issues identified in planning really the key issues, have we tested our client’s initial hypotheses for the deal, can we rely on the data, and what other risks and opportunities does the target face that we have missed?)</a:t>
            </a:r>
          </a:p>
        </p:txBody>
      </p:sp>
      <p:sp>
        <p:nvSpPr>
          <p:cNvPr id="22" name="Rectangle 21"/>
          <p:cNvSpPr/>
          <p:nvPr/>
        </p:nvSpPr>
        <p:spPr>
          <a:xfrm>
            <a:off x="2281278" y="4383806"/>
            <a:ext cx="6042589" cy="911255"/>
          </a:xfrm>
          <a:prstGeom prst="rect">
            <a:avLst/>
          </a:prstGeom>
          <a:solidFill>
            <a:srgbClr val="80BEC9"/>
          </a:solidFill>
          <a:ln w="25400" cap="flat" cmpd="sng" algn="ctr">
            <a:noFill/>
            <a:prstDash val="solid"/>
          </a:ln>
          <a:effectLst/>
        </p:spPr>
        <p:txBody>
          <a:bodyPr rtlCol="0" anchor="ctr"/>
          <a:lstStyle/>
          <a:p>
            <a:pPr marL="231775" marR="0" lvl="0" indent="-231775" defTabSz="914400" eaLnBrk="1" fontAlgn="auto" latinLnBrk="0" hangingPunct="1">
              <a:lnSpc>
                <a:spcPct val="100000"/>
              </a:lnSpc>
              <a:spcBef>
                <a:spcPts val="600"/>
              </a:spcBef>
              <a:spcAft>
                <a:spcPts val="0"/>
              </a:spcAft>
              <a:buClr>
                <a:srgbClr val="00338D"/>
              </a:buClr>
              <a:buSzPct val="12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FFFFFF"/>
                </a:solidFill>
                <a:effectLst/>
                <a:uLnTx/>
                <a:uFillTx/>
                <a:latin typeface="Arial"/>
                <a:ea typeface="+mn-ea"/>
                <a:cs typeface="Arial"/>
              </a:rPr>
              <a:t>Fieldwork presents a great learning opportunity for less experienced members of the team, for both technical knowledge and skills as well as opportunities for developing relationships with target management.  It’s very important we make the most of these opportunities</a:t>
            </a:r>
          </a:p>
        </p:txBody>
      </p:sp>
      <p:sp>
        <p:nvSpPr>
          <p:cNvPr id="23" name="Pentagon 22"/>
          <p:cNvSpPr/>
          <p:nvPr/>
        </p:nvSpPr>
        <p:spPr>
          <a:xfrm>
            <a:off x="424206" y="1809947"/>
            <a:ext cx="1941922" cy="989814"/>
          </a:xfrm>
          <a:prstGeom prst="homePlate">
            <a:avLst/>
          </a:prstGeom>
          <a:solidFill>
            <a:srgbClr val="007C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Generating our advice</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24" name="Pentagon 23"/>
          <p:cNvSpPr/>
          <p:nvPr/>
        </p:nvSpPr>
        <p:spPr>
          <a:xfrm>
            <a:off x="406923" y="3055854"/>
            <a:ext cx="1949778" cy="1048059"/>
          </a:xfrm>
          <a:prstGeom prst="homePlate">
            <a:avLst/>
          </a:prstGeom>
          <a:solidFill>
            <a:srgbClr val="007C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Testing the reality</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25" name="Pentagon 24"/>
          <p:cNvSpPr/>
          <p:nvPr/>
        </p:nvSpPr>
        <p:spPr>
          <a:xfrm>
            <a:off x="417921" y="4383803"/>
            <a:ext cx="1957634" cy="911258"/>
          </a:xfrm>
          <a:prstGeom prst="homePlate">
            <a:avLst/>
          </a:prstGeom>
          <a:solidFill>
            <a:srgbClr val="007C9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Learning experience</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Fieldwork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b="1" kern="0" dirty="0" smtClean="0">
                <a:solidFill>
                  <a:schemeClr val="bg1"/>
                </a:solidFill>
              </a:rPr>
              <a:t>1. Understand the scope of work</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42" name="Rectangle 41"/>
          <p:cNvSpPr/>
          <p:nvPr/>
        </p:nvSpPr>
        <p:spPr>
          <a:xfrm>
            <a:off x="172389" y="1216698"/>
            <a:ext cx="8858489" cy="2365488"/>
          </a:xfrm>
          <a:prstGeom prst="rect">
            <a:avLst/>
          </a:prstGeom>
          <a:solidFill>
            <a:srgbClr val="E5F2F4"/>
          </a:solidFill>
          <a:ln w="9525"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43" name="Pentagon 42"/>
          <p:cNvSpPr/>
          <p:nvPr/>
        </p:nvSpPr>
        <p:spPr>
          <a:xfrm>
            <a:off x="6076782" y="1360181"/>
            <a:ext cx="1530649" cy="896293"/>
          </a:xfrm>
          <a:prstGeom prst="homePlate">
            <a:avLst>
              <a:gd name="adj" fmla="val 21717"/>
            </a:avLst>
          </a:prstGeom>
          <a:solidFill>
            <a:srgbClr val="BFCCE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5. Interpret, refine our understanding and update</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4" name="Pentagon 43"/>
          <p:cNvSpPr/>
          <p:nvPr/>
        </p:nvSpPr>
        <p:spPr bwMode="gray">
          <a:xfrm>
            <a:off x="4626247" y="1353003"/>
            <a:ext cx="1530649" cy="896293"/>
          </a:xfrm>
          <a:prstGeom prst="homePlate">
            <a:avLst>
              <a:gd name="adj" fmla="val 21717"/>
            </a:avLst>
          </a:prstGeom>
          <a:solidFill>
            <a:srgbClr val="DADFC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4. Carry out analysis and management interviews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5" name="Pentagon 44"/>
          <p:cNvSpPr/>
          <p:nvPr/>
        </p:nvSpPr>
        <p:spPr>
          <a:xfrm>
            <a:off x="3176048" y="1354504"/>
            <a:ext cx="1530649" cy="896293"/>
          </a:xfrm>
          <a:prstGeom prst="homePlate">
            <a:avLst>
              <a:gd name="adj" fmla="val 21717"/>
            </a:avLst>
          </a:prstGeom>
          <a:solidFill>
            <a:srgbClr val="E9E7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3. Collate and challenge data</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6" name="Pentagon 45"/>
          <p:cNvSpPr/>
          <p:nvPr/>
        </p:nvSpPr>
        <p:spPr>
          <a:xfrm>
            <a:off x="1733990" y="1346952"/>
            <a:ext cx="1530649" cy="896293"/>
          </a:xfrm>
          <a:prstGeom prst="homePlate">
            <a:avLst>
              <a:gd name="adj" fmla="val 21717"/>
            </a:avLst>
          </a:prstGeom>
          <a:solidFill>
            <a:srgbClr val="E3C9E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2. Plan analysis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7" name="Pentagon 46"/>
          <p:cNvSpPr/>
          <p:nvPr/>
        </p:nvSpPr>
        <p:spPr>
          <a:xfrm>
            <a:off x="291595" y="1348453"/>
            <a:ext cx="1530649" cy="896293"/>
          </a:xfrm>
          <a:prstGeom prst="homePlate">
            <a:avLst>
              <a:gd name="adj" fmla="val 21717"/>
            </a:avLst>
          </a:prstGeom>
          <a:solidFill>
            <a:srgbClr val="409DA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1. Understand scope of work</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8" name="Rectangle 3"/>
          <p:cNvSpPr txBox="1">
            <a:spLocks noChangeArrowheads="1"/>
          </p:cNvSpPr>
          <p:nvPr/>
        </p:nvSpPr>
        <p:spPr bwMode="auto">
          <a:xfrm>
            <a:off x="218859" y="3239681"/>
            <a:ext cx="8591658"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indent="0" algn="l" defTabSz="914400" rtl="0" eaLnBrk="1" fontAlgn="base" latinLnBrk="0" hangingPunct="1">
              <a:lnSpc>
                <a:spcPct val="100000"/>
              </a:lnSpc>
              <a:spcBef>
                <a:spcPts val="600"/>
              </a:spcBef>
              <a:spcAft>
                <a:spcPts val="0"/>
              </a:spcAft>
              <a:buClr>
                <a:srgbClr val="00338D"/>
              </a:buClr>
              <a:buSzPct val="75000"/>
              <a:buFontTx/>
              <a:buNone/>
              <a:tabLst>
                <a:tab pos="90488" algn="l"/>
              </a:tabLst>
              <a:defRPr/>
            </a:pPr>
            <a:r>
              <a:rPr kumimoji="0" lang="en-GB" sz="800" b="0" i="0" u="none" strike="noStrike" kern="0" cap="none" spc="0" normalizeH="0" baseline="0" noProof="0" dirty="0" smtClean="0">
                <a:ln>
                  <a:noFill/>
                </a:ln>
                <a:solidFill>
                  <a:srgbClr val="8099C6"/>
                </a:solidFill>
                <a:effectLst/>
                <a:uLnTx/>
                <a:uFillTx/>
                <a:latin typeface="Arial"/>
                <a:cs typeface="Arial"/>
              </a:rPr>
              <a:t>Note:  the fieldwork process here is shown as being  a linear process, both for illustrative purposes and to help structure the guidance in this document.  In practice the process is iterative and many of these components will be carried out simultaneously</a:t>
            </a:r>
          </a:p>
        </p:txBody>
      </p:sp>
      <p:sp>
        <p:nvSpPr>
          <p:cNvPr id="49" name="Right Arrow 48"/>
          <p:cNvSpPr/>
          <p:nvPr/>
        </p:nvSpPr>
        <p:spPr>
          <a:xfrm>
            <a:off x="7626284" y="1668528"/>
            <a:ext cx="471341" cy="273377"/>
          </a:xfrm>
          <a:prstGeom prst="rightArrow">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0" name="Rectangle 49"/>
          <p:cNvSpPr/>
          <p:nvPr/>
        </p:nvSpPr>
        <p:spPr>
          <a:xfrm>
            <a:off x="8125905" y="1489423"/>
            <a:ext cx="820132" cy="631598"/>
          </a:xfrm>
          <a:prstGeom prst="rect">
            <a:avLst/>
          </a:prstGeom>
          <a:solidFill>
            <a:srgbClr val="E7CBC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Key findings</a:t>
            </a:r>
          </a:p>
        </p:txBody>
      </p:sp>
      <p:sp>
        <p:nvSpPr>
          <p:cNvPr id="51" name="Right Arrow 50"/>
          <p:cNvSpPr/>
          <p:nvPr/>
        </p:nvSpPr>
        <p:spPr>
          <a:xfrm rot="16200000">
            <a:off x="754142" y="2322119"/>
            <a:ext cx="399072" cy="273377"/>
          </a:xfrm>
          <a:prstGeom prst="rightArrow">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2" name="Rectangle 51"/>
          <p:cNvSpPr/>
          <p:nvPr/>
        </p:nvSpPr>
        <p:spPr>
          <a:xfrm>
            <a:off x="904972" y="2564075"/>
            <a:ext cx="6975835" cy="103696"/>
          </a:xfrm>
          <a:prstGeom prst="rect">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3" name="Rectangle 52"/>
          <p:cNvSpPr/>
          <p:nvPr/>
        </p:nvSpPr>
        <p:spPr>
          <a:xfrm>
            <a:off x="7767685" y="1781650"/>
            <a:ext cx="122549" cy="876693"/>
          </a:xfrm>
          <a:prstGeom prst="rect">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4" name="Pentagon 53"/>
          <p:cNvSpPr/>
          <p:nvPr/>
        </p:nvSpPr>
        <p:spPr>
          <a:xfrm>
            <a:off x="293167" y="2792341"/>
            <a:ext cx="8558603" cy="346785"/>
          </a:xfrm>
          <a:prstGeom prst="homePlate">
            <a:avLst>
              <a:gd name="adj" fmla="val 40745"/>
            </a:avLst>
          </a:prstGeom>
          <a:solidFill>
            <a:srgbClr val="BFD3D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6. Continuous communication</a:t>
            </a:r>
          </a:p>
        </p:txBody>
      </p:sp>
      <p:sp>
        <p:nvSpPr>
          <p:cNvPr id="55" name="Rectangle 3"/>
          <p:cNvSpPr txBox="1">
            <a:spLocks noChangeArrowheads="1"/>
          </p:cNvSpPr>
          <p:nvPr/>
        </p:nvSpPr>
        <p:spPr bwMode="auto">
          <a:xfrm>
            <a:off x="293081" y="3721484"/>
            <a:ext cx="8483367" cy="245096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In order to be able to plan and execute the fieldwork effectively, the scope of work needs to be thoroughly understood by all members of the FDD team.  This includes an understanding of:</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Our client’s rationale for doing the deal and the key value drivers / hypotheses</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Potential due diligence issues and how our scope of work addresses these</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H</a:t>
            </a:r>
            <a:r>
              <a:rPr kumimoji="0" lang="en-GB" sz="1200" b="0" i="0" u="none" strike="noStrike" kern="0" cap="none" spc="0" normalizeH="0" baseline="0" noProof="0" dirty="0" smtClean="0">
                <a:ln>
                  <a:noFill/>
                </a:ln>
                <a:solidFill>
                  <a:srgbClr val="00338D"/>
                </a:solidFill>
                <a:effectLst/>
                <a:uLnTx/>
                <a:uFillTx/>
                <a:latin typeface="Arial"/>
                <a:ea typeface="+mn-ea"/>
                <a:cs typeface="Arial"/>
              </a:rPr>
              <a:t>ow the FDD scope of work will link in with the work of other specialists (e.g. tax, pensions, strategy, etc.)</a:t>
            </a:r>
          </a:p>
          <a:p>
            <a:pPr marL="231775" marR="0" lvl="0"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The team should achieve this understanding through:</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Team briefing/kick-off meeting</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Reading the scope of work and any associated BIF</a:t>
            </a:r>
          </a:p>
          <a:p>
            <a:pPr marL="442913" marR="0" lvl="1" indent="-179388" defTabSz="914400" eaLnBrk="1" fontAlgn="auto" latinLnBrk="0" hangingPunct="1">
              <a:lnSpc>
                <a:spcPct val="100000"/>
              </a:lnSpc>
              <a:spcBef>
                <a:spcPts val="60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Reading Interaction Zero</a:t>
            </a:r>
            <a:endParaRPr kumimoji="0" lang="en-GB" sz="1200" b="0" i="0" u="none" strike="noStrike" kern="0" cap="none" spc="0" normalizeH="0" baseline="0" noProof="0" dirty="0" smtClean="0">
              <a:ln>
                <a:noFill/>
              </a:ln>
              <a:solidFill>
                <a:srgbClr val="00338D"/>
              </a:solidFill>
              <a:effectLst/>
              <a:uLnTx/>
              <a:uFillTx/>
              <a:latin typeface="Arial"/>
              <a:ea typeface="+mn-ea"/>
              <a:cs typeface="Arial"/>
            </a:endParaRPr>
          </a:p>
          <a:p>
            <a:pPr marL="231775" marR="0" lvl="0"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rPr>
              <a:t>Please note that guidance on developing a scope of work is covered in the planning guidance available in the FDD Toolkit</a:t>
            </a:r>
            <a:r>
              <a:rPr kumimoji="0" lang="en-GB" sz="1200" b="0" i="0" u="none" strike="noStrike" kern="0" cap="none" spc="0" normalizeH="0" baseline="0" noProof="0" dirty="0" smtClean="0">
                <a:ln>
                  <a:noFill/>
                </a:ln>
                <a:solidFill>
                  <a:srgbClr val="00338D"/>
                </a:solidFill>
                <a:effectLst/>
                <a:uLnTx/>
                <a:uFillTx/>
                <a:latin typeface="Arial"/>
                <a:ea typeface="+mn-ea"/>
                <a:cs typeface="Arial"/>
              </a:rPr>
              <a:t>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Fieldwork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b="1" kern="0" noProof="0" dirty="0" smtClean="0">
                <a:solidFill>
                  <a:schemeClr val="bg1"/>
                </a:solidFill>
              </a:rPr>
              <a:t>2</a:t>
            </a:r>
            <a:r>
              <a:rPr lang="en-GB" b="1" kern="0" dirty="0" smtClean="0">
                <a:solidFill>
                  <a:schemeClr val="bg1"/>
                </a:solidFill>
              </a:rPr>
              <a:t>. Plan analysis</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33" name="Rectangle 32"/>
          <p:cNvSpPr/>
          <p:nvPr/>
        </p:nvSpPr>
        <p:spPr>
          <a:xfrm>
            <a:off x="172389" y="1216697"/>
            <a:ext cx="8858489" cy="2384341"/>
          </a:xfrm>
          <a:prstGeom prst="rect">
            <a:avLst/>
          </a:prstGeom>
          <a:solidFill>
            <a:srgbClr val="E5F2F4"/>
          </a:solidFill>
          <a:ln w="9525"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34" name="Pentagon 33"/>
          <p:cNvSpPr/>
          <p:nvPr/>
        </p:nvSpPr>
        <p:spPr>
          <a:xfrm>
            <a:off x="6076782" y="1360181"/>
            <a:ext cx="1530649" cy="896293"/>
          </a:xfrm>
          <a:prstGeom prst="homePlate">
            <a:avLst>
              <a:gd name="adj" fmla="val 21717"/>
            </a:avLst>
          </a:prstGeom>
          <a:solidFill>
            <a:srgbClr val="BFCCE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5. Interpret, refine our understanding and update</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5" name="Pentagon 34"/>
          <p:cNvSpPr/>
          <p:nvPr/>
        </p:nvSpPr>
        <p:spPr>
          <a:xfrm>
            <a:off x="4626247" y="1353003"/>
            <a:ext cx="1530649" cy="896293"/>
          </a:xfrm>
          <a:prstGeom prst="homePlate">
            <a:avLst>
              <a:gd name="adj" fmla="val 21717"/>
            </a:avLst>
          </a:prstGeom>
          <a:solidFill>
            <a:srgbClr val="DADFC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4. Carry out analysis and management interviews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6" name="Pentagon 35"/>
          <p:cNvSpPr/>
          <p:nvPr/>
        </p:nvSpPr>
        <p:spPr>
          <a:xfrm>
            <a:off x="3176048" y="1354504"/>
            <a:ext cx="1530649" cy="896293"/>
          </a:xfrm>
          <a:prstGeom prst="homePlate">
            <a:avLst>
              <a:gd name="adj" fmla="val 21717"/>
            </a:avLst>
          </a:prstGeom>
          <a:solidFill>
            <a:srgbClr val="E9E7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3. Collate and challenge data</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37" name="Pentagon 36"/>
          <p:cNvSpPr/>
          <p:nvPr/>
        </p:nvSpPr>
        <p:spPr>
          <a:xfrm>
            <a:off x="1733990" y="1346952"/>
            <a:ext cx="1530649" cy="896293"/>
          </a:xfrm>
          <a:prstGeom prst="homePlate">
            <a:avLst>
              <a:gd name="adj" fmla="val 21717"/>
            </a:avLst>
          </a:prstGeom>
          <a:solidFill>
            <a:srgbClr val="AA5CAA"/>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2. Plan analysis</a:t>
            </a:r>
          </a:p>
        </p:txBody>
      </p:sp>
      <p:sp>
        <p:nvSpPr>
          <p:cNvPr id="51" name="Pentagon 50"/>
          <p:cNvSpPr/>
          <p:nvPr/>
        </p:nvSpPr>
        <p:spPr>
          <a:xfrm>
            <a:off x="291595" y="1348453"/>
            <a:ext cx="1530649" cy="896293"/>
          </a:xfrm>
          <a:prstGeom prst="homePlate">
            <a:avLst>
              <a:gd name="adj" fmla="val 21717"/>
            </a:avLst>
          </a:prstGeom>
          <a:solidFill>
            <a:srgbClr val="BFDEE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1. Understand scope of work</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2" name="Rectangle 3"/>
          <p:cNvSpPr txBox="1">
            <a:spLocks noChangeArrowheads="1"/>
          </p:cNvSpPr>
          <p:nvPr/>
        </p:nvSpPr>
        <p:spPr bwMode="auto">
          <a:xfrm>
            <a:off x="200005" y="3249120"/>
            <a:ext cx="8591658"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indent="0" defTabSz="914400" eaLnBrk="1" fontAlgn="auto" latinLnBrk="0" hangingPunct="1">
              <a:lnSpc>
                <a:spcPct val="100000"/>
              </a:lnSpc>
              <a:spcBef>
                <a:spcPts val="600"/>
              </a:spcBef>
              <a:spcAft>
                <a:spcPts val="0"/>
              </a:spcAft>
              <a:buClr>
                <a:srgbClr val="00338D"/>
              </a:buClr>
              <a:buSzPct val="75000"/>
              <a:buFontTx/>
              <a:buNone/>
              <a:tabLst>
                <a:tab pos="90488" algn="l"/>
              </a:tabLst>
              <a:defRPr/>
            </a:pPr>
            <a:r>
              <a:rPr kumimoji="0" lang="en-GB" sz="800" b="0" i="0" u="none" strike="noStrike" kern="0" cap="none" spc="0" normalizeH="0" baseline="0" noProof="0" dirty="0" smtClean="0">
                <a:ln>
                  <a:noFill/>
                </a:ln>
                <a:solidFill>
                  <a:srgbClr val="8099C6"/>
                </a:solidFill>
                <a:effectLst/>
                <a:uLnTx/>
                <a:uFillTx/>
                <a:latin typeface="Arial"/>
                <a:cs typeface="Arial"/>
              </a:rPr>
              <a:t>Note:  the fieldwork process here is shown as being  a linear process, both for illustrative purposes and to help structure the guidance in this document.  In practice the process is iterative and many of these components will be carried out simultaneously</a:t>
            </a:r>
          </a:p>
        </p:txBody>
      </p:sp>
      <p:sp>
        <p:nvSpPr>
          <p:cNvPr id="53" name="Right Arrow 52"/>
          <p:cNvSpPr/>
          <p:nvPr/>
        </p:nvSpPr>
        <p:spPr>
          <a:xfrm>
            <a:off x="7626284" y="1668528"/>
            <a:ext cx="471341" cy="273377"/>
          </a:xfrm>
          <a:prstGeom prst="rightArrow">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4" name="Rectangle 53"/>
          <p:cNvSpPr/>
          <p:nvPr/>
        </p:nvSpPr>
        <p:spPr>
          <a:xfrm>
            <a:off x="8125905" y="1489423"/>
            <a:ext cx="820132" cy="631598"/>
          </a:xfrm>
          <a:prstGeom prst="rect">
            <a:avLst/>
          </a:prstGeom>
          <a:solidFill>
            <a:srgbClr val="E7CBC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Key findings</a:t>
            </a:r>
          </a:p>
        </p:txBody>
      </p:sp>
      <p:sp>
        <p:nvSpPr>
          <p:cNvPr id="55" name="Right Arrow 54"/>
          <p:cNvSpPr/>
          <p:nvPr/>
        </p:nvSpPr>
        <p:spPr>
          <a:xfrm rot="16200000">
            <a:off x="754142" y="2322119"/>
            <a:ext cx="399072" cy="273377"/>
          </a:xfrm>
          <a:prstGeom prst="rightArrow">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6" name="Rectangle 55"/>
          <p:cNvSpPr/>
          <p:nvPr/>
        </p:nvSpPr>
        <p:spPr>
          <a:xfrm>
            <a:off x="904972" y="2564075"/>
            <a:ext cx="6975835" cy="103696"/>
          </a:xfrm>
          <a:prstGeom prst="rect">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7" name="Rectangle 56"/>
          <p:cNvSpPr/>
          <p:nvPr/>
        </p:nvSpPr>
        <p:spPr>
          <a:xfrm>
            <a:off x="7767685" y="1781650"/>
            <a:ext cx="122549" cy="876693"/>
          </a:xfrm>
          <a:prstGeom prst="rect">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8" name="Pentagon 57"/>
          <p:cNvSpPr/>
          <p:nvPr/>
        </p:nvSpPr>
        <p:spPr>
          <a:xfrm>
            <a:off x="293167" y="2792341"/>
            <a:ext cx="8558603" cy="346785"/>
          </a:xfrm>
          <a:prstGeom prst="homePlate">
            <a:avLst>
              <a:gd name="adj" fmla="val 40745"/>
            </a:avLst>
          </a:prstGeom>
          <a:solidFill>
            <a:srgbClr val="BFD3D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6. Continuous communication</a:t>
            </a:r>
          </a:p>
        </p:txBody>
      </p:sp>
      <p:sp>
        <p:nvSpPr>
          <p:cNvPr id="59" name="Rectangle 3"/>
          <p:cNvSpPr txBox="1">
            <a:spLocks noChangeArrowheads="1"/>
          </p:cNvSpPr>
          <p:nvPr/>
        </p:nvSpPr>
        <p:spPr bwMode="auto">
          <a:xfrm>
            <a:off x="283654" y="3704734"/>
            <a:ext cx="8539835" cy="260179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For each item in the scope of work, consider:</a:t>
            </a:r>
          </a:p>
          <a:p>
            <a:pPr marL="442913" marR="0" lvl="1" indent="-179388" defTabSz="914400" eaLnBrk="1" fontAlgn="auto" latinLnBrk="0" hangingPunct="1">
              <a:lnSpc>
                <a:spcPct val="100000"/>
              </a:lnSpc>
              <a:spcBef>
                <a:spcPts val="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What analysis should be done?</a:t>
            </a:r>
          </a:p>
          <a:p>
            <a:pPr marL="442913" marR="0" lvl="1" indent="-179388" defTabSz="914400" eaLnBrk="1" fontAlgn="auto" latinLnBrk="0" hangingPunct="1">
              <a:lnSpc>
                <a:spcPct val="100000"/>
              </a:lnSpc>
              <a:spcBef>
                <a:spcPts val="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What are the KPIs or other key metrics that need to be considered?</a:t>
            </a:r>
          </a:p>
          <a:p>
            <a:pPr marL="442913" marR="0" lvl="1" indent="-179388" defTabSz="914400" eaLnBrk="1" fontAlgn="auto" latinLnBrk="0" hangingPunct="1">
              <a:lnSpc>
                <a:spcPct val="100000"/>
              </a:lnSpc>
              <a:spcBef>
                <a:spcPts val="0"/>
              </a:spcBef>
              <a:spcAft>
                <a:spcPts val="0"/>
              </a:spcAft>
              <a:buClr>
                <a:srgbClr val="00338D"/>
              </a:buClr>
              <a:buSzPct val="75000"/>
              <a:buFont typeface="Arial" pitchFamily="34" charset="0"/>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How will this analysis help us execute the scope of work and address the clients needs and key due diligence issues</a:t>
            </a:r>
          </a:p>
          <a:p>
            <a:pPr marL="231775" marR="0" lvl="0" indent="-231775" algn="l" defTabSz="914400" rtl="0" eaLnBrk="1" fontAlgn="base"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The planned analysis can be set out in what is often referred to as an ‘analysis storyboard’.  This presents in a logical format the key pieces of analysis that we want to undertake, and should be shared with the FDD team to ensure everyone understands how their analysis links in together and with the wider picture.  This plan can also then be used to identify the information we would like to collect upfront from the target business.</a:t>
            </a:r>
          </a:p>
          <a:p>
            <a:pPr marL="231775" marR="0" lvl="0" indent="-231775" algn="l" defTabSz="914400" rtl="0" eaLnBrk="1" fontAlgn="base"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The planned analysis will vary significantly depending on the industry sector, the deal, and the area of work being considered (e.g. current trading, working capital, net debt, etc.).  Please refer to the work areas in the FDD Toolkit for guidance on analysis in relation to particular work areas</a:t>
            </a:r>
          </a:p>
          <a:p>
            <a:pPr marL="231775" marR="0" lvl="0" indent="-231775" algn="l" defTabSz="914400" rtl="0" eaLnBrk="1" fontAlgn="base"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It’s important to recognize that a ‘one size fits all’ approach does not work here.  There is significant scope for original thinking and creativity, provided it is focused on our clients’ needs.</a:t>
            </a:r>
            <a:endParaRPr kumimoji="0" lang="en-GB" sz="1200" b="0" i="0" u="none" strike="noStrike" kern="0" cap="none" spc="0" normalizeH="0" baseline="0" noProof="0" dirty="0" smtClean="0">
              <a:ln>
                <a:noFill/>
              </a:ln>
              <a:solidFill>
                <a:srgbClr val="00338D"/>
              </a:solidFill>
              <a:effectLst/>
              <a:uLnTx/>
              <a:uFillTx/>
              <a:latin typeface="Arial"/>
              <a:ea typeface="+mn-ea"/>
              <a:cs typeface="Aria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Fieldwork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b="1" kern="0" dirty="0" smtClean="0">
                <a:solidFill>
                  <a:schemeClr val="bg1"/>
                </a:solidFill>
              </a:rPr>
              <a:t>3. Collate and challenge data</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45" name="Rectangle 44"/>
          <p:cNvSpPr/>
          <p:nvPr/>
        </p:nvSpPr>
        <p:spPr>
          <a:xfrm>
            <a:off x="172389" y="1216698"/>
            <a:ext cx="8858489" cy="2299500"/>
          </a:xfrm>
          <a:prstGeom prst="rect">
            <a:avLst/>
          </a:prstGeom>
          <a:solidFill>
            <a:srgbClr val="E5F2F4"/>
          </a:solidFill>
          <a:ln w="9525" cap="flat" cmpd="sng" algn="ctr">
            <a:solidFill>
              <a:srgbClr val="80BEC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Arial"/>
            </a:endParaRPr>
          </a:p>
        </p:txBody>
      </p:sp>
      <p:sp>
        <p:nvSpPr>
          <p:cNvPr id="46" name="Pentagon 45"/>
          <p:cNvSpPr/>
          <p:nvPr/>
        </p:nvSpPr>
        <p:spPr>
          <a:xfrm>
            <a:off x="6076782" y="1360181"/>
            <a:ext cx="1530649" cy="896293"/>
          </a:xfrm>
          <a:prstGeom prst="homePlate">
            <a:avLst>
              <a:gd name="adj" fmla="val 21717"/>
            </a:avLst>
          </a:prstGeom>
          <a:solidFill>
            <a:srgbClr val="BFCCE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5. Interpret, refine our understanding and update</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7" name="Pentagon 46"/>
          <p:cNvSpPr/>
          <p:nvPr/>
        </p:nvSpPr>
        <p:spPr>
          <a:xfrm>
            <a:off x="4626247" y="1353003"/>
            <a:ext cx="1530649" cy="896293"/>
          </a:xfrm>
          <a:prstGeom prst="homePlate">
            <a:avLst>
              <a:gd name="adj" fmla="val 21717"/>
            </a:avLst>
          </a:prstGeom>
          <a:solidFill>
            <a:srgbClr val="DADFC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4. Carry out analysis and management interviews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8" name="Pentagon 47"/>
          <p:cNvSpPr/>
          <p:nvPr/>
        </p:nvSpPr>
        <p:spPr>
          <a:xfrm>
            <a:off x="3176048" y="1354504"/>
            <a:ext cx="1530649" cy="896293"/>
          </a:xfrm>
          <a:prstGeom prst="homePlate">
            <a:avLst>
              <a:gd name="adj" fmla="val 21717"/>
            </a:avLst>
          </a:prstGeom>
          <a:solidFill>
            <a:srgbClr val="A79E70"/>
          </a:solidFill>
          <a:ln w="25400" cap="flat" cmpd="sng" algn="ctr">
            <a:solidFill>
              <a:srgbClr val="E5F2F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3. Collate and challenge data</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49" name="Pentagon 48"/>
          <p:cNvSpPr/>
          <p:nvPr/>
        </p:nvSpPr>
        <p:spPr>
          <a:xfrm>
            <a:off x="1733990" y="1346952"/>
            <a:ext cx="1530649" cy="896293"/>
          </a:xfrm>
          <a:prstGeom prst="homePlate">
            <a:avLst>
              <a:gd name="adj" fmla="val 21717"/>
            </a:avLst>
          </a:prstGeom>
          <a:solidFill>
            <a:srgbClr val="E3C9E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2. Plan analysis</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1" name="Pentagon 50"/>
          <p:cNvSpPr/>
          <p:nvPr/>
        </p:nvSpPr>
        <p:spPr>
          <a:xfrm>
            <a:off x="291595" y="1348453"/>
            <a:ext cx="1530649" cy="896293"/>
          </a:xfrm>
          <a:prstGeom prst="homePlate">
            <a:avLst>
              <a:gd name="adj" fmla="val 21717"/>
            </a:avLst>
          </a:prstGeom>
          <a:solidFill>
            <a:srgbClr val="BFDEE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1. Understand scope of work</a:t>
            </a:r>
            <a:endParaRPr kumimoji="0" lang="en-GB" sz="1200" b="1" i="0" u="none" strike="noStrike" kern="0" cap="none" spc="0" normalizeH="0" baseline="0" noProof="0" dirty="0">
              <a:ln>
                <a:noFill/>
              </a:ln>
              <a:solidFill>
                <a:srgbClr val="FFFFFF"/>
              </a:solidFill>
              <a:effectLst/>
              <a:uLnTx/>
              <a:uFillTx/>
              <a:latin typeface="Arial"/>
              <a:ea typeface="+mn-ea"/>
              <a:cs typeface="Arial"/>
            </a:endParaRPr>
          </a:p>
        </p:txBody>
      </p:sp>
      <p:sp>
        <p:nvSpPr>
          <p:cNvPr id="52" name="Rectangle 3"/>
          <p:cNvSpPr txBox="1">
            <a:spLocks noChangeArrowheads="1"/>
          </p:cNvSpPr>
          <p:nvPr/>
        </p:nvSpPr>
        <p:spPr bwMode="auto">
          <a:xfrm>
            <a:off x="209432" y="3201993"/>
            <a:ext cx="8591658" cy="3183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90488" marR="0" lvl="1" indent="0" algn="l" defTabSz="914400" rtl="0" eaLnBrk="1" fontAlgn="base" latinLnBrk="0" hangingPunct="1">
              <a:lnSpc>
                <a:spcPct val="100000"/>
              </a:lnSpc>
              <a:spcBef>
                <a:spcPts val="600"/>
              </a:spcBef>
              <a:spcAft>
                <a:spcPts val="0"/>
              </a:spcAft>
              <a:buClr>
                <a:srgbClr val="00338D"/>
              </a:buClr>
              <a:buSzPct val="75000"/>
              <a:buFontTx/>
              <a:buNone/>
              <a:tabLst>
                <a:tab pos="90488" algn="l"/>
              </a:tabLst>
              <a:defRPr/>
            </a:pPr>
            <a:r>
              <a:rPr kumimoji="0" lang="en-GB" sz="800" b="0" i="0" u="none" strike="noStrike" kern="0" cap="none" spc="0" normalizeH="0" baseline="0" noProof="0" dirty="0" smtClean="0">
                <a:ln>
                  <a:noFill/>
                </a:ln>
                <a:solidFill>
                  <a:srgbClr val="8099C6"/>
                </a:solidFill>
                <a:effectLst/>
                <a:uLnTx/>
                <a:uFillTx/>
                <a:latin typeface="Arial"/>
                <a:cs typeface="Arial"/>
              </a:rPr>
              <a:t>Note:  the fieldwork process here is shown as being  a linear process, both for illustrative purposes and to help structure the guidance in this document.  In practice the process is iterative and many of these components will be carried out simultaneously</a:t>
            </a:r>
          </a:p>
        </p:txBody>
      </p:sp>
      <p:sp>
        <p:nvSpPr>
          <p:cNvPr id="53" name="Right Arrow 52"/>
          <p:cNvSpPr/>
          <p:nvPr/>
        </p:nvSpPr>
        <p:spPr>
          <a:xfrm>
            <a:off x="7626284" y="1668528"/>
            <a:ext cx="471341" cy="273377"/>
          </a:xfrm>
          <a:prstGeom prst="rightArrow">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4" name="Rectangle 53"/>
          <p:cNvSpPr/>
          <p:nvPr/>
        </p:nvSpPr>
        <p:spPr>
          <a:xfrm>
            <a:off x="8125905" y="1489423"/>
            <a:ext cx="820132" cy="631598"/>
          </a:xfrm>
          <a:prstGeom prst="rect">
            <a:avLst/>
          </a:prstGeom>
          <a:solidFill>
            <a:srgbClr val="E7CBC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Key findings</a:t>
            </a:r>
          </a:p>
        </p:txBody>
      </p:sp>
      <p:sp>
        <p:nvSpPr>
          <p:cNvPr id="55" name="Right Arrow 54"/>
          <p:cNvSpPr/>
          <p:nvPr/>
        </p:nvSpPr>
        <p:spPr>
          <a:xfrm rot="16200000">
            <a:off x="754142" y="2322119"/>
            <a:ext cx="399072" cy="273377"/>
          </a:xfrm>
          <a:prstGeom prst="rightArrow">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6" name="Rectangle 55"/>
          <p:cNvSpPr/>
          <p:nvPr/>
        </p:nvSpPr>
        <p:spPr>
          <a:xfrm>
            <a:off x="904972" y="2564075"/>
            <a:ext cx="6975835" cy="103696"/>
          </a:xfrm>
          <a:prstGeom prst="rect">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7" name="Rectangle 56"/>
          <p:cNvSpPr/>
          <p:nvPr/>
        </p:nvSpPr>
        <p:spPr>
          <a:xfrm>
            <a:off x="7767685" y="1781650"/>
            <a:ext cx="122549" cy="876693"/>
          </a:xfrm>
          <a:prstGeom prst="rect">
            <a:avLst/>
          </a:prstGeom>
          <a:solidFill>
            <a:srgbClr val="F1D3B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FFFFFF"/>
              </a:solidFill>
              <a:effectLst/>
              <a:uLnTx/>
              <a:uFillTx/>
              <a:latin typeface="Arial"/>
              <a:ea typeface="+mn-ea"/>
              <a:cs typeface="Arial"/>
            </a:endParaRPr>
          </a:p>
        </p:txBody>
      </p:sp>
      <p:sp>
        <p:nvSpPr>
          <p:cNvPr id="58" name="Pentagon 57"/>
          <p:cNvSpPr/>
          <p:nvPr/>
        </p:nvSpPr>
        <p:spPr>
          <a:xfrm>
            <a:off x="293167" y="2792341"/>
            <a:ext cx="8558603" cy="346785"/>
          </a:xfrm>
          <a:prstGeom prst="homePlate">
            <a:avLst>
              <a:gd name="adj" fmla="val 40745"/>
            </a:avLst>
          </a:prstGeom>
          <a:solidFill>
            <a:srgbClr val="BFD3D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FFFFFF"/>
                </a:solidFill>
                <a:effectLst/>
                <a:uLnTx/>
                <a:uFillTx/>
                <a:latin typeface="Arial"/>
                <a:ea typeface="+mn-ea"/>
                <a:cs typeface="Arial"/>
              </a:rPr>
              <a:t>6. Continuous communication</a:t>
            </a:r>
          </a:p>
        </p:txBody>
      </p:sp>
      <p:sp>
        <p:nvSpPr>
          <p:cNvPr id="59" name="Rectangle 3"/>
          <p:cNvSpPr txBox="1">
            <a:spLocks noChangeArrowheads="1"/>
          </p:cNvSpPr>
          <p:nvPr/>
        </p:nvSpPr>
        <p:spPr bwMode="auto">
          <a:xfrm>
            <a:off x="293081" y="3789578"/>
            <a:ext cx="8483367" cy="245096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The following steps should be undertaken, guidance for which is set out on the following pages:</a:t>
            </a:r>
          </a:p>
          <a:p>
            <a:pPr marL="492125" marR="0" lvl="1" indent="-228600" defTabSz="914400" eaLnBrk="1" fontAlgn="auto" latinLnBrk="0" hangingPunct="1">
              <a:lnSpc>
                <a:spcPct val="100000"/>
              </a:lnSpc>
              <a:spcBef>
                <a:spcPts val="600"/>
              </a:spcBef>
              <a:spcAft>
                <a:spcPts val="0"/>
              </a:spcAft>
              <a:buClr>
                <a:srgbClr val="00338D"/>
              </a:buClr>
              <a:buSzPct val="100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Consider the sources of data.</a:t>
            </a:r>
          </a:p>
          <a:p>
            <a:pPr marL="492125" marR="0" lvl="1" indent="-228600" defTabSz="914400" eaLnBrk="1" fontAlgn="auto" latinLnBrk="0" hangingPunct="1">
              <a:lnSpc>
                <a:spcPct val="100000"/>
              </a:lnSpc>
              <a:spcBef>
                <a:spcPts val="600"/>
              </a:spcBef>
              <a:spcAft>
                <a:spcPts val="0"/>
              </a:spcAft>
              <a:buClr>
                <a:srgbClr val="00338D"/>
              </a:buClr>
              <a:buSzPct val="100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Generate an Information Request List (IRL).</a:t>
            </a:r>
          </a:p>
          <a:p>
            <a:pPr marL="492125" marR="0" lvl="1" indent="-228600" defTabSz="914400" eaLnBrk="1" fontAlgn="auto" latinLnBrk="0" hangingPunct="1">
              <a:lnSpc>
                <a:spcPct val="100000"/>
              </a:lnSpc>
              <a:spcBef>
                <a:spcPts val="600"/>
              </a:spcBef>
              <a:spcAft>
                <a:spcPts val="0"/>
              </a:spcAft>
              <a:buClr>
                <a:srgbClr val="00338D"/>
              </a:buClr>
              <a:buSzPct val="100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Monitor the data that has been provided and manage information that remains outstanding.</a:t>
            </a:r>
          </a:p>
          <a:p>
            <a:pPr marL="492125" marR="0" lvl="1" indent="-228600" defTabSz="914400" eaLnBrk="1" fontAlgn="auto" latinLnBrk="0" hangingPunct="1">
              <a:lnSpc>
                <a:spcPct val="100000"/>
              </a:lnSpc>
              <a:spcBef>
                <a:spcPts val="600"/>
              </a:spcBef>
              <a:spcAft>
                <a:spcPts val="0"/>
              </a:spcAft>
              <a:buClr>
                <a:srgbClr val="00338D"/>
              </a:buClr>
              <a:buSzPct val="100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Understand the basis of preparation of the data.</a:t>
            </a:r>
          </a:p>
          <a:p>
            <a:pPr marL="492125" marR="0" lvl="1" indent="-228600" defTabSz="914400" eaLnBrk="1" fontAlgn="auto" latinLnBrk="0" hangingPunct="1">
              <a:lnSpc>
                <a:spcPct val="100000"/>
              </a:lnSpc>
              <a:spcBef>
                <a:spcPts val="600"/>
              </a:spcBef>
              <a:spcAft>
                <a:spcPts val="0"/>
              </a:spcAft>
              <a:buClr>
                <a:srgbClr val="00338D"/>
              </a:buClr>
              <a:buSzPct val="100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Check the data for consistency.</a:t>
            </a:r>
          </a:p>
          <a:p>
            <a:pPr marL="492125" marR="0" lvl="1" indent="-228600" defTabSz="914400" eaLnBrk="1" fontAlgn="auto" latinLnBrk="0" hangingPunct="1">
              <a:lnSpc>
                <a:spcPct val="100000"/>
              </a:lnSpc>
              <a:spcBef>
                <a:spcPts val="600"/>
              </a:spcBef>
              <a:spcAft>
                <a:spcPts val="0"/>
              </a:spcAft>
              <a:buClr>
                <a:srgbClr val="00338D"/>
              </a:buClr>
              <a:buSzPct val="100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rPr>
              <a:t>Consider key risk factors </a:t>
            </a:r>
            <a:r>
              <a:rPr kumimoji="0" lang="en-GB" sz="1200" b="0" i="0" u="none" strike="noStrike" kern="0" cap="none" spc="0" normalizeH="0" baseline="0" noProof="0" dirty="0" smtClean="0">
                <a:ln>
                  <a:noFill/>
                </a:ln>
                <a:solidFill>
                  <a:srgbClr val="00338D"/>
                </a:solidFill>
                <a:effectLst/>
                <a:uLnTx/>
                <a:uFillTx/>
                <a:latin typeface="Arial"/>
                <a:cs typeface="Arial"/>
              </a:rPr>
              <a:t>and challenge the data’s integrity.</a:t>
            </a:r>
          </a:p>
          <a:p>
            <a:pPr marL="492125" marR="0" lvl="1" indent="-228600" defTabSz="914400" eaLnBrk="1" fontAlgn="auto" latinLnBrk="0" hangingPunct="1">
              <a:lnSpc>
                <a:spcPct val="100000"/>
              </a:lnSpc>
              <a:spcBef>
                <a:spcPts val="600"/>
              </a:spcBef>
              <a:spcAft>
                <a:spcPts val="0"/>
              </a:spcAft>
              <a:buClr>
                <a:srgbClr val="00338D"/>
              </a:buClr>
              <a:buSzPct val="100000"/>
              <a:buFont typeface="+mj-lt"/>
              <a:buAutoNum type="arabicPeriod"/>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ea typeface="+mn-ea"/>
                <a:cs typeface="Arial"/>
              </a:rPr>
              <a:t>Build the databook that will be used to generate the analysis.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4"/>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t>Engagement Process: Fieldwork Guidance</a:t>
            </a:r>
            <a:br>
              <a:rPr kumimoji="0" lang="en-GB" sz="1600" b="0" i="0" u="none" strike="noStrike" kern="0" cap="none" spc="0" normalizeH="0" baseline="0" noProof="0" dirty="0" smtClean="0">
                <a:ln>
                  <a:noFill/>
                </a:ln>
                <a:solidFill>
                  <a:srgbClr val="8AA5CB"/>
                </a:solidFill>
                <a:effectLst/>
                <a:uLnTx/>
                <a:uFillTx/>
                <a:latin typeface="Arial" pitchFamily="34" charset="0"/>
                <a:ea typeface="+mj-ea"/>
                <a:cs typeface="Arial" pitchFamily="34" charset="0"/>
              </a:rPr>
            </a:br>
            <a:r>
              <a:rPr lang="en-GB" b="1" kern="0" dirty="0" smtClean="0">
                <a:solidFill>
                  <a:schemeClr val="bg1"/>
                </a:solidFill>
              </a:rPr>
              <a:t>3. Collate and challenge data</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44" name="Rectangle 3"/>
          <p:cNvSpPr txBox="1">
            <a:spLocks noChangeArrowheads="1"/>
          </p:cNvSpPr>
          <p:nvPr/>
        </p:nvSpPr>
        <p:spPr bwMode="auto">
          <a:xfrm>
            <a:off x="283654" y="1310326"/>
            <a:ext cx="8483367" cy="483239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1" indent="-231775" algn="l" defTabSz="914400" rtl="0" eaLnBrk="1" fontAlgn="base" latinLnBrk="0" hangingPunct="1">
              <a:lnSpc>
                <a:spcPct val="100000"/>
              </a:lnSpc>
              <a:spcBef>
                <a:spcPct val="50000"/>
              </a:spcBef>
              <a:spcAft>
                <a:spcPts val="300"/>
              </a:spcAft>
              <a:buClr>
                <a:srgbClr val="00338D"/>
              </a:buClr>
              <a:buSzPct val="75000"/>
              <a:buFont typeface="Wingdings" pitchFamily="2" charset="2"/>
              <a:buNone/>
              <a:tabLst>
                <a:tab pos="231775" algn="l"/>
              </a:tabLst>
              <a:defRPr/>
            </a:pPr>
            <a:r>
              <a:rPr kumimoji="0" lang="en-GB" sz="1200" b="1" i="0" u="none" strike="noStrike" kern="0" cap="none" spc="0" normalizeH="0" baseline="0" noProof="0" dirty="0" smtClean="0">
                <a:ln>
                  <a:noFill/>
                </a:ln>
                <a:solidFill>
                  <a:srgbClr val="8E258D"/>
                </a:solidFill>
                <a:effectLst/>
                <a:uLnTx/>
                <a:uFillTx/>
                <a:latin typeface="Arial"/>
                <a:cs typeface="Arial"/>
              </a:rPr>
              <a:t>1.  Consider the sources of data</a:t>
            </a:r>
          </a:p>
          <a:p>
            <a:pPr marL="231775" marR="0" lvl="1" indent="-231775" defTabSz="914400" eaLnBrk="1" fontAlgn="auto" latinLnBrk="0" hangingPunct="1">
              <a:lnSpc>
                <a:spcPct val="100000"/>
              </a:lnSpc>
              <a:spcBef>
                <a:spcPts val="600"/>
              </a:spcBef>
              <a:spcAft>
                <a:spcPts val="0"/>
              </a:spcAft>
              <a:buClr>
                <a:srgbClr val="00338D"/>
              </a:buClr>
              <a:buSzPct val="125000"/>
              <a:buFont typeface="Wingdings" pitchFamily="2" charset="2"/>
              <a:buChar char="§"/>
              <a:tabLst>
                <a:tab pos="231775" algn="l"/>
              </a:tabLst>
              <a:defRPr/>
            </a:pPr>
            <a:r>
              <a:rPr kumimoji="0" lang="en-GB" sz="1200" b="0" i="0" u="none" strike="noStrike" kern="0" cap="none" spc="0" normalizeH="0" baseline="0" noProof="0" dirty="0" smtClean="0">
                <a:ln>
                  <a:noFill/>
                </a:ln>
                <a:solidFill>
                  <a:srgbClr val="00338D"/>
                </a:solidFill>
                <a:effectLst/>
                <a:uLnTx/>
                <a:uFillTx/>
                <a:latin typeface="Arial"/>
                <a:cs typeface="Arial"/>
              </a:rPr>
              <a:t>Set out below are common sources of information used on FDD engagements.  It’s important to consider all potential sources of information, including publicly available information accessible through internet searches and via KPMG research tools, particularly where there is no data room, or information provided by the target is limited.</a:t>
            </a: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a:p>
            <a:pPr marL="231775" marR="0" lvl="1" indent="-231775" defTabSz="914400" eaLnBrk="1" fontAlgn="auto" latinLnBrk="0" hangingPunct="1">
              <a:lnSpc>
                <a:spcPct val="100000"/>
              </a:lnSpc>
              <a:spcBef>
                <a:spcPts val="600"/>
              </a:spcBef>
              <a:spcAft>
                <a:spcPts val="0"/>
              </a:spcAft>
              <a:buClr>
                <a:srgbClr val="00338D"/>
              </a:buClr>
              <a:buSzPct val="75000"/>
              <a:buFont typeface="Wingdings" pitchFamily="2" charset="2"/>
              <a:buChar char="l"/>
              <a:tabLst>
                <a:tab pos="231775" algn="l"/>
              </a:tabLst>
              <a:defRPr/>
            </a:pPr>
            <a:endParaRPr kumimoji="0" lang="en-GB" sz="1200" b="0" i="0" u="none" strike="noStrike" kern="0" cap="none" spc="0" normalizeH="0" baseline="0" noProof="0" dirty="0" smtClean="0">
              <a:ln>
                <a:noFill/>
              </a:ln>
              <a:solidFill>
                <a:srgbClr val="00338D"/>
              </a:solidFill>
              <a:effectLst/>
              <a:uLnTx/>
              <a:uFillTx/>
              <a:latin typeface="Arial"/>
              <a:cs typeface="Arial"/>
            </a:endParaRPr>
          </a:p>
        </p:txBody>
      </p:sp>
      <p:sp>
        <p:nvSpPr>
          <p:cNvPr id="45" name="Rectangle 44"/>
          <p:cNvSpPr>
            <a:spLocks noChangeArrowheads="1"/>
          </p:cNvSpPr>
          <p:nvPr/>
        </p:nvSpPr>
        <p:spPr bwMode="auto">
          <a:xfrm>
            <a:off x="2300204" y="2253355"/>
            <a:ext cx="1814596" cy="827874"/>
          </a:xfrm>
          <a:prstGeom prst="rect">
            <a:avLst/>
          </a:prstGeom>
          <a:solidFill>
            <a:srgbClr val="409DAD"/>
          </a:solidFill>
          <a:ln w="9525">
            <a:noFill/>
            <a:miter lim="800000"/>
            <a:headEnd/>
            <a:tailEnd/>
          </a:ln>
          <a:effec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rPr>
              <a:t>Data room </a:t>
            </a:r>
            <a:r>
              <a:rPr kumimoji="0" lang="en-US" sz="1200" b="0" i="0" u="none" strike="noStrike" kern="0" cap="none" spc="0" normalizeH="0" baseline="0" noProof="0" dirty="0">
                <a:ln>
                  <a:noFill/>
                </a:ln>
                <a:solidFill>
                  <a:srgbClr val="FFFFFF"/>
                </a:solidFill>
                <a:effectLst/>
                <a:uLnTx/>
                <a:uFillTx/>
              </a:rPr>
              <a:t>information/</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rPr>
              <a:t>Information provided by Management</a:t>
            </a:r>
          </a:p>
        </p:txBody>
      </p:sp>
      <p:sp>
        <p:nvSpPr>
          <p:cNvPr id="46" name="Rectangle 45"/>
          <p:cNvSpPr>
            <a:spLocks noChangeArrowheads="1"/>
          </p:cNvSpPr>
          <p:nvPr/>
        </p:nvSpPr>
        <p:spPr bwMode="auto">
          <a:xfrm>
            <a:off x="4321628" y="2249884"/>
            <a:ext cx="4267201" cy="830782"/>
          </a:xfrm>
          <a:prstGeom prst="rect">
            <a:avLst/>
          </a:prstGeom>
          <a:solidFill>
            <a:srgbClr val="BFDEE4"/>
          </a:solidFill>
          <a:ln w="9525">
            <a:noFill/>
            <a:miter lim="800000"/>
            <a:headEnd/>
            <a:tailEnd/>
          </a:ln>
          <a:effectLst/>
        </p:spPr>
        <p:txBody>
          <a:bodyPr wrap="none" anchor="t"/>
          <a:lstStyle/>
          <a:p>
            <a:pPr marL="352425" marR="0" lvl="0" indent="-352425" algn="l" defTabSz="914400" eaLnBrk="0" fontAlgn="auto" latinLnBrk="0" hangingPunct="0">
              <a:lnSpc>
                <a:spcPct val="100000"/>
              </a:lnSpc>
              <a:spcBef>
                <a:spcPts val="0"/>
              </a:spcBef>
              <a:spcAft>
                <a:spcPts val="0"/>
              </a:spcAft>
              <a:buClr>
                <a:schemeClr val="accent1"/>
              </a:buClr>
              <a:buSzPct val="125000"/>
              <a:buFont typeface="Arial" pitchFamily="34" charset="0"/>
              <a:buChar char="▪"/>
              <a:tabLst/>
              <a:defRPr/>
            </a:pPr>
            <a:r>
              <a:rPr kumimoji="0" lang="en-US" sz="1200" b="0" i="0" u="none" strike="noStrike" kern="0" cap="none" spc="0" normalizeH="0" baseline="0" noProof="0" dirty="0">
                <a:ln>
                  <a:noFill/>
                </a:ln>
                <a:solidFill>
                  <a:srgbClr val="00338D"/>
                </a:solidFill>
                <a:effectLst/>
                <a:uLnTx/>
                <a:uFillTx/>
              </a:rPr>
              <a:t>Financial statements</a:t>
            </a:r>
          </a:p>
          <a:p>
            <a:pPr marL="352425" marR="0" lvl="0" indent="-352425" algn="l" defTabSz="914400" eaLnBrk="0" fontAlgn="auto" latinLnBrk="0" hangingPunct="0">
              <a:lnSpc>
                <a:spcPct val="100000"/>
              </a:lnSpc>
              <a:spcBef>
                <a:spcPts val="0"/>
              </a:spcBef>
              <a:spcAft>
                <a:spcPts val="0"/>
              </a:spcAft>
              <a:buClr>
                <a:schemeClr val="accent1"/>
              </a:buClr>
              <a:buSzPct val="125000"/>
              <a:buFont typeface="Arial" pitchFamily="34" charset="0"/>
              <a:buChar char="▪"/>
              <a:tabLst/>
              <a:defRPr/>
            </a:pPr>
            <a:r>
              <a:rPr kumimoji="0" lang="en-US" sz="1200" b="0" i="0" u="none" strike="noStrike" kern="0" cap="none" spc="0" normalizeH="0" baseline="0" noProof="0" dirty="0" smtClean="0">
                <a:ln>
                  <a:noFill/>
                </a:ln>
                <a:solidFill>
                  <a:srgbClr val="00338D"/>
                </a:solidFill>
                <a:effectLst/>
                <a:uLnTx/>
                <a:uFillTx/>
              </a:rPr>
              <a:t>Management accounts</a:t>
            </a:r>
          </a:p>
          <a:p>
            <a:pPr marL="352425" marR="0" lvl="0" indent="-352425" algn="l" defTabSz="914400" eaLnBrk="0" fontAlgn="auto" latinLnBrk="0" hangingPunct="0">
              <a:lnSpc>
                <a:spcPct val="100000"/>
              </a:lnSpc>
              <a:spcBef>
                <a:spcPts val="0"/>
              </a:spcBef>
              <a:spcAft>
                <a:spcPts val="0"/>
              </a:spcAft>
              <a:buClr>
                <a:schemeClr val="accent1"/>
              </a:buClr>
              <a:buSzPct val="125000"/>
              <a:buFont typeface="Arial" pitchFamily="34" charset="0"/>
              <a:buChar char="▪"/>
              <a:tabLst/>
              <a:defRPr/>
            </a:pPr>
            <a:r>
              <a:rPr kumimoji="0" lang="en-US" sz="1200" b="0" i="0" u="none" strike="noStrike" kern="0" cap="none" spc="0" normalizeH="0" baseline="0" noProof="0" dirty="0" smtClean="0">
                <a:ln>
                  <a:noFill/>
                </a:ln>
                <a:solidFill>
                  <a:srgbClr val="00338D"/>
                </a:solidFill>
                <a:effectLst/>
                <a:uLnTx/>
                <a:uFillTx/>
              </a:rPr>
              <a:t>Other schedules </a:t>
            </a:r>
            <a:r>
              <a:rPr kumimoji="0" lang="en-US" sz="1200" b="0" i="0" u="none" strike="noStrike" kern="0" cap="none" spc="0" normalizeH="0" baseline="0" noProof="0" dirty="0">
                <a:ln>
                  <a:noFill/>
                </a:ln>
                <a:solidFill>
                  <a:srgbClr val="00338D"/>
                </a:solidFill>
                <a:effectLst/>
                <a:uLnTx/>
                <a:uFillTx/>
              </a:rPr>
              <a:t>(revenue, expenses)</a:t>
            </a:r>
          </a:p>
          <a:p>
            <a:pPr marL="352425" marR="0" lvl="0" indent="-352425" algn="l" defTabSz="914400" eaLnBrk="0" fontAlgn="auto" latinLnBrk="0" hangingPunct="0">
              <a:lnSpc>
                <a:spcPct val="100000"/>
              </a:lnSpc>
              <a:spcBef>
                <a:spcPts val="0"/>
              </a:spcBef>
              <a:spcAft>
                <a:spcPts val="0"/>
              </a:spcAft>
              <a:buClr>
                <a:schemeClr val="accent1"/>
              </a:buClr>
              <a:buSzPct val="125000"/>
              <a:buFont typeface="Arial" pitchFamily="34" charset="0"/>
              <a:buChar char="▪"/>
              <a:tabLst/>
              <a:defRPr/>
            </a:pPr>
            <a:r>
              <a:rPr kumimoji="0" lang="en-US" sz="1200" b="0" i="0" u="none" strike="noStrike" kern="0" cap="none" spc="0" normalizeH="0" baseline="0" noProof="0" dirty="0">
                <a:ln>
                  <a:noFill/>
                </a:ln>
                <a:solidFill>
                  <a:srgbClr val="00338D"/>
                </a:solidFill>
                <a:effectLst/>
                <a:uLnTx/>
                <a:uFillTx/>
              </a:rPr>
              <a:t>Offering memorandum</a:t>
            </a:r>
          </a:p>
        </p:txBody>
      </p:sp>
      <p:sp>
        <p:nvSpPr>
          <p:cNvPr id="47" name="Rectangle 46"/>
          <p:cNvSpPr>
            <a:spLocks noChangeArrowheads="1"/>
          </p:cNvSpPr>
          <p:nvPr/>
        </p:nvSpPr>
        <p:spPr bwMode="auto">
          <a:xfrm>
            <a:off x="2293552" y="3190651"/>
            <a:ext cx="1844570" cy="872310"/>
          </a:xfrm>
          <a:prstGeom prst="rect">
            <a:avLst/>
          </a:prstGeom>
          <a:solidFill>
            <a:srgbClr val="409DAD"/>
          </a:solidFill>
          <a:ln w="9525">
            <a:noFill/>
            <a:miter lim="800000"/>
            <a:headEnd/>
            <a:tailEnd/>
          </a:ln>
          <a:effec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rPr>
              <a:t>Outside of data room</a:t>
            </a:r>
          </a:p>
        </p:txBody>
      </p:sp>
      <p:sp>
        <p:nvSpPr>
          <p:cNvPr id="48" name="Rectangle 47"/>
          <p:cNvSpPr>
            <a:spLocks noChangeArrowheads="1"/>
          </p:cNvSpPr>
          <p:nvPr/>
        </p:nvSpPr>
        <p:spPr bwMode="auto">
          <a:xfrm>
            <a:off x="4321628" y="3205629"/>
            <a:ext cx="4267201" cy="854742"/>
          </a:xfrm>
          <a:prstGeom prst="rect">
            <a:avLst/>
          </a:prstGeom>
          <a:solidFill>
            <a:srgbClr val="BFDEE4"/>
          </a:solidFill>
          <a:ln w="9525">
            <a:noFill/>
            <a:miter lim="800000"/>
            <a:headEnd/>
            <a:tailEnd/>
          </a:ln>
          <a:effectLst/>
        </p:spPr>
        <p:txBody>
          <a:bodyPr wrap="none" anchor="ctr"/>
          <a:lstStyle/>
          <a:p>
            <a:pPr marL="352425" marR="0" lvl="0" indent="-352425" defTabSz="914400" eaLnBrk="0" fontAlgn="auto" latinLnBrk="0" hangingPunct="0">
              <a:lnSpc>
                <a:spcPct val="100000"/>
              </a:lnSpc>
              <a:spcBef>
                <a:spcPts val="0"/>
              </a:spcBef>
              <a:spcAft>
                <a:spcPts val="0"/>
              </a:spcAft>
              <a:buClr>
                <a:schemeClr val="accent1"/>
              </a:buClr>
              <a:buSzPct val="125000"/>
              <a:buFont typeface="Arial" pitchFamily="34" charset="0"/>
              <a:buChar char="▪"/>
              <a:tabLst/>
              <a:defRPr/>
            </a:pPr>
            <a:r>
              <a:rPr kumimoji="0" lang="en-US" sz="1200" b="0" i="0" u="none" strike="noStrike" kern="0" cap="none" spc="0" normalizeH="0" baseline="0" noProof="0" dirty="0">
                <a:ln>
                  <a:noFill/>
                </a:ln>
                <a:solidFill>
                  <a:srgbClr val="00338D"/>
                </a:solidFill>
                <a:effectLst/>
                <a:uLnTx/>
                <a:uFillTx/>
              </a:rPr>
              <a:t>Workpaper review</a:t>
            </a:r>
          </a:p>
          <a:p>
            <a:pPr marL="352425" marR="0" lvl="0" indent="-352425" defTabSz="914400" eaLnBrk="0" fontAlgn="auto" latinLnBrk="0" hangingPunct="0">
              <a:lnSpc>
                <a:spcPct val="100000"/>
              </a:lnSpc>
              <a:spcBef>
                <a:spcPts val="0"/>
              </a:spcBef>
              <a:spcAft>
                <a:spcPts val="0"/>
              </a:spcAft>
              <a:buClr>
                <a:schemeClr val="accent1"/>
              </a:buClr>
              <a:buSzPct val="125000"/>
              <a:buFont typeface="Arial" pitchFamily="34" charset="0"/>
              <a:buChar char="▪"/>
              <a:tabLst/>
              <a:defRPr/>
            </a:pPr>
            <a:r>
              <a:rPr kumimoji="0" lang="en-US" sz="1200" b="0" i="0" u="none" strike="noStrike" kern="0" cap="none" spc="0" normalizeH="0" baseline="0" noProof="0" dirty="0" smtClean="0">
                <a:ln>
                  <a:noFill/>
                </a:ln>
                <a:solidFill>
                  <a:srgbClr val="00338D"/>
                </a:solidFill>
                <a:effectLst/>
                <a:uLnTx/>
                <a:uFillTx/>
              </a:rPr>
              <a:t>Publicly available financial statements (e.g. SEC filings)</a:t>
            </a:r>
            <a:endParaRPr kumimoji="0" lang="en-US" sz="1200" b="0" i="0" u="none" strike="noStrike" kern="0" cap="none" spc="0" normalizeH="0" baseline="0" noProof="0" dirty="0">
              <a:ln>
                <a:noFill/>
              </a:ln>
              <a:solidFill>
                <a:srgbClr val="00338D"/>
              </a:solidFill>
              <a:effectLst/>
              <a:uLnTx/>
              <a:uFillTx/>
            </a:endParaRPr>
          </a:p>
          <a:p>
            <a:pPr marL="352425" marR="0" lvl="0" indent="-352425" defTabSz="914400" eaLnBrk="0" fontAlgn="auto" latinLnBrk="0" hangingPunct="0">
              <a:lnSpc>
                <a:spcPct val="100000"/>
              </a:lnSpc>
              <a:spcBef>
                <a:spcPts val="0"/>
              </a:spcBef>
              <a:spcAft>
                <a:spcPts val="0"/>
              </a:spcAft>
              <a:buClr>
                <a:schemeClr val="accent1"/>
              </a:buClr>
              <a:buSzPct val="125000"/>
              <a:buFont typeface="Arial" pitchFamily="34" charset="0"/>
              <a:buChar char="▪"/>
              <a:tabLst/>
              <a:defRPr/>
            </a:pPr>
            <a:r>
              <a:rPr kumimoji="0" lang="en-US" sz="1200" b="0" i="0" u="none" strike="noStrike" kern="0" cap="none" spc="0" normalizeH="0" baseline="0" noProof="0" dirty="0">
                <a:ln>
                  <a:noFill/>
                </a:ln>
                <a:solidFill>
                  <a:srgbClr val="00338D"/>
                </a:solidFill>
                <a:effectLst/>
                <a:uLnTx/>
                <a:uFillTx/>
              </a:rPr>
              <a:t>Market data (price, exchange rate</a:t>
            </a:r>
            <a:r>
              <a:rPr kumimoji="0" lang="en-US" sz="1200" b="0" i="0" u="none" strike="noStrike" kern="0" cap="none" spc="0" normalizeH="0" baseline="0" noProof="0" dirty="0" smtClean="0">
                <a:ln>
                  <a:noFill/>
                </a:ln>
                <a:solidFill>
                  <a:srgbClr val="00338D"/>
                </a:solidFill>
                <a:effectLst/>
                <a:uLnTx/>
                <a:uFillTx/>
              </a:rPr>
              <a:t>)</a:t>
            </a:r>
          </a:p>
          <a:p>
            <a:pPr marL="352425" marR="0" lvl="0" indent="-352425" defTabSz="914400" eaLnBrk="0" fontAlgn="auto" latinLnBrk="0" hangingPunct="0">
              <a:lnSpc>
                <a:spcPct val="100000"/>
              </a:lnSpc>
              <a:spcBef>
                <a:spcPts val="0"/>
              </a:spcBef>
              <a:spcAft>
                <a:spcPts val="0"/>
              </a:spcAft>
              <a:buClr>
                <a:schemeClr val="accent1"/>
              </a:buClr>
              <a:buSzPct val="125000"/>
              <a:buFont typeface="Arial" pitchFamily="34" charset="0"/>
              <a:buChar char="▪"/>
              <a:tabLst/>
              <a:defRPr/>
            </a:pPr>
            <a:r>
              <a:rPr kumimoji="0" lang="en-US" sz="1200" b="0" i="0" u="none" strike="noStrike" kern="0" cap="none" spc="0" normalizeH="0" baseline="0" noProof="0" dirty="0" smtClean="0">
                <a:ln>
                  <a:noFill/>
                </a:ln>
                <a:solidFill>
                  <a:srgbClr val="00338D"/>
                </a:solidFill>
                <a:effectLst/>
                <a:uLnTx/>
                <a:uFillTx/>
              </a:rPr>
              <a:t>Internet research tools</a:t>
            </a:r>
            <a:endParaRPr kumimoji="0" lang="en-US" sz="1200" b="0" i="0" u="none" strike="noStrike" kern="0" cap="none" spc="0" normalizeH="0" baseline="0" noProof="0" dirty="0">
              <a:ln>
                <a:noFill/>
              </a:ln>
              <a:solidFill>
                <a:srgbClr val="00338D"/>
              </a:solidFill>
              <a:effectLst/>
              <a:uLnTx/>
              <a:uFillTx/>
            </a:endParaRPr>
          </a:p>
        </p:txBody>
      </p:sp>
      <p:sp>
        <p:nvSpPr>
          <p:cNvPr id="49" name="Rectangle 11"/>
          <p:cNvSpPr>
            <a:spLocks noChangeArrowheads="1"/>
          </p:cNvSpPr>
          <p:nvPr/>
        </p:nvSpPr>
        <p:spPr bwMode="auto">
          <a:xfrm>
            <a:off x="2294153" y="4785650"/>
            <a:ext cx="1829974" cy="816418"/>
          </a:xfrm>
          <a:prstGeom prst="rect">
            <a:avLst/>
          </a:prstGeom>
          <a:solidFill>
            <a:srgbClr val="409DAD"/>
          </a:solidFill>
          <a:ln w="9525">
            <a:noFill/>
            <a:miter lim="800000"/>
            <a:headEnd/>
            <a:tailEnd/>
          </a:ln>
          <a:effec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rPr>
              <a:t>Interview/ Management access</a:t>
            </a:r>
          </a:p>
        </p:txBody>
      </p:sp>
      <p:sp>
        <p:nvSpPr>
          <p:cNvPr id="50" name="Rectangle 12"/>
          <p:cNvSpPr>
            <a:spLocks noChangeArrowheads="1"/>
          </p:cNvSpPr>
          <p:nvPr/>
        </p:nvSpPr>
        <p:spPr bwMode="auto">
          <a:xfrm>
            <a:off x="4323114" y="4785346"/>
            <a:ext cx="4265606" cy="815135"/>
          </a:xfrm>
          <a:prstGeom prst="rect">
            <a:avLst/>
          </a:prstGeom>
          <a:solidFill>
            <a:srgbClr val="BFDEE4"/>
          </a:solidFill>
          <a:ln w="9525">
            <a:noFill/>
            <a:miter lim="800000"/>
            <a:headEnd/>
            <a:tailEnd/>
          </a:ln>
          <a:effectLst/>
        </p:spPr>
        <p:txBody>
          <a:bodyPr wrap="none" anchor="ctr"/>
          <a:lstStyle/>
          <a:p>
            <a:pPr marL="352425" marR="0" lvl="0" indent="-352425" defTabSz="914400" eaLnBrk="0" fontAlgn="auto" latinLnBrk="0" hangingPunct="0">
              <a:lnSpc>
                <a:spcPct val="100000"/>
              </a:lnSpc>
              <a:spcBef>
                <a:spcPts val="0"/>
              </a:spcBef>
              <a:spcAft>
                <a:spcPts val="0"/>
              </a:spcAft>
              <a:buClr>
                <a:schemeClr val="accent1"/>
              </a:buClr>
              <a:buSzPct val="125000"/>
              <a:buFont typeface="Arial" pitchFamily="34" charset="0"/>
              <a:buChar char="▪"/>
              <a:tabLst/>
              <a:defRPr/>
            </a:pPr>
            <a:r>
              <a:rPr kumimoji="0" lang="en-US" sz="1200" b="0" i="0" u="none" strike="noStrike" kern="0" cap="none" spc="0" normalizeH="0" baseline="0" noProof="0" dirty="0">
                <a:ln>
                  <a:noFill/>
                </a:ln>
                <a:solidFill>
                  <a:srgbClr val="00338D"/>
                </a:solidFill>
                <a:effectLst/>
                <a:uLnTx/>
                <a:uFillTx/>
              </a:rPr>
              <a:t>To understand the business</a:t>
            </a:r>
          </a:p>
          <a:p>
            <a:pPr marL="352425" marR="0" lvl="0" indent="-352425" defTabSz="914400" eaLnBrk="0" fontAlgn="auto" latinLnBrk="0" hangingPunct="0">
              <a:lnSpc>
                <a:spcPct val="100000"/>
              </a:lnSpc>
              <a:spcBef>
                <a:spcPts val="0"/>
              </a:spcBef>
              <a:spcAft>
                <a:spcPts val="0"/>
              </a:spcAft>
              <a:buClr>
                <a:schemeClr val="accent1"/>
              </a:buClr>
              <a:buSzPct val="125000"/>
              <a:buFont typeface="Arial" pitchFamily="34" charset="0"/>
              <a:buChar char="▪"/>
              <a:tabLst/>
              <a:defRPr/>
            </a:pPr>
            <a:r>
              <a:rPr kumimoji="0" lang="en-US" sz="1200" b="0" i="0" u="none" strike="noStrike" kern="0" cap="none" spc="0" normalizeH="0" baseline="0" noProof="0" dirty="0">
                <a:ln>
                  <a:noFill/>
                </a:ln>
                <a:solidFill>
                  <a:srgbClr val="00338D"/>
                </a:solidFill>
                <a:effectLst/>
                <a:uLnTx/>
                <a:uFillTx/>
              </a:rPr>
              <a:t>To grasp a big picture</a:t>
            </a:r>
          </a:p>
          <a:p>
            <a:pPr marL="352425" marR="0" lvl="0" indent="-352425" defTabSz="914400" eaLnBrk="0" fontAlgn="auto" latinLnBrk="0" hangingPunct="0">
              <a:lnSpc>
                <a:spcPct val="100000"/>
              </a:lnSpc>
              <a:spcBef>
                <a:spcPts val="0"/>
              </a:spcBef>
              <a:spcAft>
                <a:spcPts val="0"/>
              </a:spcAft>
              <a:buClr>
                <a:schemeClr val="accent1"/>
              </a:buClr>
              <a:buSzPct val="125000"/>
              <a:buFont typeface="Arial" pitchFamily="34" charset="0"/>
              <a:buChar char="▪"/>
              <a:tabLst/>
              <a:defRPr/>
            </a:pPr>
            <a:r>
              <a:rPr kumimoji="0" lang="en-US" sz="1200" b="0" i="0" u="none" strike="noStrike" kern="0" cap="none" spc="0" normalizeH="0" baseline="0" noProof="0" dirty="0">
                <a:ln>
                  <a:noFill/>
                </a:ln>
                <a:solidFill>
                  <a:srgbClr val="00338D"/>
                </a:solidFill>
                <a:effectLst/>
                <a:uLnTx/>
                <a:uFillTx/>
              </a:rPr>
              <a:t>To probe underlying issues</a:t>
            </a:r>
          </a:p>
          <a:p>
            <a:pPr marL="352425" marR="0" lvl="0" indent="-352425" defTabSz="914400" eaLnBrk="0" fontAlgn="auto" latinLnBrk="0" hangingPunct="0">
              <a:lnSpc>
                <a:spcPct val="100000"/>
              </a:lnSpc>
              <a:spcBef>
                <a:spcPts val="0"/>
              </a:spcBef>
              <a:spcAft>
                <a:spcPts val="0"/>
              </a:spcAft>
              <a:buClr>
                <a:schemeClr val="accent1"/>
              </a:buClr>
              <a:buSzPct val="125000"/>
              <a:buFont typeface="Arial" pitchFamily="34" charset="0"/>
              <a:buChar char="▪"/>
              <a:tabLst/>
              <a:defRPr/>
            </a:pPr>
            <a:r>
              <a:rPr kumimoji="0" lang="en-US" sz="1200" b="0" i="0" u="none" strike="noStrike" kern="0" cap="none" spc="0" normalizeH="0" baseline="0" noProof="0" dirty="0">
                <a:ln>
                  <a:noFill/>
                </a:ln>
                <a:solidFill>
                  <a:srgbClr val="00338D"/>
                </a:solidFill>
                <a:effectLst/>
                <a:uLnTx/>
                <a:uFillTx/>
              </a:rPr>
              <a:t>To obtain comments</a:t>
            </a:r>
          </a:p>
        </p:txBody>
      </p:sp>
      <p:sp>
        <p:nvSpPr>
          <p:cNvPr id="51" name="Rectangle 13"/>
          <p:cNvSpPr>
            <a:spLocks noChangeArrowheads="1"/>
          </p:cNvSpPr>
          <p:nvPr/>
        </p:nvSpPr>
        <p:spPr bwMode="auto">
          <a:xfrm>
            <a:off x="427706" y="2275124"/>
            <a:ext cx="1223963" cy="1774362"/>
          </a:xfrm>
          <a:prstGeom prst="rect">
            <a:avLst/>
          </a:prstGeom>
          <a:solidFill>
            <a:srgbClr val="00505C"/>
          </a:solidFill>
          <a:ln w="9525">
            <a:noFill/>
            <a:miter lim="800000"/>
            <a:headEnd/>
            <a:tailEnd/>
          </a:ln>
          <a:effectLst/>
        </p:spPr>
        <p:txBody>
          <a:bodyPr wrap="squar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rPr>
              <a:t>Numeric data</a:t>
            </a:r>
          </a:p>
        </p:txBody>
      </p:sp>
      <p:sp>
        <p:nvSpPr>
          <p:cNvPr id="52" name="Rectangle 14"/>
          <p:cNvSpPr>
            <a:spLocks noChangeArrowheads="1"/>
          </p:cNvSpPr>
          <p:nvPr/>
        </p:nvSpPr>
        <p:spPr bwMode="auto">
          <a:xfrm>
            <a:off x="435191" y="4201886"/>
            <a:ext cx="1223962" cy="1959427"/>
          </a:xfrm>
          <a:prstGeom prst="rect">
            <a:avLst/>
          </a:prstGeom>
          <a:solidFill>
            <a:srgbClr val="00505C"/>
          </a:solidFill>
          <a:ln w="9525">
            <a:noFill/>
            <a:miter lim="800000"/>
            <a:headEnd/>
            <a:tailEnd/>
          </a:ln>
          <a:effectLst/>
        </p:spPr>
        <p:txBody>
          <a:bodyPr wrap="squar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rPr>
              <a:t>Narrative data</a:t>
            </a:r>
          </a:p>
        </p:txBody>
      </p:sp>
      <p:cxnSp>
        <p:nvCxnSpPr>
          <p:cNvPr id="53" name="AutoShape 15"/>
          <p:cNvCxnSpPr>
            <a:cxnSpLocks noChangeShapeType="1"/>
            <a:stCxn id="47" idx="1"/>
            <a:endCxn id="51" idx="3"/>
          </p:cNvCxnSpPr>
          <p:nvPr/>
        </p:nvCxnSpPr>
        <p:spPr bwMode="auto">
          <a:xfrm rot="10800000">
            <a:off x="1651670" y="3162306"/>
            <a:ext cx="641883" cy="464501"/>
          </a:xfrm>
          <a:prstGeom prst="bentConnector3">
            <a:avLst>
              <a:gd name="adj1" fmla="val 50000"/>
            </a:avLst>
          </a:prstGeom>
          <a:noFill/>
          <a:ln w="9525">
            <a:solidFill>
              <a:srgbClr val="000000"/>
            </a:solidFill>
            <a:miter lim="800000"/>
            <a:headEnd/>
            <a:tailEnd/>
          </a:ln>
          <a:effectLst/>
        </p:spPr>
      </p:cxnSp>
      <p:cxnSp>
        <p:nvCxnSpPr>
          <p:cNvPr id="54" name="AutoShape 16"/>
          <p:cNvCxnSpPr>
            <a:cxnSpLocks noChangeShapeType="1"/>
            <a:stCxn id="45" idx="1"/>
            <a:endCxn id="51" idx="3"/>
          </p:cNvCxnSpPr>
          <p:nvPr/>
        </p:nvCxnSpPr>
        <p:spPr bwMode="auto">
          <a:xfrm rot="10800000" flipV="1">
            <a:off x="1651670" y="2667291"/>
            <a:ext cx="648535" cy="495013"/>
          </a:xfrm>
          <a:prstGeom prst="bentConnector3">
            <a:avLst>
              <a:gd name="adj1" fmla="val 50000"/>
            </a:avLst>
          </a:prstGeom>
          <a:noFill/>
          <a:ln w="9525">
            <a:solidFill>
              <a:srgbClr val="000000"/>
            </a:solidFill>
            <a:miter lim="800000"/>
            <a:headEnd/>
            <a:tailEnd/>
          </a:ln>
          <a:effectLst/>
        </p:spPr>
      </p:cxnSp>
      <p:sp>
        <p:nvSpPr>
          <p:cNvPr id="55" name="Rectangle 17"/>
          <p:cNvSpPr>
            <a:spLocks noChangeArrowheads="1"/>
          </p:cNvSpPr>
          <p:nvPr/>
        </p:nvSpPr>
        <p:spPr bwMode="auto">
          <a:xfrm>
            <a:off x="2292566" y="4178038"/>
            <a:ext cx="1829974" cy="489081"/>
          </a:xfrm>
          <a:prstGeom prst="rect">
            <a:avLst/>
          </a:prstGeom>
          <a:solidFill>
            <a:srgbClr val="409DAD"/>
          </a:solidFill>
          <a:ln w="9525">
            <a:noFill/>
            <a:miter lim="800000"/>
            <a:headEnd/>
            <a:tailEnd/>
          </a:ln>
          <a:effec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rPr>
              <a:t>Data room information</a:t>
            </a:r>
          </a:p>
        </p:txBody>
      </p:sp>
      <p:sp>
        <p:nvSpPr>
          <p:cNvPr id="56" name="Rectangle 18"/>
          <p:cNvSpPr>
            <a:spLocks noChangeArrowheads="1"/>
          </p:cNvSpPr>
          <p:nvPr/>
        </p:nvSpPr>
        <p:spPr bwMode="auto">
          <a:xfrm>
            <a:off x="4335916" y="4178038"/>
            <a:ext cx="4267201" cy="489081"/>
          </a:xfrm>
          <a:prstGeom prst="rect">
            <a:avLst/>
          </a:prstGeom>
          <a:solidFill>
            <a:srgbClr val="BFDEE4"/>
          </a:solidFill>
          <a:ln w="9525">
            <a:noFill/>
            <a:miter lim="800000"/>
            <a:headEnd/>
            <a:tailEnd/>
          </a:ln>
          <a:effectLst/>
        </p:spPr>
        <p:txBody>
          <a:bodyPr wrap="none" anchor="ctr"/>
          <a:lstStyle/>
          <a:p>
            <a:pPr marL="352425" marR="0" lvl="0" indent="-352425" defTabSz="914400" eaLnBrk="0" fontAlgn="auto" latinLnBrk="0" hangingPunct="0">
              <a:lnSpc>
                <a:spcPct val="100000"/>
              </a:lnSpc>
              <a:spcBef>
                <a:spcPts val="0"/>
              </a:spcBef>
              <a:spcAft>
                <a:spcPts val="0"/>
              </a:spcAft>
              <a:buClr>
                <a:schemeClr val="accent1"/>
              </a:buClr>
              <a:buSzPct val="125000"/>
              <a:buFont typeface="Arial" pitchFamily="34" charset="0"/>
              <a:buChar char="▪"/>
              <a:tabLst/>
              <a:defRPr/>
            </a:pPr>
            <a:r>
              <a:rPr kumimoji="0" lang="en-US" sz="1200" b="0" i="0" u="none" strike="noStrike" kern="0" cap="none" spc="0" normalizeH="0" baseline="0" noProof="0" dirty="0">
                <a:ln>
                  <a:noFill/>
                </a:ln>
                <a:solidFill>
                  <a:srgbClr val="00338D"/>
                </a:solidFill>
                <a:effectLst/>
                <a:uLnTx/>
                <a:uFillTx/>
              </a:rPr>
              <a:t>Contracts</a:t>
            </a:r>
          </a:p>
          <a:p>
            <a:pPr marL="352425" marR="0" lvl="0" indent="-352425" defTabSz="914400" eaLnBrk="0" fontAlgn="auto" latinLnBrk="0" hangingPunct="0">
              <a:lnSpc>
                <a:spcPct val="100000"/>
              </a:lnSpc>
              <a:spcBef>
                <a:spcPts val="0"/>
              </a:spcBef>
              <a:spcAft>
                <a:spcPts val="0"/>
              </a:spcAft>
              <a:buClr>
                <a:schemeClr val="accent1"/>
              </a:buClr>
              <a:buSzPct val="125000"/>
              <a:buFont typeface="Arial" pitchFamily="34" charset="0"/>
              <a:buChar char="▪"/>
              <a:tabLst/>
              <a:defRPr/>
            </a:pPr>
            <a:r>
              <a:rPr kumimoji="0" lang="en-US" sz="1200" b="0" i="0" u="none" strike="noStrike" kern="0" cap="none" spc="0" normalizeH="0" baseline="0" noProof="0" dirty="0">
                <a:ln>
                  <a:noFill/>
                </a:ln>
                <a:solidFill>
                  <a:srgbClr val="00338D"/>
                </a:solidFill>
                <a:effectLst/>
                <a:uLnTx/>
                <a:uFillTx/>
              </a:rPr>
              <a:t>Board presentation/minutes</a:t>
            </a:r>
          </a:p>
        </p:txBody>
      </p:sp>
      <p:cxnSp>
        <p:nvCxnSpPr>
          <p:cNvPr id="57" name="AutoShape 19"/>
          <p:cNvCxnSpPr>
            <a:cxnSpLocks noChangeShapeType="1"/>
            <a:stCxn id="49" idx="1"/>
            <a:endCxn id="52" idx="3"/>
          </p:cNvCxnSpPr>
          <p:nvPr/>
        </p:nvCxnSpPr>
        <p:spPr bwMode="auto">
          <a:xfrm rot="10800000">
            <a:off x="1659153" y="5181601"/>
            <a:ext cx="635000" cy="12259"/>
          </a:xfrm>
          <a:prstGeom prst="bentConnector3">
            <a:avLst>
              <a:gd name="adj1" fmla="val 50000"/>
            </a:avLst>
          </a:prstGeom>
          <a:noFill/>
          <a:ln w="9525">
            <a:solidFill>
              <a:srgbClr val="000000"/>
            </a:solidFill>
            <a:miter lim="800000"/>
            <a:headEnd/>
            <a:tailEnd/>
          </a:ln>
          <a:effectLst/>
        </p:spPr>
      </p:cxnSp>
      <p:sp>
        <p:nvSpPr>
          <p:cNvPr id="58" name="Rectangle 57"/>
          <p:cNvSpPr>
            <a:spLocks noChangeArrowheads="1"/>
          </p:cNvSpPr>
          <p:nvPr/>
        </p:nvSpPr>
        <p:spPr bwMode="auto">
          <a:xfrm>
            <a:off x="2293552" y="5694369"/>
            <a:ext cx="1844570" cy="472366"/>
          </a:xfrm>
          <a:prstGeom prst="rect">
            <a:avLst/>
          </a:prstGeom>
          <a:solidFill>
            <a:srgbClr val="409DAD"/>
          </a:solidFill>
          <a:ln w="9525">
            <a:noFill/>
            <a:miter lim="800000"/>
            <a:headEnd/>
            <a:tailEnd/>
          </a:ln>
          <a:effec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rPr>
              <a:t>Outside of data room</a:t>
            </a:r>
          </a:p>
        </p:txBody>
      </p:sp>
      <p:sp>
        <p:nvSpPr>
          <p:cNvPr id="59" name="Rectangle 58"/>
          <p:cNvSpPr>
            <a:spLocks noChangeArrowheads="1"/>
          </p:cNvSpPr>
          <p:nvPr/>
        </p:nvSpPr>
        <p:spPr bwMode="auto">
          <a:xfrm>
            <a:off x="4321628" y="5709348"/>
            <a:ext cx="4267201" cy="462852"/>
          </a:xfrm>
          <a:prstGeom prst="rect">
            <a:avLst/>
          </a:prstGeom>
          <a:solidFill>
            <a:srgbClr val="BFDEE4"/>
          </a:solidFill>
          <a:ln w="9525">
            <a:noFill/>
            <a:miter lim="800000"/>
            <a:headEnd/>
            <a:tailEnd/>
          </a:ln>
          <a:effectLst/>
        </p:spPr>
        <p:txBody>
          <a:bodyPr wrap="none" anchor="ctr"/>
          <a:lstStyle/>
          <a:p>
            <a:pPr marL="352425" marR="0" lvl="0" indent="-352425" defTabSz="914400" eaLnBrk="0" fontAlgn="auto" latinLnBrk="0" hangingPunct="0">
              <a:lnSpc>
                <a:spcPct val="100000"/>
              </a:lnSpc>
              <a:spcBef>
                <a:spcPts val="0"/>
              </a:spcBef>
              <a:spcAft>
                <a:spcPts val="0"/>
              </a:spcAft>
              <a:buClr>
                <a:schemeClr val="accent1"/>
              </a:buClr>
              <a:buSzPct val="125000"/>
              <a:buFont typeface="Arial" pitchFamily="34" charset="0"/>
              <a:buChar char="▪"/>
              <a:tabLst/>
              <a:defRPr/>
            </a:pPr>
            <a:r>
              <a:rPr kumimoji="0" lang="en-US" sz="1200" b="0" i="0" u="none" strike="noStrike" kern="0" cap="none" spc="0" normalizeH="0" baseline="0" noProof="0" dirty="0" smtClean="0">
                <a:ln>
                  <a:noFill/>
                </a:ln>
                <a:solidFill>
                  <a:srgbClr val="00338D"/>
                </a:solidFill>
                <a:effectLst/>
                <a:uLnTx/>
                <a:uFillTx/>
              </a:rPr>
              <a:t>Internet research tools</a:t>
            </a:r>
            <a:endParaRPr kumimoji="0" lang="en-US" sz="1200" b="0" i="0" u="none" strike="noStrike" kern="0" cap="none" spc="0" normalizeH="0" baseline="0" noProof="0" dirty="0">
              <a:ln>
                <a:noFill/>
              </a:ln>
              <a:solidFill>
                <a:srgbClr val="00338D"/>
              </a:solidFill>
              <a:effectLst/>
              <a:uLnTx/>
              <a:uFillTx/>
            </a:endParaRPr>
          </a:p>
        </p:txBody>
      </p:sp>
      <p:cxnSp>
        <p:nvCxnSpPr>
          <p:cNvPr id="60" name="AutoShape 16"/>
          <p:cNvCxnSpPr>
            <a:cxnSpLocks noChangeShapeType="1"/>
            <a:stCxn id="55" idx="1"/>
          </p:cNvCxnSpPr>
          <p:nvPr/>
        </p:nvCxnSpPr>
        <p:spPr bwMode="auto">
          <a:xfrm rot="10800000" flipV="1">
            <a:off x="2002972" y="4422578"/>
            <a:ext cx="289595" cy="759021"/>
          </a:xfrm>
          <a:prstGeom prst="bentConnector2">
            <a:avLst/>
          </a:prstGeom>
          <a:noFill/>
          <a:ln w="9525">
            <a:solidFill>
              <a:srgbClr val="000000"/>
            </a:solidFill>
            <a:miter lim="800000"/>
            <a:headEnd/>
            <a:tailEnd/>
          </a:ln>
          <a:effectLst/>
        </p:spPr>
      </p:cxnSp>
      <p:cxnSp>
        <p:nvCxnSpPr>
          <p:cNvPr id="61" name="AutoShape 15"/>
          <p:cNvCxnSpPr>
            <a:cxnSpLocks noChangeShapeType="1"/>
            <a:stCxn id="58" idx="1"/>
          </p:cNvCxnSpPr>
          <p:nvPr/>
        </p:nvCxnSpPr>
        <p:spPr bwMode="auto">
          <a:xfrm rot="10800000">
            <a:off x="2002972" y="5192486"/>
            <a:ext cx="290581" cy="738066"/>
          </a:xfrm>
          <a:prstGeom prst="bentConnector2">
            <a:avLst/>
          </a:prstGeom>
          <a:noFill/>
          <a:ln w="9525">
            <a:solidFill>
              <a:srgbClr val="000000"/>
            </a:solidFill>
            <a:miter lim="800000"/>
            <a:headEnd/>
            <a:tailEnd/>
          </a:ln>
          <a:effectLst/>
        </p:spPr>
      </p:cxn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REATE TALKBOOK LETTER">
  <a:themeElements>
    <a:clrScheme name="KPMG Colors">
      <a:dk1>
        <a:srgbClr val="000000"/>
      </a:dk1>
      <a:lt1>
        <a:srgbClr val="FFFFFF"/>
      </a:lt1>
      <a:dk2>
        <a:srgbClr val="007C92"/>
      </a:dk2>
      <a:lt2>
        <a:srgbClr val="747678"/>
      </a:lt2>
      <a:accent1>
        <a:srgbClr val="00338D"/>
      </a:accent1>
      <a:accent2>
        <a:srgbClr val="A79E70"/>
      </a:accent2>
      <a:accent3>
        <a:srgbClr val="7AB800"/>
      </a:accent3>
      <a:accent4>
        <a:srgbClr val="8E25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000" dirty="0" err="1" smtClean="0"/>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assist professionals when carrying out the fieldwork on financial due diligence engagements.</Abstract>
    <Category_x002f_DocumentType xmlns="be912a0f-871e-4bc8-abfc-ad9b3a1cba72">Methodology &amp; Tools | Leading Guidance</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FDD_EP_Fieldwork</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Props1.xml><?xml version="1.0" encoding="utf-8"?>
<ds:datastoreItem xmlns:ds="http://schemas.openxmlformats.org/officeDocument/2006/customXml" ds:itemID="{E22ADA63-DD6C-4DF7-AE97-162D75E7F100}"/>
</file>

<file path=customXml/itemProps2.xml><?xml version="1.0" encoding="utf-8"?>
<ds:datastoreItem xmlns:ds="http://schemas.openxmlformats.org/officeDocument/2006/customXml" ds:itemID="{E5E1FA70-713C-4D83-9831-F3C0513BF592}"/>
</file>

<file path=customXml/itemProps3.xml><?xml version="1.0" encoding="utf-8"?>
<ds:datastoreItem xmlns:ds="http://schemas.openxmlformats.org/officeDocument/2006/customXml" ds:itemID="{317A2150-88A4-4265-B4A7-5CB92C1F0F98}"/>
</file>

<file path=customXml/itemProps4.xml><?xml version="1.0" encoding="utf-8"?>
<ds:datastoreItem xmlns:ds="http://schemas.openxmlformats.org/officeDocument/2006/customXml" ds:itemID="{AAD0A044-FCC4-49BD-90F9-C090CDF70A39}"/>
</file>

<file path=docProps/app.xml><?xml version="1.0" encoding="utf-8"?>
<Properties xmlns="http://schemas.openxmlformats.org/officeDocument/2006/extended-properties" xmlns:vt="http://schemas.openxmlformats.org/officeDocument/2006/docPropsVTypes">
  <Template>KPMG Template 2007</Template>
  <TotalTime>0</TotalTime>
  <Words>4750</Words>
  <Application>Microsoft Office PowerPoint</Application>
  <PresentationFormat>On-screen Show (4:3)</PresentationFormat>
  <Paragraphs>387</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CREATE TALKBOOK LETTER</vt:lpstr>
      <vt:lpstr>TRANSACTION SERVICES   FINANCIAL DUE DILIGENCE (FDD) TOOLKIT   Fieldwork guidance</vt:lpstr>
      <vt:lpstr>Slide 1</vt:lpstr>
      <vt:lpstr>Engagement Process: Fieldwork Guidance Contents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Fieldwork Guidance</dc:title>
  <dc:creator>Ramaswarmy, K.</dc:creator>
  <cp:keywords/>
  <dc:description/>
  <cp:lastModifiedBy/>
  <cp:revision>1</cp:revision>
  <dcterms:created xsi:type="dcterms:W3CDTF">2012-10-11T03:36:12Z</dcterms:created>
  <dcterms:modified xsi:type="dcterms:W3CDTF">2012-10-11T03:36:14Z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712600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assist professionals when carrying out the fieldwork on financial due diligence engagements.</vt:lpwstr>
  </property>
  <property fmtid="{D5CDD505-2E9C-101B-9397-08002B2CF9AE}" pid="7" name="Keyword">
    <vt:lpwstr>FDD_EP_Fieldwork</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22</vt:lpwstr>
  </property>
  <property fmtid="{D5CDD505-2E9C-101B-9397-08002B2CF9AE}" pid="22" name="Primary Language">
    <vt:lpwstr>19</vt:lpwstr>
  </property>
  <property fmtid="{D5CDD505-2E9C-101B-9397-08002B2CF9AE}" pid="25" name="Category/DocumentType">
    <vt:lpwstr>24</vt:lpwstr>
  </property>
  <property fmtid="{D5CDD505-2E9C-101B-9397-08002B2CF9AE}" pid="26"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assist professionals when carrying out the fieldwork on financial due diligence engagements.</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1" name="AdvBuySide">
    <vt:lpwstr>1545259612434170244245219201202206156161169215204205195155158159192237</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24</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FDD_EP_Fieldwork</vt:lpwstr>
  </property>
  <property fmtid="{D5CDD505-2E9C-101B-9397-08002B2CF9AE}" pid="102" name="AdvRiskReviewer">
    <vt:lpwstr/>
  </property>
</Properties>
</file>